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sldIdLst>
    <p:sldId id="267" r:id="rId2"/>
    <p:sldId id="258" r:id="rId3"/>
    <p:sldId id="259" r:id="rId4"/>
    <p:sldId id="260" r:id="rId5"/>
    <p:sldId id="261" r:id="rId6"/>
    <p:sldId id="307" r:id="rId7"/>
    <p:sldId id="266" r:id="rId8"/>
    <p:sldId id="265" r:id="rId9"/>
    <p:sldId id="305" r:id="rId10"/>
    <p:sldId id="299" r:id="rId11"/>
    <p:sldId id="300" r:id="rId12"/>
    <p:sldId id="298" r:id="rId13"/>
    <p:sldId id="311" r:id="rId14"/>
    <p:sldId id="297" r:id="rId15"/>
    <p:sldId id="312" r:id="rId16"/>
    <p:sldId id="313" r:id="rId17"/>
    <p:sldId id="262" r:id="rId18"/>
    <p:sldId id="309" r:id="rId19"/>
    <p:sldId id="301" r:id="rId20"/>
    <p:sldId id="310" r:id="rId21"/>
    <p:sldId id="303" r:id="rId22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3A8D06-59CA-4825-9662-69D4384F67AF}" v="260" dt="2021-08-17T07:26:32.6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133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"/>
          <p:cNvSpPr txBox="1">
            <a:spLocks noGrp="1"/>
          </p:cNvSpPr>
          <p:nvPr>
            <p:ph type="body" sz="quarter" idx="13"/>
          </p:nvPr>
        </p:nvSpPr>
        <p:spPr>
          <a:xfrm>
            <a:off x="937260" y="2114550"/>
            <a:ext cx="7287141" cy="67564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ctr">
              <a:spcBef>
                <a:spcPts val="0"/>
              </a:spcBef>
              <a:buSzTx/>
              <a:buFontTx/>
              <a:buNone/>
              <a:defRPr sz="3300">
                <a:solidFill>
                  <a:srgbClr val="FFFFFF"/>
                </a:solidFill>
                <a:latin typeface="Century"/>
                <a:ea typeface="Century"/>
                <a:cs typeface="Century"/>
                <a:sym typeface="Century"/>
              </a:defRPr>
            </a:pPr>
            <a:endParaRPr/>
          </a:p>
        </p:txBody>
      </p:sp>
      <p:sp>
        <p:nvSpPr>
          <p:cNvPr id="16" name="文本"/>
          <p:cNvSpPr txBox="1">
            <a:spLocks noGrp="1"/>
          </p:cNvSpPr>
          <p:nvPr>
            <p:ph type="body" sz="quarter" idx="14"/>
          </p:nvPr>
        </p:nvSpPr>
        <p:spPr>
          <a:xfrm>
            <a:off x="822960" y="4984750"/>
            <a:ext cx="7287141" cy="67564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ctr">
              <a:spcBef>
                <a:spcPts val="0"/>
              </a:spcBef>
              <a:buSzTx/>
              <a:buFontTx/>
              <a:buNone/>
              <a:defRPr sz="3300">
                <a:solidFill>
                  <a:srgbClr val="32537A"/>
                </a:solidFill>
              </a:defRPr>
            </a:pPr>
            <a:endParaRPr/>
          </a:p>
        </p:txBody>
      </p:sp>
      <p:sp>
        <p:nvSpPr>
          <p:cNvPr id="17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10" descr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245" y="524519"/>
            <a:ext cx="2898895" cy="334222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直接连接符 11"/>
          <p:cNvSpPr/>
          <p:nvPr/>
        </p:nvSpPr>
        <p:spPr>
          <a:xfrm flipH="1" flipV="1">
            <a:off x="-1" y="813180"/>
            <a:ext cx="6498002" cy="1"/>
          </a:xfrm>
          <a:prstGeom prst="line">
            <a:avLst/>
          </a:prstGeom>
          <a:ln w="9906">
            <a:solidFill>
              <a:srgbClr val="415898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49" name="图片 13" descr="图片 13"/>
          <p:cNvPicPr>
            <a:picLocks noChangeAspect="1"/>
          </p:cNvPicPr>
          <p:nvPr/>
        </p:nvPicPr>
        <p:blipFill>
          <a:blip r:embed="rId3"/>
          <a:srcRect r="78974"/>
          <a:stretch>
            <a:fillRect/>
          </a:stretch>
        </p:blipFill>
        <p:spPr>
          <a:xfrm>
            <a:off x="8528843" y="334072"/>
            <a:ext cx="526060" cy="524673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正文级别 1…"/>
          <p:cNvSpPr txBox="1">
            <a:spLocks noGrp="1"/>
          </p:cNvSpPr>
          <p:nvPr>
            <p:ph type="body" idx="13"/>
          </p:nvPr>
        </p:nvSpPr>
        <p:spPr>
          <a:xfrm>
            <a:off x="1219360" y="1690687"/>
            <a:ext cx="6705280" cy="405783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6076B4"/>
              </a:buClr>
              <a:buChar char="‣"/>
              <a:defRPr sz="2400">
                <a:latin typeface="Iowan Old Style"/>
                <a:ea typeface="Iowan Old Style"/>
                <a:cs typeface="Iowan Old Style"/>
                <a:sym typeface="Iowan Old Style"/>
              </a:defRPr>
            </a:lvl1pPr>
            <a:lvl2pPr>
              <a:buClr>
                <a:srgbClr val="6076B4"/>
              </a:buClr>
              <a:defRPr sz="2400">
                <a:latin typeface="Iowan Old Style"/>
                <a:ea typeface="Iowan Old Style"/>
                <a:cs typeface="Iowan Old Style"/>
                <a:sym typeface="Iowan Old Style"/>
              </a:defRPr>
            </a:lvl2pPr>
            <a:lvl3pPr>
              <a:buClr>
                <a:srgbClr val="6076B4"/>
              </a:buClr>
              <a:defRPr sz="2400">
                <a:latin typeface="Iowan Old Style"/>
                <a:ea typeface="Iowan Old Style"/>
                <a:cs typeface="Iowan Old Style"/>
                <a:sym typeface="Iowan Old Style"/>
              </a:defRPr>
            </a:lvl3pPr>
            <a:lvl4pPr>
              <a:buClr>
                <a:srgbClr val="6076B4"/>
              </a:buClr>
              <a:defRPr sz="2400">
                <a:latin typeface="Iowan Old Style"/>
                <a:ea typeface="Iowan Old Style"/>
                <a:cs typeface="Iowan Old Style"/>
                <a:sym typeface="Iowan Old Style"/>
              </a:defRPr>
            </a:lvl4pPr>
            <a:lvl5pPr>
              <a:buClr>
                <a:srgbClr val="6076B4"/>
              </a:buClr>
              <a:defRPr sz="2400">
                <a:latin typeface="Iowan Old Style"/>
                <a:ea typeface="Iowan Old Style"/>
                <a:cs typeface="Iowan Old Style"/>
                <a:sym typeface="Iow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1" name="文本"/>
          <p:cNvSpPr txBox="1">
            <a:spLocks noGrp="1"/>
          </p:cNvSpPr>
          <p:nvPr>
            <p:ph type="body" sz="quarter" idx="14"/>
          </p:nvPr>
        </p:nvSpPr>
        <p:spPr>
          <a:xfrm>
            <a:off x="202398" y="155193"/>
            <a:ext cx="2400708" cy="6248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ctr">
              <a:spcBef>
                <a:spcPts val="0"/>
              </a:spcBef>
              <a:buSzTx/>
              <a:buFontTx/>
              <a:buNone/>
              <a:defRPr sz="3000">
                <a:solidFill>
                  <a:srgbClr val="465684"/>
                </a:solidFill>
                <a:latin typeface="Athelas"/>
                <a:ea typeface="Athelas"/>
                <a:cs typeface="Athelas"/>
                <a:sym typeface="Athelas"/>
              </a:defRPr>
            </a:pPr>
            <a:endParaRPr/>
          </a:p>
        </p:txBody>
      </p:sp>
      <p:sp>
        <p:nvSpPr>
          <p:cNvPr id="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6" descr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1759" y="6371999"/>
            <a:ext cx="1630242" cy="432001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正文级别 1…"/>
          <p:cNvSpPr txBox="1">
            <a:spLocks noGrp="1"/>
          </p:cNvSpPr>
          <p:nvPr>
            <p:ph type="body" idx="1"/>
          </p:nvPr>
        </p:nvSpPr>
        <p:spPr>
          <a:xfrm>
            <a:off x="1219360" y="1690687"/>
            <a:ext cx="6705280" cy="405783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6076B4"/>
              </a:buClr>
              <a:buChar char="‣"/>
              <a:defRPr sz="2400">
                <a:latin typeface="Iowan Old Style"/>
                <a:ea typeface="Iowan Old Style"/>
                <a:cs typeface="Iowan Old Style"/>
                <a:sym typeface="Iowan Old Style"/>
              </a:defRPr>
            </a:lvl1pPr>
            <a:lvl2pPr>
              <a:buClr>
                <a:srgbClr val="6076B4"/>
              </a:buClr>
              <a:defRPr sz="2400">
                <a:latin typeface="Iowan Old Style"/>
                <a:ea typeface="Iowan Old Style"/>
                <a:cs typeface="Iowan Old Style"/>
                <a:sym typeface="Iowan Old Style"/>
              </a:defRPr>
            </a:lvl2pPr>
            <a:lvl3pPr>
              <a:buClr>
                <a:srgbClr val="6076B4"/>
              </a:buClr>
              <a:defRPr sz="2400">
                <a:latin typeface="Iowan Old Style"/>
                <a:ea typeface="Iowan Old Style"/>
                <a:cs typeface="Iowan Old Style"/>
                <a:sym typeface="Iowan Old Style"/>
              </a:defRPr>
            </a:lvl3pPr>
            <a:lvl4pPr>
              <a:buClr>
                <a:srgbClr val="6076B4"/>
              </a:buClr>
              <a:defRPr sz="2400">
                <a:latin typeface="Iowan Old Style"/>
                <a:ea typeface="Iowan Old Style"/>
                <a:cs typeface="Iowan Old Style"/>
                <a:sym typeface="Iowan Old Style"/>
              </a:defRPr>
            </a:lvl4pPr>
            <a:lvl5pPr>
              <a:buClr>
                <a:srgbClr val="6076B4"/>
              </a:buClr>
              <a:defRPr sz="2400">
                <a:latin typeface="Iowan Old Style"/>
                <a:ea typeface="Iowan Old Style"/>
                <a:cs typeface="Iowan Old Style"/>
                <a:sym typeface="Iow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6" name="矩形"/>
          <p:cNvSpPr/>
          <p:nvPr/>
        </p:nvSpPr>
        <p:spPr>
          <a:xfrm>
            <a:off x="-95887" y="1020141"/>
            <a:ext cx="3249002" cy="202417"/>
          </a:xfrm>
          <a:prstGeom prst="rect">
            <a:avLst/>
          </a:prstGeom>
          <a:solidFill>
            <a:srgbClr val="6076B4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27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16650"/>
            <a:ext cx="9144000" cy="520700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文本"/>
          <p:cNvSpPr txBox="1">
            <a:spLocks noGrp="1"/>
          </p:cNvSpPr>
          <p:nvPr>
            <p:ph type="body" sz="quarter" idx="13"/>
          </p:nvPr>
        </p:nvSpPr>
        <p:spPr>
          <a:xfrm>
            <a:off x="328260" y="357201"/>
            <a:ext cx="2400708" cy="6629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ctr">
              <a:spcBef>
                <a:spcPts val="0"/>
              </a:spcBef>
              <a:buSzTx/>
              <a:buFontTx/>
              <a:buNone/>
              <a:defRPr>
                <a:solidFill>
                  <a:srgbClr val="43527E"/>
                </a:solidFill>
                <a:latin typeface="Athelas"/>
                <a:ea typeface="Athelas"/>
                <a:cs typeface="Athelas"/>
                <a:sym typeface="Athelas"/>
              </a:defRPr>
            </a:pPr>
            <a:endParaRPr/>
          </a:p>
        </p:txBody>
      </p:sp>
      <p:sp>
        <p:nvSpPr>
          <p:cNvPr id="2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像" descr="图像"/>
          <p:cNvPicPr>
            <a:picLocks noChangeAspect="1"/>
          </p:cNvPicPr>
          <p:nvPr/>
        </p:nvPicPr>
        <p:blipFill>
          <a:blip r:embed="rId2"/>
          <a:srcRect b="50000"/>
          <a:stretch>
            <a:fillRect/>
          </a:stretch>
        </p:blipFill>
        <p:spPr>
          <a:xfrm>
            <a:off x="1" y="-9569"/>
            <a:ext cx="9143951" cy="3448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图片 6" descr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1759" y="6372001"/>
            <a:ext cx="1630242" cy="43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图像" descr="图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16650"/>
            <a:ext cx="9144000" cy="520700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Thanks"/>
          <p:cNvSpPr txBox="1"/>
          <p:nvPr/>
        </p:nvSpPr>
        <p:spPr>
          <a:xfrm>
            <a:off x="1860398" y="3938091"/>
            <a:ext cx="559307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rIns="34289">
            <a:spAutoFit/>
          </a:bodyPr>
          <a:lstStyle>
            <a:lvl1pPr algn="ctr">
              <a:defRPr sz="3200">
                <a:solidFill>
                  <a:srgbClr val="404E78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r>
              <a:rPr sz="2400"/>
              <a:t>Thanks</a:t>
            </a:r>
          </a:p>
        </p:txBody>
      </p:sp>
      <p:sp>
        <p:nvSpPr>
          <p:cNvPr id="4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156167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"/>
          <p:cNvSpPr/>
          <p:nvPr/>
        </p:nvSpPr>
        <p:spPr>
          <a:xfrm>
            <a:off x="-11808" y="0"/>
            <a:ext cx="9155808" cy="42291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65461">
                <a:srgbClr val="7C88C7">
                  <a:alpha val="0"/>
                </a:srgbClr>
              </a:gs>
              <a:gs pos="86905">
                <a:srgbClr val="326C96">
                  <a:alpha val="60851"/>
                </a:srgbClr>
              </a:gs>
              <a:gs pos="100000">
                <a:srgbClr val="265271">
                  <a:alpha val="60851"/>
                </a:srgbClr>
              </a:gs>
            </a:gsLst>
            <a:path>
              <a:fillToRect l="50000" t="100302" r="50000" b="-302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3" name="图像" descr="图像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4229100"/>
          </a:xfrm>
          <a:prstGeom prst="rect">
            <a:avLst/>
          </a:prstGeom>
          <a:ln w="12700">
            <a:miter lim="400000"/>
          </a:ln>
          <a:effectLst>
            <a:outerShdw blurRad="165100" dist="136325" dir="5400000" rotWithShape="0">
              <a:srgbClr val="000000">
                <a:alpha val="35531"/>
              </a:srgbClr>
            </a:outerShdw>
          </a:effectLst>
        </p:spPr>
      </p:pic>
      <p:pic>
        <p:nvPicPr>
          <p:cNvPr id="4" name="图像" descr="图像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350" y="158750"/>
            <a:ext cx="2476500" cy="5207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矩形"/>
          <p:cNvSpPr/>
          <p:nvPr/>
        </p:nvSpPr>
        <p:spPr>
          <a:xfrm>
            <a:off x="0" y="1687834"/>
            <a:ext cx="9161661" cy="1533576"/>
          </a:xfrm>
          <a:prstGeom prst="rect">
            <a:avLst/>
          </a:prstGeom>
          <a:solidFill>
            <a:srgbClr val="4797D0">
              <a:alpha val="8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6" name="标题文本"/>
          <p:cNvSpPr txBox="1">
            <a:spLocks noGrp="1"/>
          </p:cNvSpPr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/>
          <a:p>
            <a:r>
              <a:t>标题文本</a:t>
            </a:r>
          </a:p>
        </p:txBody>
      </p:sp>
      <p:sp>
        <p:nvSpPr>
          <p:cNvPr id="7" name="正文级别 1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52" r:id="rId2"/>
    <p:sldLayoutId id="2147483650" r:id="rId3"/>
    <p:sldLayoutId id="2147483677" r:id="rId4"/>
  </p:sldLayoutIdLst>
  <p:transition spd="med"/>
  <p:hf hdr="0" ftr="0" dt="0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wmf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sv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itle"/>
          <p:cNvSpPr txBox="1">
            <a:spLocks noGrp="1"/>
          </p:cNvSpPr>
          <p:nvPr>
            <p:ph type="body" idx="13"/>
          </p:nvPr>
        </p:nvSpPr>
        <p:spPr>
          <a:xfrm>
            <a:off x="928429" y="1737478"/>
            <a:ext cx="7287141" cy="769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 marL="0" indent="0" algn="ctr">
              <a:spcBef>
                <a:spcPts val="0"/>
              </a:spcBef>
              <a:buSzTx/>
              <a:buFontTx/>
              <a:buNone/>
              <a:defRPr sz="4400">
                <a:solidFill>
                  <a:srgbClr val="FFFFFF"/>
                </a:solidFill>
              </a:defRPr>
            </a:lvl1pPr>
          </a:lstStyle>
          <a:p>
            <a:r>
              <a:rPr lang="zh-CN" altLang="en-US" dirty="0"/>
              <a:t>水基液闪的重建</a:t>
            </a:r>
            <a:endParaRPr dirty="0"/>
          </a:p>
        </p:txBody>
      </p:sp>
      <p:sp>
        <p:nvSpPr>
          <p:cNvPr id="182" name="Name…"/>
          <p:cNvSpPr txBox="1">
            <a:spLocks noGrp="1"/>
          </p:cNvSpPr>
          <p:nvPr>
            <p:ph type="body" idx="14"/>
          </p:nvPr>
        </p:nvSpPr>
        <p:spPr>
          <a:xfrm>
            <a:off x="928429" y="4663064"/>
            <a:ext cx="7287141" cy="18774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FontTx/>
              <a:buNone/>
              <a:defRPr sz="2900">
                <a:solidFill>
                  <a:srgbClr val="32537A"/>
                </a:solidFill>
              </a:defRPr>
            </a:pPr>
            <a:r>
              <a:rPr lang="zh-CN" altLang="en-US" dirty="0"/>
              <a:t>骆文泰</a:t>
            </a:r>
            <a:endParaRPr lang="en-US" altLang="zh-CN" dirty="0"/>
          </a:p>
          <a:p>
            <a:pPr marL="0" indent="0" algn="ctr">
              <a:spcBef>
                <a:spcPts val="0"/>
              </a:spcBef>
              <a:buSzTx/>
              <a:buFontTx/>
              <a:buNone/>
              <a:defRPr sz="2900">
                <a:solidFill>
                  <a:srgbClr val="32537A"/>
                </a:solidFill>
              </a:defRPr>
            </a:pPr>
            <a:r>
              <a:rPr lang="zh-CN" altLang="en-US" dirty="0"/>
              <a:t>中国科学院大学</a:t>
            </a:r>
            <a:endParaRPr lang="en-US" altLang="zh-CN" dirty="0"/>
          </a:p>
          <a:p>
            <a:pPr marL="0" indent="0" algn="ctr">
              <a:spcBef>
                <a:spcPts val="0"/>
              </a:spcBef>
              <a:buSzTx/>
              <a:buFontTx/>
              <a:buNone/>
              <a:defRPr sz="2900">
                <a:solidFill>
                  <a:srgbClr val="32537A"/>
                </a:solidFill>
              </a:defRPr>
            </a:pPr>
            <a:r>
              <a:rPr lang="zh-CN" altLang="en-US" dirty="0"/>
              <a:t>代表锦屏中微子研究组</a:t>
            </a:r>
            <a:endParaRPr lang="en-US" altLang="zh-CN" dirty="0"/>
          </a:p>
          <a:p>
            <a:pPr marL="0" indent="0" algn="ctr">
              <a:spcBef>
                <a:spcPts val="0"/>
              </a:spcBef>
              <a:buSzTx/>
              <a:buFontTx/>
              <a:buNone/>
              <a:defRPr sz="2900">
                <a:solidFill>
                  <a:srgbClr val="32537A"/>
                </a:solidFill>
              </a:defRPr>
            </a:pPr>
            <a:r>
              <a:rPr lang="en-US" altLang="zh-CN" dirty="0"/>
              <a:t>2021/8/17</a:t>
            </a:r>
            <a:endParaRPr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84795CF-A7DC-4855-AF94-8E35A1181DF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</a:t>
            </a:fld>
            <a:endParaRPr lang="en-US" altLang="zh-CN" dirty="0"/>
          </a:p>
        </p:txBody>
      </p:sp>
      <p:pic>
        <p:nvPicPr>
          <p:cNvPr id="4" name="图片 3" descr="徽标&#10;&#10;描述已自动生成">
            <a:extLst>
              <a:ext uri="{FF2B5EF4-FFF2-40B4-BE49-F238E27FC236}">
                <a16:creationId xmlns:a16="http://schemas.microsoft.com/office/drawing/2014/main" id="{29B4BA05-9D0C-46EA-82EE-C501EBA23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17" y="5546850"/>
            <a:ext cx="1304921" cy="1250700"/>
          </a:xfrm>
          <a:prstGeom prst="rect">
            <a:avLst/>
          </a:prstGeom>
        </p:spPr>
      </p:pic>
      <p:pic>
        <p:nvPicPr>
          <p:cNvPr id="6" name="图片 5" descr="图形用户界面&#10;&#10;中度可信度描述已自动生成">
            <a:extLst>
              <a:ext uri="{FF2B5EF4-FFF2-40B4-BE49-F238E27FC236}">
                <a16:creationId xmlns:a16="http://schemas.microsoft.com/office/drawing/2014/main" id="{F969B4EC-5ED5-42B4-9215-942E35189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7040" y="5718701"/>
            <a:ext cx="2346960" cy="113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977892"/>
      </p:ext>
    </p:extLst>
  </p:cSld>
  <p:clrMapOvr>
    <a:masterClrMapping/>
  </p:clrMapOvr>
  <p:transition spd="med" advTm="14348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10E3F2D-55DA-4108-95F3-F3078BC312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2398" y="155193"/>
            <a:ext cx="5690402" cy="1166986"/>
          </a:xfrm>
        </p:spPr>
        <p:txBody>
          <a:bodyPr/>
          <a:lstStyle/>
          <a:p>
            <a:r>
              <a:rPr lang="zh-CN" altLang="en-US" dirty="0"/>
              <a:t>事例的重建结果</a:t>
            </a:r>
            <a:r>
              <a:rPr lang="en-US" altLang="zh-CN" dirty="0"/>
              <a:t>-</a:t>
            </a:r>
            <a:r>
              <a:rPr lang="zh-CN" altLang="en-US" dirty="0"/>
              <a:t>能量扫描</a:t>
            </a:r>
          </a:p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9EA1B0-D291-4F5A-9EFC-82117CDBAAE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10</a:t>
            </a:fld>
            <a:endParaRPr lang="zh-CN" altLang="en-US"/>
          </a:p>
        </p:txBody>
      </p:sp>
      <p:pic>
        <p:nvPicPr>
          <p:cNvPr id="13" name="图片 12" descr="图表&#10;&#10;描述已自动生成">
            <a:extLst>
              <a:ext uri="{FF2B5EF4-FFF2-40B4-BE49-F238E27FC236}">
                <a16:creationId xmlns:a16="http://schemas.microsoft.com/office/drawing/2014/main" id="{867CB0ED-06EB-4B8F-AFC2-5E71B7181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95" y="863561"/>
            <a:ext cx="4223090" cy="2888493"/>
          </a:xfrm>
          <a:prstGeom prst="rect">
            <a:avLst/>
          </a:prstGeom>
        </p:spPr>
      </p:pic>
      <p:pic>
        <p:nvPicPr>
          <p:cNvPr id="14" name="图片 13" descr="图表&#10;&#10;描述已自动生成">
            <a:extLst>
              <a:ext uri="{FF2B5EF4-FFF2-40B4-BE49-F238E27FC236}">
                <a16:creationId xmlns:a16="http://schemas.microsoft.com/office/drawing/2014/main" id="{4810CCE8-8AE9-4CBA-8366-729EFD3AB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910" y="3799434"/>
            <a:ext cx="4223090" cy="2875962"/>
          </a:xfrm>
          <a:prstGeom prst="rect">
            <a:avLst/>
          </a:prstGeom>
        </p:spPr>
      </p:pic>
      <p:pic>
        <p:nvPicPr>
          <p:cNvPr id="16" name="图片 15" descr="图表&#10;&#10;描述已自动生成">
            <a:extLst>
              <a:ext uri="{FF2B5EF4-FFF2-40B4-BE49-F238E27FC236}">
                <a16:creationId xmlns:a16="http://schemas.microsoft.com/office/drawing/2014/main" id="{59D3FA90-6682-488F-82F1-0067E06292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9588" y="863561"/>
            <a:ext cx="4223090" cy="29358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985304BE-64BF-4DF5-9B42-B05C9D13BF7A}"/>
                  </a:ext>
                </a:extLst>
              </p:cNvPr>
              <p:cNvSpPr txBox="1"/>
              <p:nvPr/>
            </p:nvSpPr>
            <p:spPr>
              <a:xfrm>
                <a:off x="5003047" y="3470593"/>
                <a:ext cx="1687606" cy="6576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𝐷𝑖𝑠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Fit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985304BE-64BF-4DF5-9B42-B05C9D13BF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3047" y="3470593"/>
                <a:ext cx="1687606" cy="65768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文本框 20">
            <a:extLst>
              <a:ext uri="{FF2B5EF4-FFF2-40B4-BE49-F238E27FC236}">
                <a16:creationId xmlns:a16="http://schemas.microsoft.com/office/drawing/2014/main" id="{F4E132B0-B6E4-4B83-92E0-01B60AB7264C}"/>
              </a:ext>
            </a:extLst>
          </p:cNvPr>
          <p:cNvSpPr txBox="1"/>
          <p:nvPr/>
        </p:nvSpPr>
        <p:spPr>
          <a:xfrm>
            <a:off x="1068743" y="3914377"/>
            <a:ext cx="2318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</a:rPr>
              <a:t>C:S = 2:1 </a:t>
            </a:r>
            <a:endParaRPr lang="zh-CN" altLang="en-US" sz="2000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4A96E543-535C-4D6C-A372-7D6658CB129C}"/>
              </a:ext>
            </a:extLst>
          </p:cNvPr>
          <p:cNvSpPr txBox="1"/>
          <p:nvPr/>
        </p:nvSpPr>
        <p:spPr>
          <a:xfrm>
            <a:off x="5220417" y="1077240"/>
            <a:ext cx="2318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</a:rPr>
              <a:t>C:S = 1:1 </a:t>
            </a:r>
            <a:endParaRPr lang="zh-CN" altLang="en-US" sz="2000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A130503C-5E9E-45BE-8F37-BBC4442C98D1}"/>
              </a:ext>
            </a:extLst>
          </p:cNvPr>
          <p:cNvSpPr txBox="1"/>
          <p:nvPr/>
        </p:nvSpPr>
        <p:spPr>
          <a:xfrm>
            <a:off x="1504473" y="999655"/>
            <a:ext cx="12523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C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2D6853F-332C-4AB7-9434-ABC25DD3FEA2}"/>
              </a:ext>
            </a:extLst>
          </p:cNvPr>
          <p:cNvSpPr txBox="1"/>
          <p:nvPr/>
        </p:nvSpPr>
        <p:spPr>
          <a:xfrm>
            <a:off x="4752851" y="4182408"/>
            <a:ext cx="4079827" cy="24929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342900" indent="-342900" hangingPunct="0">
              <a:buFont typeface="Arial" panose="020B0604020202020204" pitchFamily="34" charset="0"/>
              <a:buChar char="•"/>
            </a:pPr>
            <a:r>
              <a:rPr lang="zh-CN" altLang="en-US" sz="2200" dirty="0">
                <a:solidFill>
                  <a:srgbClr val="000000"/>
                </a:solidFill>
                <a:sym typeface="Calibri"/>
              </a:rPr>
              <a:t>闪烁光占比越高，</a:t>
            </a:r>
            <a:r>
              <a:rPr kumimoji="0" lang="zh-CN" altLang="en-US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能量分辨越好</a:t>
            </a:r>
            <a:endParaRPr kumimoji="0" lang="en-US" altLang="zh-CN" sz="2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342900" indent="-342900" hangingPunct="0">
              <a:buFont typeface="Arial" panose="020B0604020202020204" pitchFamily="34" charset="0"/>
              <a:buChar char="•"/>
            </a:pPr>
            <a:r>
              <a:rPr lang="zh-CN" altLang="en-US" sz="2200" dirty="0">
                <a:solidFill>
                  <a:srgbClr val="000000"/>
                </a:solidFill>
                <a:sym typeface="Calibri"/>
              </a:rPr>
              <a:t>加入闪烁光，</a:t>
            </a:r>
            <a:r>
              <a:rPr lang="en-US" altLang="zh-CN" sz="2200" dirty="0">
                <a:solidFill>
                  <a:srgbClr val="000000"/>
                </a:solidFill>
                <a:sym typeface="Calibri"/>
              </a:rPr>
              <a:t>2 MeV</a:t>
            </a:r>
            <a:r>
              <a:rPr lang="zh-CN" altLang="en-US" sz="2200" dirty="0">
                <a:solidFill>
                  <a:srgbClr val="000000"/>
                </a:solidFill>
                <a:sym typeface="Calibri"/>
              </a:rPr>
              <a:t>动能以下的电子能量分辨较差</a:t>
            </a:r>
            <a:endParaRPr lang="en-US" altLang="zh-CN" sz="2200" dirty="0">
              <a:solidFill>
                <a:srgbClr val="000000"/>
              </a:solidFill>
              <a:sym typeface="Calibri"/>
            </a:endParaRPr>
          </a:p>
          <a:p>
            <a:pPr marL="342900" indent="-342900" hangingPunct="0">
              <a:buFont typeface="Arial" panose="020B0604020202020204" pitchFamily="34" charset="0"/>
              <a:buChar char="•"/>
            </a:pPr>
            <a:r>
              <a:rPr kumimoji="0" lang="zh-CN" altLang="en-US" sz="2200" b="0" i="0" u="none" strike="noStrike" cap="none" spc="0" normalizeH="0" baseline="0" dirty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Calibri"/>
              </a:rPr>
              <a:t>加入闪烁光，</a:t>
            </a:r>
            <a:r>
              <a:rPr kumimoji="0" lang="zh-CN" altLang="en-US" sz="22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覆盖率高于</a:t>
            </a:r>
            <a:r>
              <a:rPr kumimoji="0" lang="en-US" altLang="zh-CN" sz="22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20%</a:t>
            </a:r>
            <a:r>
              <a:rPr kumimoji="0" lang="zh-CN" altLang="en-US" sz="2200" b="0" i="0" u="none" strike="noStrike" cap="none" spc="0" normalizeH="0" baseline="0" dirty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Calibri"/>
              </a:rPr>
              <a:t>，能量分辨好于</a:t>
            </a:r>
            <a:r>
              <a:rPr kumimoji="0" lang="en-US" altLang="zh-CN" sz="2200" b="0" i="0" u="none" strike="noStrike" cap="none" spc="0" normalizeH="0" baseline="0" dirty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Calibri"/>
              </a:rPr>
              <a:t>Super-K</a:t>
            </a:r>
          </a:p>
          <a:p>
            <a:pPr marL="342900" indent="-342900" hangingPunct="0">
              <a:buFont typeface="Arial" panose="020B0604020202020204" pitchFamily="34" charset="0"/>
              <a:buChar char="•"/>
            </a:pPr>
            <a:endParaRPr kumimoji="0" lang="en-US" altLang="zh-CN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749452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CC4B8EB-19B5-4335-81E6-05B6468DA0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2398" y="155193"/>
            <a:ext cx="5639602" cy="1659429"/>
          </a:xfrm>
        </p:spPr>
        <p:txBody>
          <a:bodyPr/>
          <a:lstStyle/>
          <a:p>
            <a:r>
              <a:rPr lang="zh-CN" altLang="en-US" dirty="0"/>
              <a:t>事例的重建结果</a:t>
            </a:r>
            <a:r>
              <a:rPr lang="en-US" altLang="zh-CN" dirty="0"/>
              <a:t>-</a:t>
            </a:r>
            <a:r>
              <a:rPr lang="zh-CN" altLang="en-US" dirty="0"/>
              <a:t>位置扫描</a:t>
            </a:r>
          </a:p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91691B-F427-4364-887E-5EB188BF170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11</a:t>
            </a:fld>
            <a:endParaRPr lang="zh-CN" altLang="en-US"/>
          </a:p>
        </p:txBody>
      </p:sp>
      <p:pic>
        <p:nvPicPr>
          <p:cNvPr id="8" name="图片 7" descr="图表&#10;&#10;描述已自动生成">
            <a:extLst>
              <a:ext uri="{FF2B5EF4-FFF2-40B4-BE49-F238E27FC236}">
                <a16:creationId xmlns:a16="http://schemas.microsoft.com/office/drawing/2014/main" id="{3C692D1E-3C62-4CB1-9030-2AB51BBF4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98" y="855126"/>
            <a:ext cx="4272430" cy="2963241"/>
          </a:xfrm>
          <a:prstGeom prst="rect">
            <a:avLst/>
          </a:prstGeom>
        </p:spPr>
      </p:pic>
      <p:pic>
        <p:nvPicPr>
          <p:cNvPr id="9" name="图片 8" descr="图表&#10;&#10;描述已自动生成">
            <a:extLst>
              <a:ext uri="{FF2B5EF4-FFF2-40B4-BE49-F238E27FC236}">
                <a16:creationId xmlns:a16="http://schemas.microsoft.com/office/drawing/2014/main" id="{FF6A74DD-B9A0-4251-B503-9C29AA794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570" y="3809186"/>
            <a:ext cx="4271961" cy="2923920"/>
          </a:xfrm>
          <a:prstGeom prst="rect">
            <a:avLst/>
          </a:prstGeom>
        </p:spPr>
      </p:pic>
      <p:pic>
        <p:nvPicPr>
          <p:cNvPr id="10" name="图片 9" descr="图表, 折线图&#10;&#10;描述已自动生成">
            <a:extLst>
              <a:ext uri="{FF2B5EF4-FFF2-40B4-BE49-F238E27FC236}">
                <a16:creationId xmlns:a16="http://schemas.microsoft.com/office/drawing/2014/main" id="{12B0D8EC-277B-428D-85BA-490F3A119D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894461"/>
            <a:ext cx="4272430" cy="292390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11619059-0561-4B9C-8125-255FCC7CE456}"/>
              </a:ext>
            </a:extLst>
          </p:cNvPr>
          <p:cNvSpPr txBox="1"/>
          <p:nvPr/>
        </p:nvSpPr>
        <p:spPr>
          <a:xfrm>
            <a:off x="4773978" y="4048782"/>
            <a:ext cx="4053840" cy="24929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342900" indent="-342900" hangingPunct="0">
              <a:buFont typeface="Arial" panose="020B0604020202020204" pitchFamily="34" charset="0"/>
              <a:buChar char="•"/>
            </a:pPr>
            <a:r>
              <a:rPr lang="zh-CN" altLang="en-US" sz="2200" dirty="0">
                <a:solidFill>
                  <a:srgbClr val="000000"/>
                </a:solidFill>
                <a:sym typeface="Calibri"/>
              </a:rPr>
              <a:t>闪烁光占比越高，</a:t>
            </a:r>
            <a:r>
              <a:rPr kumimoji="0" lang="zh-CN" altLang="en-US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位置分辨越好</a:t>
            </a:r>
            <a:endParaRPr kumimoji="0" lang="en-US" altLang="zh-CN" sz="2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342900" indent="-342900" hangingPunct="0">
              <a:buFont typeface="Arial" panose="020B0604020202020204" pitchFamily="34" charset="0"/>
              <a:buChar char="•"/>
            </a:pPr>
            <a:r>
              <a:rPr lang="zh-CN" altLang="en-US" sz="2200" dirty="0">
                <a:solidFill>
                  <a:srgbClr val="000000"/>
                </a:solidFill>
                <a:sym typeface="Calibri"/>
              </a:rPr>
              <a:t>加入闪烁光，</a:t>
            </a:r>
            <a:r>
              <a:rPr lang="en-US" altLang="zh-CN" sz="2200" dirty="0">
                <a:solidFill>
                  <a:srgbClr val="000000"/>
                </a:solidFill>
                <a:sym typeface="Calibri"/>
              </a:rPr>
              <a:t>2 MeV</a:t>
            </a:r>
            <a:r>
              <a:rPr lang="zh-CN" altLang="en-US" sz="2200" dirty="0">
                <a:solidFill>
                  <a:srgbClr val="000000"/>
                </a:solidFill>
                <a:sym typeface="Calibri"/>
              </a:rPr>
              <a:t>动能以下的电子位置分辨较差</a:t>
            </a:r>
            <a:endParaRPr lang="en-US" altLang="zh-CN" sz="2200" dirty="0">
              <a:solidFill>
                <a:srgbClr val="000000"/>
              </a:solidFill>
              <a:sym typeface="Calibri"/>
            </a:endParaRPr>
          </a:p>
          <a:p>
            <a:pPr marL="342900" indent="-342900" hangingPunct="0">
              <a:buFont typeface="Arial" panose="020B0604020202020204" pitchFamily="34" charset="0"/>
              <a:buChar char="•"/>
            </a:pPr>
            <a:r>
              <a:rPr kumimoji="0" lang="zh-CN" altLang="en-US" sz="22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加入少量闪烁光</a:t>
            </a:r>
            <a:r>
              <a:rPr kumimoji="0" lang="zh-CN" altLang="en-US" sz="2200" b="0" i="0" u="none" strike="noStrike" cap="none" spc="0" normalizeH="0" baseline="0" dirty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Calibri"/>
              </a:rPr>
              <a:t>，位置分辨将好于</a:t>
            </a:r>
            <a:r>
              <a:rPr kumimoji="0" lang="en-US" altLang="zh-CN" sz="2200" b="0" i="0" u="none" strike="noStrike" cap="none" spc="0" normalizeH="0" baseline="0" dirty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Calibri"/>
              </a:rPr>
              <a:t>Super-K</a:t>
            </a:r>
          </a:p>
          <a:p>
            <a:pPr marL="342900" indent="-342900" hangingPunct="0">
              <a:buFont typeface="Arial" panose="020B0604020202020204" pitchFamily="34" charset="0"/>
              <a:buChar char="•"/>
            </a:pPr>
            <a:endParaRPr kumimoji="0" lang="en-US" altLang="zh-CN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C7FD013-231F-4E0A-803F-4ACEC0BF17F0}"/>
              </a:ext>
            </a:extLst>
          </p:cNvPr>
          <p:cNvSpPr txBox="1"/>
          <p:nvPr/>
        </p:nvSpPr>
        <p:spPr>
          <a:xfrm>
            <a:off x="1204531" y="4033897"/>
            <a:ext cx="2318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</a:rPr>
              <a:t>C:S = 2:1 </a:t>
            </a:r>
            <a:endParaRPr lang="zh-CN" altLang="en-US" sz="2000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95259B7-84C5-4946-903C-EA44BFBD0177}"/>
              </a:ext>
            </a:extLst>
          </p:cNvPr>
          <p:cNvSpPr txBox="1"/>
          <p:nvPr/>
        </p:nvSpPr>
        <p:spPr>
          <a:xfrm>
            <a:off x="5356205" y="1196760"/>
            <a:ext cx="2318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</a:rPr>
              <a:t>C:S = 1:1 </a:t>
            </a:r>
            <a:endParaRPr lang="zh-CN" altLang="en-US" sz="2000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60E6022-E29E-4822-87A2-58953E7DF3EA}"/>
              </a:ext>
            </a:extLst>
          </p:cNvPr>
          <p:cNvSpPr txBox="1"/>
          <p:nvPr/>
        </p:nvSpPr>
        <p:spPr>
          <a:xfrm>
            <a:off x="1640261" y="1119175"/>
            <a:ext cx="12523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C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92779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5FF603-ABB0-4446-9B4B-BD21E66CBF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2398" y="155193"/>
            <a:ext cx="5649762" cy="1659429"/>
          </a:xfrm>
        </p:spPr>
        <p:txBody>
          <a:bodyPr/>
          <a:lstStyle/>
          <a:p>
            <a:r>
              <a:rPr lang="zh-CN" altLang="en-US" dirty="0"/>
              <a:t>事例的重建结果</a:t>
            </a:r>
            <a:r>
              <a:rPr lang="en-US" altLang="zh-CN" dirty="0"/>
              <a:t>-</a:t>
            </a:r>
            <a:r>
              <a:rPr lang="zh-CN" altLang="en-US" dirty="0"/>
              <a:t>角度扫描</a:t>
            </a:r>
          </a:p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E3B0835-D32A-4DF9-BE32-70BAFB1E13A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12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EBE88CF-399E-40F8-8166-9287FAB3D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802" y="940446"/>
            <a:ext cx="3958480" cy="2733236"/>
          </a:xfrm>
          <a:prstGeom prst="rect">
            <a:avLst/>
          </a:prstGeom>
        </p:spPr>
      </p:pic>
      <p:pic>
        <p:nvPicPr>
          <p:cNvPr id="9" name="图片 8" descr="图表&#10;&#10;描述已自动生成">
            <a:extLst>
              <a:ext uri="{FF2B5EF4-FFF2-40B4-BE49-F238E27FC236}">
                <a16:creationId xmlns:a16="http://schemas.microsoft.com/office/drawing/2014/main" id="{078F184D-948D-4090-86E6-90710FD95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766" y="3790712"/>
            <a:ext cx="4014335" cy="2709675"/>
          </a:xfrm>
          <a:prstGeom prst="rect">
            <a:avLst/>
          </a:prstGeom>
        </p:spPr>
      </p:pic>
      <p:pic>
        <p:nvPicPr>
          <p:cNvPr id="10" name="图片 9" descr="图表&#10;&#10;描述已自动生成">
            <a:extLst>
              <a:ext uri="{FF2B5EF4-FFF2-40B4-BE49-F238E27FC236}">
                <a16:creationId xmlns:a16="http://schemas.microsoft.com/office/drawing/2014/main" id="{4F668B70-29B8-46E2-BFFF-F35B14124A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7479" y="1081037"/>
            <a:ext cx="3958480" cy="270967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A99911FE-7098-46AE-A064-A5E690478D74}"/>
              </a:ext>
            </a:extLst>
          </p:cNvPr>
          <p:cNvSpPr txBox="1"/>
          <p:nvPr/>
        </p:nvSpPr>
        <p:spPr>
          <a:xfrm>
            <a:off x="4540896" y="3888674"/>
            <a:ext cx="4272430" cy="28315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342900" indent="-342900" hangingPunct="0">
              <a:buFont typeface="Arial" panose="020B0604020202020204" pitchFamily="34" charset="0"/>
              <a:buChar char="•"/>
            </a:pPr>
            <a:r>
              <a:rPr lang="zh-CN" altLang="en-US" sz="2200" dirty="0">
                <a:solidFill>
                  <a:srgbClr val="000000"/>
                </a:solidFill>
                <a:sym typeface="Calibri"/>
              </a:rPr>
              <a:t>闪烁光占比越高，</a:t>
            </a:r>
            <a:r>
              <a:rPr kumimoji="0" lang="zh-CN" altLang="en-US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角度重建越差</a:t>
            </a:r>
            <a:endParaRPr kumimoji="0" lang="en-US" altLang="zh-CN" sz="2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342900" indent="-342900" hangingPunct="0">
              <a:buFont typeface="Arial" panose="020B0604020202020204" pitchFamily="34" charset="0"/>
              <a:buChar char="•"/>
            </a:pPr>
            <a:r>
              <a:rPr lang="zh-CN" altLang="en-US" sz="2200" dirty="0">
                <a:solidFill>
                  <a:srgbClr val="000000"/>
                </a:solidFill>
                <a:sym typeface="Calibri"/>
              </a:rPr>
              <a:t>覆盖率高于</a:t>
            </a:r>
            <a:r>
              <a:rPr lang="en-US" altLang="zh-CN" sz="2200" dirty="0">
                <a:solidFill>
                  <a:srgbClr val="000000"/>
                </a:solidFill>
                <a:sym typeface="Calibri"/>
              </a:rPr>
              <a:t>30%</a:t>
            </a:r>
            <a:r>
              <a:rPr lang="zh-CN" altLang="en-US" sz="2200" dirty="0">
                <a:solidFill>
                  <a:srgbClr val="000000"/>
                </a:solidFill>
                <a:sym typeface="Calibri"/>
              </a:rPr>
              <a:t>时，</a:t>
            </a:r>
            <a:r>
              <a:rPr lang="en-US" altLang="zh-CN" sz="2200" dirty="0">
                <a:solidFill>
                  <a:srgbClr val="000000"/>
                </a:solidFill>
                <a:sym typeface="Calibri"/>
              </a:rPr>
              <a:t>4 MeV</a:t>
            </a:r>
            <a:r>
              <a:rPr lang="zh-CN" altLang="en-US" sz="2200" dirty="0">
                <a:solidFill>
                  <a:srgbClr val="000000"/>
                </a:solidFill>
                <a:sym typeface="Calibri"/>
              </a:rPr>
              <a:t>动能以上的电子，角度重建结果基本不随闪烁光占比变化</a:t>
            </a:r>
            <a:endParaRPr lang="en-US" altLang="zh-CN" sz="2200" dirty="0">
              <a:solidFill>
                <a:srgbClr val="000000"/>
              </a:solidFill>
              <a:sym typeface="Calibri"/>
            </a:endParaRPr>
          </a:p>
          <a:p>
            <a:pPr marL="342900" indent="-342900" hangingPunct="0">
              <a:buFont typeface="Arial" panose="020B0604020202020204" pitchFamily="34" charset="0"/>
              <a:buChar char="•"/>
            </a:pPr>
            <a:r>
              <a:rPr lang="zh-CN" altLang="en-US" sz="2200" dirty="0">
                <a:solidFill>
                  <a:srgbClr val="FF0000"/>
                </a:solidFill>
                <a:sym typeface="Calibri"/>
              </a:rPr>
              <a:t>覆盖率超过</a:t>
            </a:r>
            <a:r>
              <a:rPr lang="en-US" altLang="zh-CN" sz="2200" dirty="0">
                <a:solidFill>
                  <a:srgbClr val="FF0000"/>
                </a:solidFill>
                <a:sym typeface="Calibri"/>
              </a:rPr>
              <a:t>20%</a:t>
            </a:r>
            <a:r>
              <a:rPr lang="zh-CN" altLang="en-US" sz="2200" dirty="0">
                <a:solidFill>
                  <a:srgbClr val="000000"/>
                </a:solidFill>
                <a:sym typeface="Calibri"/>
              </a:rPr>
              <a:t>，角度分辨比</a:t>
            </a:r>
            <a:r>
              <a:rPr lang="en-US" altLang="zh-CN" sz="2200" dirty="0">
                <a:solidFill>
                  <a:srgbClr val="000000"/>
                </a:solidFill>
                <a:sym typeface="Calibri"/>
              </a:rPr>
              <a:t>Super-K</a:t>
            </a:r>
            <a:r>
              <a:rPr lang="zh-CN" altLang="en-US" sz="2200" dirty="0">
                <a:solidFill>
                  <a:srgbClr val="000000"/>
                </a:solidFill>
                <a:sym typeface="Calibri"/>
              </a:rPr>
              <a:t>更好</a:t>
            </a:r>
            <a:endParaRPr kumimoji="0" lang="en-US" altLang="zh-CN" sz="2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342900" indent="-342900" hangingPunct="0">
              <a:buFont typeface="Arial" panose="020B0604020202020204" pitchFamily="34" charset="0"/>
              <a:buChar char="•"/>
            </a:pPr>
            <a:endParaRPr kumimoji="0" lang="en-US" altLang="zh-CN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06149B2-95D9-4C66-B34F-3220AB74BEBD}"/>
              </a:ext>
            </a:extLst>
          </p:cNvPr>
          <p:cNvSpPr txBox="1"/>
          <p:nvPr/>
        </p:nvSpPr>
        <p:spPr>
          <a:xfrm>
            <a:off x="2423590" y="5043379"/>
            <a:ext cx="2318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</a:rPr>
              <a:t>C:S = 2:1 </a:t>
            </a:r>
            <a:endParaRPr lang="zh-CN" altLang="en-US" sz="20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D8B4728-93B3-4EA9-900A-0FDCE650D0FE}"/>
              </a:ext>
            </a:extLst>
          </p:cNvPr>
          <p:cNvSpPr txBox="1"/>
          <p:nvPr/>
        </p:nvSpPr>
        <p:spPr>
          <a:xfrm>
            <a:off x="7201617" y="2307064"/>
            <a:ext cx="2318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</a:rPr>
              <a:t>C:S = 1:1 </a:t>
            </a:r>
            <a:endParaRPr lang="zh-CN" altLang="en-US" sz="20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33D7F26-9FB2-4CB2-A20A-89EA9AF76057}"/>
              </a:ext>
            </a:extLst>
          </p:cNvPr>
          <p:cNvSpPr txBox="1"/>
          <p:nvPr/>
        </p:nvSpPr>
        <p:spPr>
          <a:xfrm>
            <a:off x="1463833" y="1214456"/>
            <a:ext cx="12523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C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90483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4001E315-657B-40D7-ADD9-899EEBA875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2440" y="1690687"/>
            <a:ext cx="6939120" cy="4057834"/>
          </a:xfrm>
        </p:spPr>
        <p:txBody>
          <a:bodyPr>
            <a:normAutofit lnSpcReduction="10000"/>
          </a:bodyPr>
          <a:lstStyle/>
          <a:p>
            <a:r>
              <a:rPr lang="zh-CN" altLang="en-US" dirty="0"/>
              <a:t>似然函数中加入</a:t>
            </a:r>
            <a:r>
              <a:rPr lang="zh-CN" altLang="en-US" dirty="0">
                <a:solidFill>
                  <a:srgbClr val="FF0000"/>
                </a:solidFill>
              </a:rPr>
              <a:t>直入射光</a:t>
            </a:r>
            <a:r>
              <a:rPr lang="zh-CN" altLang="en-US" dirty="0"/>
              <a:t>、</a:t>
            </a:r>
            <a:r>
              <a:rPr lang="zh-CN" altLang="en-US" dirty="0">
                <a:solidFill>
                  <a:srgbClr val="FF0000"/>
                </a:solidFill>
              </a:rPr>
              <a:t>非直入射光</a:t>
            </a:r>
            <a:r>
              <a:rPr lang="zh-CN" altLang="en-US" dirty="0"/>
              <a:t>和</a:t>
            </a:r>
            <a:r>
              <a:rPr lang="zh-CN" altLang="en-US" dirty="0">
                <a:solidFill>
                  <a:srgbClr val="FF0000"/>
                </a:solidFill>
              </a:rPr>
              <a:t>暗噪声</a:t>
            </a:r>
            <a:r>
              <a:rPr lang="zh-CN" altLang="en-US" dirty="0"/>
              <a:t>模型，利用</a:t>
            </a:r>
            <a:r>
              <a:rPr lang="zh-CN" altLang="en-US" dirty="0">
                <a:solidFill>
                  <a:srgbClr val="FF0000"/>
                </a:solidFill>
              </a:rPr>
              <a:t>电荷和时间</a:t>
            </a:r>
            <a:r>
              <a:rPr lang="zh-CN" altLang="en-US" dirty="0"/>
              <a:t>的联合重建出水基液闪中电子的能量、位置和</a:t>
            </a:r>
            <a:r>
              <a:rPr lang="zh-CN" altLang="en-US" dirty="0">
                <a:solidFill>
                  <a:srgbClr val="FF0000"/>
                </a:solidFill>
              </a:rPr>
              <a:t>方向</a:t>
            </a:r>
            <a:endParaRPr lang="en-US" altLang="zh-CN" dirty="0">
              <a:solidFill>
                <a:srgbClr val="FF0000"/>
              </a:solidFill>
            </a:endParaRPr>
          </a:p>
          <a:p>
            <a:endParaRPr lang="en-US" altLang="zh-CN" dirty="0"/>
          </a:p>
          <a:p>
            <a:r>
              <a:rPr lang="zh-CN" altLang="en-US" dirty="0">
                <a:latin typeface="+mn-lt"/>
                <a:ea typeface="+mn-ea"/>
                <a:cs typeface="+mn-cs"/>
                <a:sym typeface="Calibri"/>
              </a:rPr>
              <a:t>当</a:t>
            </a:r>
            <a:r>
              <a:rPr lang="en-US" altLang="zh-CN" dirty="0">
                <a:latin typeface="+mn-lt"/>
                <a:ea typeface="+mn-ea"/>
                <a:cs typeface="+mn-cs"/>
                <a:sym typeface="Calibri"/>
              </a:rPr>
              <a:t>PMT</a:t>
            </a:r>
            <a:r>
              <a:rPr lang="zh-CN" altLang="en-US" dirty="0">
                <a:latin typeface="+mn-lt"/>
                <a:ea typeface="+mn-ea"/>
                <a:cs typeface="+mn-cs"/>
                <a:sym typeface="Calibri"/>
              </a:rPr>
              <a:t>覆盖率高于</a:t>
            </a:r>
            <a:r>
              <a:rPr lang="en-US" altLang="zh-CN" dirty="0">
                <a:latin typeface="+mn-lt"/>
                <a:ea typeface="+mn-ea"/>
                <a:cs typeface="+mn-cs"/>
                <a:sym typeface="Calibri"/>
              </a:rPr>
              <a:t>20%</a:t>
            </a:r>
            <a:r>
              <a:rPr lang="zh-CN" altLang="en-US" dirty="0">
                <a:latin typeface="+mn-lt"/>
                <a:ea typeface="+mn-ea"/>
                <a:cs typeface="+mn-cs"/>
                <a:sym typeface="Calibri"/>
              </a:rPr>
              <a:t>时，</a:t>
            </a:r>
            <a:r>
              <a:rPr lang="en-US" altLang="zh-CN" dirty="0">
                <a:latin typeface="+mn-lt"/>
                <a:ea typeface="+mn-ea"/>
                <a:cs typeface="+mn-cs"/>
                <a:sym typeface="Calibri"/>
              </a:rPr>
              <a:t>C:S=1:1</a:t>
            </a:r>
            <a:r>
              <a:rPr lang="zh-CN" altLang="en-US" dirty="0">
                <a:latin typeface="+mn-lt"/>
                <a:ea typeface="+mn-ea"/>
                <a:cs typeface="+mn-cs"/>
                <a:sym typeface="Calibri"/>
              </a:rPr>
              <a:t>或</a:t>
            </a:r>
            <a:r>
              <a:rPr lang="en-US" altLang="zh-CN" dirty="0">
                <a:latin typeface="+mn-lt"/>
                <a:ea typeface="+mn-ea"/>
                <a:cs typeface="+mn-cs"/>
                <a:sym typeface="Calibri"/>
              </a:rPr>
              <a:t>C:S=2:1 </a:t>
            </a:r>
            <a:r>
              <a:rPr lang="zh-CN" altLang="en-US" dirty="0">
                <a:latin typeface="+mn-lt"/>
                <a:ea typeface="+mn-ea"/>
                <a:cs typeface="+mn-cs"/>
                <a:sym typeface="Calibri"/>
              </a:rPr>
              <a:t>下的重建，能量、位置以及角度分辨均好于</a:t>
            </a:r>
            <a:r>
              <a:rPr lang="en-US" altLang="zh-CN" dirty="0">
                <a:latin typeface="+mn-lt"/>
                <a:ea typeface="+mn-ea"/>
                <a:cs typeface="+mn-cs"/>
                <a:sym typeface="Calibri"/>
              </a:rPr>
              <a:t>Super-K</a:t>
            </a:r>
            <a:r>
              <a:rPr lang="zh-CN" altLang="en-US" dirty="0">
                <a:latin typeface="+mn-lt"/>
                <a:ea typeface="+mn-ea"/>
                <a:cs typeface="+mn-cs"/>
                <a:sym typeface="Calibri"/>
              </a:rPr>
              <a:t>，且</a:t>
            </a:r>
            <a:r>
              <a:rPr lang="zh-CN" altLang="en-US" dirty="0">
                <a:solidFill>
                  <a:srgbClr val="FF0000"/>
                </a:solidFill>
                <a:latin typeface="+mn-lt"/>
                <a:ea typeface="+mn-ea"/>
                <a:cs typeface="+mn-cs"/>
                <a:sym typeface="Calibri"/>
              </a:rPr>
              <a:t>能量和位置分辨大幅提高</a:t>
            </a:r>
            <a:endParaRPr lang="en-US" altLang="zh-CN" dirty="0">
              <a:solidFill>
                <a:srgbClr val="FF0000"/>
              </a:solidFill>
              <a:latin typeface="+mn-lt"/>
              <a:ea typeface="+mn-ea"/>
              <a:cs typeface="+mn-cs"/>
              <a:sym typeface="Calibri"/>
            </a:endParaRPr>
          </a:p>
          <a:p>
            <a:endParaRPr lang="en-US" altLang="zh-CN" dirty="0">
              <a:latin typeface="+mn-lt"/>
              <a:ea typeface="+mn-ea"/>
              <a:cs typeface="+mn-cs"/>
              <a:sym typeface="Calibri"/>
            </a:endParaRPr>
          </a:p>
          <a:p>
            <a:r>
              <a:rPr lang="zh-CN" altLang="en-US" dirty="0"/>
              <a:t>未来有望进行</a:t>
            </a:r>
            <a:r>
              <a:rPr lang="zh-CN" altLang="en-US" dirty="0">
                <a:solidFill>
                  <a:srgbClr val="FF0000"/>
                </a:solidFill>
              </a:rPr>
              <a:t>电子、光子鉴别</a:t>
            </a:r>
            <a:r>
              <a:rPr lang="zh-CN" altLang="en-US" dirty="0"/>
              <a:t>，压低超新星中微子的本底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D6C8BEE-C28E-4EA6-872C-7F933B7138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8260" y="357201"/>
            <a:ext cx="3735740" cy="1659429"/>
          </a:xfrm>
        </p:spPr>
        <p:txBody>
          <a:bodyPr/>
          <a:lstStyle/>
          <a:p>
            <a:r>
              <a:rPr lang="zh-CN" altLang="en-US" dirty="0"/>
              <a:t>总结及展望</a:t>
            </a:r>
          </a:p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98636C6-2A1D-4871-B23A-1384C7A5EC9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562096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7820B35-59F6-4E79-AB8C-947073EE875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6553200" y="6356350"/>
            <a:ext cx="268661" cy="300082"/>
          </a:xfrm>
        </p:spPr>
        <p:txBody>
          <a:bodyPr/>
          <a:lstStyle/>
          <a:p>
            <a:fld id="{86CB4B4D-7CA3-9044-876B-883B54F8677D}" type="slidenum">
              <a:rPr lang="en-US" altLang="zh-CN" smtClean="0"/>
              <a:t>14</a:t>
            </a:fld>
            <a:endParaRPr lang="en-US" altLang="zh-CN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6F14A2F-9662-4F51-9A06-8E1D4B958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464" y="3952868"/>
            <a:ext cx="2817257" cy="2112943"/>
          </a:xfrm>
          <a:prstGeom prst="rect">
            <a:avLst/>
          </a:prstGeom>
        </p:spPr>
      </p:pic>
      <p:pic>
        <p:nvPicPr>
          <p:cNvPr id="5" name="图片 4" descr="一群人站在建筑前&#10;&#10;中度可信度描述已自动生成">
            <a:extLst>
              <a:ext uri="{FF2B5EF4-FFF2-40B4-BE49-F238E27FC236}">
                <a16:creationId xmlns:a16="http://schemas.microsoft.com/office/drawing/2014/main" id="{714A918F-37D5-4B92-BC23-2B557AAE3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9281" y="3952868"/>
            <a:ext cx="3403600" cy="2234863"/>
          </a:xfrm>
          <a:prstGeom prst="rect">
            <a:avLst/>
          </a:prstGeom>
        </p:spPr>
      </p:pic>
    </p:spTree>
  </p:cSld>
  <p:clrMapOvr>
    <a:masterClrMapping/>
  </p:clrMapOvr>
  <p:transition spd="med" advTm="2193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43AFC0D-6C2E-4E94-BFD9-C415AF95D1E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15</a:t>
            </a:fld>
            <a:endParaRPr lang="zh-CN" altLang="en-US"/>
          </a:p>
        </p:txBody>
      </p:sp>
      <p:pic>
        <p:nvPicPr>
          <p:cNvPr id="6" name="图片 5" descr="杯子里有液体&#10;&#10;描述已自动生成">
            <a:extLst>
              <a:ext uri="{FF2B5EF4-FFF2-40B4-BE49-F238E27FC236}">
                <a16:creationId xmlns:a16="http://schemas.microsoft.com/office/drawing/2014/main" id="{462637B2-3442-49A5-852A-8355E62CC6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8" y="1352956"/>
            <a:ext cx="4240328" cy="3180246"/>
          </a:xfrm>
          <a:prstGeom prst="rect">
            <a:avLst/>
          </a:prstGeom>
        </p:spPr>
      </p:pic>
      <p:pic>
        <p:nvPicPr>
          <p:cNvPr id="8" name="图片 7" descr="杯子里有饮料&#10;&#10;描述已自动生成">
            <a:extLst>
              <a:ext uri="{FF2B5EF4-FFF2-40B4-BE49-F238E27FC236}">
                <a16:creationId xmlns:a16="http://schemas.microsoft.com/office/drawing/2014/main" id="{2D803569-CCDB-4340-9EE3-B65E2EB851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726" y="2974953"/>
            <a:ext cx="4240328" cy="318024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B7FFC236-F8E7-422F-BA1D-2776D64C6E9D}"/>
              </a:ext>
            </a:extLst>
          </p:cNvPr>
          <p:cNvSpPr/>
          <p:nvPr/>
        </p:nvSpPr>
        <p:spPr>
          <a:xfrm>
            <a:off x="5230474" y="2481414"/>
            <a:ext cx="13324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Arial"/>
                <a:ea typeface="黑体" panose="02010609060101010101" pitchFamily="49" charset="-122"/>
                <a:cs typeface="+mj-cs"/>
              </a:rPr>
              <a:t>LiCl</a:t>
            </a:r>
            <a:r>
              <a:rPr lang="zh-CN" altLang="en-US" sz="2400" dirty="0">
                <a:solidFill>
                  <a:srgbClr val="FF0000"/>
                </a:solidFill>
                <a:latin typeface="Arial"/>
                <a:ea typeface="黑体" panose="02010609060101010101" pitchFamily="49" charset="-122"/>
                <a:cs typeface="+mj-cs"/>
              </a:rPr>
              <a:t>液闪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38227FF-C193-4570-BCBA-787033F78335}"/>
              </a:ext>
            </a:extLst>
          </p:cNvPr>
          <p:cNvSpPr/>
          <p:nvPr/>
        </p:nvSpPr>
        <p:spPr>
          <a:xfrm>
            <a:off x="7069655" y="2490956"/>
            <a:ext cx="7601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Arial"/>
                <a:ea typeface="黑体" panose="02010609060101010101" pitchFamily="49" charset="-122"/>
                <a:cs typeface="+mj-cs"/>
              </a:rPr>
              <a:t>H</a:t>
            </a:r>
            <a:r>
              <a:rPr lang="en-US" altLang="zh-CN" sz="2400" baseline="-25000" dirty="0">
                <a:solidFill>
                  <a:srgbClr val="FF0000"/>
                </a:solidFill>
                <a:latin typeface="Arial"/>
                <a:ea typeface="黑体" panose="02010609060101010101" pitchFamily="49" charset="-122"/>
                <a:cs typeface="+mj-cs"/>
              </a:rPr>
              <a:t>2</a:t>
            </a:r>
            <a:r>
              <a:rPr lang="en-US" altLang="zh-CN" sz="2400" dirty="0">
                <a:solidFill>
                  <a:srgbClr val="FF0000"/>
                </a:solidFill>
                <a:latin typeface="Arial"/>
                <a:ea typeface="黑体" panose="02010609060101010101" pitchFamily="49" charset="-122"/>
                <a:cs typeface="+mj-cs"/>
              </a:rPr>
              <a:t>O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FF7D559-3729-405B-9288-6B10C64A5119}"/>
              </a:ext>
            </a:extLst>
          </p:cNvPr>
          <p:cNvSpPr/>
          <p:nvPr/>
        </p:nvSpPr>
        <p:spPr>
          <a:xfrm>
            <a:off x="1106397" y="4827715"/>
            <a:ext cx="13324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Arial"/>
                <a:ea typeface="黑体" panose="02010609060101010101" pitchFamily="49" charset="-122"/>
                <a:cs typeface="+mj-cs"/>
              </a:rPr>
              <a:t>LiCl</a:t>
            </a:r>
            <a:r>
              <a:rPr lang="zh-CN" altLang="en-US" sz="2400" dirty="0">
                <a:solidFill>
                  <a:srgbClr val="FF0000"/>
                </a:solidFill>
                <a:latin typeface="Arial"/>
                <a:ea typeface="黑体" panose="02010609060101010101" pitchFamily="49" charset="-122"/>
                <a:cs typeface="+mj-cs"/>
              </a:rPr>
              <a:t>液闪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3B95575-B3DA-484A-BA1E-AF895DFB262B}"/>
              </a:ext>
            </a:extLst>
          </p:cNvPr>
          <p:cNvSpPr/>
          <p:nvPr/>
        </p:nvSpPr>
        <p:spPr>
          <a:xfrm>
            <a:off x="2873575" y="4796938"/>
            <a:ext cx="7601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Arial"/>
                <a:ea typeface="黑体" panose="02010609060101010101" pitchFamily="49" charset="-122"/>
                <a:cs typeface="+mj-cs"/>
              </a:rPr>
              <a:t>H</a:t>
            </a:r>
            <a:r>
              <a:rPr lang="en-US" altLang="zh-CN" sz="2400" baseline="-25000" dirty="0">
                <a:solidFill>
                  <a:srgbClr val="FF0000"/>
                </a:solidFill>
                <a:latin typeface="Arial"/>
                <a:ea typeface="黑体" panose="02010609060101010101" pitchFamily="49" charset="-122"/>
                <a:cs typeface="+mj-cs"/>
              </a:rPr>
              <a:t>2</a:t>
            </a:r>
            <a:r>
              <a:rPr lang="en-US" altLang="zh-CN" sz="2400" dirty="0">
                <a:solidFill>
                  <a:srgbClr val="FF0000"/>
                </a:solidFill>
                <a:latin typeface="Arial"/>
                <a:ea typeface="黑体" panose="02010609060101010101" pitchFamily="49" charset="-122"/>
                <a:cs typeface="+mj-cs"/>
              </a:rPr>
              <a:t>O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3" name="文本占位符 2">
            <a:extLst>
              <a:ext uri="{FF2B5EF4-FFF2-40B4-BE49-F238E27FC236}">
                <a16:creationId xmlns:a16="http://schemas.microsoft.com/office/drawing/2014/main" id="{6AF5CC7E-F8B1-4DA1-A3C7-9C5E248D278A}"/>
              </a:ext>
            </a:extLst>
          </p:cNvPr>
          <p:cNvSpPr txBox="1">
            <a:spLocks/>
          </p:cNvSpPr>
          <p:nvPr/>
        </p:nvSpPr>
        <p:spPr>
          <a:xfrm>
            <a:off x="202398" y="155193"/>
            <a:ext cx="6797842" cy="116698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zh-CN" altLang="en-US" kern="0" dirty="0"/>
              <a:t>水基液闪</a:t>
            </a:r>
            <a:r>
              <a:rPr lang="en-US" altLang="zh-CN" kern="0" dirty="0"/>
              <a:t>-LiCl</a:t>
            </a:r>
            <a:r>
              <a:rPr lang="zh-CN" altLang="en-US" kern="0" dirty="0"/>
              <a:t>液闪</a:t>
            </a:r>
          </a:p>
        </p:txBody>
      </p:sp>
    </p:spTree>
    <p:extLst>
      <p:ext uri="{BB962C8B-B14F-4D97-AF65-F5344CB8AC3E}">
        <p14:creationId xmlns:p14="http://schemas.microsoft.com/office/powerpoint/2010/main" val="395077811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.."/>
          <p:cNvSpPr txBox="1">
            <a:spLocks noGrp="1"/>
          </p:cNvSpPr>
          <p:nvPr>
            <p:ph type="body" idx="14"/>
          </p:nvPr>
        </p:nvSpPr>
        <p:spPr>
          <a:xfrm>
            <a:off x="202397" y="155193"/>
            <a:ext cx="7876373" cy="55399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 marL="0" indent="0" algn="ctr">
              <a:spcBef>
                <a:spcPts val="0"/>
              </a:spcBef>
              <a:buSzTx/>
              <a:buFontTx/>
              <a:buNone/>
              <a:defRPr sz="3000">
                <a:solidFill>
                  <a:srgbClr val="465684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 algn="l"/>
            <a:r>
              <a:rPr lang="zh-CN" altLang="en-US" dirty="0"/>
              <a:t>事例的重建方法</a:t>
            </a:r>
            <a:r>
              <a:rPr lang="en-US" altLang="zh-CN" dirty="0"/>
              <a:t>-</a:t>
            </a:r>
            <a:r>
              <a:rPr lang="zh-CN" altLang="en-US" dirty="0"/>
              <a:t>重建的似然函数详解</a:t>
            </a:r>
            <a:endParaRPr lang="en-US" altLang="zh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481428B6-3751-453A-AEFA-4B03FED77293}"/>
                  </a:ext>
                </a:extLst>
              </p:cNvPr>
              <p:cNvSpPr txBox="1"/>
              <p:nvPr/>
            </p:nvSpPr>
            <p:spPr>
              <a:xfrm>
                <a:off x="489368" y="1003653"/>
                <a:ext cx="4926435" cy="12696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𝑃𝑀𝑇</m:t>
                              </m:r>
                            </m:sub>
                          </m:sSub>
                        </m:sup>
                        <m:e>
                          <m:sSubSup>
                            <m:sSub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p>
                          </m:sSubSup>
                          <m:nary>
                            <m:naryPr>
                              <m:chr m:val="∏"/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p>
                            <m:e>
                              <m:sSubSup>
                                <m:sSubSup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  <m:sup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bSup>
                            </m:e>
                          </m:nary>
                        </m:e>
                      </m:nary>
                    </m:oMath>
                  </m:oMathPara>
                </a14:m>
                <a:endParaRPr lang="en-US" altLang="zh-CN" sz="2000" i="1" dirty="0">
                  <a:latin typeface="Cambria Math" panose="02040503050406030204" pitchFamily="18" charset="0"/>
                </a:endParaRPr>
              </a:p>
              <a:p>
                <a:endParaRPr lang="en-US" altLang="zh-CN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481428B6-3751-453A-AEFA-4B03FED772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368" y="1003653"/>
                <a:ext cx="4926435" cy="12696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5C053CF6-6BA2-489B-81CF-3997F539DB0B}"/>
                  </a:ext>
                </a:extLst>
              </p:cNvPr>
              <p:cNvSpPr txBox="1"/>
              <p:nvPr/>
            </p:nvSpPr>
            <p:spPr>
              <a:xfrm>
                <a:off x="822665" y="2834355"/>
                <a:ext cx="7742086" cy="7923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∏"/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p>
                        <m:e>
                          <m:sSubSup>
                            <m:sSubSup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  <m:sup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</m:e>
                      </m:nary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p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(</m:t>
                          </m:r>
                          <m:f>
                            <m:f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𝐸𝑥𝑝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𝐸𝑥𝑝</m:t>
                                  </m:r>
                                </m:sup>
                              </m:sSubSup>
                            </m:den>
                          </m:f>
                          <m:sSubSup>
                            <m:sSubSup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  <m:sup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sup>
                          </m:sSubSup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𝐸𝑥𝑝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𝐸𝑥𝑝</m:t>
                                  </m:r>
                                </m:sup>
                              </m:sSubSup>
                            </m:den>
                          </m:f>
                          <m:sSubSup>
                            <m:sSubSup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sup>
                          </m:sSubSup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𝐸𝑥𝑝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𝐸𝑥𝑝</m:t>
                                  </m:r>
                                </m:sup>
                              </m:sSubSup>
                            </m:den>
                          </m:f>
                          <m:sSubSup>
                            <m:sSubSup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  <m:sup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sup>
                          </m:sSubSup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𝐸𝑥𝑝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𝐸𝑥𝑝</m:t>
                                  </m:r>
                                </m:sup>
                              </m:sSubSup>
                            </m:den>
                          </m:f>
                          <m:sSubSup>
                            <m:sSubSup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sup>
                          </m:sSubSup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f>
                                <m:f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altLang="zh-CN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</a:rPr>
                                        <m:t>𝐸𝑥𝑝</m:t>
                                      </m:r>
                                    </m:sup>
                                  </m:sSubSup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US" altLang="zh-CN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</a:rPr>
                                        <m:t>𝐸𝑥𝑝</m:t>
                                      </m:r>
                                    </m:sup>
                                  </m:sSubSup>
                                </m:den>
                              </m:f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</m:sup>
                          </m:sSubSup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5C053CF6-6BA2-489B-81CF-3997F539DB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665" y="2834355"/>
                <a:ext cx="7742086" cy="79239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2E53774B-BE07-4FC1-B3BC-90AC11024DBB}"/>
                  </a:ext>
                </a:extLst>
              </p:cNvPr>
              <p:cNvSpPr txBox="1"/>
              <p:nvPr/>
            </p:nvSpPr>
            <p:spPr>
              <a:xfrm>
                <a:off x="390294" y="1960894"/>
                <a:ext cx="4571426" cy="7846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∏"/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𝑃𝑀𝑇</m:t>
                              </m:r>
                            </m:sub>
                          </m:sSub>
                        </m:sup>
                        <m:e>
                          <m:sSubSup>
                            <m:sSubSup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p>
                          </m:sSubSup>
                        </m:e>
                      </m:nary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𝑃𝑀𝑇</m:t>
                              </m:r>
                            </m:sub>
                          </m:sSub>
                        </m:sup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𝑃𝑜𝑖𝑠𝑠𝑜𝑛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𝐸𝑥𝑝</m:t>
                              </m:r>
                            </m:sup>
                          </m:sSubSup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) </m:t>
                          </m:r>
                        </m:e>
                      </m:nary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2E53774B-BE07-4FC1-B3BC-90AC11024D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294" y="1960894"/>
                <a:ext cx="4571426" cy="78463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C6915EE2-1ED3-4362-9DA8-F421EBC156DD}"/>
                  </a:ext>
                </a:extLst>
              </p:cNvPr>
              <p:cNvSpPr txBox="1"/>
              <p:nvPr/>
            </p:nvSpPr>
            <p:spPr>
              <a:xfrm>
                <a:off x="81773" y="3715575"/>
                <a:ext cx="4073999" cy="24993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35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1350" i="1">
                            <a:latin typeface="Cambria Math" panose="02040503050406030204" pitchFamily="18" charset="0"/>
                          </a:rPr>
                          <m:t>𝑃𝑀𝑇</m:t>
                        </m:r>
                      </m:sub>
                    </m:sSub>
                    <m:r>
                      <a:rPr lang="zh-CN" altLang="en-US" sz="1350" i="1">
                        <a:latin typeface="Cambria Math" panose="02040503050406030204" pitchFamily="18" charset="0"/>
                      </a:rPr>
                      <m:t>是</m:t>
                    </m:r>
                  </m:oMath>
                </a14:m>
                <a:r>
                  <a:rPr lang="en-US" altLang="zh-CN" sz="1350" dirty="0"/>
                  <a:t>PMT</a:t>
                </a:r>
                <a:r>
                  <a:rPr lang="zh-CN" altLang="en-US" sz="1350" dirty="0"/>
                  <a:t>总个数</a:t>
                </a:r>
                <a:endParaRPr lang="en-US" altLang="zh-CN" sz="135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35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zh-CN" sz="135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CN" altLang="en-US" sz="1350" dirty="0"/>
                  <a:t>是第</a:t>
                </a:r>
                <a14:m>
                  <m:oMath xmlns:m="http://schemas.openxmlformats.org/officeDocument/2006/math">
                    <m:r>
                      <a:rPr lang="en-US" altLang="zh-CN" sz="1350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zh-CN" altLang="en-US" sz="1350" dirty="0"/>
                  <a:t>个</a:t>
                </a:r>
                <a:r>
                  <a:rPr lang="en-US" altLang="zh-CN" sz="1350" dirty="0"/>
                  <a:t>PMT</a:t>
                </a:r>
                <a:r>
                  <a:rPr lang="zh-CN" altLang="en-US" sz="1350" dirty="0"/>
                  <a:t>的</a:t>
                </a:r>
                <a:r>
                  <a:rPr lang="en-US" altLang="zh-CN" sz="1350" dirty="0"/>
                  <a:t>PE</a:t>
                </a:r>
                <a:r>
                  <a:rPr lang="zh-CN" altLang="en-US" sz="1350" dirty="0"/>
                  <a:t>测量值</a:t>
                </a:r>
                <a:endParaRPr lang="en-US" altLang="zh-CN" sz="1350" dirty="0"/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35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35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zh-CN" sz="1350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altLang="zh-CN" sz="135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135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altLang="zh-CN" sz="1350" i="1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altLang="zh-CN" sz="135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1350" i="1">
                            <a:latin typeface="Cambria Math" panose="02040503050406030204" pitchFamily="18" charset="0"/>
                          </a:rPr>
                          <m:t>𝐸𝑥𝑝</m:t>
                        </m:r>
                      </m:sup>
                    </m:sSubSup>
                  </m:oMath>
                </a14:m>
                <a:r>
                  <a:rPr lang="zh-CN" altLang="en-US" sz="1350" dirty="0"/>
                  <a:t>是第</a:t>
                </a:r>
                <a14:m>
                  <m:oMath xmlns:m="http://schemas.openxmlformats.org/officeDocument/2006/math">
                    <m:r>
                      <a:rPr lang="en-US" altLang="zh-CN" sz="1350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zh-CN" altLang="en-US" sz="1350" dirty="0"/>
                  <a:t>个</a:t>
                </a:r>
                <a:r>
                  <a:rPr lang="en-US" altLang="zh-CN" sz="1350" dirty="0"/>
                  <a:t>PMT</a:t>
                </a:r>
                <a:r>
                  <a:rPr lang="zh-CN" altLang="en-US" sz="1350" dirty="0"/>
                  <a:t>的直入射切伦科夫光</a:t>
                </a:r>
                <a:r>
                  <a:rPr lang="en-US" altLang="zh-CN" sz="1350" dirty="0"/>
                  <a:t>PE</a:t>
                </a:r>
                <a:r>
                  <a:rPr lang="zh-CN" altLang="en-US" sz="1350" dirty="0"/>
                  <a:t>期望值</a:t>
                </a:r>
                <a:endParaRPr lang="en-US" altLang="zh-CN" sz="1350" dirty="0"/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35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35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zh-CN" sz="1350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altLang="zh-CN" sz="135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135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altLang="zh-CN" sz="1350" i="1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altLang="zh-CN" sz="135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1350" i="1">
                            <a:latin typeface="Cambria Math" panose="02040503050406030204" pitchFamily="18" charset="0"/>
                          </a:rPr>
                          <m:t>𝐸𝑥𝑝</m:t>
                        </m:r>
                      </m:sup>
                    </m:sSubSup>
                  </m:oMath>
                </a14:m>
                <a:r>
                  <a:rPr lang="zh-CN" altLang="en-US" sz="1350" dirty="0"/>
                  <a:t>是第</a:t>
                </a:r>
                <a14:m>
                  <m:oMath xmlns:m="http://schemas.openxmlformats.org/officeDocument/2006/math">
                    <m:r>
                      <a:rPr lang="en-US" altLang="zh-CN" sz="1350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zh-CN" altLang="en-US" sz="1350" dirty="0"/>
                  <a:t>个</a:t>
                </a:r>
                <a:r>
                  <a:rPr lang="en-US" altLang="zh-CN" sz="1350" dirty="0"/>
                  <a:t>PMT</a:t>
                </a:r>
                <a:r>
                  <a:rPr lang="zh-CN" altLang="en-US" sz="1350" dirty="0"/>
                  <a:t>的直入射闪烁光</a:t>
                </a:r>
                <a:r>
                  <a:rPr lang="en-US" altLang="zh-CN" sz="1350" dirty="0"/>
                  <a:t>PE</a:t>
                </a:r>
                <a:r>
                  <a:rPr lang="zh-CN" altLang="en-US" sz="1350" dirty="0"/>
                  <a:t>期望值</a:t>
                </a:r>
                <a:endParaRPr lang="en-US" altLang="zh-CN" sz="1350" dirty="0"/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35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35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zh-CN" sz="1350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altLang="zh-CN" sz="135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135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altLang="zh-CN" sz="1350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altLang="zh-CN" sz="135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1350" i="1">
                            <a:latin typeface="Cambria Math" panose="02040503050406030204" pitchFamily="18" charset="0"/>
                          </a:rPr>
                          <m:t>𝐸𝑥𝑝</m:t>
                        </m:r>
                      </m:sup>
                    </m:sSubSup>
                  </m:oMath>
                </a14:m>
                <a:r>
                  <a:rPr lang="zh-CN" altLang="en-US" sz="1350" dirty="0"/>
                  <a:t>是第</a:t>
                </a:r>
                <a14:m>
                  <m:oMath xmlns:m="http://schemas.openxmlformats.org/officeDocument/2006/math">
                    <m:r>
                      <a:rPr lang="en-US" altLang="zh-CN" sz="1350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zh-CN" altLang="en-US" sz="1350" dirty="0"/>
                  <a:t>个</a:t>
                </a:r>
                <a:r>
                  <a:rPr lang="en-US" altLang="zh-CN" sz="1350" dirty="0"/>
                  <a:t>PMT</a:t>
                </a:r>
                <a:r>
                  <a:rPr lang="zh-CN" altLang="en-US" sz="1350" dirty="0"/>
                  <a:t>的非直入射切伦科夫光</a:t>
                </a:r>
                <a:r>
                  <a:rPr lang="en-US" altLang="zh-CN" sz="1350" dirty="0"/>
                  <a:t>PE</a:t>
                </a:r>
                <a:r>
                  <a:rPr lang="zh-CN" altLang="en-US" sz="1350" dirty="0"/>
                  <a:t>期望值</a:t>
                </a:r>
                <a:endParaRPr lang="en-US" altLang="zh-CN" sz="1350" dirty="0"/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35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35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zh-CN" sz="1350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altLang="zh-CN" sz="135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135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altLang="zh-CN" sz="1350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altLang="zh-CN" sz="135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1350" i="1">
                            <a:latin typeface="Cambria Math" panose="02040503050406030204" pitchFamily="18" charset="0"/>
                          </a:rPr>
                          <m:t>𝐸𝑥𝑝</m:t>
                        </m:r>
                      </m:sup>
                    </m:sSubSup>
                  </m:oMath>
                </a14:m>
                <a:r>
                  <a:rPr lang="zh-CN" altLang="en-US" sz="1350" dirty="0"/>
                  <a:t>是第</a:t>
                </a:r>
                <a14:m>
                  <m:oMath xmlns:m="http://schemas.openxmlformats.org/officeDocument/2006/math">
                    <m:r>
                      <a:rPr lang="en-US" altLang="zh-CN" sz="1350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zh-CN" altLang="en-US" sz="1350" dirty="0"/>
                  <a:t>个</a:t>
                </a:r>
                <a:r>
                  <a:rPr lang="en-US" altLang="zh-CN" sz="1350" dirty="0"/>
                  <a:t>PMT</a:t>
                </a:r>
                <a:r>
                  <a:rPr lang="zh-CN" altLang="en-US" sz="1350" dirty="0"/>
                  <a:t>的非直入射闪烁光</a:t>
                </a:r>
                <a:r>
                  <a:rPr lang="en-US" altLang="zh-CN" sz="1350" dirty="0"/>
                  <a:t>PE</a:t>
                </a:r>
                <a:r>
                  <a:rPr lang="zh-CN" altLang="en-US" sz="1350" dirty="0"/>
                  <a:t>期望值</a:t>
                </a:r>
                <a:endParaRPr lang="en-US" altLang="zh-CN" sz="1350" dirty="0"/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35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35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zh-CN" sz="135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altLang="zh-CN" sz="135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135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altLang="zh-CN" sz="1350" i="1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altLang="zh-CN" sz="135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1350" i="1">
                            <a:latin typeface="Cambria Math" panose="02040503050406030204" pitchFamily="18" charset="0"/>
                          </a:rPr>
                          <m:t>𝐸𝑥𝑝</m:t>
                        </m:r>
                      </m:sup>
                    </m:sSubSup>
                  </m:oMath>
                </a14:m>
                <a:r>
                  <a:rPr lang="zh-CN" altLang="en-US" sz="1350" dirty="0"/>
                  <a:t>是第</a:t>
                </a:r>
                <a14:m>
                  <m:oMath xmlns:m="http://schemas.openxmlformats.org/officeDocument/2006/math">
                    <m:r>
                      <a:rPr lang="en-US" altLang="zh-CN" sz="1350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zh-CN" altLang="en-US" sz="1350" dirty="0"/>
                  <a:t>个</a:t>
                </a:r>
                <a:r>
                  <a:rPr lang="en-US" altLang="zh-CN" sz="1350" dirty="0"/>
                  <a:t>PMT</a:t>
                </a:r>
                <a:r>
                  <a:rPr lang="zh-CN" altLang="en-US" sz="1350" dirty="0"/>
                  <a:t>的暗噪声</a:t>
                </a:r>
                <a:r>
                  <a:rPr lang="en-US" altLang="zh-CN" sz="1350" dirty="0"/>
                  <a:t>PE</a:t>
                </a:r>
                <a:r>
                  <a:rPr lang="zh-CN" altLang="en-US" sz="1350" dirty="0"/>
                  <a:t>期望值</a:t>
                </a:r>
                <a:endParaRPr lang="en-US" altLang="zh-CN" sz="1350" dirty="0"/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35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35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zh-CN" sz="135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altLang="zh-CN" sz="1350" i="1">
                            <a:latin typeface="Cambria Math" panose="02040503050406030204" pitchFamily="18" charset="0"/>
                          </a:rPr>
                          <m:t>𝐸𝑥𝑝</m:t>
                        </m:r>
                      </m:sup>
                    </m:sSubSup>
                  </m:oMath>
                </a14:m>
                <a:r>
                  <a:rPr lang="zh-CN" altLang="en-US" sz="1350" dirty="0"/>
                  <a:t>是第</a:t>
                </a:r>
                <a14:m>
                  <m:oMath xmlns:m="http://schemas.openxmlformats.org/officeDocument/2006/math">
                    <m:r>
                      <a:rPr lang="en-US" altLang="zh-CN" sz="1350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zh-CN" altLang="en-US" sz="1350" dirty="0"/>
                  <a:t>个</a:t>
                </a:r>
                <a:r>
                  <a:rPr lang="en-US" altLang="zh-CN" sz="1350" dirty="0"/>
                  <a:t>PMT</a:t>
                </a:r>
                <a:r>
                  <a:rPr lang="zh-CN" altLang="en-US" sz="1350" dirty="0"/>
                  <a:t>的</a:t>
                </a:r>
                <a:r>
                  <a:rPr lang="en-US" altLang="zh-CN" sz="1350" dirty="0"/>
                  <a:t>PE</a:t>
                </a:r>
                <a:r>
                  <a:rPr lang="zh-CN" altLang="en-US" sz="1350" dirty="0"/>
                  <a:t>期望值</a:t>
                </a:r>
                <a:endParaRPr lang="en-US" altLang="zh-CN" sz="1350" dirty="0"/>
              </a:p>
              <a:p>
                <a:endParaRPr lang="en-US" altLang="zh-CN" sz="1350" dirty="0"/>
              </a:p>
              <a:p>
                <a:endParaRPr lang="en-US" altLang="zh-CN" sz="1350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C6915EE2-1ED3-4362-9DA8-F421EBC156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73" y="3715575"/>
                <a:ext cx="4073999" cy="2499339"/>
              </a:xfrm>
              <a:prstGeom prst="rect">
                <a:avLst/>
              </a:prstGeom>
              <a:blipFill>
                <a:blip r:embed="rId5"/>
                <a:stretch>
                  <a:fillRect t="-9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12B17EC1-B758-4515-B7B8-A24622E36623}"/>
                  </a:ext>
                </a:extLst>
              </p:cNvPr>
              <p:cNvSpPr txBox="1"/>
              <p:nvPr/>
            </p:nvSpPr>
            <p:spPr>
              <a:xfrm>
                <a:off x="4044389" y="2100266"/>
                <a:ext cx="4926435" cy="4066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𝐸𝑥𝑝</m:t>
                          </m:r>
                        </m:sup>
                      </m:sSubSup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𝐸𝑥𝑝</m:t>
                          </m:r>
                        </m:sup>
                      </m:sSubSup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𝐸𝑥𝑝</m:t>
                          </m:r>
                        </m:sup>
                      </m:sSubSup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Sup>
                            <m:sSubSup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𝐸𝑥𝑝</m:t>
                              </m:r>
                            </m:sup>
                          </m:sSubSup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𝐸𝑥𝑝</m:t>
                          </m:r>
                        </m:sup>
                      </m:sSubSup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𝐸𝑥𝑝</m:t>
                          </m:r>
                        </m:sup>
                      </m:sSubSup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12B17EC1-B758-4515-B7B8-A24622E366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4389" y="2100266"/>
                <a:ext cx="4926435" cy="40665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>
            <a:extLst>
              <a:ext uri="{FF2B5EF4-FFF2-40B4-BE49-F238E27FC236}">
                <a16:creationId xmlns:a16="http://schemas.microsoft.com/office/drawing/2014/main" id="{085CA9C9-9D6F-40EF-83E6-907D56378846}"/>
              </a:ext>
            </a:extLst>
          </p:cNvPr>
          <p:cNvSpPr txBox="1"/>
          <p:nvPr/>
        </p:nvSpPr>
        <p:spPr>
          <a:xfrm>
            <a:off x="370098" y="2271431"/>
            <a:ext cx="11702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0" dirty="0"/>
              <a:t>电荷项：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4992136-3C44-4C59-8706-1D33AC616996}"/>
              </a:ext>
            </a:extLst>
          </p:cNvPr>
          <p:cNvSpPr txBox="1"/>
          <p:nvPr/>
        </p:nvSpPr>
        <p:spPr>
          <a:xfrm>
            <a:off x="370098" y="3036087"/>
            <a:ext cx="11702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0" dirty="0"/>
              <a:t>时间项：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C3175CCC-6870-4829-9DD7-52F40566EB82}"/>
                  </a:ext>
                </a:extLst>
              </p:cNvPr>
              <p:cNvSpPr txBox="1"/>
              <p:nvPr/>
            </p:nvSpPr>
            <p:spPr>
              <a:xfrm>
                <a:off x="3932340" y="3874979"/>
                <a:ext cx="5211660" cy="14796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35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35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135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sSub>
                          <m:sSubPr>
                            <m:ctrlPr>
                              <a:rPr lang="en-US" altLang="zh-CN" sz="13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35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  <m:r>
                              <a:rPr lang="en-US" altLang="zh-CN" sz="135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sz="135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altLang="zh-CN" sz="135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sup>
                    </m:sSubSup>
                  </m:oMath>
                </a14:m>
                <a:r>
                  <a:rPr lang="zh-CN" altLang="en-US" sz="1350" dirty="0"/>
                  <a:t>是第</a:t>
                </a:r>
                <a14:m>
                  <m:oMath xmlns:m="http://schemas.openxmlformats.org/officeDocument/2006/math">
                    <m:r>
                      <a:rPr lang="en-US" altLang="zh-CN" sz="135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zh-CN" altLang="en-US" sz="1350" i="1">
                        <a:latin typeface="Cambria Math" panose="02040503050406030204" pitchFamily="18" charset="0"/>
                      </a:rPr>
                      <m:t>个</m:t>
                    </m:r>
                  </m:oMath>
                </a14:m>
                <a:r>
                  <a:rPr lang="en-US" altLang="zh-CN" sz="1350" dirty="0"/>
                  <a:t>PMT</a:t>
                </a:r>
                <a:r>
                  <a:rPr lang="zh-CN" altLang="en-US" sz="1350" dirty="0"/>
                  <a:t>上第</a:t>
                </a:r>
                <a14:m>
                  <m:oMath xmlns:m="http://schemas.openxmlformats.org/officeDocument/2006/math">
                    <m:r>
                      <a:rPr lang="en-US" altLang="zh-CN" sz="1350" i="1">
                        <a:latin typeface="Cambria Math" panose="02040503050406030204" pitchFamily="18" charset="0"/>
                      </a:rPr>
                      <m:t>𝑗</m:t>
                    </m:r>
                    <m:r>
                      <a:rPr lang="zh-CN" altLang="en-US" sz="1350" i="1">
                        <a:latin typeface="Cambria Math" panose="02040503050406030204" pitchFamily="18" charset="0"/>
                      </a:rPr>
                      <m:t>个</m:t>
                    </m:r>
                  </m:oMath>
                </a14:m>
                <a:r>
                  <a:rPr lang="en-US" altLang="zh-CN" sz="1350" dirty="0"/>
                  <a:t>PE</a:t>
                </a:r>
                <a:r>
                  <a:rPr lang="zh-CN" altLang="en-US" sz="1350" dirty="0"/>
                  <a:t>是直入射切伦科夫光时间分布的概率</a:t>
                </a:r>
                <a:endParaRPr lang="en-US" altLang="zh-CN" sz="1350" dirty="0"/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35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35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135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sSub>
                          <m:sSubPr>
                            <m:ctrlPr>
                              <a:rPr lang="en-US" altLang="zh-CN" sz="13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35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  <m:r>
                              <a:rPr lang="en-US" altLang="zh-CN" sz="135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sz="135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altLang="zh-CN" sz="135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sup>
                    </m:sSubSup>
                  </m:oMath>
                </a14:m>
                <a:r>
                  <a:rPr lang="zh-CN" altLang="en-US" sz="1350" dirty="0"/>
                  <a:t>是第</a:t>
                </a:r>
                <a14:m>
                  <m:oMath xmlns:m="http://schemas.openxmlformats.org/officeDocument/2006/math">
                    <m:r>
                      <a:rPr lang="en-US" altLang="zh-CN" sz="135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zh-CN" altLang="en-US" sz="1350" i="1">
                        <a:latin typeface="Cambria Math" panose="02040503050406030204" pitchFamily="18" charset="0"/>
                      </a:rPr>
                      <m:t>个</m:t>
                    </m:r>
                  </m:oMath>
                </a14:m>
                <a:r>
                  <a:rPr lang="en-US" altLang="zh-CN" sz="1350" dirty="0"/>
                  <a:t>PMT</a:t>
                </a:r>
                <a:r>
                  <a:rPr lang="zh-CN" altLang="en-US" sz="1350" dirty="0"/>
                  <a:t>上第</a:t>
                </a:r>
                <a14:m>
                  <m:oMath xmlns:m="http://schemas.openxmlformats.org/officeDocument/2006/math">
                    <m:r>
                      <a:rPr lang="en-US" altLang="zh-CN" sz="1350" i="1">
                        <a:latin typeface="Cambria Math" panose="02040503050406030204" pitchFamily="18" charset="0"/>
                      </a:rPr>
                      <m:t>𝑗</m:t>
                    </m:r>
                    <m:r>
                      <a:rPr lang="zh-CN" altLang="en-US" sz="1350" i="1">
                        <a:latin typeface="Cambria Math" panose="02040503050406030204" pitchFamily="18" charset="0"/>
                      </a:rPr>
                      <m:t>个</m:t>
                    </m:r>
                  </m:oMath>
                </a14:m>
                <a:r>
                  <a:rPr lang="en-US" altLang="zh-CN" sz="1350" dirty="0"/>
                  <a:t>PE</a:t>
                </a:r>
                <a:r>
                  <a:rPr lang="zh-CN" altLang="en-US" sz="1350" dirty="0"/>
                  <a:t>是直入射闪烁光时间分布的概率</a:t>
                </a:r>
                <a:endParaRPr lang="en-US" altLang="zh-CN" sz="1350" dirty="0"/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35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35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135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sSub>
                          <m:sSubPr>
                            <m:ctrlPr>
                              <a:rPr lang="en-US" altLang="zh-CN" sz="13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35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altLang="zh-CN" sz="135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sz="135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altLang="zh-CN" sz="135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sup>
                    </m:sSubSup>
                  </m:oMath>
                </a14:m>
                <a:r>
                  <a:rPr lang="zh-CN" altLang="en-US" sz="1350" dirty="0"/>
                  <a:t>是第</a:t>
                </a:r>
                <a14:m>
                  <m:oMath xmlns:m="http://schemas.openxmlformats.org/officeDocument/2006/math">
                    <m:r>
                      <a:rPr lang="en-US" altLang="zh-CN" sz="135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zh-CN" altLang="en-US" sz="1350" i="1">
                        <a:latin typeface="Cambria Math" panose="02040503050406030204" pitchFamily="18" charset="0"/>
                      </a:rPr>
                      <m:t>个</m:t>
                    </m:r>
                  </m:oMath>
                </a14:m>
                <a:r>
                  <a:rPr lang="en-US" altLang="zh-CN" sz="1350" dirty="0"/>
                  <a:t>PMT</a:t>
                </a:r>
                <a:r>
                  <a:rPr lang="zh-CN" altLang="en-US" sz="1350" dirty="0"/>
                  <a:t>上第</a:t>
                </a:r>
                <a14:m>
                  <m:oMath xmlns:m="http://schemas.openxmlformats.org/officeDocument/2006/math">
                    <m:r>
                      <a:rPr lang="en-US" altLang="zh-CN" sz="1350" i="1">
                        <a:latin typeface="Cambria Math" panose="02040503050406030204" pitchFamily="18" charset="0"/>
                      </a:rPr>
                      <m:t>𝑗</m:t>
                    </m:r>
                    <m:r>
                      <a:rPr lang="zh-CN" altLang="en-US" sz="1350" i="1">
                        <a:latin typeface="Cambria Math" panose="02040503050406030204" pitchFamily="18" charset="0"/>
                      </a:rPr>
                      <m:t>个</m:t>
                    </m:r>
                  </m:oMath>
                </a14:m>
                <a:r>
                  <a:rPr lang="en-US" altLang="zh-CN" sz="1350" dirty="0"/>
                  <a:t>PE</a:t>
                </a:r>
                <a:r>
                  <a:rPr lang="zh-CN" altLang="en-US" sz="1350" dirty="0"/>
                  <a:t>是非直入射切伦科夫光时间分布的概率</a:t>
                </a:r>
                <a:endParaRPr lang="en-US" altLang="zh-CN" sz="1350" dirty="0"/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35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35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135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sSub>
                          <m:sSubPr>
                            <m:ctrlPr>
                              <a:rPr lang="en-US" altLang="zh-CN" sz="13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35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altLang="zh-CN" sz="135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sz="135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altLang="zh-CN" sz="135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sup>
                    </m:sSubSup>
                  </m:oMath>
                </a14:m>
                <a:r>
                  <a:rPr lang="zh-CN" altLang="en-US" sz="1350" dirty="0"/>
                  <a:t>是第</a:t>
                </a:r>
                <a14:m>
                  <m:oMath xmlns:m="http://schemas.openxmlformats.org/officeDocument/2006/math">
                    <m:r>
                      <a:rPr lang="en-US" altLang="zh-CN" sz="135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zh-CN" altLang="en-US" sz="1350" i="1">
                        <a:latin typeface="Cambria Math" panose="02040503050406030204" pitchFamily="18" charset="0"/>
                      </a:rPr>
                      <m:t>个</m:t>
                    </m:r>
                  </m:oMath>
                </a14:m>
                <a:r>
                  <a:rPr lang="en-US" altLang="zh-CN" sz="1350" dirty="0"/>
                  <a:t>PMT</a:t>
                </a:r>
                <a:r>
                  <a:rPr lang="zh-CN" altLang="en-US" sz="1350" dirty="0"/>
                  <a:t>上第</a:t>
                </a:r>
                <a14:m>
                  <m:oMath xmlns:m="http://schemas.openxmlformats.org/officeDocument/2006/math">
                    <m:r>
                      <a:rPr lang="en-US" altLang="zh-CN" sz="1350" i="1">
                        <a:latin typeface="Cambria Math" panose="02040503050406030204" pitchFamily="18" charset="0"/>
                      </a:rPr>
                      <m:t>𝑗</m:t>
                    </m:r>
                    <m:r>
                      <a:rPr lang="zh-CN" altLang="en-US" sz="1350" i="1">
                        <a:latin typeface="Cambria Math" panose="02040503050406030204" pitchFamily="18" charset="0"/>
                      </a:rPr>
                      <m:t>个</m:t>
                    </m:r>
                  </m:oMath>
                </a14:m>
                <a:r>
                  <a:rPr lang="en-US" altLang="zh-CN" sz="1350" dirty="0"/>
                  <a:t>PE</a:t>
                </a:r>
                <a:r>
                  <a:rPr lang="zh-CN" altLang="en-US" sz="1350" dirty="0"/>
                  <a:t>是非直入射闪烁光时间分布的概率</a:t>
                </a:r>
                <a:endParaRPr lang="en-US" altLang="zh-CN" sz="1350" dirty="0"/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35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35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135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sSub>
                          <m:sSubPr>
                            <m:ctrlPr>
                              <a:rPr lang="en-US" altLang="zh-CN" sz="13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35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altLang="zh-CN" sz="135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sup>
                    </m:sSubSup>
                  </m:oMath>
                </a14:m>
                <a:r>
                  <a:rPr lang="zh-CN" altLang="en-US" sz="1350" dirty="0"/>
                  <a:t>是第</a:t>
                </a:r>
                <a14:m>
                  <m:oMath xmlns:m="http://schemas.openxmlformats.org/officeDocument/2006/math">
                    <m:r>
                      <a:rPr lang="en-US" altLang="zh-CN" sz="135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zh-CN" altLang="en-US" sz="1350" i="1">
                        <a:latin typeface="Cambria Math" panose="02040503050406030204" pitchFamily="18" charset="0"/>
                      </a:rPr>
                      <m:t>个</m:t>
                    </m:r>
                  </m:oMath>
                </a14:m>
                <a:r>
                  <a:rPr lang="en-US" altLang="zh-CN" sz="1350" dirty="0"/>
                  <a:t>PMT</a:t>
                </a:r>
                <a:r>
                  <a:rPr lang="zh-CN" altLang="en-US" sz="1350" dirty="0"/>
                  <a:t>上第</a:t>
                </a:r>
                <a14:m>
                  <m:oMath xmlns:m="http://schemas.openxmlformats.org/officeDocument/2006/math">
                    <m:r>
                      <a:rPr lang="en-US" altLang="zh-CN" sz="1350" i="1">
                        <a:latin typeface="Cambria Math" panose="02040503050406030204" pitchFamily="18" charset="0"/>
                      </a:rPr>
                      <m:t>𝑗</m:t>
                    </m:r>
                    <m:r>
                      <a:rPr lang="zh-CN" altLang="en-US" sz="1350" i="1">
                        <a:latin typeface="Cambria Math" panose="02040503050406030204" pitchFamily="18" charset="0"/>
                      </a:rPr>
                      <m:t>个</m:t>
                    </m:r>
                  </m:oMath>
                </a14:m>
                <a:r>
                  <a:rPr lang="en-US" altLang="zh-CN" sz="1350" dirty="0"/>
                  <a:t>PE</a:t>
                </a:r>
                <a:r>
                  <a:rPr lang="zh-CN" altLang="en-US" sz="1350" dirty="0"/>
                  <a:t>暗噪声时间分布的概率</a:t>
                </a:r>
                <a:endParaRPr lang="en-US" altLang="zh-CN" sz="1350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C3175CCC-6870-4829-9DD7-52F40566EB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2340" y="3874979"/>
                <a:ext cx="5211660" cy="1479636"/>
              </a:xfrm>
              <a:prstGeom prst="rect">
                <a:avLst/>
              </a:prstGeom>
              <a:blipFill>
                <a:blip r:embed="rId7"/>
                <a:stretch>
                  <a:fillRect b="-124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0">
            <a:extLst>
              <a:ext uri="{FF2B5EF4-FFF2-40B4-BE49-F238E27FC236}">
                <a16:creationId xmlns:a16="http://schemas.microsoft.com/office/drawing/2014/main" id="{94189213-878F-425B-AA13-D07D88F20919}"/>
              </a:ext>
            </a:extLst>
          </p:cNvPr>
          <p:cNvSpPr txBox="1"/>
          <p:nvPr/>
        </p:nvSpPr>
        <p:spPr>
          <a:xfrm>
            <a:off x="4140583" y="5627820"/>
            <a:ext cx="43287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0" dirty="0">
                <a:solidFill>
                  <a:srgbClr val="FF0000"/>
                </a:solidFill>
              </a:rPr>
              <a:t>由于非直入射光部分占了整体</a:t>
            </a:r>
            <a:r>
              <a:rPr lang="en-US" altLang="zh-CN" sz="1350" dirty="0">
                <a:solidFill>
                  <a:srgbClr val="FF0000"/>
                </a:solidFill>
              </a:rPr>
              <a:t>PE</a:t>
            </a:r>
            <a:r>
              <a:rPr lang="zh-CN" altLang="en-US" sz="1350" dirty="0">
                <a:solidFill>
                  <a:srgbClr val="FF0000"/>
                </a:solidFill>
              </a:rPr>
              <a:t>的</a:t>
            </a:r>
            <a:r>
              <a:rPr lang="en-US" altLang="zh-CN" sz="1350" dirty="0">
                <a:solidFill>
                  <a:srgbClr val="FF0000"/>
                </a:solidFill>
              </a:rPr>
              <a:t>15%</a:t>
            </a:r>
            <a:r>
              <a:rPr lang="zh-CN" altLang="en-US" sz="1350" dirty="0">
                <a:solidFill>
                  <a:srgbClr val="FF0000"/>
                </a:solidFill>
              </a:rPr>
              <a:t>，因此似然函数在电荷项和时间项都将详细加入非直入射光部分。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2B743F7-23E3-4325-BA51-EF7CC23373A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97818786"/>
      </p:ext>
    </p:extLst>
  </p:cSld>
  <p:clrMapOvr>
    <a:masterClrMapping/>
  </p:clrMapOvr>
  <p:transition spd="med" advTm="52157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.."/>
          <p:cNvSpPr txBox="1">
            <a:spLocks noGrp="1"/>
          </p:cNvSpPr>
          <p:nvPr>
            <p:ph type="body" idx="14"/>
          </p:nvPr>
        </p:nvSpPr>
        <p:spPr>
          <a:xfrm>
            <a:off x="202398" y="155193"/>
            <a:ext cx="5710722" cy="55399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 marL="0" indent="0" algn="ctr">
              <a:spcBef>
                <a:spcPts val="0"/>
              </a:spcBef>
              <a:buSzTx/>
              <a:buFontTx/>
              <a:buNone/>
              <a:defRPr sz="3000">
                <a:solidFill>
                  <a:srgbClr val="465684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r>
              <a:rPr lang="zh-CN" altLang="en-US" dirty="0">
                <a:solidFill>
                  <a:schemeClr val="accent1">
                    <a:lumMod val="50000"/>
                  </a:schemeClr>
                </a:solidFill>
              </a:rPr>
              <a:t>研究背景</a:t>
            </a: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</a:rPr>
              <a:t>中国锦屏地下实验室</a:t>
            </a:r>
            <a:endParaRPr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Picture 4" descr="slider1">
            <a:extLst>
              <a:ext uri="{FF2B5EF4-FFF2-40B4-BE49-F238E27FC236}">
                <a16:creationId xmlns:a16="http://schemas.microsoft.com/office/drawing/2014/main" id="{110B1E38-BCA9-4861-BB62-29DD27BBBE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3"/>
          <a:stretch/>
        </p:blipFill>
        <p:spPr bwMode="auto">
          <a:xfrm>
            <a:off x="104168" y="4638659"/>
            <a:ext cx="5250679" cy="150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314F5C8-3549-49B5-9EE8-60C9A6EF42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430" y="1093762"/>
            <a:ext cx="3285036" cy="1800200"/>
          </a:xfrm>
          <a:prstGeom prst="rect">
            <a:avLst/>
          </a:prstGeom>
        </p:spPr>
      </p:pic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id="{C489FD9C-894D-4CEE-8E37-41D1F9D7021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54245" y="3547757"/>
          <a:ext cx="3989755" cy="25970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10945800" imgH="7098120" progId="Photoshop.Image.19">
                  <p:embed/>
                </p:oleObj>
              </mc:Choice>
              <mc:Fallback>
                <p:oleObj name="Image" r:id="rId4" imgW="10945800" imgH="7098120" progId="Photoshop.Image.19">
                  <p:embed/>
                  <p:pic>
                    <p:nvPicPr>
                      <p:cNvPr id="5" name="对象 4">
                        <a:extLst>
                          <a:ext uri="{FF2B5EF4-FFF2-40B4-BE49-F238E27FC236}">
                            <a16:creationId xmlns:a16="http://schemas.microsoft.com/office/drawing/2014/main" id="{C489FD9C-894D-4CEE-8E37-41D1F9D702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54245" y="3547757"/>
                        <a:ext cx="3989755" cy="25970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矩形 5">
            <a:extLst>
              <a:ext uri="{FF2B5EF4-FFF2-40B4-BE49-F238E27FC236}">
                <a16:creationId xmlns:a16="http://schemas.microsoft.com/office/drawing/2014/main" id="{0F925440-57F7-4286-9496-29E93455B944}"/>
              </a:ext>
            </a:extLst>
          </p:cNvPr>
          <p:cNvSpPr/>
          <p:nvPr/>
        </p:nvSpPr>
        <p:spPr>
          <a:xfrm>
            <a:off x="104168" y="954432"/>
            <a:ext cx="5301729" cy="3357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/>
              <a:t>中国锦屏地下实验室</a:t>
            </a:r>
            <a:r>
              <a:rPr lang="en-US" altLang="zh-CN" sz="2400" dirty="0"/>
              <a:t> (CJPL) </a:t>
            </a:r>
            <a:r>
              <a:rPr lang="zh-CN" altLang="en-US" sz="2400" dirty="0"/>
              <a:t>位于四川省西南</a:t>
            </a:r>
            <a:endParaRPr lang="en-US" altLang="zh-CN" sz="2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/>
              <a:t>山体的垂直</a:t>
            </a:r>
            <a:r>
              <a:rPr lang="zh-CN" altLang="en-US" sz="2400" dirty="0">
                <a:solidFill>
                  <a:srgbClr val="FF0000"/>
                </a:solidFill>
              </a:rPr>
              <a:t>埋深达</a:t>
            </a:r>
            <a:r>
              <a:rPr lang="en-US" altLang="zh-CN" sz="2400" dirty="0">
                <a:solidFill>
                  <a:srgbClr val="FF0000"/>
                </a:solidFill>
              </a:rPr>
              <a:t>2400</a:t>
            </a:r>
            <a:r>
              <a:rPr lang="zh-CN" altLang="en-US" sz="2400" dirty="0">
                <a:solidFill>
                  <a:srgbClr val="FF0000"/>
                </a:solidFill>
              </a:rPr>
              <a:t>米</a:t>
            </a:r>
            <a:r>
              <a:rPr lang="zh-CN" altLang="en-US" sz="2400" dirty="0"/>
              <a:t>，距离商业核反应堆较远</a:t>
            </a:r>
            <a:endParaRPr lang="en-US" altLang="zh-CN" sz="2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/>
              <a:t>极低的宇宙线本底和反应堆中微子本底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22CEC28-5212-446B-9E24-19A8BDCDD38C}"/>
              </a:ext>
            </a:extLst>
          </p:cNvPr>
          <p:cNvSpPr txBox="1"/>
          <p:nvPr/>
        </p:nvSpPr>
        <p:spPr>
          <a:xfrm>
            <a:off x="5632430" y="2940914"/>
            <a:ext cx="347849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锦屏地下实验室周围反应堆分布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C7EADAD-2CBE-4292-8056-9014BBFC2D33}"/>
              </a:ext>
            </a:extLst>
          </p:cNvPr>
          <p:cNvSpPr txBox="1"/>
          <p:nvPr/>
        </p:nvSpPr>
        <p:spPr>
          <a:xfrm>
            <a:off x="5771372" y="6242434"/>
            <a:ext cx="347849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世界各个地下实验室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muon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通量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C1F52F8-D6B1-461B-B07E-5C656426F340}"/>
              </a:ext>
            </a:extLst>
          </p:cNvPr>
          <p:cNvSpPr txBox="1"/>
          <p:nvPr/>
        </p:nvSpPr>
        <p:spPr>
          <a:xfrm>
            <a:off x="1213561" y="6242434"/>
            <a:ext cx="347849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锦屏隧道山体掩埋厚度分布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C210073-3B04-4B0F-89AF-0BD576B80D4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39355357"/>
      </p:ext>
    </p:extLst>
  </p:cSld>
  <p:clrMapOvr>
    <a:masterClrMapping/>
  </p:clrMapOvr>
  <p:transition spd="med" advTm="23392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8D33788-E79A-4E03-8BA0-2DDB303887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2398" y="155193"/>
            <a:ext cx="6797842" cy="1166986"/>
          </a:xfrm>
        </p:spPr>
        <p:txBody>
          <a:bodyPr/>
          <a:lstStyle/>
          <a:p>
            <a:r>
              <a:rPr lang="zh-CN" altLang="en-US" dirty="0"/>
              <a:t>事例的重建结果</a:t>
            </a:r>
            <a:r>
              <a:rPr lang="en-US" altLang="zh-CN" dirty="0"/>
              <a:t>-</a:t>
            </a:r>
            <a:r>
              <a:rPr lang="zh-CN" altLang="en-US" dirty="0"/>
              <a:t>理想能量分辨</a:t>
            </a:r>
          </a:p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FF18D0-50AF-4A58-B73D-8E485A09D63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18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F64494B-B43D-47D0-B058-0D7754FD6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2128" y="1022570"/>
            <a:ext cx="3982143" cy="289396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EC3B1EA-ED56-4611-BD43-E747CF306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863" y="3921614"/>
            <a:ext cx="3982142" cy="293638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167BF05-A21F-4A2C-BE45-E79DDB4D6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398" y="986390"/>
            <a:ext cx="3982143" cy="29301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A131010B-B5AD-4D3E-9363-49DBB2B78D74}"/>
                  </a:ext>
                </a:extLst>
              </p:cNvPr>
              <p:cNvSpPr txBox="1"/>
              <p:nvPr/>
            </p:nvSpPr>
            <p:spPr>
              <a:xfrm>
                <a:off x="4054194" y="3972306"/>
                <a:ext cx="1687606" cy="5239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35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sz="1350" i="1">
                              <a:latin typeface="Cambria Math" panose="02040503050406030204" pitchFamily="18" charset="0"/>
                            </a:rPr>
                            <m:t>𝐷𝑖𝑠</m:t>
                          </m:r>
                        </m:sub>
                      </m:sSub>
                      <m:r>
                        <a:rPr lang="en-US" altLang="zh-CN" sz="135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13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350" i="1">
                              <a:latin typeface="Cambria Math" panose="02040503050406030204" pitchFamily="18" charset="0"/>
                            </a:rPr>
                            <m:t>√(</m:t>
                          </m:r>
                          <m:r>
                            <a:rPr lang="en-US" altLang="zh-CN" sz="1350" i="1">
                              <a:latin typeface="Cambria Math" panose="02040503050406030204" pitchFamily="18" charset="0"/>
                            </a:rPr>
                            <m:t>𝑁𝑃𝐸</m:t>
                          </m:r>
                          <m:r>
                            <a:rPr lang="en-US" altLang="zh-CN" sz="1350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altLang="zh-CN" sz="1350" i="1">
                              <a:latin typeface="Cambria Math" panose="02040503050406030204" pitchFamily="18" charset="0"/>
                            </a:rPr>
                            <m:t>𝑁𝑃𝐸</m:t>
                          </m:r>
                        </m:den>
                      </m:f>
                    </m:oMath>
                  </m:oMathPara>
                </a14:m>
                <a:endParaRPr lang="zh-CN" altLang="en-US" sz="1350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A131010B-B5AD-4D3E-9363-49DBB2B78D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4194" y="3972306"/>
                <a:ext cx="1687606" cy="52392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0">
            <a:extLst>
              <a:ext uri="{FF2B5EF4-FFF2-40B4-BE49-F238E27FC236}">
                <a16:creationId xmlns:a16="http://schemas.microsoft.com/office/drawing/2014/main" id="{BB879582-D955-47E9-BCC4-EB0BF3A5F180}"/>
              </a:ext>
            </a:extLst>
          </p:cNvPr>
          <p:cNvSpPr txBox="1"/>
          <p:nvPr/>
        </p:nvSpPr>
        <p:spPr>
          <a:xfrm>
            <a:off x="804330" y="4024652"/>
            <a:ext cx="23183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C+S</a:t>
            </a:r>
            <a:r>
              <a:rPr lang="zh-CN" altLang="en-US" sz="2000" dirty="0"/>
              <a:t>（</a:t>
            </a:r>
            <a:r>
              <a:rPr lang="en-US" altLang="zh-CN" sz="2000" dirty="0"/>
              <a:t>120 photons/MeV</a:t>
            </a:r>
            <a:r>
              <a:rPr lang="zh-CN" altLang="en-US" sz="2000" dirty="0"/>
              <a:t>）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6FF020C-E829-4E5E-914D-EBF20926BC09}"/>
              </a:ext>
            </a:extLst>
          </p:cNvPr>
          <p:cNvSpPr txBox="1"/>
          <p:nvPr/>
        </p:nvSpPr>
        <p:spPr>
          <a:xfrm>
            <a:off x="5407434" y="1118516"/>
            <a:ext cx="23183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C+S</a:t>
            </a:r>
            <a:r>
              <a:rPr lang="zh-CN" altLang="en-US" sz="2000" dirty="0"/>
              <a:t>（</a:t>
            </a:r>
            <a:r>
              <a:rPr lang="en-US" altLang="zh-CN" sz="2000" dirty="0"/>
              <a:t>240 photons/MeV</a:t>
            </a:r>
            <a:r>
              <a:rPr lang="zh-CN" altLang="en-US" sz="2000" dirty="0"/>
              <a:t>）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9258527-022D-405B-9058-DA5B2370B6A5}"/>
              </a:ext>
            </a:extLst>
          </p:cNvPr>
          <p:cNvSpPr txBox="1"/>
          <p:nvPr/>
        </p:nvSpPr>
        <p:spPr>
          <a:xfrm>
            <a:off x="1397943" y="1225162"/>
            <a:ext cx="12523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C</a:t>
            </a:r>
            <a:endParaRPr lang="zh-CN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93059213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2BD0C99-A4AA-4A03-B668-019C294491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2398" y="155193"/>
            <a:ext cx="5141762" cy="584775"/>
          </a:xfrm>
        </p:spPr>
        <p:txBody>
          <a:bodyPr/>
          <a:lstStyle/>
          <a:p>
            <a:r>
              <a:rPr lang="zh-CN" altLang="en-US" dirty="0"/>
              <a:t>事例的重建结果</a:t>
            </a:r>
            <a:r>
              <a:rPr lang="en-US" altLang="zh-CN" dirty="0"/>
              <a:t>-</a:t>
            </a:r>
            <a:r>
              <a:rPr lang="zh-CN" altLang="en-US" dirty="0"/>
              <a:t>能量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22A0F88-43F4-420E-AA28-DE76173EFA0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19</a:t>
            </a:fld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5CA5EC11-BB39-47AF-827C-0F588FDE7F54}"/>
                  </a:ext>
                </a:extLst>
              </p:cNvPr>
              <p:cNvSpPr txBox="1"/>
              <p:nvPr/>
            </p:nvSpPr>
            <p:spPr>
              <a:xfrm>
                <a:off x="5788869" y="2535873"/>
                <a:ext cx="2990102" cy="1833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𝐷𝑖𝑠</m:t>
                          </m:r>
                        </m:sub>
                      </m:sSub>
                      <m:r>
                        <a:rPr lang="en-US" altLang="zh-CN" sz="2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8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CN" sz="28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8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2800" i="1">
                                  <a:latin typeface="Cambria Math" panose="02040503050406030204" pitchFamily="18" charset="0"/>
                                </a:rPr>
                                <m:t>Fit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altLang="zh-CN" sz="2800" dirty="0"/>
              </a:p>
              <a:p>
                <a:pPr/>
                <a:r>
                  <a:rPr lang="en-US" altLang="zh-CN" sz="2800" dirty="0"/>
                  <a:t>	</a:t>
                </a:r>
                <a:endParaRPr lang="en-US" altLang="zh-CN" sz="28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=11.12%</m:t>
                      </m:r>
                    </m:oMath>
                  </m:oMathPara>
                </a14:m>
                <a:endParaRPr lang="zh-CN" altLang="en-US" sz="2800" dirty="0"/>
              </a:p>
            </p:txBody>
          </p:sp>
        </mc:Choice>
        <mc:Fallback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5CA5EC11-BB39-47AF-827C-0F588FDE7F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8869" y="2535873"/>
                <a:ext cx="2990102" cy="183351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 descr="图示&#10;&#10;描述已自动生成">
            <a:extLst>
              <a:ext uri="{FF2B5EF4-FFF2-40B4-BE49-F238E27FC236}">
                <a16:creationId xmlns:a16="http://schemas.microsoft.com/office/drawing/2014/main" id="{193B757A-E77C-4E6E-933F-F4CC40960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029" y="1928352"/>
            <a:ext cx="5395692" cy="396665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1175449-AD03-4AA0-8F4C-35A471BE5F93}"/>
              </a:ext>
            </a:extLst>
          </p:cNvPr>
          <p:cNvSpPr txBox="1"/>
          <p:nvPr/>
        </p:nvSpPr>
        <p:spPr>
          <a:xfrm>
            <a:off x="581803" y="1280782"/>
            <a:ext cx="6622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C:S = 1:1</a:t>
            </a:r>
            <a:r>
              <a:rPr lang="zh-CN" altLang="en-US" sz="2800" dirty="0"/>
              <a:t>  </a:t>
            </a:r>
            <a:r>
              <a:rPr lang="en-US" altLang="zh-CN" sz="2800" dirty="0"/>
              <a:t>50% Coverage 5 MeV</a:t>
            </a:r>
            <a:r>
              <a:rPr lang="zh-CN" altLang="en-US" sz="2800" dirty="0"/>
              <a:t>电子</a:t>
            </a:r>
          </a:p>
        </p:txBody>
      </p:sp>
    </p:spTree>
    <p:extLst>
      <p:ext uri="{BB962C8B-B14F-4D97-AF65-F5344CB8AC3E}">
        <p14:creationId xmlns:p14="http://schemas.microsoft.com/office/powerpoint/2010/main" val="368882350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Introduction…"/>
          <p:cNvSpPr txBox="1">
            <a:spLocks noGrp="1"/>
          </p:cNvSpPr>
          <p:nvPr>
            <p:ph type="body" sz="quarter" idx="1"/>
          </p:nvPr>
        </p:nvSpPr>
        <p:spPr>
          <a:xfrm>
            <a:off x="1219360" y="1690687"/>
            <a:ext cx="6783997" cy="4057834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zh-CN" altLang="en-US" dirty="0"/>
              <a:t>研究背景</a:t>
            </a:r>
            <a:endParaRPr lang="en-US" altLang="zh-CN" dirty="0"/>
          </a:p>
          <a:p>
            <a:endParaRPr dirty="0"/>
          </a:p>
          <a:p>
            <a:r>
              <a:rPr lang="zh-CN" altLang="en-US" dirty="0"/>
              <a:t>锦屏中微子百吨探测器结构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锦屏中微子百吨探测器事例的重建方法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锦屏中微子百吨探测器事例的重建扫描结果</a:t>
            </a:r>
            <a:endParaRPr lang="en-US" altLang="zh-CN" dirty="0"/>
          </a:p>
          <a:p>
            <a:endParaRPr dirty="0"/>
          </a:p>
          <a:p>
            <a:r>
              <a:rPr lang="zh-CN" altLang="en-US" dirty="0"/>
              <a:t>总结及展望</a:t>
            </a:r>
            <a:endParaRPr dirty="0"/>
          </a:p>
        </p:txBody>
      </p:sp>
      <p:sp>
        <p:nvSpPr>
          <p:cNvPr id="185" name="Outline"/>
          <p:cNvSpPr txBox="1">
            <a:spLocks noGrp="1"/>
          </p:cNvSpPr>
          <p:nvPr>
            <p:ph type="body" idx="13"/>
          </p:nvPr>
        </p:nvSpPr>
        <p:spPr>
          <a:xfrm>
            <a:off x="328260" y="357201"/>
            <a:ext cx="2400708" cy="5847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 marL="0" indent="0" algn="ctr">
              <a:spcBef>
                <a:spcPts val="0"/>
              </a:spcBef>
              <a:buSzTx/>
              <a:buFontTx/>
              <a:buNone/>
              <a:defRPr>
                <a:solidFill>
                  <a:srgbClr val="43527E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r>
              <a:rPr lang="zh-CN" altLang="en-US" dirty="0"/>
              <a:t>目录</a:t>
            </a:r>
            <a:endParaRPr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9031353-C829-4CAA-B0EC-0F6143A7BCA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68737963"/>
      </p:ext>
    </p:extLst>
  </p:cSld>
  <p:clrMapOvr>
    <a:masterClrMapping/>
  </p:clrMapOvr>
  <p:transition spd="med" advTm="11224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2BD0C99-A4AA-4A03-B668-019C294491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2398" y="155193"/>
            <a:ext cx="5141762" cy="584775"/>
          </a:xfrm>
        </p:spPr>
        <p:txBody>
          <a:bodyPr/>
          <a:lstStyle/>
          <a:p>
            <a:r>
              <a:rPr lang="zh-CN" altLang="en-US" dirty="0"/>
              <a:t>事例的重建结果</a:t>
            </a:r>
            <a:r>
              <a:rPr lang="en-US" altLang="zh-CN" dirty="0"/>
              <a:t>-</a:t>
            </a:r>
            <a:r>
              <a:rPr lang="zh-CN" altLang="en-US" dirty="0"/>
              <a:t>位置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22A0F88-43F4-420E-AA28-DE76173EFA0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20</a:t>
            </a:fld>
            <a:endParaRPr lang="zh-CN" altLang="en-US"/>
          </a:p>
        </p:txBody>
      </p:sp>
      <p:pic>
        <p:nvPicPr>
          <p:cNvPr id="5" name="图片 4" descr="图表, 折线图&#10;&#10;描述已自动生成">
            <a:extLst>
              <a:ext uri="{FF2B5EF4-FFF2-40B4-BE49-F238E27FC236}">
                <a16:creationId xmlns:a16="http://schemas.microsoft.com/office/drawing/2014/main" id="{18047C3D-14BE-424C-867D-DB829E73D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275" y="2111858"/>
            <a:ext cx="5652166" cy="401462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51ACC16-1E4E-4657-80CA-08AEB75B9E8F}"/>
              </a:ext>
            </a:extLst>
          </p:cNvPr>
          <p:cNvSpPr txBox="1"/>
          <p:nvPr/>
        </p:nvSpPr>
        <p:spPr>
          <a:xfrm>
            <a:off x="6187440" y="2976880"/>
            <a:ext cx="2875279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Sigma</a:t>
            </a:r>
            <a:r>
              <a:rPr kumimoji="0" lang="zh-CN" alt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： </a:t>
            </a:r>
            <a:r>
              <a:rPr kumimoji="0" lang="en-US" altLang="zh-CN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88.76 mm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400" dirty="0">
                <a:solidFill>
                  <a:srgbClr val="000000"/>
                </a:solidFill>
                <a:sym typeface="Calibri"/>
              </a:rPr>
              <a:t>Mean</a:t>
            </a:r>
            <a:r>
              <a:rPr lang="zh-CN" altLang="en-US" sz="2400" dirty="0">
                <a:solidFill>
                  <a:srgbClr val="000000"/>
                </a:solidFill>
                <a:sym typeface="Calibri"/>
              </a:rPr>
              <a:t>：</a:t>
            </a:r>
            <a:r>
              <a:rPr lang="en-US" altLang="zh-CN" sz="2400" dirty="0">
                <a:solidFill>
                  <a:srgbClr val="000000"/>
                </a:solidFill>
                <a:sym typeface="Calibri"/>
              </a:rPr>
              <a:t>0.48 mm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C0F6C66-7999-44DE-885E-9B785954A01E}"/>
              </a:ext>
            </a:extLst>
          </p:cNvPr>
          <p:cNvSpPr txBox="1"/>
          <p:nvPr/>
        </p:nvSpPr>
        <p:spPr>
          <a:xfrm>
            <a:off x="581803" y="1280782"/>
            <a:ext cx="6622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C:S = 1:1</a:t>
            </a:r>
            <a:r>
              <a:rPr lang="zh-CN" altLang="en-US" sz="2800" dirty="0"/>
              <a:t>  </a:t>
            </a:r>
            <a:r>
              <a:rPr lang="en-US" altLang="zh-CN" sz="2800" dirty="0"/>
              <a:t>50% Coverage 5 MeV</a:t>
            </a:r>
            <a:r>
              <a:rPr lang="zh-CN" altLang="en-US" sz="2800" dirty="0"/>
              <a:t>电子</a:t>
            </a:r>
          </a:p>
        </p:txBody>
      </p:sp>
    </p:spTree>
    <p:extLst>
      <p:ext uri="{BB962C8B-B14F-4D97-AF65-F5344CB8AC3E}">
        <p14:creationId xmlns:p14="http://schemas.microsoft.com/office/powerpoint/2010/main" val="819459555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2BD0C99-A4AA-4A03-B668-019C294491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2398" y="155193"/>
            <a:ext cx="5771682" cy="584775"/>
          </a:xfrm>
        </p:spPr>
        <p:txBody>
          <a:bodyPr/>
          <a:lstStyle/>
          <a:p>
            <a:r>
              <a:rPr lang="zh-CN" altLang="en-US" dirty="0"/>
              <a:t>事例的重建结果</a:t>
            </a:r>
            <a:r>
              <a:rPr lang="en-US" altLang="zh-CN" dirty="0"/>
              <a:t>-</a:t>
            </a:r>
            <a:r>
              <a:rPr lang="zh-CN" altLang="en-US" dirty="0"/>
              <a:t>方向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22A0F88-43F4-420E-AA28-DE76173EFA0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21</a:t>
            </a:fld>
            <a:endParaRPr lang="zh-CN" altLang="en-US"/>
          </a:p>
        </p:txBody>
      </p:sp>
      <p:pic>
        <p:nvPicPr>
          <p:cNvPr id="5" name="图片 4" descr="图片包含 直方图&#10;&#10;描述已自动生成">
            <a:extLst>
              <a:ext uri="{FF2B5EF4-FFF2-40B4-BE49-F238E27FC236}">
                <a16:creationId xmlns:a16="http://schemas.microsoft.com/office/drawing/2014/main" id="{B8B458E1-B586-4396-998F-82B1BD5C9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98" y="1993291"/>
            <a:ext cx="5690402" cy="412374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76107F6-732D-4C18-B650-7433EBE5F90B}"/>
              </a:ext>
            </a:extLst>
          </p:cNvPr>
          <p:cNvSpPr txBox="1"/>
          <p:nvPr/>
        </p:nvSpPr>
        <p:spPr>
          <a:xfrm>
            <a:off x="581803" y="1280782"/>
            <a:ext cx="6622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C:S = 1:1</a:t>
            </a:r>
            <a:r>
              <a:rPr lang="zh-CN" altLang="en-US" sz="2800" dirty="0"/>
              <a:t>  </a:t>
            </a:r>
            <a:r>
              <a:rPr lang="en-US" altLang="zh-CN" sz="2800" dirty="0"/>
              <a:t>50% Coverage 5 MeV</a:t>
            </a:r>
            <a:r>
              <a:rPr lang="zh-CN" altLang="en-US" sz="2800" dirty="0"/>
              <a:t>电子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68325FC-5F9D-4787-98EB-E0800DBDD560}"/>
              </a:ext>
            </a:extLst>
          </p:cNvPr>
          <p:cNvSpPr txBox="1"/>
          <p:nvPr/>
        </p:nvSpPr>
        <p:spPr>
          <a:xfrm>
            <a:off x="6106160" y="2953586"/>
            <a:ext cx="2600960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前</a:t>
            </a:r>
            <a:r>
              <a:rPr kumimoji="0" lang="en-US" altLang="zh-CN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68%</a:t>
            </a:r>
            <a:r>
              <a:rPr kumimoji="0" lang="zh-CN" alt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事例（一倍</a:t>
            </a:r>
            <a:r>
              <a:rPr kumimoji="0" lang="en-US" altLang="zh-CN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sigma</a:t>
            </a:r>
            <a:r>
              <a:rPr kumimoji="0" lang="zh-CN" alt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）所对的角度：</a:t>
            </a:r>
            <a:r>
              <a:rPr lang="en-US" altLang="zh-CN" sz="2400" dirty="0">
                <a:solidFill>
                  <a:srgbClr val="000000"/>
                </a:solidFill>
                <a:sym typeface="Calibri"/>
              </a:rPr>
              <a:t> </a:t>
            </a:r>
            <a:r>
              <a:rPr kumimoji="0" lang="en-US" altLang="zh-CN" sz="24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27.0° 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676362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.."/>
          <p:cNvSpPr txBox="1">
            <a:spLocks noGrp="1"/>
          </p:cNvSpPr>
          <p:nvPr>
            <p:ph type="body" idx="14"/>
          </p:nvPr>
        </p:nvSpPr>
        <p:spPr>
          <a:xfrm>
            <a:off x="202398" y="155193"/>
            <a:ext cx="4123824" cy="55399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 marL="0" indent="0" algn="ctr">
              <a:spcBef>
                <a:spcPts val="0"/>
              </a:spcBef>
              <a:buSzTx/>
              <a:buFontTx/>
              <a:buNone/>
              <a:defRPr sz="3000">
                <a:solidFill>
                  <a:srgbClr val="465684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r>
              <a:rPr lang="zh-CN" altLang="en-US" dirty="0">
                <a:solidFill>
                  <a:schemeClr val="accent1">
                    <a:lumMod val="50000"/>
                  </a:schemeClr>
                </a:solidFill>
              </a:rPr>
              <a:t>研究背景</a:t>
            </a: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</a:rPr>
              <a:t>太阳中微子</a:t>
            </a:r>
            <a:endParaRPr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4C191B0-C8DE-43BC-BADE-20CC87421B25}"/>
              </a:ext>
            </a:extLst>
          </p:cNvPr>
          <p:cNvSpPr txBox="1"/>
          <p:nvPr/>
        </p:nvSpPr>
        <p:spPr>
          <a:xfrm>
            <a:off x="160717" y="975886"/>
            <a:ext cx="4898680" cy="254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+mn-ea"/>
              </a:rPr>
              <a:t>中微子是标准模型中的中性费米子，只参与弱相互作用因此反应截面极小</a:t>
            </a:r>
            <a:endParaRPr lang="en-US" altLang="zh-CN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其中太阳中微子携带了关于太阳的大量信息，而且在传播过程中受到的影响少，可以作为研究太阳的独特探针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dirty="0">
              <a:latin typeface="+mn-ea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A7A648-8E21-456E-877E-7036436B055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</a:t>
            </a:fld>
            <a:endParaRPr lang="en-US" altLang="zh-CN" dirty="0"/>
          </a:p>
        </p:txBody>
      </p:sp>
      <p:pic>
        <p:nvPicPr>
          <p:cNvPr id="2050" name="Picture 2" descr="查看源图像">
            <a:extLst>
              <a:ext uri="{FF2B5EF4-FFF2-40B4-BE49-F238E27FC236}">
                <a16:creationId xmlns:a16="http://schemas.microsoft.com/office/drawing/2014/main" id="{4ABD1569-163E-49A7-9566-E411E1BD6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397" y="870650"/>
            <a:ext cx="3882206" cy="255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40E078E2-5EB6-4D73-9D9F-985AF81E7E98}"/>
              </a:ext>
            </a:extLst>
          </p:cNvPr>
          <p:cNvSpPr txBox="1"/>
          <p:nvPr/>
        </p:nvSpPr>
        <p:spPr>
          <a:xfrm>
            <a:off x="5997944" y="3378848"/>
            <a:ext cx="272434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400" dirty="0"/>
              <a:t>太阳中微子产生</a:t>
            </a:r>
            <a:r>
              <a:rPr lang="en-US" altLang="zh-CN" sz="1400" dirty="0"/>
              <a:t>-pp</a:t>
            </a:r>
            <a:r>
              <a:rPr lang="zh-CN" altLang="en-US" sz="1400" dirty="0"/>
              <a:t>反应链</a:t>
            </a:r>
            <a:endParaRPr kumimoji="0" lang="zh-CN" alt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EB2E605C-2D9D-4593-A31C-9FF6F5A2C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6447" y="3785350"/>
            <a:ext cx="2865237" cy="1941167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86C064EF-5CE9-45FA-A1DB-4130220CDACC}"/>
              </a:ext>
            </a:extLst>
          </p:cNvPr>
          <p:cNvSpPr txBox="1"/>
          <p:nvPr/>
        </p:nvSpPr>
        <p:spPr>
          <a:xfrm>
            <a:off x="5865864" y="5825244"/>
            <a:ext cx="272434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400" dirty="0"/>
              <a:t>太阳中微子产生</a:t>
            </a:r>
            <a:r>
              <a:rPr lang="en-US" altLang="zh-CN" sz="1400" dirty="0"/>
              <a:t>-CNO</a:t>
            </a:r>
            <a:r>
              <a:rPr lang="zh-CN" altLang="en-US" sz="1400" dirty="0"/>
              <a:t>循环</a:t>
            </a:r>
            <a:endParaRPr lang="en-US" altLang="zh-CN" sz="14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3C226A8-166A-440D-A639-8CF1B19746C0}"/>
              </a:ext>
            </a:extLst>
          </p:cNvPr>
          <p:cNvSpPr txBox="1"/>
          <p:nvPr/>
        </p:nvSpPr>
        <p:spPr>
          <a:xfrm>
            <a:off x="160717" y="3118754"/>
            <a:ext cx="4980243" cy="35118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1" dirty="0"/>
              <a:t>目前亟待解决的太阳中微子问题</a:t>
            </a:r>
            <a:endParaRPr lang="en-US" altLang="zh-CN" sz="2400" b="1" dirty="0"/>
          </a:p>
          <a:p>
            <a:pPr marL="28575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800" dirty="0">
                <a:solidFill>
                  <a:schemeClr val="accent1"/>
                </a:solidFill>
                <a:latin typeface="+mn-ea"/>
              </a:rPr>
              <a:t>太阳中碳</a:t>
            </a:r>
            <a:r>
              <a:rPr lang="en-US" altLang="zh-CN" sz="1800" dirty="0">
                <a:solidFill>
                  <a:schemeClr val="accent1"/>
                </a:solidFill>
                <a:latin typeface="+mn-ea"/>
              </a:rPr>
              <a:t>-</a:t>
            </a:r>
            <a:r>
              <a:rPr lang="zh-CN" altLang="en-US" sz="1800" dirty="0">
                <a:solidFill>
                  <a:schemeClr val="accent1"/>
                </a:solidFill>
                <a:latin typeface="+mn-ea"/>
              </a:rPr>
              <a:t>氮</a:t>
            </a:r>
            <a:r>
              <a:rPr lang="en-US" altLang="zh-CN" sz="1800" dirty="0">
                <a:solidFill>
                  <a:schemeClr val="accent1"/>
                </a:solidFill>
                <a:latin typeface="+mn-ea"/>
              </a:rPr>
              <a:t>-</a:t>
            </a:r>
            <a:r>
              <a:rPr lang="zh-CN" altLang="en-US" sz="1800" dirty="0">
                <a:solidFill>
                  <a:schemeClr val="accent1"/>
                </a:solidFill>
                <a:latin typeface="+mn-ea"/>
              </a:rPr>
              <a:t>氧循环中微子精度不高</a:t>
            </a:r>
            <a:endParaRPr lang="en-US" altLang="zh-CN" sz="1800" dirty="0">
              <a:solidFill>
                <a:schemeClr val="accent1"/>
              </a:solidFill>
              <a:latin typeface="+mn-ea"/>
            </a:endParaRPr>
          </a:p>
          <a:p>
            <a:pPr marL="28575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800" dirty="0">
                <a:solidFill>
                  <a:schemeClr val="accent1"/>
                </a:solidFill>
                <a:latin typeface="+mn-ea"/>
              </a:rPr>
              <a:t>中微子振荡物质效应的过渡区域仍需更严格的实验结果约束</a:t>
            </a:r>
            <a:endParaRPr lang="en-US" altLang="zh-CN" sz="1800" dirty="0">
              <a:solidFill>
                <a:schemeClr val="accent1"/>
              </a:solidFill>
              <a:latin typeface="+mn-ea"/>
            </a:endParaRPr>
          </a:p>
          <a:p>
            <a:pPr marL="28575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800" dirty="0">
                <a:solidFill>
                  <a:schemeClr val="accent1"/>
                </a:solidFill>
                <a:latin typeface="+mn-ea"/>
              </a:rPr>
              <a:t>太阳成分中的高低金属性问题</a:t>
            </a:r>
            <a:endParaRPr lang="en-US" altLang="zh-CN" sz="1800" dirty="0">
              <a:solidFill>
                <a:schemeClr val="accent1"/>
              </a:solidFill>
              <a:latin typeface="+mn-ea"/>
            </a:endParaRPr>
          </a:p>
          <a:p>
            <a:pPr marL="28575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accent1"/>
                </a:solidFill>
                <a:latin typeface="+mn-ea"/>
              </a:rPr>
              <a:t>太阳中微子中的轻惰性中微子</a:t>
            </a:r>
            <a:endParaRPr lang="en-US" altLang="zh-CN" sz="1800" dirty="0">
              <a:solidFill>
                <a:schemeClr val="accent1"/>
              </a:solidFill>
              <a:latin typeface="+mn-ea"/>
            </a:endParaRPr>
          </a:p>
          <a:p>
            <a:pPr marL="28575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800" dirty="0">
                <a:solidFill>
                  <a:schemeClr val="accent1"/>
                </a:solidFill>
                <a:latin typeface="+mn-ea"/>
              </a:rPr>
              <a:t>太阳和反应堆正反中微子参数的一致性检验</a:t>
            </a:r>
            <a:endParaRPr lang="en-US" altLang="zh-CN" sz="1800" dirty="0">
              <a:solidFill>
                <a:schemeClr val="accent1"/>
              </a:solidFill>
              <a:latin typeface="+mn-ea"/>
            </a:endParaRPr>
          </a:p>
          <a:p>
            <a:pPr marL="28575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800" dirty="0">
                <a:solidFill>
                  <a:schemeClr val="accent1"/>
                </a:solidFill>
                <a:latin typeface="+mn-ea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3837736291"/>
      </p:ext>
    </p:extLst>
  </p:cSld>
  <p:clrMapOvr>
    <a:masterClrMapping/>
  </p:clrMapOvr>
  <p:transition spd="med" advTm="68576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.."/>
          <p:cNvSpPr txBox="1">
            <a:spLocks noGrp="1"/>
          </p:cNvSpPr>
          <p:nvPr>
            <p:ph type="body" idx="14"/>
          </p:nvPr>
        </p:nvSpPr>
        <p:spPr>
          <a:xfrm>
            <a:off x="202398" y="155193"/>
            <a:ext cx="5160894" cy="1015663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3000">
                <a:solidFill>
                  <a:srgbClr val="465684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r>
              <a:rPr lang="zh-CN" altLang="en-US" dirty="0">
                <a:solidFill>
                  <a:schemeClr val="accent1">
                    <a:lumMod val="50000"/>
                  </a:schemeClr>
                </a:solidFill>
              </a:rPr>
              <a:t>研究背景</a:t>
            </a: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</a:rPr>
              <a:t>中微子探测器种类</a:t>
            </a:r>
            <a:endParaRPr lang="en-US" altLang="zh-CN" dirty="0">
              <a:solidFill>
                <a:schemeClr val="accent1">
                  <a:lumMod val="50000"/>
                </a:schemeClr>
              </a:solidFill>
            </a:endParaRPr>
          </a:p>
          <a:p>
            <a:endParaRPr dirty="0"/>
          </a:p>
        </p:txBody>
      </p:sp>
      <p:sp>
        <p:nvSpPr>
          <p:cNvPr id="17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8788400" y="6286500"/>
            <a:ext cx="220003" cy="37084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B9FA95E0-E4AE-42C3-9D7B-DE56F55083FC}"/>
              </a:ext>
            </a:extLst>
          </p:cNvPr>
          <p:cNvSpPr txBox="1"/>
          <p:nvPr/>
        </p:nvSpPr>
        <p:spPr>
          <a:xfrm>
            <a:off x="247676" y="800152"/>
            <a:ext cx="4544340" cy="62109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endParaRPr lang="en-US" altLang="zh-CN" sz="2800" dirty="0"/>
          </a:p>
          <a:p>
            <a:r>
              <a:rPr lang="zh-CN" altLang="en-US" sz="2800" b="1" dirty="0"/>
              <a:t>水</a:t>
            </a:r>
            <a:r>
              <a:rPr lang="en-US" altLang="zh-CN" sz="2800" b="1" dirty="0"/>
              <a:t>/</a:t>
            </a:r>
            <a:r>
              <a:rPr lang="zh-CN" altLang="en-US" sz="2800" b="1" dirty="0"/>
              <a:t>重水中微子探测器</a:t>
            </a:r>
            <a:endParaRPr lang="en-US" altLang="zh-CN" b="1" dirty="0"/>
          </a:p>
          <a:p>
            <a:pPr marL="214293" indent="-214293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zh-CN" altLang="en-US" sz="2400" dirty="0">
                <a:latin typeface="+mj-lt"/>
                <a:cs typeface="Open Sans" panose="020B0606030504020204" pitchFamily="34" charset="0"/>
              </a:rPr>
              <a:t>利用</a:t>
            </a:r>
            <a:r>
              <a:rPr lang="zh-CN" altLang="en-US" sz="2400" dirty="0">
                <a:solidFill>
                  <a:srgbClr val="FF0000"/>
                </a:solidFill>
                <a:latin typeface="+mj-lt"/>
                <a:cs typeface="Open Sans" panose="020B0606030504020204" pitchFamily="34" charset="0"/>
              </a:rPr>
              <a:t>切伦科夫光</a:t>
            </a:r>
            <a:endParaRPr lang="en-US" altLang="zh-CN" sz="2400" dirty="0">
              <a:solidFill>
                <a:srgbClr val="FF0000"/>
              </a:solidFill>
              <a:latin typeface="+mj-lt"/>
              <a:cs typeface="Open Sans" panose="020B0606030504020204" pitchFamily="34" charset="0"/>
            </a:endParaRPr>
          </a:p>
          <a:p>
            <a:pPr marL="214293" indent="-214293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zh-CN" altLang="en-US" sz="2400" dirty="0">
                <a:latin typeface="+mj-lt"/>
                <a:cs typeface="Open Sans" panose="020B0606030504020204" pitchFamily="34" charset="0"/>
              </a:rPr>
              <a:t>可以测量顶点的能量和方向</a:t>
            </a:r>
            <a:endParaRPr lang="en-US" altLang="zh-CN" sz="2400" dirty="0">
              <a:latin typeface="+mj-lt"/>
              <a:cs typeface="Open Sans" panose="020B0606030504020204" pitchFamily="34" charset="0"/>
            </a:endParaRPr>
          </a:p>
          <a:p>
            <a:pPr marL="214293" indent="-214293">
              <a:lnSpc>
                <a:spcPct val="130000"/>
              </a:lnSpc>
              <a:buFont typeface="Wingdings" panose="05000000000000000000" pitchFamily="2" charset="2"/>
              <a:buChar char=""/>
            </a:pPr>
            <a:r>
              <a:rPr lang="zh-CN" altLang="en-US" sz="2400" dirty="0">
                <a:latin typeface="+mj-lt"/>
                <a:cs typeface="Open Sans" panose="020B0606030504020204" pitchFamily="34" charset="0"/>
              </a:rPr>
              <a:t>光产额低，能量分辨率差</a:t>
            </a:r>
            <a:endParaRPr lang="en-US" altLang="zh-CN" sz="2400" dirty="0">
              <a:latin typeface="+mj-lt"/>
              <a:cs typeface="Open Sans" panose="020B0606030504020204" pitchFamily="34" charset="0"/>
            </a:endParaRPr>
          </a:p>
          <a:p>
            <a:pPr marL="214293" indent="-214293">
              <a:lnSpc>
                <a:spcPct val="130000"/>
              </a:lnSpc>
              <a:buFont typeface="Wingdings" panose="05000000000000000000" pitchFamily="2" charset="2"/>
              <a:buChar char=""/>
            </a:pPr>
            <a:r>
              <a:rPr lang="zh-CN" altLang="en-US" sz="2400" kern="0" dirty="0">
                <a:latin typeface="+mj-lt"/>
                <a:cs typeface="Open Sans" panose="020B0606030504020204" pitchFamily="34" charset="0"/>
                <a:sym typeface="+mn-lt"/>
              </a:rPr>
              <a:t>有较高的探测阈值 </a:t>
            </a:r>
            <a:endParaRPr lang="en-US" altLang="zh-CN" sz="2800" dirty="0"/>
          </a:p>
          <a:p>
            <a:endParaRPr lang="en-US" altLang="zh-CN" sz="2800" dirty="0"/>
          </a:p>
          <a:p>
            <a:r>
              <a:rPr lang="zh-CN" altLang="en-US" sz="2800" b="1" dirty="0"/>
              <a:t>液闪中微子探测器</a:t>
            </a:r>
            <a:endParaRPr lang="en-US" altLang="zh-CN" b="1" dirty="0"/>
          </a:p>
          <a:p>
            <a:pPr marL="214293" indent="-214293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zh-CN" altLang="en-US" sz="2400" dirty="0">
                <a:latin typeface="+mj-lt"/>
                <a:cs typeface="Open Sans" panose="020B0606030504020204" pitchFamily="34" charset="0"/>
              </a:rPr>
              <a:t>利用</a:t>
            </a:r>
            <a:r>
              <a:rPr lang="zh-CN" altLang="en-US" sz="2400" dirty="0">
                <a:solidFill>
                  <a:srgbClr val="FF0000"/>
                </a:solidFill>
                <a:latin typeface="+mj-lt"/>
                <a:cs typeface="Open Sans" panose="020B0606030504020204" pitchFamily="34" charset="0"/>
              </a:rPr>
              <a:t>闪烁光</a:t>
            </a:r>
            <a:endParaRPr lang="en-US" altLang="zh-CN" sz="2400" dirty="0">
              <a:solidFill>
                <a:srgbClr val="FF0000"/>
              </a:solidFill>
              <a:latin typeface="+mj-lt"/>
              <a:cs typeface="Open Sans" panose="020B0606030504020204" pitchFamily="34" charset="0"/>
            </a:endParaRPr>
          </a:p>
          <a:p>
            <a:pPr marL="214293" indent="-214293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zh-CN" altLang="en-US" sz="2400" dirty="0">
                <a:latin typeface="+mj-lt"/>
                <a:cs typeface="Open Sans" panose="020B0606030504020204" pitchFamily="34" charset="0"/>
              </a:rPr>
              <a:t>低探测阈值</a:t>
            </a:r>
            <a:endParaRPr lang="en-US" altLang="zh-CN" sz="2400" dirty="0">
              <a:latin typeface="+mj-lt"/>
              <a:cs typeface="Open Sans" panose="020B0606030504020204" pitchFamily="34" charset="0"/>
            </a:endParaRPr>
          </a:p>
          <a:p>
            <a:pPr marL="214293" indent="-214293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zh-CN" altLang="en-US" sz="2400" dirty="0">
                <a:latin typeface="+mj-lt"/>
                <a:cs typeface="Open Sans" panose="020B0606030504020204" pitchFamily="34" charset="0"/>
              </a:rPr>
              <a:t>光产额高，能量分辨率好</a:t>
            </a:r>
            <a:endParaRPr lang="en-US" altLang="zh-CN" sz="2400" dirty="0">
              <a:latin typeface="+mj-lt"/>
              <a:cs typeface="Open Sans" panose="020B0606030504020204" pitchFamily="34" charset="0"/>
            </a:endParaRPr>
          </a:p>
          <a:p>
            <a:pPr marL="214293" indent="-214293">
              <a:lnSpc>
                <a:spcPct val="130000"/>
              </a:lnSpc>
              <a:buFont typeface="Wingdings" panose="05000000000000000000" pitchFamily="2" charset="2"/>
              <a:buChar char=""/>
            </a:pPr>
            <a:r>
              <a:rPr lang="zh-CN" altLang="en-US" sz="2400" dirty="0">
                <a:latin typeface="+mj-lt"/>
                <a:cs typeface="Open Sans" panose="020B0606030504020204" pitchFamily="34" charset="0"/>
              </a:rPr>
              <a:t>难以获得带电粒子的方向信息</a:t>
            </a:r>
            <a:endParaRPr lang="en-US" altLang="zh-CN" sz="2400" dirty="0">
              <a:latin typeface="+mj-lt"/>
              <a:cs typeface="Open Sans" panose="020B0606030504020204" pitchFamily="34" charset="0"/>
            </a:endParaRPr>
          </a:p>
          <a:p>
            <a:endParaRPr lang="en-US" altLang="zh-CN" dirty="0"/>
          </a:p>
          <a:p>
            <a:endParaRPr lang="en-US" altLang="zh-CN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DD4FE0C9-F7A8-4820-8497-E19268305E4F}"/>
              </a:ext>
            </a:extLst>
          </p:cNvPr>
          <p:cNvSpPr txBox="1"/>
          <p:nvPr/>
        </p:nvSpPr>
        <p:spPr>
          <a:xfrm>
            <a:off x="4050855" y="2799448"/>
            <a:ext cx="21103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1050" kern="0" dirty="0">
                <a:ea typeface="+mj-ea"/>
                <a:cs typeface="Open Sans Semibold" panose="020B0706030804020204" pitchFamily="34" charset="0"/>
                <a:sym typeface="+mn-lt"/>
              </a:rPr>
              <a:t>Super </a:t>
            </a:r>
          </a:p>
          <a:p>
            <a:pPr algn="ctr">
              <a:spcBef>
                <a:spcPts val="600"/>
              </a:spcBef>
            </a:pPr>
            <a:r>
              <a:rPr lang="en-US" altLang="zh-CN" sz="1050" kern="0" dirty="0">
                <a:ea typeface="+mj-ea"/>
                <a:cs typeface="Open Sans Semibold" panose="020B0706030804020204" pitchFamily="34" charset="0"/>
                <a:sym typeface="+mn-lt"/>
              </a:rPr>
              <a:t>Kamiokande</a:t>
            </a:r>
            <a:endParaRPr lang="zh-CN" altLang="en-US" sz="1050" kern="0" dirty="0">
              <a:ea typeface="+mj-ea"/>
              <a:cs typeface="Open Sans Semibold" panose="020B0706030804020204" pitchFamily="34" charset="0"/>
              <a:sym typeface="+mn-lt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C90B701-822D-440C-84D2-53315E6CF6BC}"/>
              </a:ext>
            </a:extLst>
          </p:cNvPr>
          <p:cNvSpPr txBox="1"/>
          <p:nvPr/>
        </p:nvSpPr>
        <p:spPr>
          <a:xfrm>
            <a:off x="5765422" y="2850501"/>
            <a:ext cx="1781722" cy="293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spcBef>
                <a:spcPts val="600"/>
              </a:spcBef>
              <a:defRPr sz="1400" kern="0">
                <a:latin typeface="+mj-ea"/>
                <a:ea typeface="+mj-ea"/>
                <a:cs typeface="Open Sans Semibold" panose="020B0706030804020204" pitchFamily="34" charset="0"/>
              </a:defRPr>
            </a:lvl1pPr>
          </a:lstStyle>
          <a:p>
            <a:r>
              <a:rPr lang="en-US" altLang="zh-CN" sz="1050" dirty="0">
                <a:latin typeface="+mn-lt"/>
                <a:sym typeface="+mn-lt"/>
              </a:rPr>
              <a:t>IMB</a:t>
            </a:r>
            <a:endParaRPr lang="zh-CN" altLang="en-US" sz="1050" dirty="0">
              <a:latin typeface="+mn-lt"/>
              <a:sym typeface="+mn-lt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50467FD8-6A08-4A7C-901A-4D84E591067C}"/>
              </a:ext>
            </a:extLst>
          </p:cNvPr>
          <p:cNvSpPr txBox="1"/>
          <p:nvPr/>
        </p:nvSpPr>
        <p:spPr>
          <a:xfrm>
            <a:off x="7471033" y="2850501"/>
            <a:ext cx="1781722" cy="293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spcBef>
                <a:spcPts val="600"/>
              </a:spcBef>
              <a:defRPr sz="1400" kern="0">
                <a:latin typeface="+mj-ea"/>
                <a:ea typeface="+mj-ea"/>
                <a:cs typeface="Open Sans Semibold" panose="020B0706030804020204" pitchFamily="34" charset="0"/>
              </a:defRPr>
            </a:lvl1pPr>
          </a:lstStyle>
          <a:p>
            <a:r>
              <a:rPr lang="en-US" altLang="zh-CN" sz="1050" dirty="0">
                <a:latin typeface="+mn-lt"/>
                <a:sym typeface="+mn-lt"/>
              </a:rPr>
              <a:t>SNO</a:t>
            </a:r>
            <a:endParaRPr lang="zh-CN" altLang="en-US" sz="1050" dirty="0">
              <a:latin typeface="+mn-lt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9A5EC15C-31A9-4639-9E4C-8127900DAF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3" t="985" r="10495" b="19117"/>
          <a:stretch/>
        </p:blipFill>
        <p:spPr>
          <a:xfrm>
            <a:off x="4389018" y="1692714"/>
            <a:ext cx="1296000" cy="972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3841225-64BB-4B03-B34D-6C8AB5995B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" r="9046" b="6258"/>
          <a:stretch/>
        </p:blipFill>
        <p:spPr>
          <a:xfrm>
            <a:off x="6008283" y="1689500"/>
            <a:ext cx="1296000" cy="9720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7BBE8B27-6B2B-4DF1-89C8-E0C00F0F81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0" b="12570"/>
          <a:stretch/>
        </p:blipFill>
        <p:spPr>
          <a:xfrm>
            <a:off x="7627548" y="1689500"/>
            <a:ext cx="1296000" cy="972000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DF7432B8-453A-4789-AEE3-BCFFD00CD0AA}"/>
              </a:ext>
            </a:extLst>
          </p:cNvPr>
          <p:cNvSpPr txBox="1"/>
          <p:nvPr/>
        </p:nvSpPr>
        <p:spPr>
          <a:xfrm>
            <a:off x="8797541" y="2969638"/>
            <a:ext cx="469296" cy="293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altLang="zh-CN" sz="1050" i="1" kern="0" dirty="0">
                <a:ea typeface="+mj-ea"/>
                <a:cs typeface="+mn-ea"/>
                <a:sym typeface="+mn-lt"/>
              </a:rPr>
              <a:t>etc.</a:t>
            </a:r>
            <a:endParaRPr lang="zh-CN" altLang="en-US" sz="1050" i="1" kern="0" dirty="0">
              <a:ea typeface="+mj-ea"/>
              <a:cs typeface="+mn-ea"/>
              <a:sym typeface="+mn-lt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5A4A16D4-4A49-4E15-BF7C-525F68B064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" r="173"/>
          <a:stretch/>
        </p:blipFill>
        <p:spPr>
          <a:xfrm>
            <a:off x="4374936" y="4364935"/>
            <a:ext cx="1296000" cy="972000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104B6890-2E5A-4602-9822-23382B0D4922}"/>
              </a:ext>
            </a:extLst>
          </p:cNvPr>
          <p:cNvSpPr txBox="1"/>
          <p:nvPr/>
        </p:nvSpPr>
        <p:spPr>
          <a:xfrm>
            <a:off x="3967785" y="5445949"/>
            <a:ext cx="2110302" cy="293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altLang="zh-CN" sz="1050" kern="0" dirty="0" err="1">
                <a:ea typeface="+mj-ea"/>
                <a:cs typeface="Open Sans Semibold" panose="020B0706030804020204" pitchFamily="34" charset="0"/>
                <a:sym typeface="+mn-lt"/>
              </a:rPr>
              <a:t>Borexino</a:t>
            </a:r>
            <a:endParaRPr lang="zh-CN" altLang="en-US" sz="1050" kern="0" dirty="0">
              <a:ea typeface="+mj-ea"/>
              <a:cs typeface="Open Sans Semibold" panose="020B0706030804020204" pitchFamily="34" charset="0"/>
              <a:sym typeface="+mn-lt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FFEF10A0-6C60-4EFA-A4FA-F02FC1D5F3BE}"/>
              </a:ext>
            </a:extLst>
          </p:cNvPr>
          <p:cNvSpPr txBox="1"/>
          <p:nvPr/>
        </p:nvSpPr>
        <p:spPr>
          <a:xfrm>
            <a:off x="5751340" y="5445949"/>
            <a:ext cx="1781722" cy="293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spcBef>
                <a:spcPts val="600"/>
              </a:spcBef>
              <a:defRPr sz="1400" kern="0">
                <a:latin typeface="+mj-ea"/>
                <a:ea typeface="+mj-ea"/>
                <a:cs typeface="Open Sans Semibold" panose="020B0706030804020204" pitchFamily="34" charset="0"/>
              </a:defRPr>
            </a:lvl1pPr>
          </a:lstStyle>
          <a:p>
            <a:r>
              <a:rPr lang="en-US" altLang="zh-CN" sz="1050" dirty="0" err="1">
                <a:latin typeface="+mn-lt"/>
                <a:sym typeface="+mn-lt"/>
              </a:rPr>
              <a:t>KamLAND</a:t>
            </a:r>
            <a:endParaRPr lang="zh-CN" altLang="en-US" sz="1050" dirty="0">
              <a:latin typeface="+mn-lt"/>
              <a:sym typeface="+mn-lt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6865422F-25EE-4060-B4A8-F62A58A4606E}"/>
              </a:ext>
            </a:extLst>
          </p:cNvPr>
          <p:cNvSpPr txBox="1"/>
          <p:nvPr/>
        </p:nvSpPr>
        <p:spPr>
          <a:xfrm>
            <a:off x="7370605" y="5445949"/>
            <a:ext cx="1781722" cy="293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spcBef>
                <a:spcPts val="600"/>
              </a:spcBef>
              <a:defRPr sz="1400" kern="0">
                <a:latin typeface="+mj-ea"/>
                <a:ea typeface="+mj-ea"/>
                <a:cs typeface="Open Sans Semibold" panose="020B0706030804020204" pitchFamily="34" charset="0"/>
              </a:defRPr>
            </a:lvl1pPr>
          </a:lstStyle>
          <a:p>
            <a:r>
              <a:rPr lang="en-US" altLang="zh-CN" sz="1050" dirty="0" err="1">
                <a:latin typeface="+mn-lt"/>
                <a:sym typeface="+mn-lt"/>
              </a:rPr>
              <a:t>Daya</a:t>
            </a:r>
            <a:r>
              <a:rPr lang="en-US" altLang="zh-CN" sz="1050" dirty="0">
                <a:latin typeface="+mn-lt"/>
                <a:sym typeface="+mn-lt"/>
              </a:rPr>
              <a:t> Bay</a:t>
            </a:r>
            <a:endParaRPr lang="zh-CN" altLang="en-US" sz="1050" dirty="0">
              <a:latin typeface="+mn-lt"/>
              <a:sym typeface="+mn-lt"/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C8F2A2A3-CBAB-4D75-A160-9E30A3BB86B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5995498" y="4364935"/>
            <a:ext cx="1296000" cy="972000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FCC10612-2E95-489E-BD81-10E71BC4D9C5}"/>
              </a:ext>
            </a:extLst>
          </p:cNvPr>
          <p:cNvSpPr txBox="1"/>
          <p:nvPr/>
        </p:nvSpPr>
        <p:spPr>
          <a:xfrm>
            <a:off x="8783459" y="5560805"/>
            <a:ext cx="469296" cy="293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altLang="zh-CN" sz="1050" i="1" kern="0" dirty="0">
                <a:ea typeface="+mj-ea"/>
                <a:cs typeface="+mn-ea"/>
                <a:sym typeface="+mn-lt"/>
              </a:rPr>
              <a:t>etc.</a:t>
            </a:r>
            <a:endParaRPr lang="zh-CN" altLang="en-US" sz="1050" i="1" kern="0" dirty="0">
              <a:ea typeface="+mj-ea"/>
              <a:cs typeface="+mn-ea"/>
              <a:sym typeface="+mn-lt"/>
            </a:endParaRPr>
          </a:p>
        </p:txBody>
      </p:sp>
      <p:pic>
        <p:nvPicPr>
          <p:cNvPr id="34" name="Picture 2" descr="Best Precision Yet for Neutrino Measurements at Daya Bay ...">
            <a:extLst>
              <a:ext uri="{FF2B5EF4-FFF2-40B4-BE49-F238E27FC236}">
                <a16:creationId xmlns:a16="http://schemas.microsoft.com/office/drawing/2014/main" id="{A42A05C2-66BA-4E04-ABE5-CE20971D3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466" y="4364935"/>
            <a:ext cx="12961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306744"/>
      </p:ext>
    </p:extLst>
  </p:cSld>
  <p:clrMapOvr>
    <a:masterClrMapping/>
  </p:clrMapOvr>
  <p:transition spd="med" advTm="4514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DE65C1-0850-4A48-9F0B-3E8C3ECC1D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2397" y="155193"/>
            <a:ext cx="7442741" cy="584775"/>
          </a:xfrm>
        </p:spPr>
        <p:txBody>
          <a:bodyPr/>
          <a:lstStyle/>
          <a:p>
            <a:pPr marL="0" indent="0">
              <a:buNone/>
            </a:pP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</a:rPr>
              <a:t>研究背景</a:t>
            </a: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</a:rPr>
              <a:t>液闪切伦科夫中微子探测器</a:t>
            </a:r>
          </a:p>
        </p:txBody>
      </p:sp>
      <p:sp>
        <p:nvSpPr>
          <p:cNvPr id="4" name="幻灯片编号">
            <a:extLst>
              <a:ext uri="{FF2B5EF4-FFF2-40B4-BE49-F238E27FC236}">
                <a16:creationId xmlns:a16="http://schemas.microsoft.com/office/drawing/2014/main" id="{238184C7-4A2E-4CD9-9B99-9F6B20617294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8788400" y="6286500"/>
            <a:ext cx="220003" cy="37084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5</a:t>
            </a:fld>
            <a:endParaRPr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324AD27-B36F-4E19-B543-DAEE860FF6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143" y="3874429"/>
            <a:ext cx="2113140" cy="231795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3C79731-100B-44C3-80C5-5BC7A69044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498" y="1017983"/>
            <a:ext cx="3502902" cy="2519631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F25FA85-D1A9-4A59-956C-3E6E1F0F6601}"/>
              </a:ext>
            </a:extLst>
          </p:cNvPr>
          <p:cNvSpPr txBox="1"/>
          <p:nvPr/>
        </p:nvSpPr>
        <p:spPr>
          <a:xfrm>
            <a:off x="169145" y="896949"/>
            <a:ext cx="5745916" cy="40990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同时重建位置能量和方向，减少闪烁光的干扰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dirty="0">
                <a:solidFill>
                  <a:srgbClr val="FF0000"/>
                </a:solidFill>
              </a:rPr>
              <a:t>控制闪烁光光产额（水基液闪）</a:t>
            </a:r>
            <a:endParaRPr lang="en-US" altLang="zh-CN" dirty="0">
              <a:solidFill>
                <a:srgbClr val="FF000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dirty="0">
                <a:solidFill>
                  <a:srgbClr val="FF0000"/>
                </a:solidFill>
              </a:rPr>
              <a:t>控制发光速度（慢液闪）</a:t>
            </a:r>
            <a:endParaRPr lang="en-US" altLang="zh-CN" dirty="0">
              <a:solidFill>
                <a:srgbClr val="FF000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水基液闪的</a:t>
            </a:r>
            <a:r>
              <a:rPr lang="zh-CN" altLang="en-US" sz="1800" dirty="0">
                <a:solidFill>
                  <a:srgbClr val="FF0000"/>
                </a:solidFill>
              </a:rPr>
              <a:t>闪烁光产额</a:t>
            </a:r>
            <a:r>
              <a:rPr lang="zh-CN" altLang="en-US" dirty="0">
                <a:solidFill>
                  <a:srgbClr val="FF0000"/>
                </a:solidFill>
              </a:rPr>
              <a:t>可控</a:t>
            </a:r>
            <a:r>
              <a:rPr lang="zh-CN" altLang="en-US" dirty="0"/>
              <a:t>，控制</a:t>
            </a:r>
            <a:r>
              <a:rPr lang="en-US" altLang="zh-CN" dirty="0"/>
              <a:t>Cherenkov\Scintillation</a:t>
            </a:r>
            <a:r>
              <a:rPr lang="zh-CN" altLang="en-US" dirty="0"/>
              <a:t>的比例，进而重建带电粒子的方向，或是进行</a:t>
            </a:r>
            <a:r>
              <a:rPr lang="zh-CN" altLang="en-US" dirty="0">
                <a:solidFill>
                  <a:srgbClr val="FF0000"/>
                </a:solidFill>
              </a:rPr>
              <a:t>粒子鉴别（电子光子、</a:t>
            </a:r>
            <a:r>
              <a:rPr lang="en-US" altLang="zh-CN" dirty="0">
                <a:solidFill>
                  <a:srgbClr val="FF0000"/>
                </a:solidFill>
              </a:rPr>
              <a:t>muon</a:t>
            </a:r>
            <a:r>
              <a:rPr lang="zh-CN" altLang="en-US" dirty="0">
                <a:solidFill>
                  <a:srgbClr val="FF0000"/>
                </a:solidFill>
              </a:rPr>
              <a:t>质子）</a:t>
            </a:r>
            <a:endParaRPr lang="en-US" altLang="zh-CN" dirty="0">
              <a:solidFill>
                <a:srgbClr val="FF000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水基液闪可以溶解大量无机盐 </a:t>
            </a:r>
            <a:r>
              <a:rPr lang="en-US" altLang="zh-CN" dirty="0"/>
              <a:t>(</a:t>
            </a:r>
            <a:r>
              <a:rPr lang="en-US" altLang="zh-CN" dirty="0">
                <a:solidFill>
                  <a:srgbClr val="FF0000"/>
                </a:solidFill>
              </a:rPr>
              <a:t>LiCl)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14293" indent="-214293">
              <a:lnSpc>
                <a:spcPct val="130000"/>
              </a:lnSpc>
              <a:buFont typeface="Wingdings" panose="05000000000000000000" pitchFamily="2" charset="2"/>
              <a:buChar char="ü"/>
            </a:pPr>
            <a:endParaRPr lang="en-US" altLang="zh-CN" sz="1800" dirty="0">
              <a:latin typeface="+mj-lt"/>
              <a:cs typeface="Open Sans" panose="020B0606030504020204" pitchFamily="34" charset="0"/>
            </a:endParaRPr>
          </a:p>
          <a:p>
            <a:pPr marL="214293" indent="-214293">
              <a:lnSpc>
                <a:spcPct val="130000"/>
              </a:lnSpc>
              <a:buFont typeface="Wingdings" panose="05000000000000000000" pitchFamily="2" charset="2"/>
              <a:buChar char="ü"/>
            </a:pPr>
            <a:endParaRPr lang="en-US" altLang="zh-CN" sz="1800" dirty="0">
              <a:latin typeface="+mj-lt"/>
              <a:cs typeface="Open Sans" panose="020B0606030504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F63DDD2-6A0C-41E7-9297-0E6A1D0E0290}"/>
              </a:ext>
            </a:extLst>
          </p:cNvPr>
          <p:cNvSpPr txBox="1"/>
          <p:nvPr/>
        </p:nvSpPr>
        <p:spPr>
          <a:xfrm>
            <a:off x="329028" y="6192382"/>
            <a:ext cx="3917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慢液闪探测器中</a:t>
            </a:r>
            <a:r>
              <a:rPr lang="en-US" altLang="zh-CN" dirty="0"/>
              <a:t>100 MeV</a:t>
            </a:r>
            <a:r>
              <a:rPr lang="zh-CN" altLang="en-US" dirty="0"/>
              <a:t>的</a:t>
            </a:r>
            <a:r>
              <a:rPr lang="en-US" altLang="zh-CN" dirty="0"/>
              <a:t>muon</a:t>
            </a:r>
            <a:r>
              <a:rPr lang="zh-CN" altLang="en-US" dirty="0"/>
              <a:t>信号随时间的变化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C0B7947-89C8-45C5-8EA6-3BC294245AD2}"/>
              </a:ext>
            </a:extLst>
          </p:cNvPr>
          <p:cNvSpPr txBox="1"/>
          <p:nvPr/>
        </p:nvSpPr>
        <p:spPr>
          <a:xfrm>
            <a:off x="7000240" y="2128382"/>
            <a:ext cx="154432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慢液闪时间谱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A615419-6E97-424F-A1B2-74D2B2DEED6E}"/>
              </a:ext>
            </a:extLst>
          </p:cNvPr>
          <p:cNvSpPr/>
          <p:nvPr/>
        </p:nvSpPr>
        <p:spPr>
          <a:xfrm>
            <a:off x="5332957" y="6223159"/>
            <a:ext cx="13324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Arial"/>
                <a:ea typeface="黑体" panose="02010609060101010101" pitchFamily="49" charset="-122"/>
                <a:cs typeface="+mj-cs"/>
              </a:rPr>
              <a:t>LiCl</a:t>
            </a:r>
            <a:r>
              <a:rPr lang="zh-CN" altLang="en-US" sz="2400" dirty="0">
                <a:solidFill>
                  <a:srgbClr val="FF0000"/>
                </a:solidFill>
                <a:latin typeface="Arial"/>
                <a:ea typeface="黑体" panose="02010609060101010101" pitchFamily="49" charset="-122"/>
                <a:cs typeface="+mj-cs"/>
              </a:rPr>
              <a:t>液闪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BD9EE56F-341A-4569-ACC7-92700A9E67B6}"/>
              </a:ext>
            </a:extLst>
          </p:cNvPr>
          <p:cNvSpPr/>
          <p:nvPr/>
        </p:nvSpPr>
        <p:spPr>
          <a:xfrm>
            <a:off x="7100135" y="6192382"/>
            <a:ext cx="7601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Arial"/>
                <a:ea typeface="黑体" panose="02010609060101010101" pitchFamily="49" charset="-122"/>
                <a:cs typeface="+mj-cs"/>
              </a:rPr>
              <a:t>H</a:t>
            </a:r>
            <a:r>
              <a:rPr lang="en-US" altLang="zh-CN" sz="2400" baseline="-25000" dirty="0">
                <a:solidFill>
                  <a:srgbClr val="FF0000"/>
                </a:solidFill>
                <a:latin typeface="Arial"/>
                <a:ea typeface="黑体" panose="02010609060101010101" pitchFamily="49" charset="-122"/>
                <a:cs typeface="+mj-cs"/>
              </a:rPr>
              <a:t>2</a:t>
            </a:r>
            <a:r>
              <a:rPr lang="en-US" altLang="zh-CN" sz="2400" dirty="0">
                <a:solidFill>
                  <a:srgbClr val="FF0000"/>
                </a:solidFill>
                <a:latin typeface="Arial"/>
                <a:ea typeface="黑体" panose="02010609060101010101" pitchFamily="49" charset="-122"/>
                <a:cs typeface="+mj-cs"/>
              </a:rPr>
              <a:t>O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pic>
        <p:nvPicPr>
          <p:cNvPr id="19" name="图片 18" descr="桌子上的玻璃杯&#10;&#10;中度可信度描述已自动生成">
            <a:extLst>
              <a:ext uri="{FF2B5EF4-FFF2-40B4-BE49-F238E27FC236}">
                <a16:creationId xmlns:a16="http://schemas.microsoft.com/office/drawing/2014/main" id="{45767D35-4291-4FC0-8A7B-EA907FD321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596" y="3724851"/>
            <a:ext cx="3713554" cy="251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510214"/>
      </p:ext>
    </p:extLst>
  </p:cSld>
  <p:clrMapOvr>
    <a:masterClrMapping/>
  </p:clrMapOvr>
  <p:transition spd="med" advTm="55179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8027179A-E60D-4EBA-AAF4-B946BBB5C026}"/>
              </a:ext>
            </a:extLst>
          </p:cNvPr>
          <p:cNvGrpSpPr/>
          <p:nvPr/>
        </p:nvGrpSpPr>
        <p:grpSpPr>
          <a:xfrm>
            <a:off x="0" y="868563"/>
            <a:ext cx="9144000" cy="6484219"/>
            <a:chOff x="0" y="899043"/>
            <a:chExt cx="9144000" cy="6484219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E7A835DE-571D-40B7-9A43-B528EC910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899043"/>
              <a:ext cx="9144000" cy="6484219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699AAE9B-D067-4341-A6C9-B46D0E98D392}"/>
                </a:ext>
              </a:extLst>
            </p:cNvPr>
            <p:cNvSpPr txBox="1"/>
            <p:nvPr/>
          </p:nvSpPr>
          <p:spPr>
            <a:xfrm>
              <a:off x="3038176" y="6163461"/>
              <a:ext cx="3220388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zh-CN" altLang="en-US" dirty="0">
                  <a:solidFill>
                    <a:schemeClr val="bg1"/>
                  </a:solidFill>
                </a:rPr>
                <a:t>锦屏中微子百吨探测器结构</a:t>
              </a:r>
              <a:endPara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E3FD711-1A3E-4DEB-BBC9-FE012A5680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2398" y="124713"/>
            <a:ext cx="6686668" cy="584775"/>
          </a:xfrm>
        </p:spPr>
        <p:txBody>
          <a:bodyPr/>
          <a:lstStyle/>
          <a:p>
            <a:r>
              <a:rPr lang="zh-CN" altLang="en-US" dirty="0"/>
              <a:t>锦屏中微子百吨探测器结构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F845E80-BCFE-4DEC-85A3-A513BDB1533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6553200" y="6325870"/>
            <a:ext cx="335866" cy="370840"/>
          </a:xfrm>
        </p:spPr>
        <p:txBody>
          <a:bodyPr/>
          <a:lstStyle/>
          <a:p>
            <a:fld id="{86CB4B4D-7CA3-9044-876B-883B54F8677D}" type="slidenum">
              <a:rPr lang="en-US" altLang="zh-CN" smtClean="0"/>
              <a:t>6</a:t>
            </a:fld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30294F2-FC20-4A6F-B210-83CA853CEF93}"/>
              </a:ext>
            </a:extLst>
          </p:cNvPr>
          <p:cNvSpPr txBox="1"/>
          <p:nvPr/>
        </p:nvSpPr>
        <p:spPr>
          <a:xfrm>
            <a:off x="330366" y="1955409"/>
            <a:ext cx="2316812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Water Tank</a:t>
            </a:r>
            <a:r>
              <a:rPr kumimoji="0" lang="zh-CN" alt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：</a:t>
            </a:r>
            <a:endParaRPr kumimoji="0" lang="en-US" altLang="zh-CN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dirty="0">
                <a:solidFill>
                  <a:schemeClr val="bg1"/>
                </a:solidFill>
                <a:sym typeface="Calibri"/>
              </a:rPr>
              <a:t>L = 12 m</a:t>
            </a:r>
            <a:endParaRPr kumimoji="0" lang="zh-CN" altLang="en-US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10" name="连接符: 肘形 9">
            <a:extLst>
              <a:ext uri="{FF2B5EF4-FFF2-40B4-BE49-F238E27FC236}">
                <a16:creationId xmlns:a16="http://schemas.microsoft.com/office/drawing/2014/main" id="{F63A48A7-466D-4F8E-AEB3-0471F983A3E3}"/>
              </a:ext>
            </a:extLst>
          </p:cNvPr>
          <p:cNvCxnSpPr>
            <a:cxnSpLocks/>
          </p:cNvCxnSpPr>
          <p:nvPr/>
        </p:nvCxnSpPr>
        <p:spPr>
          <a:xfrm rot="10800000">
            <a:off x="1994453" y="2186609"/>
            <a:ext cx="1043725" cy="241636"/>
          </a:xfrm>
          <a:prstGeom prst="bentConnector3">
            <a:avLst>
              <a:gd name="adj1" fmla="val 50000"/>
            </a:avLst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B36BA937-EC5E-4F51-899F-F0D084AC00D8}"/>
              </a:ext>
            </a:extLst>
          </p:cNvPr>
          <p:cNvSpPr txBox="1"/>
          <p:nvPr/>
        </p:nvSpPr>
        <p:spPr>
          <a:xfrm>
            <a:off x="6667335" y="4513842"/>
            <a:ext cx="2316812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PMT Support</a:t>
            </a:r>
            <a:r>
              <a:rPr kumimoji="0" lang="zh-CN" alt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：</a:t>
            </a:r>
            <a:endParaRPr kumimoji="0" lang="en-US" altLang="zh-CN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R = 5.99 m</a:t>
            </a:r>
            <a:endParaRPr kumimoji="0" lang="zh-CN" altLang="en-US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13" name="连接符: 肘形 12">
            <a:extLst>
              <a:ext uri="{FF2B5EF4-FFF2-40B4-BE49-F238E27FC236}">
                <a16:creationId xmlns:a16="http://schemas.microsoft.com/office/drawing/2014/main" id="{CF5D88AF-21E0-4338-8EEC-70E7ADD4C346}"/>
              </a:ext>
            </a:extLst>
          </p:cNvPr>
          <p:cNvCxnSpPr>
            <a:cxnSpLocks/>
          </p:cNvCxnSpPr>
          <p:nvPr/>
        </p:nvCxnSpPr>
        <p:spPr>
          <a:xfrm rot="10800000">
            <a:off x="2082800" y="3529277"/>
            <a:ext cx="2336800" cy="672634"/>
          </a:xfrm>
          <a:prstGeom prst="bentConnector3">
            <a:avLst>
              <a:gd name="adj1" fmla="val 50000"/>
            </a:avLst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9B081E48-E9F3-4E5C-A6C5-9C7A3FE0BF7D}"/>
              </a:ext>
            </a:extLst>
          </p:cNvPr>
          <p:cNvSpPr txBox="1"/>
          <p:nvPr/>
        </p:nvSpPr>
        <p:spPr>
          <a:xfrm>
            <a:off x="330366" y="5182392"/>
            <a:ext cx="2316812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Acrylic vessel</a:t>
            </a:r>
            <a:r>
              <a:rPr kumimoji="0" lang="zh-CN" alt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：</a:t>
            </a:r>
            <a:endParaRPr kumimoji="0" lang="en-US" altLang="zh-CN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R = 5 m</a:t>
            </a:r>
            <a:endParaRPr kumimoji="0" lang="zh-CN" altLang="en-US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1D5EB99-906A-428A-8514-2FA01176A9E1}"/>
              </a:ext>
            </a:extLst>
          </p:cNvPr>
          <p:cNvSpPr txBox="1"/>
          <p:nvPr/>
        </p:nvSpPr>
        <p:spPr>
          <a:xfrm>
            <a:off x="6662419" y="2367172"/>
            <a:ext cx="2397760" cy="21236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PMTs</a:t>
            </a:r>
            <a:r>
              <a:rPr kumimoji="0" lang="zh-CN" alt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：</a:t>
            </a:r>
            <a:endParaRPr kumimoji="0" lang="en-US" altLang="zh-CN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916 20-inch PMTs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dirty="0">
                <a:solidFill>
                  <a:schemeClr val="bg1"/>
                </a:solidFill>
                <a:sym typeface="Calibri"/>
              </a:rPr>
              <a:t>Cathode coverage 50%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dirty="0">
                <a:solidFill>
                  <a:schemeClr val="bg1"/>
                </a:solidFill>
                <a:sym typeface="Calibri"/>
              </a:rPr>
              <a:t>Cathode</a:t>
            </a:r>
            <a:r>
              <a:rPr lang="zh-CN" altLang="en-US" dirty="0">
                <a:solidFill>
                  <a:schemeClr val="bg1"/>
                </a:solidFill>
                <a:sym typeface="Calibri"/>
              </a:rPr>
              <a:t> </a:t>
            </a:r>
            <a:r>
              <a:rPr lang="en-US" altLang="zh-CN" dirty="0">
                <a:solidFill>
                  <a:schemeClr val="bg1"/>
                </a:solidFill>
                <a:sym typeface="Calibri"/>
              </a:rPr>
              <a:t>to acrylic 0.5 m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dirty="0">
                <a:solidFill>
                  <a:schemeClr val="bg1"/>
                </a:solidFill>
                <a:sym typeface="Calibri"/>
              </a:rPr>
              <a:t>QE 34% at 392 nm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dirty="0">
                <a:solidFill>
                  <a:schemeClr val="bg1"/>
                </a:solidFill>
                <a:sym typeface="Calibri"/>
              </a:rPr>
              <a:t>Dark noise 5kHz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dirty="0">
                <a:solidFill>
                  <a:schemeClr val="bg1"/>
                </a:solidFill>
                <a:sym typeface="Calibri"/>
              </a:rPr>
              <a:t>TTS 1 ns </a:t>
            </a:r>
            <a:endParaRPr kumimoji="0" lang="zh-CN" altLang="en-US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18" name="连接符: 肘形 17">
            <a:extLst>
              <a:ext uri="{FF2B5EF4-FFF2-40B4-BE49-F238E27FC236}">
                <a16:creationId xmlns:a16="http://schemas.microsoft.com/office/drawing/2014/main" id="{DA35F1E8-77DB-4F97-97B5-9EAEA658E43C}"/>
              </a:ext>
            </a:extLst>
          </p:cNvPr>
          <p:cNvCxnSpPr>
            <a:cxnSpLocks/>
          </p:cNvCxnSpPr>
          <p:nvPr/>
        </p:nvCxnSpPr>
        <p:spPr>
          <a:xfrm rot="10800000" flipV="1">
            <a:off x="2265681" y="4650740"/>
            <a:ext cx="1280658" cy="821485"/>
          </a:xfrm>
          <a:prstGeom prst="bentConnector3">
            <a:avLst>
              <a:gd name="adj1" fmla="val 63970"/>
            </a:avLst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连接符: 肘形 20">
            <a:extLst>
              <a:ext uri="{FF2B5EF4-FFF2-40B4-BE49-F238E27FC236}">
                <a16:creationId xmlns:a16="http://schemas.microsoft.com/office/drawing/2014/main" id="{FEE2B635-802F-49D6-BB2F-51A839C02EE4}"/>
              </a:ext>
            </a:extLst>
          </p:cNvPr>
          <p:cNvCxnSpPr>
            <a:cxnSpLocks/>
          </p:cNvCxnSpPr>
          <p:nvPr/>
        </p:nvCxnSpPr>
        <p:spPr>
          <a:xfrm rot="10800000" flipV="1">
            <a:off x="5359399" y="2583612"/>
            <a:ext cx="1303021" cy="606626"/>
          </a:xfrm>
          <a:prstGeom prst="bentConnector3">
            <a:avLst>
              <a:gd name="adj1" fmla="val 50000"/>
            </a:avLst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F2C39B6A-572C-4823-947B-A798FE74CBFD}"/>
              </a:ext>
            </a:extLst>
          </p:cNvPr>
          <p:cNvSpPr txBox="1"/>
          <p:nvPr/>
        </p:nvSpPr>
        <p:spPr>
          <a:xfrm>
            <a:off x="330366" y="2959897"/>
            <a:ext cx="2590800" cy="193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Water-based scintillator</a:t>
            </a:r>
            <a:r>
              <a:rPr kumimoji="0" lang="zh-CN" alt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：</a:t>
            </a:r>
            <a:endParaRPr kumimoji="0" lang="en-US" altLang="zh-CN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dirty="0">
                <a:solidFill>
                  <a:schemeClr val="bg1"/>
                </a:solidFill>
                <a:sym typeface="Calibri"/>
              </a:rPr>
              <a:t>Fiducial mass 500 ton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Light yield 120-240/MeV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dirty="0">
                <a:solidFill>
                  <a:schemeClr val="bg1"/>
                </a:solidFill>
                <a:sym typeface="Calibri"/>
              </a:rPr>
              <a:t>Attenuation length &gt; 20 m at 400 nm</a:t>
            </a:r>
            <a:endParaRPr kumimoji="0" lang="zh-CN" altLang="en-US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24" name="连接符: 肘形 23">
            <a:extLst>
              <a:ext uri="{FF2B5EF4-FFF2-40B4-BE49-F238E27FC236}">
                <a16:creationId xmlns:a16="http://schemas.microsoft.com/office/drawing/2014/main" id="{045031CB-EBA7-40DC-BA2F-50FE4D8B3086}"/>
              </a:ext>
            </a:extLst>
          </p:cNvPr>
          <p:cNvCxnSpPr>
            <a:cxnSpLocks/>
          </p:cNvCxnSpPr>
          <p:nvPr/>
        </p:nvCxnSpPr>
        <p:spPr>
          <a:xfrm rot="10800000" flipV="1">
            <a:off x="5224573" y="4822889"/>
            <a:ext cx="1437846" cy="829161"/>
          </a:xfrm>
          <a:prstGeom prst="bentConnector3">
            <a:avLst>
              <a:gd name="adj1" fmla="val 50000"/>
            </a:avLst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6" name="图片 35" descr="指向上方的青年商务人士">
            <a:extLst>
              <a:ext uri="{FF2B5EF4-FFF2-40B4-BE49-F238E27FC236}">
                <a16:creationId xmlns:a16="http://schemas.microsoft.com/office/drawing/2014/main" id="{86C08341-EA1C-499A-AE0E-08B7AF252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564" y="5584825"/>
            <a:ext cx="273516" cy="49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42709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图表&#10;&#10;描述已自动生成">
            <a:extLst>
              <a:ext uri="{FF2B5EF4-FFF2-40B4-BE49-F238E27FC236}">
                <a16:creationId xmlns:a16="http://schemas.microsoft.com/office/drawing/2014/main" id="{22D11EC4-3FC3-4A91-B8CE-A1FF7CACA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905" y="3842882"/>
            <a:ext cx="3547762" cy="2365175"/>
          </a:xfrm>
          <a:prstGeom prst="rect">
            <a:avLst/>
          </a:prstGeom>
        </p:spPr>
      </p:pic>
      <p:sp>
        <p:nvSpPr>
          <p:cNvPr id="187" name=".."/>
          <p:cNvSpPr txBox="1">
            <a:spLocks noGrp="1"/>
          </p:cNvSpPr>
          <p:nvPr>
            <p:ph type="body" idx="14"/>
          </p:nvPr>
        </p:nvSpPr>
        <p:spPr>
          <a:xfrm>
            <a:off x="202397" y="155193"/>
            <a:ext cx="7876373" cy="55399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 marL="0" indent="0" algn="ctr">
              <a:spcBef>
                <a:spcPts val="0"/>
              </a:spcBef>
              <a:buSzTx/>
              <a:buFontTx/>
              <a:buNone/>
              <a:defRPr sz="3000">
                <a:solidFill>
                  <a:srgbClr val="465684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 algn="l"/>
            <a:r>
              <a:rPr lang="zh-CN" altLang="en-US" dirty="0"/>
              <a:t>事例的重建方法</a:t>
            </a:r>
            <a:r>
              <a:rPr lang="en-US" altLang="zh-CN" dirty="0"/>
              <a:t>-</a:t>
            </a:r>
            <a:r>
              <a:rPr lang="zh-CN" altLang="en-US" dirty="0"/>
              <a:t>重建的似然函数</a:t>
            </a:r>
            <a:endParaRPr lang="en-US" altLang="zh-CN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481428B6-3751-453A-AEFA-4B03FED77293}"/>
                  </a:ext>
                </a:extLst>
              </p:cNvPr>
              <p:cNvSpPr txBox="1"/>
              <p:nvPr/>
            </p:nvSpPr>
            <p:spPr>
              <a:xfrm>
                <a:off x="461144" y="1865038"/>
                <a:ext cx="5705928" cy="14210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200" i="1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altLang="zh-CN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2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sz="2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CN" sz="22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CN" sz="2200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  <m:e>
                          <m:r>
                            <a:rPr lang="en-US" altLang="zh-CN" sz="220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altLang="zh-CN" sz="22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2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sz="22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2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CN" sz="22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200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altLang="zh-CN" sz="22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2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sz="22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200" i="1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altLang="zh-CN" sz="22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200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altLang="zh-CN" sz="22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ctrlPr>
                            <a:rPr lang="en-US" altLang="zh-CN" sz="22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sz="22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zh-CN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2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sz="2200" i="1">
                                  <a:latin typeface="Cambria Math" panose="02040503050406030204" pitchFamily="18" charset="0"/>
                                </a:rPr>
                                <m:t>𝑃𝑀𝑇</m:t>
                              </m:r>
                            </m:sub>
                          </m:sSub>
                        </m:sup>
                        <m:e>
                          <m:sSubSup>
                            <m:sSubSupPr>
                              <m:ctrlPr>
                                <a:rPr lang="en-US" altLang="zh-CN" sz="22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2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CN" sz="2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altLang="zh-CN" sz="22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p>
                          </m:sSubSup>
                          <m:nary>
                            <m:naryPr>
                              <m:chr m:val="∏"/>
                              <m:ctrlPr>
                                <a:rPr lang="en-US" altLang="zh-CN" sz="22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CN" sz="22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altLang="zh-CN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2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altLang="zh-CN" sz="22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p>
                            <m:e>
                              <m:sSubSup>
                                <m:sSubSupPr>
                                  <m:ctrlPr>
                                    <a:rPr lang="en-US" altLang="zh-CN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2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CN" sz="2200" i="1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  <m:sup>
                                  <m:r>
                                    <a:rPr lang="en-US" altLang="zh-CN" sz="22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bSup>
                            </m:e>
                          </m:nary>
                        </m:e>
                      </m:nary>
                    </m:oMath>
                  </m:oMathPara>
                </a14:m>
                <a:endParaRPr lang="en-US" altLang="zh-CN" sz="2200" i="1" dirty="0">
                  <a:latin typeface="Cambria Math" panose="02040503050406030204" pitchFamily="18" charset="0"/>
                </a:endParaRPr>
              </a:p>
              <a:p>
                <a:endParaRPr lang="en-US" altLang="zh-CN" sz="2200" i="1" dirty="0"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481428B6-3751-453A-AEFA-4B03FED772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144" y="1865038"/>
                <a:ext cx="5705928" cy="142109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2B743F7-23E3-4325-BA51-EF7CC23373A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7</a:t>
            </a:fld>
            <a:endParaRPr lang="en-US" altLang="zh-CN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B1ACF53-F05F-4D62-8036-3C54BEB12F98}"/>
              </a:ext>
            </a:extLst>
          </p:cNvPr>
          <p:cNvSpPr txBox="1"/>
          <p:nvPr/>
        </p:nvSpPr>
        <p:spPr>
          <a:xfrm>
            <a:off x="459765" y="1105566"/>
            <a:ext cx="3737113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3200" dirty="0">
                <a:solidFill>
                  <a:srgbClr val="000000"/>
                </a:solidFill>
                <a:sym typeface="Calibri"/>
              </a:rPr>
              <a:t>似然函数形式：</a:t>
            </a:r>
            <a:endParaRPr kumimoji="0" lang="zh-CN" alt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A40584E-64A3-41BA-8435-DD31ECE4F1CD}"/>
              </a:ext>
            </a:extLst>
          </p:cNvPr>
          <p:cNvSpPr txBox="1"/>
          <p:nvPr/>
        </p:nvSpPr>
        <p:spPr>
          <a:xfrm>
            <a:off x="6080682" y="6017798"/>
            <a:ext cx="2593587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光子在探测器中的反射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10D2DE9-EFC0-4378-A987-D9A5AEAF9DAF}"/>
              </a:ext>
            </a:extLst>
          </p:cNvPr>
          <p:cNvSpPr txBox="1"/>
          <p:nvPr/>
        </p:nvSpPr>
        <p:spPr>
          <a:xfrm>
            <a:off x="459765" y="3140765"/>
            <a:ext cx="4672112" cy="34778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sz="2000" dirty="0">
                <a:solidFill>
                  <a:srgbClr val="000000"/>
                </a:solidFill>
                <a:sym typeface="Calibri"/>
              </a:rPr>
              <a:t>光子打到</a:t>
            </a:r>
            <a:r>
              <a:rPr lang="en-US" altLang="zh-CN" sz="2000" dirty="0">
                <a:solidFill>
                  <a:srgbClr val="000000"/>
                </a:solidFill>
                <a:sym typeface="Calibri"/>
              </a:rPr>
              <a:t>PMT</a:t>
            </a:r>
            <a:r>
              <a:rPr lang="zh-CN" altLang="en-US" sz="2000" dirty="0">
                <a:solidFill>
                  <a:srgbClr val="000000"/>
                </a:solidFill>
                <a:sym typeface="Calibri"/>
              </a:rPr>
              <a:t>光阴极和穿过不同介质时会发生反射，在介质中飞行时会发生散射，这些光称为</a:t>
            </a:r>
            <a:r>
              <a:rPr lang="zh-CN" altLang="en-US" sz="2000" dirty="0">
                <a:solidFill>
                  <a:srgbClr val="FF0000"/>
                </a:solidFill>
                <a:sym typeface="Calibri"/>
              </a:rPr>
              <a:t>非直入射光</a:t>
            </a:r>
            <a:endParaRPr lang="en-US" altLang="zh-CN" sz="2000" dirty="0">
              <a:solidFill>
                <a:srgbClr val="FF0000"/>
              </a:solidFill>
              <a:sym typeface="Calibri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altLang="zh-CN" sz="2000" dirty="0">
              <a:solidFill>
                <a:srgbClr val="000000"/>
              </a:solidFill>
              <a:sym typeface="Calibri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sz="2000" dirty="0">
                <a:solidFill>
                  <a:srgbClr val="000000"/>
                </a:solidFill>
                <a:sym typeface="Calibri"/>
              </a:rPr>
              <a:t>直接入射到</a:t>
            </a:r>
            <a:r>
              <a:rPr lang="en-US" altLang="zh-CN" sz="2000" dirty="0">
                <a:solidFill>
                  <a:srgbClr val="000000"/>
                </a:solidFill>
                <a:sym typeface="Calibri"/>
              </a:rPr>
              <a:t>PMT</a:t>
            </a:r>
            <a:r>
              <a:rPr lang="zh-CN" altLang="en-US" sz="2000" dirty="0">
                <a:solidFill>
                  <a:srgbClr val="000000"/>
                </a:solidFill>
                <a:sym typeface="Calibri"/>
              </a:rPr>
              <a:t>上的光子称为</a:t>
            </a:r>
            <a:r>
              <a:rPr lang="zh-CN" altLang="en-US" sz="2000" dirty="0">
                <a:solidFill>
                  <a:srgbClr val="FF0000"/>
                </a:solidFill>
                <a:sym typeface="Calibri"/>
              </a:rPr>
              <a:t>直入射光</a:t>
            </a:r>
            <a:endParaRPr lang="en-US" altLang="zh-CN" sz="2000" dirty="0">
              <a:solidFill>
                <a:srgbClr val="FF0000"/>
              </a:solidFill>
              <a:sym typeface="Calibri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altLang="zh-CN" sz="2000" dirty="0">
              <a:solidFill>
                <a:srgbClr val="000000"/>
              </a:solidFill>
              <a:sym typeface="Calibri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似然函数中加入了</a:t>
            </a:r>
            <a:r>
              <a:rPr lang="zh-CN" altLang="en-US" sz="2000" dirty="0">
                <a:solidFill>
                  <a:srgbClr val="000000"/>
                </a:solidFill>
                <a:sym typeface="Calibri"/>
              </a:rPr>
              <a:t>直入射光与非直入射光的模型</a:t>
            </a:r>
            <a:endParaRPr lang="en-US" altLang="zh-CN" sz="2000" dirty="0">
              <a:solidFill>
                <a:srgbClr val="000000"/>
              </a:solidFill>
              <a:sym typeface="Calibri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zh-CN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sz="2000" dirty="0">
                <a:solidFill>
                  <a:srgbClr val="000000"/>
                </a:solidFill>
                <a:sym typeface="Calibri"/>
              </a:rPr>
              <a:t>重建中加入了</a:t>
            </a:r>
            <a:r>
              <a:rPr lang="zh-CN" altLang="en-US" sz="2000" dirty="0">
                <a:solidFill>
                  <a:srgbClr val="FF0000"/>
                </a:solidFill>
                <a:sym typeface="Calibri"/>
              </a:rPr>
              <a:t>暗噪声</a:t>
            </a:r>
            <a:r>
              <a:rPr lang="zh-CN" altLang="en-US" sz="2000" dirty="0">
                <a:solidFill>
                  <a:srgbClr val="000000"/>
                </a:solidFill>
                <a:sym typeface="Calibri"/>
              </a:rPr>
              <a:t>的模型</a:t>
            </a:r>
            <a:endParaRPr kumimoji="0" lang="en-US" altLang="zh-CN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zh-CN" alt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ACD5E238-3232-42FB-BDE8-ED93EADB0CD8}"/>
              </a:ext>
            </a:extLst>
          </p:cNvPr>
          <p:cNvGrpSpPr/>
          <p:nvPr/>
        </p:nvGrpSpPr>
        <p:grpSpPr>
          <a:xfrm>
            <a:off x="5918848" y="1128006"/>
            <a:ext cx="2917253" cy="2807659"/>
            <a:chOff x="1083122" y="379618"/>
            <a:chExt cx="7175225" cy="6681738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BFA7297C-23CF-4803-BE38-C0CA4765ABB3}"/>
                </a:ext>
              </a:extLst>
            </p:cNvPr>
            <p:cNvGrpSpPr/>
            <p:nvPr/>
          </p:nvGrpSpPr>
          <p:grpSpPr>
            <a:xfrm>
              <a:off x="1083122" y="379618"/>
              <a:ext cx="7175225" cy="6681738"/>
              <a:chOff x="743094" y="388369"/>
              <a:chExt cx="7175225" cy="6681738"/>
            </a:xfrm>
          </p:grpSpPr>
          <p:grpSp>
            <p:nvGrpSpPr>
              <p:cNvPr id="36" name="组合 35">
                <a:extLst>
                  <a:ext uri="{FF2B5EF4-FFF2-40B4-BE49-F238E27FC236}">
                    <a16:creationId xmlns:a16="http://schemas.microsoft.com/office/drawing/2014/main" id="{3337A4A1-14A9-494F-8EE4-9356630F46B1}"/>
                  </a:ext>
                </a:extLst>
              </p:cNvPr>
              <p:cNvGrpSpPr/>
              <p:nvPr/>
            </p:nvGrpSpPr>
            <p:grpSpPr>
              <a:xfrm>
                <a:off x="743094" y="388369"/>
                <a:ext cx="6120507" cy="5571314"/>
                <a:chOff x="743094" y="388369"/>
                <a:chExt cx="6120507" cy="5571314"/>
              </a:xfrm>
            </p:grpSpPr>
            <p:sp>
              <p:nvSpPr>
                <p:cNvPr id="44" name="矩形 43">
                  <a:extLst>
                    <a:ext uri="{FF2B5EF4-FFF2-40B4-BE49-F238E27FC236}">
                      <a16:creationId xmlns:a16="http://schemas.microsoft.com/office/drawing/2014/main" id="{480E75D7-0707-4772-A91E-15990ED42B8D}"/>
                    </a:ext>
                  </a:extLst>
                </p:cNvPr>
                <p:cNvSpPr/>
                <p:nvPr/>
              </p:nvSpPr>
              <p:spPr>
                <a:xfrm>
                  <a:off x="743094" y="388369"/>
                  <a:ext cx="6120507" cy="526584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5" name="椭圆 44">
                  <a:extLst>
                    <a:ext uri="{FF2B5EF4-FFF2-40B4-BE49-F238E27FC236}">
                      <a16:creationId xmlns:a16="http://schemas.microsoft.com/office/drawing/2014/main" id="{F06EDB51-2279-4517-BF69-DE41A246C11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003348" y="1258050"/>
                  <a:ext cx="3600000" cy="360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6" name="椭圆 45">
                  <a:extLst>
                    <a:ext uri="{FF2B5EF4-FFF2-40B4-BE49-F238E27FC236}">
                      <a16:creationId xmlns:a16="http://schemas.microsoft.com/office/drawing/2014/main" id="{1DE1818E-4A38-4D10-897D-A0CDDD7F1CA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003348" y="1221290"/>
                  <a:ext cx="3600000" cy="3600000"/>
                </a:xfrm>
                <a:prstGeom prst="ellipse">
                  <a:avLst/>
                </a:prstGeom>
                <a:noFill/>
                <a:ln w="762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47" name="图形 46" descr="灯泡">
                  <a:extLst>
                    <a:ext uri="{FF2B5EF4-FFF2-40B4-BE49-F238E27FC236}">
                      <a16:creationId xmlns:a16="http://schemas.microsoft.com/office/drawing/2014/main" id="{A4A16D95-F866-49F6-8DA4-DDA119B6B8A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5759865" y="2440426"/>
                  <a:ext cx="1050191" cy="1050190"/>
                </a:xfrm>
                <a:prstGeom prst="rect">
                  <a:avLst/>
                </a:prstGeom>
              </p:spPr>
            </p:pic>
            <p:cxnSp>
              <p:nvCxnSpPr>
                <p:cNvPr id="48" name="直接箭头连接符 47">
                  <a:extLst>
                    <a:ext uri="{FF2B5EF4-FFF2-40B4-BE49-F238E27FC236}">
                      <a16:creationId xmlns:a16="http://schemas.microsoft.com/office/drawing/2014/main" id="{5D805657-2CD2-4B84-B3F9-89DBC1732C63}"/>
                    </a:ext>
                  </a:extLst>
                </p:cNvPr>
                <p:cNvCxnSpPr/>
                <p:nvPr/>
              </p:nvCxnSpPr>
              <p:spPr>
                <a:xfrm flipH="1">
                  <a:off x="2187209" y="3882754"/>
                  <a:ext cx="1167123" cy="2076929"/>
                </a:xfrm>
                <a:prstGeom prst="straightConnector1">
                  <a:avLst/>
                </a:prstGeom>
                <a:ln w="38100">
                  <a:headEnd w="lg" len="lg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7" name="直接箭头连接符 36">
                <a:extLst>
                  <a:ext uri="{FF2B5EF4-FFF2-40B4-BE49-F238E27FC236}">
                    <a16:creationId xmlns:a16="http://schemas.microsoft.com/office/drawing/2014/main" id="{A4A0522D-7A07-4D27-9727-AB2C938D333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96422" y="4687640"/>
                <a:ext cx="338496" cy="1308802"/>
              </a:xfrm>
              <a:prstGeom prst="straightConnector1">
                <a:avLst/>
              </a:prstGeom>
              <a:ln w="38100">
                <a:headEnd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ECE886E1-28A7-4C8A-95D6-BAD638D2046E}"/>
                  </a:ext>
                </a:extLst>
              </p:cNvPr>
              <p:cNvSpPr txBox="1"/>
              <p:nvPr/>
            </p:nvSpPr>
            <p:spPr>
              <a:xfrm>
                <a:off x="743094" y="6069963"/>
                <a:ext cx="2831799" cy="659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/>
                  <a:t>Scintillator</a:t>
                </a:r>
                <a:endParaRPr lang="zh-CN" altLang="en-US" sz="1200" dirty="0"/>
              </a:p>
            </p:txBody>
          </p:sp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80A416BF-226A-4589-941C-192D72BD08A2}"/>
                  </a:ext>
                </a:extLst>
              </p:cNvPr>
              <p:cNvSpPr txBox="1"/>
              <p:nvPr/>
            </p:nvSpPr>
            <p:spPr>
              <a:xfrm>
                <a:off x="3517523" y="6080121"/>
                <a:ext cx="2260728" cy="659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/>
                  <a:t>Acrylic</a:t>
                </a:r>
                <a:endParaRPr lang="zh-CN" altLang="en-US" sz="1200" dirty="0"/>
              </a:p>
            </p:txBody>
          </p:sp>
          <p:cxnSp>
            <p:nvCxnSpPr>
              <p:cNvPr id="40" name="直接箭头连接符 39">
                <a:extLst>
                  <a:ext uri="{FF2B5EF4-FFF2-40B4-BE49-F238E27FC236}">
                    <a16:creationId xmlns:a16="http://schemas.microsoft.com/office/drawing/2014/main" id="{46F22802-BFB6-4270-9596-1753462AEE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61343" y="5178384"/>
                <a:ext cx="0" cy="891578"/>
              </a:xfrm>
              <a:prstGeom prst="straightConnector1">
                <a:avLst/>
              </a:prstGeom>
              <a:ln w="38100">
                <a:headEnd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F19826AE-D7F3-4854-B5AD-377B3D4B8C87}"/>
                  </a:ext>
                </a:extLst>
              </p:cNvPr>
              <p:cNvSpPr txBox="1"/>
              <p:nvPr/>
            </p:nvSpPr>
            <p:spPr>
              <a:xfrm>
                <a:off x="2832040" y="6069960"/>
                <a:ext cx="1016378" cy="659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/>
                  <a:t>Oil</a:t>
                </a:r>
                <a:endParaRPr lang="zh-CN" altLang="en-US" sz="1200" dirty="0"/>
              </a:p>
            </p:txBody>
          </p:sp>
          <p:cxnSp>
            <p:nvCxnSpPr>
              <p:cNvPr id="42" name="直接箭头连接符 41">
                <a:extLst>
                  <a:ext uri="{FF2B5EF4-FFF2-40B4-BE49-F238E27FC236}">
                    <a16:creationId xmlns:a16="http://schemas.microsoft.com/office/drawing/2014/main" id="{77F83890-990F-410C-BE4B-2799F5F2BDA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77617" y="2833964"/>
                <a:ext cx="482714" cy="3235998"/>
              </a:xfrm>
              <a:prstGeom prst="straightConnector1">
                <a:avLst/>
              </a:prstGeom>
              <a:ln w="38100">
                <a:headEnd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5C66B0D1-27B5-40A7-8A4F-95CA80D9E37B}"/>
                  </a:ext>
                </a:extLst>
              </p:cNvPr>
              <p:cNvSpPr txBox="1"/>
              <p:nvPr/>
            </p:nvSpPr>
            <p:spPr>
              <a:xfrm>
                <a:off x="4857238" y="5971425"/>
                <a:ext cx="3061081" cy="1098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/>
                  <a:t>PMT( Window &amp;&amp; Cathode)</a:t>
                </a:r>
                <a:endParaRPr lang="zh-CN" altLang="en-US" sz="1200" dirty="0"/>
              </a:p>
            </p:txBody>
          </p:sp>
        </p:grpSp>
        <p:pic>
          <p:nvPicPr>
            <p:cNvPr id="27" name="图形 26" descr="爪印">
              <a:extLst>
                <a:ext uri="{FF2B5EF4-FFF2-40B4-BE49-F238E27FC236}">
                  <a16:creationId xmlns:a16="http://schemas.microsoft.com/office/drawing/2014/main" id="{B7D08099-C187-489E-9F03-A46B0FC3F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689224" y="2769635"/>
              <a:ext cx="304576" cy="304576"/>
            </a:xfrm>
            <a:prstGeom prst="rect">
              <a:avLst/>
            </a:prstGeom>
          </p:spPr>
        </p:pic>
        <p:cxnSp>
          <p:nvCxnSpPr>
            <p:cNvPr id="28" name="直接箭头连接符 27">
              <a:extLst>
                <a:ext uri="{FF2B5EF4-FFF2-40B4-BE49-F238E27FC236}">
                  <a16:creationId xmlns:a16="http://schemas.microsoft.com/office/drawing/2014/main" id="{51115391-6BAE-4CF5-9F9C-7D96EFB641CA}"/>
                </a:ext>
              </a:extLst>
            </p:cNvPr>
            <p:cNvCxnSpPr>
              <a:cxnSpLocks/>
            </p:cNvCxnSpPr>
            <p:nvPr/>
          </p:nvCxnSpPr>
          <p:spPr>
            <a:xfrm>
              <a:off x="4098718" y="2933181"/>
              <a:ext cx="1736900" cy="15410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图形 28" descr="恐龙足迹">
              <a:extLst>
                <a:ext uri="{FF2B5EF4-FFF2-40B4-BE49-F238E27FC236}">
                  <a16:creationId xmlns:a16="http://schemas.microsoft.com/office/drawing/2014/main" id="{B5D41A2E-3C94-4A6B-BF4F-71CA9EB47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V="1">
              <a:off x="5658919" y="3172169"/>
              <a:ext cx="176700" cy="176700"/>
            </a:xfrm>
            <a:prstGeom prst="rect">
              <a:avLst/>
            </a:prstGeom>
          </p:spPr>
        </p:pic>
        <p:cxnSp>
          <p:nvCxnSpPr>
            <p:cNvPr id="30" name="直接箭头连接符 29">
              <a:extLst>
                <a:ext uri="{FF2B5EF4-FFF2-40B4-BE49-F238E27FC236}">
                  <a16:creationId xmlns:a16="http://schemas.microsoft.com/office/drawing/2014/main" id="{A4E31005-94D1-4D70-BA03-841776C8EB15}"/>
                </a:ext>
              </a:extLst>
            </p:cNvPr>
            <p:cNvCxnSpPr>
              <a:cxnSpLocks/>
            </p:cNvCxnSpPr>
            <p:nvPr/>
          </p:nvCxnSpPr>
          <p:spPr>
            <a:xfrm>
              <a:off x="5900856" y="3100718"/>
              <a:ext cx="116789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图形 30" descr="恐龙足迹">
              <a:extLst>
                <a:ext uri="{FF2B5EF4-FFF2-40B4-BE49-F238E27FC236}">
                  <a16:creationId xmlns:a16="http://schemas.microsoft.com/office/drawing/2014/main" id="{F99E2149-9479-4868-A6AB-74021E563E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V="1">
              <a:off x="5976737" y="3115653"/>
              <a:ext cx="176700" cy="176700"/>
            </a:xfrm>
            <a:prstGeom prst="rect">
              <a:avLst/>
            </a:prstGeom>
          </p:spPr>
        </p:pic>
        <p:cxnSp>
          <p:nvCxnSpPr>
            <p:cNvPr id="32" name="直接箭头连接符 31">
              <a:extLst>
                <a:ext uri="{FF2B5EF4-FFF2-40B4-BE49-F238E27FC236}">
                  <a16:creationId xmlns:a16="http://schemas.microsoft.com/office/drawing/2014/main" id="{E9BAB71B-304A-4309-A007-7FCEFE9F44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17645" y="3026820"/>
              <a:ext cx="201271" cy="8094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图形 32" descr="恐龙足迹">
              <a:extLst>
                <a:ext uri="{FF2B5EF4-FFF2-40B4-BE49-F238E27FC236}">
                  <a16:creationId xmlns:a16="http://schemas.microsoft.com/office/drawing/2014/main" id="{9C52C58A-9053-413C-891B-ED072DFBB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V="1">
              <a:off x="6065087" y="2752091"/>
              <a:ext cx="176700" cy="176700"/>
            </a:xfrm>
            <a:prstGeom prst="rect">
              <a:avLst/>
            </a:prstGeom>
          </p:spPr>
        </p:pic>
        <p:cxnSp>
          <p:nvCxnSpPr>
            <p:cNvPr id="34" name="直接箭头连接符 33">
              <a:extLst>
                <a:ext uri="{FF2B5EF4-FFF2-40B4-BE49-F238E27FC236}">
                  <a16:creationId xmlns:a16="http://schemas.microsoft.com/office/drawing/2014/main" id="{3AC6FF80-2CD7-49FB-8932-2DF7616202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18916" y="2963982"/>
              <a:ext cx="119184" cy="5616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5" name="图形 34" descr="恐龙足迹">
              <a:extLst>
                <a:ext uri="{FF2B5EF4-FFF2-40B4-BE49-F238E27FC236}">
                  <a16:creationId xmlns:a16="http://schemas.microsoft.com/office/drawing/2014/main" id="{9A729C34-6097-4A6D-88D5-90878D288D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V="1">
              <a:off x="6281069" y="2825213"/>
              <a:ext cx="176700" cy="176700"/>
            </a:xfrm>
            <a:prstGeom prst="rect">
              <a:avLst/>
            </a:prstGeom>
          </p:spPr>
        </p:pic>
      </p:grp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DD26BC9F-D7AF-4C85-B10B-A5211410F1CC}"/>
              </a:ext>
            </a:extLst>
          </p:cNvPr>
          <p:cNvSpPr/>
          <p:nvPr/>
        </p:nvSpPr>
        <p:spPr>
          <a:xfrm>
            <a:off x="7040860" y="1971596"/>
            <a:ext cx="63491" cy="45719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6845EF8B-AEED-4562-A97D-2953E2A78C62}"/>
              </a:ext>
            </a:extLst>
          </p:cNvPr>
          <p:cNvSpPr/>
          <p:nvPr/>
        </p:nvSpPr>
        <p:spPr>
          <a:xfrm>
            <a:off x="7756813" y="2345089"/>
            <a:ext cx="90309" cy="8011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CA0E55E5-49EA-47A9-8DA4-C20528EDA01B}"/>
              </a:ext>
            </a:extLst>
          </p:cNvPr>
          <p:cNvSpPr/>
          <p:nvPr/>
        </p:nvSpPr>
        <p:spPr>
          <a:xfrm>
            <a:off x="7961668" y="2354997"/>
            <a:ext cx="90309" cy="8011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C6B75F37-4DFA-440B-AA24-84DA8EF174EB}"/>
              </a:ext>
            </a:extLst>
          </p:cNvPr>
          <p:cNvSpPr/>
          <p:nvPr/>
        </p:nvSpPr>
        <p:spPr>
          <a:xfrm>
            <a:off x="8019391" y="2017395"/>
            <a:ext cx="90309" cy="8011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ABE53380-FF0C-4209-9CD2-AD7BE22292D9}"/>
              </a:ext>
            </a:extLst>
          </p:cNvPr>
          <p:cNvSpPr/>
          <p:nvPr/>
        </p:nvSpPr>
        <p:spPr>
          <a:xfrm>
            <a:off x="8156280" y="2043263"/>
            <a:ext cx="90309" cy="8011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5</a:t>
            </a:r>
            <a:endParaRPr lang="zh-CN" altLang="en-US" dirty="0"/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CF99E3D2-EFB1-46BA-B65F-A782979C257E}"/>
              </a:ext>
            </a:extLst>
          </p:cNvPr>
          <p:cNvSpPr txBox="1"/>
          <p:nvPr/>
        </p:nvSpPr>
        <p:spPr>
          <a:xfrm>
            <a:off x="6402637" y="1154676"/>
            <a:ext cx="2593587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直入射光示意图</a:t>
            </a:r>
          </a:p>
        </p:txBody>
      </p:sp>
    </p:spTree>
    <p:extLst>
      <p:ext uri="{BB962C8B-B14F-4D97-AF65-F5344CB8AC3E}">
        <p14:creationId xmlns:p14="http://schemas.microsoft.com/office/powerpoint/2010/main" val="1481557019"/>
      </p:ext>
    </p:extLst>
  </p:cSld>
  <p:clrMapOvr>
    <a:masterClrMapping/>
  </p:clrMapOvr>
  <p:transition spd="med" advTm="52157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.."/>
          <p:cNvSpPr txBox="1">
            <a:spLocks noGrp="1"/>
          </p:cNvSpPr>
          <p:nvPr>
            <p:ph type="body" idx="14"/>
          </p:nvPr>
        </p:nvSpPr>
        <p:spPr>
          <a:xfrm>
            <a:off x="202398" y="155193"/>
            <a:ext cx="6216472" cy="55399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 marL="0" indent="0" algn="ctr">
              <a:spcBef>
                <a:spcPts val="0"/>
              </a:spcBef>
              <a:buSzTx/>
              <a:buFontTx/>
              <a:buNone/>
              <a:defRPr sz="3000">
                <a:solidFill>
                  <a:srgbClr val="465684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 algn="l"/>
            <a:r>
              <a:rPr lang="zh-CN" altLang="en-US" dirty="0"/>
              <a:t>事例的重建方法</a:t>
            </a:r>
            <a:r>
              <a:rPr lang="en-US" altLang="zh-CN" dirty="0"/>
              <a:t>-</a:t>
            </a:r>
            <a:r>
              <a:rPr lang="zh-CN" altLang="en-US" dirty="0"/>
              <a:t>流程</a:t>
            </a:r>
            <a:endParaRPr lang="en-US" altLang="zh-CN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AA2F0AF-4111-4E1B-8488-0ACC16741539}"/>
              </a:ext>
            </a:extLst>
          </p:cNvPr>
          <p:cNvSpPr/>
          <p:nvPr/>
        </p:nvSpPr>
        <p:spPr>
          <a:xfrm>
            <a:off x="4034156" y="1069777"/>
            <a:ext cx="2000245" cy="9239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获得每个</a:t>
            </a:r>
            <a:r>
              <a:rPr lang="en-US" altLang="zh-CN" dirty="0"/>
              <a:t>PMT</a:t>
            </a:r>
            <a:r>
              <a:rPr lang="zh-CN" altLang="en-US" dirty="0"/>
              <a:t>上的</a:t>
            </a:r>
            <a:r>
              <a:rPr lang="en-US" altLang="zh-CN" dirty="0"/>
              <a:t>PE</a:t>
            </a:r>
            <a:r>
              <a:rPr lang="zh-CN" altLang="en-US" dirty="0"/>
              <a:t>时间和个数</a:t>
            </a:r>
          </a:p>
        </p:txBody>
      </p:sp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9D18076A-C440-4ED0-9C82-6D9B2B3F05D9}"/>
              </a:ext>
            </a:extLst>
          </p:cNvPr>
          <p:cNvCxnSpPr>
            <a:cxnSpLocks/>
          </p:cNvCxnSpPr>
          <p:nvPr/>
        </p:nvCxnSpPr>
        <p:spPr>
          <a:xfrm>
            <a:off x="5039412" y="2044846"/>
            <a:ext cx="0" cy="2586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>
            <a:extLst>
              <a:ext uri="{FF2B5EF4-FFF2-40B4-BE49-F238E27FC236}">
                <a16:creationId xmlns:a16="http://schemas.microsoft.com/office/drawing/2014/main" id="{1591DF46-3BB6-489C-8EF3-E5523318BE3F}"/>
              </a:ext>
            </a:extLst>
          </p:cNvPr>
          <p:cNvSpPr/>
          <p:nvPr/>
        </p:nvSpPr>
        <p:spPr>
          <a:xfrm>
            <a:off x="3754466" y="2303488"/>
            <a:ext cx="2559629" cy="13417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简单重建（重心法重建位置、能标刻度出能量、方向初值由沿坐标轴正负方向给出）</a:t>
            </a:r>
          </a:p>
        </p:txBody>
      </p: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A84F611C-69A4-48D1-A0FC-868974E00422}"/>
              </a:ext>
            </a:extLst>
          </p:cNvPr>
          <p:cNvCxnSpPr>
            <a:cxnSpLocks/>
          </p:cNvCxnSpPr>
          <p:nvPr/>
        </p:nvCxnSpPr>
        <p:spPr>
          <a:xfrm>
            <a:off x="5034280" y="3645219"/>
            <a:ext cx="0" cy="3666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>
            <a:extLst>
              <a:ext uri="{FF2B5EF4-FFF2-40B4-BE49-F238E27FC236}">
                <a16:creationId xmlns:a16="http://schemas.microsoft.com/office/drawing/2014/main" id="{45EA18EA-5947-4996-8191-4D56140363FA}"/>
              </a:ext>
            </a:extLst>
          </p:cNvPr>
          <p:cNvSpPr/>
          <p:nvPr/>
        </p:nvSpPr>
        <p:spPr>
          <a:xfrm>
            <a:off x="3984839" y="4011895"/>
            <a:ext cx="2098883" cy="9239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似然函数重建取最好的重建结果</a:t>
            </a:r>
          </a:p>
        </p:txBody>
      </p:sp>
      <p:sp>
        <p:nvSpPr>
          <p:cNvPr id="14" name="灯片编号占位符 18">
            <a:extLst>
              <a:ext uri="{FF2B5EF4-FFF2-40B4-BE49-F238E27FC236}">
                <a16:creationId xmlns:a16="http://schemas.microsoft.com/office/drawing/2014/main" id="{67651230-742E-4074-BE2F-621FD6978850}"/>
              </a:ext>
            </a:extLst>
          </p:cNvPr>
          <p:cNvSpPr txBox="1">
            <a:spLocks/>
          </p:cNvSpPr>
          <p:nvPr/>
        </p:nvSpPr>
        <p:spPr>
          <a:xfrm>
            <a:off x="7420957" y="7042150"/>
            <a:ext cx="2743200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1CC9DD28-2D17-433B-B479-5CB0EC45DBAB}" type="slidenum">
              <a:rPr lang="zh-CN" altLang="en-US" smtClean="0"/>
              <a:pPr/>
              <a:t>8</a:t>
            </a:fld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8CAB6768-4D98-4229-8A0F-764B1C4F39EF}"/>
              </a:ext>
            </a:extLst>
          </p:cNvPr>
          <p:cNvSpPr/>
          <p:nvPr/>
        </p:nvSpPr>
        <p:spPr>
          <a:xfrm>
            <a:off x="91442" y="1069777"/>
            <a:ext cx="3535674" cy="5019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/>
              <a:t>模拟中可以通过</a:t>
            </a:r>
            <a:r>
              <a:rPr lang="en-US" altLang="zh-CN" sz="2400" dirty="0"/>
              <a:t>Truth</a:t>
            </a:r>
            <a:r>
              <a:rPr lang="zh-CN" altLang="en-US" sz="2400" dirty="0"/>
              <a:t>信息获得</a:t>
            </a:r>
            <a:r>
              <a:rPr lang="en-US" altLang="zh-CN" sz="2400" dirty="0"/>
              <a:t>PMT</a:t>
            </a:r>
            <a:r>
              <a:rPr lang="zh-CN" altLang="en-US" sz="2400" dirty="0"/>
              <a:t>的</a:t>
            </a:r>
            <a:r>
              <a:rPr lang="en-US" altLang="zh-CN" sz="2400" dirty="0"/>
              <a:t>PE</a:t>
            </a:r>
            <a:r>
              <a:rPr lang="zh-CN" altLang="en-US" sz="2400" dirty="0"/>
              <a:t>时间和个数，现实中需要对</a:t>
            </a:r>
            <a:r>
              <a:rPr lang="en-US" altLang="zh-CN" sz="2400" dirty="0"/>
              <a:t>PMT</a:t>
            </a:r>
            <a:r>
              <a:rPr lang="zh-CN" altLang="en-US" sz="2400" dirty="0"/>
              <a:t>的波形进行分析从而获得</a:t>
            </a:r>
            <a:r>
              <a:rPr lang="en-US" altLang="zh-CN" sz="2400" dirty="0">
                <a:solidFill>
                  <a:srgbClr val="FF0000"/>
                </a:solidFill>
              </a:rPr>
              <a:t>PE</a:t>
            </a:r>
            <a:r>
              <a:rPr lang="zh-CN" altLang="en-US" sz="2400" dirty="0">
                <a:solidFill>
                  <a:srgbClr val="FF0000"/>
                </a:solidFill>
              </a:rPr>
              <a:t>时间和</a:t>
            </a:r>
            <a:r>
              <a:rPr lang="en-US" altLang="zh-CN" sz="2400" dirty="0">
                <a:solidFill>
                  <a:srgbClr val="FF0000"/>
                </a:solidFill>
              </a:rPr>
              <a:t>PE</a:t>
            </a:r>
            <a:r>
              <a:rPr lang="zh-CN" altLang="en-US" sz="2400" dirty="0">
                <a:solidFill>
                  <a:srgbClr val="FF0000"/>
                </a:solidFill>
              </a:rPr>
              <a:t>个数</a:t>
            </a:r>
            <a:endParaRPr lang="en-US" altLang="zh-CN" sz="2400" dirty="0">
              <a:solidFill>
                <a:srgbClr val="FF000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2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/>
              <a:t>加入闪烁光后极小化过程会出现局域极小，因此需要进行第二次重建</a:t>
            </a:r>
            <a:endParaRPr lang="en-US" altLang="zh-CN" sz="2400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A24C995-84D1-4280-BC7E-EA37A547567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8</a:t>
            </a:fld>
            <a:endParaRPr lang="en-US" altLang="zh-CN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4D76DF8-B8CB-4557-BD64-CBA324D12EFA}"/>
              </a:ext>
            </a:extLst>
          </p:cNvPr>
          <p:cNvSpPr/>
          <p:nvPr/>
        </p:nvSpPr>
        <p:spPr>
          <a:xfrm>
            <a:off x="3836842" y="5332282"/>
            <a:ext cx="2384712" cy="9239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利用第一次似然函数重建的能量时间作为初值带入第二次重建</a:t>
            </a:r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36FD9FF8-E202-4AD7-96FD-EE5B5F2ABD80}"/>
              </a:ext>
            </a:extLst>
          </p:cNvPr>
          <p:cNvCxnSpPr>
            <a:cxnSpLocks/>
          </p:cNvCxnSpPr>
          <p:nvPr/>
        </p:nvCxnSpPr>
        <p:spPr>
          <a:xfrm>
            <a:off x="5029198" y="4935820"/>
            <a:ext cx="0" cy="3666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BC72EA11-C669-4FC3-A0E0-252953EDF40B}"/>
              </a:ext>
            </a:extLst>
          </p:cNvPr>
          <p:cNvCxnSpPr>
            <a:cxnSpLocks/>
          </p:cNvCxnSpPr>
          <p:nvPr/>
        </p:nvCxnSpPr>
        <p:spPr>
          <a:xfrm>
            <a:off x="6228614" y="5788224"/>
            <a:ext cx="47698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51F29E67-40BF-42C6-8C04-DD5BEE91C71C}"/>
              </a:ext>
            </a:extLst>
          </p:cNvPr>
          <p:cNvSpPr/>
          <p:nvPr/>
        </p:nvSpPr>
        <p:spPr>
          <a:xfrm>
            <a:off x="6751864" y="5151120"/>
            <a:ext cx="2037426" cy="11050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在第一次重建的方向和位置附近随机取值找最小的似然函数值</a:t>
            </a:r>
          </a:p>
        </p:txBody>
      </p: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6345C899-692B-40ED-910E-A64EAF6FA7E9}"/>
              </a:ext>
            </a:extLst>
          </p:cNvPr>
          <p:cNvCxnSpPr>
            <a:cxnSpLocks/>
          </p:cNvCxnSpPr>
          <p:nvPr/>
        </p:nvCxnSpPr>
        <p:spPr>
          <a:xfrm flipV="1">
            <a:off x="7781271" y="4694155"/>
            <a:ext cx="0" cy="6381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>
            <a:extLst>
              <a:ext uri="{FF2B5EF4-FFF2-40B4-BE49-F238E27FC236}">
                <a16:creationId xmlns:a16="http://schemas.microsoft.com/office/drawing/2014/main" id="{45DFCA46-2953-4625-ABAE-1FCAFBB42781}"/>
              </a:ext>
            </a:extLst>
          </p:cNvPr>
          <p:cNvSpPr/>
          <p:nvPr/>
        </p:nvSpPr>
        <p:spPr>
          <a:xfrm>
            <a:off x="6721135" y="3429000"/>
            <a:ext cx="2098883" cy="12133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利用获得最小似然函数值的一组能量、位置、方向作为第二次重建的初值</a:t>
            </a:r>
          </a:p>
        </p:txBody>
      </p: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C5AC2572-3175-4F07-839B-AA81AED824C7}"/>
              </a:ext>
            </a:extLst>
          </p:cNvPr>
          <p:cNvCxnSpPr>
            <a:cxnSpLocks/>
          </p:cNvCxnSpPr>
          <p:nvPr/>
        </p:nvCxnSpPr>
        <p:spPr>
          <a:xfrm flipV="1">
            <a:off x="7774944" y="2790873"/>
            <a:ext cx="0" cy="6381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>
            <a:extLst>
              <a:ext uri="{FF2B5EF4-FFF2-40B4-BE49-F238E27FC236}">
                <a16:creationId xmlns:a16="http://schemas.microsoft.com/office/drawing/2014/main" id="{A50B251A-6734-4CA3-A766-BF803359FA2E}"/>
              </a:ext>
            </a:extLst>
          </p:cNvPr>
          <p:cNvSpPr/>
          <p:nvPr/>
        </p:nvSpPr>
        <p:spPr>
          <a:xfrm>
            <a:off x="6725502" y="1525718"/>
            <a:ext cx="2098883" cy="12133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第二次似然函数的重建结果作为最终重建结果</a:t>
            </a:r>
          </a:p>
        </p:txBody>
      </p:sp>
    </p:spTree>
    <p:extLst>
      <p:ext uri="{BB962C8B-B14F-4D97-AF65-F5344CB8AC3E}">
        <p14:creationId xmlns:p14="http://schemas.microsoft.com/office/powerpoint/2010/main" val="74222945"/>
      </p:ext>
    </p:extLst>
  </p:cSld>
  <p:clrMapOvr>
    <a:masterClrMapping/>
  </p:clrMapOvr>
  <p:transition spd="med" advTm="80869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2BD0C99-A4AA-4A03-B668-019C294491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2398" y="155193"/>
            <a:ext cx="6086642" cy="584775"/>
          </a:xfrm>
        </p:spPr>
        <p:txBody>
          <a:bodyPr/>
          <a:lstStyle/>
          <a:p>
            <a:r>
              <a:rPr lang="zh-CN" altLang="en-US" dirty="0"/>
              <a:t>事例的重建结果</a:t>
            </a:r>
            <a:r>
              <a:rPr lang="en-US" altLang="zh-CN" dirty="0"/>
              <a:t>-</a:t>
            </a:r>
            <a:r>
              <a:rPr lang="zh-CN" altLang="en-US" dirty="0"/>
              <a:t>模拟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22A0F88-43F4-420E-AA28-DE76173EFA0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9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A8435B9-6B6D-4178-A38E-1CCCF10613FF}"/>
              </a:ext>
            </a:extLst>
          </p:cNvPr>
          <p:cNvSpPr txBox="1"/>
          <p:nvPr/>
        </p:nvSpPr>
        <p:spPr>
          <a:xfrm>
            <a:off x="227665" y="987351"/>
            <a:ext cx="868867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dirty="0"/>
              <a:t>模拟</a:t>
            </a:r>
            <a:r>
              <a:rPr lang="en-US" altLang="zh-CN" sz="2800" dirty="0"/>
              <a:t>1-9 MeV</a:t>
            </a:r>
            <a:r>
              <a:rPr lang="zh-CN" altLang="en-US" sz="2800" dirty="0"/>
              <a:t>动能电子在液闪中均匀分布，方向随机</a:t>
            </a:r>
            <a:endParaRPr lang="en-US" altLang="zh-CN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dirty="0"/>
              <a:t>模拟三种切伦科夫光与闪烁光占比：</a:t>
            </a:r>
            <a:endParaRPr lang="en-US" altLang="zh-CN" sz="2800" dirty="0"/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zh-CN" altLang="en-US" sz="2800" dirty="0">
                <a:solidFill>
                  <a:srgbClr val="FF0000"/>
                </a:solidFill>
              </a:rPr>
              <a:t>纯切伦科夫光</a:t>
            </a:r>
            <a:endParaRPr lang="en-US" altLang="zh-CN" sz="2800" dirty="0">
              <a:solidFill>
                <a:srgbClr val="FF0000"/>
              </a:solidFill>
            </a:endParaRP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zh-CN" altLang="en-US" sz="2800" dirty="0"/>
              <a:t>前向（</a:t>
            </a:r>
            <a:r>
              <a:rPr lang="en-US" altLang="zh-CN" sz="2800" dirty="0"/>
              <a:t>1/3</a:t>
            </a:r>
            <a:r>
              <a:rPr lang="zh-CN" altLang="en-US" sz="2800" dirty="0"/>
              <a:t>球面）</a:t>
            </a:r>
            <a:r>
              <a:rPr lang="en-US" altLang="zh-CN" sz="2800" dirty="0">
                <a:solidFill>
                  <a:srgbClr val="FF0000"/>
                </a:solidFill>
              </a:rPr>
              <a:t>C:S = 2:1</a:t>
            </a:r>
            <a:r>
              <a:rPr lang="zh-CN" altLang="en-US" sz="2800" dirty="0"/>
              <a:t>，此时闪烁光光产额</a:t>
            </a:r>
            <a:r>
              <a:rPr lang="en-US" altLang="zh-CN" sz="2800" dirty="0"/>
              <a:t>120photons/MeV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zh-CN" altLang="en-US" sz="2800" dirty="0"/>
              <a:t>前向（</a:t>
            </a:r>
            <a:r>
              <a:rPr lang="en-US" altLang="zh-CN" sz="2800" dirty="0"/>
              <a:t>1/3</a:t>
            </a:r>
            <a:r>
              <a:rPr lang="zh-CN" altLang="en-US" sz="2800" dirty="0"/>
              <a:t>球面）</a:t>
            </a:r>
            <a:r>
              <a:rPr lang="en-US" altLang="zh-CN" sz="2800" dirty="0">
                <a:solidFill>
                  <a:srgbClr val="FF0000"/>
                </a:solidFill>
              </a:rPr>
              <a:t>C:S = 1:1</a:t>
            </a:r>
            <a:r>
              <a:rPr lang="zh-CN" altLang="en-US" sz="2800" dirty="0"/>
              <a:t>，此时闪烁光光产额</a:t>
            </a:r>
            <a:r>
              <a:rPr lang="en-US" altLang="zh-CN" sz="2800" dirty="0"/>
              <a:t>240photons/MeV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altLang="zh-CN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dirty="0"/>
              <a:t>模拟不同</a:t>
            </a:r>
            <a:r>
              <a:rPr lang="en-US" altLang="zh-CN" sz="2800" dirty="0"/>
              <a:t>PMT</a:t>
            </a:r>
            <a:r>
              <a:rPr lang="zh-CN" altLang="en-US" sz="2800" dirty="0"/>
              <a:t>覆盖率：</a:t>
            </a:r>
            <a:endParaRPr lang="en-US" altLang="zh-CN" sz="28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zh-CN" sz="2800" dirty="0"/>
              <a:t>50%</a:t>
            </a:r>
            <a:r>
              <a:rPr lang="zh-CN" altLang="en-US" sz="2800" dirty="0"/>
              <a:t>，</a:t>
            </a:r>
            <a:r>
              <a:rPr lang="en-US" altLang="zh-CN" sz="2800" dirty="0"/>
              <a:t>40%</a:t>
            </a:r>
            <a:r>
              <a:rPr lang="zh-CN" altLang="en-US" sz="2800" dirty="0"/>
              <a:t>，</a:t>
            </a:r>
            <a:r>
              <a:rPr lang="en-US" altLang="zh-CN" sz="2800" dirty="0"/>
              <a:t>30%</a:t>
            </a:r>
            <a:r>
              <a:rPr lang="zh-CN" altLang="en-US" sz="2800" dirty="0"/>
              <a:t>，</a:t>
            </a:r>
            <a:r>
              <a:rPr lang="en-US" altLang="zh-CN" sz="2800" dirty="0"/>
              <a:t>20%</a:t>
            </a:r>
            <a:r>
              <a:rPr lang="zh-CN" altLang="en-US" sz="2800" dirty="0"/>
              <a:t>，</a:t>
            </a:r>
            <a:r>
              <a:rPr lang="en-US" altLang="zh-CN" sz="2800" dirty="0"/>
              <a:t>15%</a:t>
            </a:r>
            <a:r>
              <a:rPr lang="zh-CN" altLang="en-US" sz="2800" dirty="0"/>
              <a:t>，</a:t>
            </a:r>
            <a:r>
              <a:rPr lang="en-US" altLang="zh-CN" sz="2800" dirty="0"/>
              <a:t>10%</a:t>
            </a:r>
            <a:r>
              <a:rPr lang="zh-CN" altLang="en-US" sz="2800" dirty="0"/>
              <a:t>，</a:t>
            </a:r>
            <a:r>
              <a:rPr lang="en-US" altLang="zh-CN" sz="2800" dirty="0"/>
              <a:t>5%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dirty="0"/>
              <a:t>重建其能量位置和角度</a:t>
            </a:r>
            <a:endParaRPr lang="en-US" altLang="zh-CN" sz="2800" dirty="0"/>
          </a:p>
        </p:txBody>
      </p:sp>
    </p:spTree>
    <p:extLst>
      <p:ext uri="{BB962C8B-B14F-4D97-AF65-F5344CB8AC3E}">
        <p14:creationId xmlns:p14="http://schemas.microsoft.com/office/powerpoint/2010/main" val="28135976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主题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1265</TotalTime>
  <Words>1500</Words>
  <Application>Microsoft Office PowerPoint</Application>
  <PresentationFormat>全屏显示(4:3)</PresentationFormat>
  <Paragraphs>224</Paragraphs>
  <Slides>21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1" baseType="lpstr">
      <vt:lpstr>Athelas</vt:lpstr>
      <vt:lpstr>Iowan Old Style</vt:lpstr>
      <vt:lpstr>Arial</vt:lpstr>
      <vt:lpstr>Calibri</vt:lpstr>
      <vt:lpstr>Cambria Math</vt:lpstr>
      <vt:lpstr>Century</vt:lpstr>
      <vt:lpstr>Helvetica</vt:lpstr>
      <vt:lpstr>Wingdings</vt:lpstr>
      <vt:lpstr>Office 主题</vt:lpstr>
      <vt:lpstr>Image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Luo Wentai</dc:creator>
  <cp:lastModifiedBy>Luo Wentai</cp:lastModifiedBy>
  <cp:revision>2</cp:revision>
  <dcterms:created xsi:type="dcterms:W3CDTF">2021-08-16T10:18:54Z</dcterms:created>
  <dcterms:modified xsi:type="dcterms:W3CDTF">2021-08-17T07:29:56Z</dcterms:modified>
</cp:coreProperties>
</file>