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5" r:id="rId4"/>
    <p:sldId id="262" r:id="rId5"/>
    <p:sldId id="263" r:id="rId6"/>
    <p:sldId id="264" r:id="rId7"/>
    <p:sldId id="267" r:id="rId8"/>
    <p:sldId id="270" r:id="rId9"/>
    <p:sldId id="268" r:id="rId10"/>
    <p:sldId id="266" r:id="rId11"/>
    <p:sldId id="26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A1A60-CAB1-487B-BCB4-07E560695D7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49225FD-8B4A-455E-A54D-BEEF7C31DE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3112F37-E29F-42A7-9F27-BB5DC47581D1}"/>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5" name="页脚占位符 4">
            <a:extLst>
              <a:ext uri="{FF2B5EF4-FFF2-40B4-BE49-F238E27FC236}">
                <a16:creationId xmlns:a16="http://schemas.microsoft.com/office/drawing/2014/main" id="{D1B5234E-E4B4-4E29-815A-0F4ACEEA9A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61B345-45AE-429D-BB1F-EC96DAAB6D59}"/>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9760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38CA71-2A70-45E8-AC6C-08A9E89B225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2C4E6D6-C086-4714-B217-D1C4E8C54AC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52330D-3ABF-4C17-827F-EBB3F38C9CFF}"/>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5" name="页脚占位符 4">
            <a:extLst>
              <a:ext uri="{FF2B5EF4-FFF2-40B4-BE49-F238E27FC236}">
                <a16:creationId xmlns:a16="http://schemas.microsoft.com/office/drawing/2014/main" id="{1EE75DBB-6BAE-4AAE-8954-6214508D40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0E2759-6FFA-4419-8407-5C158135ACE5}"/>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338458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BB4FBE8-9D2E-434C-A1D5-C226594A95F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BF786B2-5C85-48B3-B721-AF296F459E2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A7541F3-14D0-4188-BE78-4C8B77DC5164}"/>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5" name="页脚占位符 4">
            <a:extLst>
              <a:ext uri="{FF2B5EF4-FFF2-40B4-BE49-F238E27FC236}">
                <a16:creationId xmlns:a16="http://schemas.microsoft.com/office/drawing/2014/main" id="{FC2FE633-E23C-42B1-9100-5AFABF0DEC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F6F25C-C900-4786-9386-188892207C89}"/>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318661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0C75F4-0E47-4C8E-8BA0-52EB776E8EE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D430778-4952-4B27-9BB6-CCEE4FA7BB6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2BA2288-50D7-47EB-B634-165C5AEEB140}"/>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5" name="页脚占位符 4">
            <a:extLst>
              <a:ext uri="{FF2B5EF4-FFF2-40B4-BE49-F238E27FC236}">
                <a16:creationId xmlns:a16="http://schemas.microsoft.com/office/drawing/2014/main" id="{A30BC27D-3051-448B-8FD7-FB50D4747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0BB4BB-42E3-40CB-B74A-C4106AE80696}"/>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311807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C0913D-AB4D-4A45-A520-35639F6A51E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B6DDF23-23DC-4C08-A247-ADDA12CD1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36A4B39-C089-471F-A8EE-5AA0C34EE256}"/>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5" name="页脚占位符 4">
            <a:extLst>
              <a:ext uri="{FF2B5EF4-FFF2-40B4-BE49-F238E27FC236}">
                <a16:creationId xmlns:a16="http://schemas.microsoft.com/office/drawing/2014/main" id="{75733773-9A62-4B92-BE5F-9A4D1F4453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2A58C0-4830-416F-B63E-03B618744EF8}"/>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248217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563B6-2F2F-4B44-BAEA-08C6793BC7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30B829-C1F7-49AB-8063-9924559876D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9B29A0E-CE58-4F1F-9B6F-1FF65C80D0A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15C4213-F838-485F-9DA6-FF312BA92357}"/>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6" name="页脚占位符 5">
            <a:extLst>
              <a:ext uri="{FF2B5EF4-FFF2-40B4-BE49-F238E27FC236}">
                <a16:creationId xmlns:a16="http://schemas.microsoft.com/office/drawing/2014/main" id="{62181A3E-277B-49C9-AB3B-34384A6928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C20FA2-339C-48FD-8CDB-4170428DD3D8}"/>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104543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1ABA3E-73E5-4C6F-AF1E-2198B8BF138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B27217B-FBB5-4A14-AA2A-AEB708DCA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3330329-CA2F-4CAC-AA3E-4A0C83775ED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BB999CF-D050-4988-8D5E-8F6C4496F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6FCCE20-2CDD-4C0B-8CE3-0757130E943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8BF4239-0706-4EF9-80CA-C7D0BBB47022}"/>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8" name="页脚占位符 7">
            <a:extLst>
              <a:ext uri="{FF2B5EF4-FFF2-40B4-BE49-F238E27FC236}">
                <a16:creationId xmlns:a16="http://schemas.microsoft.com/office/drawing/2014/main" id="{5E94EC41-9219-45D8-B636-15427F05DC7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8515C7A-E9E2-4C25-8159-90C0947BEAB9}"/>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153387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88734C-2DBD-4F86-B27C-F0A8DD9E65C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F41B1B-11AE-45F5-9F88-BA4698D1C610}"/>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4" name="页脚占位符 3">
            <a:extLst>
              <a:ext uri="{FF2B5EF4-FFF2-40B4-BE49-F238E27FC236}">
                <a16:creationId xmlns:a16="http://schemas.microsoft.com/office/drawing/2014/main" id="{ECBE09D0-D1A1-43D1-A22D-C85A0FCCF01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D6CEFD-E846-40B8-9B17-16EADB04EA93}"/>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366948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F7B3B6-3DA4-42E0-9F3D-0CC2FFC26E0F}"/>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3" name="页脚占位符 2">
            <a:extLst>
              <a:ext uri="{FF2B5EF4-FFF2-40B4-BE49-F238E27FC236}">
                <a16:creationId xmlns:a16="http://schemas.microsoft.com/office/drawing/2014/main" id="{85D3AF9D-E5EC-4865-B294-9AA82724D6B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E4C0BEA-3B0E-4AB9-8A18-A4C3932B536E}"/>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389636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DA3A2B-02A8-4FBE-B3D4-6F464CA16B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1F201EC-E07F-4FF6-8EFA-6A6BB55B6C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E5AA8F9-DAE1-489E-83C5-49DBF28A7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710440B-C765-4615-9AA2-B1947D42862A}"/>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6" name="页脚占位符 5">
            <a:extLst>
              <a:ext uri="{FF2B5EF4-FFF2-40B4-BE49-F238E27FC236}">
                <a16:creationId xmlns:a16="http://schemas.microsoft.com/office/drawing/2014/main" id="{3122E097-BECA-4C62-AAE7-88CDD75C1E2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99330F-D370-4E19-9F92-76EC44A391AD}"/>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243957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15473D-CB72-4C67-8940-7538CA117B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C9080E-1704-4915-AF6A-39E4B40B6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CAF5BA5-65DB-4487-AD72-23F13C8B7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BE7E0A-926C-4C8D-B312-F63494F811CC}"/>
              </a:ext>
            </a:extLst>
          </p:cNvPr>
          <p:cNvSpPr>
            <a:spLocks noGrp="1"/>
          </p:cNvSpPr>
          <p:nvPr>
            <p:ph type="dt" sz="half" idx="10"/>
          </p:nvPr>
        </p:nvSpPr>
        <p:spPr/>
        <p:txBody>
          <a:bodyPr/>
          <a:lstStyle/>
          <a:p>
            <a:fld id="{1AE973C1-B781-4A15-852B-993C756AD52F}" type="datetimeFigureOut">
              <a:rPr lang="zh-CN" altLang="en-US" smtClean="0"/>
              <a:t>2021/8/16</a:t>
            </a:fld>
            <a:endParaRPr lang="zh-CN" altLang="en-US"/>
          </a:p>
        </p:txBody>
      </p:sp>
      <p:sp>
        <p:nvSpPr>
          <p:cNvPr id="6" name="页脚占位符 5">
            <a:extLst>
              <a:ext uri="{FF2B5EF4-FFF2-40B4-BE49-F238E27FC236}">
                <a16:creationId xmlns:a16="http://schemas.microsoft.com/office/drawing/2014/main" id="{17A9E83C-F774-440A-8E7F-1AE01E4680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5E2C322-3FFE-49A8-947C-B1EA1164A422}"/>
              </a:ext>
            </a:extLst>
          </p:cNvPr>
          <p:cNvSpPr>
            <a:spLocks noGrp="1"/>
          </p:cNvSpPr>
          <p:nvPr>
            <p:ph type="sldNum" sz="quarter" idx="12"/>
          </p:nvPr>
        </p:nvSpPr>
        <p:spPr/>
        <p:txBody>
          <a:body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71467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8D95FF9-37F5-47AC-B04E-F7AD6D35A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434F7F7-2977-41D8-ABC8-602D22D5F7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A266649-1431-4660-A764-236F38854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973C1-B781-4A15-852B-993C756AD52F}" type="datetimeFigureOut">
              <a:rPr lang="zh-CN" altLang="en-US" smtClean="0"/>
              <a:t>2021/8/16</a:t>
            </a:fld>
            <a:endParaRPr lang="zh-CN" altLang="en-US"/>
          </a:p>
        </p:txBody>
      </p:sp>
      <p:sp>
        <p:nvSpPr>
          <p:cNvPr id="5" name="页脚占位符 4">
            <a:extLst>
              <a:ext uri="{FF2B5EF4-FFF2-40B4-BE49-F238E27FC236}">
                <a16:creationId xmlns:a16="http://schemas.microsoft.com/office/drawing/2014/main" id="{9E8A923E-265C-41FA-9E75-A31089E17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278ED5F-91D6-4412-8C95-53599F6D3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826FE-BA53-4C17-B052-80C77620A840}" type="slidenum">
              <a:rPr lang="zh-CN" altLang="en-US" smtClean="0"/>
              <a:t>‹#›</a:t>
            </a:fld>
            <a:endParaRPr lang="zh-CN" altLang="en-US"/>
          </a:p>
        </p:txBody>
      </p:sp>
    </p:spTree>
    <p:extLst>
      <p:ext uri="{BB962C8B-B14F-4D97-AF65-F5344CB8AC3E}">
        <p14:creationId xmlns:p14="http://schemas.microsoft.com/office/powerpoint/2010/main" val="4000406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hyperlink" Target="https://arxiv.org/abs/2104.04965" TargetMode="Externa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7.jp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14BD11-7531-473B-B3BB-0B6CF453BB25}"/>
              </a:ext>
            </a:extLst>
          </p:cNvPr>
          <p:cNvSpPr>
            <a:spLocks noGrp="1"/>
          </p:cNvSpPr>
          <p:nvPr>
            <p:ph type="ctrTitle"/>
          </p:nvPr>
        </p:nvSpPr>
        <p:spPr>
          <a:xfrm>
            <a:off x="1216241" y="1062763"/>
            <a:ext cx="9759518" cy="2387600"/>
          </a:xfrm>
        </p:spPr>
        <p:txBody>
          <a:bodyPr>
            <a:normAutofit/>
          </a:bodyPr>
          <a:lstStyle/>
          <a:p>
            <a:r>
              <a:rPr lang="en-US" altLang="zh-CN" sz="5400" b="0" i="0" dirty="0">
                <a:effectLst/>
                <a:latin typeface="Arial" panose="020B0604020202020204" pitchFamily="34" charset="0"/>
              </a:rPr>
              <a:t>Data analysis and key science results of LHAASO-WCDA</a:t>
            </a:r>
            <a:endParaRPr lang="zh-CN" altLang="en-US" sz="5400" dirty="0"/>
          </a:p>
        </p:txBody>
      </p:sp>
      <p:sp>
        <p:nvSpPr>
          <p:cNvPr id="3" name="副标题 2">
            <a:extLst>
              <a:ext uri="{FF2B5EF4-FFF2-40B4-BE49-F238E27FC236}">
                <a16:creationId xmlns:a16="http://schemas.microsoft.com/office/drawing/2014/main" id="{A3C9AEFF-2C5D-4EF4-BBE4-0936024B1759}"/>
              </a:ext>
            </a:extLst>
          </p:cNvPr>
          <p:cNvSpPr>
            <a:spLocks noGrp="1"/>
          </p:cNvSpPr>
          <p:nvPr>
            <p:ph type="subTitle" idx="1"/>
          </p:nvPr>
        </p:nvSpPr>
        <p:spPr>
          <a:xfrm>
            <a:off x="1524000" y="3602037"/>
            <a:ext cx="9144000" cy="2789885"/>
          </a:xfrm>
        </p:spPr>
        <p:txBody>
          <a:bodyPr>
            <a:normAutofit/>
          </a:bodyPr>
          <a:lstStyle/>
          <a:p>
            <a:r>
              <a:rPr lang="en-US" altLang="zh-CN" sz="1600" dirty="0">
                <a:latin typeface="Arial" panose="020B0604020202020204" pitchFamily="34" charset="0"/>
                <a:cs typeface="Arial" panose="020B0604020202020204" pitchFamily="34" charset="0"/>
              </a:rPr>
              <a:t>Shicong Hu</a:t>
            </a:r>
            <a:r>
              <a:rPr lang="en-US" altLang="zh-CN" sz="1600" baseline="30000" dirty="0">
                <a:latin typeface="Arial" panose="020B0604020202020204" pitchFamily="34" charset="0"/>
                <a:cs typeface="Arial" panose="020B0604020202020204" pitchFamily="34" charset="0"/>
              </a:rPr>
              <a:t>a</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Guangman</a:t>
            </a:r>
            <a:r>
              <a:rPr lang="en-US" altLang="zh-CN" sz="1600" dirty="0">
                <a:latin typeface="Arial" panose="020B0604020202020204" pitchFamily="34" charset="0"/>
                <a:cs typeface="Arial" panose="020B0604020202020204" pitchFamily="34" charset="0"/>
              </a:rPr>
              <a:t> Xiang</a:t>
            </a:r>
            <a:r>
              <a:rPr lang="en-US" altLang="zh-CN" sz="1600" baseline="30000" dirty="0">
                <a:latin typeface="Arial" panose="020B0604020202020204" pitchFamily="34" charset="0"/>
                <a:cs typeface="Arial" panose="020B0604020202020204" pitchFamily="34" charset="0"/>
              </a:rPr>
              <a:t>b</a:t>
            </a:r>
            <a:r>
              <a:rPr lang="en-US" altLang="zh-CN" sz="1600" dirty="0">
                <a:latin typeface="Arial" panose="020B0604020202020204" pitchFamily="34" charset="0"/>
                <a:cs typeface="Arial" panose="020B0604020202020204" pitchFamily="34" charset="0"/>
              </a:rPr>
              <a:t>, Zhen Wang</a:t>
            </a:r>
            <a:r>
              <a:rPr lang="en-US" altLang="zh-CN" sz="1600" baseline="30000" dirty="0">
                <a:latin typeface="Arial" panose="020B0604020202020204" pitchFamily="34" charset="0"/>
                <a:cs typeface="Arial" panose="020B0604020202020204" pitchFamily="34" charset="0"/>
              </a:rPr>
              <a:t>c</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Yanjin</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Wang</a:t>
            </a:r>
            <a:r>
              <a:rPr lang="en-US" altLang="zh-CN" sz="1600" baseline="30000" dirty="0" err="1">
                <a:latin typeface="Arial" panose="020B0604020202020204" pitchFamily="34" charset="0"/>
                <a:cs typeface="Arial" panose="020B0604020202020204" pitchFamily="34" charset="0"/>
              </a:rPr>
              <a:t>d</a:t>
            </a:r>
            <a:r>
              <a:rPr lang="en-US" altLang="zh-CN" sz="1600" dirty="0" err="1">
                <a:latin typeface="Arial" panose="020B0604020202020204" pitchFamily="34" charset="0"/>
                <a:cs typeface="Arial" panose="020B0604020202020204" pitchFamily="34" charset="0"/>
              </a:rPr>
              <a:t>,Ran</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Wang</a:t>
            </a:r>
            <a:r>
              <a:rPr lang="en-US" altLang="zh-CN" sz="1600" baseline="30000" dirty="0" err="1">
                <a:latin typeface="Arial" panose="020B0604020202020204" pitchFamily="34" charset="0"/>
                <a:cs typeface="Arial" panose="020B0604020202020204" pitchFamily="34" charset="0"/>
              </a:rPr>
              <a:t>e</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Chuandong</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Gao</a:t>
            </a:r>
            <a:r>
              <a:rPr lang="en-US" altLang="zh-CN" sz="1600" baseline="30000" dirty="0" err="1">
                <a:latin typeface="Arial" panose="020B0604020202020204" pitchFamily="34" charset="0"/>
                <a:cs typeface="Arial" panose="020B0604020202020204" pitchFamily="34" charset="0"/>
              </a:rPr>
              <a:t>e</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Huicai</a:t>
            </a:r>
            <a:r>
              <a:rPr lang="en-US" altLang="zh-CN" sz="1600" dirty="0">
                <a:latin typeface="Arial" panose="020B0604020202020204" pitchFamily="34" charset="0"/>
                <a:cs typeface="Arial" panose="020B0604020202020204" pitchFamily="34" charset="0"/>
              </a:rPr>
              <a:t> Li</a:t>
            </a:r>
            <a:r>
              <a:rPr lang="en-US" altLang="zh-CN" sz="1600" baseline="30000" dirty="0">
                <a:latin typeface="Arial" panose="020B0604020202020204" pitchFamily="34" charset="0"/>
                <a:cs typeface="Arial" panose="020B0604020202020204" pitchFamily="34" charset="0"/>
              </a:rPr>
              <a:t>a</a:t>
            </a:r>
            <a:r>
              <a:rPr lang="en-US" altLang="zh-CN" sz="1600" dirty="0">
                <a:latin typeface="Arial" panose="020B0604020202020204" pitchFamily="34" charset="0"/>
                <a:cs typeface="Arial" panose="020B0604020202020204" pitchFamily="34" charset="0"/>
              </a:rPr>
              <a:t>, Bo Gao</a:t>
            </a:r>
            <a:r>
              <a:rPr lang="en-US" altLang="zh-CN" sz="1600" baseline="30000" dirty="0">
                <a:latin typeface="Arial" panose="020B0604020202020204" pitchFamily="34" charset="0"/>
                <a:cs typeface="Arial" panose="020B0604020202020204" pitchFamily="34" charset="0"/>
              </a:rPr>
              <a:t>a</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Xiurong</a:t>
            </a:r>
            <a:r>
              <a:rPr lang="en-US" altLang="zh-CN" sz="1600" dirty="0">
                <a:latin typeface="Arial" panose="020B0604020202020204" pitchFamily="34" charset="0"/>
                <a:cs typeface="Arial" panose="020B0604020202020204" pitchFamily="34" charset="0"/>
              </a:rPr>
              <a:t> Li</a:t>
            </a:r>
            <a:r>
              <a:rPr lang="en-US" altLang="zh-CN" sz="1600" baseline="30000" dirty="0">
                <a:latin typeface="Arial" panose="020B0604020202020204" pitchFamily="34" charset="0"/>
                <a:cs typeface="Arial" panose="020B0604020202020204" pitchFamily="34" charset="0"/>
              </a:rPr>
              <a:t>a</a:t>
            </a:r>
            <a:r>
              <a:rPr lang="en-US" altLang="zh-CN" sz="1600" dirty="0">
                <a:latin typeface="Arial" panose="020B0604020202020204" pitchFamily="34" charset="0"/>
                <a:cs typeface="Arial" panose="020B0604020202020204" pitchFamily="34" charset="0"/>
              </a:rPr>
              <a:t>, Hao </a:t>
            </a:r>
            <a:r>
              <a:rPr lang="en-US" altLang="zh-CN" sz="1600" dirty="0" err="1">
                <a:latin typeface="Arial" panose="020B0604020202020204" pitchFamily="34" charset="0"/>
                <a:cs typeface="Arial" panose="020B0604020202020204" pitchFamily="34" charset="0"/>
              </a:rPr>
              <a:t>Zhou</a:t>
            </a:r>
            <a:r>
              <a:rPr lang="en-US" altLang="zh-CN" sz="1600" baseline="30000" dirty="0" err="1">
                <a:latin typeface="Arial" panose="020B0604020202020204" pitchFamily="34" charset="0"/>
                <a:cs typeface="Arial" panose="020B0604020202020204" pitchFamily="34" charset="0"/>
              </a:rPr>
              <a:t>c</a:t>
            </a:r>
            <a:r>
              <a:rPr lang="en-US" altLang="zh-CN" sz="1600" dirty="0">
                <a:latin typeface="Arial" panose="020B0604020202020204" pitchFamily="34" charset="0"/>
                <a:cs typeface="Arial" panose="020B0604020202020204" pitchFamily="34" charset="0"/>
              </a:rPr>
              <a:t>, Min Zha</a:t>
            </a:r>
            <a:r>
              <a:rPr lang="en-US" altLang="zh-CN" sz="1600" baseline="30000" dirty="0">
                <a:latin typeface="Arial" panose="020B0604020202020204" pitchFamily="34" charset="0"/>
                <a:cs typeface="Arial" panose="020B0604020202020204" pitchFamily="34" charset="0"/>
              </a:rPr>
              <a:t>a</a:t>
            </a:r>
            <a:r>
              <a:rPr lang="en-US" altLang="zh-CN" sz="1600" dirty="0">
                <a:latin typeface="Arial" panose="020B0604020202020204" pitchFamily="34" charset="0"/>
                <a:cs typeface="Arial" panose="020B0604020202020204" pitchFamily="34" charset="0"/>
              </a:rPr>
              <a:t>, </a:t>
            </a:r>
            <a:r>
              <a:rPr lang="en-US" altLang="zh-CN" sz="1600" dirty="0" err="1">
                <a:latin typeface="Arial" panose="020B0604020202020204" pitchFamily="34" charset="0"/>
                <a:cs typeface="Arial" panose="020B0604020202020204" pitchFamily="34" charset="0"/>
              </a:rPr>
              <a:t>Zhiguo</a:t>
            </a:r>
            <a:r>
              <a:rPr lang="en-US" altLang="zh-CN" sz="1600" dirty="0">
                <a:latin typeface="Arial" panose="020B0604020202020204" pitchFamily="34" charset="0"/>
                <a:cs typeface="Arial" panose="020B0604020202020204" pitchFamily="34" charset="0"/>
              </a:rPr>
              <a:t> Yao</a:t>
            </a:r>
            <a:r>
              <a:rPr lang="en-US" altLang="zh-CN" sz="1600" baseline="30000" dirty="0">
                <a:latin typeface="Arial" panose="020B0604020202020204" pitchFamily="34" charset="0"/>
                <a:cs typeface="Arial" panose="020B0604020202020204" pitchFamily="34" charset="0"/>
              </a:rPr>
              <a:t>a</a:t>
            </a:r>
            <a:r>
              <a:rPr lang="en-US" altLang="zh-CN" sz="1600" dirty="0">
                <a:latin typeface="Arial" panose="020B0604020202020204" pitchFamily="34" charset="0"/>
                <a:cs typeface="Arial" panose="020B0604020202020204" pitchFamily="34" charset="0"/>
              </a:rPr>
              <a:t>, for the LHAASO collaboration</a:t>
            </a:r>
          </a:p>
          <a:p>
            <a:pPr>
              <a:spcBef>
                <a:spcPts val="500"/>
              </a:spcBef>
            </a:pPr>
            <a:endParaRPr lang="en-US" altLang="zh-CN" sz="1400" i="1" baseline="30000" dirty="0">
              <a:effectLst/>
              <a:latin typeface="Arial" panose="020B0604020202020204" pitchFamily="34" charset="0"/>
            </a:endParaRPr>
          </a:p>
          <a:p>
            <a:pPr>
              <a:spcBef>
                <a:spcPts val="500"/>
              </a:spcBef>
            </a:pPr>
            <a:r>
              <a:rPr lang="en-US" altLang="zh-CN" sz="1400" i="1" baseline="30000" dirty="0">
                <a:latin typeface="Arial" panose="020B0604020202020204" pitchFamily="34" charset="0"/>
              </a:rPr>
              <a:t>a </a:t>
            </a:r>
            <a:r>
              <a:rPr lang="en-US" altLang="zh-CN" sz="1400" i="1" dirty="0">
                <a:latin typeface="Times New Roman" panose="02020603050405020304" pitchFamily="18" charset="0"/>
                <a:cs typeface="Times New Roman" panose="02020603050405020304" pitchFamily="18" charset="0"/>
              </a:rPr>
              <a:t>Institute of High Energy Physics, Chinese Academy of Sciences, 100049, Beijing, China</a:t>
            </a:r>
          </a:p>
          <a:p>
            <a:pPr>
              <a:spcBef>
                <a:spcPts val="500"/>
              </a:spcBef>
            </a:pPr>
            <a:r>
              <a:rPr lang="en-US" altLang="zh-CN" sz="1400" i="1" baseline="30000" dirty="0">
                <a:latin typeface="Arial" panose="020B0604020202020204" pitchFamily="34" charset="0"/>
              </a:rPr>
              <a:t>b </a:t>
            </a:r>
            <a:r>
              <a:rPr lang="en-US" altLang="zh-CN" sz="1400" i="1" dirty="0">
                <a:latin typeface="Times New Roman" panose="02020603050405020304" pitchFamily="18" charset="0"/>
                <a:cs typeface="Times New Roman" panose="02020603050405020304" pitchFamily="18" charset="0"/>
              </a:rPr>
              <a:t>Shanghai Astronomical Observatory,</a:t>
            </a:r>
            <a:r>
              <a:rPr lang="zh-CN" altLang="en-US" sz="1400" i="1" dirty="0">
                <a:latin typeface="Times New Roman" panose="02020603050405020304" pitchFamily="18" charset="0"/>
                <a:cs typeface="Times New Roman" panose="02020603050405020304" pitchFamily="18" charset="0"/>
              </a:rPr>
              <a:t> </a:t>
            </a:r>
            <a:r>
              <a:rPr lang="en-US" altLang="zh-CN" sz="1400" i="1" dirty="0">
                <a:latin typeface="Times New Roman" panose="02020603050405020304" pitchFamily="18" charset="0"/>
                <a:cs typeface="Times New Roman" panose="02020603050405020304" pitchFamily="18" charset="0"/>
              </a:rPr>
              <a:t>Chinese Academy of Sciences, 200030, Shanghai, China</a:t>
            </a:r>
          </a:p>
          <a:p>
            <a:pPr>
              <a:spcBef>
                <a:spcPts val="500"/>
              </a:spcBef>
            </a:pPr>
            <a:r>
              <a:rPr lang="en-US" altLang="zh-CN" sz="1400" i="1" baseline="30000" dirty="0">
                <a:latin typeface="Arial" panose="020B0604020202020204" pitchFamily="34" charset="0"/>
              </a:rPr>
              <a:t>c </a:t>
            </a:r>
            <a:r>
              <a:rPr lang="en-US" altLang="zh-CN" sz="1400" i="1" dirty="0">
                <a:latin typeface="Times New Roman" panose="02020603050405020304" pitchFamily="18" charset="0"/>
                <a:cs typeface="Times New Roman" panose="02020603050405020304" pitchFamily="18" charset="0"/>
              </a:rPr>
              <a:t>Tsung-Dao Lee Institute, SHANGHAI JIAO TONG UNIVERSITY , 200240, Shanghai, China</a:t>
            </a:r>
          </a:p>
          <a:p>
            <a:pPr>
              <a:spcBef>
                <a:spcPts val="500"/>
              </a:spcBef>
            </a:pPr>
            <a:r>
              <a:rPr lang="en-US" altLang="zh-CN" sz="1400" i="1" baseline="30000" dirty="0">
                <a:latin typeface="Arial" panose="020B0604020202020204" pitchFamily="34" charset="0"/>
              </a:rPr>
              <a:t>d </a:t>
            </a:r>
            <a:r>
              <a:rPr lang="en-US" altLang="zh-CN" sz="1400" i="1" dirty="0">
                <a:latin typeface="Times New Roman" panose="02020603050405020304" pitchFamily="18" charset="0"/>
                <a:cs typeface="Times New Roman" panose="02020603050405020304" pitchFamily="18" charset="0"/>
              </a:rPr>
              <a:t>Northeastern University, 110819, Mukden, China</a:t>
            </a:r>
          </a:p>
          <a:p>
            <a:pPr>
              <a:spcBef>
                <a:spcPts val="500"/>
              </a:spcBef>
            </a:pPr>
            <a:r>
              <a:rPr lang="en-US" altLang="zh-CN" sz="1400" i="1" baseline="30000" dirty="0">
                <a:latin typeface="Arial" panose="020B0604020202020204" pitchFamily="34" charset="0"/>
              </a:rPr>
              <a:t>e </a:t>
            </a:r>
            <a:r>
              <a:rPr lang="en-US" altLang="zh-CN" sz="1400" i="1" dirty="0">
                <a:latin typeface="Times New Roman" panose="02020603050405020304" pitchFamily="18" charset="0"/>
                <a:cs typeface="Times New Roman" panose="02020603050405020304" pitchFamily="18" charset="0"/>
              </a:rPr>
              <a:t>SHANDONG University, 266237, Qingdao, China</a:t>
            </a:r>
          </a:p>
          <a:p>
            <a:endParaRPr lang="en-US" altLang="zh-CN" sz="1600" baseline="30000" dirty="0">
              <a:latin typeface="Arial" panose="020B0604020202020204" pitchFamily="34" charset="0"/>
              <a:cs typeface="Arial" panose="020B0604020202020204" pitchFamily="34" charset="0"/>
            </a:endParaRPr>
          </a:p>
          <a:p>
            <a:r>
              <a:rPr lang="en-US" altLang="zh-CN" sz="2000" b="1" dirty="0"/>
              <a:t>16 Aug. 2021, Online</a:t>
            </a:r>
            <a:endParaRPr lang="zh-CN" altLang="en-US" sz="2000" b="1" dirty="0"/>
          </a:p>
        </p:txBody>
      </p:sp>
      <p:pic>
        <p:nvPicPr>
          <p:cNvPr id="4" name="Picture 2" descr="title">
            <a:extLst>
              <a:ext uri="{FF2B5EF4-FFF2-40B4-BE49-F238E27FC236}">
                <a16:creationId xmlns:a16="http://schemas.microsoft.com/office/drawing/2014/main" id="{64F24D53-364D-4E52-B276-DD47693BE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265"/>
          <a:stretch/>
        </p:blipFill>
        <p:spPr bwMode="auto">
          <a:xfrm>
            <a:off x="4718009" y="17747"/>
            <a:ext cx="1800664"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21FAE2-20EB-42A9-83B1-CA5C421B7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47"/>
            <a:ext cx="4469434"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7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4F78516D-B499-4E7F-AB06-5A4828A2EA01}"/>
              </a:ext>
            </a:extLst>
          </p:cNvPr>
          <p:cNvPicPr>
            <a:picLocks noChangeAspect="1"/>
          </p:cNvPicPr>
          <p:nvPr/>
        </p:nvPicPr>
        <p:blipFill rotWithShape="1">
          <a:blip r:embed="rId2"/>
          <a:srcRect r="13750"/>
          <a:stretch/>
        </p:blipFill>
        <p:spPr>
          <a:xfrm>
            <a:off x="5067410" y="34416"/>
            <a:ext cx="3712606" cy="3009536"/>
          </a:xfrm>
          <a:prstGeom prst="rect">
            <a:avLst/>
          </a:prstGeom>
        </p:spPr>
      </p:pic>
      <p:sp>
        <p:nvSpPr>
          <p:cNvPr id="4" name="文本框 3">
            <a:extLst>
              <a:ext uri="{FF2B5EF4-FFF2-40B4-BE49-F238E27FC236}">
                <a16:creationId xmlns:a16="http://schemas.microsoft.com/office/drawing/2014/main" id="{5BD77D79-F3F8-440F-AA6D-0ED82BCC6B06}"/>
              </a:ext>
            </a:extLst>
          </p:cNvPr>
          <p:cNvSpPr txBox="1"/>
          <p:nvPr/>
        </p:nvSpPr>
        <p:spPr>
          <a:xfrm>
            <a:off x="247218" y="137957"/>
            <a:ext cx="7121247" cy="461665"/>
          </a:xfrm>
          <a:prstGeom prst="rect">
            <a:avLst/>
          </a:prstGeom>
          <a:noFill/>
        </p:spPr>
        <p:txBody>
          <a:bodyPr wrap="square" rtlCol="0">
            <a:spAutoFit/>
          </a:bodyPr>
          <a:lstStyle/>
          <a:p>
            <a:r>
              <a:rPr lang="en-US" altLang="zh-CN" sz="2400" b="1" i="1" dirty="0">
                <a:latin typeface="等线" panose="02010600030101010101" pitchFamily="2" charset="-122"/>
                <a:ea typeface="等线" panose="02010600030101010101" pitchFamily="2" charset="-122"/>
                <a:cs typeface="Times New Roman" panose="02020603050405020304" pitchFamily="18" charset="0"/>
              </a:rPr>
              <a:t>Moon shadow </a:t>
            </a:r>
            <a:r>
              <a:rPr lang="en-US" altLang="zh-CN" sz="2400" dirty="0">
                <a:latin typeface="等线" panose="02010600030101010101" pitchFamily="2" charset="-122"/>
                <a:ea typeface="等线" panose="02010600030101010101" pitchFamily="2" charset="-122"/>
                <a:cs typeface="Times New Roman" panose="02020603050405020304" pitchFamily="18" charset="0"/>
              </a:rPr>
              <a:t>: absolute energy scale</a:t>
            </a:r>
          </a:p>
        </p:txBody>
      </p:sp>
      <p:pic>
        <p:nvPicPr>
          <p:cNvPr id="6" name="图片 5">
            <a:extLst>
              <a:ext uri="{FF2B5EF4-FFF2-40B4-BE49-F238E27FC236}">
                <a16:creationId xmlns:a16="http://schemas.microsoft.com/office/drawing/2014/main" id="{8FDF3FA7-D695-445F-89E1-435FA9D69418}"/>
              </a:ext>
            </a:extLst>
          </p:cNvPr>
          <p:cNvPicPr>
            <a:picLocks noChangeAspect="1"/>
          </p:cNvPicPr>
          <p:nvPr/>
        </p:nvPicPr>
        <p:blipFill rotWithShape="1">
          <a:blip r:embed="rId3"/>
          <a:srcRect l="7531"/>
          <a:stretch/>
        </p:blipFill>
        <p:spPr>
          <a:xfrm>
            <a:off x="8780016" y="116940"/>
            <a:ext cx="3723770" cy="2880000"/>
          </a:xfrm>
          <a:prstGeom prst="rect">
            <a:avLst/>
          </a:prstGeom>
        </p:spPr>
      </p:pic>
      <p:pic>
        <p:nvPicPr>
          <p:cNvPr id="8" name="图片 7">
            <a:extLst>
              <a:ext uri="{FF2B5EF4-FFF2-40B4-BE49-F238E27FC236}">
                <a16:creationId xmlns:a16="http://schemas.microsoft.com/office/drawing/2014/main" id="{B85BE98C-2BDF-40AC-B865-F45A1213A70F}"/>
              </a:ext>
            </a:extLst>
          </p:cNvPr>
          <p:cNvPicPr>
            <a:picLocks noChangeAspect="1"/>
          </p:cNvPicPr>
          <p:nvPr/>
        </p:nvPicPr>
        <p:blipFill>
          <a:blip r:embed="rId4"/>
          <a:stretch>
            <a:fillRect/>
          </a:stretch>
        </p:blipFill>
        <p:spPr>
          <a:xfrm>
            <a:off x="6246921" y="2871464"/>
            <a:ext cx="5351908" cy="3600000"/>
          </a:xfrm>
          <a:prstGeom prst="rect">
            <a:avLst/>
          </a:prstGeom>
        </p:spPr>
      </p:pic>
      <p:sp>
        <p:nvSpPr>
          <p:cNvPr id="12" name="文本框 11">
            <a:extLst>
              <a:ext uri="{FF2B5EF4-FFF2-40B4-BE49-F238E27FC236}">
                <a16:creationId xmlns:a16="http://schemas.microsoft.com/office/drawing/2014/main" id="{400AA5AA-BF98-41E5-8284-A844C7F72BED}"/>
              </a:ext>
            </a:extLst>
          </p:cNvPr>
          <p:cNvSpPr txBox="1"/>
          <p:nvPr/>
        </p:nvSpPr>
        <p:spPr>
          <a:xfrm>
            <a:off x="6246921" y="6300364"/>
            <a:ext cx="5945079" cy="523220"/>
          </a:xfrm>
          <a:prstGeom prst="rect">
            <a:avLst/>
          </a:prstGeom>
          <a:noFill/>
        </p:spPr>
        <p:txBody>
          <a:bodyPr wrap="square">
            <a:spAutoFit/>
          </a:bodyPr>
          <a:lstStyle/>
          <a:p>
            <a:r>
              <a:rPr lang="en-US" altLang="zh-CN" sz="1400" dirty="0">
                <a:latin typeface="TeXGyreTermesX-Bold"/>
              </a:rPr>
              <a:t>Zhen Cao, et al., Calibration of the Air Shower Energy Scale of the Water and Air Cherenkov Techniques in the LHAASO experiment, </a:t>
            </a:r>
            <a:r>
              <a:rPr lang="en-US" altLang="zh-CN" sz="1400" b="0" u="sng" dirty="0">
                <a:effectLst/>
                <a:hlinkClick r:id="rId5"/>
              </a:rPr>
              <a:t>arXiv:2104.04965</a:t>
            </a:r>
            <a:r>
              <a:rPr lang="en-US" altLang="zh-CN" sz="1400" b="0" u="sng" dirty="0">
                <a:effectLst/>
              </a:rPr>
              <a:t>.</a:t>
            </a:r>
            <a:r>
              <a:rPr lang="en-US" altLang="zh-CN" sz="1400" dirty="0">
                <a:latin typeface="TeXGyreTermesX-Bold"/>
              </a:rPr>
              <a:t> </a:t>
            </a:r>
            <a:endParaRPr lang="zh-CN" altLang="en-US" sz="1400" dirty="0">
              <a:latin typeface="TeXGyreTermesX-Bold"/>
            </a:endParaRPr>
          </a:p>
        </p:txBody>
      </p:sp>
      <mc:AlternateContent xmlns:mc="http://schemas.openxmlformats.org/markup-compatibility/2006" xmlns:a14="http://schemas.microsoft.com/office/drawing/2010/main">
        <mc:Choice Requires="a14">
          <p:sp>
            <p:nvSpPr>
              <p:cNvPr id="15" name="WCDA-1 has been operating since April, 2019.…">
                <a:extLst>
                  <a:ext uri="{FF2B5EF4-FFF2-40B4-BE49-F238E27FC236}">
                    <a16:creationId xmlns:a16="http://schemas.microsoft.com/office/drawing/2014/main" id="{EA5631A3-8DE6-4990-A819-38CB3B72DC30}"/>
                  </a:ext>
                </a:extLst>
              </p:cNvPr>
              <p:cNvSpPr txBox="1"/>
              <p:nvPr/>
            </p:nvSpPr>
            <p:spPr>
              <a:xfrm>
                <a:off x="757535" y="1522750"/>
                <a:ext cx="4737743" cy="4149854"/>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r>
                  <a:rPr lang="en-US" sz="2000" dirty="0"/>
                  <a:t>The shift of Moon shadow in cosmic rays, due to the geomagnetic field, can be used to establish the energy scale of the WCDA detector in the range from 6 TeV to 35 TeV, </a:t>
                </a:r>
                <a14:m>
                  <m:oMath xmlns:m="http://schemas.openxmlformats.org/officeDocument/2006/math">
                    <m:r>
                      <a:rPr lang="en-US" sz="2000" b="1" i="1" smtClean="0">
                        <a:latin typeface="Cambria Math" panose="02040503050406030204" pitchFamily="18" charset="0"/>
                      </a:rPr>
                      <m:t>𝑬</m:t>
                    </m:r>
                    <m:d>
                      <m:dPr>
                        <m:begChr m:val="["/>
                        <m:endChr m:val="]"/>
                        <m:ctrlPr>
                          <a:rPr lang="en-US" sz="2000" b="1" i="1" smtClean="0">
                            <a:latin typeface="Cambria Math" panose="02040503050406030204" pitchFamily="18" charset="0"/>
                          </a:rPr>
                        </m:ctrlPr>
                      </m:dPr>
                      <m:e>
                        <m:r>
                          <a:rPr lang="en-US" sz="2000" b="1" i="1" smtClean="0">
                            <a:latin typeface="Cambria Math" panose="02040503050406030204" pitchFamily="18" charset="0"/>
                          </a:rPr>
                          <m:t>𝑮𝒆𝑽</m:t>
                        </m:r>
                      </m:e>
                    </m:d>
                    <m:r>
                      <a:rPr lang="en-US" sz="2000" b="1" i="1" smtClean="0">
                        <a:latin typeface="Cambria Math" panose="02040503050406030204" pitchFamily="18" charset="0"/>
                      </a:rPr>
                      <m:t>=</m:t>
                    </m:r>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smtClean="0">
                        <a:latin typeface="Cambria Math" panose="02040503050406030204" pitchFamily="18" charset="0"/>
                      </a:rPr>
                      <m:t>𝟑𝟑</m:t>
                    </m:r>
                    <m:r>
                      <a:rPr lang="en-US" sz="2000" b="1" i="1" smtClean="0">
                        <a:latin typeface="Cambria Math" panose="02040503050406030204" pitchFamily="18" charset="0"/>
                        <a:ea typeface="Cambria Math" panose="02040503050406030204" pitchFamily="18" charset="0"/>
                      </a:rPr>
                      <m:t>×</m:t>
                    </m:r>
                    <m:sSubSup>
                      <m:sSubSupPr>
                        <m:ctrlPr>
                          <a:rPr lang="en-US" altLang="zh-CN" sz="2000" b="1" i="1" smtClean="0">
                            <a:latin typeface="Cambria Math" panose="02040503050406030204" pitchFamily="18" charset="0"/>
                          </a:rPr>
                        </m:ctrlPr>
                      </m:sSubSupPr>
                      <m:e>
                        <m:r>
                          <a:rPr lang="en-US" altLang="zh-CN" sz="2000" b="1" i="1" smtClean="0">
                            <a:latin typeface="Cambria Math" panose="02040503050406030204" pitchFamily="18" charset="0"/>
                          </a:rPr>
                          <m:t>𝑵</m:t>
                        </m:r>
                      </m:e>
                      <m:sub>
                        <m:r>
                          <a:rPr lang="en-US" altLang="zh-CN" sz="2000" b="1" i="1" smtClean="0">
                            <a:latin typeface="Cambria Math" panose="02040503050406030204" pitchFamily="18" charset="0"/>
                          </a:rPr>
                          <m:t>𝒑𝒆</m:t>
                        </m:r>
                      </m:sub>
                      <m:sup>
                        <m:r>
                          <a:rPr lang="en-US" altLang="zh-CN" sz="2000" b="1" i="1" smtClean="0">
                            <a:latin typeface="Cambria Math" panose="02040503050406030204" pitchFamily="18" charset="0"/>
                          </a:rPr>
                          <m:t>𝟎</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𝟗𝟓</m:t>
                        </m:r>
                      </m:sup>
                    </m:sSubSup>
                  </m:oMath>
                </a14:m>
                <a:r>
                  <a:rPr lang="en-US" sz="2000" dirty="0"/>
                  <a:t>.</a:t>
                </a:r>
              </a:p>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endParaRPr lang="en-US" sz="2000" dirty="0"/>
              </a:p>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r>
                  <a:rPr lang="en-US" sz="2000" dirty="0"/>
                  <a:t>A set of events commonly triggered with WCDA-1 have been used to correlate the energy scale of WCDA to the measurement using WFCTA </a:t>
                </a:r>
                <a:r>
                  <a:rPr lang="en-US" sz="2000" dirty="0" err="1"/>
                  <a:t>teles</a:t>
                </a:r>
                <a:r>
                  <a:rPr lang="en-US" sz="2000" dirty="0"/>
                  <a:t>- copes. And the results in a rather large uncertainty of about 30% on the ’common’ energy scale.</a:t>
                </a:r>
              </a:p>
            </p:txBody>
          </p:sp>
        </mc:Choice>
        <mc:Fallback xmlns="">
          <p:sp>
            <p:nvSpPr>
              <p:cNvPr id="15" name="WCDA-1 has been operating since April, 2019.…">
                <a:extLst>
                  <a:ext uri="{FF2B5EF4-FFF2-40B4-BE49-F238E27FC236}">
                    <a16:creationId xmlns:a16="http://schemas.microsoft.com/office/drawing/2014/main" id="{EA5631A3-8DE6-4990-A819-38CB3B72DC30}"/>
                  </a:ext>
                </a:extLst>
              </p:cNvPr>
              <p:cNvSpPr txBox="1">
                <a:spLocks noRot="1" noChangeAspect="1" noMove="1" noResize="1" noEditPoints="1" noAdjustHandles="1" noChangeArrowheads="1" noChangeShapeType="1" noTextEdit="1"/>
              </p:cNvSpPr>
              <p:nvPr/>
            </p:nvSpPr>
            <p:spPr>
              <a:xfrm>
                <a:off x="757535" y="1522750"/>
                <a:ext cx="4737743" cy="4149854"/>
              </a:xfrm>
              <a:prstGeom prst="rect">
                <a:avLst/>
              </a:prstGeom>
              <a:blipFill>
                <a:blip r:embed="rId6"/>
                <a:stretch>
                  <a:fillRect l="-2574" t="-1322" r="-2188" b="-2056"/>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zh-CN" altLang="en-US">
                    <a:noFill/>
                  </a:rPr>
                  <a:t> </a:t>
                </a:r>
              </a:p>
            </p:txBody>
          </p:sp>
        </mc:Fallback>
      </mc:AlternateContent>
    </p:spTree>
    <p:extLst>
      <p:ext uri="{BB962C8B-B14F-4D97-AF65-F5344CB8AC3E}">
        <p14:creationId xmlns:p14="http://schemas.microsoft.com/office/powerpoint/2010/main" val="83025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237CD37-86A3-4466-A6E4-5309D6CAA12F}"/>
              </a:ext>
            </a:extLst>
          </p:cNvPr>
          <p:cNvSpPr txBox="1"/>
          <p:nvPr/>
        </p:nvSpPr>
        <p:spPr>
          <a:xfrm>
            <a:off x="5110340" y="116625"/>
            <a:ext cx="2169184" cy="646331"/>
          </a:xfrm>
          <a:prstGeom prst="rect">
            <a:avLst/>
          </a:prstGeom>
          <a:noFill/>
        </p:spPr>
        <p:txBody>
          <a:bodyPr wrap="none" rtlCol="0">
            <a:spAutoFit/>
          </a:bodyPr>
          <a:lstStyle/>
          <a:p>
            <a:r>
              <a:rPr lang="en-US" altLang="zh-CN" sz="3600" b="1" dirty="0"/>
              <a:t>Summary</a:t>
            </a:r>
          </a:p>
        </p:txBody>
      </p:sp>
      <p:cxnSp>
        <p:nvCxnSpPr>
          <p:cNvPr id="5" name="直接连接符 4">
            <a:extLst>
              <a:ext uri="{FF2B5EF4-FFF2-40B4-BE49-F238E27FC236}">
                <a16:creationId xmlns:a16="http://schemas.microsoft.com/office/drawing/2014/main" id="{255D9FEA-31E0-4075-884C-65F2B9688905}"/>
              </a:ext>
            </a:extLst>
          </p:cNvPr>
          <p:cNvCxnSpPr>
            <a:cxnSpLocks/>
          </p:cNvCxnSpPr>
          <p:nvPr/>
        </p:nvCxnSpPr>
        <p:spPr>
          <a:xfrm>
            <a:off x="4802822" y="840777"/>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8" name="Performance:…">
            <a:extLst>
              <a:ext uri="{FF2B5EF4-FFF2-40B4-BE49-F238E27FC236}">
                <a16:creationId xmlns:a16="http://schemas.microsoft.com/office/drawing/2014/main" id="{E156ACFE-F774-475F-8D6E-BC836084545F}"/>
              </a:ext>
            </a:extLst>
          </p:cNvPr>
          <p:cNvSpPr txBox="1"/>
          <p:nvPr/>
        </p:nvSpPr>
        <p:spPr>
          <a:xfrm>
            <a:off x="1614835" y="844774"/>
            <a:ext cx="8962329" cy="4473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indent="-342900" algn="just">
              <a:buSzPct val="123000"/>
              <a:buFont typeface="Arial" panose="020B0604020202020204" pitchFamily="34" charset="0"/>
              <a:buChar char="•"/>
              <a:defRPr sz="4300" b="1">
                <a:solidFill>
                  <a:srgbClr val="000000"/>
                </a:solidFill>
                <a:latin typeface="Times New Roman"/>
                <a:ea typeface="Times New Roman"/>
                <a:cs typeface="Times New Roman"/>
                <a:sym typeface="Times New Roman"/>
              </a:defRPr>
            </a:pPr>
            <a:r>
              <a:rPr lang="en-US" sz="2000" dirty="0"/>
              <a:t>A complete calibration method, which can accurately give the time offset between cells and connect signals of four types of PMTs, is developed to achieve the purpose of combining three pools into one detector array.</a:t>
            </a:r>
          </a:p>
          <a:p>
            <a:pPr marL="342900" indent="-342900" algn="just">
              <a:buSzPct val="123000"/>
              <a:buFont typeface="Arial" panose="020B0604020202020204" pitchFamily="34" charset="0"/>
              <a:buChar char="•"/>
              <a:defRPr sz="4300" b="1">
                <a:solidFill>
                  <a:srgbClr val="000000"/>
                </a:solidFill>
                <a:latin typeface="Times New Roman"/>
                <a:ea typeface="Times New Roman"/>
                <a:cs typeface="Times New Roman"/>
                <a:sym typeface="Times New Roman"/>
              </a:defRPr>
            </a:pPr>
            <a:endParaRPr lang="en-US" sz="2000" dirty="0"/>
          </a:p>
          <a:p>
            <a:pPr marL="342900" indent="-342900" algn="just">
              <a:buSzPct val="123000"/>
              <a:buFont typeface="Arial" panose="020B0604020202020204" pitchFamily="34" charset="0"/>
              <a:buChar char="•"/>
              <a:defRPr sz="4300" b="1">
                <a:solidFill>
                  <a:srgbClr val="000000"/>
                </a:solidFill>
                <a:latin typeface="Times New Roman"/>
                <a:ea typeface="Times New Roman"/>
                <a:cs typeface="Times New Roman"/>
                <a:sym typeface="Times New Roman"/>
              </a:defRPr>
            </a:pPr>
            <a:r>
              <a:rPr sz="2000" dirty="0"/>
              <a:t>Performance:</a:t>
            </a:r>
            <a:endParaRPr lang="en-US" sz="2000" dirty="0"/>
          </a:p>
          <a:p>
            <a:pPr marL="914400" lvl="1" indent="-457200" algn="just">
              <a:buSzPct val="123000"/>
              <a:buFont typeface="+mj-lt"/>
              <a:buAutoNum type="alphaLcPeriod"/>
              <a:defRPr sz="4300" b="1">
                <a:solidFill>
                  <a:srgbClr val="000000"/>
                </a:solidFill>
                <a:latin typeface="Times New Roman"/>
                <a:ea typeface="Times New Roman"/>
                <a:cs typeface="Times New Roman"/>
                <a:sym typeface="Times New Roman"/>
              </a:defRPr>
            </a:pPr>
            <a:r>
              <a:rPr sz="1600" dirty="0"/>
              <a:t>LHAASO-WCDA full array started to testing operate on Mar 5th, 2021.  And on April 20th, it turned to be operating  stably and continuously.      </a:t>
            </a:r>
            <a:endParaRPr lang="en-US" sz="1600" dirty="0"/>
          </a:p>
          <a:p>
            <a:pPr marL="914400" lvl="1" indent="-457200" algn="just">
              <a:buSzPct val="123000"/>
              <a:buFont typeface="+mj-lt"/>
              <a:buAutoNum type="alphaLcPeriod"/>
              <a:defRPr sz="4300" b="1">
                <a:solidFill>
                  <a:srgbClr val="000000"/>
                </a:solidFill>
                <a:latin typeface="Times New Roman"/>
                <a:ea typeface="Times New Roman"/>
                <a:cs typeface="Times New Roman"/>
                <a:sym typeface="Times New Roman"/>
              </a:defRPr>
            </a:pPr>
            <a:r>
              <a:rPr sz="1600" dirty="0"/>
              <a:t>The pointing and angular resolutions of LHAASO-WCDA match with the designation guideline well. </a:t>
            </a:r>
          </a:p>
          <a:p>
            <a:pPr marL="469900" indent="-469900" algn="just">
              <a:buSzPct val="123000"/>
              <a:buChar char="•"/>
              <a:defRPr sz="4300" b="1">
                <a:solidFill>
                  <a:srgbClr val="000000"/>
                </a:solidFill>
                <a:latin typeface="Times New Roman"/>
                <a:ea typeface="Times New Roman"/>
                <a:cs typeface="Times New Roman"/>
                <a:sym typeface="Times New Roman"/>
              </a:defRPr>
            </a:pPr>
            <a:endParaRPr sz="2000" dirty="0"/>
          </a:p>
          <a:p>
            <a:pPr marL="342900" indent="-342900" algn="just">
              <a:buSzPct val="123000"/>
              <a:buFont typeface="Arial" panose="020B0604020202020204" pitchFamily="34" charset="0"/>
              <a:buChar char="•"/>
              <a:defRPr sz="4300" b="1">
                <a:solidFill>
                  <a:srgbClr val="000000"/>
                </a:solidFill>
                <a:latin typeface="Times New Roman"/>
                <a:ea typeface="Times New Roman"/>
                <a:cs typeface="Times New Roman"/>
                <a:sym typeface="Times New Roman"/>
              </a:defRPr>
            </a:pPr>
            <a:r>
              <a:rPr sz="2000" dirty="0"/>
              <a:t>The majority of TeV gamma ray sources, which have been reported by HAWC, have been observed by LHAASO-WCDA, including the LHAASO-KM2A reported 12 gamma sources @ &gt;100TeV</a:t>
            </a:r>
            <a:r>
              <a:rPr lang="en-US" sz="2000" dirty="0"/>
              <a:t>.</a:t>
            </a:r>
            <a:endParaRPr sz="2000" dirty="0"/>
          </a:p>
          <a:p>
            <a:pPr marL="469900" indent="-469900" algn="just">
              <a:buSzPct val="123000"/>
              <a:buChar char="•"/>
              <a:defRPr sz="4300" b="1">
                <a:solidFill>
                  <a:srgbClr val="000000"/>
                </a:solidFill>
                <a:latin typeface="Times New Roman"/>
                <a:ea typeface="Times New Roman"/>
                <a:cs typeface="Times New Roman"/>
                <a:sym typeface="Times New Roman"/>
              </a:defRPr>
            </a:pPr>
            <a:endParaRPr sz="2000" dirty="0"/>
          </a:p>
          <a:p>
            <a:pPr marL="342900" indent="-342900" algn="just">
              <a:buSzPct val="123000"/>
              <a:buFont typeface="Arial" panose="020B0604020202020204" pitchFamily="34" charset="0"/>
              <a:buChar char="•"/>
              <a:defRPr sz="4300" b="1">
                <a:solidFill>
                  <a:srgbClr val="000000"/>
                </a:solidFill>
                <a:latin typeface="Times New Roman"/>
                <a:ea typeface="Times New Roman"/>
                <a:cs typeface="Times New Roman"/>
                <a:sym typeface="Times New Roman"/>
              </a:defRPr>
            </a:pPr>
            <a:r>
              <a:rPr sz="2000" dirty="0"/>
              <a:t>MUCH more new sources will be discovered by LHAASO-WCDA.</a:t>
            </a:r>
            <a:endParaRPr lang="en-US" sz="2000" dirty="0"/>
          </a:p>
        </p:txBody>
      </p:sp>
      <p:sp>
        <p:nvSpPr>
          <p:cNvPr id="10" name="文本框 9">
            <a:extLst>
              <a:ext uri="{FF2B5EF4-FFF2-40B4-BE49-F238E27FC236}">
                <a16:creationId xmlns:a16="http://schemas.microsoft.com/office/drawing/2014/main" id="{998FF303-8A46-4578-9EB7-BD0BE9BE8108}"/>
              </a:ext>
            </a:extLst>
          </p:cNvPr>
          <p:cNvSpPr txBox="1"/>
          <p:nvPr/>
        </p:nvSpPr>
        <p:spPr>
          <a:xfrm>
            <a:off x="3024033" y="5477435"/>
            <a:ext cx="6341801" cy="830997"/>
          </a:xfrm>
          <a:prstGeom prst="rect">
            <a:avLst/>
          </a:prstGeom>
          <a:noFill/>
        </p:spPr>
        <p:txBody>
          <a:bodyPr wrap="none" rtlCol="0">
            <a:spAutoFit/>
          </a:bodyPr>
          <a:lstStyle/>
          <a:p>
            <a:pPr algn="ctr"/>
            <a:r>
              <a:rPr lang="en-US" altLang="zh-CN" sz="2400" b="1" i="0" dirty="0">
                <a:solidFill>
                  <a:srgbClr val="FFC000"/>
                </a:solidFill>
                <a:effectLst/>
                <a:latin typeface="Arial" panose="020B0604020202020204" pitchFamily="34" charset="0"/>
              </a:rPr>
              <a:t>More interesting </a:t>
            </a:r>
            <a:r>
              <a:rPr lang="en-US" altLang="zh-CN" sz="2400" b="1" dirty="0">
                <a:solidFill>
                  <a:srgbClr val="FFC000"/>
                </a:solidFill>
                <a:latin typeface="Arial" panose="020B0604020202020204" pitchFamily="34" charset="0"/>
              </a:rPr>
              <a:t>analyses</a:t>
            </a:r>
            <a:r>
              <a:rPr lang="en-US" altLang="zh-CN" sz="2400" b="1" i="0" dirty="0">
                <a:solidFill>
                  <a:srgbClr val="FFC000"/>
                </a:solidFill>
                <a:effectLst/>
                <a:latin typeface="Arial" panose="020B0604020202020204" pitchFamily="34" charset="0"/>
              </a:rPr>
              <a:t> are underway…</a:t>
            </a:r>
          </a:p>
          <a:p>
            <a:pPr algn="ctr"/>
            <a:r>
              <a:rPr lang="en-US" altLang="zh-CN" sz="2400" b="1" dirty="0">
                <a:solidFill>
                  <a:srgbClr val="FFC000"/>
                </a:solidFill>
                <a:latin typeface="Arial" panose="020B0604020202020204" pitchFamily="34" charset="0"/>
              </a:rPr>
              <a:t>S</a:t>
            </a:r>
            <a:r>
              <a:rPr lang="en-US" altLang="zh-CN" sz="2400" b="1" i="0" dirty="0">
                <a:solidFill>
                  <a:srgbClr val="FFC000"/>
                </a:solidFill>
                <a:effectLst/>
                <a:latin typeface="Arial" panose="020B0604020202020204" pitchFamily="34" charset="0"/>
              </a:rPr>
              <a:t>tay tuned !</a:t>
            </a:r>
            <a:endParaRPr lang="zh-CN" altLang="en-US" sz="2400" b="1" dirty="0">
              <a:solidFill>
                <a:srgbClr val="FFC000"/>
              </a:solidFill>
            </a:endParaRPr>
          </a:p>
        </p:txBody>
      </p:sp>
    </p:spTree>
    <p:extLst>
      <p:ext uri="{BB962C8B-B14F-4D97-AF65-F5344CB8AC3E}">
        <p14:creationId xmlns:p14="http://schemas.microsoft.com/office/powerpoint/2010/main" val="254106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8FD3-CC52-4FCB-9AA8-EFF2B77C1F2A}"/>
              </a:ext>
            </a:extLst>
          </p:cNvPr>
          <p:cNvSpPr>
            <a:spLocks noGrp="1"/>
          </p:cNvSpPr>
          <p:nvPr>
            <p:ph type="title"/>
          </p:nvPr>
        </p:nvSpPr>
        <p:spPr/>
        <p:txBody>
          <a:bodyPr/>
          <a:lstStyle/>
          <a:p>
            <a:r>
              <a:rPr lang="en-US" altLang="zh-CN" b="1" dirty="0"/>
              <a:t>Outline</a:t>
            </a:r>
            <a:endParaRPr lang="zh-CN" altLang="en-US" b="1" dirty="0"/>
          </a:p>
        </p:txBody>
      </p:sp>
      <p:sp>
        <p:nvSpPr>
          <p:cNvPr id="3" name="内容占位符 2">
            <a:extLst>
              <a:ext uri="{FF2B5EF4-FFF2-40B4-BE49-F238E27FC236}">
                <a16:creationId xmlns:a16="http://schemas.microsoft.com/office/drawing/2014/main" id="{40182E39-865A-4980-90F0-2D91C8F5C7FF}"/>
              </a:ext>
            </a:extLst>
          </p:cNvPr>
          <p:cNvSpPr>
            <a:spLocks noGrp="1"/>
          </p:cNvSpPr>
          <p:nvPr>
            <p:ph idx="1"/>
          </p:nvPr>
        </p:nvSpPr>
        <p:spPr/>
        <p:txBody>
          <a:bodyPr>
            <a:normAutofit/>
          </a:bodyPr>
          <a:lstStyle/>
          <a:p>
            <a:pPr marL="571500" indent="-571500">
              <a:buFont typeface="+mj-lt"/>
              <a:buAutoNum type="romanUcPeriod"/>
            </a:pPr>
            <a:r>
              <a:rPr lang="en-US" altLang="zh-CN" dirty="0"/>
              <a:t>Introduction</a:t>
            </a:r>
          </a:p>
          <a:p>
            <a:pPr marL="571500" indent="-571500">
              <a:buFont typeface="+mj-lt"/>
              <a:buAutoNum type="romanUcPeriod"/>
            </a:pPr>
            <a:r>
              <a:rPr lang="en-US" altLang="zh-CN" dirty="0"/>
              <a:t>Physics of LHAASO-WCDA</a:t>
            </a:r>
          </a:p>
          <a:p>
            <a:pPr marL="1028700" lvl="1" indent="-571500">
              <a:buFont typeface="+mj-lt"/>
              <a:buAutoNum type="romanUcPeriod"/>
            </a:pPr>
            <a:r>
              <a:rPr lang="en-US" altLang="zh-CN"/>
              <a:t>Gamma-ray astronomy</a:t>
            </a:r>
            <a:endParaRPr lang="en-US" altLang="zh-CN" dirty="0"/>
          </a:p>
          <a:p>
            <a:pPr marL="1028700" lvl="1" indent="-571500">
              <a:buFont typeface="+mj-lt"/>
              <a:buAutoNum type="romanUcPeriod"/>
            </a:pPr>
            <a:r>
              <a:rPr lang="en-US" altLang="zh-CN" dirty="0"/>
              <a:t>Cosmic ray</a:t>
            </a:r>
          </a:p>
          <a:p>
            <a:pPr marL="571500" indent="-571500">
              <a:buFont typeface="+mj-lt"/>
              <a:buAutoNum type="romanUcPeriod"/>
            </a:pPr>
            <a:r>
              <a:rPr lang="en-US" altLang="zh-CN" dirty="0"/>
              <a:t>Data analysis and key science results </a:t>
            </a:r>
          </a:p>
          <a:p>
            <a:pPr marL="1028700" lvl="1" indent="-571500">
              <a:buFont typeface="+mj-lt"/>
              <a:buAutoNum type="romanUcPeriod"/>
            </a:pPr>
            <a:r>
              <a:rPr lang="en-US" altLang="zh-CN" dirty="0"/>
              <a:t>Calibration</a:t>
            </a:r>
          </a:p>
          <a:p>
            <a:pPr marL="1028700" lvl="1" indent="-571500">
              <a:buFont typeface="+mj-lt"/>
              <a:buAutoNum type="romanUcPeriod"/>
            </a:pPr>
            <a:r>
              <a:rPr lang="en-US" altLang="zh-CN" dirty="0"/>
              <a:t>Performance : observation of Crab nebula</a:t>
            </a:r>
          </a:p>
          <a:p>
            <a:pPr marL="1028700" lvl="1" indent="-571500">
              <a:buFont typeface="+mj-lt"/>
              <a:buAutoNum type="romanUcPeriod"/>
            </a:pPr>
            <a:r>
              <a:rPr lang="en-US" altLang="zh-CN" dirty="0"/>
              <a:t>TeV gamma ray source survey</a:t>
            </a:r>
          </a:p>
          <a:p>
            <a:pPr marL="1028700" lvl="1" indent="-571500">
              <a:buFont typeface="+mj-lt"/>
              <a:buAutoNum type="romanUcPeriod"/>
            </a:pPr>
            <a:r>
              <a:rPr lang="en-US" altLang="zh-CN" dirty="0"/>
              <a:t>Moon shadow </a:t>
            </a:r>
          </a:p>
        </p:txBody>
      </p:sp>
    </p:spTree>
    <p:extLst>
      <p:ext uri="{BB962C8B-B14F-4D97-AF65-F5344CB8AC3E}">
        <p14:creationId xmlns:p14="http://schemas.microsoft.com/office/powerpoint/2010/main" val="174999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57CF22B-18C9-4414-9EE2-A08AE6F2B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 y="0"/>
            <a:ext cx="8677468" cy="6858000"/>
          </a:xfrm>
          <a:prstGeom prst="rect">
            <a:avLst/>
          </a:prstGeom>
        </p:spPr>
      </p:pic>
      <p:sp>
        <p:nvSpPr>
          <p:cNvPr id="4" name="文本框 3">
            <a:extLst>
              <a:ext uri="{FF2B5EF4-FFF2-40B4-BE49-F238E27FC236}">
                <a16:creationId xmlns:a16="http://schemas.microsoft.com/office/drawing/2014/main" id="{9D663C57-39EF-4211-964C-9122189276C3}"/>
              </a:ext>
            </a:extLst>
          </p:cNvPr>
          <p:cNvSpPr txBox="1"/>
          <p:nvPr/>
        </p:nvSpPr>
        <p:spPr>
          <a:xfrm>
            <a:off x="365955" y="116625"/>
            <a:ext cx="3575018" cy="646331"/>
          </a:xfrm>
          <a:prstGeom prst="rect">
            <a:avLst/>
          </a:prstGeom>
          <a:noFill/>
        </p:spPr>
        <p:txBody>
          <a:bodyPr wrap="none" rtlCol="0">
            <a:spAutoFit/>
          </a:bodyPr>
          <a:lstStyle/>
          <a:p>
            <a:r>
              <a:rPr lang="en-US" altLang="zh-CN" sz="3600" b="1" dirty="0"/>
              <a:t>LHAASO-WCDA</a:t>
            </a:r>
            <a:endParaRPr lang="zh-CN" altLang="en-US" sz="3600" b="1" dirty="0"/>
          </a:p>
        </p:txBody>
      </p:sp>
      <p:pic>
        <p:nvPicPr>
          <p:cNvPr id="12" name="图片 11">
            <a:extLst>
              <a:ext uri="{FF2B5EF4-FFF2-40B4-BE49-F238E27FC236}">
                <a16:creationId xmlns:a16="http://schemas.microsoft.com/office/drawing/2014/main" id="{BC875052-29E3-4CB7-AFC7-81B8BA8E2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399" y="3358576"/>
            <a:ext cx="3060000" cy="1610030"/>
          </a:xfrm>
          <a:prstGeom prst="rect">
            <a:avLst/>
          </a:prstGeom>
        </p:spPr>
      </p:pic>
      <p:grpSp>
        <p:nvGrpSpPr>
          <p:cNvPr id="30" name="组合 29">
            <a:extLst>
              <a:ext uri="{FF2B5EF4-FFF2-40B4-BE49-F238E27FC236}">
                <a16:creationId xmlns:a16="http://schemas.microsoft.com/office/drawing/2014/main" id="{1669F485-8280-46B5-90D4-49562F0BC9D4}"/>
              </a:ext>
            </a:extLst>
          </p:cNvPr>
          <p:cNvGrpSpPr/>
          <p:nvPr/>
        </p:nvGrpSpPr>
        <p:grpSpPr>
          <a:xfrm>
            <a:off x="8710066" y="186432"/>
            <a:ext cx="3304374" cy="3060000"/>
            <a:chOff x="8762660" y="314706"/>
            <a:chExt cx="3304374" cy="3060000"/>
          </a:xfrm>
        </p:grpSpPr>
        <p:pic>
          <p:nvPicPr>
            <p:cNvPr id="10" name="图片 9">
              <a:extLst>
                <a:ext uri="{FF2B5EF4-FFF2-40B4-BE49-F238E27FC236}">
                  <a16:creationId xmlns:a16="http://schemas.microsoft.com/office/drawing/2014/main" id="{759D4DAF-7EF3-4EDC-BDCF-52DC52DC2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2660" y="314706"/>
              <a:ext cx="3304374" cy="3060000"/>
            </a:xfrm>
            <a:prstGeom prst="rect">
              <a:avLst/>
            </a:prstGeom>
          </p:spPr>
        </p:pic>
        <p:sp>
          <p:nvSpPr>
            <p:cNvPr id="11" name="文本框 10">
              <a:extLst>
                <a:ext uri="{FF2B5EF4-FFF2-40B4-BE49-F238E27FC236}">
                  <a16:creationId xmlns:a16="http://schemas.microsoft.com/office/drawing/2014/main" id="{0AA3D6EB-8BFD-4D65-8DBB-5A7233ABB290}"/>
                </a:ext>
              </a:extLst>
            </p:cNvPr>
            <p:cNvSpPr txBox="1"/>
            <p:nvPr/>
          </p:nvSpPr>
          <p:spPr>
            <a:xfrm>
              <a:off x="9395823" y="2643732"/>
              <a:ext cx="1145285" cy="261610"/>
            </a:xfrm>
            <a:prstGeom prst="rect">
              <a:avLst/>
            </a:prstGeom>
            <a:noFill/>
          </p:spPr>
          <p:txBody>
            <a:bodyPr wrap="square" rtlCol="0">
              <a:spAutoFit/>
            </a:bodyPr>
            <a:lstStyle/>
            <a:p>
              <a:r>
                <a:rPr lang="en-US" altLang="zh-CN" sz="1100" b="1" dirty="0">
                  <a:latin typeface="Times New Roman" panose="02020603050405020304" pitchFamily="18" charset="0"/>
                  <a:ea typeface="宋体" panose="02010600030101010101" pitchFamily="2" charset="-122"/>
                  <a:cs typeface="Times New Roman" panose="02020603050405020304" pitchFamily="18" charset="0"/>
                </a:rPr>
                <a:t>WCDA-1</a:t>
              </a:r>
              <a:endParaRPr lang="zh-CN" altLang="en-US" sz="11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CA203F48-7831-4D06-A7B9-0139C9B512D7}"/>
                </a:ext>
              </a:extLst>
            </p:cNvPr>
            <p:cNvSpPr txBox="1"/>
            <p:nvPr/>
          </p:nvSpPr>
          <p:spPr>
            <a:xfrm>
              <a:off x="10894230" y="2641607"/>
              <a:ext cx="1145285" cy="261610"/>
            </a:xfrm>
            <a:prstGeom prst="rect">
              <a:avLst/>
            </a:prstGeom>
            <a:noFill/>
          </p:spPr>
          <p:txBody>
            <a:bodyPr wrap="square" rtlCol="0">
              <a:spAutoFit/>
            </a:bodyPr>
            <a:lstStyle/>
            <a:p>
              <a:r>
                <a:rPr lang="en-US" altLang="zh-CN" sz="1100" b="1" dirty="0">
                  <a:latin typeface="Times New Roman" panose="02020603050405020304" pitchFamily="18" charset="0"/>
                  <a:ea typeface="宋体" panose="02010600030101010101" pitchFamily="2" charset="-122"/>
                  <a:cs typeface="Times New Roman" panose="02020603050405020304" pitchFamily="18" charset="0"/>
                </a:rPr>
                <a:t>WCDA-2</a:t>
              </a:r>
              <a:endParaRPr lang="zh-CN" altLang="en-US" sz="11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id="{F1BAB88E-DC9E-4345-87A3-D61FFD5E739D}"/>
                </a:ext>
              </a:extLst>
            </p:cNvPr>
            <p:cNvSpPr txBox="1"/>
            <p:nvPr/>
          </p:nvSpPr>
          <p:spPr>
            <a:xfrm>
              <a:off x="10112497" y="1131049"/>
              <a:ext cx="1145285" cy="261610"/>
            </a:xfrm>
            <a:prstGeom prst="rect">
              <a:avLst/>
            </a:prstGeom>
            <a:noFill/>
          </p:spPr>
          <p:txBody>
            <a:bodyPr wrap="square" rtlCol="0">
              <a:spAutoFit/>
            </a:bodyPr>
            <a:lstStyle/>
            <a:p>
              <a:r>
                <a:rPr lang="en-US" altLang="zh-CN" sz="1100" b="1" dirty="0">
                  <a:latin typeface="Times New Roman" panose="02020603050405020304" pitchFamily="18" charset="0"/>
                  <a:ea typeface="宋体" panose="02010600030101010101" pitchFamily="2" charset="-122"/>
                  <a:cs typeface="Times New Roman" panose="02020603050405020304" pitchFamily="18" charset="0"/>
                </a:rPr>
                <a:t>WCDA-3</a:t>
              </a:r>
              <a:endParaRPr lang="zh-CN" altLang="en-US" sz="11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id="{8854BD34-BE21-40F0-AB5D-FC7BE64653C1}"/>
                </a:ext>
              </a:extLst>
            </p:cNvPr>
            <p:cNvSpPr/>
            <p:nvPr/>
          </p:nvSpPr>
          <p:spPr>
            <a:xfrm>
              <a:off x="8856339" y="504643"/>
              <a:ext cx="452761" cy="2485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8F232190-6125-45DA-9C5F-C66D92618FCE}"/>
                </a:ext>
              </a:extLst>
            </p:cNvPr>
            <p:cNvSpPr/>
            <p:nvPr/>
          </p:nvSpPr>
          <p:spPr>
            <a:xfrm>
              <a:off x="10314728" y="1622815"/>
              <a:ext cx="452761" cy="2485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01D2C00-7131-4387-9D5B-92EBFCADBA7A}"/>
                </a:ext>
              </a:extLst>
            </p:cNvPr>
            <p:cNvSpPr/>
            <p:nvPr/>
          </p:nvSpPr>
          <p:spPr>
            <a:xfrm>
              <a:off x="8841038" y="1632925"/>
              <a:ext cx="452761" cy="2485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a:extLst>
              <a:ext uri="{FF2B5EF4-FFF2-40B4-BE49-F238E27FC236}">
                <a16:creationId xmlns:a16="http://schemas.microsoft.com/office/drawing/2014/main" id="{B5AAEEB1-B6EA-4963-9A76-D2B0AE2EE6DA}"/>
              </a:ext>
            </a:extLst>
          </p:cNvPr>
          <p:cNvSpPr txBox="1"/>
          <p:nvPr/>
        </p:nvSpPr>
        <p:spPr>
          <a:xfrm>
            <a:off x="4470874" y="4712985"/>
            <a:ext cx="1145285" cy="261610"/>
          </a:xfrm>
          <a:prstGeom prst="rect">
            <a:avLst/>
          </a:prstGeom>
          <a:noFill/>
        </p:spPr>
        <p:txBody>
          <a:bodyPr wrap="square" rtlCol="0">
            <a:spAutoFit/>
          </a:bodyPr>
          <a:lstStyle/>
          <a:p>
            <a:r>
              <a:rPr lang="en-US" altLang="zh-CN" sz="1100" b="1" dirty="0">
                <a:latin typeface="Times New Roman" panose="02020603050405020304" pitchFamily="18" charset="0"/>
                <a:ea typeface="宋体" panose="02010600030101010101" pitchFamily="2" charset="-122"/>
                <a:cs typeface="Times New Roman" panose="02020603050405020304" pitchFamily="18" charset="0"/>
              </a:rPr>
              <a:t>WCDA-1</a:t>
            </a:r>
            <a:endParaRPr lang="zh-CN" altLang="en-US" sz="11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文本框 33">
            <a:extLst>
              <a:ext uri="{FF2B5EF4-FFF2-40B4-BE49-F238E27FC236}">
                <a16:creationId xmlns:a16="http://schemas.microsoft.com/office/drawing/2014/main" id="{6B452B62-DFE1-4BE5-B6A2-070F548BB385}"/>
              </a:ext>
            </a:extLst>
          </p:cNvPr>
          <p:cNvSpPr txBox="1"/>
          <p:nvPr/>
        </p:nvSpPr>
        <p:spPr>
          <a:xfrm>
            <a:off x="5492961" y="4207490"/>
            <a:ext cx="1145285" cy="261610"/>
          </a:xfrm>
          <a:prstGeom prst="rect">
            <a:avLst/>
          </a:prstGeom>
          <a:noFill/>
        </p:spPr>
        <p:txBody>
          <a:bodyPr wrap="square" rtlCol="0">
            <a:spAutoFit/>
          </a:bodyPr>
          <a:lstStyle/>
          <a:p>
            <a:r>
              <a:rPr lang="en-US" altLang="zh-CN" sz="1100" b="1" dirty="0">
                <a:latin typeface="Times New Roman" panose="02020603050405020304" pitchFamily="18" charset="0"/>
                <a:ea typeface="宋体" panose="02010600030101010101" pitchFamily="2" charset="-122"/>
                <a:cs typeface="Times New Roman" panose="02020603050405020304" pitchFamily="18" charset="0"/>
              </a:rPr>
              <a:t>WCDA-2</a:t>
            </a:r>
            <a:endParaRPr lang="zh-CN" altLang="en-US" sz="11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文本框 34">
            <a:extLst>
              <a:ext uri="{FF2B5EF4-FFF2-40B4-BE49-F238E27FC236}">
                <a16:creationId xmlns:a16="http://schemas.microsoft.com/office/drawing/2014/main" id="{41BEA579-2A4D-44E6-A380-81636EDE8B29}"/>
              </a:ext>
            </a:extLst>
          </p:cNvPr>
          <p:cNvSpPr txBox="1"/>
          <p:nvPr/>
        </p:nvSpPr>
        <p:spPr>
          <a:xfrm>
            <a:off x="3444028" y="4198628"/>
            <a:ext cx="1145285" cy="261610"/>
          </a:xfrm>
          <a:prstGeom prst="rect">
            <a:avLst/>
          </a:prstGeom>
          <a:noFill/>
        </p:spPr>
        <p:txBody>
          <a:bodyPr wrap="square" rtlCol="0">
            <a:spAutoFit/>
          </a:bodyPr>
          <a:lstStyle/>
          <a:p>
            <a:r>
              <a:rPr lang="en-US" altLang="zh-CN" sz="1100" b="1" dirty="0">
                <a:latin typeface="Times New Roman" panose="02020603050405020304" pitchFamily="18" charset="0"/>
                <a:ea typeface="宋体" panose="02010600030101010101" pitchFamily="2" charset="-122"/>
                <a:cs typeface="Times New Roman" panose="02020603050405020304" pitchFamily="18" charset="0"/>
              </a:rPr>
              <a:t>WCDA-3</a:t>
            </a:r>
            <a:endParaRPr lang="zh-CN" altLang="en-US" sz="1100" b="1" dirty="0">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
                <a:extLst>
                  <a:ext uri="{FF2B5EF4-FFF2-40B4-BE49-F238E27FC236}">
                    <a16:creationId xmlns:a16="http://schemas.microsoft.com/office/drawing/2014/main" id="{51BCE7AD-DA9A-41A2-8B56-A1A63EBF932A}"/>
                  </a:ext>
                </a:extLst>
              </p:cNvPr>
              <p:cNvSpPr>
                <a:spLocks noChangeArrowheads="1"/>
              </p:cNvSpPr>
              <p:nvPr/>
            </p:nvSpPr>
            <p:spPr bwMode="auto">
              <a:xfrm>
                <a:off x="8576853" y="5170448"/>
                <a:ext cx="3523412" cy="1391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284073"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zh-CN" sz="1800" b="1" i="0" u="none" strike="noStrike" cap="none" normalizeH="0" baseline="0" dirty="0">
                    <a:ln>
                      <a:noFill/>
                    </a:ln>
                    <a:solidFill>
                      <a:schemeClr val="tx1"/>
                    </a:solidFill>
                    <a:effectLst/>
                    <a:latin typeface="+mn-lt"/>
                    <a:ea typeface="宋体" panose="02010600030101010101" pitchFamily="2" charset="-122"/>
                    <a:cs typeface="Times New Roman" panose="02020603050405020304" pitchFamily="18" charset="0"/>
                  </a:rPr>
                  <a:t>78000 </a:t>
                </a:r>
                <a14:m>
                  <m:oMath xmlns:m="http://schemas.openxmlformats.org/officeDocument/2006/math">
                    <m:sSup>
                      <m:sSupPr>
                        <m:ctrlPr>
                          <a:rPr kumimoji="0" lang="en-US" altLang="zh-CN" sz="1800" b="1" i="1" u="none" strike="noStrike" cap="none" normalizeH="0" baseline="0" smtClean="0">
                            <a:ln>
                              <a:noFill/>
                            </a:ln>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ctrlPr>
                      </m:sSupPr>
                      <m:e>
                        <m:r>
                          <a:rPr kumimoji="0" lang="en-US" altLang="zh-CN" sz="1800" b="1" i="1" u="none" strike="noStrike" cap="none" normalizeH="0" baseline="0" smtClean="0">
                            <a:ln>
                              <a:noFill/>
                            </a:ln>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𝒎</m:t>
                        </m:r>
                      </m:e>
                      <m:sup>
                        <m:r>
                          <a:rPr kumimoji="0" lang="en-US" altLang="zh-CN" sz="1800" b="1" i="1" u="none" strike="noStrike" cap="none" normalizeH="0" baseline="0" smtClean="0">
                            <a:ln>
                              <a:noFill/>
                            </a:ln>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𝟐</m:t>
                        </m:r>
                      </m:sup>
                    </m:sSup>
                  </m:oMath>
                </a14:m>
                <a:endParaRPr lang="en-US" altLang="zh-CN" sz="800" b="1" dirty="0">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zh-CN" sz="1800" b="1" i="0" u="none" strike="noStrike" cap="none" normalizeH="0" baseline="0" dirty="0">
                    <a:ln>
                      <a:noFill/>
                    </a:ln>
                    <a:solidFill>
                      <a:schemeClr val="tx1"/>
                    </a:solidFill>
                    <a:effectLst/>
                    <a:latin typeface="+mn-lt"/>
                    <a:ea typeface="宋体" panose="02010600030101010101" pitchFamily="2" charset="-122"/>
                    <a:cs typeface="Times New Roman" panose="02020603050405020304" pitchFamily="18" charset="0"/>
                  </a:rPr>
                  <a:t>3120 cells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zh-CN" sz="1800" b="1" i="0" u="none" strike="noStrike" cap="none" normalizeH="0" baseline="0" dirty="0">
                    <a:ln>
                      <a:noFill/>
                    </a:ln>
                    <a:effectLst/>
                    <a:latin typeface="+mn-lt"/>
                    <a:ea typeface="宋体" panose="02010600030101010101" pitchFamily="2" charset="-122"/>
                    <a:cs typeface="Times New Roman" panose="02020603050405020304" pitchFamily="18" charset="0"/>
                  </a:rPr>
                  <a:t>350000 tons of purified water</a:t>
                </a:r>
                <a:endParaRPr lang="en-US" altLang="zh-CN" sz="800" b="1" dirty="0">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zh-CN" sz="1800" b="1" i="0" u="none" strike="noStrike" cap="none" normalizeH="0" baseline="0" dirty="0">
                    <a:ln>
                      <a:noFill/>
                    </a:ln>
                    <a:solidFill>
                      <a:schemeClr val="tx1"/>
                    </a:solidFill>
                    <a:effectLst/>
                    <a:latin typeface="+mn-lt"/>
                    <a:ea typeface="宋体" panose="02010600030101010101" pitchFamily="2" charset="-122"/>
                    <a:cs typeface="Times New Roman" panose="02020603050405020304" pitchFamily="18" charset="0"/>
                  </a:rPr>
                  <a:t>4</a:t>
                </a:r>
                <a14:m>
                  <m:oMath xmlns:m="http://schemas.openxmlformats.org/officeDocument/2006/math">
                    <m:r>
                      <a:rPr kumimoji="0" lang="en-US" altLang="zh-CN" sz="1800" b="1" i="1" u="none" strike="noStrike" cap="none" normalizeH="0" baseline="0" smtClean="0">
                        <a:ln>
                          <a:noFill/>
                        </a:ln>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𝒎</m:t>
                    </m:r>
                    <m:r>
                      <a:rPr kumimoji="0" lang="en-US" altLang="zh-CN" sz="1800" b="1" i="1" u="none" strike="noStrike" cap="none" normalizeH="0" baseline="0" smtClean="0">
                        <a:ln>
                          <a:noFill/>
                        </a:ln>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 </m:t>
                    </m:r>
                  </m:oMath>
                </a14:m>
                <a:r>
                  <a:rPr kumimoji="0" lang="en-US" altLang="zh-CN" sz="1800" b="1" i="0" u="none" strike="noStrike" cap="none" normalizeH="0" baseline="0" dirty="0">
                    <a:ln>
                      <a:noFill/>
                    </a:ln>
                    <a:solidFill>
                      <a:schemeClr val="tx1"/>
                    </a:solidFill>
                    <a:effectLst/>
                    <a:latin typeface="+mn-lt"/>
                    <a:ea typeface="宋体" panose="02010600030101010101" pitchFamily="2" charset="-122"/>
                    <a:cs typeface="Times New Roman" panose="02020603050405020304" pitchFamily="18" charset="0"/>
                  </a:rPr>
                  <a:t>effective water depth</a:t>
                </a:r>
                <a:endParaRPr kumimoji="0" lang="en-US" altLang="zh-CN" sz="1800" b="1" i="0" u="none" strike="noStrike" cap="none" normalizeH="0" baseline="0" dirty="0">
                  <a:ln>
                    <a:noFill/>
                  </a:ln>
                  <a:solidFill>
                    <a:schemeClr val="tx1"/>
                  </a:solidFill>
                  <a:effectLst/>
                  <a:latin typeface="+mn-lt"/>
                </a:endParaRPr>
              </a:p>
            </p:txBody>
          </p:sp>
        </mc:Choice>
        <mc:Fallback xmlns="">
          <p:sp>
            <p:nvSpPr>
              <p:cNvPr id="31" name="Rectangle 3">
                <a:extLst>
                  <a:ext uri="{FF2B5EF4-FFF2-40B4-BE49-F238E27FC236}">
                    <a16:creationId xmlns:a16="http://schemas.microsoft.com/office/drawing/2014/main" id="{51BCE7AD-DA9A-41A2-8B56-A1A63EBF932A}"/>
                  </a:ext>
                </a:extLst>
              </p:cNvPr>
              <p:cNvSpPr>
                <a:spLocks noRot="1" noChangeAspect="1" noMove="1" noResize="1" noEditPoints="1" noAdjustHandles="1" noChangeArrowheads="1" noChangeShapeType="1" noTextEdit="1"/>
              </p:cNvSpPr>
              <p:nvPr/>
            </p:nvSpPr>
            <p:spPr bwMode="auto">
              <a:xfrm>
                <a:off x="8576853" y="5170448"/>
                <a:ext cx="3523412" cy="1391215"/>
              </a:xfrm>
              <a:prstGeom prst="rect">
                <a:avLst/>
              </a:prstGeom>
              <a:blipFill>
                <a:blip r:embed="rId5"/>
                <a:stretch>
                  <a:fillRect t="-4825" b="-1008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8" name="文本框 37">
            <a:extLst>
              <a:ext uri="{FF2B5EF4-FFF2-40B4-BE49-F238E27FC236}">
                <a16:creationId xmlns:a16="http://schemas.microsoft.com/office/drawing/2014/main" id="{E9AEC7F8-BC44-43A6-8450-FEFEBD166901}"/>
              </a:ext>
            </a:extLst>
          </p:cNvPr>
          <p:cNvSpPr txBox="1"/>
          <p:nvPr/>
        </p:nvSpPr>
        <p:spPr>
          <a:xfrm>
            <a:off x="27580" y="2735956"/>
            <a:ext cx="2175478" cy="461665"/>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zh-CN" sz="2400"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4410m </a:t>
            </a:r>
            <a:r>
              <a:rPr lang="en-US" altLang="zh-CN" sz="2400" b="1" dirty="0" err="1">
                <a:solidFill>
                  <a:srgbClr val="FFC000"/>
                </a:solidFill>
                <a:latin typeface="Times New Roman" panose="02020603050405020304" pitchFamily="18" charset="0"/>
                <a:ea typeface="宋体" panose="02010600030101010101" pitchFamily="2" charset="-122"/>
                <a:cs typeface="Times New Roman" panose="02020603050405020304" pitchFamily="18" charset="0"/>
              </a:rPr>
              <a:t>a.s.l</a:t>
            </a:r>
            <a:r>
              <a:rPr lang="en-US" altLang="zh-CN" sz="2400" b="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1000" b="1" dirty="0">
              <a:solidFill>
                <a:srgbClr val="FFC000"/>
              </a:solidFill>
            </a:endParaRPr>
          </a:p>
        </p:txBody>
      </p:sp>
      <p:sp>
        <p:nvSpPr>
          <p:cNvPr id="41" name="任意多边形: 形状 40">
            <a:extLst>
              <a:ext uri="{FF2B5EF4-FFF2-40B4-BE49-F238E27FC236}">
                <a16:creationId xmlns:a16="http://schemas.microsoft.com/office/drawing/2014/main" id="{E2874708-C6E9-441B-89DB-B59062576015}"/>
              </a:ext>
            </a:extLst>
          </p:cNvPr>
          <p:cNvSpPr/>
          <p:nvPr/>
        </p:nvSpPr>
        <p:spPr>
          <a:xfrm>
            <a:off x="435010" y="3373052"/>
            <a:ext cx="8007656" cy="346690"/>
          </a:xfrm>
          <a:custGeom>
            <a:avLst/>
            <a:gdLst>
              <a:gd name="connsiteX0" fmla="*/ 0 w 8682361"/>
              <a:gd name="connsiteY0" fmla="*/ 346690 h 346690"/>
              <a:gd name="connsiteX1" fmla="*/ 2361460 w 8682361"/>
              <a:gd name="connsiteY1" fmla="*/ 89238 h 346690"/>
              <a:gd name="connsiteX2" fmla="*/ 4678532 w 8682361"/>
              <a:gd name="connsiteY2" fmla="*/ 461 h 346690"/>
              <a:gd name="connsiteX3" fmla="*/ 6578353 w 8682361"/>
              <a:gd name="connsiteY3" fmla="*/ 62605 h 346690"/>
              <a:gd name="connsiteX4" fmla="*/ 8682361 w 8682361"/>
              <a:gd name="connsiteY4" fmla="*/ 231280 h 34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2361" h="346690">
                <a:moveTo>
                  <a:pt x="0" y="346690"/>
                </a:moveTo>
                <a:cubicBezTo>
                  <a:pt x="790852" y="246816"/>
                  <a:pt x="1581705" y="146943"/>
                  <a:pt x="2361460" y="89238"/>
                </a:cubicBezTo>
                <a:cubicBezTo>
                  <a:pt x="3141215" y="31533"/>
                  <a:pt x="3975717" y="4900"/>
                  <a:pt x="4678532" y="461"/>
                </a:cubicBezTo>
                <a:cubicBezTo>
                  <a:pt x="5381347" y="-3978"/>
                  <a:pt x="5911048" y="24135"/>
                  <a:pt x="6578353" y="62605"/>
                </a:cubicBezTo>
                <a:cubicBezTo>
                  <a:pt x="7245658" y="101075"/>
                  <a:pt x="7964009" y="166177"/>
                  <a:pt x="8682361" y="231280"/>
                </a:cubicBezTo>
              </a:path>
            </a:pathLst>
          </a:custGeom>
          <a:ln w="28575">
            <a:prstDash val="das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pic>
        <p:nvPicPr>
          <p:cNvPr id="43" name="图片 42">
            <a:extLst>
              <a:ext uri="{FF2B5EF4-FFF2-40B4-BE49-F238E27FC236}">
                <a16:creationId xmlns:a16="http://schemas.microsoft.com/office/drawing/2014/main" id="{4A03D979-7A48-4770-AFD4-9715303D14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1103" y="5311656"/>
            <a:ext cx="2527915" cy="1546344"/>
          </a:xfrm>
          <a:prstGeom prst="rect">
            <a:avLst/>
          </a:prstGeom>
        </p:spPr>
      </p:pic>
      <p:cxnSp>
        <p:nvCxnSpPr>
          <p:cNvPr id="47" name="直接连接符 46">
            <a:extLst>
              <a:ext uri="{FF2B5EF4-FFF2-40B4-BE49-F238E27FC236}">
                <a16:creationId xmlns:a16="http://schemas.microsoft.com/office/drawing/2014/main" id="{59456044-99D7-4214-AC45-351446CCDB4D}"/>
              </a:ext>
            </a:extLst>
          </p:cNvPr>
          <p:cNvCxnSpPr>
            <a:cxnSpLocks/>
          </p:cNvCxnSpPr>
          <p:nvPr/>
        </p:nvCxnSpPr>
        <p:spPr>
          <a:xfrm flipV="1">
            <a:off x="435010" y="762432"/>
            <a:ext cx="6303141" cy="1"/>
          </a:xfrm>
          <a:prstGeom prst="line">
            <a:avLst/>
          </a:prstGeom>
          <a:ln w="19050">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49" name="椭圆 48">
            <a:extLst>
              <a:ext uri="{FF2B5EF4-FFF2-40B4-BE49-F238E27FC236}">
                <a16:creationId xmlns:a16="http://schemas.microsoft.com/office/drawing/2014/main" id="{0554AA87-A4C2-4B03-935B-E12770EB8A60}"/>
              </a:ext>
            </a:extLst>
          </p:cNvPr>
          <p:cNvSpPr>
            <a:spLocks noChangeAspect="1"/>
          </p:cNvSpPr>
          <p:nvPr/>
        </p:nvSpPr>
        <p:spPr>
          <a:xfrm>
            <a:off x="1228885" y="695853"/>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F1B3075B-55B5-4546-9E31-48034A9A093A}"/>
              </a:ext>
            </a:extLst>
          </p:cNvPr>
          <p:cNvSpPr>
            <a:spLocks noChangeAspect="1"/>
          </p:cNvSpPr>
          <p:nvPr/>
        </p:nvSpPr>
        <p:spPr>
          <a:xfrm>
            <a:off x="3839753" y="690431"/>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985E5D6F-8AFA-44E5-8A9E-32C005B4471C}"/>
              </a:ext>
            </a:extLst>
          </p:cNvPr>
          <p:cNvSpPr>
            <a:spLocks noChangeAspect="1"/>
          </p:cNvSpPr>
          <p:nvPr/>
        </p:nvSpPr>
        <p:spPr>
          <a:xfrm>
            <a:off x="5574596" y="690431"/>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BC7F8B4C-259A-4C01-ABA8-43349B646D7E}"/>
              </a:ext>
            </a:extLst>
          </p:cNvPr>
          <p:cNvSpPr txBox="1"/>
          <p:nvPr/>
        </p:nvSpPr>
        <p:spPr>
          <a:xfrm rot="2102534">
            <a:off x="1161739" y="1266184"/>
            <a:ext cx="2271776" cy="523220"/>
          </a:xfrm>
          <a:prstGeom prst="rect">
            <a:avLst/>
          </a:prstGeom>
          <a:noFill/>
        </p:spPr>
        <p:txBody>
          <a:bodyPr wrap="none" rtlCol="0">
            <a:spAutoFit/>
          </a:bodyPr>
          <a:lstStyle/>
          <a:p>
            <a:r>
              <a:rPr lang="en-US" altLang="zh-CN" sz="1400" b="1" dirty="0">
                <a:solidFill>
                  <a:srgbClr val="00FF00"/>
                </a:solidFill>
              </a:rPr>
              <a:t>2019.04 </a:t>
            </a:r>
          </a:p>
          <a:p>
            <a:r>
              <a:rPr lang="en-US" altLang="zh-CN" sz="1400" b="1" i="0" dirty="0">
                <a:solidFill>
                  <a:srgbClr val="FFC000"/>
                </a:solidFill>
                <a:effectLst/>
                <a:latin typeface="Arial" panose="020B0604020202020204" pitchFamily="34" charset="0"/>
              </a:rPr>
              <a:t>Wcda-1 starts to operate</a:t>
            </a:r>
            <a:endParaRPr lang="zh-CN" altLang="en-US" sz="1400" b="1" dirty="0">
              <a:solidFill>
                <a:srgbClr val="FFC000"/>
              </a:solidFill>
            </a:endParaRPr>
          </a:p>
        </p:txBody>
      </p:sp>
      <p:sp>
        <p:nvSpPr>
          <p:cNvPr id="55" name="文本框 54">
            <a:extLst>
              <a:ext uri="{FF2B5EF4-FFF2-40B4-BE49-F238E27FC236}">
                <a16:creationId xmlns:a16="http://schemas.microsoft.com/office/drawing/2014/main" id="{1EF1437E-51A2-451C-83E8-01C79EBC7F1D}"/>
              </a:ext>
            </a:extLst>
          </p:cNvPr>
          <p:cNvSpPr txBox="1"/>
          <p:nvPr/>
        </p:nvSpPr>
        <p:spPr>
          <a:xfrm rot="2102534">
            <a:off x="3826800" y="1012119"/>
            <a:ext cx="1322798" cy="523220"/>
          </a:xfrm>
          <a:prstGeom prst="rect">
            <a:avLst/>
          </a:prstGeom>
          <a:noFill/>
        </p:spPr>
        <p:txBody>
          <a:bodyPr wrap="none" rtlCol="0">
            <a:spAutoFit/>
          </a:bodyPr>
          <a:lstStyle/>
          <a:p>
            <a:r>
              <a:rPr lang="en-US" altLang="zh-CN" sz="1400" b="1" dirty="0">
                <a:solidFill>
                  <a:srgbClr val="00FF00"/>
                </a:solidFill>
              </a:rPr>
              <a:t>2020.05</a:t>
            </a:r>
          </a:p>
          <a:p>
            <a:r>
              <a:rPr lang="en-US" altLang="zh-CN" sz="1400" b="1" i="0" dirty="0" err="1">
                <a:solidFill>
                  <a:srgbClr val="FFC000"/>
                </a:solidFill>
                <a:effectLst/>
                <a:latin typeface="Arial" panose="020B0604020202020204" pitchFamily="34" charset="0"/>
              </a:rPr>
              <a:t>Wcda</a:t>
            </a:r>
            <a:r>
              <a:rPr lang="en-US" altLang="zh-CN" sz="1400" b="1" i="0" dirty="0">
                <a:solidFill>
                  <a:srgbClr val="FFC000"/>
                </a:solidFill>
                <a:effectLst/>
                <a:latin typeface="Arial" panose="020B0604020202020204" pitchFamily="34" charset="0"/>
              </a:rPr>
              <a:t>-U (1+2)</a:t>
            </a:r>
            <a:endParaRPr lang="zh-CN" altLang="en-US" sz="1400" b="1" dirty="0">
              <a:solidFill>
                <a:srgbClr val="FFC000"/>
              </a:solidFill>
            </a:endParaRPr>
          </a:p>
        </p:txBody>
      </p:sp>
      <p:sp>
        <p:nvSpPr>
          <p:cNvPr id="56" name="文本框 55">
            <a:extLst>
              <a:ext uri="{FF2B5EF4-FFF2-40B4-BE49-F238E27FC236}">
                <a16:creationId xmlns:a16="http://schemas.microsoft.com/office/drawing/2014/main" id="{988CD73B-7F9C-437F-9268-54F47E03BB38}"/>
              </a:ext>
            </a:extLst>
          </p:cNvPr>
          <p:cNvSpPr txBox="1"/>
          <p:nvPr/>
        </p:nvSpPr>
        <p:spPr>
          <a:xfrm rot="2102534">
            <a:off x="5631465" y="895485"/>
            <a:ext cx="941283" cy="523220"/>
          </a:xfrm>
          <a:prstGeom prst="rect">
            <a:avLst/>
          </a:prstGeom>
          <a:noFill/>
        </p:spPr>
        <p:txBody>
          <a:bodyPr wrap="none" rtlCol="0">
            <a:spAutoFit/>
          </a:bodyPr>
          <a:lstStyle/>
          <a:p>
            <a:r>
              <a:rPr lang="en-US" altLang="zh-CN" sz="1400" b="1" dirty="0">
                <a:solidFill>
                  <a:srgbClr val="00FF00"/>
                </a:solidFill>
              </a:rPr>
              <a:t>2021.03</a:t>
            </a:r>
          </a:p>
          <a:p>
            <a:r>
              <a:rPr lang="en-US" altLang="zh-CN" sz="1400" b="1" dirty="0" err="1">
                <a:solidFill>
                  <a:srgbClr val="FFC000"/>
                </a:solidFill>
                <a:latin typeface="Arial" panose="020B0604020202020204" pitchFamily="34" charset="0"/>
              </a:rPr>
              <a:t>Fullarray</a:t>
            </a:r>
            <a:endParaRPr lang="zh-CN" altLang="en-US" sz="1400" b="1" dirty="0">
              <a:solidFill>
                <a:srgbClr val="FFC000"/>
              </a:solidFill>
            </a:endParaRPr>
          </a:p>
        </p:txBody>
      </p:sp>
      <p:pic>
        <p:nvPicPr>
          <p:cNvPr id="3" name="图片 2">
            <a:extLst>
              <a:ext uri="{FF2B5EF4-FFF2-40B4-BE49-F238E27FC236}">
                <a16:creationId xmlns:a16="http://schemas.microsoft.com/office/drawing/2014/main" id="{AFCB0D1C-D2F5-4CA8-BD62-ACA619B75CE8}"/>
              </a:ext>
            </a:extLst>
          </p:cNvPr>
          <p:cNvPicPr>
            <a:picLocks noChangeAspect="1"/>
          </p:cNvPicPr>
          <p:nvPr/>
        </p:nvPicPr>
        <p:blipFill rotWithShape="1">
          <a:blip r:embed="rId7"/>
          <a:srcRect l="1515"/>
          <a:stretch/>
        </p:blipFill>
        <p:spPr>
          <a:xfrm>
            <a:off x="2672" y="4968606"/>
            <a:ext cx="2358430" cy="1891092"/>
          </a:xfrm>
          <a:prstGeom prst="rect">
            <a:avLst/>
          </a:prstGeom>
        </p:spPr>
      </p:pic>
    </p:spTree>
    <p:extLst>
      <p:ext uri="{BB962C8B-B14F-4D97-AF65-F5344CB8AC3E}">
        <p14:creationId xmlns:p14="http://schemas.microsoft.com/office/powerpoint/2010/main" val="42224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3" grpId="0" animBg="1"/>
      <p:bldP spid="50"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0B3CA95A-65A0-4E01-9F19-50922C95A3A8}"/>
              </a:ext>
            </a:extLst>
          </p:cNvPr>
          <p:cNvSpPr txBox="1"/>
          <p:nvPr/>
        </p:nvSpPr>
        <p:spPr>
          <a:xfrm>
            <a:off x="365955" y="116625"/>
            <a:ext cx="3575018" cy="646331"/>
          </a:xfrm>
          <a:prstGeom prst="rect">
            <a:avLst/>
          </a:prstGeom>
          <a:noFill/>
        </p:spPr>
        <p:txBody>
          <a:bodyPr wrap="none" rtlCol="0">
            <a:spAutoFit/>
          </a:bodyPr>
          <a:lstStyle/>
          <a:p>
            <a:r>
              <a:rPr lang="en-US" altLang="zh-CN" sz="3600" b="1" dirty="0"/>
              <a:t>LHAASO-WCDA</a:t>
            </a:r>
            <a:endParaRPr lang="zh-CN" altLang="en-US" sz="3600" b="1" dirty="0"/>
          </a:p>
        </p:txBody>
      </p:sp>
      <p:sp>
        <p:nvSpPr>
          <p:cNvPr id="24" name="文本框 23">
            <a:extLst>
              <a:ext uri="{FF2B5EF4-FFF2-40B4-BE49-F238E27FC236}">
                <a16:creationId xmlns:a16="http://schemas.microsoft.com/office/drawing/2014/main" id="{E1FE1EC1-0198-43A9-8490-68943E4911D8}"/>
              </a:ext>
            </a:extLst>
          </p:cNvPr>
          <p:cNvSpPr txBox="1"/>
          <p:nvPr/>
        </p:nvSpPr>
        <p:spPr>
          <a:xfrm>
            <a:off x="540182" y="1496802"/>
            <a:ext cx="1847273" cy="1754326"/>
          </a:xfrm>
          <a:prstGeom prst="rect">
            <a:avLst/>
          </a:prstGeom>
          <a:noFill/>
        </p:spPr>
        <p:txBody>
          <a:bodyPr wrap="square" rtlCol="0">
            <a:spAutoFit/>
          </a:bodyPr>
          <a:lstStyle/>
          <a:p>
            <a:r>
              <a:rPr lang="en-US" altLang="zh-CN" dirty="0"/>
              <a:t>Ground-based</a:t>
            </a:r>
            <a:r>
              <a:rPr lang="zh-CN" altLang="en-US" dirty="0"/>
              <a:t>  </a:t>
            </a:r>
            <a:endParaRPr lang="en-US" altLang="zh-CN" dirty="0"/>
          </a:p>
          <a:p>
            <a:pPr marL="285750" indent="-285750">
              <a:buFont typeface="Arial" panose="020B0604020202020204" pitchFamily="34" charset="0"/>
              <a:buChar char="•"/>
            </a:pPr>
            <a:r>
              <a:rPr lang="en-US" altLang="zh-CN" dirty="0"/>
              <a:t>Milagro</a:t>
            </a:r>
          </a:p>
          <a:p>
            <a:pPr marL="285750" indent="-285750">
              <a:buFont typeface="Arial" panose="020B0604020202020204" pitchFamily="34" charset="0"/>
              <a:buChar char="•"/>
            </a:pPr>
            <a:r>
              <a:rPr lang="en-US" altLang="zh-CN" dirty="0"/>
              <a:t>HAWC</a:t>
            </a:r>
          </a:p>
          <a:p>
            <a:pPr marL="285750" indent="-285750">
              <a:buFont typeface="Arial" panose="020B0604020202020204" pitchFamily="34" charset="0"/>
              <a:buChar char="•"/>
            </a:pPr>
            <a:r>
              <a:rPr lang="en-US" altLang="zh-CN" dirty="0"/>
              <a:t>As-γ</a:t>
            </a:r>
          </a:p>
          <a:p>
            <a:pPr marL="285750" indent="-285750">
              <a:buFont typeface="Arial" panose="020B0604020202020204" pitchFamily="34" charset="0"/>
              <a:buChar char="•"/>
            </a:pPr>
            <a:r>
              <a:rPr lang="en-US" altLang="zh-CN" dirty="0"/>
              <a:t>ARGO-YBJ</a:t>
            </a:r>
          </a:p>
          <a:p>
            <a:pPr marL="285750" indent="-285750">
              <a:buFont typeface="Arial" panose="020B0604020202020204" pitchFamily="34" charset="0"/>
              <a:buChar char="•"/>
            </a:pPr>
            <a:r>
              <a:rPr lang="en-US" altLang="zh-CN" dirty="0"/>
              <a:t>…</a:t>
            </a:r>
          </a:p>
        </p:txBody>
      </p:sp>
      <p:sp>
        <p:nvSpPr>
          <p:cNvPr id="25" name="文本框 24">
            <a:extLst>
              <a:ext uri="{FF2B5EF4-FFF2-40B4-BE49-F238E27FC236}">
                <a16:creationId xmlns:a16="http://schemas.microsoft.com/office/drawing/2014/main" id="{7483A9BC-BF62-4805-9DC9-426F6C18D711}"/>
              </a:ext>
            </a:extLst>
          </p:cNvPr>
          <p:cNvSpPr txBox="1"/>
          <p:nvPr/>
        </p:nvSpPr>
        <p:spPr>
          <a:xfrm>
            <a:off x="2387455" y="1496802"/>
            <a:ext cx="1847273" cy="1754326"/>
          </a:xfrm>
          <a:prstGeom prst="rect">
            <a:avLst/>
          </a:prstGeom>
          <a:noFill/>
        </p:spPr>
        <p:txBody>
          <a:bodyPr wrap="square" rtlCol="0">
            <a:spAutoFit/>
          </a:bodyPr>
          <a:lstStyle/>
          <a:p>
            <a:r>
              <a:rPr lang="en-US" altLang="zh-CN" dirty="0"/>
              <a:t>IACT</a:t>
            </a:r>
          </a:p>
          <a:p>
            <a:pPr marL="285750" indent="-285750">
              <a:buFont typeface="Arial" panose="020B0604020202020204" pitchFamily="34" charset="0"/>
              <a:buChar char="•"/>
            </a:pPr>
            <a:r>
              <a:rPr lang="en-US" altLang="zh-CN" dirty="0"/>
              <a:t>HESS</a:t>
            </a:r>
          </a:p>
          <a:p>
            <a:pPr marL="285750" indent="-285750">
              <a:buFont typeface="Arial" panose="020B0604020202020204" pitchFamily="34" charset="0"/>
              <a:buChar char="•"/>
            </a:pPr>
            <a:r>
              <a:rPr lang="en-US" altLang="zh-CN" dirty="0"/>
              <a:t>MAGIC</a:t>
            </a:r>
          </a:p>
          <a:p>
            <a:pPr marL="285750" indent="-285750">
              <a:buFont typeface="Arial" panose="020B0604020202020204" pitchFamily="34" charset="0"/>
              <a:buChar char="•"/>
            </a:pPr>
            <a:r>
              <a:rPr lang="en-US" altLang="zh-CN" dirty="0"/>
              <a:t>VERITAS</a:t>
            </a:r>
          </a:p>
          <a:p>
            <a:pPr marL="285750" indent="-285750">
              <a:buFont typeface="Arial" panose="020B0604020202020204" pitchFamily="34" charset="0"/>
              <a:buChar char="•"/>
            </a:pPr>
            <a:r>
              <a:rPr lang="en-US" altLang="zh-CN" dirty="0"/>
              <a:t>Future CTA</a:t>
            </a:r>
          </a:p>
          <a:p>
            <a:pPr marL="285750" indent="-285750">
              <a:buFont typeface="Arial" panose="020B0604020202020204" pitchFamily="34" charset="0"/>
              <a:buChar char="•"/>
            </a:pPr>
            <a:r>
              <a:rPr lang="en-US" altLang="zh-CN" dirty="0"/>
              <a:t>…</a:t>
            </a: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974610C3-C61C-45E3-98ED-747EE054D42E}"/>
                  </a:ext>
                </a:extLst>
              </p:cNvPr>
              <p:cNvSpPr txBox="1"/>
              <p:nvPr/>
            </p:nvSpPr>
            <p:spPr>
              <a:xfrm>
                <a:off x="540182" y="3364305"/>
                <a:ext cx="3786909" cy="3024995"/>
              </a:xfrm>
              <a:prstGeom prst="rect">
                <a:avLst/>
              </a:prstGeom>
              <a:noFill/>
            </p:spPr>
            <p:txBody>
              <a:bodyPr wrap="square" rtlCol="0">
                <a:spAutoFit/>
              </a:bodyPr>
              <a:lstStyle/>
              <a:p>
                <a:pPr>
                  <a:spcAft>
                    <a:spcPts val="500"/>
                  </a:spcAft>
                </a:pPr>
                <a:r>
                  <a:rPr lang="en-US" altLang="zh-CN" b="1" i="1" dirty="0"/>
                  <a:t>LHAASO-WCDA</a:t>
                </a:r>
              </a:p>
              <a:p>
                <a:pPr marL="285750" indent="-285750">
                  <a:buFont typeface="Arial" panose="020B0604020202020204" pitchFamily="34" charset="0"/>
                  <a:buChar char="•"/>
                </a:pPr>
                <a:r>
                  <a:rPr lang="en-US" altLang="zh-CN" dirty="0"/>
                  <a:t>Large area</a:t>
                </a:r>
                <a:r>
                  <a:rPr lang="zh-CN" altLang="en-US" dirty="0"/>
                  <a:t>：</a:t>
                </a:r>
                <a:r>
                  <a:rPr lang="en-US" altLang="zh-CN" dirty="0"/>
                  <a:t>78000</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r>
                      <a:rPr lang="zh-CN" altLang="en-US" i="1">
                        <a:latin typeface="Cambria Math" panose="02040503050406030204" pitchFamily="18" charset="0"/>
                      </a:rPr>
                      <m:t>，</m:t>
                    </m:r>
                  </m:oMath>
                </a14:m>
                <a:r>
                  <a:rPr lang="en-US" altLang="zh-CN" dirty="0"/>
                  <a:t>~4 factor</a:t>
                </a:r>
              </a:p>
              <a:p>
                <a:pPr marL="285750" indent="-285750">
                  <a:buFont typeface="Arial" panose="020B0604020202020204" pitchFamily="34" charset="0"/>
                  <a:buChar char="•"/>
                </a:pPr>
                <a:r>
                  <a:rPr lang="en-US" altLang="zh-CN" dirty="0"/>
                  <a:t>Angular resolution</a:t>
                </a:r>
                <a:r>
                  <a:rPr lang="zh-CN" altLang="en-US" dirty="0"/>
                  <a:t>：</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i="1">
                            <a:latin typeface="Cambria Math" panose="02040503050406030204" pitchFamily="18" charset="0"/>
                          </a:rPr>
                          <m:t>0</m:t>
                        </m:r>
                        <m:r>
                          <a:rPr lang="en-US" altLang="zh-CN" i="1" smtClean="0">
                            <a:latin typeface="Cambria Math" panose="02040503050406030204" pitchFamily="18" charset="0"/>
                          </a:rPr>
                          <m:t>.</m:t>
                        </m:r>
                        <m:r>
                          <a:rPr lang="en-US" altLang="zh-CN" i="1">
                            <a:latin typeface="Cambria Math" panose="02040503050406030204" pitchFamily="18" charset="0"/>
                          </a:rPr>
                          <m:t>2</m:t>
                        </m:r>
                      </m:e>
                      <m:sup>
                        <m:r>
                          <a:rPr lang="en-US" altLang="zh-CN"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rPr>
                      <m:t>@</m:t>
                    </m:r>
                  </m:oMath>
                </a14:m>
                <a:r>
                  <a:rPr lang="en-US" altLang="zh-CN" dirty="0"/>
                  <a:t>10TeV</a:t>
                </a:r>
              </a:p>
              <a:p>
                <a:pPr marL="285750" indent="-285750">
                  <a:buFont typeface="Arial" panose="020B0604020202020204" pitchFamily="34" charset="0"/>
                  <a:buChar char="•"/>
                </a:pPr>
                <a:r>
                  <a:rPr lang="en-US" altLang="zh-CN" dirty="0"/>
                  <a:t>Gamma/Proton</a:t>
                </a:r>
                <a:r>
                  <a:rPr lang="zh-CN" altLang="en-US" dirty="0"/>
                  <a:t> </a:t>
                </a:r>
                <a:r>
                  <a:rPr lang="en-US" altLang="zh-CN" dirty="0"/>
                  <a:t>discrimination</a:t>
                </a:r>
                <a:r>
                  <a:rPr lang="zh-CN" altLang="en-US" dirty="0"/>
                  <a:t>：</a:t>
                </a:r>
                <a:r>
                  <a:rPr lang="en-US" altLang="zh-CN" dirty="0"/>
                  <a:t>Q factor &gt; 10</a:t>
                </a:r>
              </a:p>
              <a:p>
                <a:pPr marL="285750" indent="-285750">
                  <a:buFont typeface="Arial" panose="020B0604020202020204" pitchFamily="34" charset="0"/>
                  <a:buChar char="•"/>
                </a:pPr>
                <a:r>
                  <a:rPr lang="en-US" altLang="zh-CN" dirty="0"/>
                  <a:t>Low threshold energy</a:t>
                </a:r>
              </a:p>
              <a:p>
                <a:r>
                  <a:rPr lang="en-US" altLang="zh-CN" sz="2400" b="1" dirty="0">
                    <a:solidFill>
                      <a:srgbClr val="FFC000"/>
                    </a:solidFill>
                  </a:rPr>
                  <a:t>→ high sensitivity</a:t>
                </a:r>
                <a:endParaRPr lang="en-US" altLang="zh-CN" sz="2400" dirty="0">
                  <a:solidFill>
                    <a:srgbClr val="FFC000"/>
                  </a:solidFill>
                </a:endParaRPr>
              </a:p>
              <a:p>
                <a:pPr marL="285750" indent="-285750">
                  <a:buFont typeface="Arial" panose="020B0604020202020204" pitchFamily="34" charset="0"/>
                  <a:buChar char="•"/>
                </a:pPr>
                <a:r>
                  <a:rPr lang="en-US" altLang="zh-CN" dirty="0"/>
                  <a:t>Wide</a:t>
                </a:r>
                <a:r>
                  <a:rPr lang="zh-CN" altLang="en-US" dirty="0"/>
                  <a:t> </a:t>
                </a:r>
                <a:r>
                  <a:rPr lang="en-US" altLang="zh-CN" dirty="0"/>
                  <a:t>field</a:t>
                </a:r>
                <a:r>
                  <a:rPr lang="zh-CN" altLang="en-US" dirty="0"/>
                  <a:t> </a:t>
                </a:r>
                <a:r>
                  <a:rPr lang="en-US" altLang="zh-CN" dirty="0"/>
                  <a:t>of view</a:t>
                </a:r>
              </a:p>
              <a:p>
                <a:pPr marL="285750" indent="-285750">
                  <a:buFont typeface="Arial" panose="020B0604020202020204" pitchFamily="34" charset="0"/>
                  <a:buChar char="•"/>
                </a:pPr>
                <a:r>
                  <a:rPr lang="en-US" altLang="zh-CN" dirty="0"/>
                  <a:t>All weather operations</a:t>
                </a:r>
                <a:endParaRPr lang="zh-CN" altLang="en-US" dirty="0"/>
              </a:p>
            </p:txBody>
          </p:sp>
        </mc:Choice>
        <mc:Fallback xmlns="">
          <p:sp>
            <p:nvSpPr>
              <p:cNvPr id="26" name="文本框 25">
                <a:extLst>
                  <a:ext uri="{FF2B5EF4-FFF2-40B4-BE49-F238E27FC236}">
                    <a16:creationId xmlns:a16="http://schemas.microsoft.com/office/drawing/2014/main" id="{974610C3-C61C-45E3-98ED-747EE054D42E}"/>
                  </a:ext>
                </a:extLst>
              </p:cNvPr>
              <p:cNvSpPr txBox="1">
                <a:spLocks noRot="1" noChangeAspect="1" noMove="1" noResize="1" noEditPoints="1" noAdjustHandles="1" noChangeArrowheads="1" noChangeShapeType="1" noTextEdit="1"/>
              </p:cNvSpPr>
              <p:nvPr/>
            </p:nvSpPr>
            <p:spPr>
              <a:xfrm>
                <a:off x="540182" y="3364305"/>
                <a:ext cx="3786909" cy="3024995"/>
              </a:xfrm>
              <a:prstGeom prst="rect">
                <a:avLst/>
              </a:prstGeom>
              <a:blipFill>
                <a:blip r:embed="rId2"/>
                <a:stretch>
                  <a:fillRect l="-2576" t="-1210" r="-966" b="-2218"/>
                </a:stretch>
              </a:blipFill>
            </p:spPr>
            <p:txBody>
              <a:bodyPr/>
              <a:lstStyle/>
              <a:p>
                <a:r>
                  <a:rPr lang="zh-CN" altLang="en-US">
                    <a:noFill/>
                  </a:rPr>
                  <a:t> </a:t>
                </a:r>
              </a:p>
            </p:txBody>
          </p:sp>
        </mc:Fallback>
      </mc:AlternateContent>
      <p:cxnSp>
        <p:nvCxnSpPr>
          <p:cNvPr id="28" name="直接连接符 27">
            <a:extLst>
              <a:ext uri="{FF2B5EF4-FFF2-40B4-BE49-F238E27FC236}">
                <a16:creationId xmlns:a16="http://schemas.microsoft.com/office/drawing/2014/main" id="{ACC58327-D7BD-471E-BC0E-C9CB88150BE1}"/>
              </a:ext>
            </a:extLst>
          </p:cNvPr>
          <p:cNvCxnSpPr>
            <a:cxnSpLocks/>
          </p:cNvCxnSpPr>
          <p:nvPr/>
        </p:nvCxnSpPr>
        <p:spPr>
          <a:xfrm>
            <a:off x="337498" y="840777"/>
            <a:ext cx="36326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41" name="Image" descr="Image">
            <a:extLst>
              <a:ext uri="{FF2B5EF4-FFF2-40B4-BE49-F238E27FC236}">
                <a16:creationId xmlns:a16="http://schemas.microsoft.com/office/drawing/2014/main" id="{2F441E62-F1BA-425E-BF5B-CBA042E1AD87}"/>
              </a:ext>
            </a:extLst>
          </p:cNvPr>
          <p:cNvPicPr>
            <a:picLocks noChangeAspect="1"/>
          </p:cNvPicPr>
          <p:nvPr/>
        </p:nvPicPr>
        <p:blipFill>
          <a:blip r:embed="rId3"/>
          <a:stretch>
            <a:fillRect/>
          </a:stretch>
        </p:blipFill>
        <p:spPr>
          <a:xfrm>
            <a:off x="4934012" y="178283"/>
            <a:ext cx="4551045" cy="3240000"/>
          </a:xfrm>
          <a:prstGeom prst="rect">
            <a:avLst/>
          </a:prstGeom>
          <a:ln w="12700">
            <a:miter lim="400000"/>
          </a:ln>
        </p:spPr>
      </p:pic>
      <p:pic>
        <p:nvPicPr>
          <p:cNvPr id="42" name="Image" descr="Image">
            <a:extLst>
              <a:ext uri="{FF2B5EF4-FFF2-40B4-BE49-F238E27FC236}">
                <a16:creationId xmlns:a16="http://schemas.microsoft.com/office/drawing/2014/main" id="{9B42E58A-B023-450E-8AF1-43F0DEB25D14}"/>
              </a:ext>
            </a:extLst>
          </p:cNvPr>
          <p:cNvPicPr>
            <a:picLocks noChangeAspect="1"/>
          </p:cNvPicPr>
          <p:nvPr/>
        </p:nvPicPr>
        <p:blipFill>
          <a:blip r:embed="rId4"/>
          <a:stretch>
            <a:fillRect/>
          </a:stretch>
        </p:blipFill>
        <p:spPr>
          <a:xfrm>
            <a:off x="4834790" y="3497748"/>
            <a:ext cx="4713978" cy="3240000"/>
          </a:xfrm>
          <a:prstGeom prst="rect">
            <a:avLst/>
          </a:prstGeom>
          <a:ln w="12700">
            <a:miter lim="400000"/>
          </a:ln>
        </p:spPr>
      </p:pic>
      <p:sp>
        <p:nvSpPr>
          <p:cNvPr id="43" name="文本框 42">
            <a:extLst>
              <a:ext uri="{FF2B5EF4-FFF2-40B4-BE49-F238E27FC236}">
                <a16:creationId xmlns:a16="http://schemas.microsoft.com/office/drawing/2014/main" id="{C23C1CBF-1ECE-496A-AD41-DDD9A0844092}"/>
              </a:ext>
            </a:extLst>
          </p:cNvPr>
          <p:cNvSpPr txBox="1"/>
          <p:nvPr/>
        </p:nvSpPr>
        <p:spPr>
          <a:xfrm>
            <a:off x="9547862" y="1428951"/>
            <a:ext cx="2082621" cy="369332"/>
          </a:xfrm>
          <a:prstGeom prst="rect">
            <a:avLst/>
          </a:prstGeom>
          <a:noFill/>
        </p:spPr>
        <p:txBody>
          <a:bodyPr wrap="none" rtlCol="0">
            <a:spAutoFit/>
          </a:bodyPr>
          <a:lstStyle/>
          <a:p>
            <a:pPr marL="285750" indent="-285750">
              <a:buFont typeface="Wingdings" panose="05000000000000000000" pitchFamily="2" charset="2"/>
              <a:buChar char="l"/>
            </a:pPr>
            <a:r>
              <a:rPr lang="en-US" altLang="zh-CN" b="1" dirty="0">
                <a:solidFill>
                  <a:srgbClr val="FFC000"/>
                </a:solidFill>
              </a:rPr>
              <a:t>High sensitivity</a:t>
            </a:r>
            <a:endParaRPr lang="zh-CN" altLang="en-US" b="1" dirty="0">
              <a:solidFill>
                <a:srgbClr val="FFC000"/>
              </a:solidFill>
            </a:endParaRPr>
          </a:p>
        </p:txBody>
      </p:sp>
      <p:sp>
        <p:nvSpPr>
          <p:cNvPr id="44" name="文本框 43">
            <a:extLst>
              <a:ext uri="{FF2B5EF4-FFF2-40B4-BE49-F238E27FC236}">
                <a16:creationId xmlns:a16="http://schemas.microsoft.com/office/drawing/2014/main" id="{FA004D43-7D3B-481B-8AE2-5A8E3B618B1B}"/>
              </a:ext>
            </a:extLst>
          </p:cNvPr>
          <p:cNvSpPr txBox="1"/>
          <p:nvPr/>
        </p:nvSpPr>
        <p:spPr>
          <a:xfrm>
            <a:off x="9485057" y="4875052"/>
            <a:ext cx="2371162" cy="369332"/>
          </a:xfrm>
          <a:prstGeom prst="rect">
            <a:avLst/>
          </a:prstGeom>
          <a:noFill/>
        </p:spPr>
        <p:txBody>
          <a:bodyPr wrap="none" rtlCol="0">
            <a:spAutoFit/>
          </a:bodyPr>
          <a:lstStyle/>
          <a:p>
            <a:pPr marL="285750" indent="-285750">
              <a:buFont typeface="Wingdings" panose="05000000000000000000" pitchFamily="2" charset="2"/>
              <a:buChar char="l"/>
            </a:pPr>
            <a:r>
              <a:rPr lang="en-US" altLang="zh-CN" b="1" dirty="0">
                <a:solidFill>
                  <a:srgbClr val="FFC000"/>
                </a:solidFill>
              </a:rPr>
              <a:t>Wide field of view</a:t>
            </a:r>
            <a:endParaRPr lang="zh-CN" altLang="en-US" b="1" dirty="0">
              <a:solidFill>
                <a:srgbClr val="FFC000"/>
              </a:solidFill>
            </a:endParaRPr>
          </a:p>
        </p:txBody>
      </p:sp>
      <p:sp>
        <p:nvSpPr>
          <p:cNvPr id="45" name="文本框 44">
            <a:extLst>
              <a:ext uri="{FF2B5EF4-FFF2-40B4-BE49-F238E27FC236}">
                <a16:creationId xmlns:a16="http://schemas.microsoft.com/office/drawing/2014/main" id="{E074FED8-1D71-4DE7-9A90-4CB147A94B5D}"/>
              </a:ext>
            </a:extLst>
          </p:cNvPr>
          <p:cNvSpPr txBox="1"/>
          <p:nvPr/>
        </p:nvSpPr>
        <p:spPr>
          <a:xfrm>
            <a:off x="540182" y="1167765"/>
            <a:ext cx="3179562" cy="369332"/>
          </a:xfrm>
          <a:prstGeom prst="rect">
            <a:avLst/>
          </a:prstGeom>
          <a:noFill/>
        </p:spPr>
        <p:txBody>
          <a:bodyPr wrap="square" rtlCol="0">
            <a:spAutoFit/>
          </a:bodyPr>
          <a:lstStyle/>
          <a:p>
            <a:r>
              <a:rPr lang="en-US" altLang="zh-CN" b="1" i="1" dirty="0">
                <a:latin typeface="等线" panose="02010600030101010101" pitchFamily="2" charset="-122"/>
                <a:ea typeface="等线" panose="02010600030101010101" pitchFamily="2" charset="-122"/>
                <a:cs typeface="Times New Roman" panose="02020603050405020304" pitchFamily="18" charset="0"/>
              </a:rPr>
              <a:t>VHE gamma-ray astronomy</a:t>
            </a:r>
          </a:p>
        </p:txBody>
      </p:sp>
    </p:spTree>
    <p:extLst>
      <p:ext uri="{BB962C8B-B14F-4D97-AF65-F5344CB8AC3E}">
        <p14:creationId xmlns:p14="http://schemas.microsoft.com/office/powerpoint/2010/main" val="93816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F6094388-B482-409F-9C73-5FB18534582A}"/>
              </a:ext>
            </a:extLst>
          </p:cNvPr>
          <p:cNvSpPr txBox="1"/>
          <p:nvPr/>
        </p:nvSpPr>
        <p:spPr>
          <a:xfrm>
            <a:off x="3224567" y="116625"/>
            <a:ext cx="5769528" cy="646331"/>
          </a:xfrm>
          <a:prstGeom prst="rect">
            <a:avLst/>
          </a:prstGeom>
          <a:noFill/>
        </p:spPr>
        <p:txBody>
          <a:bodyPr wrap="none" rtlCol="0">
            <a:spAutoFit/>
          </a:bodyPr>
          <a:lstStyle/>
          <a:p>
            <a:r>
              <a:rPr lang="en-US" altLang="zh-CN" sz="3600" b="1" dirty="0"/>
              <a:t>Physics of LHAASO-WCDA</a:t>
            </a:r>
            <a:endParaRPr lang="zh-CN" altLang="en-US" sz="3600" b="1" dirty="0"/>
          </a:p>
        </p:txBody>
      </p:sp>
      <p:cxnSp>
        <p:nvCxnSpPr>
          <p:cNvPr id="9" name="直接连接符 8">
            <a:extLst>
              <a:ext uri="{FF2B5EF4-FFF2-40B4-BE49-F238E27FC236}">
                <a16:creationId xmlns:a16="http://schemas.microsoft.com/office/drawing/2014/main" id="{7D5F3752-C0A4-4C77-A358-96BA5B387CA3}"/>
              </a:ext>
            </a:extLst>
          </p:cNvPr>
          <p:cNvCxnSpPr>
            <a:cxnSpLocks/>
          </p:cNvCxnSpPr>
          <p:nvPr/>
        </p:nvCxnSpPr>
        <p:spPr>
          <a:xfrm>
            <a:off x="3196110" y="840777"/>
            <a:ext cx="5797985"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11" name="Image" descr="Image">
            <a:extLst>
              <a:ext uri="{FF2B5EF4-FFF2-40B4-BE49-F238E27FC236}">
                <a16:creationId xmlns:a16="http://schemas.microsoft.com/office/drawing/2014/main" id="{8D72C6D4-AD18-4E4E-8FC9-5538E0DCBA09}"/>
              </a:ext>
            </a:extLst>
          </p:cNvPr>
          <p:cNvPicPr>
            <a:picLocks noChangeAspect="1"/>
          </p:cNvPicPr>
          <p:nvPr/>
        </p:nvPicPr>
        <p:blipFill>
          <a:blip r:embed="rId2"/>
          <a:stretch>
            <a:fillRect/>
          </a:stretch>
        </p:blipFill>
        <p:spPr>
          <a:xfrm>
            <a:off x="5761607" y="999089"/>
            <a:ext cx="5754766" cy="2994562"/>
          </a:xfrm>
          <a:prstGeom prst="rect">
            <a:avLst/>
          </a:prstGeom>
          <a:ln w="12700" cap="flat">
            <a:noFill/>
            <a:miter lim="400000"/>
          </a:ln>
          <a:effectLst/>
        </p:spPr>
      </p:pic>
      <p:sp>
        <p:nvSpPr>
          <p:cNvPr id="13" name="文本框 12">
            <a:extLst>
              <a:ext uri="{FF2B5EF4-FFF2-40B4-BE49-F238E27FC236}">
                <a16:creationId xmlns:a16="http://schemas.microsoft.com/office/drawing/2014/main" id="{76308E1C-D3D0-4659-884E-5CE390EFB850}"/>
              </a:ext>
            </a:extLst>
          </p:cNvPr>
          <p:cNvSpPr txBox="1"/>
          <p:nvPr/>
        </p:nvSpPr>
        <p:spPr>
          <a:xfrm>
            <a:off x="540181" y="999089"/>
            <a:ext cx="4884075" cy="5847755"/>
          </a:xfrm>
          <a:prstGeom prst="rect">
            <a:avLst/>
          </a:prstGeom>
          <a:noFill/>
        </p:spPr>
        <p:txBody>
          <a:bodyPr wrap="square" rtlCol="0">
            <a:spAutoFit/>
          </a:bodyPr>
          <a:lstStyle/>
          <a:p>
            <a:r>
              <a:rPr lang="en-US" altLang="zh-CN" sz="2000" b="1" i="1" dirty="0">
                <a:latin typeface="等线" panose="02010600030101010101" pitchFamily="2" charset="-122"/>
                <a:ea typeface="等线" panose="02010600030101010101" pitchFamily="2" charset="-122"/>
                <a:cs typeface="Times New Roman" panose="02020603050405020304" pitchFamily="18" charset="0"/>
              </a:rPr>
              <a:t>Gamma-ray astronomy</a:t>
            </a:r>
          </a:p>
          <a:p>
            <a:pPr marL="285750" indent="-285750">
              <a:buFont typeface="Arial" panose="020B0604020202020204" pitchFamily="34" charset="0"/>
              <a:buChar char="•"/>
            </a:pPr>
            <a:r>
              <a:rPr lang="en-US" altLang="zh-CN" dirty="0"/>
              <a:t>Galactic </a:t>
            </a:r>
          </a:p>
          <a:p>
            <a:pPr marL="742950" lvl="1" indent="-285750">
              <a:buFont typeface="Arial" panose="020B0604020202020204" pitchFamily="34" charset="0"/>
              <a:buChar char="•"/>
            </a:pPr>
            <a:r>
              <a:rPr lang="en-US" altLang="zh-CN" sz="1600" dirty="0"/>
              <a:t>Steady : spectra, morphology</a:t>
            </a:r>
          </a:p>
          <a:p>
            <a:pPr marL="1200150" lvl="2" indent="-285750">
              <a:buFont typeface="Arial" panose="020B0604020202020204" pitchFamily="34" charset="0"/>
              <a:buChar char="•"/>
            </a:pPr>
            <a:r>
              <a:rPr lang="en-US" altLang="zh-CN" sz="1400" dirty="0" err="1"/>
              <a:t>Geminga</a:t>
            </a:r>
            <a:r>
              <a:rPr lang="en-US" altLang="zh-CN" sz="1400" dirty="0"/>
              <a:t>, Cygnus Cocoon …</a:t>
            </a:r>
          </a:p>
          <a:p>
            <a:pPr marL="1200150" lvl="2" indent="-285750">
              <a:buFont typeface="Arial" panose="020B0604020202020204" pitchFamily="34" charset="0"/>
              <a:buChar char="•"/>
            </a:pPr>
            <a:r>
              <a:rPr lang="en-US" altLang="zh-CN" sz="1400" dirty="0"/>
              <a:t>Origin of galactic cosmic ray</a:t>
            </a:r>
          </a:p>
          <a:p>
            <a:pPr marL="285750" indent="-285750">
              <a:buFont typeface="Arial" panose="020B0604020202020204" pitchFamily="34" charset="0"/>
              <a:buChar char="•"/>
            </a:pPr>
            <a:r>
              <a:rPr lang="en-US" altLang="zh-CN" dirty="0"/>
              <a:t>Extra-galactic</a:t>
            </a:r>
          </a:p>
          <a:p>
            <a:pPr marL="742950" lvl="1" indent="-285750">
              <a:buFont typeface="Arial" panose="020B0604020202020204" pitchFamily="34" charset="0"/>
              <a:buChar char="•"/>
            </a:pPr>
            <a:r>
              <a:rPr lang="en-US" altLang="zh-CN" sz="1600" dirty="0"/>
              <a:t>Observation of star-forming / starburst galaxies</a:t>
            </a:r>
          </a:p>
          <a:p>
            <a:pPr marL="742950" lvl="1" indent="-285750">
              <a:buFont typeface="Arial" panose="020B0604020202020204" pitchFamily="34" charset="0"/>
              <a:buChar char="•"/>
            </a:pPr>
            <a:r>
              <a:rPr lang="en-US" altLang="zh-CN" sz="1600" dirty="0"/>
              <a:t>AGN :</a:t>
            </a:r>
            <a:r>
              <a:rPr lang="zh-CN" altLang="en-US" sz="1600" dirty="0"/>
              <a:t> </a:t>
            </a:r>
            <a:r>
              <a:rPr lang="en-US" altLang="zh-CN" sz="1600" dirty="0"/>
              <a:t>Mrk421,</a:t>
            </a:r>
            <a:r>
              <a:rPr lang="zh-CN" altLang="en-US" sz="1600" dirty="0"/>
              <a:t> </a:t>
            </a:r>
            <a:r>
              <a:rPr lang="en-US" altLang="zh-CN" sz="1600" dirty="0"/>
              <a:t>Mrk501 …  → extragalactic background light (EBL)</a:t>
            </a:r>
          </a:p>
          <a:p>
            <a:pPr marL="742950" lvl="1" indent="-285750">
              <a:buFont typeface="Arial" panose="020B0604020202020204" pitchFamily="34" charset="0"/>
              <a:buChar char="•"/>
            </a:pPr>
            <a:r>
              <a:rPr lang="en-US" altLang="zh-CN" sz="1600" dirty="0"/>
              <a:t>VHE emission of GRB, GW EM counterpart</a:t>
            </a:r>
          </a:p>
          <a:p>
            <a:pPr marL="742950" lvl="1"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en-US" altLang="zh-CN" dirty="0"/>
              <a:t>Large-scale structure</a:t>
            </a:r>
            <a:r>
              <a:rPr lang="en-US" altLang="zh-CN" sz="1600" dirty="0"/>
              <a:t>	</a:t>
            </a:r>
          </a:p>
          <a:p>
            <a:pPr marL="742950" lvl="1" indent="-285750">
              <a:buFont typeface="Arial" panose="020B0604020202020204" pitchFamily="34" charset="0"/>
              <a:buChar char="•"/>
            </a:pPr>
            <a:r>
              <a:rPr lang="en-US" altLang="zh-CN" sz="1600" dirty="0"/>
              <a:t>Origin of fermi bubble</a:t>
            </a:r>
          </a:p>
          <a:p>
            <a:pPr marL="285750" indent="-285750">
              <a:buFont typeface="Arial" panose="020B0604020202020204" pitchFamily="34" charset="0"/>
              <a:buChar char="•"/>
            </a:pPr>
            <a:r>
              <a:rPr lang="en-US" altLang="zh-CN" dirty="0"/>
              <a:t>Multi-messenger</a:t>
            </a:r>
          </a:p>
          <a:p>
            <a:pPr marL="342900" indent="-342900">
              <a:buFont typeface="Arial" panose="020B0604020202020204" pitchFamily="34" charset="0"/>
              <a:buChar char="•"/>
            </a:pPr>
            <a:endParaRPr lang="en-US" altLang="zh-CN" dirty="0">
              <a:latin typeface="等线" panose="02010600030101010101" pitchFamily="2" charset="-122"/>
              <a:ea typeface="等线" panose="02010600030101010101" pitchFamily="2" charset="-122"/>
              <a:cs typeface="Times New Roman" panose="02020603050405020304" pitchFamily="18" charset="0"/>
            </a:endParaRPr>
          </a:p>
          <a:p>
            <a:r>
              <a:rPr lang="en-US" altLang="zh-CN" b="1" i="1" dirty="0">
                <a:latin typeface="等线" panose="02010600030101010101" pitchFamily="2" charset="-122"/>
                <a:ea typeface="等线" panose="02010600030101010101" pitchFamily="2" charset="-122"/>
                <a:cs typeface="Times New Roman" panose="02020603050405020304" pitchFamily="18" charset="0"/>
              </a:rPr>
              <a:t>Cosmic ray</a:t>
            </a:r>
          </a:p>
          <a:p>
            <a:pPr marL="285750" indent="-285750">
              <a:buFont typeface="Arial" panose="020B0604020202020204" pitchFamily="34" charset="0"/>
              <a:buChar char="•"/>
            </a:pPr>
            <a:r>
              <a:rPr lang="en-US" altLang="zh-CN" dirty="0">
                <a:latin typeface="等线" panose="02010600030101010101" pitchFamily="2" charset="-122"/>
                <a:ea typeface="等线" panose="02010600030101010101" pitchFamily="2" charset="-122"/>
                <a:cs typeface="Times New Roman" panose="02020603050405020304" pitchFamily="18" charset="0"/>
              </a:rPr>
              <a:t>Acceleration of cosmic rays in supernova remnants</a:t>
            </a:r>
          </a:p>
          <a:p>
            <a:pPr marL="285750" indent="-285750">
              <a:buFont typeface="Arial" panose="020B0604020202020204" pitchFamily="34" charset="0"/>
              <a:buChar char="•"/>
            </a:pPr>
            <a:r>
              <a:rPr lang="en-US" altLang="zh-CN" dirty="0">
                <a:latin typeface="等线" panose="02010600030101010101" pitchFamily="2" charset="-122"/>
                <a:ea typeface="等线" panose="02010600030101010101" pitchFamily="2" charset="-122"/>
                <a:cs typeface="Times New Roman" panose="02020603050405020304" pitchFamily="18" charset="0"/>
              </a:rPr>
              <a:t>Sun shadow</a:t>
            </a:r>
          </a:p>
          <a:p>
            <a:pPr marL="742950" lvl="1" indent="-285750">
              <a:buFont typeface="Arial" panose="020B0604020202020204" pitchFamily="34" charset="0"/>
              <a:buChar char="•"/>
            </a:pPr>
            <a:r>
              <a:rPr lang="en-US" altLang="zh-CN" dirty="0">
                <a:latin typeface="等线" panose="02010600030101010101" pitchFamily="2" charset="-122"/>
                <a:cs typeface="Times New Roman" panose="02020603050405020304" pitchFamily="18" charset="0"/>
              </a:rPr>
              <a:t>Solar physics </a:t>
            </a:r>
          </a:p>
          <a:p>
            <a:pPr marL="742950" lvl="1" indent="-285750">
              <a:buFont typeface="Arial" panose="020B0604020202020204" pitchFamily="34" charset="0"/>
              <a:buChar char="•"/>
            </a:pPr>
            <a:r>
              <a:rPr lang="en-US" altLang="zh-CN" dirty="0">
                <a:latin typeface="等线" panose="02010600030101010101" pitchFamily="2" charset="-122"/>
                <a:ea typeface="等线" panose="02010600030101010101" pitchFamily="2" charset="-122"/>
                <a:cs typeface="Times New Roman" panose="02020603050405020304" pitchFamily="18" charset="0"/>
              </a:rPr>
              <a:t>Space weather </a:t>
            </a:r>
          </a:p>
        </p:txBody>
      </p:sp>
      <p:pic>
        <p:nvPicPr>
          <p:cNvPr id="3" name="图片 2">
            <a:extLst>
              <a:ext uri="{FF2B5EF4-FFF2-40B4-BE49-F238E27FC236}">
                <a16:creationId xmlns:a16="http://schemas.microsoft.com/office/drawing/2014/main" id="{8023C093-0F6B-4EE5-9009-4FD4738737C5}"/>
              </a:ext>
            </a:extLst>
          </p:cNvPr>
          <p:cNvPicPr>
            <a:picLocks noChangeAspect="1"/>
          </p:cNvPicPr>
          <p:nvPr/>
        </p:nvPicPr>
        <p:blipFill>
          <a:blip r:embed="rId3"/>
          <a:stretch>
            <a:fillRect/>
          </a:stretch>
        </p:blipFill>
        <p:spPr>
          <a:xfrm>
            <a:off x="5601371" y="3707441"/>
            <a:ext cx="1776480" cy="2031196"/>
          </a:xfrm>
          <a:prstGeom prst="rect">
            <a:avLst/>
          </a:prstGeom>
        </p:spPr>
      </p:pic>
      <p:pic>
        <p:nvPicPr>
          <p:cNvPr id="10" name="Picture 8">
            <a:extLst>
              <a:ext uri="{FF2B5EF4-FFF2-40B4-BE49-F238E27FC236}">
                <a16:creationId xmlns:a16="http://schemas.microsoft.com/office/drawing/2014/main" id="{629AB14E-D6FB-4721-AF1B-AEB8ED6581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4905" y="3993651"/>
            <a:ext cx="1631654" cy="1260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16BEE5D7-EFDA-4E61-A364-EFEA99F38B60}"/>
              </a:ext>
            </a:extLst>
          </p:cNvPr>
          <p:cNvSpPr txBox="1"/>
          <p:nvPr/>
        </p:nvSpPr>
        <p:spPr>
          <a:xfrm>
            <a:off x="5761607" y="6178783"/>
            <a:ext cx="6094520" cy="523220"/>
          </a:xfrm>
          <a:prstGeom prst="rect">
            <a:avLst/>
          </a:prstGeom>
          <a:noFill/>
        </p:spPr>
        <p:txBody>
          <a:bodyPr wrap="square">
            <a:spAutoFit/>
          </a:bodyPr>
          <a:lstStyle/>
          <a:p>
            <a:r>
              <a:rPr lang="en-US" altLang="zh-CN" sz="1400" i="0" dirty="0">
                <a:solidFill>
                  <a:srgbClr val="222222"/>
                </a:solidFill>
                <a:effectLst/>
                <a:latin typeface="-apple-system"/>
              </a:rPr>
              <a:t>[1] </a:t>
            </a:r>
            <a:r>
              <a:rPr lang="en-US" altLang="zh-CN" sz="1400" i="0" dirty="0" err="1">
                <a:solidFill>
                  <a:srgbClr val="222222"/>
                </a:solidFill>
                <a:effectLst/>
                <a:latin typeface="-apple-system"/>
              </a:rPr>
              <a:t>Abeysekara</a:t>
            </a:r>
            <a:r>
              <a:rPr lang="en-US" altLang="zh-CN" sz="1400" i="0" dirty="0">
                <a:solidFill>
                  <a:srgbClr val="222222"/>
                </a:solidFill>
                <a:effectLst/>
                <a:latin typeface="-apple-system"/>
              </a:rPr>
              <a:t>, </a:t>
            </a:r>
            <a:r>
              <a:rPr lang="en-US" altLang="zh-CN" sz="1400" dirty="0">
                <a:solidFill>
                  <a:srgbClr val="222222"/>
                </a:solidFill>
                <a:effectLst/>
                <a:latin typeface="-apple-system"/>
              </a:rPr>
              <a:t>et al</a:t>
            </a:r>
            <a:r>
              <a:rPr lang="en-US" altLang="zh-CN" sz="1400" i="1" dirty="0">
                <a:solidFill>
                  <a:srgbClr val="222222"/>
                </a:solidFill>
                <a:effectLst/>
                <a:latin typeface="-apple-system"/>
              </a:rPr>
              <a:t>.</a:t>
            </a:r>
            <a:r>
              <a:rPr lang="en-US" altLang="zh-CN" sz="1400" i="0" dirty="0">
                <a:solidFill>
                  <a:srgbClr val="222222"/>
                </a:solidFill>
                <a:effectLst/>
                <a:latin typeface="-apple-system"/>
              </a:rPr>
              <a:t> </a:t>
            </a:r>
            <a:r>
              <a:rPr lang="en-US" altLang="zh-CN" sz="1400" b="1" i="1" dirty="0">
                <a:solidFill>
                  <a:srgbClr val="222222"/>
                </a:solidFill>
                <a:effectLst/>
                <a:latin typeface="-apple-system"/>
              </a:rPr>
              <a:t>Nat Astron</a:t>
            </a:r>
            <a:r>
              <a:rPr lang="en-US" altLang="zh-CN" sz="1400" b="1" i="0" dirty="0">
                <a:solidFill>
                  <a:srgbClr val="222222"/>
                </a:solidFill>
                <a:effectLst/>
                <a:latin typeface="-apple-system"/>
              </a:rPr>
              <a:t> </a:t>
            </a:r>
            <a:r>
              <a:rPr lang="en-US" altLang="zh-CN" sz="1400" i="0" dirty="0">
                <a:solidFill>
                  <a:srgbClr val="222222"/>
                </a:solidFill>
                <a:effectLst/>
                <a:latin typeface="-apple-system"/>
              </a:rPr>
              <a:t>5, 465–471 (2021).</a:t>
            </a:r>
          </a:p>
          <a:p>
            <a:r>
              <a:rPr lang="en-US" altLang="zh-CN" sz="1400" dirty="0"/>
              <a:t>[2] https://fermi.gsfc.nasa.gov/science/eteu/diffuse/</a:t>
            </a:r>
            <a:endParaRPr lang="zh-CN" altLang="en-US" sz="1400" dirty="0"/>
          </a:p>
        </p:txBody>
      </p:sp>
      <p:pic>
        <p:nvPicPr>
          <p:cNvPr id="1026" name="Picture 2">
            <a:extLst>
              <a:ext uri="{FF2B5EF4-FFF2-40B4-BE49-F238E27FC236}">
                <a16:creationId xmlns:a16="http://schemas.microsoft.com/office/drawing/2014/main" id="{A7D0CF5C-1932-4C33-91D2-9F4415C77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9382" y="3903651"/>
            <a:ext cx="2868691" cy="1440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5F8702B3-E268-4A0A-A260-D52169CEB51F}"/>
              </a:ext>
            </a:extLst>
          </p:cNvPr>
          <p:cNvSpPr txBox="1"/>
          <p:nvPr/>
        </p:nvSpPr>
        <p:spPr>
          <a:xfrm>
            <a:off x="6928118" y="3782630"/>
            <a:ext cx="372218" cy="276999"/>
          </a:xfrm>
          <a:prstGeom prst="rect">
            <a:avLst/>
          </a:prstGeom>
          <a:noFill/>
        </p:spPr>
        <p:txBody>
          <a:bodyPr wrap="none" rtlCol="0">
            <a:spAutoFit/>
          </a:bodyPr>
          <a:lstStyle/>
          <a:p>
            <a:r>
              <a:rPr lang="en-US" altLang="zh-CN" sz="1200" b="1" dirty="0"/>
              <a:t>[1]</a:t>
            </a:r>
            <a:endParaRPr lang="zh-CN" altLang="en-US" sz="1200" b="1" dirty="0"/>
          </a:p>
        </p:txBody>
      </p:sp>
      <p:sp>
        <p:nvSpPr>
          <p:cNvPr id="14" name="文本框 13">
            <a:extLst>
              <a:ext uri="{FF2B5EF4-FFF2-40B4-BE49-F238E27FC236}">
                <a16:creationId xmlns:a16="http://schemas.microsoft.com/office/drawing/2014/main" id="{CA50E1F4-1C58-4CCE-8C88-1DC5B9E98D77}"/>
              </a:ext>
            </a:extLst>
          </p:cNvPr>
          <p:cNvSpPr txBox="1"/>
          <p:nvPr/>
        </p:nvSpPr>
        <p:spPr>
          <a:xfrm>
            <a:off x="9803879" y="3782630"/>
            <a:ext cx="372218" cy="276999"/>
          </a:xfrm>
          <a:prstGeom prst="rect">
            <a:avLst/>
          </a:prstGeom>
          <a:noFill/>
        </p:spPr>
        <p:txBody>
          <a:bodyPr wrap="none" rtlCol="0">
            <a:spAutoFit/>
          </a:bodyPr>
          <a:lstStyle/>
          <a:p>
            <a:r>
              <a:rPr lang="en-US" altLang="zh-CN" sz="1200" b="1" dirty="0"/>
              <a:t>[2]</a:t>
            </a:r>
            <a:endParaRPr lang="zh-CN" altLang="en-US" sz="1200" b="1" dirty="0"/>
          </a:p>
        </p:txBody>
      </p:sp>
    </p:spTree>
    <p:extLst>
      <p:ext uri="{BB962C8B-B14F-4D97-AF65-F5344CB8AC3E}">
        <p14:creationId xmlns:p14="http://schemas.microsoft.com/office/powerpoint/2010/main" val="346102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F38E345-7F48-4B6F-9047-F083B6091F20}"/>
              </a:ext>
            </a:extLst>
          </p:cNvPr>
          <p:cNvSpPr txBox="1"/>
          <p:nvPr/>
        </p:nvSpPr>
        <p:spPr>
          <a:xfrm>
            <a:off x="2189573" y="116625"/>
            <a:ext cx="7811754" cy="646331"/>
          </a:xfrm>
          <a:prstGeom prst="rect">
            <a:avLst/>
          </a:prstGeom>
          <a:noFill/>
        </p:spPr>
        <p:txBody>
          <a:bodyPr wrap="none" rtlCol="0">
            <a:spAutoFit/>
          </a:bodyPr>
          <a:lstStyle/>
          <a:p>
            <a:r>
              <a:rPr lang="en-US" altLang="zh-CN" sz="3600" b="1" dirty="0"/>
              <a:t>Data analysis and key science results</a:t>
            </a:r>
          </a:p>
        </p:txBody>
      </p:sp>
      <p:cxnSp>
        <p:nvCxnSpPr>
          <p:cNvPr id="5" name="直接连接符 4">
            <a:extLst>
              <a:ext uri="{FF2B5EF4-FFF2-40B4-BE49-F238E27FC236}">
                <a16:creationId xmlns:a16="http://schemas.microsoft.com/office/drawing/2014/main" id="{9CEB11B7-CD06-4D58-A335-142EA2BE8C10}"/>
              </a:ext>
            </a:extLst>
          </p:cNvPr>
          <p:cNvCxnSpPr>
            <a:cxnSpLocks/>
          </p:cNvCxnSpPr>
          <p:nvPr/>
        </p:nvCxnSpPr>
        <p:spPr>
          <a:xfrm>
            <a:off x="1319038" y="840777"/>
            <a:ext cx="9454586"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9" name="文本框 8">
            <a:extLst>
              <a:ext uri="{FF2B5EF4-FFF2-40B4-BE49-F238E27FC236}">
                <a16:creationId xmlns:a16="http://schemas.microsoft.com/office/drawing/2014/main" id="{782EE252-1A6F-401C-94B2-D51229CE7CDB}"/>
              </a:ext>
            </a:extLst>
          </p:cNvPr>
          <p:cNvSpPr txBox="1"/>
          <p:nvPr/>
        </p:nvSpPr>
        <p:spPr>
          <a:xfrm>
            <a:off x="540181" y="1167765"/>
            <a:ext cx="3579057" cy="4708981"/>
          </a:xfrm>
          <a:prstGeom prst="rect">
            <a:avLst/>
          </a:prstGeom>
          <a:noFill/>
        </p:spPr>
        <p:txBody>
          <a:bodyPr wrap="square" rtlCol="0">
            <a:spAutoFit/>
          </a:bodyPr>
          <a:lstStyle/>
          <a:p>
            <a:r>
              <a:rPr lang="en-US" altLang="zh-CN" sz="2400" b="1" i="1" dirty="0">
                <a:latin typeface="等线" panose="02010600030101010101" pitchFamily="2" charset="-122"/>
                <a:ea typeface="等线" panose="02010600030101010101" pitchFamily="2" charset="-122"/>
                <a:cs typeface="Times New Roman" panose="02020603050405020304" pitchFamily="18" charset="0"/>
              </a:rPr>
              <a:t>Calibration</a:t>
            </a:r>
          </a:p>
          <a:p>
            <a:pPr marL="342900" indent="-342900">
              <a:buFont typeface="Arial" panose="020B0604020202020204" pitchFamily="34" charset="0"/>
              <a:buChar char="•"/>
            </a:pPr>
            <a:r>
              <a:rPr lang="en-US" altLang="zh-CN" sz="2000" dirty="0">
                <a:latin typeface="等线" panose="02010600030101010101" pitchFamily="2" charset="-122"/>
                <a:ea typeface="等线" panose="02010600030101010101" pitchFamily="2" charset="-122"/>
                <a:cs typeface="Times New Roman" panose="02020603050405020304" pitchFamily="18" charset="0"/>
              </a:rPr>
              <a:t>Time calibration</a:t>
            </a:r>
          </a:p>
          <a:p>
            <a:pPr marL="800100" lvl="1" indent="-342900">
              <a:buFont typeface="Arial" panose="020B0604020202020204" pitchFamily="34" charset="0"/>
              <a:buChar char="•"/>
            </a:pPr>
            <a:r>
              <a:rPr lang="en-US" altLang="zh-CN" dirty="0">
                <a:latin typeface="等线" panose="02010600030101010101" pitchFamily="2" charset="-122"/>
                <a:cs typeface="Times New Roman" panose="02020603050405020304" pitchFamily="18" charset="0"/>
              </a:rPr>
              <a:t>Q-T effect</a:t>
            </a:r>
          </a:p>
          <a:p>
            <a:pPr marL="800100" lvl="1" indent="-342900">
              <a:buFont typeface="Arial" panose="020B0604020202020204" pitchFamily="34" charset="0"/>
              <a:buChar char="•"/>
            </a:pPr>
            <a:r>
              <a:rPr lang="en-US" altLang="zh-CN" dirty="0">
                <a:latin typeface="等线" panose="02010600030101010101" pitchFamily="2" charset="-122"/>
                <a:ea typeface="等线" panose="02010600030101010101" pitchFamily="2" charset="-122"/>
                <a:cs typeface="Times New Roman" panose="02020603050405020304" pitchFamily="18" charset="0"/>
              </a:rPr>
              <a:t>Time offset between cells</a:t>
            </a:r>
          </a:p>
          <a:p>
            <a:pPr marL="800100" lvl="1" indent="-342900">
              <a:buFont typeface="Arial" panose="020B0604020202020204" pitchFamily="34" charset="0"/>
              <a:buChar char="•"/>
            </a:pPr>
            <a:r>
              <a:rPr lang="en-US" altLang="zh-CN" dirty="0">
                <a:latin typeface="等线" panose="02010600030101010101" pitchFamily="2" charset="-122"/>
                <a:ea typeface="等线" panose="02010600030101010101" pitchFamily="2" charset="-122"/>
                <a:cs typeface="Times New Roman" panose="02020603050405020304" pitchFamily="18" charset="0"/>
              </a:rPr>
              <a:t>Method</a:t>
            </a:r>
          </a:p>
          <a:p>
            <a:pPr marL="1257300" lvl="2" indent="-342900">
              <a:buFont typeface="Arial" panose="020B0604020202020204" pitchFamily="34" charset="0"/>
              <a:buChar char="•"/>
            </a:pPr>
            <a:r>
              <a:rPr lang="en-US" altLang="zh-CN" sz="1600" dirty="0">
                <a:latin typeface="等线" panose="02010600030101010101" pitchFamily="2" charset="-122"/>
                <a:ea typeface="等线" panose="02010600030101010101" pitchFamily="2" charset="-122"/>
                <a:cs typeface="Times New Roman" panose="02020603050405020304" pitchFamily="18" charset="0"/>
              </a:rPr>
              <a:t>Hardware</a:t>
            </a:r>
          </a:p>
          <a:p>
            <a:pPr marL="1257300" lvl="2" indent="-342900">
              <a:buFont typeface="Arial" panose="020B0604020202020204" pitchFamily="34" charset="0"/>
              <a:buChar char="•"/>
            </a:pPr>
            <a:r>
              <a:rPr lang="en-US" altLang="zh-CN" sz="1600" dirty="0">
                <a:latin typeface="等线" panose="02010600030101010101" pitchFamily="2" charset="-122"/>
                <a:ea typeface="等线" panose="02010600030101010101" pitchFamily="2" charset="-122"/>
                <a:cs typeface="Times New Roman" panose="02020603050405020304" pitchFamily="18" charset="0"/>
              </a:rPr>
              <a:t>Offline method</a:t>
            </a:r>
          </a:p>
          <a:p>
            <a:pPr marL="342900" indent="-342900">
              <a:buFont typeface="Arial" panose="020B0604020202020204" pitchFamily="34" charset="0"/>
              <a:buChar char="•"/>
            </a:pP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a:p>
            <a:pPr marL="342900" indent="-342900">
              <a:buFont typeface="Arial" panose="020B0604020202020204" pitchFamily="34" charset="0"/>
              <a:buChar char="•"/>
            </a:pP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a:p>
            <a:pPr marL="342900" indent="-342900">
              <a:buFont typeface="Arial" panose="020B0604020202020204" pitchFamily="34" charset="0"/>
              <a:buChar char="•"/>
            </a:pP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a:p>
            <a:pPr marL="342900" indent="-342900">
              <a:buFont typeface="Arial" panose="020B0604020202020204" pitchFamily="34" charset="0"/>
              <a:buChar char="•"/>
            </a:pP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2000" dirty="0">
                <a:latin typeface="等线" panose="02010600030101010101" pitchFamily="2" charset="-122"/>
                <a:ea typeface="等线" panose="02010600030101010101" pitchFamily="2" charset="-122"/>
                <a:cs typeface="Times New Roman" panose="02020603050405020304" pitchFamily="18" charset="0"/>
              </a:rPr>
              <a:t>Charge calibration</a:t>
            </a:r>
          </a:p>
          <a:p>
            <a:pPr marL="800100" lvl="1" indent="-342900">
              <a:buFont typeface="Arial" panose="020B0604020202020204" pitchFamily="34" charset="0"/>
              <a:buChar char="•"/>
            </a:pPr>
            <a:r>
              <a:rPr lang="en-US" altLang="zh-CN" dirty="0">
                <a:latin typeface="等线" panose="02010600030101010101" pitchFamily="2" charset="-122"/>
                <a:ea typeface="等线" panose="02010600030101010101" pitchFamily="2" charset="-122"/>
                <a:cs typeface="Times New Roman" panose="02020603050405020304" pitchFamily="18" charset="0"/>
              </a:rPr>
              <a:t>Ratio between different types</a:t>
            </a:r>
            <a:r>
              <a:rPr lang="zh-CN" altLang="en-US" dirty="0">
                <a:latin typeface="等线" panose="02010600030101010101" pitchFamily="2" charset="-122"/>
                <a:ea typeface="等线" panose="02010600030101010101" pitchFamily="2" charset="-122"/>
                <a:cs typeface="Times New Roman" panose="02020603050405020304" pitchFamily="18" charset="0"/>
              </a:rPr>
              <a:t> </a:t>
            </a:r>
            <a:r>
              <a:rPr lang="en-US" altLang="zh-CN" dirty="0">
                <a:latin typeface="等线" panose="02010600030101010101" pitchFamily="2" charset="-122"/>
                <a:ea typeface="等线" panose="02010600030101010101" pitchFamily="2" charset="-122"/>
                <a:cs typeface="Times New Roman" panose="02020603050405020304" pitchFamily="18" charset="0"/>
              </a:rPr>
              <a:t>of</a:t>
            </a:r>
            <a:r>
              <a:rPr lang="zh-CN" altLang="en-US" dirty="0">
                <a:latin typeface="等线" panose="02010600030101010101" pitchFamily="2" charset="-122"/>
                <a:ea typeface="等线" panose="02010600030101010101" pitchFamily="2" charset="-122"/>
                <a:cs typeface="Times New Roman" panose="02020603050405020304" pitchFamily="18" charset="0"/>
              </a:rPr>
              <a:t> </a:t>
            </a:r>
            <a:r>
              <a:rPr lang="en-US" altLang="zh-CN" dirty="0">
                <a:latin typeface="等线" panose="02010600030101010101" pitchFamily="2" charset="-122"/>
                <a:ea typeface="等线" panose="02010600030101010101" pitchFamily="2" charset="-122"/>
                <a:cs typeface="Times New Roman" panose="02020603050405020304" pitchFamily="18" charset="0"/>
              </a:rPr>
              <a:t>PMT</a:t>
            </a:r>
          </a:p>
          <a:p>
            <a:pPr marL="800100" lvl="1" indent="-342900">
              <a:buFont typeface="Arial" panose="020B0604020202020204" pitchFamily="34" charset="0"/>
              <a:buChar char="•"/>
            </a:pPr>
            <a:r>
              <a:rPr lang="en-US" altLang="zh-CN" dirty="0">
                <a:latin typeface="等线" panose="02010600030101010101" pitchFamily="2" charset="-122"/>
                <a:ea typeface="等线" panose="02010600030101010101" pitchFamily="2" charset="-122"/>
                <a:cs typeface="Times New Roman" panose="02020603050405020304" pitchFamily="18" charset="0"/>
              </a:rPr>
              <a:t>Method</a:t>
            </a:r>
          </a:p>
          <a:p>
            <a:pPr marL="1257300" lvl="2" indent="-342900">
              <a:buFont typeface="Arial" panose="020B0604020202020204" pitchFamily="34" charset="0"/>
              <a:buChar char="•"/>
            </a:pPr>
            <a:r>
              <a:rPr lang="en-US" altLang="zh-CN" sz="1600" dirty="0">
                <a:latin typeface="等线" panose="02010600030101010101" pitchFamily="2" charset="-122"/>
                <a:ea typeface="等线" panose="02010600030101010101" pitchFamily="2" charset="-122"/>
                <a:cs typeface="Times New Roman" panose="02020603050405020304" pitchFamily="18" charset="0"/>
              </a:rPr>
              <a:t>Offline method </a:t>
            </a:r>
          </a:p>
        </p:txBody>
      </p:sp>
      <p:pic>
        <p:nvPicPr>
          <p:cNvPr id="11" name="图片 10">
            <a:extLst>
              <a:ext uri="{FF2B5EF4-FFF2-40B4-BE49-F238E27FC236}">
                <a16:creationId xmlns:a16="http://schemas.microsoft.com/office/drawing/2014/main" id="{11F13727-23BD-4547-A63A-62FCFF7FD4B0}"/>
              </a:ext>
            </a:extLst>
          </p:cNvPr>
          <p:cNvPicPr>
            <a:picLocks noChangeAspect="1"/>
          </p:cNvPicPr>
          <p:nvPr/>
        </p:nvPicPr>
        <p:blipFill rotWithShape="1">
          <a:blip r:embed="rId2"/>
          <a:srcRect t="17213" b="16883"/>
          <a:stretch/>
        </p:blipFill>
        <p:spPr>
          <a:xfrm>
            <a:off x="4119238" y="875694"/>
            <a:ext cx="4322496" cy="1620000"/>
          </a:xfrm>
          <a:prstGeom prst="rect">
            <a:avLst/>
          </a:prstGeom>
        </p:spPr>
      </p:pic>
      <p:sp>
        <p:nvSpPr>
          <p:cNvPr id="19" name="文本框 18">
            <a:extLst>
              <a:ext uri="{FF2B5EF4-FFF2-40B4-BE49-F238E27FC236}">
                <a16:creationId xmlns:a16="http://schemas.microsoft.com/office/drawing/2014/main" id="{25792647-EA1C-4928-A597-82E7239EC50B}"/>
              </a:ext>
            </a:extLst>
          </p:cNvPr>
          <p:cNvSpPr txBox="1"/>
          <p:nvPr/>
        </p:nvSpPr>
        <p:spPr>
          <a:xfrm>
            <a:off x="0" y="6334780"/>
            <a:ext cx="7323194" cy="523220"/>
          </a:xfrm>
          <a:prstGeom prst="rect">
            <a:avLst/>
          </a:prstGeom>
          <a:noFill/>
        </p:spPr>
        <p:txBody>
          <a:bodyPr wrap="square">
            <a:spAutoFit/>
          </a:bodyPr>
          <a:lstStyle/>
          <a:p>
            <a:r>
              <a:rPr lang="en-US" altLang="zh-CN" sz="1400" b="0" u="none" strike="noStrike" baseline="0" dirty="0">
                <a:latin typeface="TeXGyreTermesX-Italic"/>
              </a:rPr>
              <a:t>[1] Bo Gao et al., Time calibration of the LHAASO-WCDA detectors, ICRC 2021.</a:t>
            </a:r>
          </a:p>
          <a:p>
            <a:r>
              <a:rPr lang="en-US" altLang="zh-CN" sz="1400" dirty="0">
                <a:latin typeface="TeXGyreTermesX-Italic"/>
              </a:rPr>
              <a:t>[2] Shicong Hu et al., The Charge Calibration of LHAASO-WCDA, ICRC 2021.</a:t>
            </a:r>
            <a:endParaRPr lang="zh-CN" altLang="en-US" sz="1400" dirty="0"/>
          </a:p>
        </p:txBody>
      </p:sp>
      <p:grpSp>
        <p:nvGrpSpPr>
          <p:cNvPr id="26" name="组合 25">
            <a:extLst>
              <a:ext uri="{FF2B5EF4-FFF2-40B4-BE49-F238E27FC236}">
                <a16:creationId xmlns:a16="http://schemas.microsoft.com/office/drawing/2014/main" id="{38705EB2-BCD2-4E16-B9CF-BA77E9985758}"/>
              </a:ext>
            </a:extLst>
          </p:cNvPr>
          <p:cNvGrpSpPr/>
          <p:nvPr/>
        </p:nvGrpSpPr>
        <p:grpSpPr>
          <a:xfrm>
            <a:off x="4119238" y="2374217"/>
            <a:ext cx="5021386" cy="1800000"/>
            <a:chOff x="1526390" y="2353875"/>
            <a:chExt cx="9206527" cy="3300236"/>
          </a:xfrm>
        </p:grpSpPr>
        <p:pic>
          <p:nvPicPr>
            <p:cNvPr id="23" name="图片 22">
              <a:extLst>
                <a:ext uri="{FF2B5EF4-FFF2-40B4-BE49-F238E27FC236}">
                  <a16:creationId xmlns:a16="http://schemas.microsoft.com/office/drawing/2014/main" id="{AFB5DB11-E453-4A63-B924-B3A717BD1BA7}"/>
                </a:ext>
              </a:extLst>
            </p:cNvPr>
            <p:cNvPicPr>
              <a:picLocks noChangeAspect="1"/>
            </p:cNvPicPr>
            <p:nvPr/>
          </p:nvPicPr>
          <p:blipFill>
            <a:blip r:embed="rId3"/>
            <a:stretch>
              <a:fillRect/>
            </a:stretch>
          </p:blipFill>
          <p:spPr>
            <a:xfrm>
              <a:off x="1526390" y="2353875"/>
              <a:ext cx="9206527" cy="3300236"/>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8A7C8D3F-99AB-4E96-A563-CC213AB4A1FB}"/>
                    </a:ext>
                  </a:extLst>
                </p:cNvPr>
                <p:cNvSpPr txBox="1"/>
                <p:nvPr/>
              </p:nvSpPr>
              <p:spPr>
                <a:xfrm>
                  <a:off x="1998826" y="2893627"/>
                  <a:ext cx="3189060" cy="1749321"/>
                </a:xfrm>
                <a:prstGeom prst="rect">
                  <a:avLst/>
                </a:prstGeom>
                <a:noFill/>
              </p:spPr>
              <p:txBody>
                <a:bodyPr wrap="square" rtlCol="0">
                  <a:spAutoFit/>
                </a:bodyPr>
                <a:lstStyle/>
                <a:p>
                  <a:r>
                    <a:rPr lang="en-US" altLang="zh-CN" sz="1400" b="1" dirty="0"/>
                    <a:t>WCDA-1</a:t>
                  </a:r>
                </a:p>
                <a:p>
                  <a:endParaRPr lang="en-US" altLang="zh-CN" sz="1400" b="1" dirty="0"/>
                </a:p>
                <a:p>
                  <a:r>
                    <a:rPr lang="en-US" altLang="zh-CN" sz="1400" b="1" dirty="0"/>
                    <a:t>Sigma = </a:t>
                  </a:r>
                </a:p>
                <a:p>
                  <a:pPr/>
                  <a14:m>
                    <m:oMathPara xmlns:m="http://schemas.openxmlformats.org/officeDocument/2006/math">
                      <m:oMathParaPr>
                        <m:jc m:val="centerGroup"/>
                      </m:oMathParaPr>
                      <m:oMath xmlns:m="http://schemas.openxmlformats.org/officeDocument/2006/math">
                        <m:r>
                          <a:rPr lang="en-US" altLang="zh-CN" sz="1400" b="1" i="1" smtClean="0">
                            <a:latin typeface="Cambria Math" panose="02040503050406030204" pitchFamily="18" charset="0"/>
                          </a:rPr>
                          <m:t>𝟎</m:t>
                        </m:r>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𝟎𝟓𝟏</m:t>
                        </m:r>
                        <m:r>
                          <a:rPr lang="en-US" altLang="zh-CN" sz="1400" b="1" i="1" smtClean="0">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𝟎</m:t>
                        </m:r>
                        <m:r>
                          <a:rPr lang="en-US" altLang="zh-CN" sz="1400" b="1" i="1" smtClean="0">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𝟎𝟎𝟏𝟓</m:t>
                        </m:r>
                        <m:r>
                          <a:rPr lang="en-US" altLang="zh-CN" sz="1400" b="1" i="1" smtClean="0">
                            <a:latin typeface="Cambria Math" panose="02040503050406030204" pitchFamily="18" charset="0"/>
                            <a:ea typeface="Cambria Math" panose="02040503050406030204" pitchFamily="18" charset="0"/>
                          </a:rPr>
                          <m:t> </m:t>
                        </m:r>
                        <m:r>
                          <a:rPr lang="en-US" altLang="zh-CN" sz="1400" b="1" i="1" smtClean="0">
                            <a:latin typeface="Cambria Math" panose="02040503050406030204" pitchFamily="18" charset="0"/>
                            <a:ea typeface="Cambria Math" panose="02040503050406030204" pitchFamily="18" charset="0"/>
                          </a:rPr>
                          <m:t>𝒏𝒔</m:t>
                        </m:r>
                      </m:oMath>
                    </m:oMathPara>
                  </a14:m>
                  <a:endParaRPr lang="zh-CN" altLang="en-US" sz="1400" b="1" dirty="0"/>
                </a:p>
              </p:txBody>
            </p:sp>
          </mc:Choice>
          <mc:Fallback xmlns="">
            <p:sp>
              <p:nvSpPr>
                <p:cNvPr id="24" name="文本框 23">
                  <a:extLst>
                    <a:ext uri="{FF2B5EF4-FFF2-40B4-BE49-F238E27FC236}">
                      <a16:creationId xmlns:a16="http://schemas.microsoft.com/office/drawing/2014/main" id="{8A7C8D3F-99AB-4E96-A563-CC213AB4A1FB}"/>
                    </a:ext>
                  </a:extLst>
                </p:cNvPr>
                <p:cNvSpPr txBox="1">
                  <a:spLocks noRot="1" noChangeAspect="1" noMove="1" noResize="1" noEditPoints="1" noAdjustHandles="1" noChangeArrowheads="1" noChangeShapeType="1" noTextEdit="1"/>
                </p:cNvSpPr>
                <p:nvPr/>
              </p:nvSpPr>
              <p:spPr>
                <a:xfrm>
                  <a:off x="1998826" y="2893627"/>
                  <a:ext cx="3189060" cy="1749321"/>
                </a:xfrm>
                <a:prstGeom prst="rect">
                  <a:avLst/>
                </a:prstGeom>
                <a:blipFill>
                  <a:blip r:embed="rId4"/>
                  <a:stretch>
                    <a:fillRect l="-1053" t="-12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CFC39CB6-02C5-46E3-BC6F-96DDA27D9FA4}"/>
                    </a:ext>
                  </a:extLst>
                </p:cNvPr>
                <p:cNvSpPr txBox="1"/>
                <p:nvPr/>
              </p:nvSpPr>
              <p:spPr>
                <a:xfrm>
                  <a:off x="6573430" y="2893627"/>
                  <a:ext cx="3189060" cy="1749321"/>
                </a:xfrm>
                <a:prstGeom prst="rect">
                  <a:avLst/>
                </a:prstGeom>
                <a:noFill/>
              </p:spPr>
              <p:txBody>
                <a:bodyPr wrap="square" rtlCol="0">
                  <a:spAutoFit/>
                </a:bodyPr>
                <a:lstStyle/>
                <a:p>
                  <a:r>
                    <a:rPr lang="en-US" altLang="zh-CN" sz="1400" b="1" dirty="0"/>
                    <a:t>WCDA-2</a:t>
                  </a:r>
                </a:p>
                <a:p>
                  <a:endParaRPr lang="en-US" altLang="zh-CN" sz="1400" b="1" dirty="0"/>
                </a:p>
                <a:p>
                  <a:r>
                    <a:rPr lang="en-US" altLang="zh-CN" sz="1400" b="1" dirty="0"/>
                    <a:t>Sigma = </a:t>
                  </a:r>
                </a:p>
                <a:p>
                  <a:pPr/>
                  <a14:m>
                    <m:oMathPara xmlns:m="http://schemas.openxmlformats.org/officeDocument/2006/math">
                      <m:oMathParaPr>
                        <m:jc m:val="centerGroup"/>
                      </m:oMathParaPr>
                      <m:oMath xmlns:m="http://schemas.openxmlformats.org/officeDocument/2006/math">
                        <m:r>
                          <a:rPr lang="en-US" altLang="zh-CN" sz="1400" b="1" i="1" smtClean="0">
                            <a:latin typeface="Cambria Math" panose="02040503050406030204" pitchFamily="18" charset="0"/>
                          </a:rPr>
                          <m:t>𝟎</m:t>
                        </m:r>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𝟎𝟒𝟕</m:t>
                        </m:r>
                        <m:r>
                          <a:rPr lang="en-US" altLang="zh-CN" sz="1400" b="1" i="1" smtClean="0">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𝟎</m:t>
                        </m:r>
                        <m:r>
                          <a:rPr lang="en-US" altLang="zh-CN" sz="1400" b="1" i="1" smtClean="0">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𝟎𝟎𝟏𝟒</m:t>
                        </m:r>
                        <m:r>
                          <a:rPr lang="en-US" altLang="zh-CN" sz="1400" b="1" i="1" smtClean="0">
                            <a:latin typeface="Cambria Math" panose="02040503050406030204" pitchFamily="18" charset="0"/>
                            <a:ea typeface="Cambria Math" panose="02040503050406030204" pitchFamily="18" charset="0"/>
                          </a:rPr>
                          <m:t> </m:t>
                        </m:r>
                        <m:r>
                          <a:rPr lang="en-US" altLang="zh-CN" sz="1400" b="1" i="1" smtClean="0">
                            <a:latin typeface="Cambria Math" panose="02040503050406030204" pitchFamily="18" charset="0"/>
                            <a:ea typeface="Cambria Math" panose="02040503050406030204" pitchFamily="18" charset="0"/>
                          </a:rPr>
                          <m:t>𝒏𝒔</m:t>
                        </m:r>
                      </m:oMath>
                    </m:oMathPara>
                  </a14:m>
                  <a:endParaRPr lang="zh-CN" altLang="en-US" sz="1400" b="1" dirty="0"/>
                </a:p>
              </p:txBody>
            </p:sp>
          </mc:Choice>
          <mc:Fallback xmlns="">
            <p:sp>
              <p:nvSpPr>
                <p:cNvPr id="25" name="文本框 24">
                  <a:extLst>
                    <a:ext uri="{FF2B5EF4-FFF2-40B4-BE49-F238E27FC236}">
                      <a16:creationId xmlns:a16="http://schemas.microsoft.com/office/drawing/2014/main" id="{CFC39CB6-02C5-46E3-BC6F-96DDA27D9FA4}"/>
                    </a:ext>
                  </a:extLst>
                </p:cNvPr>
                <p:cNvSpPr txBox="1">
                  <a:spLocks noRot="1" noChangeAspect="1" noMove="1" noResize="1" noEditPoints="1" noAdjustHandles="1" noChangeArrowheads="1" noChangeShapeType="1" noTextEdit="1"/>
                </p:cNvSpPr>
                <p:nvPr/>
              </p:nvSpPr>
              <p:spPr>
                <a:xfrm>
                  <a:off x="6573430" y="2893627"/>
                  <a:ext cx="3189060" cy="1749321"/>
                </a:xfrm>
                <a:prstGeom prst="rect">
                  <a:avLst/>
                </a:prstGeom>
                <a:blipFill>
                  <a:blip r:embed="rId5"/>
                  <a:stretch>
                    <a:fillRect l="-1049" t="-1282"/>
                  </a:stretch>
                </a:blipFill>
              </p:spPr>
              <p:txBody>
                <a:bodyPr/>
                <a:lstStyle/>
                <a:p>
                  <a:r>
                    <a:rPr lang="zh-CN" altLang="en-US">
                      <a:noFill/>
                    </a:rPr>
                    <a:t> </a:t>
                  </a:r>
                </a:p>
              </p:txBody>
            </p:sp>
          </mc:Fallback>
        </mc:AlternateContent>
      </p:grpSp>
      <p:grpSp>
        <p:nvGrpSpPr>
          <p:cNvPr id="39" name="组合 38">
            <a:extLst>
              <a:ext uri="{FF2B5EF4-FFF2-40B4-BE49-F238E27FC236}">
                <a16:creationId xmlns:a16="http://schemas.microsoft.com/office/drawing/2014/main" id="{40B7552F-C4D4-4C4B-8F68-035A40143931}"/>
              </a:ext>
            </a:extLst>
          </p:cNvPr>
          <p:cNvGrpSpPr/>
          <p:nvPr/>
        </p:nvGrpSpPr>
        <p:grpSpPr>
          <a:xfrm>
            <a:off x="4119238" y="4384172"/>
            <a:ext cx="5525972" cy="1791908"/>
            <a:chOff x="2350996" y="2911976"/>
            <a:chExt cx="9643622" cy="3127140"/>
          </a:xfrm>
        </p:grpSpPr>
        <p:grpSp>
          <p:nvGrpSpPr>
            <p:cNvPr id="27" name="组合 26">
              <a:extLst>
                <a:ext uri="{FF2B5EF4-FFF2-40B4-BE49-F238E27FC236}">
                  <a16:creationId xmlns:a16="http://schemas.microsoft.com/office/drawing/2014/main" id="{C4F19A4B-9F13-49BB-9170-8D6EE39821B9}"/>
                </a:ext>
              </a:extLst>
            </p:cNvPr>
            <p:cNvGrpSpPr/>
            <p:nvPr/>
          </p:nvGrpSpPr>
          <p:grpSpPr>
            <a:xfrm>
              <a:off x="2350996" y="3243510"/>
              <a:ext cx="5309490" cy="2795606"/>
              <a:chOff x="2121329" y="778852"/>
              <a:chExt cx="4300434" cy="2264309"/>
            </a:xfrm>
          </p:grpSpPr>
          <p:pic>
            <p:nvPicPr>
              <p:cNvPr id="28" name="图片 27">
                <a:extLst>
                  <a:ext uri="{FF2B5EF4-FFF2-40B4-BE49-F238E27FC236}">
                    <a16:creationId xmlns:a16="http://schemas.microsoft.com/office/drawing/2014/main" id="{535CAAC5-D28B-4734-9284-64373A26765E}"/>
                  </a:ext>
                </a:extLst>
              </p:cNvPr>
              <p:cNvPicPr>
                <a:picLocks noChangeAspect="1"/>
              </p:cNvPicPr>
              <p:nvPr/>
            </p:nvPicPr>
            <p:blipFill rotWithShape="1">
              <a:blip r:embed="rId6">
                <a:extLst>
                  <a:ext uri="{28A0092B-C50C-407E-A947-70E740481C1C}">
                    <a14:useLocalDpi xmlns:a14="http://schemas.microsoft.com/office/drawing/2010/main" val="0"/>
                  </a:ext>
                </a:extLst>
              </a:blip>
              <a:srcRect t="43142"/>
              <a:stretch/>
            </p:blipFill>
            <p:spPr>
              <a:xfrm>
                <a:off x="2121329" y="778852"/>
                <a:ext cx="4300434" cy="2264309"/>
              </a:xfrm>
              <a:prstGeom prst="rect">
                <a:avLst/>
              </a:prstGeom>
            </p:spPr>
          </p:pic>
          <p:sp>
            <p:nvSpPr>
              <p:cNvPr id="29" name="椭圆 28">
                <a:extLst>
                  <a:ext uri="{FF2B5EF4-FFF2-40B4-BE49-F238E27FC236}">
                    <a16:creationId xmlns:a16="http://schemas.microsoft.com/office/drawing/2014/main" id="{1DCAEB84-A11E-4EFB-A548-8A11267D46AB}"/>
                  </a:ext>
                </a:extLst>
              </p:cNvPr>
              <p:cNvSpPr/>
              <p:nvPr/>
            </p:nvSpPr>
            <p:spPr>
              <a:xfrm>
                <a:off x="4133414" y="1724253"/>
                <a:ext cx="59508" cy="595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2C179C18-892D-4F45-BC21-4B28EA964E0B}"/>
                  </a:ext>
                </a:extLst>
              </p:cNvPr>
              <p:cNvSpPr/>
              <p:nvPr/>
            </p:nvSpPr>
            <p:spPr>
              <a:xfrm>
                <a:off x="3361934" y="952773"/>
                <a:ext cx="1602469" cy="160246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96C0A5C-9826-4144-A673-7AD0B52E14C8}"/>
                  </a:ext>
                </a:extLst>
              </p:cNvPr>
              <p:cNvSpPr/>
              <p:nvPr/>
            </p:nvSpPr>
            <p:spPr>
              <a:xfrm>
                <a:off x="3734409" y="1325247"/>
                <a:ext cx="857521" cy="85752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空心弧 31">
                <a:extLst>
                  <a:ext uri="{FF2B5EF4-FFF2-40B4-BE49-F238E27FC236}">
                    <a16:creationId xmlns:a16="http://schemas.microsoft.com/office/drawing/2014/main" id="{4D62F082-66E9-4B3B-893F-D3F969286771}"/>
                  </a:ext>
                </a:extLst>
              </p:cNvPr>
              <p:cNvSpPr/>
              <p:nvPr/>
            </p:nvSpPr>
            <p:spPr>
              <a:xfrm rot="16027782">
                <a:off x="3394561" y="986867"/>
                <a:ext cx="1524521" cy="1524521"/>
              </a:xfrm>
              <a:prstGeom prst="blockArc">
                <a:avLst>
                  <a:gd name="adj1" fmla="val 11002993"/>
                  <a:gd name="adj2" fmla="val 69560"/>
                  <a:gd name="adj3" fmla="val 19067"/>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空心弧 32">
                <a:extLst>
                  <a:ext uri="{FF2B5EF4-FFF2-40B4-BE49-F238E27FC236}">
                    <a16:creationId xmlns:a16="http://schemas.microsoft.com/office/drawing/2014/main" id="{B9A6379F-CBFA-4E7E-BB3B-4B4A0BC228EF}"/>
                  </a:ext>
                </a:extLst>
              </p:cNvPr>
              <p:cNvSpPr/>
              <p:nvPr/>
            </p:nvSpPr>
            <p:spPr>
              <a:xfrm rot="5224218">
                <a:off x="3403503" y="995171"/>
                <a:ext cx="1524521" cy="1524521"/>
              </a:xfrm>
              <a:prstGeom prst="blockArc">
                <a:avLst>
                  <a:gd name="adj1" fmla="val 11271932"/>
                  <a:gd name="adj2" fmla="val 21539537"/>
                  <a:gd name="adj3" fmla="val 18787"/>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4" name="图片 33">
              <a:extLst>
                <a:ext uri="{FF2B5EF4-FFF2-40B4-BE49-F238E27FC236}">
                  <a16:creationId xmlns:a16="http://schemas.microsoft.com/office/drawing/2014/main" id="{DA7A8A62-E34F-4F4D-A447-40240FBDE6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8408" y="2911976"/>
              <a:ext cx="3636210" cy="3127140"/>
            </a:xfrm>
            <a:prstGeom prst="rect">
              <a:avLst/>
            </a:prstGeom>
          </p:spPr>
        </p:pic>
        <p:cxnSp>
          <p:nvCxnSpPr>
            <p:cNvPr id="35" name="直接箭头连接符 34">
              <a:extLst>
                <a:ext uri="{FF2B5EF4-FFF2-40B4-BE49-F238E27FC236}">
                  <a16:creationId xmlns:a16="http://schemas.microsoft.com/office/drawing/2014/main" id="{250F5D40-514B-44EF-92BB-36E500EB3864}"/>
                </a:ext>
              </a:extLst>
            </p:cNvPr>
            <p:cNvCxnSpPr>
              <a:cxnSpLocks/>
            </p:cNvCxnSpPr>
            <p:nvPr/>
          </p:nvCxnSpPr>
          <p:spPr>
            <a:xfrm>
              <a:off x="4274919" y="6010836"/>
              <a:ext cx="6664750" cy="0"/>
            </a:xfrm>
            <a:prstGeom prst="straightConnector1">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直接箭头连接符 35">
              <a:extLst>
                <a:ext uri="{FF2B5EF4-FFF2-40B4-BE49-F238E27FC236}">
                  <a16:creationId xmlns:a16="http://schemas.microsoft.com/office/drawing/2014/main" id="{92E73EC5-5C8A-4344-80B0-ABE8068FB975}"/>
                </a:ext>
              </a:extLst>
            </p:cNvPr>
            <p:cNvCxnSpPr/>
            <p:nvPr/>
          </p:nvCxnSpPr>
          <p:spPr>
            <a:xfrm flipV="1">
              <a:off x="10939669" y="5780697"/>
              <a:ext cx="0" cy="23013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B94E4A7D-A025-49CF-B4C5-493AE4CB8D47}"/>
                </a:ext>
              </a:extLst>
            </p:cNvPr>
            <p:cNvCxnSpPr/>
            <p:nvPr/>
          </p:nvCxnSpPr>
          <p:spPr>
            <a:xfrm>
              <a:off x="4274919" y="4866297"/>
              <a:ext cx="0" cy="1144539"/>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D35411A9-8EDF-4222-A74D-CA6F2A566DE6}"/>
                </a:ext>
              </a:extLst>
            </p:cNvPr>
            <p:cNvCxnSpPr>
              <a:cxnSpLocks/>
            </p:cNvCxnSpPr>
            <p:nvPr/>
          </p:nvCxnSpPr>
          <p:spPr>
            <a:xfrm>
              <a:off x="5227026" y="3753934"/>
              <a:ext cx="324282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1" name="文本框 40">
            <a:extLst>
              <a:ext uri="{FF2B5EF4-FFF2-40B4-BE49-F238E27FC236}">
                <a16:creationId xmlns:a16="http://schemas.microsoft.com/office/drawing/2014/main" id="{9E870009-8CC8-412B-B1A2-B5B777187232}"/>
              </a:ext>
            </a:extLst>
          </p:cNvPr>
          <p:cNvSpPr txBox="1"/>
          <p:nvPr/>
        </p:nvSpPr>
        <p:spPr>
          <a:xfrm>
            <a:off x="8159893" y="1455679"/>
            <a:ext cx="2613731" cy="338554"/>
          </a:xfrm>
          <a:prstGeom prst="rect">
            <a:avLst/>
          </a:prstGeom>
          <a:noFill/>
        </p:spPr>
        <p:txBody>
          <a:bodyPr wrap="square">
            <a:spAutoFit/>
          </a:bodyPr>
          <a:lstStyle/>
          <a:p>
            <a:r>
              <a:rPr lang="en-US" altLang="zh-CN" sz="1600" b="1" i="0" u="none" strike="noStrike" baseline="0" dirty="0">
                <a:latin typeface="TeXGyreTermesX-Bold"/>
              </a:rPr>
              <a:t>Calibration system setup</a:t>
            </a:r>
            <a:endParaRPr lang="zh-CN" altLang="en-US" sz="1600" dirty="0"/>
          </a:p>
        </p:txBody>
      </p:sp>
      <p:sp>
        <p:nvSpPr>
          <p:cNvPr id="43" name="文本框 42">
            <a:extLst>
              <a:ext uri="{FF2B5EF4-FFF2-40B4-BE49-F238E27FC236}">
                <a16:creationId xmlns:a16="http://schemas.microsoft.com/office/drawing/2014/main" id="{A43E676E-5E66-4BF5-A45C-B60C1C8758AB}"/>
              </a:ext>
            </a:extLst>
          </p:cNvPr>
          <p:cNvSpPr txBox="1"/>
          <p:nvPr/>
        </p:nvSpPr>
        <p:spPr>
          <a:xfrm>
            <a:off x="9038088" y="2985161"/>
            <a:ext cx="2613731" cy="584775"/>
          </a:xfrm>
          <a:prstGeom prst="rect">
            <a:avLst/>
          </a:prstGeom>
          <a:noFill/>
        </p:spPr>
        <p:txBody>
          <a:bodyPr wrap="square">
            <a:spAutoFit/>
          </a:bodyPr>
          <a:lstStyle/>
          <a:p>
            <a:r>
              <a:rPr lang="en-US" altLang="zh-CN" sz="1600" b="1" i="0" u="none" strike="noStrike" baseline="0" dirty="0">
                <a:latin typeface="TeXGyreTermesX-Bold"/>
              </a:rPr>
              <a:t>Calibration result of WCDA-1 and WCDA-2</a:t>
            </a:r>
            <a:endParaRPr lang="zh-CN" altLang="en-US" sz="1600" dirty="0"/>
          </a:p>
        </p:txBody>
      </p:sp>
      <p:sp>
        <p:nvSpPr>
          <p:cNvPr id="45" name="文本框 44">
            <a:extLst>
              <a:ext uri="{FF2B5EF4-FFF2-40B4-BE49-F238E27FC236}">
                <a16:creationId xmlns:a16="http://schemas.microsoft.com/office/drawing/2014/main" id="{66AA91BC-A09D-4484-841A-4919FF6B484C}"/>
              </a:ext>
            </a:extLst>
          </p:cNvPr>
          <p:cNvSpPr txBox="1"/>
          <p:nvPr/>
        </p:nvSpPr>
        <p:spPr>
          <a:xfrm>
            <a:off x="9666209" y="4998446"/>
            <a:ext cx="2214830" cy="584775"/>
          </a:xfrm>
          <a:prstGeom prst="rect">
            <a:avLst/>
          </a:prstGeom>
          <a:noFill/>
        </p:spPr>
        <p:txBody>
          <a:bodyPr wrap="square">
            <a:spAutoFit/>
          </a:bodyPr>
          <a:lstStyle/>
          <a:p>
            <a:r>
              <a:rPr lang="en-US" altLang="zh-CN" sz="1600" b="1" dirty="0">
                <a:latin typeface="TeXGyreTermesX-Regular"/>
              </a:rPr>
              <a:t>S</a:t>
            </a:r>
            <a:r>
              <a:rPr lang="en-US" altLang="zh-CN" sz="1600" b="1" i="0" u="none" strike="noStrike" baseline="0" dirty="0">
                <a:latin typeface="TeXGyreTermesX-Regular"/>
              </a:rPr>
              <a:t>chematic view of </a:t>
            </a:r>
            <a:r>
              <a:rPr lang="en-US" altLang="zh-CN" sz="1600" b="1" dirty="0">
                <a:latin typeface="TeXGyreTermesX-Regular"/>
              </a:rPr>
              <a:t>cross calibration</a:t>
            </a:r>
            <a:endParaRPr lang="zh-CN" altLang="en-US" sz="1600" b="1" dirty="0"/>
          </a:p>
        </p:txBody>
      </p:sp>
    </p:spTree>
    <p:extLst>
      <p:ext uri="{BB962C8B-B14F-4D97-AF65-F5344CB8AC3E}">
        <p14:creationId xmlns:p14="http://schemas.microsoft.com/office/powerpoint/2010/main" val="247212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51C1A55-971A-4435-8627-F34519DA9C96}"/>
              </a:ext>
            </a:extLst>
          </p:cNvPr>
          <p:cNvSpPr txBox="1"/>
          <p:nvPr/>
        </p:nvSpPr>
        <p:spPr>
          <a:xfrm>
            <a:off x="247218" y="137957"/>
            <a:ext cx="7121247" cy="830997"/>
          </a:xfrm>
          <a:prstGeom prst="rect">
            <a:avLst/>
          </a:prstGeom>
          <a:noFill/>
        </p:spPr>
        <p:txBody>
          <a:bodyPr wrap="square" rtlCol="0">
            <a:spAutoFit/>
          </a:bodyPr>
          <a:lstStyle/>
          <a:p>
            <a:r>
              <a:rPr lang="en-US" altLang="zh-CN" sz="2400" b="1" i="1" dirty="0">
                <a:latin typeface="等线" panose="02010600030101010101" pitchFamily="2" charset="-122"/>
                <a:ea typeface="等线" panose="02010600030101010101" pitchFamily="2" charset="-122"/>
                <a:cs typeface="Times New Roman" panose="02020603050405020304" pitchFamily="18" charset="0"/>
              </a:rPr>
              <a:t>Performance of LHAASO-WCDA</a:t>
            </a:r>
          </a:p>
          <a:p>
            <a:r>
              <a:rPr lang="en-US" altLang="zh-CN" sz="2400" dirty="0">
                <a:latin typeface="等线" panose="02010600030101010101" pitchFamily="2" charset="-122"/>
                <a:ea typeface="等线" panose="02010600030101010101" pitchFamily="2" charset="-122"/>
                <a:cs typeface="Times New Roman" panose="02020603050405020304" pitchFamily="18" charset="0"/>
              </a:rPr>
              <a:t>Observation of the standard candle, </a:t>
            </a:r>
            <a:r>
              <a:rPr lang="en-US" altLang="zh-CN" sz="2400" b="1" i="1" dirty="0">
                <a:solidFill>
                  <a:srgbClr val="FFC000"/>
                </a:solidFill>
                <a:latin typeface="等线" panose="02010600030101010101" pitchFamily="2" charset="-122"/>
                <a:ea typeface="等线" panose="02010600030101010101" pitchFamily="2" charset="-122"/>
                <a:cs typeface="Times New Roman" panose="02020603050405020304" pitchFamily="18" charset="0"/>
              </a:rPr>
              <a:t>Crab nebula</a:t>
            </a:r>
          </a:p>
        </p:txBody>
      </p:sp>
      <p:pic>
        <p:nvPicPr>
          <p:cNvPr id="7" name="Image" descr="Image">
            <a:extLst>
              <a:ext uri="{FF2B5EF4-FFF2-40B4-BE49-F238E27FC236}">
                <a16:creationId xmlns:a16="http://schemas.microsoft.com/office/drawing/2014/main" id="{4F288926-0EE9-44B6-B6FA-E1FA7BCEAE1D}"/>
              </a:ext>
            </a:extLst>
          </p:cNvPr>
          <p:cNvPicPr>
            <a:picLocks noChangeAspect="1"/>
          </p:cNvPicPr>
          <p:nvPr/>
        </p:nvPicPr>
        <p:blipFill>
          <a:blip r:embed="rId2"/>
          <a:stretch>
            <a:fillRect/>
          </a:stretch>
        </p:blipFill>
        <p:spPr>
          <a:xfrm>
            <a:off x="7392232" y="2882891"/>
            <a:ext cx="4156463" cy="3260377"/>
          </a:xfrm>
          <a:prstGeom prst="rect">
            <a:avLst/>
          </a:prstGeom>
          <a:ln w="12700">
            <a:miter lim="400000"/>
          </a:ln>
        </p:spPr>
      </p:pic>
      <p:pic>
        <p:nvPicPr>
          <p:cNvPr id="8" name="Image" descr="Image">
            <a:extLst>
              <a:ext uri="{FF2B5EF4-FFF2-40B4-BE49-F238E27FC236}">
                <a16:creationId xmlns:a16="http://schemas.microsoft.com/office/drawing/2014/main" id="{99EE7AB8-48BD-45E3-87E2-0F3329A00D87}"/>
              </a:ext>
            </a:extLst>
          </p:cNvPr>
          <p:cNvPicPr>
            <a:picLocks noChangeAspect="1"/>
          </p:cNvPicPr>
          <p:nvPr/>
        </p:nvPicPr>
        <p:blipFill>
          <a:blip r:embed="rId3"/>
          <a:srcRect l="2813" b="2361"/>
          <a:stretch>
            <a:fillRect/>
          </a:stretch>
        </p:blipFill>
        <p:spPr>
          <a:xfrm>
            <a:off x="9439523" y="242006"/>
            <a:ext cx="2721536" cy="2383241"/>
          </a:xfrm>
          <a:prstGeom prst="rect">
            <a:avLst/>
          </a:prstGeom>
          <a:ln w="12700">
            <a:miter lim="400000"/>
          </a:ln>
        </p:spPr>
      </p:pic>
      <p:grpSp>
        <p:nvGrpSpPr>
          <p:cNvPr id="21" name="组合 20">
            <a:extLst>
              <a:ext uri="{FF2B5EF4-FFF2-40B4-BE49-F238E27FC236}">
                <a16:creationId xmlns:a16="http://schemas.microsoft.com/office/drawing/2014/main" id="{804F5772-F5A0-4BAA-92EA-78E9CD9E44BA}"/>
              </a:ext>
            </a:extLst>
          </p:cNvPr>
          <p:cNvGrpSpPr/>
          <p:nvPr/>
        </p:nvGrpSpPr>
        <p:grpSpPr>
          <a:xfrm>
            <a:off x="6797602" y="242007"/>
            <a:ext cx="2573569" cy="2383240"/>
            <a:chOff x="6440053" y="125417"/>
            <a:chExt cx="2811908" cy="2603954"/>
          </a:xfrm>
        </p:grpSpPr>
        <p:pic>
          <p:nvPicPr>
            <p:cNvPr id="13" name="图片 12">
              <a:extLst>
                <a:ext uri="{FF2B5EF4-FFF2-40B4-BE49-F238E27FC236}">
                  <a16:creationId xmlns:a16="http://schemas.microsoft.com/office/drawing/2014/main" id="{B85CAFD0-52AB-4B9D-AF61-A3CD5FD3C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053" y="125417"/>
              <a:ext cx="2811908" cy="2603954"/>
            </a:xfrm>
            <a:prstGeom prst="rect">
              <a:avLst/>
            </a:prstGeom>
          </p:spPr>
        </p:pic>
        <p:sp>
          <p:nvSpPr>
            <p:cNvPr id="14" name="文本框 13">
              <a:extLst>
                <a:ext uri="{FF2B5EF4-FFF2-40B4-BE49-F238E27FC236}">
                  <a16:creationId xmlns:a16="http://schemas.microsoft.com/office/drawing/2014/main" id="{9EC229CA-1D67-408B-AF4B-46D12721090F}"/>
                </a:ext>
              </a:extLst>
            </p:cNvPr>
            <p:cNvSpPr txBox="1"/>
            <p:nvPr/>
          </p:nvSpPr>
          <p:spPr>
            <a:xfrm>
              <a:off x="6710971" y="1807083"/>
              <a:ext cx="1145285" cy="285838"/>
            </a:xfrm>
            <a:prstGeom prst="rect">
              <a:avLst/>
            </a:prstGeom>
            <a:noFill/>
          </p:spPr>
          <p:txBody>
            <a:bodyPr wrap="square" rtlCol="0">
              <a:spAutoFit/>
            </a:bodyPr>
            <a:lstStyle/>
            <a:p>
              <a:r>
                <a:rPr lang="en-US" altLang="zh-CN" sz="1100" b="1" dirty="0">
                  <a:ea typeface="宋体" panose="02010600030101010101" pitchFamily="2" charset="-122"/>
                  <a:cs typeface="Times New Roman" panose="02020603050405020304" pitchFamily="18" charset="0"/>
                </a:rPr>
                <a:t>WCDA-1</a:t>
              </a:r>
              <a:endParaRPr lang="zh-CN" altLang="en-US" sz="1100" b="1" dirty="0">
                <a:ea typeface="宋体"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id="{D647899E-2116-4BB1-A5D6-8B881A4EEC74}"/>
                </a:ext>
              </a:extLst>
            </p:cNvPr>
            <p:cNvSpPr/>
            <p:nvPr/>
          </p:nvSpPr>
          <p:spPr>
            <a:xfrm>
              <a:off x="6454065" y="1201192"/>
              <a:ext cx="1327509" cy="1497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a:extLst>
              <a:ext uri="{FF2B5EF4-FFF2-40B4-BE49-F238E27FC236}">
                <a16:creationId xmlns:a16="http://schemas.microsoft.com/office/drawing/2014/main" id="{622E1498-42D2-4BB4-9441-121520D262E4}"/>
              </a:ext>
            </a:extLst>
          </p:cNvPr>
          <p:cNvSpPr txBox="1"/>
          <p:nvPr/>
        </p:nvSpPr>
        <p:spPr>
          <a:xfrm>
            <a:off x="7596639" y="6143268"/>
            <a:ext cx="4595361" cy="523220"/>
          </a:xfrm>
          <a:prstGeom prst="rect">
            <a:avLst/>
          </a:prstGeom>
          <a:noFill/>
        </p:spPr>
        <p:txBody>
          <a:bodyPr wrap="none" rtlCol="0">
            <a:spAutoFit/>
          </a:bodyPr>
          <a:lstStyle/>
          <a:p>
            <a:r>
              <a:rPr lang="en-US" altLang="zh-CN" sz="1400" dirty="0">
                <a:latin typeface="TeXGyreTermesX-Bold"/>
              </a:rPr>
              <a:t>Top figures : </a:t>
            </a:r>
            <a:r>
              <a:rPr lang="fr-FR" altLang="zh-CN" sz="1400" dirty="0">
                <a:latin typeface="TeXGyreTermesX-Bold"/>
              </a:rPr>
              <a:t>Zhen Cao, et al., </a:t>
            </a:r>
            <a:r>
              <a:rPr lang="fr-FR" altLang="zh-CN" sz="1400" b="1" i="1" dirty="0">
                <a:latin typeface="TeXGyreTermesX-Bold"/>
              </a:rPr>
              <a:t>Chinese Phys. C</a:t>
            </a:r>
            <a:r>
              <a:rPr lang="fr-FR" altLang="zh-CN" sz="1400" dirty="0">
                <a:latin typeface="TeXGyreTermesX-Bold"/>
              </a:rPr>
              <a:t>, 2021.</a:t>
            </a:r>
          </a:p>
          <a:p>
            <a:r>
              <a:rPr lang="fr-FR" altLang="zh-CN" sz="1400" dirty="0">
                <a:latin typeface="TeXGyreTermesX-Bold"/>
              </a:rPr>
              <a:t>Bottom figure : The LHAASO Collaboration, </a:t>
            </a:r>
            <a:r>
              <a:rPr lang="fr-FR" altLang="zh-CN" sz="1400" b="1" i="1" dirty="0">
                <a:latin typeface="TeXGyreTermesX-Bold"/>
              </a:rPr>
              <a:t>Science </a:t>
            </a:r>
            <a:r>
              <a:rPr lang="fr-FR" altLang="zh-CN" sz="1400" dirty="0">
                <a:latin typeface="TeXGyreTermesX-Bold"/>
              </a:rPr>
              <a:t>10.1126.</a:t>
            </a:r>
            <a:endParaRPr lang="zh-CN" altLang="en-US" sz="1400" dirty="0">
              <a:latin typeface="TeXGyreTermesX-Bold"/>
            </a:endParaRPr>
          </a:p>
        </p:txBody>
      </p:sp>
      <p:sp>
        <p:nvSpPr>
          <p:cNvPr id="23" name="WCDA-1 has been operating since April, 2019.…">
            <a:extLst>
              <a:ext uri="{FF2B5EF4-FFF2-40B4-BE49-F238E27FC236}">
                <a16:creationId xmlns:a16="http://schemas.microsoft.com/office/drawing/2014/main" id="{DD8CBFC1-04C0-4527-A60E-45FC7808B46E}"/>
              </a:ext>
            </a:extLst>
          </p:cNvPr>
          <p:cNvSpPr txBox="1"/>
          <p:nvPr/>
        </p:nvSpPr>
        <p:spPr>
          <a:xfrm>
            <a:off x="757535" y="1545833"/>
            <a:ext cx="5529750" cy="4103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r>
              <a:rPr lang="en-US" altLang="zh-CN" sz="2000" dirty="0"/>
              <a:t>Only LHAASO-WCDA-1</a:t>
            </a:r>
            <a:endParaRPr lang="en-US" sz="2000" dirty="0"/>
          </a:p>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endParaRPr lang="en-US" sz="2000" dirty="0"/>
          </a:p>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r>
              <a:rPr sz="2000" dirty="0"/>
              <a:t>The crab has been found at the expected </a:t>
            </a:r>
            <a:r>
              <a:rPr sz="2000" dirty="0" err="1"/>
              <a:t>posi</a:t>
            </a:r>
            <a:r>
              <a:rPr lang="en-US" sz="2000" dirty="0" err="1"/>
              <a:t>-</a:t>
            </a:r>
            <a:r>
              <a:rPr sz="2000" dirty="0" err="1"/>
              <a:t>tion</a:t>
            </a:r>
            <a:r>
              <a:rPr sz="2000" dirty="0"/>
              <a:t> with an accessible angular resolution</a:t>
            </a:r>
            <a:r>
              <a:rPr lang="en-US" sz="2000" dirty="0"/>
              <a:t> </a:t>
            </a:r>
            <a:r>
              <a:rPr sz="2000" dirty="0"/>
              <a:t>.</a:t>
            </a:r>
            <a:r>
              <a:rPr lang="en-US" sz="2000" dirty="0"/>
              <a:t> </a:t>
            </a:r>
            <a:r>
              <a:rPr sz="2000" dirty="0"/>
              <a:t>(top </a:t>
            </a:r>
            <a:r>
              <a:rPr lang="en-US" sz="2000" dirty="0"/>
              <a:t>right </a:t>
            </a:r>
            <a:r>
              <a:rPr sz="2000" dirty="0"/>
              <a:t>figure)</a:t>
            </a:r>
          </a:p>
          <a:p>
            <a:pPr marL="469900" indent="-469900" algn="just">
              <a:buSzPct val="123000"/>
              <a:buChar char="•"/>
              <a:defRPr sz="3700" b="1">
                <a:solidFill>
                  <a:srgbClr val="000000"/>
                </a:solidFill>
                <a:latin typeface="Times New Roman"/>
                <a:ea typeface="Times New Roman"/>
                <a:cs typeface="Times New Roman"/>
                <a:sym typeface="Times New Roman"/>
              </a:defRPr>
            </a:pPr>
            <a:endParaRPr lang="en-US" sz="2000" dirty="0"/>
          </a:p>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r>
              <a:rPr lang="en-US" altLang="zh-CN" sz="2000" dirty="0"/>
              <a:t>The crab spectrum measured by LHAASO-WCDA-1 is consistent with the observation results of other experiments, such as HAWC and ARGO-YBJ. (bottom figure)</a:t>
            </a:r>
          </a:p>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endParaRPr lang="en-US" altLang="zh-CN" sz="2000" dirty="0"/>
          </a:p>
          <a:p>
            <a:pPr marL="342900" indent="-342900" algn="just">
              <a:buSzPct val="123000"/>
              <a:buFont typeface="Arial" panose="020B0604020202020204" pitchFamily="34" charset="0"/>
              <a:buChar char="•"/>
              <a:defRPr sz="3700" b="1">
                <a:solidFill>
                  <a:srgbClr val="000000"/>
                </a:solidFill>
                <a:latin typeface="Times New Roman"/>
                <a:ea typeface="Times New Roman"/>
                <a:cs typeface="Times New Roman"/>
                <a:sym typeface="Times New Roman"/>
              </a:defRPr>
            </a:pPr>
            <a:r>
              <a:rPr lang="en-US" altLang="zh-CN" sz="2000" dirty="0"/>
              <a:t>The spectrum connects well with that of LHAASO-KM2A.</a:t>
            </a:r>
          </a:p>
        </p:txBody>
      </p:sp>
    </p:spTree>
    <p:extLst>
      <p:ext uri="{BB962C8B-B14F-4D97-AF65-F5344CB8AC3E}">
        <p14:creationId xmlns:p14="http://schemas.microsoft.com/office/powerpoint/2010/main" val="107778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B95E69F-9D51-4025-9D0D-B857C7B8543D}"/>
              </a:ext>
            </a:extLst>
          </p:cNvPr>
          <p:cNvPicPr>
            <a:picLocks noChangeAspect="1"/>
          </p:cNvPicPr>
          <p:nvPr/>
        </p:nvPicPr>
        <p:blipFill>
          <a:blip r:embed="rId2"/>
          <a:stretch>
            <a:fillRect/>
          </a:stretch>
        </p:blipFill>
        <p:spPr>
          <a:xfrm>
            <a:off x="6538989" y="3679450"/>
            <a:ext cx="4154446" cy="2880000"/>
          </a:xfrm>
          <a:prstGeom prst="rect">
            <a:avLst/>
          </a:prstGeom>
        </p:spPr>
      </p:pic>
      <p:pic>
        <p:nvPicPr>
          <p:cNvPr id="4" name="内容占位符 5">
            <a:extLst>
              <a:ext uri="{FF2B5EF4-FFF2-40B4-BE49-F238E27FC236}">
                <a16:creationId xmlns:a16="http://schemas.microsoft.com/office/drawing/2014/main" id="{3A1552F3-28C6-4815-B083-3C8191E26DAC}"/>
              </a:ext>
            </a:extLst>
          </p:cNvPr>
          <p:cNvPicPr>
            <a:picLocks noGrp="1" noChangeAspect="1"/>
          </p:cNvPicPr>
          <p:nvPr>
            <p:ph idx="1"/>
          </p:nvPr>
        </p:nvPicPr>
        <p:blipFill rotWithShape="1">
          <a:blip r:embed="rId3"/>
          <a:srcRect t="116"/>
          <a:stretch/>
        </p:blipFill>
        <p:spPr>
          <a:xfrm>
            <a:off x="879065" y="1634860"/>
            <a:ext cx="4773947" cy="4320000"/>
          </a:xfrm>
          <a:prstGeom prst="rect">
            <a:avLst/>
          </a:prstGeom>
        </p:spPr>
      </p:pic>
      <p:sp>
        <p:nvSpPr>
          <p:cNvPr id="8" name="文本框 7">
            <a:extLst>
              <a:ext uri="{FF2B5EF4-FFF2-40B4-BE49-F238E27FC236}">
                <a16:creationId xmlns:a16="http://schemas.microsoft.com/office/drawing/2014/main" id="{EDE24CD0-568A-4E21-A5B2-4F797CDF9DBC}"/>
              </a:ext>
            </a:extLst>
          </p:cNvPr>
          <p:cNvSpPr txBox="1"/>
          <p:nvPr/>
        </p:nvSpPr>
        <p:spPr>
          <a:xfrm>
            <a:off x="247218" y="137957"/>
            <a:ext cx="7121247" cy="830997"/>
          </a:xfrm>
          <a:prstGeom prst="rect">
            <a:avLst/>
          </a:prstGeom>
          <a:noFill/>
        </p:spPr>
        <p:txBody>
          <a:bodyPr wrap="square" rtlCol="0">
            <a:spAutoFit/>
          </a:bodyPr>
          <a:lstStyle/>
          <a:p>
            <a:endParaRPr lang="en-US" altLang="zh-CN" sz="2400" dirty="0">
              <a:latin typeface="等线" panose="02010600030101010101" pitchFamily="2" charset="-122"/>
              <a:ea typeface="等线" panose="02010600030101010101" pitchFamily="2" charset="-122"/>
              <a:cs typeface="Times New Roman" panose="02020603050405020304" pitchFamily="18" charset="0"/>
            </a:endParaRPr>
          </a:p>
          <a:p>
            <a:r>
              <a:rPr lang="en-US" altLang="zh-CN" sz="2400" dirty="0">
                <a:latin typeface="等线" panose="02010600030101010101" pitchFamily="2" charset="-122"/>
                <a:ea typeface="等线" panose="02010600030101010101" pitchFamily="2" charset="-122"/>
                <a:cs typeface="Times New Roman" panose="02020603050405020304" pitchFamily="18" charset="0"/>
              </a:rPr>
              <a:t>Observation of </a:t>
            </a:r>
            <a:r>
              <a:rPr lang="en-US" altLang="zh-CN" sz="2400" i="1" dirty="0">
                <a:latin typeface="等线" panose="02010600030101010101" pitchFamily="2" charset="-122"/>
                <a:ea typeface="等线" panose="02010600030101010101" pitchFamily="2" charset="-122"/>
                <a:cs typeface="Times New Roman" panose="02020603050405020304" pitchFamily="18" charset="0"/>
              </a:rPr>
              <a:t>Crab nebula </a:t>
            </a:r>
            <a:r>
              <a:rPr lang="en-US" altLang="zh-CN" sz="2400" dirty="0">
                <a:latin typeface="等线" panose="02010600030101010101" pitchFamily="2" charset="-122"/>
                <a:ea typeface="等线" panose="02010600030101010101" pitchFamily="2" charset="-122"/>
                <a:cs typeface="Times New Roman" panose="02020603050405020304" pitchFamily="18" charset="0"/>
              </a:rPr>
              <a:t>with </a:t>
            </a:r>
            <a:r>
              <a:rPr lang="en-US" altLang="zh-CN" sz="2400" b="1" dirty="0" err="1">
                <a:latin typeface="等线" panose="02010600030101010101" pitchFamily="2" charset="-122"/>
                <a:ea typeface="等线" panose="02010600030101010101" pitchFamily="2" charset="-122"/>
                <a:cs typeface="Times New Roman" panose="02020603050405020304" pitchFamily="18" charset="0"/>
              </a:rPr>
              <a:t>fullarray</a:t>
            </a:r>
            <a:endParaRPr lang="en-US" altLang="zh-CN" sz="2400" b="1"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PRELIMINARY">
            <a:extLst>
              <a:ext uri="{FF2B5EF4-FFF2-40B4-BE49-F238E27FC236}">
                <a16:creationId xmlns:a16="http://schemas.microsoft.com/office/drawing/2014/main" id="{248DD609-661F-4DF5-9696-407EA35BE295}"/>
              </a:ext>
            </a:extLst>
          </p:cNvPr>
          <p:cNvSpPr txBox="1"/>
          <p:nvPr/>
        </p:nvSpPr>
        <p:spPr>
          <a:xfrm rot="21212203">
            <a:off x="7408580" y="3903897"/>
            <a:ext cx="3888721" cy="932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6100">
                <a:solidFill>
                  <a:srgbClr val="000000"/>
                </a:solidFill>
                <a:latin typeface="Helvetica Neue Medium"/>
                <a:ea typeface="Helvetica Neue Medium"/>
                <a:cs typeface="Helvetica Neue Medium"/>
                <a:sym typeface="Helvetica Neue Medium"/>
              </a:defRPr>
            </a:lvl1pPr>
          </a:lstStyle>
          <a:p>
            <a:r>
              <a:rPr sz="3600" dirty="0">
                <a:solidFill>
                  <a:srgbClr val="FFC000"/>
                </a:solidFill>
              </a:rPr>
              <a:t>PRELIMINARY</a:t>
            </a:r>
          </a:p>
        </p:txBody>
      </p:sp>
      <p:sp>
        <p:nvSpPr>
          <p:cNvPr id="11" name="PRELIMINARY">
            <a:extLst>
              <a:ext uri="{FF2B5EF4-FFF2-40B4-BE49-F238E27FC236}">
                <a16:creationId xmlns:a16="http://schemas.microsoft.com/office/drawing/2014/main" id="{F8ADCD79-E829-486B-85AB-5488B5503144}"/>
              </a:ext>
            </a:extLst>
          </p:cNvPr>
          <p:cNvSpPr txBox="1"/>
          <p:nvPr/>
        </p:nvSpPr>
        <p:spPr>
          <a:xfrm rot="21212203">
            <a:off x="1584567" y="2396197"/>
            <a:ext cx="3888721" cy="932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6100">
                <a:solidFill>
                  <a:srgbClr val="000000"/>
                </a:solidFill>
                <a:latin typeface="Helvetica Neue Medium"/>
                <a:ea typeface="Helvetica Neue Medium"/>
                <a:cs typeface="Helvetica Neue Medium"/>
                <a:sym typeface="Helvetica Neue Medium"/>
              </a:defRPr>
            </a:lvl1pPr>
          </a:lstStyle>
          <a:p>
            <a:r>
              <a:rPr sz="4000" dirty="0">
                <a:solidFill>
                  <a:srgbClr val="FFC000"/>
                </a:solidFill>
              </a:rPr>
              <a:t>PRELIMINARY</a:t>
            </a:r>
          </a:p>
        </p:txBody>
      </p:sp>
      <p:pic>
        <p:nvPicPr>
          <p:cNvPr id="13" name="图片 12">
            <a:extLst>
              <a:ext uri="{FF2B5EF4-FFF2-40B4-BE49-F238E27FC236}">
                <a16:creationId xmlns:a16="http://schemas.microsoft.com/office/drawing/2014/main" id="{1C1CB7F0-504C-4BB1-B56C-98CC03124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617" y="807989"/>
            <a:ext cx="3597190" cy="2880000"/>
          </a:xfrm>
          <a:prstGeom prst="rect">
            <a:avLst/>
          </a:prstGeom>
        </p:spPr>
      </p:pic>
      <p:sp>
        <p:nvSpPr>
          <p:cNvPr id="15" name="文本框 14">
            <a:extLst>
              <a:ext uri="{FF2B5EF4-FFF2-40B4-BE49-F238E27FC236}">
                <a16:creationId xmlns:a16="http://schemas.microsoft.com/office/drawing/2014/main" id="{39F29CB5-EA3F-4896-93C7-8D5CFDFD568B}"/>
              </a:ext>
            </a:extLst>
          </p:cNvPr>
          <p:cNvSpPr txBox="1"/>
          <p:nvPr/>
        </p:nvSpPr>
        <p:spPr>
          <a:xfrm>
            <a:off x="7770525" y="769200"/>
            <a:ext cx="2033402" cy="369332"/>
          </a:xfrm>
          <a:prstGeom prst="rect">
            <a:avLst/>
          </a:prstGeom>
          <a:noFill/>
        </p:spPr>
        <p:txBody>
          <a:bodyPr wrap="square">
            <a:spAutoFit/>
          </a:bodyPr>
          <a:lstStyle/>
          <a:p>
            <a:r>
              <a:rPr lang="fr-FR" altLang="zh-CN" dirty="0"/>
              <a:t>Single gaussian fit</a:t>
            </a:r>
            <a:endParaRPr lang="zh-CN" altLang="fr-FR" dirty="0"/>
          </a:p>
        </p:txBody>
      </p:sp>
      <p:sp>
        <p:nvSpPr>
          <p:cNvPr id="16" name="PRELIMINARY">
            <a:extLst>
              <a:ext uri="{FF2B5EF4-FFF2-40B4-BE49-F238E27FC236}">
                <a16:creationId xmlns:a16="http://schemas.microsoft.com/office/drawing/2014/main" id="{F38A6F2A-EA79-49E0-BE7A-8AC16A14B701}"/>
              </a:ext>
            </a:extLst>
          </p:cNvPr>
          <p:cNvSpPr txBox="1"/>
          <p:nvPr/>
        </p:nvSpPr>
        <p:spPr>
          <a:xfrm rot="21212203">
            <a:off x="7780003" y="1598726"/>
            <a:ext cx="3888721" cy="932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6100">
                <a:solidFill>
                  <a:srgbClr val="000000"/>
                </a:solidFill>
                <a:latin typeface="Helvetica Neue Medium"/>
                <a:ea typeface="Helvetica Neue Medium"/>
                <a:cs typeface="Helvetica Neue Medium"/>
                <a:sym typeface="Helvetica Neue Medium"/>
              </a:defRPr>
            </a:lvl1pPr>
          </a:lstStyle>
          <a:p>
            <a:r>
              <a:rPr sz="2800" dirty="0">
                <a:solidFill>
                  <a:srgbClr val="FFC000"/>
                </a:solidFill>
              </a:rPr>
              <a:t>PRELIMINARY</a:t>
            </a:r>
          </a:p>
        </p:txBody>
      </p:sp>
    </p:spTree>
    <p:extLst>
      <p:ext uri="{BB962C8B-B14F-4D97-AF65-F5344CB8AC3E}">
        <p14:creationId xmlns:p14="http://schemas.microsoft.com/office/powerpoint/2010/main" val="52571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381AB486-3777-4FF6-8DD5-EAB489484B07}"/>
              </a:ext>
            </a:extLst>
          </p:cNvPr>
          <p:cNvGrpSpPr/>
          <p:nvPr/>
        </p:nvGrpSpPr>
        <p:grpSpPr>
          <a:xfrm>
            <a:off x="1013447" y="823202"/>
            <a:ext cx="10329742" cy="6034798"/>
            <a:chOff x="1617679" y="758751"/>
            <a:chExt cx="21491170" cy="12936757"/>
          </a:xfrm>
        </p:grpSpPr>
        <p:sp>
          <p:nvSpPr>
            <p:cNvPr id="28" name="Slide Number">
              <a:extLst>
                <a:ext uri="{FF2B5EF4-FFF2-40B4-BE49-F238E27FC236}">
                  <a16:creationId xmlns:a16="http://schemas.microsoft.com/office/drawing/2014/main" id="{285451C8-EBDB-4306-BB42-DBE8B1420682}"/>
                </a:ext>
              </a:extLst>
            </p:cNvPr>
            <p:cNvSpPr txBox="1">
              <a:spLocks/>
            </p:cNvSpPr>
            <p:nvPr/>
          </p:nvSpPr>
          <p:spPr>
            <a:xfrm>
              <a:off x="12001499" y="13080999"/>
              <a:ext cx="368505" cy="374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9</a:t>
              </a:fld>
              <a:endParaRPr lang="en-US" altLang="zh-CN"/>
            </a:p>
          </p:txBody>
        </p:sp>
        <p:pic>
          <p:nvPicPr>
            <p:cNvPr id="30" name="Image" descr="Image">
              <a:extLst>
                <a:ext uri="{FF2B5EF4-FFF2-40B4-BE49-F238E27FC236}">
                  <a16:creationId xmlns:a16="http://schemas.microsoft.com/office/drawing/2014/main" id="{E30FB7D2-2D74-45FE-9909-F1BA05A19285}"/>
                </a:ext>
              </a:extLst>
            </p:cNvPr>
            <p:cNvPicPr>
              <a:picLocks noChangeAspect="1"/>
            </p:cNvPicPr>
            <p:nvPr/>
          </p:nvPicPr>
          <p:blipFill>
            <a:blip r:embed="rId2"/>
            <a:stretch>
              <a:fillRect/>
            </a:stretch>
          </p:blipFill>
          <p:spPr>
            <a:xfrm>
              <a:off x="1617679" y="1318936"/>
              <a:ext cx="4626905" cy="5229962"/>
            </a:xfrm>
            <a:prstGeom prst="rect">
              <a:avLst/>
            </a:prstGeom>
            <a:ln w="12700">
              <a:miter lim="400000"/>
            </a:ln>
          </p:spPr>
        </p:pic>
        <p:pic>
          <p:nvPicPr>
            <p:cNvPr id="31" name="Image" descr="Image">
              <a:extLst>
                <a:ext uri="{FF2B5EF4-FFF2-40B4-BE49-F238E27FC236}">
                  <a16:creationId xmlns:a16="http://schemas.microsoft.com/office/drawing/2014/main" id="{539B6008-CB80-4B7E-A6F5-86B86984779F}"/>
                </a:ext>
              </a:extLst>
            </p:cNvPr>
            <p:cNvPicPr>
              <a:picLocks noChangeAspect="1"/>
            </p:cNvPicPr>
            <p:nvPr/>
          </p:nvPicPr>
          <p:blipFill>
            <a:blip r:embed="rId3"/>
            <a:stretch>
              <a:fillRect/>
            </a:stretch>
          </p:blipFill>
          <p:spPr>
            <a:xfrm>
              <a:off x="6303272" y="4057215"/>
              <a:ext cx="12070312" cy="7085812"/>
            </a:xfrm>
            <a:prstGeom prst="rect">
              <a:avLst/>
            </a:prstGeom>
            <a:ln w="12700">
              <a:miter lim="400000"/>
            </a:ln>
          </p:spPr>
        </p:pic>
        <p:sp>
          <p:nvSpPr>
            <p:cNvPr id="32" name="Rounded Rectangle">
              <a:extLst>
                <a:ext uri="{FF2B5EF4-FFF2-40B4-BE49-F238E27FC236}">
                  <a16:creationId xmlns:a16="http://schemas.microsoft.com/office/drawing/2014/main" id="{4EC9CCA2-52E5-4204-B1EC-EA9D74A3C170}"/>
                </a:ext>
              </a:extLst>
            </p:cNvPr>
            <p:cNvSpPr/>
            <p:nvPr/>
          </p:nvSpPr>
          <p:spPr>
            <a:xfrm>
              <a:off x="9352764" y="6777584"/>
              <a:ext cx="3180304" cy="459585"/>
            </a:xfrm>
            <a:prstGeom prst="roundRect">
              <a:avLst>
                <a:gd name="adj" fmla="val 37927"/>
              </a:avLst>
            </a:prstGeom>
            <a:ln w="50800">
              <a:solidFill>
                <a:srgbClr val="000000"/>
              </a:solidFill>
              <a:miter lim="400000"/>
            </a:ln>
          </p:spPr>
          <p:txBody>
            <a:bodyPr lIns="50800" tIns="50800" rIns="50800" bIns="50800" anchor="ctr"/>
            <a:lstStyle/>
            <a:p>
              <a:pPr defTabSz="825500">
                <a:defRPr sz="5200">
                  <a:solidFill>
                    <a:srgbClr val="FFFFFF"/>
                  </a:solidFill>
                  <a:latin typeface="Helvetica Neue Medium"/>
                  <a:ea typeface="Helvetica Neue Medium"/>
                  <a:cs typeface="Helvetica Neue Medium"/>
                  <a:sym typeface="Helvetica Neue Medium"/>
                </a:defRPr>
              </a:pPr>
              <a:endParaRPr/>
            </a:p>
          </p:txBody>
        </p:sp>
        <p:sp>
          <p:nvSpPr>
            <p:cNvPr id="33" name="Mrk501">
              <a:extLst>
                <a:ext uri="{FF2B5EF4-FFF2-40B4-BE49-F238E27FC236}">
                  <a16:creationId xmlns:a16="http://schemas.microsoft.com/office/drawing/2014/main" id="{DF662EE7-6935-4BF0-8164-1922208EAD26}"/>
                </a:ext>
              </a:extLst>
            </p:cNvPr>
            <p:cNvSpPr txBox="1"/>
            <p:nvPr/>
          </p:nvSpPr>
          <p:spPr>
            <a:xfrm>
              <a:off x="19558764" y="1039967"/>
              <a:ext cx="2280703" cy="557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3400" b="1"/>
              </a:lvl1pPr>
            </a:lstStyle>
            <a:p>
              <a:r>
                <a:rPr sz="2000" dirty="0">
                  <a:solidFill>
                    <a:srgbClr val="FFC000"/>
                  </a:solidFill>
                </a:rPr>
                <a:t>Mrk501</a:t>
              </a:r>
            </a:p>
          </p:txBody>
        </p:sp>
        <p:pic>
          <p:nvPicPr>
            <p:cNvPr id="34" name="Image" descr="Image">
              <a:extLst>
                <a:ext uri="{FF2B5EF4-FFF2-40B4-BE49-F238E27FC236}">
                  <a16:creationId xmlns:a16="http://schemas.microsoft.com/office/drawing/2014/main" id="{CE2F99C4-FC16-46AD-9818-7C772E32978D}"/>
                </a:ext>
              </a:extLst>
            </p:cNvPr>
            <p:cNvPicPr>
              <a:picLocks noChangeAspect="1"/>
            </p:cNvPicPr>
            <p:nvPr/>
          </p:nvPicPr>
          <p:blipFill>
            <a:blip r:embed="rId4"/>
            <a:stretch>
              <a:fillRect/>
            </a:stretch>
          </p:blipFill>
          <p:spPr>
            <a:xfrm>
              <a:off x="18249392" y="1619929"/>
              <a:ext cx="4516930" cy="4323175"/>
            </a:xfrm>
            <a:prstGeom prst="rect">
              <a:avLst/>
            </a:prstGeom>
            <a:ln w="12700">
              <a:miter lim="400000"/>
            </a:ln>
          </p:spPr>
        </p:pic>
        <p:sp>
          <p:nvSpPr>
            <p:cNvPr id="35" name="Line">
              <a:extLst>
                <a:ext uri="{FF2B5EF4-FFF2-40B4-BE49-F238E27FC236}">
                  <a16:creationId xmlns:a16="http://schemas.microsoft.com/office/drawing/2014/main" id="{D0FD32AB-1232-405A-9C3D-00BFD3D00912}"/>
                </a:ext>
              </a:extLst>
            </p:cNvPr>
            <p:cNvSpPr/>
            <p:nvPr/>
          </p:nvSpPr>
          <p:spPr>
            <a:xfrm flipH="1" flipV="1">
              <a:off x="5726580" y="6041586"/>
              <a:ext cx="636612" cy="599016"/>
            </a:xfrm>
            <a:prstGeom prst="line">
              <a:avLst/>
            </a:prstGeom>
            <a:ln w="50800">
              <a:solidFill>
                <a:srgbClr val="000000"/>
              </a:solidFill>
              <a:miter lim="400000"/>
            </a:ln>
          </p:spPr>
          <p:txBody>
            <a:bodyPr lIns="50800" tIns="50800" rIns="50800" bIns="50800" anchor="ctr"/>
            <a:lstStyle/>
            <a:p>
              <a:pPr defTabSz="825500">
                <a:defRPr sz="5200">
                  <a:solidFill>
                    <a:srgbClr val="FFFFFF"/>
                  </a:solidFill>
                  <a:latin typeface="Helvetica Neue Medium"/>
                  <a:ea typeface="Helvetica Neue Medium"/>
                  <a:cs typeface="Helvetica Neue Medium"/>
                  <a:sym typeface="Helvetica Neue Medium"/>
                </a:defRPr>
              </a:pPr>
              <a:endParaRPr/>
            </a:p>
          </p:txBody>
        </p:sp>
        <p:sp>
          <p:nvSpPr>
            <p:cNvPr id="36" name="Rounded Rectangle">
              <a:extLst>
                <a:ext uri="{FF2B5EF4-FFF2-40B4-BE49-F238E27FC236}">
                  <a16:creationId xmlns:a16="http://schemas.microsoft.com/office/drawing/2014/main" id="{0B852977-695E-4852-830B-9D02D04B1796}"/>
                </a:ext>
              </a:extLst>
            </p:cNvPr>
            <p:cNvSpPr/>
            <p:nvPr/>
          </p:nvSpPr>
          <p:spPr>
            <a:xfrm>
              <a:off x="10856388" y="5278996"/>
              <a:ext cx="509657" cy="459584"/>
            </a:xfrm>
            <a:prstGeom prst="roundRect">
              <a:avLst>
                <a:gd name="adj" fmla="val 32599"/>
              </a:avLst>
            </a:prstGeom>
            <a:ln w="50800">
              <a:solidFill>
                <a:srgbClr val="000000"/>
              </a:solidFill>
              <a:miter lim="400000"/>
            </a:ln>
          </p:spPr>
          <p:txBody>
            <a:bodyPr lIns="50800" tIns="50800" rIns="50800" bIns="50800" anchor="ctr"/>
            <a:lstStyle/>
            <a:p>
              <a:pPr defTabSz="825500">
                <a:defRPr sz="5200">
                  <a:solidFill>
                    <a:srgbClr val="FFFFFF"/>
                  </a:solidFill>
                  <a:latin typeface="Helvetica Neue Medium"/>
                  <a:ea typeface="Helvetica Neue Medium"/>
                  <a:cs typeface="Helvetica Neue Medium"/>
                  <a:sym typeface="Helvetica Neue Medium"/>
                </a:defRPr>
              </a:pPr>
              <a:endParaRPr/>
            </a:p>
          </p:txBody>
        </p:sp>
        <p:sp>
          <p:nvSpPr>
            <p:cNvPr id="37" name="Rounded Rectangle">
              <a:extLst>
                <a:ext uri="{FF2B5EF4-FFF2-40B4-BE49-F238E27FC236}">
                  <a16:creationId xmlns:a16="http://schemas.microsoft.com/office/drawing/2014/main" id="{13987968-08AC-4438-97D7-1E45223B2CC3}"/>
                </a:ext>
              </a:extLst>
            </p:cNvPr>
            <p:cNvSpPr/>
            <p:nvPr/>
          </p:nvSpPr>
          <p:spPr>
            <a:xfrm>
              <a:off x="6322779" y="6617865"/>
              <a:ext cx="509657" cy="459585"/>
            </a:xfrm>
            <a:prstGeom prst="roundRect">
              <a:avLst>
                <a:gd name="adj" fmla="val 32599"/>
              </a:avLst>
            </a:prstGeom>
            <a:ln w="50800">
              <a:solidFill>
                <a:srgbClr val="000000"/>
              </a:solidFill>
              <a:miter lim="400000"/>
            </a:ln>
          </p:spPr>
          <p:txBody>
            <a:bodyPr lIns="50800" tIns="50800" rIns="50800" bIns="50800" anchor="ctr"/>
            <a:lstStyle/>
            <a:p>
              <a:pPr defTabSz="825500">
                <a:defRPr sz="5200">
                  <a:solidFill>
                    <a:srgbClr val="FFFFFF"/>
                  </a:solidFill>
                  <a:latin typeface="Helvetica Neue Medium"/>
                  <a:ea typeface="Helvetica Neue Medium"/>
                  <a:cs typeface="Helvetica Neue Medium"/>
                  <a:sym typeface="Helvetica Neue Medium"/>
                </a:defRPr>
              </a:pPr>
              <a:endParaRPr/>
            </a:p>
          </p:txBody>
        </p:sp>
        <p:sp>
          <p:nvSpPr>
            <p:cNvPr id="38" name="Line">
              <a:extLst>
                <a:ext uri="{FF2B5EF4-FFF2-40B4-BE49-F238E27FC236}">
                  <a16:creationId xmlns:a16="http://schemas.microsoft.com/office/drawing/2014/main" id="{644B3423-17D1-4CEB-A47A-8D389AAE5D96}"/>
                </a:ext>
              </a:extLst>
            </p:cNvPr>
            <p:cNvSpPr/>
            <p:nvPr/>
          </p:nvSpPr>
          <p:spPr>
            <a:xfrm flipV="1">
              <a:off x="11341075" y="4179556"/>
              <a:ext cx="6950693" cy="1125851"/>
            </a:xfrm>
            <a:prstGeom prst="line">
              <a:avLst/>
            </a:prstGeom>
            <a:ln w="50800">
              <a:solidFill>
                <a:srgbClr val="000000"/>
              </a:solidFill>
              <a:miter lim="400000"/>
            </a:ln>
          </p:spPr>
          <p:txBody>
            <a:bodyPr lIns="50800" tIns="50800" rIns="50800" bIns="50800" anchor="ctr"/>
            <a:lstStyle/>
            <a:p>
              <a:pPr defTabSz="825500">
                <a:defRPr sz="5200">
                  <a:solidFill>
                    <a:srgbClr val="FFFFFF"/>
                  </a:solidFill>
                  <a:latin typeface="Helvetica Neue Medium"/>
                  <a:ea typeface="Helvetica Neue Medium"/>
                  <a:cs typeface="Helvetica Neue Medium"/>
                  <a:sym typeface="Helvetica Neue Medium"/>
                </a:defRPr>
              </a:pPr>
              <a:endParaRPr/>
            </a:p>
          </p:txBody>
        </p:sp>
        <p:sp>
          <p:nvSpPr>
            <p:cNvPr id="39" name="Geminga">
              <a:extLst>
                <a:ext uri="{FF2B5EF4-FFF2-40B4-BE49-F238E27FC236}">
                  <a16:creationId xmlns:a16="http://schemas.microsoft.com/office/drawing/2014/main" id="{821F3479-8C31-4117-B068-AC9A7F3C6D91}"/>
                </a:ext>
              </a:extLst>
            </p:cNvPr>
            <p:cNvSpPr txBox="1"/>
            <p:nvPr/>
          </p:nvSpPr>
          <p:spPr>
            <a:xfrm>
              <a:off x="3069867" y="758751"/>
              <a:ext cx="2508946" cy="632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3400" b="1"/>
              </a:lvl1pPr>
            </a:lstStyle>
            <a:p>
              <a:r>
                <a:rPr sz="2000" dirty="0" err="1">
                  <a:solidFill>
                    <a:srgbClr val="FFC000"/>
                  </a:solidFill>
                </a:rPr>
                <a:t>Geminga</a:t>
              </a:r>
              <a:endParaRPr sz="2000" dirty="0">
                <a:solidFill>
                  <a:srgbClr val="FFC000"/>
                </a:solidFill>
              </a:endParaRPr>
            </a:p>
          </p:txBody>
        </p:sp>
        <p:sp>
          <p:nvSpPr>
            <p:cNvPr id="40" name="PRELIMINARY">
              <a:extLst>
                <a:ext uri="{FF2B5EF4-FFF2-40B4-BE49-F238E27FC236}">
                  <a16:creationId xmlns:a16="http://schemas.microsoft.com/office/drawing/2014/main" id="{1D140CD4-CDFF-452A-9955-D6B9D9EA360A}"/>
                </a:ext>
              </a:extLst>
            </p:cNvPr>
            <p:cNvSpPr txBox="1"/>
            <p:nvPr/>
          </p:nvSpPr>
          <p:spPr>
            <a:xfrm rot="21212203">
              <a:off x="8382110" y="7298128"/>
              <a:ext cx="7785636" cy="117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7800">
                  <a:solidFill>
                    <a:srgbClr val="000000"/>
                  </a:solidFill>
                  <a:latin typeface="Helvetica Neue Medium"/>
                  <a:ea typeface="Helvetica Neue Medium"/>
                  <a:cs typeface="Helvetica Neue Medium"/>
                  <a:sym typeface="Helvetica Neue Medium"/>
                </a:defRPr>
              </a:lvl1pPr>
            </a:lstStyle>
            <a:p>
              <a:r>
                <a:rPr sz="3600" dirty="0"/>
                <a:t>PRELIMINARY</a:t>
              </a:r>
            </a:p>
          </p:txBody>
        </p:sp>
        <p:sp>
          <p:nvSpPr>
            <p:cNvPr id="41" name="PRELIMINARY">
              <a:extLst>
                <a:ext uri="{FF2B5EF4-FFF2-40B4-BE49-F238E27FC236}">
                  <a16:creationId xmlns:a16="http://schemas.microsoft.com/office/drawing/2014/main" id="{6153CD5C-2B00-4EB5-8F26-EB29D1E0DE2F}"/>
                </a:ext>
              </a:extLst>
            </p:cNvPr>
            <p:cNvSpPr txBox="1"/>
            <p:nvPr/>
          </p:nvSpPr>
          <p:spPr>
            <a:xfrm rot="21212203">
              <a:off x="2069649" y="3561924"/>
              <a:ext cx="5032296" cy="872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400">
                  <a:solidFill>
                    <a:srgbClr val="000000"/>
                  </a:solidFill>
                  <a:latin typeface="Helvetica Neue Medium"/>
                  <a:ea typeface="Helvetica Neue Medium"/>
                  <a:cs typeface="Helvetica Neue Medium"/>
                  <a:sym typeface="Helvetica Neue Medium"/>
                </a:defRPr>
              </a:lvl1pPr>
            </a:lstStyle>
            <a:p>
              <a:r>
                <a:rPr sz="2400" dirty="0"/>
                <a:t>PRELIMINARY</a:t>
              </a:r>
            </a:p>
          </p:txBody>
        </p:sp>
        <p:sp>
          <p:nvSpPr>
            <p:cNvPr id="42" name="PRELIMINARY">
              <a:extLst>
                <a:ext uri="{FF2B5EF4-FFF2-40B4-BE49-F238E27FC236}">
                  <a16:creationId xmlns:a16="http://schemas.microsoft.com/office/drawing/2014/main" id="{74A67703-E53E-4964-9128-879009AC6049}"/>
                </a:ext>
              </a:extLst>
            </p:cNvPr>
            <p:cNvSpPr txBox="1"/>
            <p:nvPr/>
          </p:nvSpPr>
          <p:spPr>
            <a:xfrm rot="21212203">
              <a:off x="18341048" y="2402004"/>
              <a:ext cx="4767801" cy="6034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700">
                  <a:solidFill>
                    <a:srgbClr val="000000"/>
                  </a:solidFill>
                  <a:latin typeface="Helvetica Neue Medium"/>
                  <a:ea typeface="Helvetica Neue Medium"/>
                  <a:cs typeface="Helvetica Neue Medium"/>
                  <a:sym typeface="Helvetica Neue Medium"/>
                </a:defRPr>
              </a:lvl1pPr>
            </a:lstStyle>
            <a:p>
              <a:r>
                <a:rPr sz="2400" dirty="0"/>
                <a:t>PRELIMINARY</a:t>
              </a:r>
            </a:p>
          </p:txBody>
        </p:sp>
        <p:pic>
          <p:nvPicPr>
            <p:cNvPr id="43" name="Image" descr="Image">
              <a:extLst>
                <a:ext uri="{FF2B5EF4-FFF2-40B4-BE49-F238E27FC236}">
                  <a16:creationId xmlns:a16="http://schemas.microsoft.com/office/drawing/2014/main" id="{5C01B793-C404-4CDE-9289-C0D117CF5387}"/>
                </a:ext>
              </a:extLst>
            </p:cNvPr>
            <p:cNvPicPr>
              <a:picLocks noChangeAspect="1"/>
            </p:cNvPicPr>
            <p:nvPr/>
          </p:nvPicPr>
          <p:blipFill>
            <a:blip r:embed="rId5"/>
            <a:stretch>
              <a:fillRect/>
            </a:stretch>
          </p:blipFill>
          <p:spPr>
            <a:xfrm>
              <a:off x="2760660" y="10240705"/>
              <a:ext cx="19231736" cy="3454803"/>
            </a:xfrm>
            <a:prstGeom prst="rect">
              <a:avLst/>
            </a:prstGeom>
            <a:ln w="12700">
              <a:miter lim="400000"/>
            </a:ln>
          </p:spPr>
        </p:pic>
        <p:sp>
          <p:nvSpPr>
            <p:cNvPr id="44" name="Line">
              <a:extLst>
                <a:ext uri="{FF2B5EF4-FFF2-40B4-BE49-F238E27FC236}">
                  <a16:creationId xmlns:a16="http://schemas.microsoft.com/office/drawing/2014/main" id="{F64E772E-C49F-4748-9496-165110A3F577}"/>
                </a:ext>
              </a:extLst>
            </p:cNvPr>
            <p:cNvSpPr/>
            <p:nvPr/>
          </p:nvSpPr>
          <p:spPr>
            <a:xfrm flipH="1" flipV="1">
              <a:off x="12478936" y="7185217"/>
              <a:ext cx="9157362" cy="3228501"/>
            </a:xfrm>
            <a:prstGeom prst="line">
              <a:avLst/>
            </a:prstGeom>
            <a:ln w="50800">
              <a:solidFill>
                <a:srgbClr val="000000"/>
              </a:solidFill>
              <a:miter lim="400000"/>
            </a:ln>
          </p:spPr>
          <p:txBody>
            <a:bodyPr lIns="50800" tIns="50800" rIns="50800" bIns="50800" anchor="ctr"/>
            <a:lstStyle/>
            <a:p>
              <a:pPr defTabSz="825500">
                <a:defRPr sz="5200">
                  <a:solidFill>
                    <a:srgbClr val="FFFFFF"/>
                  </a:solidFill>
                  <a:latin typeface="Helvetica Neue Medium"/>
                  <a:ea typeface="Helvetica Neue Medium"/>
                  <a:cs typeface="Helvetica Neue Medium"/>
                  <a:sym typeface="Helvetica Neue Medium"/>
                </a:defRPr>
              </a:pPr>
              <a:endParaRPr/>
            </a:p>
          </p:txBody>
        </p:sp>
        <p:sp>
          <p:nvSpPr>
            <p:cNvPr id="45" name="Line">
              <a:extLst>
                <a:ext uri="{FF2B5EF4-FFF2-40B4-BE49-F238E27FC236}">
                  <a16:creationId xmlns:a16="http://schemas.microsoft.com/office/drawing/2014/main" id="{19024146-D42C-41D3-814F-6D4BC6A6AF36}"/>
                </a:ext>
              </a:extLst>
            </p:cNvPr>
            <p:cNvSpPr/>
            <p:nvPr/>
          </p:nvSpPr>
          <p:spPr>
            <a:xfrm flipV="1">
              <a:off x="3266079" y="7181680"/>
              <a:ext cx="6160109" cy="3232815"/>
            </a:xfrm>
            <a:prstGeom prst="line">
              <a:avLst/>
            </a:prstGeom>
            <a:ln w="50800">
              <a:solidFill>
                <a:srgbClr val="000000"/>
              </a:solidFill>
              <a:miter lim="400000"/>
            </a:ln>
          </p:spPr>
          <p:txBody>
            <a:bodyPr lIns="50800" tIns="50800" rIns="50800" bIns="50800" anchor="ctr"/>
            <a:lstStyle/>
            <a:p>
              <a:pPr defTabSz="825500">
                <a:defRPr sz="5200">
                  <a:solidFill>
                    <a:srgbClr val="FFFFFF"/>
                  </a:solidFill>
                  <a:latin typeface="Helvetica Neue Medium"/>
                  <a:ea typeface="Helvetica Neue Medium"/>
                  <a:cs typeface="Helvetica Neue Medium"/>
                  <a:sym typeface="Helvetica Neue Medium"/>
                </a:defRPr>
              </a:pPr>
              <a:endParaRPr/>
            </a:p>
          </p:txBody>
        </p:sp>
        <p:sp>
          <p:nvSpPr>
            <p:cNvPr id="46" name="PRELIMINARY">
              <a:extLst>
                <a:ext uri="{FF2B5EF4-FFF2-40B4-BE49-F238E27FC236}">
                  <a16:creationId xmlns:a16="http://schemas.microsoft.com/office/drawing/2014/main" id="{2DEEB24D-CDC4-4A7B-A5E9-890DDA48D0B2}"/>
                </a:ext>
              </a:extLst>
            </p:cNvPr>
            <p:cNvSpPr txBox="1"/>
            <p:nvPr/>
          </p:nvSpPr>
          <p:spPr>
            <a:xfrm rot="21212203">
              <a:off x="2520260" y="11231528"/>
              <a:ext cx="6451939" cy="932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6100">
                  <a:solidFill>
                    <a:srgbClr val="000000"/>
                  </a:solidFill>
                  <a:latin typeface="Helvetica Neue Medium"/>
                  <a:ea typeface="Helvetica Neue Medium"/>
                  <a:cs typeface="Helvetica Neue Medium"/>
                  <a:sym typeface="Helvetica Neue Medium"/>
                </a:defRPr>
              </a:lvl1pPr>
            </a:lstStyle>
            <a:p>
              <a:r>
                <a:rPr sz="3200" dirty="0"/>
                <a:t>PRELIMINARY</a:t>
              </a:r>
            </a:p>
          </p:txBody>
        </p:sp>
      </p:grpSp>
      <p:sp>
        <p:nvSpPr>
          <p:cNvPr id="48" name="文本框 47">
            <a:extLst>
              <a:ext uri="{FF2B5EF4-FFF2-40B4-BE49-F238E27FC236}">
                <a16:creationId xmlns:a16="http://schemas.microsoft.com/office/drawing/2014/main" id="{3773D2E4-A955-4CC9-A63D-E9F3187B5D1A}"/>
              </a:ext>
            </a:extLst>
          </p:cNvPr>
          <p:cNvSpPr txBox="1"/>
          <p:nvPr/>
        </p:nvSpPr>
        <p:spPr>
          <a:xfrm>
            <a:off x="247218" y="137957"/>
            <a:ext cx="7121247" cy="461665"/>
          </a:xfrm>
          <a:prstGeom prst="rect">
            <a:avLst/>
          </a:prstGeom>
          <a:noFill/>
        </p:spPr>
        <p:txBody>
          <a:bodyPr wrap="square" rtlCol="0">
            <a:spAutoFit/>
          </a:bodyPr>
          <a:lstStyle/>
          <a:p>
            <a:r>
              <a:rPr lang="en-US" altLang="zh-CN" sz="2400" b="1" i="1" dirty="0">
                <a:latin typeface="等线" panose="02010600030101010101" pitchFamily="2" charset="-122"/>
                <a:ea typeface="等线" panose="02010600030101010101" pitchFamily="2" charset="-122"/>
                <a:cs typeface="Times New Roman" panose="02020603050405020304" pitchFamily="18" charset="0"/>
              </a:rPr>
              <a:t>TeV gamma ray source survey</a:t>
            </a:r>
          </a:p>
        </p:txBody>
      </p:sp>
    </p:spTree>
    <p:extLst>
      <p:ext uri="{BB962C8B-B14F-4D97-AF65-F5344CB8AC3E}">
        <p14:creationId xmlns:p14="http://schemas.microsoft.com/office/powerpoint/2010/main" val="377447189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TotalTime>
  <Words>843</Words>
  <Application>Microsoft Office PowerPoint</Application>
  <PresentationFormat>宽屏</PresentationFormat>
  <Paragraphs>158</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-apple-system</vt:lpstr>
      <vt:lpstr>Helvetica Neue Medium</vt:lpstr>
      <vt:lpstr>TeXGyreTermesX-Bold</vt:lpstr>
      <vt:lpstr>TeXGyreTermesX-Italic</vt:lpstr>
      <vt:lpstr>TeXGyreTermesX-Regular</vt:lpstr>
      <vt:lpstr>等线</vt:lpstr>
      <vt:lpstr>等线 Light</vt:lpstr>
      <vt:lpstr>Arial</vt:lpstr>
      <vt:lpstr>Cambria Math</vt:lpstr>
      <vt:lpstr>Times New Roman</vt:lpstr>
      <vt:lpstr>Wingdings</vt:lpstr>
      <vt:lpstr>Office 主题​​</vt:lpstr>
      <vt:lpstr>Data analysis and key science results of LHAASO-WCDA</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and key science results of LHAASO-WCDA</dc:title>
  <dc:creator>hu shicong</dc:creator>
  <cp:lastModifiedBy>hu shicong</cp:lastModifiedBy>
  <cp:revision>484</cp:revision>
  <dcterms:created xsi:type="dcterms:W3CDTF">2021-08-12T01:57:48Z</dcterms:created>
  <dcterms:modified xsi:type="dcterms:W3CDTF">2021-08-16T06:38:35Z</dcterms:modified>
</cp:coreProperties>
</file>