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2"/>
  </p:sldMasterIdLst>
  <p:notesMasterIdLst>
    <p:notesMasterId r:id="rId21"/>
  </p:notesMasterIdLst>
  <p:handoutMasterIdLst>
    <p:handoutMasterId r:id="rId22"/>
  </p:handoutMasterIdLst>
  <p:sldIdLst>
    <p:sldId id="257" r:id="rId3"/>
    <p:sldId id="262" r:id="rId4"/>
    <p:sldId id="311" r:id="rId5"/>
    <p:sldId id="258" r:id="rId6"/>
    <p:sldId id="323" r:id="rId7"/>
    <p:sldId id="259" r:id="rId8"/>
    <p:sldId id="309" r:id="rId9"/>
    <p:sldId id="263" r:id="rId10"/>
    <p:sldId id="313" r:id="rId11"/>
    <p:sldId id="306" r:id="rId12"/>
    <p:sldId id="314" r:id="rId13"/>
    <p:sldId id="312" r:id="rId14"/>
    <p:sldId id="315" r:id="rId15"/>
    <p:sldId id="319" r:id="rId16"/>
    <p:sldId id="308" r:id="rId17"/>
    <p:sldId id="322" r:id="rId18"/>
    <p:sldId id="320" r:id="rId19"/>
    <p:sldId id="321" r:id="rId20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22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D5A55-41B5-4FE5-8D49-CD8A611D8CED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9381-1434-4572-BAA5-113F5D2366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539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A0DA0-1DC5-4CA1-AEDA-FC6EF96553C0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26BF4-AC27-4A1D-A1E1-1AD70C9DCF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12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6BF4-AC27-4A1D-A1E1-1AD70C9DCFC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596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612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4531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5926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26BF4-AC27-4A1D-A1E1-1AD70C9DCFC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0090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1657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462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6307-CC07-4D17-88F6-4348A8002399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2C2-C4F3-4F19-8F94-7FAE583EE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366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6307-CC07-4D17-88F6-4348A8002399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2C2-C4F3-4F19-8F94-7FAE583EE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89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6307-CC07-4D17-88F6-4348A8002399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2C2-C4F3-4F19-8F94-7FAE583EE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808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1644650"/>
            <a:ext cx="10922000" cy="1939727"/>
          </a:xfrm>
          <a:prstGeom prst="rect">
            <a:avLst/>
          </a:prstGeom>
        </p:spPr>
        <p:txBody>
          <a:bodyPr/>
          <a:lstStyle>
            <a:lvl1pPr defTabSz="1218565">
              <a:lnSpc>
                <a:spcPct val="90000"/>
              </a:lnSpc>
              <a:defRPr sz="5800" spc="-174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35000" y="6080215"/>
            <a:ext cx="10922000" cy="347028"/>
          </a:xfrm>
          <a:prstGeom prst="rect">
            <a:avLst/>
          </a:prstGeom>
        </p:spPr>
        <p:txBody>
          <a:bodyPr/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1750">
                <a:latin typeface="Graphik-Medium" panose="020B0503030202060203"/>
                <a:ea typeface="Graphik-Medium" panose="020B0503030202060203"/>
                <a:cs typeface="Graphik-Medium" panose="020B0503030202060203"/>
                <a:sym typeface="Graphik Medium" panose="020B0503030202060203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35000" y="3492500"/>
            <a:ext cx="10922000" cy="1256176"/>
          </a:xfrm>
          <a:prstGeom prst="rect">
            <a:avLst/>
          </a:prstGeom>
        </p:spPr>
        <p:txBody>
          <a:bodyPr/>
          <a:lstStyle>
            <a:lvl1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Graphik-Medium" panose="020B0503030202060203"/>
                <a:ea typeface="Graphik-Medium" panose="020B0503030202060203"/>
                <a:cs typeface="Graphik-Medium" panose="020B0503030202060203"/>
                <a:sym typeface="Graphik Medium" panose="020B0503030202060203"/>
              </a:defRPr>
            </a:lvl1pPr>
            <a:lvl2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Graphik-Medium" panose="020B0503030202060203"/>
                <a:ea typeface="Graphik-Medium" panose="020B0503030202060203"/>
                <a:cs typeface="Graphik-Medium" panose="020B0503030202060203"/>
                <a:sym typeface="Graphik Medium" panose="020B0503030202060203"/>
              </a:defRPr>
            </a:lvl2pPr>
            <a:lvl3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Graphik-Medium" panose="020B0503030202060203"/>
                <a:ea typeface="Graphik-Medium" panose="020B0503030202060203"/>
                <a:cs typeface="Graphik-Medium" panose="020B0503030202060203"/>
                <a:sym typeface="Graphik Medium" panose="020B0503030202060203"/>
              </a:defRPr>
            </a:lvl3pPr>
            <a:lvl4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Graphik-Medium" panose="020B0503030202060203"/>
                <a:ea typeface="Graphik-Medium" panose="020B0503030202060203"/>
                <a:cs typeface="Graphik-Medium" panose="020B0503030202060203"/>
                <a:sym typeface="Graphik Medium" panose="020B0503030202060203"/>
              </a:defRPr>
            </a:lvl4pPr>
            <a:lvl5pPr marL="0" indent="0" algn="ctr" defTabSz="412750">
              <a:spcBef>
                <a:spcPts val="0"/>
              </a:spcBef>
              <a:buClrTx/>
              <a:buSzTx/>
              <a:buNone/>
              <a:defRPr sz="3200">
                <a:latin typeface="Graphik-Medium" panose="020B0503030202060203"/>
                <a:ea typeface="Graphik-Medium" panose="020B0503030202060203"/>
                <a:cs typeface="Graphik-Medium" panose="020B0503030202060203"/>
                <a:sym typeface="Graphik Medium" panose="020B0503030202060203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41534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1415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35000" y="1644650"/>
            <a:ext cx="10922000" cy="19367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5800" spc="-174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r>
              <a:t>Section Title</a:t>
            </a:r>
          </a:p>
        </p:txBody>
      </p:sp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20608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35000" y="2134658"/>
            <a:ext cx="10922000" cy="4216401"/>
          </a:xfrm>
          <a:prstGeom prst="rect">
            <a:avLst/>
          </a:prstGeom>
        </p:spPr>
        <p:txBody>
          <a:bodyPr numCol="2" spcCol="109220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414812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1261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6307-CC07-4D17-88F6-4348A8002399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2C2-C4F3-4F19-8F94-7FAE583EE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225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6307-CC07-4D17-88F6-4348A8002399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2C2-C4F3-4F19-8F94-7FAE583EE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377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6307-CC07-4D17-88F6-4348A8002399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2C2-C4F3-4F19-8F94-7FAE583EE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96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6307-CC07-4D17-88F6-4348A8002399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2C2-C4F3-4F19-8F94-7FAE583EEC3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6307-CC07-4D17-88F6-4348A8002399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2C2-C4F3-4F19-8F94-7FAE583EEC3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5127" y="0"/>
            <a:ext cx="10515600" cy="8858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6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6307-CC07-4D17-88F6-4348A8002399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2C2-C4F3-4F19-8F94-7FAE583EE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76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6307-CC07-4D17-88F6-4348A8002399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2C2-C4F3-4F19-8F94-7FAE583EE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3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B6307-CC07-4D17-88F6-4348A8002399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CA2C2-C4F3-4F19-8F94-7FAE583EE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11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2DB6307-CC07-4D17-88F6-4348A8002399}" type="datetimeFigureOut">
              <a:rPr lang="zh-CN" altLang="en-US" smtClean="0"/>
              <a:t>2021-8-16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CA2C2-C4F3-4F19-8F94-7FAE583EEC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72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ata Analysis on…"/>
          <p:cNvSpPr txBox="1">
            <a:spLocks noGrp="1"/>
          </p:cNvSpPr>
          <p:nvPr>
            <p:ph type="title"/>
          </p:nvPr>
        </p:nvSpPr>
        <p:spPr>
          <a:xfrm>
            <a:off x="151093" y="72973"/>
            <a:ext cx="11382584" cy="20613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828675">
              <a:defRPr sz="7885" spc="-236"/>
            </a:pPr>
            <a:r>
              <a:rPr lang="en-US" sz="6000" b="1" spc="-236" smtClean="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sym typeface="Helvetica Neue" panose="02000503000000020004"/>
              </a:rPr>
              <a:t>Observation of</a:t>
            </a:r>
            <a:r>
              <a:rPr sz="6000" b="1" spc="-236" smtClean="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sym typeface="Helvetica Neue" panose="02000503000000020004"/>
              </a:rPr>
              <a:t> </a:t>
            </a:r>
            <a:r>
              <a:rPr sz="6000" b="1" spc="-236" dirty="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sym typeface="Helvetica Neue" panose="02000503000000020004"/>
              </a:rPr>
              <a:t>Horizontal </a:t>
            </a:r>
            <a:r>
              <a:rPr sz="6000" b="1" spc="-236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sym typeface="Helvetica Neue" panose="02000503000000020004"/>
              </a:rPr>
              <a:t>Air </a:t>
            </a:r>
            <a:r>
              <a:rPr sz="6000" b="1" spc="-236" smtClean="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sym typeface="Helvetica Neue" panose="02000503000000020004"/>
              </a:rPr>
              <a:t>Shower</a:t>
            </a:r>
            <a:r>
              <a:rPr lang="en-US" sz="6000" b="1" spc="-236" smtClean="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sym typeface="Helvetica Neue" panose="02000503000000020004"/>
              </a:rPr>
              <a:t>s </a:t>
            </a:r>
            <a:r>
              <a:rPr sz="6000" b="1" spc="-236" dirty="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sym typeface="Helvetica Neue" panose="02000503000000020004"/>
              </a:rPr>
              <a:t>with LHAASO-KM2A</a:t>
            </a:r>
            <a:r>
              <a:rPr lang="zh-CN" altLang="en-US" sz="6000" b="1" spc="-236" dirty="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sym typeface="Helvetica Neue" panose="02000503000000020004"/>
              </a:rPr>
              <a:t> </a:t>
            </a:r>
            <a:endParaRPr sz="6000" b="1" spc="-236" dirty="0">
              <a:gradFill flip="none" rotWithShape="1">
                <a:gsLst>
                  <a:gs pos="0">
                    <a:srgbClr val="FF00D8"/>
                  </a:gs>
                  <a:gs pos="100000">
                    <a:srgbClr val="FF542E"/>
                  </a:gs>
                </a:gsLst>
                <a:lin ang="3960000" scaled="0"/>
              </a:gradFill>
              <a:sym typeface="Helvetica Neue" panose="02000503000000020004"/>
            </a:endParaRPr>
          </a:p>
        </p:txBody>
      </p:sp>
      <p:sp>
        <p:nvSpPr>
          <p:cNvPr id="158" name="Quanbu Gou1, 2, Zhuo Li3, Giuseppe Di Sciascio4, Chao Hou1, 2, Jiangtao Liu1, Xiaochuan Chang1, Hongkui Lv1,2, Lili Yang5, Sujie Lin5 , Andrea Addazi6, Xuewen Liu6, Mingming Kang6,  Antonino Marciano7,  Jinsheng Gou8, Shiyu Yin9 , Yaping Wang1, Zihan Yan"/>
          <p:cNvSpPr txBox="1">
            <a:spLocks noGrp="1"/>
          </p:cNvSpPr>
          <p:nvPr>
            <p:ph type="body" sz="quarter" idx="1"/>
          </p:nvPr>
        </p:nvSpPr>
        <p:spPr>
          <a:xfrm>
            <a:off x="351836" y="2133515"/>
            <a:ext cx="11391265" cy="344830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defTabSz="157480">
              <a:lnSpc>
                <a:spcPts val="2200"/>
              </a:lnSpc>
              <a:defRPr sz="2760" b="1"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rPr sz="1200" dirty="0" err="1"/>
              <a:t>Quanbu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Gou</a:t>
            </a:r>
            <a:r>
              <a:rPr sz="1200" baseline="32000" dirty="0"/>
              <a:t>1, 2</a:t>
            </a:r>
            <a:r>
              <a:rPr sz="1200" dirty="0"/>
              <a:t>, </a:t>
            </a:r>
            <a:r>
              <a:rPr sz="1200" dirty="0" err="1"/>
              <a:t>Zhuo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Li</a:t>
            </a:r>
            <a:r>
              <a:rPr sz="1200" baseline="32000" dirty="0"/>
              <a:t>3</a:t>
            </a:r>
            <a:r>
              <a:rPr sz="1200" dirty="0"/>
              <a:t>, </a:t>
            </a:r>
            <a:r>
              <a:rPr lang="en-US" altLang="zh-CN" sz="1200" dirty="0"/>
              <a:t>Giuseppe </a:t>
            </a:r>
            <a:r>
              <a:rPr sz="1200" dirty="0" smtClean="0"/>
              <a:t>Di Sciascio</a:t>
            </a:r>
            <a:r>
              <a:rPr sz="1200" baseline="32000" dirty="0" smtClean="0"/>
              <a:t>4</a:t>
            </a:r>
            <a:r>
              <a:rPr sz="1200" dirty="0" smtClean="0"/>
              <a:t>, </a:t>
            </a:r>
            <a:r>
              <a:rPr sz="1200" dirty="0"/>
              <a:t>Chao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Hou</a:t>
            </a:r>
            <a:r>
              <a:rPr sz="1200" baseline="32000" dirty="0"/>
              <a:t>1, 2</a:t>
            </a:r>
            <a:r>
              <a:rPr sz="1200" dirty="0"/>
              <a:t>, </a:t>
            </a:r>
            <a:r>
              <a:rPr sz="1200" dirty="0" err="1"/>
              <a:t>Jiangtao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Liu</a:t>
            </a:r>
            <a:r>
              <a:rPr sz="1200" baseline="32000" dirty="0"/>
              <a:t>1</a:t>
            </a:r>
            <a:r>
              <a:rPr sz="1200" dirty="0"/>
              <a:t>, </a:t>
            </a:r>
            <a:r>
              <a:rPr sz="1200" dirty="0" err="1"/>
              <a:t>Xiaochuan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Chang</a:t>
            </a:r>
            <a:r>
              <a:rPr sz="1200" baseline="32000" dirty="0"/>
              <a:t>1</a:t>
            </a:r>
            <a:r>
              <a:rPr sz="1200" dirty="0"/>
              <a:t>, </a:t>
            </a:r>
            <a:r>
              <a:rPr sz="1200" dirty="0" err="1"/>
              <a:t>Hongkui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Lv</a:t>
            </a:r>
            <a:r>
              <a:rPr sz="1200" baseline="32000" dirty="0"/>
              <a:t>1,2</a:t>
            </a:r>
            <a:r>
              <a:rPr sz="1200" dirty="0"/>
              <a:t>, Lili Yang</a:t>
            </a:r>
            <a:r>
              <a:rPr sz="1200" baseline="32000" dirty="0"/>
              <a:t>5</a:t>
            </a:r>
            <a:r>
              <a:rPr sz="1200" dirty="0"/>
              <a:t>, </a:t>
            </a:r>
            <a:r>
              <a:rPr sz="1200" dirty="0" err="1"/>
              <a:t>Sujie</a:t>
            </a:r>
            <a:r>
              <a:rPr sz="1200" dirty="0"/>
              <a:t> Lin</a:t>
            </a:r>
            <a:r>
              <a:rPr sz="1200" baseline="32000" dirty="0"/>
              <a:t>5</a:t>
            </a:r>
            <a:r>
              <a:rPr sz="1200" dirty="0"/>
              <a:t> , Andrea Addazi</a:t>
            </a:r>
            <a:r>
              <a:rPr sz="1200" baseline="32000" dirty="0"/>
              <a:t>6</a:t>
            </a:r>
            <a:r>
              <a:rPr sz="1200" dirty="0"/>
              <a:t>, </a:t>
            </a:r>
            <a:r>
              <a:rPr sz="1200" dirty="0" err="1"/>
              <a:t>Xuewen</a:t>
            </a:r>
            <a:r>
              <a:rPr sz="1200" dirty="0"/>
              <a:t> Liu</a:t>
            </a:r>
            <a:r>
              <a:rPr sz="1200" baseline="32000" dirty="0"/>
              <a:t>6</a:t>
            </a:r>
            <a:r>
              <a:rPr sz="1200" dirty="0"/>
              <a:t>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 err="1"/>
              <a:t>Mingming</a:t>
            </a:r>
            <a:r>
              <a:rPr sz="1200" dirty="0"/>
              <a:t> Kang</a:t>
            </a:r>
            <a:r>
              <a:rPr sz="1200" baseline="32000" dirty="0"/>
              <a:t>6</a:t>
            </a:r>
            <a:r>
              <a:rPr sz="1200" dirty="0"/>
              <a:t>,  Antonino Marciano</a:t>
            </a:r>
            <a:r>
              <a:rPr sz="1200" baseline="32000" dirty="0"/>
              <a:t>7</a:t>
            </a:r>
            <a:r>
              <a:rPr sz="1200" dirty="0"/>
              <a:t>, 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 err="1"/>
              <a:t>Jinsheng</a:t>
            </a:r>
            <a:r>
              <a:rPr sz="1200" dirty="0"/>
              <a:t> Gou</a:t>
            </a:r>
            <a:r>
              <a:rPr sz="1200" baseline="32000" dirty="0"/>
              <a:t>8</a:t>
            </a:r>
            <a:r>
              <a:rPr sz="1200" dirty="0"/>
              <a:t>, </a:t>
            </a:r>
            <a:r>
              <a:rPr sz="1200" dirty="0" err="1"/>
              <a:t>Shiyu</a:t>
            </a:r>
            <a:r>
              <a:rPr sz="1200" dirty="0"/>
              <a:t> Yin</a:t>
            </a:r>
            <a:r>
              <a:rPr sz="1200" baseline="32000" dirty="0"/>
              <a:t>9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, </a:t>
            </a:r>
            <a:r>
              <a:rPr sz="1200" dirty="0" err="1"/>
              <a:t>Yaping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b="1" dirty="0">
                <a:latin typeface="Arial" panose="020B0604020202090204"/>
                <a:ea typeface="Arial" panose="020B0604020202090204"/>
                <a:cs typeface="Arial" panose="020B0604020202090204"/>
                <a:sym typeface="Times Roman"/>
              </a:rPr>
              <a:t>Wang</a:t>
            </a:r>
            <a:r>
              <a:rPr sz="1200" baseline="32000" dirty="0"/>
              <a:t>1</a:t>
            </a:r>
            <a:r>
              <a:rPr sz="1200" dirty="0"/>
              <a:t>, </a:t>
            </a:r>
            <a:r>
              <a:rPr sz="1200" dirty="0" err="1"/>
              <a:t>Zihan</a:t>
            </a:r>
            <a:r>
              <a:rPr sz="1200" dirty="0"/>
              <a:t> Yang</a:t>
            </a:r>
            <a:r>
              <a:rPr sz="1200" baseline="32000" dirty="0"/>
              <a:t>1</a:t>
            </a:r>
            <a:r>
              <a:rPr sz="1200" dirty="0"/>
              <a:t>, </a:t>
            </a:r>
            <a:r>
              <a:rPr sz="1200" dirty="0" err="1"/>
              <a:t>Xishui</a:t>
            </a:r>
            <a:r>
              <a:rPr sz="1200" dirty="0"/>
              <a:t> Tian</a:t>
            </a:r>
            <a:r>
              <a:rPr sz="1200" baseline="32000" dirty="0"/>
              <a:t>3</a:t>
            </a:r>
            <a:r>
              <a:rPr sz="1200" dirty="0"/>
              <a:t>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 err="1"/>
              <a:t>Qinyuan</a:t>
            </a:r>
            <a:r>
              <a:rPr sz="1200" dirty="0"/>
              <a:t> Zhang</a:t>
            </a:r>
            <a:r>
              <a:rPr sz="1200" baseline="32000" dirty="0"/>
              <a:t>3</a:t>
            </a:r>
            <a:r>
              <a:rPr sz="1200" dirty="0"/>
              <a:t>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 err="1"/>
              <a:t>Chengyu</a:t>
            </a:r>
            <a:r>
              <a:rPr sz="1200" dirty="0"/>
              <a:t> Shao</a:t>
            </a:r>
            <a:r>
              <a:rPr sz="1200" baseline="32000" dirty="0"/>
              <a:t>5</a:t>
            </a:r>
            <a:r>
              <a:rPr sz="1200" dirty="0"/>
              <a:t>, </a:t>
            </a:r>
            <a:r>
              <a:rPr lang="en-US" altLang="zh-CN" sz="1200" dirty="0" err="1"/>
              <a:t>Jie</a:t>
            </a:r>
            <a:r>
              <a:rPr lang="en-US" altLang="zh-CN" sz="1200" dirty="0"/>
              <a:t> Dou</a:t>
            </a:r>
            <a:r>
              <a:rPr lang="en-US" altLang="zh-CN" sz="1200" baseline="32000" dirty="0"/>
              <a:t>6</a:t>
            </a:r>
            <a:r>
              <a:rPr lang="en-US" altLang="zh-CN" sz="1200" dirty="0"/>
              <a:t>,  </a:t>
            </a:r>
            <a:r>
              <a:rPr lang="en-US" altLang="zh-CN" sz="1200" dirty="0" err="1"/>
              <a:t>Xuwei</a:t>
            </a:r>
            <a:r>
              <a:rPr lang="en-US" altLang="zh-CN" sz="1200" dirty="0"/>
              <a:t> Ou</a:t>
            </a:r>
            <a:r>
              <a:rPr lang="en-US" altLang="zh-CN" sz="1200" baseline="32000" dirty="0"/>
              <a:t>6</a:t>
            </a:r>
            <a:r>
              <a:rPr lang="en-US" altLang="zh-CN" sz="1200" dirty="0"/>
              <a:t>, </a:t>
            </a:r>
            <a:r>
              <a:rPr lang="en-US" altLang="zh-CN" sz="1200" dirty="0" err="1"/>
              <a:t>Yukun</a:t>
            </a:r>
            <a:r>
              <a:rPr lang="en-US" altLang="zh-CN" sz="1200" dirty="0"/>
              <a:t> Xue</a:t>
            </a:r>
            <a:r>
              <a:rPr lang="en-US" altLang="zh-CN" sz="1200" baseline="32000" dirty="0"/>
              <a:t>6</a:t>
            </a:r>
            <a:r>
              <a:rPr lang="en-US" altLang="zh-CN" sz="1200" dirty="0"/>
              <a:t>,  </a:t>
            </a:r>
            <a:r>
              <a:rPr lang="en-US" altLang="zh-CN" sz="1200" dirty="0" err="1"/>
              <a:t>L</a:t>
            </a:r>
            <a:r>
              <a:rPr lang="en-US" altLang="zh-CN" sz="1200" dirty="0" err="1" smtClean="0"/>
              <a:t>ingyi</a:t>
            </a:r>
            <a:r>
              <a:rPr lang="en-US" altLang="zh-CN" sz="1200" dirty="0" smtClean="0"/>
              <a:t> </a:t>
            </a:r>
            <a:r>
              <a:rPr lang="en-US" altLang="zh-CN" sz="1200" dirty="0"/>
              <a:t>Fu</a:t>
            </a:r>
            <a:r>
              <a:rPr lang="en-US" altLang="zh-CN" sz="1200" baseline="32000" dirty="0"/>
              <a:t>6</a:t>
            </a:r>
            <a:r>
              <a:rPr lang="en-US" altLang="zh-CN" sz="1200" dirty="0"/>
              <a:t>, </a:t>
            </a:r>
            <a:r>
              <a:rPr lang="en-US" altLang="zh-CN" sz="1200" dirty="0" err="1"/>
              <a:t>Qianxun</a:t>
            </a:r>
            <a:r>
              <a:rPr lang="en-US" altLang="zh-CN" sz="1200" dirty="0"/>
              <a:t> Zuo</a:t>
            </a:r>
            <a:r>
              <a:rPr lang="en-US" altLang="zh-CN" sz="1200" baseline="32000" dirty="0"/>
              <a:t>6</a:t>
            </a:r>
            <a:r>
              <a:rPr lang="en-US" altLang="zh-CN" sz="1200" dirty="0"/>
              <a:t>,  </a:t>
            </a:r>
            <a:r>
              <a:rPr lang="en-US" altLang="zh-CN" sz="1200" dirty="0" err="1"/>
              <a:t>Zhiheng</a:t>
            </a:r>
            <a:r>
              <a:rPr lang="en-US" altLang="zh-CN" sz="1200" dirty="0"/>
              <a:t> Wang</a:t>
            </a:r>
            <a:r>
              <a:rPr lang="en-US" altLang="zh-CN" sz="1200" baseline="32000" dirty="0"/>
              <a:t>6</a:t>
            </a:r>
            <a:r>
              <a:rPr lang="en-US" altLang="zh-CN" sz="1200" dirty="0"/>
              <a:t>,Yuanqing Wang</a:t>
            </a:r>
            <a:r>
              <a:rPr lang="en-US" altLang="zh-CN" sz="1200" baseline="32000" dirty="0"/>
              <a:t>6</a:t>
            </a:r>
            <a:r>
              <a:rPr lang="en-US" altLang="zh-CN" sz="1200" dirty="0"/>
              <a:t>,</a:t>
            </a:r>
            <a:r>
              <a:rPr lang="en-US" altLang="zh-CN"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lang="en-US" altLang="zh-CN" sz="1200" dirty="0" err="1"/>
              <a:t>Chenyang</a:t>
            </a:r>
            <a:r>
              <a:rPr lang="en-US" altLang="zh-CN" sz="1200" dirty="0"/>
              <a:t> Gong</a:t>
            </a:r>
            <a:r>
              <a:rPr lang="en-US" altLang="zh-CN" sz="1200" baseline="32000" dirty="0"/>
              <a:t>6</a:t>
            </a:r>
            <a:r>
              <a:rPr lang="en-US" altLang="zh-CN" sz="1200" dirty="0"/>
              <a:t>, </a:t>
            </a:r>
            <a:r>
              <a:rPr sz="1200" dirty="0" err="1"/>
              <a:t>Zhibo</a:t>
            </a:r>
            <a:r>
              <a:rPr sz="1200" dirty="0"/>
              <a:t> Yu</a:t>
            </a:r>
            <a:r>
              <a:rPr sz="1200" baseline="32000" dirty="0"/>
              <a:t>7</a:t>
            </a:r>
            <a:r>
              <a:rPr sz="1200" dirty="0"/>
              <a:t>, </a:t>
            </a:r>
            <a:r>
              <a:rPr sz="1200" dirty="0" err="1"/>
              <a:t>Jiaming</a:t>
            </a:r>
            <a:r>
              <a:rPr sz="1200" dirty="0"/>
              <a:t> Li</a:t>
            </a:r>
            <a:r>
              <a:rPr sz="1200" baseline="32000" dirty="0"/>
              <a:t>7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, </a:t>
            </a:r>
            <a:r>
              <a:rPr sz="1200" dirty="0" err="1"/>
              <a:t>Qunfeng</a:t>
            </a:r>
            <a:r>
              <a:rPr sz="1200" dirty="0"/>
              <a:t> Jiang</a:t>
            </a:r>
            <a:r>
              <a:rPr sz="1200" baseline="32000" dirty="0"/>
              <a:t>7</a:t>
            </a:r>
            <a:r>
              <a:rPr sz="1200" dirty="0"/>
              <a:t>, Lin Liu</a:t>
            </a:r>
            <a:r>
              <a:rPr sz="1200" baseline="32000" dirty="0"/>
              <a:t>9</a:t>
            </a:r>
            <a:r>
              <a:rPr sz="1200" dirty="0"/>
              <a:t>  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157480">
              <a:lnSpc>
                <a:spcPts val="1600"/>
              </a:lnSpc>
              <a:defRPr sz="193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1200" dirty="0"/>
              <a:t> </a:t>
            </a:r>
          </a:p>
          <a:p>
            <a:pPr algn="just" defTabSz="157480">
              <a:lnSpc>
                <a:spcPts val="1750"/>
              </a:lnSpc>
              <a:defRPr sz="193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r>
              <a:rPr sz="1200" dirty="0"/>
              <a:t>1 Key Laboratory of Particle Astrophysics, Institute of High Energy Physics, Chinese Academy of Sciences,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P.O. Box 918, 100049 Beijing, China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157480">
              <a:lnSpc>
                <a:spcPts val="1750"/>
              </a:lnSpc>
              <a:defRPr sz="193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r>
              <a:rPr sz="1200" dirty="0"/>
              <a:t>2 </a:t>
            </a:r>
            <a:r>
              <a:rPr lang="en-US" sz="1200" dirty="0"/>
              <a:t> </a:t>
            </a:r>
            <a:r>
              <a:rPr sz="1200" dirty="0"/>
              <a:t>TIANFU Cosmic Ray Research Center, 610065 Chengdu, Sichuan, China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157480">
              <a:lnSpc>
                <a:spcPts val="1750"/>
              </a:lnSpc>
              <a:defRPr sz="193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r>
              <a:rPr sz="1200" dirty="0"/>
              <a:t>3 </a:t>
            </a:r>
            <a:r>
              <a:rPr lang="en-US" sz="1200" dirty="0"/>
              <a:t> </a:t>
            </a:r>
            <a:r>
              <a:rPr sz="1200" dirty="0"/>
              <a:t>Department of Astronomy, School of Physics, Peking University, 100871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Beijing, China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157480">
              <a:lnSpc>
                <a:spcPts val="1750"/>
              </a:lnSpc>
              <a:defRPr sz="193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r>
              <a:rPr sz="1200" dirty="0"/>
              <a:t>4</a:t>
            </a:r>
            <a:r>
              <a:rPr lang="en-US" sz="1200" dirty="0"/>
              <a:t> </a:t>
            </a:r>
            <a:r>
              <a:rPr sz="1200" dirty="0"/>
              <a:t> INFN </a:t>
            </a:r>
            <a:r>
              <a:rPr lang="en-US" altLang="zh-CN" sz="1200" dirty="0"/>
              <a:t>–</a:t>
            </a:r>
            <a:r>
              <a:rPr sz="1200" dirty="0"/>
              <a:t> </a:t>
            </a:r>
            <a:r>
              <a:rPr sz="1200" dirty="0" err="1"/>
              <a:t>Sezione</a:t>
            </a:r>
            <a:r>
              <a:rPr sz="1200" dirty="0"/>
              <a:t> Roma Tor </a:t>
            </a:r>
            <a:r>
              <a:rPr sz="1200" dirty="0" err="1"/>
              <a:t>Vergata</a:t>
            </a:r>
            <a:r>
              <a:rPr sz="1200" dirty="0"/>
              <a:t>, I-00133 Roma, Italy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157480">
              <a:lnSpc>
                <a:spcPts val="1750"/>
              </a:lnSpc>
              <a:defRPr sz="193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r>
              <a:rPr sz="1200" dirty="0"/>
              <a:t>5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School of Physics and Astronomy, Sun </a:t>
            </a:r>
            <a:r>
              <a:rPr sz="1200" dirty="0" err="1"/>
              <a:t>Yat-sen</a:t>
            </a:r>
            <a:r>
              <a:rPr sz="1200" dirty="0"/>
              <a:t> University, 519000 Zhuhai, Guangdong, China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157480">
              <a:lnSpc>
                <a:spcPts val="1750"/>
              </a:lnSpc>
              <a:defRPr sz="193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r>
              <a:rPr sz="1200" dirty="0"/>
              <a:t>6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College of Physics, Sichuan University, 610065 Chengdu, Sichuan, China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157480">
              <a:lnSpc>
                <a:spcPts val="1750"/>
              </a:lnSpc>
              <a:defRPr sz="193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r>
              <a:rPr sz="1200" dirty="0"/>
              <a:t>7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Department of Physics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,</a:t>
            </a:r>
            <a:r>
              <a:rPr sz="1200" dirty="0"/>
              <a:t> </a:t>
            </a:r>
            <a:r>
              <a:rPr sz="1200" dirty="0" err="1"/>
              <a:t>Fudan</a:t>
            </a:r>
            <a:r>
              <a:rPr sz="1200" dirty="0"/>
              <a:t> University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,</a:t>
            </a:r>
            <a:r>
              <a:rPr sz="1200" dirty="0"/>
              <a:t> 200438 Shanghai, China</a:t>
            </a: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algn="just" defTabSz="157480">
              <a:lnSpc>
                <a:spcPts val="1750"/>
              </a:lnSpc>
              <a:defRPr sz="193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sz="1200" dirty="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8</a:t>
            </a:r>
            <a:r>
              <a:rPr sz="1200" dirty="0"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 </a:t>
            </a:r>
            <a:r>
              <a:rPr lang="en-US" sz="1200" dirty="0"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 </a:t>
            </a:r>
            <a:r>
              <a:rPr sz="1200" dirty="0">
                <a:latin typeface="Times New Roman" panose="02020503050405090304"/>
                <a:ea typeface="Times New Roman" panose="02020503050405090304"/>
                <a:cs typeface="Times New Roman" panose="02020503050405090304"/>
              </a:rPr>
              <a:t>College of Materials Science and Technology, </a:t>
            </a:r>
            <a:r>
              <a:rPr sz="1200" dirty="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Beijing Forestry University</a:t>
            </a:r>
            <a:r>
              <a:rPr sz="1200" dirty="0"/>
              <a:t>,</a:t>
            </a:r>
            <a:r>
              <a:rPr sz="1200" dirty="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 100083</a:t>
            </a:r>
            <a:r>
              <a:rPr sz="1200" dirty="0"/>
              <a:t> </a:t>
            </a:r>
            <a:r>
              <a:rPr sz="1200" dirty="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Beijing</a:t>
            </a:r>
            <a:r>
              <a:rPr sz="1200" dirty="0"/>
              <a:t>,</a:t>
            </a:r>
            <a:r>
              <a:rPr sz="1200" dirty="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rPr>
              <a:t> China</a:t>
            </a:r>
          </a:p>
          <a:p>
            <a:pPr algn="just" defTabSz="157480">
              <a:lnSpc>
                <a:spcPts val="1750"/>
              </a:lnSpc>
              <a:defRPr sz="1930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r>
              <a:rPr sz="1200" dirty="0"/>
              <a:t>9</a:t>
            </a:r>
            <a:r>
              <a:rPr lang="en-US" sz="1200" dirty="0">
                <a:latin typeface="Times Roman"/>
                <a:sym typeface="Times Roman"/>
              </a:rPr>
              <a:t> </a:t>
            </a:r>
            <a:r>
              <a:rPr sz="1200" dirty="0"/>
              <a:t>School of Mechanical and Material Engineering, North China University of Technology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,</a:t>
            </a:r>
            <a:r>
              <a:rPr sz="1200" dirty="0"/>
              <a:t> 100144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  <a:r>
              <a:rPr sz="1200" dirty="0"/>
              <a:t>Beijing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,</a:t>
            </a:r>
            <a:r>
              <a:rPr sz="1200" dirty="0"/>
              <a:t> China</a:t>
            </a:r>
            <a:r>
              <a:rPr sz="1200" dirty="0">
                <a:latin typeface="Times Roman"/>
                <a:ea typeface="Times Roman"/>
                <a:cs typeface="Times Roman"/>
                <a:sym typeface="Times Roman"/>
              </a:rPr>
              <a:t> </a:t>
            </a:r>
          </a:p>
        </p:txBody>
      </p:sp>
      <p:pic>
        <p:nvPicPr>
          <p:cNvPr id="16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0" y="6022674"/>
            <a:ext cx="2355015" cy="8353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6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623" y="5800063"/>
            <a:ext cx="1570875" cy="10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2" t="-400" r="13692" b="-1"/>
          <a:stretch/>
        </p:blipFill>
        <p:spPr>
          <a:xfrm>
            <a:off x="4607391" y="5769018"/>
            <a:ext cx="2893789" cy="10889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178AA69-3C07-E042-8A46-2DE4CB77F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814" y="1200234"/>
            <a:ext cx="5991007" cy="41294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6032082-D790-5644-86F1-7D66C9625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26" y="1225274"/>
            <a:ext cx="6020288" cy="4149652"/>
          </a:xfrm>
          <a:prstGeom prst="rect">
            <a:avLst/>
          </a:prstGeom>
        </p:spPr>
      </p:pic>
      <p:sp>
        <p:nvSpPr>
          <p:cNvPr id="286" name="Fitting Range (3e4, 1e6)"/>
          <p:cNvSpPr txBox="1"/>
          <p:nvPr/>
        </p:nvSpPr>
        <p:spPr>
          <a:xfrm>
            <a:off x="8164965" y="5644230"/>
            <a:ext cx="2546422" cy="328295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r>
              <a:rPr dirty="0"/>
              <a:t>Fitting Range (</a:t>
            </a:r>
            <a:r>
              <a:rPr lang="en-US" altLang="zh-CN" dirty="0"/>
              <a:t>1</a:t>
            </a:r>
            <a:r>
              <a:rPr dirty="0"/>
              <a:t>e</a:t>
            </a:r>
            <a:r>
              <a:rPr lang="en-US" altLang="zh-CN" dirty="0"/>
              <a:t>5</a:t>
            </a:r>
            <a:r>
              <a:rPr dirty="0"/>
              <a:t>, 1e</a:t>
            </a:r>
            <a:r>
              <a:rPr lang="en-US" altLang="zh-CN" dirty="0"/>
              <a:t>7</a:t>
            </a:r>
            <a:r>
              <a:rPr dirty="0"/>
              <a:t>)</a:t>
            </a:r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732217" y="6492875"/>
            <a:ext cx="356930" cy="365125"/>
          </a:xfrm>
        </p:spPr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14" name="Size Distribution">
            <a:extLst>
              <a:ext uri="{FF2B5EF4-FFF2-40B4-BE49-F238E27FC236}">
                <a16:creationId xmlns="" xmlns:a16="http://schemas.microsoft.com/office/drawing/2014/main" id="{16C8BD40-A142-48FD-8AC6-EC9E6AEC18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5574" y="61993"/>
            <a:ext cx="10994448" cy="885825"/>
          </a:xfrm>
        </p:spPr>
        <p:txBody>
          <a:bodyPr>
            <a:normAutofit/>
          </a:bodyPr>
          <a:lstStyle>
            <a:lvl1pPr>
              <a:defRPr sz="6400">
                <a:latin typeface="Graphik-Medium" panose="020B0503030202060203"/>
                <a:ea typeface="Graphik-Medium" panose="020B0503030202060203"/>
                <a:cs typeface="Graphik-Medium" panose="020B0503030202060203"/>
                <a:sym typeface="Graphik Medium" panose="020B0503030202060203"/>
              </a:defRPr>
            </a:lvl1pPr>
          </a:lstStyle>
          <a:p>
            <a:r>
              <a:rPr lang="en-US" sz="4400" dirty="0">
                <a:latin typeface="+mj-lt"/>
                <a:ea typeface="+mj-ea"/>
                <a:cs typeface="+mj-cs"/>
              </a:rPr>
              <a:t>Event rates and Spectral index</a:t>
            </a:r>
          </a:p>
        </p:txBody>
      </p:sp>
      <p:sp>
        <p:nvSpPr>
          <p:cNvPr id="7" name="(1)The spectral index has a peak at around 50 - 65 Deg of Zenith angle…"/>
          <p:cNvSpPr txBox="1"/>
          <p:nvPr/>
        </p:nvSpPr>
        <p:spPr>
          <a:xfrm>
            <a:off x="1759057" y="6018365"/>
            <a:ext cx="10250735" cy="35907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400" tIns="25400" rIns="25400" bIns="25400" anchor="ctr">
            <a:spAutoFit/>
          </a:bodyPr>
          <a:lstStyle/>
          <a:p>
            <a:pPr defTabSz="228600">
              <a:defRPr sz="3200">
                <a:solidFill>
                  <a:schemeClr val="accent5"/>
                </a:solidFill>
                <a:latin typeface="Graphik-Medium" panose="020B0503030202060203"/>
                <a:ea typeface="Graphik-Medium" panose="020B0503030202060203"/>
                <a:cs typeface="Graphik-Medium" panose="020B0503030202060203"/>
                <a:sym typeface="Graphik Medium" panose="020B0503030202060203"/>
              </a:defRPr>
            </a:pPr>
            <a:r>
              <a:rPr lang="en-US" sz="2000" b="1" dirty="0">
                <a:solidFill>
                  <a:srgbClr val="FF0000"/>
                </a:solidFill>
              </a:rPr>
              <a:t>T</a:t>
            </a:r>
            <a:r>
              <a:rPr sz="2000" b="1" dirty="0">
                <a:solidFill>
                  <a:srgbClr val="FF0000"/>
                </a:solidFill>
              </a:rPr>
              <a:t>he </a:t>
            </a:r>
            <a:r>
              <a:rPr lang="en-US" sz="2000" b="1" dirty="0">
                <a:solidFill>
                  <a:srgbClr val="FF0000"/>
                </a:solidFill>
              </a:rPr>
              <a:t>muon</a:t>
            </a:r>
            <a:r>
              <a:rPr sz="2000" b="1" dirty="0">
                <a:solidFill>
                  <a:srgbClr val="FF0000"/>
                </a:solidFill>
              </a:rPr>
              <a:t> dominated spectr</a:t>
            </a:r>
            <a:r>
              <a:rPr lang="en-US" sz="2000" b="1" dirty="0">
                <a:solidFill>
                  <a:srgbClr val="FF0000"/>
                </a:solidFill>
              </a:rPr>
              <a:t>um is puzzled by statistics at present </a:t>
            </a:r>
            <a:r>
              <a:rPr sz="2000" b="1" dirty="0">
                <a:solidFill>
                  <a:srgbClr val="FF0000"/>
                </a:solidFill>
              </a:rPr>
              <a:t>above </a:t>
            </a:r>
            <a:r>
              <a:rPr lang="en-US" altLang="zh-CN" sz="2000" b="1" dirty="0">
                <a:solidFill>
                  <a:srgbClr val="FF0000"/>
                </a:solidFill>
              </a:rPr>
              <a:t>80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sz="2000" b="1" dirty="0">
                <a:solidFill>
                  <a:srgbClr val="FF0000"/>
                </a:solidFill>
              </a:rPr>
              <a:t>Deg</a:t>
            </a:r>
          </a:p>
        </p:txBody>
      </p:sp>
      <p:sp>
        <p:nvSpPr>
          <p:cNvPr id="9" name="Line"/>
          <p:cNvSpPr/>
          <p:nvPr/>
        </p:nvSpPr>
        <p:spPr>
          <a:xfrm flipV="1">
            <a:off x="10115550" y="4293030"/>
            <a:ext cx="1725155" cy="1795731"/>
          </a:xfrm>
          <a:prstGeom prst="line">
            <a:avLst/>
          </a:prstGeom>
          <a:ln w="25400">
            <a:solidFill>
              <a:srgbClr val="FF0000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endParaRPr sz="900"/>
          </a:p>
        </p:txBody>
      </p:sp>
      <p:sp>
        <p:nvSpPr>
          <p:cNvPr id="4" name="矩形 3"/>
          <p:cNvSpPr/>
          <p:nvPr/>
        </p:nvSpPr>
        <p:spPr>
          <a:xfrm>
            <a:off x="782409" y="5371577"/>
            <a:ext cx="4814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Distribution of size at different zenith angle range</a:t>
            </a:r>
            <a:endParaRPr lang="zh-CN" altLang="zh-CN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0E7D986-CDCA-A14B-92AC-25A40BF51ED0}"/>
              </a:ext>
            </a:extLst>
          </p:cNvPr>
          <p:cNvSpPr/>
          <p:nvPr/>
        </p:nvSpPr>
        <p:spPr>
          <a:xfrm>
            <a:off x="6518909" y="5261031"/>
            <a:ext cx="5673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est-fit spectral indices calculated from the spectra</a:t>
            </a:r>
            <a:r>
              <a:rPr lang="zh-CN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zh-CN" alt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Line"/>
          <p:cNvSpPr/>
          <p:nvPr/>
        </p:nvSpPr>
        <p:spPr>
          <a:xfrm flipH="1" flipV="1">
            <a:off x="4006311" y="4541003"/>
            <a:ext cx="4417017" cy="1573078"/>
          </a:xfrm>
          <a:prstGeom prst="line">
            <a:avLst/>
          </a:prstGeom>
          <a:ln w="25400">
            <a:solidFill>
              <a:srgbClr val="FF0000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endParaRPr sz="900"/>
          </a:p>
        </p:txBody>
      </p:sp>
    </p:spTree>
    <p:extLst>
      <p:ext uri="{BB962C8B-B14F-4D97-AF65-F5344CB8AC3E}">
        <p14:creationId xmlns:p14="http://schemas.microsoft.com/office/powerpoint/2010/main" val="2419830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732216" y="6492875"/>
            <a:ext cx="387927" cy="365125"/>
          </a:xfrm>
        </p:spPr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sp>
        <p:nvSpPr>
          <p:cNvPr id="209" name="Events Change with NfiltE for different zenith angle"/>
          <p:cNvSpPr txBox="1">
            <a:spLocks noGrp="1"/>
          </p:cNvSpPr>
          <p:nvPr>
            <p:ph type="title"/>
          </p:nvPr>
        </p:nvSpPr>
        <p:spPr>
          <a:xfrm>
            <a:off x="1021404" y="142858"/>
            <a:ext cx="9970851" cy="885825"/>
          </a:xfrm>
        </p:spPr>
        <p:txBody>
          <a:bodyPr>
            <a:noAutofit/>
          </a:bodyPr>
          <a:lstStyle>
            <a:lvl1pPr algn="l" defTabSz="726440">
              <a:defRPr sz="7390" spc="-221"/>
            </a:lvl1pPr>
          </a:lstStyle>
          <a:p>
            <a:r>
              <a:rPr lang="en-US" sz="4000" dirty="0">
                <a:sym typeface="Graphik" panose="020B0503030202060203"/>
              </a:rPr>
              <a:t>Event rates Change with azimuth angle</a:t>
            </a:r>
            <a:r>
              <a:rPr lang="zh-CN" altLang="en-US" sz="4000" dirty="0">
                <a:sym typeface="Graphik" panose="020B0503030202060203"/>
              </a:rPr>
              <a:t> （</a:t>
            </a:r>
            <a:r>
              <a:rPr lang="en-US" altLang="zh-CN" sz="4000" dirty="0">
                <a:sym typeface="Graphik" panose="020B0503030202060203"/>
              </a:rPr>
              <a:t>Theta</a:t>
            </a:r>
            <a:r>
              <a:rPr lang="zh-CN" altLang="en-US" sz="4000" dirty="0">
                <a:sym typeface="Graphik" panose="020B0503030202060203"/>
              </a:rPr>
              <a:t> </a:t>
            </a:r>
            <a:r>
              <a:rPr lang="en-US" altLang="zh-CN" sz="4000" dirty="0">
                <a:sym typeface="Graphik" panose="020B0503030202060203"/>
              </a:rPr>
              <a:t>&gt;</a:t>
            </a:r>
            <a:r>
              <a:rPr lang="zh-CN" altLang="en-US" sz="4000" dirty="0">
                <a:sym typeface="Graphik" panose="020B0503030202060203"/>
              </a:rPr>
              <a:t> </a:t>
            </a:r>
            <a:r>
              <a:rPr lang="en-US" altLang="zh-CN" sz="4000" dirty="0">
                <a:sym typeface="Graphik" panose="020B0503030202060203"/>
              </a:rPr>
              <a:t>70</a:t>
            </a:r>
            <a:r>
              <a:rPr lang="zh-CN" altLang="en-US" sz="4000" dirty="0">
                <a:sym typeface="Graphik" panose="020B0503030202060203"/>
              </a:rPr>
              <a:t> </a:t>
            </a:r>
            <a:r>
              <a:rPr lang="en-US" altLang="zh-CN" sz="4000" dirty="0">
                <a:sym typeface="Graphik" panose="020B0503030202060203"/>
              </a:rPr>
              <a:t>)</a:t>
            </a:r>
            <a:endParaRPr lang="en-US" sz="4000" dirty="0">
              <a:sym typeface="Graphik" panose="020B0503030202060203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06270" y="6338814"/>
            <a:ext cx="7935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It is consistent with the flat landscape around the LHAASO experiment. </a:t>
            </a:r>
            <a:endParaRPr lang="zh-CN" altLang="en-US" dirty="0"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03E0106-E208-234B-B057-970BE1C36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262" y="948681"/>
            <a:ext cx="7646468" cy="539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0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LHaaso altitude: 4410 m,  Argo altitude: 4310m"/>
          <p:cNvSpPr txBox="1"/>
          <p:nvPr/>
        </p:nvSpPr>
        <p:spPr>
          <a:xfrm>
            <a:off x="0" y="5752509"/>
            <a:ext cx="11964692" cy="568361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lvl="1" defTabSz="228600">
              <a:defRPr sz="325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pPr>
            <a:r>
              <a:rPr lang="en-US" altLang="zh-CN" sz="1680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rPr>
              <a:t>In figures (a), (b), (c) and (f), </a:t>
            </a:r>
            <a:r>
              <a:rPr lang="en-US" altLang="zh-CN" sz="1680" b="1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rPr>
              <a:t>the events show that the ratio of Ne/Nu is ≤ 1 as expected in HAS.</a:t>
            </a:r>
            <a:r>
              <a:rPr lang="en-US" altLang="zh-CN" sz="1680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rPr>
              <a:t> In figures (d) and (e), the ratio of Ne/Nu is greater than one. They are rare events, selected for comparison and data selection. </a:t>
            </a:r>
            <a:endParaRPr sz="1680" dirty="0"/>
          </a:p>
        </p:txBody>
      </p:sp>
      <p:sp>
        <p:nvSpPr>
          <p:cNvPr id="14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11724919" y="6541296"/>
            <a:ext cx="374068" cy="248157"/>
          </a:xfrm>
        </p:spPr>
        <p:txBody>
          <a:bodyPr/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30FD23-ACC6-4440-8788-646096D3B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101"/>
            <a:ext cx="12192000" cy="57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8559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LHaaso altitude: 4410 m,  Argo altitude: 4310m"/>
          <p:cNvSpPr txBox="1"/>
          <p:nvPr/>
        </p:nvSpPr>
        <p:spPr>
          <a:xfrm>
            <a:off x="333214" y="5914607"/>
            <a:ext cx="11344759" cy="568361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/>
          <a:p>
            <a:pPr lvl="1" defTabSz="228600">
              <a:defRPr sz="325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defRPr>
            </a:pPr>
            <a:r>
              <a:rPr lang="en-US" altLang="zh-CN" sz="1680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rPr>
              <a:t> The arrival time of the shower observed by LHAASO-KM2A with a reconstructed zenith angle </a:t>
            </a:r>
            <a:r>
              <a:rPr lang="zh-CN" altLang="en-US" sz="1680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rPr>
              <a:t>𝜃 </a:t>
            </a:r>
            <a:r>
              <a:rPr lang="en-US" altLang="zh-CN" sz="1680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rPr>
              <a:t>&gt;70◦. </a:t>
            </a:r>
            <a:r>
              <a:rPr lang="en-US" altLang="zh-CN" sz="1680" b="1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rPr>
              <a:t>The reconstructed zenith and azimuth angles </a:t>
            </a:r>
            <a:r>
              <a:rPr lang="en-US" altLang="zh-CN" sz="1680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  <a:sym typeface="Helvetica Neue Medium" panose="02000503000000020004"/>
              </a:rPr>
              <a:t>of different events are shown in the displays.</a:t>
            </a:r>
          </a:p>
        </p:txBody>
      </p:sp>
      <p:sp>
        <p:nvSpPr>
          <p:cNvPr id="14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11740417" y="6549045"/>
            <a:ext cx="374068" cy="248157"/>
          </a:xfrm>
        </p:spPr>
        <p:txBody>
          <a:bodyPr/>
          <a:lstStyle/>
          <a:p>
            <a:r>
              <a:rPr lang="en-US" altLang="zh-CN" dirty="0" smtClean="0"/>
              <a:t>13</a:t>
            </a:r>
            <a:endParaRPr lang="zh-CN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490B584-2257-8440-A6BF-01BB5AFFC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3061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0C41F8-2EAD-0C41-B2CA-A06E05BB6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7847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1926" y="5071229"/>
            <a:ext cx="113370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</a:rPr>
              <a:t>A</a:t>
            </a:r>
            <a:r>
              <a:rPr lang="zh-CN" altLang="en-US" sz="2200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</a:rPr>
              <a:t> </a:t>
            </a:r>
            <a:r>
              <a:rPr lang="en-US" altLang="zh-CN" sz="2200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</a:rPr>
              <a:t>comparison of muon number between data and</a:t>
            </a:r>
            <a:r>
              <a:rPr lang="zh-CN" altLang="en-US" sz="2200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</a:rPr>
              <a:t> </a:t>
            </a:r>
            <a:r>
              <a:rPr lang="en-US" altLang="zh-CN" sz="2200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</a:rPr>
              <a:t>MC simulations is shown. From simulations we can see that the energy range under investigations with HAS is above 500 </a:t>
            </a:r>
            <a:r>
              <a:rPr lang="en-US" altLang="zh-CN" sz="2200" dirty="0" err="1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</a:rPr>
              <a:t>TeV</a:t>
            </a:r>
            <a:r>
              <a:rPr lang="en-US" altLang="zh-CN" sz="2200" dirty="0">
                <a:latin typeface="Helvetica Neue Medium" panose="02000503000000020004"/>
                <a:ea typeface="Helvetica Neue Medium" panose="02000503000000020004"/>
                <a:cs typeface="Helvetica Neue Medium" panose="02000503000000020004"/>
              </a:rPr>
              <a:t>. </a:t>
            </a:r>
            <a:endParaRPr lang="zh-CN" altLang="en-US" sz="2200" dirty="0">
              <a:latin typeface="Helvetica Neue Medium" panose="02000503000000020004"/>
              <a:ea typeface="Helvetica Neue Medium" panose="02000503000000020004"/>
              <a:cs typeface="Helvetica Neue Medium" panose="02000503000000020004"/>
            </a:endParaRPr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11863976" y="6479304"/>
            <a:ext cx="328024" cy="324452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CN" sz="1100" dirty="0" smtClean="0">
                <a:solidFill>
                  <a:schemeClr val="tx1">
                    <a:tint val="75000"/>
                  </a:schemeClr>
                </a:solidFill>
              </a:rPr>
              <a:t>14</a:t>
            </a:r>
            <a:endParaRPr lang="zh-CN" altLang="en-US" sz="11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40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130" y="172031"/>
            <a:ext cx="10515600" cy="1325562"/>
          </a:xfrm>
        </p:spPr>
        <p:txBody>
          <a:bodyPr>
            <a:normAutofit/>
          </a:bodyPr>
          <a:lstStyle/>
          <a:p>
            <a:r>
              <a:rPr lang="en-US" sz="5800" spc="-174" dirty="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rPr>
              <a:t>Summary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2876" y="1619572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The f</a:t>
            </a:r>
            <a:r>
              <a:rPr lang="en-US" altLang="zh-CN" dirty="0"/>
              <a:t>irst observations of HAS with LHAASO-KM2A are presented.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altLang="zh-CN" dirty="0"/>
              <a:t>The zenith and azimuth angle distribution of EAS and the transition from electromagnetic-dominated showers to muon-dominated ones above a zenith angle of 60 degree are observed.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3. Half array’s data has shown that LHAASO is able to observe HAS and can be used to </a:t>
            </a:r>
            <a:r>
              <a:rPr lang="en-US" altLang="zh-CN" b="1" dirty="0"/>
              <a:t>study muon content in EAS and search for neutrino-induced EAS from flaring phenomena like GRBs.</a:t>
            </a:r>
            <a:endParaRPr lang="en-US" dirty="0"/>
          </a:p>
        </p:txBody>
      </p:sp>
      <p:sp>
        <p:nvSpPr>
          <p:cNvPr id="5" name="灯片编号占位符 2"/>
          <p:cNvSpPr>
            <a:spLocks noGrp="1"/>
          </p:cNvSpPr>
          <p:nvPr>
            <p:ph type="sldNum" sz="quarter" idx="4294967295"/>
          </p:nvPr>
        </p:nvSpPr>
        <p:spPr>
          <a:xfrm>
            <a:off x="11863952" y="6568226"/>
            <a:ext cx="328047" cy="28977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altLang="zh-CN" sz="1100" dirty="0" smtClean="0">
                <a:solidFill>
                  <a:schemeClr val="tx1">
                    <a:tint val="75000"/>
                  </a:schemeClr>
                </a:solidFill>
              </a:rPr>
              <a:t>15</a:t>
            </a:r>
            <a:endParaRPr lang="en-US" altLang="zh-CN" sz="11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358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04756" y="693755"/>
            <a:ext cx="8340328" cy="65799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2953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Times New Roman" panose="02020603050405020304"/>
              </a:rPr>
              <a:t/>
            </a:r>
            <a:br>
              <a:rPr lang="en-US" altLang="zh-CN" sz="2953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Times New Roman" panose="02020603050405020304"/>
              </a:rPr>
            </a:br>
            <a:r>
              <a:rPr lang="en-US" altLang="zh-CN" sz="2953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Times New Roman" panose="02020603050405020304"/>
              </a:rPr>
              <a:t>The purpose of this talk</a:t>
            </a:r>
            <a:endParaRPr lang="zh-CN" altLang="en-US" sz="2953" b="1" dirty="0">
              <a:solidFill>
                <a:srgbClr val="C00000"/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5" name="Abstract:…"/>
          <p:cNvSpPr txBox="1"/>
          <p:nvPr/>
        </p:nvSpPr>
        <p:spPr>
          <a:xfrm>
            <a:off x="2322418" y="2341548"/>
            <a:ext cx="8345582" cy="418384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/>
          <a:p>
            <a:pPr algn="just" defTabSz="321457">
              <a:lnSpc>
                <a:spcPts val="2672"/>
              </a:lnSpc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altLang="zh-CN" sz="225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That is to attract young students to participate this interesting work.</a:t>
            </a:r>
            <a:endParaRPr sz="2250" dirty="0"/>
          </a:p>
        </p:txBody>
      </p:sp>
      <p:cxnSp>
        <p:nvCxnSpPr>
          <p:cNvPr id="6" name="直接连接符 5"/>
          <p:cNvCxnSpPr/>
          <p:nvPr/>
        </p:nvCxnSpPr>
        <p:spPr>
          <a:xfrm>
            <a:off x="2039368" y="3637999"/>
            <a:ext cx="8397925" cy="17413"/>
          </a:xfrm>
          <a:prstGeom prst="line">
            <a:avLst/>
          </a:prstGeom>
          <a:ln w="3175">
            <a:solidFill>
              <a:schemeClr val="dk1">
                <a:shade val="95000"/>
                <a:satMod val="104999"/>
                <a:alpha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Abstract:…"/>
          <p:cNvSpPr txBox="1"/>
          <p:nvPr/>
        </p:nvSpPr>
        <p:spPr>
          <a:xfrm>
            <a:off x="4457811" y="4351959"/>
            <a:ext cx="3326925" cy="418384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/>
          <a:p>
            <a:pPr algn="just" defTabSz="321457">
              <a:lnSpc>
                <a:spcPts val="2672"/>
              </a:lnSpc>
              <a:defRPr sz="200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lang="en-US" altLang="zh-CN" sz="2250" dirty="0"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Thanks for your attention!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val="11732543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13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4000" b="1" dirty="0" err="1">
                <a:ea typeface="宋体" pitchFamily="2" charset="-122"/>
              </a:rPr>
              <a:t>IceCube</a:t>
            </a:r>
            <a:r>
              <a:rPr lang="en-US" altLang="zh-CN" sz="4000" b="1" dirty="0">
                <a:ea typeface="宋体" pitchFamily="2" charset="-122"/>
              </a:rPr>
              <a:t> :</a:t>
            </a:r>
            <a:r>
              <a:rPr lang="en-US" altLang="zh-CN" sz="4000" dirty="0">
                <a:ea typeface="宋体" pitchFamily="2" charset="-122"/>
              </a:rPr>
              <a:t/>
            </a:r>
            <a:br>
              <a:rPr lang="en-US" altLang="zh-CN" sz="4000" dirty="0">
                <a:ea typeface="宋体" pitchFamily="2" charset="-122"/>
              </a:rPr>
            </a:br>
            <a:r>
              <a:rPr lang="en-US" altLang="zh-CN" sz="4000" dirty="0">
                <a:ea typeface="宋体" pitchFamily="2" charset="-122"/>
              </a:rPr>
              <a:t>Diffuse neutrinos discovery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339" y="1988840"/>
            <a:ext cx="8839323" cy="4172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5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00053" y="92976"/>
            <a:ext cx="6908357" cy="581580"/>
          </a:xfrm>
        </p:spPr>
        <p:txBody>
          <a:bodyPr/>
          <a:lstStyle/>
          <a:p>
            <a:pPr algn="ctr"/>
            <a:r>
              <a:rPr lang="en-US" altLang="zh-CN" sz="2953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 Light"/>
              </a:rPr>
              <a:t>Different topologies of the </a:t>
            </a:r>
            <a:r>
              <a:rPr lang="en-US" altLang="zh-CN" sz="2953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Times New Roman"/>
              </a:rPr>
              <a:t>µ/</a:t>
            </a:r>
            <a:r>
              <a:rPr lang="en-US" altLang="zh-CN" sz="2953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Symbol" panose="05050102010706020507" pitchFamily="18" charset="2"/>
              </a:rPr>
              <a:t></a:t>
            </a:r>
            <a:r>
              <a:rPr lang="en-US" altLang="zh-CN" sz="2953" b="1" dirty="0">
                <a:solidFill>
                  <a:srgbClr val="C00000"/>
                </a:solidFill>
                <a:latin typeface="Helvetica"/>
                <a:ea typeface="Helvetica"/>
                <a:cs typeface="Helvetica"/>
              </a:rPr>
              <a:t> </a:t>
            </a:r>
            <a:r>
              <a:rPr lang="en-US" altLang="zh-CN" sz="2953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 Light"/>
              </a:rPr>
              <a:t>events</a:t>
            </a:r>
            <a:endParaRPr lang="zh-CN" altLang="en-US" sz="2953" b="1" dirty="0">
              <a:solidFill>
                <a:srgbClr val="C00000"/>
              </a:solidFill>
              <a:latin typeface="Helvetica"/>
              <a:ea typeface="Helvetica"/>
              <a:cs typeface="Helvetic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01" y="1170704"/>
            <a:ext cx="5089922" cy="4031754"/>
          </a:xfrm>
          <a:prstGeom prst="rect">
            <a:avLst/>
          </a:prstGeom>
        </p:spPr>
      </p:pic>
      <p:sp>
        <p:nvSpPr>
          <p:cNvPr id="6" name="We have simulated showers induced by muons with the energy spectrum measured by Allkofer and collaborators in 1979 at 75◦"/>
          <p:cNvSpPr txBox="1"/>
          <p:nvPr/>
        </p:nvSpPr>
        <p:spPr>
          <a:xfrm>
            <a:off x="2261798" y="5508521"/>
            <a:ext cx="8041989" cy="85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/>
            <a:r>
              <a:rPr lang="en-US" altLang="zh-CN" sz="1687" dirty="0"/>
              <a:t>Possible sources of Horizontal Air Showers:</a:t>
            </a:r>
          </a:p>
          <a:p>
            <a:pPr algn="l"/>
            <a:r>
              <a:rPr lang="en-US" altLang="zh-CN" sz="1687" dirty="0"/>
              <a:t> a) ”local” high energy muon interactions,  b) muon dominated showers, residuals from an UHE </a:t>
            </a:r>
            <a:r>
              <a:rPr lang="en-US" altLang="zh-CN" sz="1687" dirty="0" err="1"/>
              <a:t>c.r.</a:t>
            </a:r>
            <a:r>
              <a:rPr lang="en-US" altLang="zh-CN" sz="1687" dirty="0"/>
              <a:t> interaction at very large distance,  c) neutrino events.</a:t>
            </a:r>
            <a:endParaRPr sz="1687" baseline="25000" dirty="0"/>
          </a:p>
        </p:txBody>
      </p:sp>
    </p:spTree>
    <p:extLst>
      <p:ext uri="{BB962C8B-B14F-4D97-AF65-F5344CB8AC3E}">
        <p14:creationId xmlns:p14="http://schemas.microsoft.com/office/powerpoint/2010/main" val="39792031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ontents"/>
          <p:cNvSpPr txBox="1">
            <a:spLocks noGrp="1"/>
          </p:cNvSpPr>
          <p:nvPr>
            <p:ph type="title"/>
          </p:nvPr>
        </p:nvSpPr>
        <p:spPr>
          <a:xfrm>
            <a:off x="775386" y="1497136"/>
            <a:ext cx="10515600" cy="1325562"/>
          </a:xfrm>
        </p:spPr>
        <p:txBody>
          <a:bodyPr>
            <a:normAutofit/>
          </a:bodyPr>
          <a:lstStyle/>
          <a:p>
            <a:r>
              <a:rPr lang="en-US" sz="5800" spc="-174" dirty="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sym typeface="Graphik" panose="020B0503030202060203"/>
              </a:rPr>
              <a:t>Contents</a:t>
            </a:r>
          </a:p>
        </p:txBody>
      </p:sp>
      <p:sp>
        <p:nvSpPr>
          <p:cNvPr id="181" name="Background…"/>
          <p:cNvSpPr txBox="1">
            <a:spLocks noGrp="1"/>
          </p:cNvSpPr>
          <p:nvPr>
            <p:ph idx="1"/>
          </p:nvPr>
        </p:nvSpPr>
        <p:spPr>
          <a:xfrm>
            <a:off x="682395" y="2836191"/>
            <a:ext cx="10515600" cy="1906292"/>
          </a:xfrm>
        </p:spPr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The first experimental results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09" y="188112"/>
            <a:ext cx="2462725" cy="1663547"/>
          </a:xfrm>
          <a:prstGeom prst="rect">
            <a:avLst/>
          </a:prstGeom>
        </p:spPr>
      </p:pic>
      <p:pic>
        <p:nvPicPr>
          <p:cNvPr id="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0" y="6022674"/>
            <a:ext cx="2355015" cy="83532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1623" y="5800063"/>
            <a:ext cx="1570875" cy="10579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2" t="-400" r="13692" b="-1"/>
          <a:stretch/>
        </p:blipFill>
        <p:spPr>
          <a:xfrm>
            <a:off x="4607391" y="5769018"/>
            <a:ext cx="2893789" cy="1088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749" y="0"/>
            <a:ext cx="10922000" cy="1936750"/>
          </a:xfrm>
        </p:spPr>
        <p:txBody>
          <a:bodyPr/>
          <a:lstStyle/>
          <a:p>
            <a:r>
              <a:rPr lang="en-US" dirty="0">
                <a:sym typeface="+mn-ea"/>
              </a:rPr>
              <a:t>Introduction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643178" y="1999677"/>
            <a:ext cx="1088756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observation of HAS provides a “well shielded laboratory” for the detection of penetrating particles: high energy muons, cosmic neutrinos, possible weakly interacting particles produced in the decays of cosmological super heavy particles, will leave a clear signature.</a:t>
            </a:r>
            <a:endParaRPr lang="en-US" altLang="zh-CN" sz="2400" b="1" dirty="0"/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/>
              <a:t>The showers with significant muon component could be further rejected by underground muon detector of LHAASO-KM2A. </a:t>
            </a:r>
          </a:p>
          <a:p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  <a:ea typeface="Helvetica"/>
              <a:cs typeface="Times New Roman" panose="02020603050405020304" pitchFamily="18" charset="0"/>
              <a:sym typeface="Helvetica"/>
            </a:endParaRPr>
          </a:p>
          <a:p>
            <a:r>
              <a:rPr lang="en-US" altLang="zh-CN" sz="2400" b="1" dirty="0"/>
              <a:t>The goal of this analysis is to study muon content in EAS and search for neutrino-induced EAS from flaring phenomena like GRBs.</a:t>
            </a:r>
            <a:endParaRPr lang="en-US" altLang="zh-CN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2"/>
          </p:nvPr>
        </p:nvSpPr>
        <p:spPr>
          <a:xfrm>
            <a:off x="11840705" y="6426092"/>
            <a:ext cx="294937" cy="365125"/>
          </a:xfrm>
        </p:spPr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22039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Abstract:…"/>
          <p:cNvSpPr txBox="1"/>
          <p:nvPr/>
        </p:nvSpPr>
        <p:spPr>
          <a:xfrm>
            <a:off x="1224500" y="5786661"/>
            <a:ext cx="9538916" cy="418384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/>
          <a:p>
            <a:pPr algn="l"/>
            <a:r>
              <a:rPr lang="en-US" altLang="zh-CN" sz="2250" dirty="0"/>
              <a:t>The hadronic and EM components are absorbed and only muons reach the Earth.</a:t>
            </a:r>
            <a:endParaRPr sz="2110" dirty="0"/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11825207" y="6402845"/>
            <a:ext cx="271690" cy="365125"/>
          </a:xfrm>
        </p:spPr>
        <p:txBody>
          <a:bodyPr/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9" name="标题 8">
            <a:extLst>
              <a:ext uri="{FF2B5EF4-FFF2-40B4-BE49-F238E27FC236}">
                <a16:creationId xmlns="" xmlns:a16="http://schemas.microsoft.com/office/drawing/2014/main" id="{743A580E-5404-47C6-B0F4-7E677CA11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0"/>
            <a:ext cx="10515600" cy="1053910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sym typeface="Times New Roman" panose="02020503050405090304"/>
              </a:rPr>
              <a:t>Horizontal Air showers (HAS)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010" y="1643797"/>
            <a:ext cx="7013146" cy="388306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558010" y="1074737"/>
            <a:ext cx="8400347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250" dirty="0"/>
              <a:t>Cosmic Rays can initiate a HAS in the atmosphere.</a:t>
            </a:r>
            <a:endParaRPr lang="zh-CN" altLang="en-US" sz="2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Abstract:…"/>
          <p:cNvSpPr txBox="1"/>
          <p:nvPr/>
        </p:nvSpPr>
        <p:spPr>
          <a:xfrm>
            <a:off x="1588576" y="5599298"/>
            <a:ext cx="9694190" cy="418384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/>
          <a:p>
            <a:pPr algn="l"/>
            <a:r>
              <a:rPr lang="en-US" altLang="zh-CN" sz="2250" dirty="0"/>
              <a:t>In this kind of events both the EM and the </a:t>
            </a:r>
            <a:r>
              <a:rPr lang="en-US" altLang="zh-CN" sz="2250" dirty="0" err="1"/>
              <a:t>muonic</a:t>
            </a:r>
            <a:r>
              <a:rPr lang="en-US" altLang="zh-CN" sz="2250" dirty="0"/>
              <a:t> components reach the surface.</a:t>
            </a:r>
            <a:endParaRPr sz="2109" dirty="0"/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11954522" y="6472843"/>
            <a:ext cx="135253" cy="223619"/>
          </a:xfrm>
        </p:spPr>
        <p:txBody>
          <a:bodyPr/>
          <a:lstStyle/>
          <a:p>
            <a:r>
              <a:rPr lang="en-US" altLang="zh-CN" dirty="0" smtClean="0"/>
              <a:t>5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706" y="1525192"/>
            <a:ext cx="6644120" cy="354167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12487" y="577423"/>
            <a:ext cx="803262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250" dirty="0"/>
              <a:t>Neutrinos can initiate a HAS in the </a:t>
            </a:r>
            <a:r>
              <a:rPr lang="en-US" altLang="zh-CN" sz="2250" dirty="0" smtClean="0"/>
              <a:t>atmosphere</a:t>
            </a:r>
            <a:r>
              <a:rPr lang="en-US" altLang="zh-CN" sz="1266" dirty="0" smtClean="0"/>
              <a:t> </a:t>
            </a:r>
            <a:endParaRPr lang="zh-CN" altLang="en-US" sz="1266" dirty="0"/>
          </a:p>
        </p:txBody>
      </p:sp>
    </p:spTree>
    <p:extLst>
      <p:ext uri="{BB962C8B-B14F-4D97-AF65-F5344CB8AC3E}">
        <p14:creationId xmlns:p14="http://schemas.microsoft.com/office/powerpoint/2010/main" val="487478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Abstract:…"/>
          <p:cNvSpPr txBox="1"/>
          <p:nvPr/>
        </p:nvSpPr>
        <p:spPr>
          <a:xfrm>
            <a:off x="1566407" y="4636004"/>
            <a:ext cx="9986838" cy="1110882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/>
          <a:p>
            <a:pPr algn="l"/>
            <a:r>
              <a:rPr lang="en-US" altLang="zh-CN" sz="2250" dirty="0"/>
              <a:t>Left: Atmospheric depth as a function of the zenith angle. The amount of matter increases quickly after 60</a:t>
            </a:r>
            <a:r>
              <a:rPr lang="en-US" altLang="zh-CN" sz="2250" dirty="0">
                <a:sym typeface="Symbol" panose="05050102010706020507" pitchFamily="18" charset="2"/>
              </a:rPr>
              <a:t></a:t>
            </a:r>
            <a:r>
              <a:rPr lang="en-US" altLang="zh-CN" sz="2250" dirty="0"/>
              <a:t>. </a:t>
            </a:r>
          </a:p>
          <a:p>
            <a:pPr algn="l"/>
            <a:r>
              <a:rPr lang="en-US" altLang="zh-CN" sz="2250" dirty="0"/>
              <a:t>Right: A horizontal shower goes through 36 times more mass than a vertical shower.</a:t>
            </a:r>
            <a:endParaRPr sz="2110" dirty="0"/>
          </a:p>
        </p:txBody>
      </p:sp>
      <p:sp>
        <p:nvSpPr>
          <p:cNvPr id="5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11972441" y="6563533"/>
            <a:ext cx="219559" cy="209228"/>
          </a:xfrm>
        </p:spPr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527" y="832657"/>
            <a:ext cx="8806125" cy="30995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First experimental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7599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="" xmlns:a16="http://schemas.microsoft.com/office/drawing/2014/main" id="{2565FF8B-F0D7-4EC3-AC83-2BC5375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536" y="630935"/>
            <a:ext cx="3931920" cy="621793"/>
          </a:xfrm>
        </p:spPr>
        <p:txBody>
          <a:bodyPr/>
          <a:lstStyle/>
          <a:p>
            <a:r>
              <a:rPr lang="en-US" altLang="zh-CN" dirty="0"/>
              <a:t>Data Selection</a:t>
            </a:r>
            <a:endParaRPr lang="zh-CN" altLang="en-US" dirty="0"/>
          </a:p>
        </p:txBody>
      </p:sp>
      <p:pic>
        <p:nvPicPr>
          <p:cNvPr id="17" name="内容占位符 16">
            <a:extLst>
              <a:ext uri="{FF2B5EF4-FFF2-40B4-BE49-F238E27FC236}">
                <a16:creationId xmlns="" xmlns:a16="http://schemas.microsoft.com/office/drawing/2014/main" id="{A8CBDA22-CEED-4EDB-99D3-5087BC02E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8556" r="7664" b="2738"/>
          <a:stretch/>
        </p:blipFill>
        <p:spPr>
          <a:xfrm>
            <a:off x="5641847" y="671750"/>
            <a:ext cx="5157217" cy="4896946"/>
          </a:xfrm>
        </p:spPr>
      </p:pic>
      <p:sp>
        <p:nvSpPr>
          <p:cNvPr id="206" name="Reconstructed data of 2020 was used…"/>
          <p:cNvSpPr txBox="1">
            <a:spLocks noGrp="1"/>
          </p:cNvSpPr>
          <p:nvPr>
            <p:ph type="body" sz="half" idx="2"/>
          </p:nvPr>
        </p:nvSpPr>
        <p:spPr>
          <a:xfrm>
            <a:off x="676656" y="1655063"/>
            <a:ext cx="4105656" cy="2459737"/>
          </a:xfrm>
        </p:spPr>
        <p:txBody>
          <a:bodyPr/>
          <a:lstStyle/>
          <a:p>
            <a:r>
              <a:rPr lang="en-US" dirty="0"/>
              <a:t>Reconstructed data of 2020 was used</a:t>
            </a:r>
          </a:p>
          <a:p>
            <a:r>
              <a:rPr lang="en-US" dirty="0"/>
              <a:t>Theta &gt;= 0;</a:t>
            </a:r>
          </a:p>
          <a:p>
            <a:r>
              <a:rPr lang="en-US" dirty="0" err="1"/>
              <a:t>dr</a:t>
            </a:r>
            <a:r>
              <a:rPr lang="en-US" dirty="0"/>
              <a:t> &gt; 0;</a:t>
            </a:r>
          </a:p>
          <a:p>
            <a:r>
              <a:rPr lang="en-US" dirty="0"/>
              <a:t>NuM2 &gt; 0;</a:t>
            </a:r>
          </a:p>
          <a:p>
            <a:r>
              <a:rPr lang="en-US" dirty="0"/>
              <a:t>age &gt; 0.6 &amp;&amp; age &lt; 2.2;</a:t>
            </a:r>
          </a:p>
          <a:p>
            <a:r>
              <a:rPr lang="en-US" dirty="0"/>
              <a:t>size &gt; 20000;</a:t>
            </a:r>
          </a:p>
          <a:p>
            <a:r>
              <a:rPr lang="en-US" dirty="0" err="1"/>
              <a:t>NtrigE</a:t>
            </a:r>
            <a:r>
              <a:rPr lang="en-US" dirty="0"/>
              <a:t> &gt;= 10;</a:t>
            </a:r>
          </a:p>
        </p:txBody>
      </p:sp>
      <p:sp>
        <p:nvSpPr>
          <p:cNvPr id="14" name="Event Numbers Change with Zenith Angle…"/>
          <p:cNvSpPr txBox="1"/>
          <p:nvPr/>
        </p:nvSpPr>
        <p:spPr>
          <a:xfrm>
            <a:off x="1270000" y="1184173"/>
            <a:ext cx="10922000" cy="465364"/>
          </a:xfrm>
          <a:prstGeom prst="rect">
            <a:avLst/>
          </a:prstGeom>
        </p:spPr>
        <p:txBody>
          <a:bodyPr>
            <a:normAutofit fontScale="95000"/>
          </a:bodyPr>
          <a:lstStyle>
            <a:lvl1pPr marL="558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defRPr sz="4800" b="0" i="0" u="none" strike="noStrike" cap="none" spc="0" baseline="0">
                <a:solidFill>
                  <a:srgbClr val="000000"/>
                </a:solidFill>
                <a:uFillTx/>
                <a:latin typeface="Graphik" panose="020B0503030202060203"/>
                <a:ea typeface="Graphik" panose="020B0503030202060203"/>
                <a:cs typeface="Graphik" panose="020B0503030202060203"/>
                <a:sym typeface="Graphik" panose="020B0503030202060203"/>
              </a:defRPr>
            </a:lvl1pPr>
            <a:lvl2pPr marL="1117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defRPr sz="4800" b="0" i="0" u="none" strike="noStrike" cap="none" spc="0" baseline="0">
                <a:solidFill>
                  <a:srgbClr val="000000"/>
                </a:solidFill>
                <a:uFillTx/>
                <a:latin typeface="Graphik" panose="020B0503030202060203"/>
                <a:ea typeface="Graphik" panose="020B0503030202060203"/>
                <a:cs typeface="Graphik" panose="020B0503030202060203"/>
                <a:sym typeface="Graphik" panose="020B0503030202060203"/>
              </a:defRPr>
            </a:lvl2pPr>
            <a:lvl3pPr marL="1676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defRPr sz="4800" b="0" i="0" u="none" strike="noStrike" cap="none" spc="0" baseline="0">
                <a:solidFill>
                  <a:srgbClr val="000000"/>
                </a:solidFill>
                <a:uFillTx/>
                <a:latin typeface="Graphik" panose="020B0503030202060203"/>
                <a:ea typeface="Graphik" panose="020B0503030202060203"/>
                <a:cs typeface="Graphik" panose="020B0503030202060203"/>
                <a:sym typeface="Graphik" panose="020B0503030202060203"/>
              </a:defRPr>
            </a:lvl3pPr>
            <a:lvl4pPr marL="2235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defRPr sz="4800" b="0" i="0" u="none" strike="noStrike" cap="none" spc="0" baseline="0">
                <a:solidFill>
                  <a:srgbClr val="000000"/>
                </a:solidFill>
                <a:uFillTx/>
                <a:latin typeface="Graphik" panose="020B0503030202060203"/>
                <a:ea typeface="Graphik" panose="020B0503030202060203"/>
                <a:cs typeface="Graphik" panose="020B0503030202060203"/>
                <a:sym typeface="Graphik" panose="020B0503030202060203"/>
              </a:defRPr>
            </a:lvl4pPr>
            <a:lvl5pPr marL="27940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defRPr sz="4800" b="0" i="0" u="none" strike="noStrike" cap="none" spc="0" baseline="0">
                <a:solidFill>
                  <a:srgbClr val="000000"/>
                </a:solidFill>
                <a:uFillTx/>
                <a:latin typeface="Graphik" panose="020B0503030202060203"/>
                <a:ea typeface="Graphik" panose="020B0503030202060203"/>
                <a:cs typeface="Graphik" panose="020B0503030202060203"/>
                <a:sym typeface="Graphik" panose="020B0503030202060203"/>
              </a:defRPr>
            </a:lvl5pPr>
            <a:lvl6pPr marL="33528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defRPr sz="4800" b="0" i="0" u="none" strike="noStrike" cap="none" spc="0" baseline="0">
                <a:solidFill>
                  <a:srgbClr val="000000"/>
                </a:solidFill>
                <a:uFillTx/>
                <a:latin typeface="Graphik" panose="020B0503030202060203"/>
                <a:ea typeface="Graphik" panose="020B0503030202060203"/>
                <a:cs typeface="Graphik" panose="020B0503030202060203"/>
                <a:sym typeface="Graphik" panose="020B0503030202060203"/>
              </a:defRPr>
            </a:lvl6pPr>
            <a:lvl7pPr marL="39116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defRPr sz="4800" b="0" i="0" u="none" strike="noStrike" cap="none" spc="0" baseline="0">
                <a:solidFill>
                  <a:srgbClr val="000000"/>
                </a:solidFill>
                <a:uFillTx/>
                <a:latin typeface="Graphik" panose="020B0503030202060203"/>
                <a:ea typeface="Graphik" panose="020B0503030202060203"/>
                <a:cs typeface="Graphik" panose="020B0503030202060203"/>
                <a:sym typeface="Graphik" panose="020B0503030202060203"/>
              </a:defRPr>
            </a:lvl7pPr>
            <a:lvl8pPr marL="44704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defRPr sz="4800" b="0" i="0" u="none" strike="noStrike" cap="none" spc="0" baseline="0">
                <a:solidFill>
                  <a:srgbClr val="000000"/>
                </a:solidFill>
                <a:uFillTx/>
                <a:latin typeface="Graphik" panose="020B0503030202060203"/>
                <a:ea typeface="Graphik" panose="020B0503030202060203"/>
                <a:cs typeface="Graphik" panose="020B0503030202060203"/>
                <a:sym typeface="Graphik" panose="020B0503030202060203"/>
              </a:defRPr>
            </a:lvl8pPr>
            <a:lvl9pPr marL="5029200" marR="0" indent="-558800" algn="l" defTabSz="24384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defRPr sz="4800" b="0" i="0" u="none" strike="noStrike" cap="none" spc="0" baseline="0">
                <a:solidFill>
                  <a:srgbClr val="000000"/>
                </a:solidFill>
                <a:uFillTx/>
                <a:latin typeface="Graphik" panose="020B0503030202060203"/>
                <a:ea typeface="Graphik" panose="020B0503030202060203"/>
                <a:cs typeface="Graphik" panose="020B0503030202060203"/>
                <a:sym typeface="Graphik" panose="020B0503030202060203"/>
              </a:defRPr>
            </a:lvl9pPr>
          </a:lstStyle>
          <a:p>
            <a:pPr marL="0" indent="0" defTabSz="321310">
              <a:lnSpc>
                <a:spcPts val="2815"/>
              </a:lnSpc>
              <a:buNone/>
              <a:defRPr sz="2200" b="1">
                <a:latin typeface="Times New Roman" panose="02020503050405090304"/>
                <a:ea typeface="Times New Roman" panose="02020503050405090304"/>
                <a:cs typeface="Times New Roman" panose="02020503050405090304"/>
                <a:sym typeface="Times New Roman" panose="02020503050405090304"/>
              </a:defRPr>
            </a:pPr>
            <a:endParaRPr lang="en-US" sz="3200" spc="-221" dirty="0">
              <a:solidFill>
                <a:schemeClr val="tx1"/>
              </a:solidFill>
              <a:latin typeface="+mn-lt"/>
              <a:ea typeface="+mn-lt"/>
              <a:cs typeface="+mj-cs"/>
              <a:sym typeface="Times New Roman" panose="02020503050405090304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B6265CC8-CFC8-467F-964B-5216D3DFDF70}"/>
              </a:ext>
            </a:extLst>
          </p:cNvPr>
          <p:cNvSpPr/>
          <p:nvPr/>
        </p:nvSpPr>
        <p:spPr>
          <a:xfrm>
            <a:off x="594360" y="5711798"/>
            <a:ext cx="11507440" cy="59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30" dirty="0"/>
              <a:t>The layout  of  LHAASO-KM2A detectors.  The area enclosed by the dotted black line outlines the fiducial area of the current KM2A half-array used in this analysis.   The central green squares indicate the LHAASO-WCDA array region.</a:t>
            </a:r>
            <a:endParaRPr lang="zh-CN" altLang="en-US" sz="1630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97A9B8F-5719-C948-AB6E-3B7B25117223}"/>
              </a:ext>
            </a:extLst>
          </p:cNvPr>
          <p:cNvSpPr/>
          <p:nvPr/>
        </p:nvSpPr>
        <p:spPr>
          <a:xfrm>
            <a:off x="679963" y="4258639"/>
            <a:ext cx="3898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There are 218.85 live days out of 323 duty days</a:t>
            </a:r>
            <a:r>
              <a:rPr lang="zh-CN" altLang="en-US" sz="1600" dirty="0"/>
              <a:t> </a:t>
            </a:r>
            <a:r>
              <a:rPr lang="en-US" altLang="zh-CN" sz="1600" dirty="0"/>
              <a:t>in</a:t>
            </a:r>
            <a:r>
              <a:rPr lang="zh-CN" altLang="en-US" sz="1600" dirty="0"/>
              <a:t> </a:t>
            </a: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year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2020</a:t>
            </a:r>
            <a:r>
              <a:rPr lang="zh-CN" altLang="en-US" sz="1600" dirty="0"/>
              <a:t> </a:t>
            </a:r>
            <a:r>
              <a:rPr lang="en-US" altLang="zh-CN" sz="1600" dirty="0"/>
              <a:t>after</a:t>
            </a:r>
            <a:r>
              <a:rPr lang="zh-CN" altLang="en-US" sz="1600" dirty="0"/>
              <a:t> </a:t>
            </a:r>
            <a:r>
              <a:rPr lang="en-US" altLang="zh-CN" sz="1600" dirty="0"/>
              <a:t>data</a:t>
            </a:r>
            <a:r>
              <a:rPr lang="zh-CN" altLang="en-US" sz="1600" dirty="0"/>
              <a:t> </a:t>
            </a:r>
            <a:r>
              <a:rPr lang="en-US" altLang="zh-CN" sz="1600" dirty="0"/>
              <a:t>selection.</a:t>
            </a:r>
            <a:endParaRPr lang="en-US" sz="16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11937203" y="6492875"/>
            <a:ext cx="254797" cy="365125"/>
          </a:xfrm>
        </p:spPr>
        <p:txBody>
          <a:bodyPr/>
          <a:lstStyle/>
          <a:p>
            <a:fld id="{C76CA2C2-C4F3-4F19-8F94-7FAE583EEC3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11755916" y="6541296"/>
            <a:ext cx="374068" cy="248157"/>
          </a:xfrm>
        </p:spPr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D08C95A-E972-F441-BE9D-FD2C41E6B027}"/>
              </a:ext>
            </a:extLst>
          </p:cNvPr>
          <p:cNvSpPr/>
          <p:nvPr/>
        </p:nvSpPr>
        <p:spPr>
          <a:xfrm>
            <a:off x="2826614" y="428554"/>
            <a:ext cx="504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he barometric coefficient at different zenith angles</a:t>
            </a:r>
          </a:p>
        </p:txBody>
      </p:sp>
      <p:sp>
        <p:nvSpPr>
          <p:cNvPr id="7" name="矩形 6"/>
          <p:cNvSpPr/>
          <p:nvPr/>
        </p:nvSpPr>
        <p:spPr>
          <a:xfrm>
            <a:off x="535467" y="4971363"/>
            <a:ext cx="10391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The dependence of the barometric effect on the zenith angle clearly shows a deviation for sec</a:t>
            </a:r>
            <a:r>
              <a:rPr lang="zh-CN" altLang="en-US" dirty="0">
                <a:latin typeface="Cambria Math" panose="02040503050406030204" pitchFamily="18" charset="0"/>
                <a:cs typeface="Cambria Math" panose="02040503050406030204" pitchFamily="18" charset="0"/>
              </a:rPr>
              <a:t>𝜃 </a:t>
            </a:r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&gt;2.  </a:t>
            </a:r>
          </a:p>
          <a:p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sec</a:t>
            </a:r>
            <a:r>
              <a:rPr lang="zh-CN" altLang="en-US" dirty="0">
                <a:latin typeface="Cambria Math" panose="02040503050406030204" pitchFamily="18" charset="0"/>
                <a:cs typeface="Cambria Math" panose="02040503050406030204" pitchFamily="18" charset="0"/>
              </a:rPr>
              <a:t>𝜃</a:t>
            </a:r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 =2 corresponds to </a:t>
            </a:r>
            <a:r>
              <a:rPr lang="zh-CN" altLang="en-US" dirty="0">
                <a:latin typeface="Cambria Math" panose="02040503050406030204" pitchFamily="18" charset="0"/>
                <a:cs typeface="Cambria Math" panose="02040503050406030204" pitchFamily="18" charset="0"/>
              </a:rPr>
              <a:t>𝜃</a:t>
            </a:r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=60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Cambria Math" panose="02040503050406030204" pitchFamily="18" charset="0"/>
              </a:rPr>
              <a:t>º</a:t>
            </a:r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. Above 60</a:t>
            </a:r>
            <a:r>
              <a:rPr lang="en-US" altLang="zh-CN" dirty="0">
                <a:latin typeface="宋体" panose="02010600030101010101" pitchFamily="2" charset="-122"/>
                <a:cs typeface="Cambria Math" panose="02040503050406030204" pitchFamily="18" charset="0"/>
              </a:rPr>
              <a:t>º,</a:t>
            </a:r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the electromagnetic component is completely absorbed.</a:t>
            </a:r>
            <a:endParaRPr lang="zh-CN" altLang="en-US" dirty="0">
              <a:latin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0507" y="5631785"/>
            <a:ext cx="11294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atinLnBrk="1">
              <a:defRPr sz="1800"/>
            </a:pPr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The barometric coefficient β = (1 /n</a:t>
            </a:r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  <a:sym typeface="Wingdings" panose="05000000000000000000" pitchFamily="2" charset="2"/>
              </a:rPr>
              <a:t>)</a:t>
            </a:r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 (</a:t>
            </a:r>
            <a:r>
              <a:rPr lang="en-US" altLang="zh-CN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dn</a:t>
            </a:r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/dx)  (n = counting rate, x = atmospheric pressure) is related to the zenith angle as: β(θ) = β(0◦) </a:t>
            </a:r>
            <a:r>
              <a:rPr lang="en-US" altLang="zh-CN" dirty="0" err="1">
                <a:latin typeface="Cambria Math" panose="02040503050406030204" pitchFamily="18" charset="0"/>
                <a:cs typeface="Cambria Math" panose="02040503050406030204" pitchFamily="18" charset="0"/>
              </a:rPr>
              <a:t>secθ</a:t>
            </a:r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. 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55571003-FC56-47F7-99B5-A97C9588C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502" y="765413"/>
            <a:ext cx="6070147" cy="41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5836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334E55B0-647D-440b-865C-3EC943EB4CBC-1">
      <extobjdata type="334E55B0-647D-440b-865C-3EC943EB4CBC" data="ewogICAiSW1nU2V0dGluZ0pzb24iIDogIntcImRwaVwiOlwiNjAwXCIsXCJmb3JtYXRcIjpcIlBOR1wiLFwidHJhbnNwYXJlbnRcIjp0cnVlLFwiYXV0b1wiOmZhbHNlfSIsCiAgICJMYXRleCIgOiAiWEZzZ1RHRjNPaUJqYjNOZWJpaGNkR2hsZEdFcElGeGQiLAogICAiTGF0ZXhJbWdCYXNlNjQiIDogImlWQk9SdzBLR2dvQUFBQU5TVWhFVWdBQUFlWUFBQUJUQkFNQUFBQzR6Ym1PQUFBQU1GQk1WRVgvLy84QUFBQUFBQUFBQUFBQUFBQUFBQUFBQUFBQUFBQUFBQUFBQUFBQUFBQUFBQUFBQUFBQUFBQUFBQUFBQUFBdjNhQjdBQUFBRDNSU1RsTUF6ZS9kdXpKMmlabXJWQkJFWmlMRFdYNWhBQUFBQ1hCSVdYTUFBQTdFQUFBT3hBR1ZLdzRiQUFBUFBVbEVRVlI0QWQxY1RXeGtSeEh1WFh2OE43YkhDZmtCZ2hpekMwZ0JwTGRKSUJ3MllneVJPUENqY1JBSWJqTkNRZ2doTVNZb1NtN1BrQ0IrZ3JESkNxUW93SmpBQVU1akVoUUZsR2hHU1lTUWtMQWhPUVJ4bU1rS0FSZmt0UjJTWFpKTjgxVjNWM2YxODNzN2xuSmdKdTh3WFYxVlhhK3E2NmQvWm15bDNsalB6M3RGOXB6ZkxhS01PWDdtWUZCa3djU0xSWlJSeDMvdDhLZWs0dWV1UG5qemFvNnU3Zi9rSUMycVhMdWhrRGJTaEVmMzYzcGRxVS9yOTUvVGw0NXFPcWw3UjVHTU9YKzR6ZUJZdGZYbW5INVpUZW43bFVyMTVoSFZxNWN6cUxsekI5Y3pxcVRQTW1qYnFqNTErcWFycnJycWxwdFA2ZEVOL0huNFZ1dnQ5dHVoOUFuOWFteUNVck42TFVZdEpMcW0zOE80emo1RHBpMXA4UnhHcEZIcVRMNm1WS0tmTjA2WlBocmNhY1piaTdXRFhkWFJ1ODZFNlV4a2ZQRTdIN1pXWC9QZ3Q3NHdTbVpHdXV3dGtaK1RGVUl1Nkt4djV2VXJFVGZNL2JoUzh5RWVhaS9GZEtVbVlmU2wxU3gycFBwcFU1VzFQdGdtcGFhMHp1ajJpUGVvSlV6WkxLMGVNTitlenBvM0M1dFhtRHlhYlcwQXR6bS96V2h2aTFPMkd1ZXJhdW4zRXFYdnAySktuOG5ZTlFHYnR6SzQwZXFXRWMzVDdKaEpuVEZ4UVNQYnhiT2dyVnNiZXBteHljc011YllMbXpPb0Vlc3V2cHZLdFI0WXRVNW1hMWlYVm03eDdHaWJ2aFh0TnlyOWJIQjNkSGJtaElDUkFTdHM2cDdPTE1adGJmS2NOUzBuTHBKUDZvdU1tOUJMRE5wMlEyTzVIL21ub2Y5cmRXeGxRcmtVVERNTUtNazlBMHlFQWovSGc2MElwV3BjSFJneGttMkxGNlI2U0ZPajZDUVRuTm9kRGdoa2c3ZWtGdGM5TEFMNmdpZU9MRkRuMnFzejZkdUkrd2h0VjlKZzh5cWIwOUpOQnFtZGc4MlphSmZrVVlIWlZLN0tYcTk2c0l4d1dIbFhMQTAyNzFwSXFXNGNIRE93ZVkxcEk5c3U4bm82bVZtZXl5RnJqZktveU02N1dJT2JiTTlzbk5DMFBQZVlOckl0M0x0dGxPdG1DdTVVcHAvNG94SU04NzZjajVlbUxtd2VXVk85WXJQc3pqNnR1bE5uUFdHQzA5ZGlNRGQ4N0twd09oQ0ZWM2ZMdFRNV3k3TmZiS3RVeXlvWHJPNzRiTVRGNktUMm1RdG5ibnEyZXZBNWNPbFlMTTk3TGlHeHlpQmdPeXZlbUkzSUdOVVBBZDN3MVF6TWZTNzdabUExUklNWE5IcEEzNFV3VGxVRHBlbzlyMkdtR05WQ0VLT2FCVC92aFkyb29qUGFPQ3pQYlJleU01VFhwWENDeG5ITG13OEFDNjgvZ2FReW55ZmNKdHd3WTFDY0VWTEU2TUNKODVtNUpabHcyMUNvTngxc0pHVlJxLzM5UUQyRU9TM2I0aTRGWjdRNEk0U2RjK2VTdC9SRVg2bm5raHRYSXdRNnBZOWNtMFVONlQ5MkxqbjkwWUZrSXN4UHRpVkdsZjk2dTM3SFhRNkZhTnd5NEJ6dHJ0TVFzeWZpcGFxaFF3ekRzS1liVHJjckloNndXeWxhbmg5TDlHbjk0cllxLzVHSDNxRlAwVHZ0dzlkTXlKc0I0M3k3VUwzT3cxbmdPYTBQc1l3T0F2NFhCbk5KWUZRSmJycEY2OXNzRTJMV3pVaHRYODM2OEVVRmp6Y2JhU2piMk1XSWF3RmMvQVZuVlVBS0w1Y1F5c1gzMVh6dHJOcmdTWmtIb3UrM3R5MTdxS09DRU9hZEJiUmwwV1NrYmYraUQvK20xR2NUWGtlVmVsZ2ZmRVdWV3lFc3daanFqMjJyeFdkZERDNzRFRDZ2citITkpZbmJDWDZsYmhKMGdXZUZtVmlnZDRuQlBEc2k2eGxuMm5KZGZ3REE1RDRHcjFoS0Eza1VUdUl1ZFdpL2ZzSFN3eWNoTThkY0p0NmhjU21KWjhacjlIZDlzQVhFWWszTTNhL055NVZxdWZSODRDRWFRODlYRHo1aEFmT1pSdSttYTl3dFI2VTk5WGJnbE1MVG91WDVLVGUxdFdmWjVuSUNlUk5jRENBZk95SjdSbmtseUxZUURySE1seUVoZWpZdGFtUEp0cGpUR3d6MFNNZ2JWZDIzK2k1SXZUT2lxT3VQVzRZbTdVVFNodkt1RkJkKzRxc1dMTStvNTFZbkJJS3JCYk9VeWlkNWp3L2xMNUNBY2szVURVTFFRNXQ0K1VhTHBjOE5aOWppQTI3RlJSUmZzbVFZdjJVaGxGbHpqWWRldGVsUStVM0NNV2pJMklYNVhFZlNPcm1HdENFQ0Fzb1oxYk1pRzlwOXpVUHE5d3kxUWU3c2NzVEFsWFpTenVmWVRIZXBZbkVJd2pGcXpmUXdDcG1DQjc1Wk1RQmw0N0tEZHR3MHF6czkwVkV5alZ5REtidERHVy9FMlNXdVY0cVdaMFN1cXpId3B5dHlkZElXWXUxck1ZL3JCZ0xya2RnbXNXNjg1ZWJQS2s5RmxXMXVCOWUwZlJXcnVwRDJFOHZqTXkyS2MxT2dVdmo1UWZmZ0JTYjNITGtUOUNsYW51SGRUY3NOazJ5OGxNeVN0TUd4M2ZDUkdOY1JPNnJGL2hRYUFZUlRiZERTU3ZJYTBUQ2xwaVc0eGJKTG5CaVlZYWNHMFk4K21OdGRnWVdkOHJrZ1NJMVFVNHVXWjVpMmJVZGdMYkpYaERNbVdIMld3Q3JIMGZVaEdkNVJ1dTk3b1JPZ1BrOFVCY0lad3NPcVhhWjNlSFdaNFdoSUJaVzVaSXNTMEJOOWFURGdKVUhhQzFGZkFjbXBMaGpvV3dPK0N3Vm9vN1JDK1lkRnlLWWhLaVlYcWNraE9SY0UrNWd4Mi94VkVCWVQ5aTA2RFk3VUNZNzNqbjlKRUNJaGhDbEpjUS9FKzFDblNWMWpBbHAvVjJ5bTJWYzZ3WUVDeUJFSHNSY01wVUVOaXBQdFlaSG5IZGwwSkZ4SU9RSWlZOXlNWVcvelBpSWp6aTU3TnRpOGFUcnd4TUFBMDZmdTk5UThBTGxpR1EwUlh2ZFRRRWtyU0xEWjI1a0doMHFaclZCTW9kV1NJYVhyYUtDTlZRdHp5dW92NkMzRE1QeWpyMzBhbFA5azJIY0NCc2RpZml2ZVl0ODVUQ1Jjc0IxNGFMWGdIcWFYNDlDZ2hNMVZqbHptdFczQ2VXZXNYRFBJWndab29GYlA5RkI3dUZyUHkvY2FZdEVIeERaaldrMWlNQ1ZuREJsaGR2RGxtREcvRjlzTU83MHp1K0tFUldNcllRcDBVRjFJcFNEaDdnNWJhUkJ0VGorc0lsWS9uRm5pQzNNZWVMU2xaVSs0QlF6MG9vRm5URmttVlZaOWZjOFRDZ0ZvSVFSV1JORDJRM2FhMFg0dlJiVXFFMFZQRW9lY3NEU1lENHJQWXNoZkoxWTgwM0svWTFINW4zQ2Y5NFBsaUNPd3pzclE1T0M1ZmpWZlRzQmlja0pIN1ltZ2JiTXNSdzgySDEyZTYvU2VoZ2lNcXRRVFpkc3Q5RHNoK2lkREZSSUs1SUJTckNWRFMxNGZnRWc0bi9GbGhIbjJlemxTSkNxMkdUcHh2cEdzWGNtSjJYVmRDcUtlSkpVTXBTVUNJOUlLK1hQR3NxY2hxaXBjNHFXZ1BCaGpNcXg0VWRnczBUNWwzWTZEOXVieGx4NTU0b0NMYmU2RWdrakwxclljRlB4Y3laSm1USnhXdzJDL1BCc0I0Rit6a3FxYzJJZ0tOdzN5RmJsd0xZaDE5QWhEQjlCZFM1aFBBTlBqM3BZckRzZzRuL3NjSjJiRGR6RWFkTkxYc0oxTVJWY1Yybi9JYXdDL1BCc0pIYjhBK3YwWXRvenJrZlRDRHZseE02TFNpMVk4aGs2Q0E5ZWJja2JiN1pCbnlRSngzVzZGT1VMcDhHRnVCZ1diVTErVG5MVCtNZ0NxYkc3Q0tYcVdIQTJOTDl0ZzhWa3NibDREWnc0a3hWcXkzRGpSTVZXVWpybDdvVVRXSTBlRXhqYW5RVzA0Y3ozaUR1dHpOZXdzTEVlTmdrbnVaN3BoN2tEeDNvWDdPVFhMWEJ5aWQrUjBLSFpYSXp4aGVoN1RFSlVUeUNmdUJGV1FQWjhBNG4xWUd0amJJV1FzZTRXMzhMQWhEb0dTVVlxV0NoYU1DZXN4ck1MbUM0bTA3TkFMdVFkbFB5WUFVcXpGeGhpRUpzK2pKVDhEUGRiRCtCd0lVOThMYUFnWTJCNlM1bExBRTlSbEJNWFdHVW1iTlBzMXpKNWZSOU5ndmpuNHVTeEJIRzY2Z1pPOEI1V0M4bUNJamJhRHB0SUlURlVtdHhFQUkxYnlKSGtjQW1YTGQzQVdaVmVKTUhSa2Y2NmllVjRQWTNEa01Jc0Rzc1FYUGJzOHp6OWt1RUJZdHV6ZGtEcmRDMUxDRldBb2tna0pZUHprVWhDNTBQOE1DOEg3bGhqT2JURm1OeEE2M21hNFpEM2dDZHJoK29NSWxmT0UzNVlZTjhJaHZEQWlTTWo4RTNZVlJVRmJJUUhtUExacUlkWGZkTUN3QmpPY0NiZ0lBd010dWEvZjVVVEJwSlVyU29WNmE0R2g0VzMydHcrZTZPOUpLckI1MjZNcGRsZW9oK20vN0xBSUhncGQ1MHRNbjNzRnBuVGdXR285Qnd4cklNdUhqK1ZGc1F5WXJxc3RtQWp2ZlArK0l0bVJQeUhCOFNVNnU4ajUrekJNak1nbjh0NFdEY0piZVFoY1RxNTNYMzVpanByRVFOOXRzdmo1NDU0d0ZOYm5ZQ0crODdrY1kxSW5mRTk3MmFpeFBmTzZ3bythREg2NHhETENnUFhNRUgvdjJZcTF3RGJYY0NLa2VFY0lNV2VBYXpjTkFadldYUVBRbWRJQ0tuKzNYYnJ2bTQ0dW12QzdCMEtlUnl3bElkcDlxY1Ywc2lNV3cyWlBpSkZnOU1zcHZ5dnIrcHN0eitzdnd1dng4bnllTlFqb0RWdWZrNEVaakh4dVdpbHdpZ1ZVWTlrQlVZUFpkRmtnMEJ2ZUdDREx5UkxkZHZ1cUJ0azB1NFR6MVdUT1E0YVM4K0YvTmtZMHVIZGdlTm8rVGsyWFBoTDJQS0xJRkMxTEtma3NhSE0rMCs2a2lZMlppMTlFK3JyaGhWTzRFRlNkNTYwTTkwbGJybGNqREhYMi9FU2g4eWpkbnd0TXFnOEd4SVM5bm8vWEUvNXEzMUJ5UGhvK0lrRkU4cXdTRCtLMFNhMTRvUENXNlpKbWRtNnBXMDc5U3RSZ2gzZkFBWnRtM1lFUEF5dy9xcHhiVnhZNERvMUUva0FORGg1a0pGMm05Ymd6bjV3RkdEQVEvU0ZMUy9XdHpOU0pWeFZHaTdiQzNqRzRxazI5UjFqOXdJaHBHSmdlYWJidThaOUhiODMyRUdjR21OZlBtL25wOHY2bzVuWktqWXZNMitETTkzSUlRT0xMT0hZMDFJc1ZCNnFXQ2VxQTZXajNEWlZxOE12Z04xbnplR1RVVGtibWRhejhlbmdOTXkrNHlvQnZQME1RL0x1T2p2TWRCY2tXY2ZkZnd2ekF6K2tLOWZEc1dDM0t5VnJOaHQxaUF2TFJoeForbjZtQnZHTVdQdW8vN2FhWHR3b0luQlhITjhuR3EwOEpqemhpdHBtT3F0d0pjeWs3RTgyREhURkx1Q2Z2ZWJCS1Z0NzQ3YnZ2dnZ1ZUg5UUlEcTdwR0l0bVlXOGRlMHo3RFFZTmhtcE5OQy9zSXhPTlRRK0xhdzVpY0EvVmdjdmNDUzFXNko3cC9WbS8zV0xkNXJGVUQzOG1VNjdkWm1tUHl6c1VpenJ5aVpRWUJHVEoxTHpNVDRrTStTU3AweVlic3cvdnZuQjFmOWhULzB6dzhrZFJpeDcyZUd4cFgxeFZUK0xMVXhTOHQ5RWZlVFhER3lYVURuNlQ2S2YwcFZXbGZsL1hiMldzd1R4UmwxSDhHMzBkbU1xLzB2dG9oajFjbXl6ZkRyejBkSmkrTUxoQnhmb2JXWHVwZjRObmVrSGpMNVRJVkh6MWZrb1l0b2dVc0wrdmVCeGhVZFBYK2hFeFVQVGJDcVRUTGZqcTRzZUJHL1c2cHZXdDJ3R2pmcWIxNlp1UkhGc0NWd1MyL1ZtSE9PWnJFSFpSeW5MalduNHRLQklFUFA0eThaTm03UHpYRDM4bytNcGZ1bGwvME16LzcrNU5UdWQrS1NXNGo0Si9lSk8rNlVkbVBOTitlYlYrNTEzY3NlMC96aVVIMTN3M3hoWDBkdlN5cEN6Y2ZtalZsa2pBZFZ2Uk05Z3g3WjVFN2cxL3NEem5PSC80dU5Ia3lQbXp1aHhGcDJTOXlLR1BGd29lUEliQ0UzSzdkZ3orRVdkcEQ5MnJ3WUM5NDVTd0VUZFVxSGNzYy94UDNNVEFNUVpuamhHMjVieE40UmpiZkJ4N3BvOHhMMk0xQlNtZkVvcTE3a1libDJLK3NhRk1ERGNvZlNPdHp1UVk4Y2ZkQlg1YXpEdnZGUENPQ1hwajJDM2tpVGZXU2tWdW1SaDJ6Tzd6YjkzR3hJbkhVSE54U0ZVdUgydExmb3dYalJKTDU4ci9kV1ZTbklWSFNlM1hwY3ZVbGZOMVkraXQydXQ2Ky85cGNJckxyc0xIZlNGVlNCOVR3aFYvZmRtNTBvU01xY0drZGl2bnd0R1pVeHBXMWNmVjdMbmkvV2MzWEdDT3EzVUZldjlyVUVCUXYvV1Uvd0hwMjdWcTliOXhhd0FBQUFCSlJVNUVya0pnZ2c9PSIKfQo="/>
    </extobj>
  </extobjs>
</s:customData>
</file>

<file path=customXml/itemProps1.xml><?xml version="1.0" encoding="utf-8"?>
<ds:datastoreItem xmlns:ds="http://schemas.openxmlformats.org/officeDocument/2006/customXml" ds:itemID="{B99AFC1A-2C1E-4939-9BB5-70EBA3ECB9EC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积分</Template>
  <TotalTime>4449</TotalTime>
  <Words>696</Words>
  <Application>Microsoft Office PowerPoint</Application>
  <PresentationFormat>宽屏</PresentationFormat>
  <Paragraphs>82</Paragraphs>
  <Slides>18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Graphik</vt:lpstr>
      <vt:lpstr>Graphik Medium</vt:lpstr>
      <vt:lpstr>Graphik-Medium</vt:lpstr>
      <vt:lpstr>Helvetica Light</vt:lpstr>
      <vt:lpstr>Helvetica Neue</vt:lpstr>
      <vt:lpstr>Helvetica Neue Medium</vt:lpstr>
      <vt:lpstr>Times Roman</vt:lpstr>
      <vt:lpstr>宋体</vt:lpstr>
      <vt:lpstr>Arial</vt:lpstr>
      <vt:lpstr>Calibri</vt:lpstr>
      <vt:lpstr>Calibri Light</vt:lpstr>
      <vt:lpstr>Cambria Math</vt:lpstr>
      <vt:lpstr>Helvetica</vt:lpstr>
      <vt:lpstr>Symbol</vt:lpstr>
      <vt:lpstr>Times New Roman</vt:lpstr>
      <vt:lpstr>Wingdings</vt:lpstr>
      <vt:lpstr>Wingdings 2</vt:lpstr>
      <vt:lpstr>HDOfficeLightV0</vt:lpstr>
      <vt:lpstr>Observation of Horizontal Air Showers with LHAASO-KM2A </vt:lpstr>
      <vt:lpstr>Contents</vt:lpstr>
      <vt:lpstr>Introduction</vt:lpstr>
      <vt:lpstr>Horizontal Air showers (HAS)</vt:lpstr>
      <vt:lpstr>PowerPoint 演示文稿</vt:lpstr>
      <vt:lpstr>PowerPoint 演示文稿</vt:lpstr>
      <vt:lpstr>First experimental results</vt:lpstr>
      <vt:lpstr>Data Selection</vt:lpstr>
      <vt:lpstr>PowerPoint 演示文稿</vt:lpstr>
      <vt:lpstr>Event rates and Spectral index</vt:lpstr>
      <vt:lpstr>Event rates Change with azimuth angle （Theta &gt; 70 )</vt:lpstr>
      <vt:lpstr>PowerPoint 演示文稿</vt:lpstr>
      <vt:lpstr>PowerPoint 演示文稿</vt:lpstr>
      <vt:lpstr>PowerPoint 演示文稿</vt:lpstr>
      <vt:lpstr>Summary</vt:lpstr>
      <vt:lpstr> The purpose of this talk</vt:lpstr>
      <vt:lpstr>IceCube : Diffuse neutrinos discovery</vt:lpstr>
      <vt:lpstr>Different topologies of the µ/ events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Horizontal Air Shower with LHAASO-KM2A</dc:title>
  <dc:creator>Gou</dc:creator>
  <cp:lastModifiedBy>Gou</cp:lastModifiedBy>
  <cp:revision>160</cp:revision>
  <cp:lastPrinted>2021-08-16T03:01:59Z</cp:lastPrinted>
  <dcterms:created xsi:type="dcterms:W3CDTF">2021-04-22T13:19:58Z</dcterms:created>
  <dcterms:modified xsi:type="dcterms:W3CDTF">2021-08-16T03:21:52Z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1033-3.2.1.5071</vt:lpwstr>
  </property>
</Properties>
</file>