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3" r:id="rId7"/>
    <p:sldId id="284" r:id="rId8"/>
    <p:sldId id="265" r:id="rId9"/>
    <p:sldId id="282" r:id="rId10"/>
    <p:sldId id="266" r:id="rId11"/>
    <p:sldId id="283" r:id="rId12"/>
    <p:sldId id="267" r:id="rId13"/>
    <p:sldId id="281" r:id="rId14"/>
    <p:sldId id="269" r:id="rId15"/>
    <p:sldId id="270" r:id="rId16"/>
    <p:sldId id="285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杨 诗正" initials="杨" lastIdx="4" clrIdx="0">
    <p:extLst>
      <p:ext uri="{19B8F6BF-5375-455C-9EA6-DF929625EA0E}">
        <p15:presenceInfo xmlns:p15="http://schemas.microsoft.com/office/powerpoint/2012/main" userId="86c5a75951f6bca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E4EE2"/>
    <a:srgbClr val="7272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C2237-15EA-471A-8199-5237E2BBEBD6}" type="datetimeFigureOut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C33D6-52F3-4537-9DA8-4690B54047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294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C33D6-52F3-4537-9DA8-4690B540473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017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A1BD-90A8-44AF-8736-4BD4E9A3FA20}" type="datetime1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Shi-Zheng Yang, Shandong University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F867-1D9C-4488-8EAF-93B83666A5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336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2FB90-C81E-4029-868E-E0F0F7EB49C4}" type="datetime1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Shi-Zheng Yang, Shandong University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F867-1D9C-4488-8EAF-93B83666A5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1315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67ED8-799C-49F6-A1CC-12A4324976DE}" type="datetime1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Shi-Zheng Yang, Shandong University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F867-1D9C-4488-8EAF-93B83666A5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299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AEAA0-C470-4E9B-8C25-C94355509CE7}" type="datetime1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 smtClean="0"/>
              <a:t>Shi-Zheng Yang, Shandong University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F867-1D9C-4488-8EAF-93B83666A5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372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DC9F-71BB-42D8-B12D-71EC37F263C6}" type="datetime1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 smtClean="0"/>
              <a:t>Shi-Zheng Yang, Shandong University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F867-1D9C-4488-8EAF-93B83666A5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144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6936-C10D-40D9-939D-3105DAAB2A99}" type="datetime1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 smtClean="0"/>
              <a:t>Shi-Zheng Yang, Shandong University</a:t>
            </a:r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F867-1D9C-4488-8EAF-93B83666A5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714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902D-47E0-437D-9173-92A190703821}" type="datetime1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Shi-Zheng Yang, Shandong University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F867-1D9C-4488-8EAF-93B83666A5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1271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A2E8-AB28-4528-A55A-155DBA429467}" type="datetime1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Shi-Zheng Yang, Shandong University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F867-1D9C-4488-8EAF-93B83666A5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8385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1BE34-AB9C-44DA-BAC0-76D0FB38648F}" type="datetime1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Shi-Zheng Yang, Shandong University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F867-1D9C-4488-8EAF-93B83666A5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621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E21A-51BD-4CC5-AB80-C3D293EEA29D}" type="datetime1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Shi-Zheng Yang, Shandong University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F867-1D9C-4488-8EAF-93B83666A5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988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CC27-45C0-4F2C-B8A9-7148D7692D17}" type="datetime1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Shi-Zheng Yang, Shandong University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F867-1D9C-4488-8EAF-93B83666A5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7648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CCB38-283B-44F6-9B22-8DB24217982E}" type="datetime1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Shi-Zheng Yang, Shandong University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8F867-1D9C-4488-8EAF-93B83666A5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204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image" Target="../media/image54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tags" Target="../tags/tag54.xml"/><Relationship Id="rId16" Type="http://schemas.openxmlformats.org/officeDocument/2006/relationships/image" Target="../media/image61.png"/><Relationship Id="rId20" Type="http://schemas.openxmlformats.org/officeDocument/2006/relationships/image" Target="../media/image530.png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image" Target="../media/image56.png"/><Relationship Id="rId5" Type="http://schemas.openxmlformats.org/officeDocument/2006/relationships/tags" Target="../tags/tag57.xml"/><Relationship Id="rId15" Type="http://schemas.openxmlformats.org/officeDocument/2006/relationships/image" Target="../media/image60.png"/><Relationship Id="rId10" Type="http://schemas.openxmlformats.org/officeDocument/2006/relationships/image" Target="../media/image55.jpeg"/><Relationship Id="rId19" Type="http://schemas.openxmlformats.org/officeDocument/2006/relationships/image" Target="../media/image480.png"/><Relationship Id="rId4" Type="http://schemas.openxmlformats.org/officeDocument/2006/relationships/tags" Target="../tags/tag5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tags" Target="../tags/tag63.xml"/><Relationship Id="rId7" Type="http://schemas.openxmlformats.org/officeDocument/2006/relationships/image" Target="../media/image64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8.png"/><Relationship Id="rId5" Type="http://schemas.openxmlformats.org/officeDocument/2006/relationships/tags" Target="../tags/tag65.xml"/><Relationship Id="rId10" Type="http://schemas.openxmlformats.org/officeDocument/2006/relationships/image" Target="../media/image67.png"/><Relationship Id="rId4" Type="http://schemas.openxmlformats.org/officeDocument/2006/relationships/tags" Target="../tags/tag64.xml"/><Relationship Id="rId9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image" Target="../media/image72.png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image" Target="../media/image71.png"/><Relationship Id="rId2" Type="http://schemas.openxmlformats.org/officeDocument/2006/relationships/tags" Target="../tags/tag67.xml"/><Relationship Id="rId16" Type="http://schemas.openxmlformats.org/officeDocument/2006/relationships/image" Target="../media/image75.png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image" Target="../media/image70.png"/><Relationship Id="rId5" Type="http://schemas.openxmlformats.org/officeDocument/2006/relationships/tags" Target="../tags/tag70.xml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openxmlformats.org/officeDocument/2006/relationships/tags" Target="../tags/tag69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tags" Target="../tags/tag7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80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image" Target="../media/image79.png"/><Relationship Id="rId5" Type="http://schemas.openxmlformats.org/officeDocument/2006/relationships/tags" Target="../tags/tag78.xml"/><Relationship Id="rId10" Type="http://schemas.openxmlformats.org/officeDocument/2006/relationships/image" Target="../media/image78.png"/><Relationship Id="rId4" Type="http://schemas.openxmlformats.org/officeDocument/2006/relationships/tags" Target="../tags/tag77.xml"/><Relationship Id="rId9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tags" Target="../tags/tag82.xml"/><Relationship Id="rId7" Type="http://schemas.openxmlformats.org/officeDocument/2006/relationships/image" Target="../media/image83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8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3.xml"/><Relationship Id="rId9" Type="http://schemas.openxmlformats.org/officeDocument/2006/relationships/image" Target="../media/image8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90.png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12" Type="http://schemas.openxmlformats.org/officeDocument/2006/relationships/image" Target="../media/image89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image" Target="../media/image88.png"/><Relationship Id="rId5" Type="http://schemas.openxmlformats.org/officeDocument/2006/relationships/tags" Target="../tags/tag88.xml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4" Type="http://schemas.openxmlformats.org/officeDocument/2006/relationships/tags" Target="../tags/tag87.xml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tags" Target="../tags/tag2.xml"/><Relationship Id="rId16" Type="http://schemas.openxmlformats.org/officeDocument/2006/relationships/image" Target="../media/image8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.png"/><Relationship Id="rId5" Type="http://schemas.openxmlformats.org/officeDocument/2006/relationships/tags" Target="../tags/tag5.xml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tags" Target="../tags/tag11.xml"/><Relationship Id="rId21" Type="http://schemas.openxmlformats.org/officeDocument/2006/relationships/image" Target="../media/image20.png"/><Relationship Id="rId7" Type="http://schemas.openxmlformats.org/officeDocument/2006/relationships/tags" Target="../tags/tag15.xml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tags" Target="../tags/tag10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3.xml"/><Relationship Id="rId15" Type="http://schemas.openxmlformats.org/officeDocument/2006/relationships/image" Target="../media/image14.png"/><Relationship Id="rId10" Type="http://schemas.openxmlformats.org/officeDocument/2006/relationships/tags" Target="../tags/tag18.xml"/><Relationship Id="rId19" Type="http://schemas.openxmlformats.org/officeDocument/2006/relationships/image" Target="../media/image18.png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tags" Target="../tags/tag20.xml"/><Relationship Id="rId16" Type="http://schemas.openxmlformats.org/officeDocument/2006/relationships/image" Target="../media/image26.pn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21.png"/><Relationship Id="rId5" Type="http://schemas.openxmlformats.org/officeDocument/2006/relationships/tags" Target="../tags/tag23.xml"/><Relationship Id="rId15" Type="http://schemas.openxmlformats.org/officeDocument/2006/relationships/image" Target="../media/image25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29.png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tags" Target="../tags/tag30.xml"/><Relationship Id="rId21" Type="http://schemas.openxmlformats.org/officeDocument/2006/relationships/image" Target="../media/image34.png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tags" Target="../tags/tag29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33.png"/><Relationship Id="rId29" Type="http://schemas.openxmlformats.org/officeDocument/2006/relationships/image" Target="../media/image42.png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24" Type="http://schemas.openxmlformats.org/officeDocument/2006/relationships/image" Target="../media/image37.png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10" Type="http://schemas.openxmlformats.org/officeDocument/2006/relationships/tags" Target="../tags/tag37.xml"/><Relationship Id="rId19" Type="http://schemas.openxmlformats.org/officeDocument/2006/relationships/image" Target="../media/image32.png"/><Relationship Id="rId31" Type="http://schemas.openxmlformats.org/officeDocument/2006/relationships/image" Target="../media/image44.png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45.xml"/><Relationship Id="rId7" Type="http://schemas.openxmlformats.org/officeDocument/2006/relationships/image" Target="../media/image46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4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6.xml"/><Relationship Id="rId9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image" Target="../media/image51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063952"/>
            <a:ext cx="7772400" cy="158049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</a:rPr>
              <a:t>Second order charge currents and energy</a:t>
            </a:r>
            <a:br>
              <a:rPr lang="en-US" altLang="zh-CN" sz="3200" dirty="0">
                <a:solidFill>
                  <a:srgbClr val="C00000"/>
                </a:solidFill>
              </a:rPr>
            </a:br>
            <a:r>
              <a:rPr lang="en-US" altLang="zh-CN" sz="3200" dirty="0">
                <a:solidFill>
                  <a:srgbClr val="C00000"/>
                </a:solidFill>
              </a:rPr>
              <a:t>momentum tensor in chiral system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258089"/>
            <a:ext cx="6858000" cy="516957"/>
          </a:xfrm>
        </p:spPr>
        <p:txBody>
          <a:bodyPr/>
          <a:lstStyle/>
          <a:p>
            <a:r>
              <a:rPr lang="en-US" altLang="zh-CN" dirty="0"/>
              <a:t>Yang Shi-Zheng (</a:t>
            </a:r>
            <a:r>
              <a:rPr lang="zh-CN" altLang="en-US" dirty="0"/>
              <a:t>杨诗正</a:t>
            </a:r>
            <a:r>
              <a:rPr lang="en-US" altLang="zh-CN" dirty="0"/>
              <a:t>)</a:t>
            </a:r>
            <a:endParaRPr lang="zh-CN" altLang="en-US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CB5AB9B-91E0-466F-8B81-2B77A1F622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t="34003" r="24747" b="37638"/>
          <a:stretch/>
        </p:blipFill>
        <p:spPr>
          <a:xfrm>
            <a:off x="0" y="53833"/>
            <a:ext cx="2665085" cy="79295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0F122F2-E2EC-4B77-BD46-09D2698A307E}"/>
              </a:ext>
            </a:extLst>
          </p:cNvPr>
          <p:cNvSpPr txBox="1"/>
          <p:nvPr/>
        </p:nvSpPr>
        <p:spPr>
          <a:xfrm>
            <a:off x="1396312" y="4653671"/>
            <a:ext cx="683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SZY,  J. H</a:t>
            </a:r>
            <a:r>
              <a:rPr lang="en-US" altLang="zh-CN" dirty="0"/>
              <a:t>. Gao,  Z</a:t>
            </a:r>
            <a:r>
              <a:rPr lang="en-US" altLang="zh-CN" dirty="0" smtClean="0"/>
              <a:t>. T</a:t>
            </a:r>
            <a:r>
              <a:rPr lang="en-US" altLang="zh-CN" dirty="0"/>
              <a:t>. Liang, Q. Wang,  Phys. Rev. D 102, 116024 (2020).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8E5A120-1997-45A0-BE85-08A6E28651F3}"/>
              </a:ext>
            </a:extLst>
          </p:cNvPr>
          <p:cNvSpPr txBox="1"/>
          <p:nvPr/>
        </p:nvSpPr>
        <p:spPr>
          <a:xfrm>
            <a:off x="3516165" y="3859222"/>
            <a:ext cx="2111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Shandong University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398372" y="6186785"/>
            <a:ext cx="63472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中国物理学会高能物理分会第十三届全国粒子物理学术会议</a:t>
            </a:r>
          </a:p>
        </p:txBody>
      </p:sp>
    </p:spTree>
    <p:extLst>
      <p:ext uri="{BB962C8B-B14F-4D97-AF65-F5344CB8AC3E}">
        <p14:creationId xmlns:p14="http://schemas.microsoft.com/office/powerpoint/2010/main" val="284311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69" y="4609520"/>
            <a:ext cx="5022477" cy="114742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8EA03F3-A52C-4E9E-8AFC-555017B9CC66}"/>
              </a:ext>
            </a:extLst>
          </p:cNvPr>
          <p:cNvSpPr txBox="1"/>
          <p:nvPr/>
        </p:nvSpPr>
        <p:spPr>
          <a:xfrm>
            <a:off x="286737" y="784309"/>
            <a:ext cx="3201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Second order vector currents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9863766-2016-426C-BDE1-6BBE2D92C57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465" y="3622802"/>
            <a:ext cx="3420649" cy="41081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383CF34E-5038-46AB-811C-76F647B12737}"/>
              </a:ext>
            </a:extLst>
          </p:cNvPr>
          <p:cNvSpPr txBox="1"/>
          <p:nvPr/>
        </p:nvSpPr>
        <p:spPr>
          <a:xfrm>
            <a:off x="2335971" y="85782"/>
            <a:ext cx="4595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Second order vector/axial currents</a:t>
            </a:r>
            <a:endParaRPr lang="zh-CN" altLang="en-US" sz="2400" b="1" dirty="0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39" y="1860645"/>
            <a:ext cx="7628190" cy="1147428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4695F007-DAFF-4B39-A995-5DEEB9003941}"/>
              </a:ext>
            </a:extLst>
          </p:cNvPr>
          <p:cNvSpPr txBox="1"/>
          <p:nvPr/>
        </p:nvSpPr>
        <p:spPr>
          <a:xfrm>
            <a:off x="286737" y="363153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Second order axial currents</a:t>
            </a:r>
            <a:endParaRPr lang="zh-CN" altLang="en-US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4E3D08F-153C-4266-AB76-C4CD0FC0A54C}"/>
              </a:ext>
            </a:extLst>
          </p:cNvPr>
          <p:cNvSpPr/>
          <p:nvPr/>
        </p:nvSpPr>
        <p:spPr>
          <a:xfrm>
            <a:off x="1434517" y="2447015"/>
            <a:ext cx="4641896" cy="625493"/>
          </a:xfrm>
          <a:prstGeom prst="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0243328-C4E0-4264-93DA-F29763EA6D92}"/>
              </a:ext>
            </a:extLst>
          </p:cNvPr>
          <p:cNvSpPr txBox="1"/>
          <p:nvPr/>
        </p:nvSpPr>
        <p:spPr>
          <a:xfrm>
            <a:off x="6076413" y="2604907"/>
            <a:ext cx="137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</a:rPr>
              <a:t>Hall currents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E7297579-4B11-4EB0-88F8-91D208614FD9}"/>
              </a:ext>
            </a:extLst>
          </p:cNvPr>
          <p:cNvSpPr/>
          <p:nvPr/>
        </p:nvSpPr>
        <p:spPr>
          <a:xfrm>
            <a:off x="1434517" y="1796210"/>
            <a:ext cx="7013195" cy="618047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7C88B988-DD62-44FD-A660-42B9F6A78F41}"/>
              </a:ext>
            </a:extLst>
          </p:cNvPr>
          <p:cNvSpPr txBox="1"/>
          <p:nvPr/>
        </p:nvSpPr>
        <p:spPr>
          <a:xfrm>
            <a:off x="4153206" y="1338210"/>
            <a:ext cx="1575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</a:rPr>
              <a:t>Charge density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D7322F77-6D93-4236-99C0-1D34D4C003D3}"/>
              </a:ext>
            </a:extLst>
          </p:cNvPr>
          <p:cNvSpPr/>
          <p:nvPr/>
        </p:nvSpPr>
        <p:spPr>
          <a:xfrm>
            <a:off x="1493531" y="5227570"/>
            <a:ext cx="4641896" cy="618048"/>
          </a:xfrm>
          <a:prstGeom prst="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8D71651E-B795-49F6-B212-F47207193A02}"/>
              </a:ext>
            </a:extLst>
          </p:cNvPr>
          <p:cNvSpPr txBox="1"/>
          <p:nvPr/>
        </p:nvSpPr>
        <p:spPr>
          <a:xfrm>
            <a:off x="6179221" y="5351928"/>
            <a:ext cx="137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accent2"/>
                </a:solidFill>
              </a:rPr>
              <a:t>Hall currents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F57819EE-E77A-4C1D-83D7-2BB35DC51E7A}"/>
              </a:ext>
            </a:extLst>
          </p:cNvPr>
          <p:cNvSpPr/>
          <p:nvPr/>
        </p:nvSpPr>
        <p:spPr>
          <a:xfrm>
            <a:off x="1493531" y="4559902"/>
            <a:ext cx="4652425" cy="618047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DDC87C4E-A947-4A6E-9E87-15CD61DF6E2B}"/>
              </a:ext>
            </a:extLst>
          </p:cNvPr>
          <p:cNvSpPr txBox="1"/>
          <p:nvPr/>
        </p:nvSpPr>
        <p:spPr>
          <a:xfrm>
            <a:off x="6171775" y="4648498"/>
            <a:ext cx="1575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</a:rPr>
              <a:t>Charge density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39" name="灯片编号占位符 38">
            <a:extLst>
              <a:ext uri="{FF2B5EF4-FFF2-40B4-BE49-F238E27FC236}">
                <a16:creationId xmlns:a16="http://schemas.microsoft.com/office/drawing/2014/main" id="{7D60260A-9A0B-41A8-BACD-7E930A21D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F867-1D9C-4488-8EAF-93B83666A5AC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Shi-Zheng Yang, Shandong University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948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FEDCF89-789F-46B4-AFDD-AE8956B1F2B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57" r="47746"/>
          <a:stretch/>
        </p:blipFill>
        <p:spPr>
          <a:xfrm>
            <a:off x="4439858" y="669864"/>
            <a:ext cx="4567488" cy="272166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11EC972-D9CB-4DB9-AF8F-368B813D630F}"/>
              </a:ext>
            </a:extLst>
          </p:cNvPr>
          <p:cNvSpPr txBox="1"/>
          <p:nvPr/>
        </p:nvSpPr>
        <p:spPr>
          <a:xfrm>
            <a:off x="3598089" y="103676"/>
            <a:ext cx="1806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Hall currents</a:t>
            </a:r>
            <a:endParaRPr lang="zh-CN" altLang="en-US" sz="2400" b="1" dirty="0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59" y="1794128"/>
            <a:ext cx="3332571" cy="47314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79FBD24-5AD0-49F8-93F0-21606F1732A1}"/>
              </a:ext>
            </a:extLst>
          </p:cNvPr>
          <p:cNvSpPr txBox="1"/>
          <p:nvPr/>
        </p:nvSpPr>
        <p:spPr>
          <a:xfrm>
            <a:off x="553673" y="1082180"/>
            <a:ext cx="2426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Hall currents of EM part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60" y="2691693"/>
            <a:ext cx="3256791" cy="44586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C3286F7-541C-404D-84E2-5F0F1FB2886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36" y="3911530"/>
            <a:ext cx="3171050" cy="23314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48C43C2-4CE2-46F9-833D-3423A7F62A3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997" y="3911530"/>
            <a:ext cx="2649906" cy="254476"/>
          </a:xfrm>
          <a:prstGeom prst="rect">
            <a:avLst/>
          </a:prstGeom>
        </p:spPr>
      </p:pic>
      <p:sp>
        <p:nvSpPr>
          <p:cNvPr id="33" name="灯片编号占位符 32">
            <a:extLst>
              <a:ext uri="{FF2B5EF4-FFF2-40B4-BE49-F238E27FC236}">
                <a16:creationId xmlns:a16="http://schemas.microsoft.com/office/drawing/2014/main" id="{E4A54DDE-013E-435B-B13C-7CC1C6FEF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F867-1D9C-4488-8EAF-93B83666A5AC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14E5DF53-58B3-4112-92E9-838B950A5992}"/>
              </a:ext>
            </a:extLst>
          </p:cNvPr>
          <p:cNvSpPr txBox="1"/>
          <p:nvPr/>
        </p:nvSpPr>
        <p:spPr>
          <a:xfrm>
            <a:off x="553673" y="4600413"/>
            <a:ext cx="2039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Vector Hall currents</a:t>
            </a:r>
            <a:endParaRPr lang="zh-CN" altLang="en-US" dirty="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D1C2AC56-FDD7-4A78-9D16-5F5AFF8CBE27}"/>
              </a:ext>
            </a:extLst>
          </p:cNvPr>
          <p:cNvSpPr txBox="1"/>
          <p:nvPr/>
        </p:nvSpPr>
        <p:spPr>
          <a:xfrm>
            <a:off x="4439858" y="460041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Axial Hall currents</a:t>
            </a:r>
            <a:endParaRPr lang="zh-CN" altLang="en-US" dirty="0"/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22" y="5134496"/>
            <a:ext cx="3419432" cy="52876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404" y="5126381"/>
            <a:ext cx="3520003" cy="52876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778" y="5862593"/>
            <a:ext cx="1656381" cy="23314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595" y="5800898"/>
            <a:ext cx="1866667" cy="233143"/>
          </a:xfrm>
          <a:prstGeom prst="rect">
            <a:avLst/>
          </a:prstGeom>
        </p:spPr>
      </p:pic>
      <p:sp>
        <p:nvSpPr>
          <p:cNvPr id="47" name="矩形 46">
            <a:extLst>
              <a:ext uri="{FF2B5EF4-FFF2-40B4-BE49-F238E27FC236}">
                <a16:creationId xmlns:a16="http://schemas.microsoft.com/office/drawing/2014/main" id="{2F497902-2C5E-4639-A1F7-3BC0FAF8370B}"/>
              </a:ext>
            </a:extLst>
          </p:cNvPr>
          <p:cNvSpPr/>
          <p:nvPr/>
        </p:nvSpPr>
        <p:spPr>
          <a:xfrm>
            <a:off x="755008" y="5072100"/>
            <a:ext cx="3564120" cy="1102197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2350B3F8-BE28-4B60-9129-FF44DA262ADE}"/>
              </a:ext>
            </a:extLst>
          </p:cNvPr>
          <p:cNvSpPr/>
          <p:nvPr/>
        </p:nvSpPr>
        <p:spPr>
          <a:xfrm>
            <a:off x="4824872" y="5072099"/>
            <a:ext cx="3690478" cy="1102197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20708AE9-EE52-4745-8B88-544761819CFE}"/>
              </a:ext>
            </a:extLst>
          </p:cNvPr>
          <p:cNvCxnSpPr/>
          <p:nvPr/>
        </p:nvCxnSpPr>
        <p:spPr>
          <a:xfrm flipH="1">
            <a:off x="4737567" y="1439097"/>
            <a:ext cx="2004969" cy="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E30D1AA8-AB53-46F7-B8E3-88B8BD0AB632}"/>
              </a:ext>
            </a:extLst>
          </p:cNvPr>
          <p:cNvCxnSpPr/>
          <p:nvPr/>
        </p:nvCxnSpPr>
        <p:spPr>
          <a:xfrm>
            <a:off x="6742536" y="1451512"/>
            <a:ext cx="0" cy="1803199"/>
          </a:xfrm>
          <a:prstGeom prst="line">
            <a:avLst/>
          </a:prstGeom>
          <a:ln w="12700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897EB04-E3D3-49FC-8E9F-1C2719B84BC8}"/>
                  </a:ext>
                </a:extLst>
              </p:cNvPr>
              <p:cNvSpPr txBox="1"/>
              <p:nvPr/>
            </p:nvSpPr>
            <p:spPr>
              <a:xfrm>
                <a:off x="6553200" y="3213807"/>
                <a:ext cx="5054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4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altLang="zh-CN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zh-CN" altLang="en-US" sz="1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897EB04-E3D3-49FC-8E9F-1C2719B84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3213807"/>
                <a:ext cx="505459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26E8913-8DF4-4996-87D1-7AFCB31A7070}"/>
                  </a:ext>
                </a:extLst>
              </p:cNvPr>
              <p:cNvSpPr txBox="1"/>
              <p:nvPr/>
            </p:nvSpPr>
            <p:spPr>
              <a:xfrm>
                <a:off x="4083772" y="1211473"/>
                <a:ext cx="7411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4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altLang="zh-CN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0.45</m:t>
                      </m:r>
                    </m:oMath>
                  </m:oMathPara>
                </a14:m>
                <a:endParaRPr lang="zh-CN" altLang="en-US" sz="1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26E8913-8DF4-4996-87D1-7AFCB31A7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772" y="1211473"/>
                <a:ext cx="741100" cy="30777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Shi-Zheng Yang, Shandong University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6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2BDD8013-118D-4AF3-8378-4FCE0235049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168" y="1040891"/>
            <a:ext cx="2897676" cy="24137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83" y="1515626"/>
            <a:ext cx="7453257" cy="285499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D3113AB-6772-46A8-A713-4E19A4CE9E2F}"/>
              </a:ext>
            </a:extLst>
          </p:cNvPr>
          <p:cNvSpPr txBox="1"/>
          <p:nvPr/>
        </p:nvSpPr>
        <p:spPr>
          <a:xfrm>
            <a:off x="505943" y="931503"/>
            <a:ext cx="3932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Second order energy moment tensor</a:t>
            </a:r>
            <a:endParaRPr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D53558E-7E8A-41CA-BB4D-5F8F9DC6EB29}"/>
              </a:ext>
            </a:extLst>
          </p:cNvPr>
          <p:cNvSpPr/>
          <p:nvPr/>
        </p:nvSpPr>
        <p:spPr>
          <a:xfrm>
            <a:off x="768361" y="1404554"/>
            <a:ext cx="7843706" cy="3112316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793" y="5132925"/>
            <a:ext cx="5173029" cy="5485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1C078E3-3376-4EE2-B2BF-29DD93D6AB4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492" y="5725098"/>
            <a:ext cx="3989943" cy="4864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DB28746-81B4-4D7B-A252-7AFE9DD6A4B1}"/>
              </a:ext>
            </a:extLst>
          </p:cNvPr>
          <p:cNvSpPr txBox="1"/>
          <p:nvPr/>
        </p:nvSpPr>
        <p:spPr>
          <a:xfrm>
            <a:off x="2048047" y="77622"/>
            <a:ext cx="5284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Second order energy momentum tensor</a:t>
            </a:r>
            <a:endParaRPr lang="zh-CN" altLang="en-US" sz="2400" b="1" dirty="0"/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050" y="4565038"/>
            <a:ext cx="2714820" cy="449829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264E4885-4883-48DE-ABEC-E1C68047DB0F}"/>
              </a:ext>
            </a:extLst>
          </p:cNvPr>
          <p:cNvSpPr txBox="1"/>
          <p:nvPr/>
        </p:nvSpPr>
        <p:spPr>
          <a:xfrm>
            <a:off x="701043" y="4585417"/>
            <a:ext cx="2694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Dimensional regularization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AECCB32-AF3B-4803-AC3E-1622E9F2BFB2}"/>
              </a:ext>
            </a:extLst>
          </p:cNvPr>
          <p:cNvSpPr/>
          <p:nvPr/>
        </p:nvSpPr>
        <p:spPr>
          <a:xfrm>
            <a:off x="1359017" y="5058468"/>
            <a:ext cx="6158827" cy="1240620"/>
          </a:xfrm>
          <a:prstGeom prst="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4C17A0-8111-4A55-B060-B8BBCAC4A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F867-1D9C-4488-8EAF-93B83666A5AC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Shi-Zheng Yang, Shandong University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79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B0ECBD9-0A25-434C-94E0-D2D2E81DCC3B}"/>
              </a:ext>
            </a:extLst>
          </p:cNvPr>
          <p:cNvSpPr txBox="1"/>
          <p:nvPr/>
        </p:nvSpPr>
        <p:spPr>
          <a:xfrm>
            <a:off x="3554766" y="134224"/>
            <a:ext cx="2034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Trace anomaly</a:t>
            </a:r>
            <a:endParaRPr lang="zh-CN" altLang="en-US" sz="2400" b="1" dirty="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24" y="1216116"/>
            <a:ext cx="2335543" cy="304457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F7E584B1-A4D9-4AE4-9DF2-82B774727CA2}"/>
              </a:ext>
            </a:extLst>
          </p:cNvPr>
          <p:cNvSpPr/>
          <p:nvPr/>
        </p:nvSpPr>
        <p:spPr>
          <a:xfrm>
            <a:off x="1341120" y="1090786"/>
            <a:ext cx="2525086" cy="519748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664" y="1104476"/>
            <a:ext cx="2646857" cy="506057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0DB29CFB-4BAD-4051-A322-E52ECBB30021}"/>
              </a:ext>
            </a:extLst>
          </p:cNvPr>
          <p:cNvSpPr/>
          <p:nvPr/>
        </p:nvSpPr>
        <p:spPr>
          <a:xfrm>
            <a:off x="5120924" y="1057013"/>
            <a:ext cx="2875883" cy="587779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79E8448-5212-4292-A91C-6A39896559CB}"/>
              </a:ext>
            </a:extLst>
          </p:cNvPr>
          <p:cNvSpPr txBox="1"/>
          <p:nvPr/>
        </p:nvSpPr>
        <p:spPr>
          <a:xfrm>
            <a:off x="570451" y="721453"/>
            <a:ext cx="2516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Trace up to second order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65" y="2386920"/>
            <a:ext cx="5936530" cy="1358019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4BDBF359-16FA-422B-AAA9-70DAEBF9F2FD}"/>
              </a:ext>
            </a:extLst>
          </p:cNvPr>
          <p:cNvSpPr txBox="1"/>
          <p:nvPr/>
        </p:nvSpPr>
        <p:spPr>
          <a:xfrm>
            <a:off x="570451" y="1815604"/>
            <a:ext cx="1731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Trace of EM part</a:t>
            </a:r>
            <a:endParaRPr lang="zh-CN" altLang="en-US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0FEC91B-FEB5-437C-B117-8232A67A79DF}"/>
              </a:ext>
            </a:extLst>
          </p:cNvPr>
          <p:cNvSpPr/>
          <p:nvPr/>
        </p:nvSpPr>
        <p:spPr>
          <a:xfrm>
            <a:off x="1341120" y="2303620"/>
            <a:ext cx="3230881" cy="594974"/>
          </a:xfrm>
          <a:prstGeom prst="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329" y="2376080"/>
            <a:ext cx="3231693" cy="413257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E155C408-E34A-49F6-A8A1-9D55E296132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971" y="1861170"/>
            <a:ext cx="1613714" cy="259048"/>
          </a:xfrm>
          <a:prstGeom prst="rect">
            <a:avLst/>
          </a:prstGeom>
        </p:spPr>
      </p:pic>
      <p:sp>
        <p:nvSpPr>
          <p:cNvPr id="46" name="矩形 45">
            <a:extLst>
              <a:ext uri="{FF2B5EF4-FFF2-40B4-BE49-F238E27FC236}">
                <a16:creationId xmlns:a16="http://schemas.microsoft.com/office/drawing/2014/main" id="{DEFE38E8-86A1-410F-A12B-8D42EB0B0ED9}"/>
              </a:ext>
            </a:extLst>
          </p:cNvPr>
          <p:cNvSpPr/>
          <p:nvPr/>
        </p:nvSpPr>
        <p:spPr>
          <a:xfrm>
            <a:off x="5364480" y="2286964"/>
            <a:ext cx="3390831" cy="579935"/>
          </a:xfrm>
          <a:prstGeom prst="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A5877C22-2121-420F-9B56-213E6A2492D7}"/>
              </a:ext>
            </a:extLst>
          </p:cNvPr>
          <p:cNvSpPr/>
          <p:nvPr/>
        </p:nvSpPr>
        <p:spPr>
          <a:xfrm>
            <a:off x="1341120" y="2936196"/>
            <a:ext cx="5529464" cy="1059380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986" y="3254168"/>
            <a:ext cx="1109334" cy="413257"/>
          </a:xfrm>
          <a:prstGeom prst="rect">
            <a:avLst/>
          </a:prstGeom>
        </p:spPr>
      </p:pic>
      <p:sp>
        <p:nvSpPr>
          <p:cNvPr id="64" name="矩形 63">
            <a:extLst>
              <a:ext uri="{FF2B5EF4-FFF2-40B4-BE49-F238E27FC236}">
                <a16:creationId xmlns:a16="http://schemas.microsoft.com/office/drawing/2014/main" id="{243002FE-CF84-463E-90DE-1EE1ECF947E3}"/>
              </a:ext>
            </a:extLst>
          </p:cNvPr>
          <p:cNvSpPr/>
          <p:nvPr/>
        </p:nvSpPr>
        <p:spPr>
          <a:xfrm>
            <a:off x="7461685" y="3060740"/>
            <a:ext cx="1313200" cy="913705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08" y="4715047"/>
            <a:ext cx="5936530" cy="1297067"/>
          </a:xfrm>
          <a:prstGeom prst="rect">
            <a:avLst/>
          </a:prstGeom>
        </p:spPr>
      </p:pic>
      <p:sp>
        <p:nvSpPr>
          <p:cNvPr id="66" name="文本框 65">
            <a:extLst>
              <a:ext uri="{FF2B5EF4-FFF2-40B4-BE49-F238E27FC236}">
                <a16:creationId xmlns:a16="http://schemas.microsoft.com/office/drawing/2014/main" id="{C86E645B-6119-4A9E-8267-68128F8BE4E5}"/>
              </a:ext>
            </a:extLst>
          </p:cNvPr>
          <p:cNvSpPr txBox="1"/>
          <p:nvPr/>
        </p:nvSpPr>
        <p:spPr>
          <a:xfrm>
            <a:off x="570451" y="4110949"/>
            <a:ext cx="728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After renormalization by introducing the quantum correction from EM field</a:t>
            </a:r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766" y="5129601"/>
            <a:ext cx="1109333" cy="413257"/>
          </a:xfrm>
          <a:prstGeom prst="rect">
            <a:avLst/>
          </a:prstGeom>
        </p:spPr>
      </p:pic>
      <p:sp>
        <p:nvSpPr>
          <p:cNvPr id="78" name="矩形 77">
            <a:extLst>
              <a:ext uri="{FF2B5EF4-FFF2-40B4-BE49-F238E27FC236}">
                <a16:creationId xmlns:a16="http://schemas.microsoft.com/office/drawing/2014/main" id="{9CFCB605-6F1B-4B42-BEC4-3A2E5BF863C6}"/>
              </a:ext>
            </a:extLst>
          </p:cNvPr>
          <p:cNvSpPr/>
          <p:nvPr/>
        </p:nvSpPr>
        <p:spPr>
          <a:xfrm>
            <a:off x="675093" y="4587603"/>
            <a:ext cx="6207854" cy="1640888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0ABDFAB-0667-4FF9-87B8-D7276190E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F867-1D9C-4488-8EAF-93B83666A5AC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10" name="箭头: 右 9">
            <a:extLst>
              <a:ext uri="{FF2B5EF4-FFF2-40B4-BE49-F238E27FC236}">
                <a16:creationId xmlns:a16="http://schemas.microsoft.com/office/drawing/2014/main" id="{DF8DE73A-34E0-40CD-A092-2CD990E28040}"/>
              </a:ext>
            </a:extLst>
          </p:cNvPr>
          <p:cNvSpPr/>
          <p:nvPr/>
        </p:nvSpPr>
        <p:spPr>
          <a:xfrm>
            <a:off x="4623720" y="2610742"/>
            <a:ext cx="654636" cy="197594"/>
          </a:xfrm>
          <a:prstGeom prst="rightArrow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A02D829-19AD-4618-9B3B-E5C778D9646A}"/>
              </a:ext>
            </a:extLst>
          </p:cNvPr>
          <p:cNvSpPr txBox="1"/>
          <p:nvPr/>
        </p:nvSpPr>
        <p:spPr>
          <a:xfrm>
            <a:off x="4652159" y="2266768"/>
            <a:ext cx="626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2"/>
                </a:solidFill>
              </a:rPr>
              <a:t>Trace</a:t>
            </a:r>
            <a:endParaRPr lang="zh-CN" altLang="en-US" sz="1600" dirty="0">
              <a:solidFill>
                <a:schemeClr val="accent2"/>
              </a:solidFill>
            </a:endParaRPr>
          </a:p>
        </p:txBody>
      </p:sp>
      <p:sp>
        <p:nvSpPr>
          <p:cNvPr id="30" name="箭头: 右 29">
            <a:extLst>
              <a:ext uri="{FF2B5EF4-FFF2-40B4-BE49-F238E27FC236}">
                <a16:creationId xmlns:a16="http://schemas.microsoft.com/office/drawing/2014/main" id="{CB22F953-412C-4491-B905-0657EE686CAB}"/>
              </a:ext>
            </a:extLst>
          </p:cNvPr>
          <p:cNvSpPr/>
          <p:nvPr/>
        </p:nvSpPr>
        <p:spPr>
          <a:xfrm>
            <a:off x="6949456" y="3521402"/>
            <a:ext cx="435959" cy="166072"/>
          </a:xfrm>
          <a:prstGeom prst="rightArrow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162A516F-80BD-4198-9EA8-9C80CCA5D469}"/>
              </a:ext>
            </a:extLst>
          </p:cNvPr>
          <p:cNvSpPr txBox="1"/>
          <p:nvPr/>
        </p:nvSpPr>
        <p:spPr>
          <a:xfrm>
            <a:off x="6835488" y="3197773"/>
            <a:ext cx="626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</a:rPr>
              <a:t>Trace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  <p:sp>
        <p:nvSpPr>
          <p:cNvPr id="26" name="箭头: 右 25">
            <a:extLst>
              <a:ext uri="{FF2B5EF4-FFF2-40B4-BE49-F238E27FC236}">
                <a16:creationId xmlns:a16="http://schemas.microsoft.com/office/drawing/2014/main" id="{E7E843C1-B19F-46D2-9E6F-EA69071EBAED}"/>
              </a:ext>
            </a:extLst>
          </p:cNvPr>
          <p:cNvSpPr/>
          <p:nvPr/>
        </p:nvSpPr>
        <p:spPr>
          <a:xfrm>
            <a:off x="7025726" y="5376786"/>
            <a:ext cx="435959" cy="166072"/>
          </a:xfrm>
          <a:prstGeom prst="rightArrow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95874C7-A282-4D25-B18E-9574A3FFD42B}"/>
              </a:ext>
            </a:extLst>
          </p:cNvPr>
          <p:cNvSpPr txBox="1"/>
          <p:nvPr/>
        </p:nvSpPr>
        <p:spPr>
          <a:xfrm>
            <a:off x="6911758" y="5053157"/>
            <a:ext cx="626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Trace</a:t>
            </a:r>
            <a:endParaRPr lang="zh-CN" altLang="en-US" sz="160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Shi-Zheng Yang, Shandong University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498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712" y="1612425"/>
            <a:ext cx="3926857" cy="338286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42004" y="749846"/>
            <a:ext cx="7476277" cy="369332"/>
            <a:chOff x="829443" y="772869"/>
            <a:chExt cx="7476277" cy="369332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2EB163A-95E7-47F5-8D2D-A5D98FEE5FC5}"/>
                </a:ext>
              </a:extLst>
            </p:cNvPr>
            <p:cNvSpPr txBox="1"/>
            <p:nvPr/>
          </p:nvSpPr>
          <p:spPr>
            <a:xfrm>
              <a:off x="829443" y="772869"/>
              <a:ext cx="74762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b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General expansion of       from Lorentz invariance with the C/P/T invariance</a:t>
              </a:r>
            </a:p>
          </p:txBody>
        </p:sp>
        <p:pic>
          <p:nvPicPr>
            <p:cNvPr id="8" name="图片 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462" y="870664"/>
              <a:ext cx="115200" cy="207085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98" y="3200822"/>
            <a:ext cx="7775804" cy="112731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712" y="2195399"/>
            <a:ext cx="2825141" cy="28952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DB86281-820E-46C7-BA1D-44C29BBB5EA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938" y="5257949"/>
            <a:ext cx="3250286" cy="234667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AD3BDFCE-9923-41C0-AC47-93ED7275ABC5}"/>
              </a:ext>
            </a:extLst>
          </p:cNvPr>
          <p:cNvSpPr/>
          <p:nvPr/>
        </p:nvSpPr>
        <p:spPr>
          <a:xfrm>
            <a:off x="2348617" y="1454167"/>
            <a:ext cx="4367521" cy="1174459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00AFDB8-EB93-4801-8ABD-FE5EF7E74278}"/>
              </a:ext>
            </a:extLst>
          </p:cNvPr>
          <p:cNvSpPr/>
          <p:nvPr/>
        </p:nvSpPr>
        <p:spPr>
          <a:xfrm>
            <a:off x="620785" y="3068193"/>
            <a:ext cx="8028265" cy="1392572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A675FF3-449D-44EB-94B1-761BE4EE7AE5}"/>
              </a:ext>
            </a:extLst>
          </p:cNvPr>
          <p:cNvSpPr/>
          <p:nvPr/>
        </p:nvSpPr>
        <p:spPr>
          <a:xfrm>
            <a:off x="2426844" y="5125672"/>
            <a:ext cx="3506599" cy="486562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D3C5548-12EF-4F64-9963-1E65E5B213D7}"/>
              </a:ext>
            </a:extLst>
          </p:cNvPr>
          <p:cNvSpPr txBox="1"/>
          <p:nvPr/>
        </p:nvSpPr>
        <p:spPr>
          <a:xfrm>
            <a:off x="620785" y="4623711"/>
            <a:ext cx="2127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All      are function of</a:t>
            </a:r>
            <a:endParaRPr lang="zh-CN" altLang="en-US"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AA89B3DD-FB25-44E0-A415-D2AE0C5FC77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93" y="4730891"/>
            <a:ext cx="174171" cy="154971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8642BE0-1233-4605-A1DE-A00D29B288A8}"/>
              </a:ext>
            </a:extLst>
          </p:cNvPr>
          <p:cNvSpPr txBox="1"/>
          <p:nvPr/>
        </p:nvSpPr>
        <p:spPr>
          <a:xfrm>
            <a:off x="2712571" y="78035"/>
            <a:ext cx="3434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General Lorentz structure</a:t>
            </a:r>
            <a:endParaRPr lang="zh-CN" altLang="en-US" sz="2400" b="1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150E355-840B-4474-A47C-6E5D7F825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F867-1D9C-4488-8EAF-93B83666A5AC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Shi-Zheng Yang, Shandong University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38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07" y="1351781"/>
            <a:ext cx="5561143" cy="119999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513CF50B-4EE5-4FF0-963D-DECE80099B70}"/>
              </a:ext>
            </a:extLst>
          </p:cNvPr>
          <p:cNvSpPr/>
          <p:nvPr/>
        </p:nvSpPr>
        <p:spPr>
          <a:xfrm>
            <a:off x="1764351" y="1241622"/>
            <a:ext cx="5897460" cy="1445460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3CA0E96-48C8-4381-BBCA-64D0D951AF54}"/>
              </a:ext>
            </a:extLst>
          </p:cNvPr>
          <p:cNvSpPr txBox="1"/>
          <p:nvPr/>
        </p:nvSpPr>
        <p:spPr>
          <a:xfrm>
            <a:off x="3448069" y="76621"/>
            <a:ext cx="2297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General solution</a:t>
            </a:r>
            <a:endParaRPr lang="zh-CN" altLang="en-US" sz="2400" b="1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3F35806-D891-4243-AC43-64D6FBCFE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F867-1D9C-4488-8EAF-93B83666A5AC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FA97193-79C8-4908-BF55-11CD9E2EFD8B}"/>
              </a:ext>
            </a:extLst>
          </p:cNvPr>
          <p:cNvSpPr txBox="1"/>
          <p:nvPr/>
        </p:nvSpPr>
        <p:spPr>
          <a:xfrm>
            <a:off x="295942" y="778299"/>
            <a:ext cx="5043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General solution in global equilibrium, satisfying 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19" y="3402746"/>
            <a:ext cx="7636115" cy="154819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42" y="5318302"/>
            <a:ext cx="8487010" cy="487619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BB4549C9-FA42-49C8-9FE0-6D5CA88EA875}"/>
              </a:ext>
            </a:extLst>
          </p:cNvPr>
          <p:cNvSpPr/>
          <p:nvPr/>
        </p:nvSpPr>
        <p:spPr>
          <a:xfrm>
            <a:off x="584295" y="3307532"/>
            <a:ext cx="7853163" cy="1738618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AE51771D-E5DF-456F-A4FA-8469AA12F474}"/>
              </a:ext>
            </a:extLst>
          </p:cNvPr>
          <p:cNvSpPr/>
          <p:nvPr/>
        </p:nvSpPr>
        <p:spPr>
          <a:xfrm>
            <a:off x="224636" y="5192185"/>
            <a:ext cx="8657438" cy="793153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71781023-F783-4D51-A9CE-6EC8F042FE5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866" y="821708"/>
            <a:ext cx="1371428" cy="282514"/>
          </a:xfrm>
          <a:prstGeom prst="rect">
            <a:avLst/>
          </a:prstGeom>
        </p:spPr>
      </p:pic>
      <p:sp>
        <p:nvSpPr>
          <p:cNvPr id="42" name="箭头: 下 41">
            <a:extLst>
              <a:ext uri="{FF2B5EF4-FFF2-40B4-BE49-F238E27FC236}">
                <a16:creationId xmlns:a16="http://schemas.microsoft.com/office/drawing/2014/main" id="{96B9B6DA-4CCB-43A3-B5B2-18DDBBBAB11B}"/>
              </a:ext>
            </a:extLst>
          </p:cNvPr>
          <p:cNvSpPr/>
          <p:nvPr/>
        </p:nvSpPr>
        <p:spPr>
          <a:xfrm>
            <a:off x="4357398" y="2759155"/>
            <a:ext cx="478446" cy="441032"/>
          </a:xfrm>
          <a:prstGeom prst="downArrow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Shi-Zheng Yang, Shandong University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778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Shi-Zheng Yang, Shandong University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F867-1D9C-4488-8EAF-93B83666A5AC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313194" y="24714"/>
            <a:ext cx="2517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/>
              <a:t>Conservation laws</a:t>
            </a:r>
            <a:endParaRPr lang="zh-CN" altLang="en-US" sz="2400" b="1" dirty="0"/>
          </a:p>
        </p:txBody>
      </p:sp>
      <p:pic>
        <p:nvPicPr>
          <p:cNvPr id="33" name="图片 3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423" y="2530105"/>
            <a:ext cx="1105371" cy="30582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848" y="1468359"/>
            <a:ext cx="1105371" cy="28251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876" y="3615720"/>
            <a:ext cx="1943314" cy="30445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219" y="4753246"/>
            <a:ext cx="1265828" cy="305829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537" y="5424254"/>
            <a:ext cx="2212572" cy="273067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825" y="5424254"/>
            <a:ext cx="2155277" cy="270629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863409" y="922637"/>
            <a:ext cx="3793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Currents conservation</a:t>
            </a:r>
            <a:endParaRPr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823803" y="1929175"/>
            <a:ext cx="36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Axial Currents conservation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823803" y="3013314"/>
            <a:ext cx="4449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Energy momentum </a:t>
            </a:r>
            <a:r>
              <a:rPr lang="en-US" altLang="zh-CN" dirty="0" smtClean="0"/>
              <a:t>conservation</a:t>
            </a:r>
            <a:endParaRPr lang="zh-CN" altLang="en-US" dirty="0"/>
          </a:p>
        </p:txBody>
      </p:sp>
      <p:sp>
        <p:nvSpPr>
          <p:cNvPr id="31" name="文本框 30"/>
          <p:cNvSpPr txBox="1"/>
          <p:nvPr/>
        </p:nvSpPr>
        <p:spPr>
          <a:xfrm>
            <a:off x="1178011" y="4153251"/>
            <a:ext cx="3478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Symmetric and antisymmetric part </a:t>
            </a:r>
            <a:endParaRPr lang="zh-CN" altLang="en-US" dirty="0"/>
          </a:p>
        </p:txBody>
      </p:sp>
      <p:pic>
        <p:nvPicPr>
          <p:cNvPr id="38" name="图片 3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166" y="4753246"/>
            <a:ext cx="1943314" cy="32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4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C5DC69E-FD7B-41C0-8955-F92C9962CB78}"/>
              </a:ext>
            </a:extLst>
          </p:cNvPr>
          <p:cNvSpPr txBox="1"/>
          <p:nvPr/>
        </p:nvSpPr>
        <p:spPr>
          <a:xfrm>
            <a:off x="3588075" y="243456"/>
            <a:ext cx="1967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Summary</a:t>
            </a:r>
            <a:endParaRPr lang="zh-CN" altLang="en-US" sz="36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84B4F30-5FF2-4880-BA3B-0BA7EC5FDD73}"/>
              </a:ext>
            </a:extLst>
          </p:cNvPr>
          <p:cNvSpPr txBox="1"/>
          <p:nvPr/>
        </p:nvSpPr>
        <p:spPr>
          <a:xfrm>
            <a:off x="742422" y="1232425"/>
            <a:ext cx="765914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</a:rPr>
              <a:t>We have derived the complete second order currents and energy momentum </a:t>
            </a:r>
            <a:r>
              <a:rPr lang="en-US" altLang="zh-CN" sz="2000" dirty="0" smtClean="0">
                <a:solidFill>
                  <a:srgbClr val="0000FF"/>
                </a:solidFill>
              </a:rPr>
              <a:t>tensor in global equilibrium with constant EM field:</a:t>
            </a:r>
          </a:p>
          <a:p>
            <a:endParaRPr lang="en-US" altLang="zh-CN" sz="2000" dirty="0">
              <a:solidFill>
                <a:srgbClr val="0000FF"/>
              </a:solidFill>
            </a:endParaRPr>
          </a:p>
          <a:p>
            <a:r>
              <a:rPr lang="en-US" altLang="zh-CN" sz="2000" dirty="0">
                <a:solidFill>
                  <a:srgbClr val="0000FF"/>
                </a:solidFill>
              </a:rPr>
              <a:t>1. The charge and energy density and the pressure have contribution </a:t>
            </a:r>
          </a:p>
          <a:p>
            <a:r>
              <a:rPr lang="en-US" altLang="zh-CN" sz="2000" dirty="0">
                <a:solidFill>
                  <a:srgbClr val="0000FF"/>
                </a:solidFill>
              </a:rPr>
              <a:t>     from the vorticity and EM field at second order.</a:t>
            </a:r>
          </a:p>
          <a:p>
            <a:endParaRPr lang="en-US" altLang="zh-CN" sz="2000" dirty="0">
              <a:solidFill>
                <a:srgbClr val="0000FF"/>
              </a:solidFill>
            </a:endParaRPr>
          </a:p>
          <a:p>
            <a:r>
              <a:rPr lang="en-US" altLang="zh-CN" sz="2000" dirty="0">
                <a:solidFill>
                  <a:srgbClr val="0000FF"/>
                </a:solidFill>
              </a:rPr>
              <a:t>2. The EM </a:t>
            </a:r>
            <a:r>
              <a:rPr lang="en-US" altLang="zh-CN" sz="2000" b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field and vorticity can induce Hall currents orthogonal to </a:t>
            </a:r>
          </a:p>
          <a:p>
            <a:r>
              <a:rPr lang="en-US" altLang="zh-CN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the EM field and vorticity</a:t>
            </a:r>
            <a:r>
              <a:rPr lang="en-US" altLang="zh-CN" sz="20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altLang="zh-CN" sz="2000" b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</a:p>
          <a:p>
            <a:endParaRPr lang="en-US" altLang="zh-CN" sz="2000" dirty="0">
              <a:solidFill>
                <a:srgbClr val="0000FF"/>
              </a:solidFill>
            </a:endParaRPr>
          </a:p>
          <a:p>
            <a:r>
              <a:rPr lang="en-US" altLang="zh-CN" sz="2000" dirty="0" smtClean="0">
                <a:solidFill>
                  <a:srgbClr val="0000FF"/>
                </a:solidFill>
              </a:rPr>
              <a:t>3. Our results automatically satisfy currents and </a:t>
            </a:r>
            <a:r>
              <a:rPr lang="en-US" altLang="zh-CN" sz="2000" dirty="0" smtClean="0">
                <a:solidFill>
                  <a:srgbClr val="0000FF"/>
                </a:solidFill>
              </a:rPr>
              <a:t>energy momentum </a:t>
            </a:r>
            <a:endParaRPr lang="en-US" altLang="zh-CN" sz="2000" dirty="0" smtClean="0">
              <a:solidFill>
                <a:srgbClr val="0000FF"/>
              </a:solidFill>
            </a:endParaRPr>
          </a:p>
          <a:p>
            <a:r>
              <a:rPr lang="en-US" altLang="zh-CN" sz="2000" dirty="0">
                <a:solidFill>
                  <a:srgbClr val="0000FF"/>
                </a:solidFill>
              </a:rPr>
              <a:t> </a:t>
            </a:r>
            <a:r>
              <a:rPr lang="en-US" altLang="zh-CN" sz="2000" dirty="0" smtClean="0">
                <a:solidFill>
                  <a:srgbClr val="0000FF"/>
                </a:solidFill>
              </a:rPr>
              <a:t>   conservation. </a:t>
            </a:r>
            <a:r>
              <a:rPr lang="en-US" altLang="zh-CN" sz="2000" dirty="0">
                <a:solidFill>
                  <a:srgbClr val="0000FF"/>
                </a:solidFill>
              </a:rPr>
              <a:t>The trace anomaly appears if we introduce </a:t>
            </a:r>
            <a:r>
              <a:rPr lang="en-US" altLang="zh-CN" sz="2000" dirty="0" smtClean="0">
                <a:solidFill>
                  <a:srgbClr val="0000FF"/>
                </a:solidFill>
              </a:rPr>
              <a:t>the</a:t>
            </a:r>
            <a:endParaRPr lang="en-US" altLang="zh-CN" sz="2000" dirty="0">
              <a:solidFill>
                <a:srgbClr val="0000FF"/>
              </a:solidFill>
            </a:endParaRPr>
          </a:p>
          <a:p>
            <a:r>
              <a:rPr lang="en-US" altLang="zh-CN" sz="2000" dirty="0" smtClean="0">
                <a:solidFill>
                  <a:srgbClr val="0000FF"/>
                </a:solidFill>
              </a:rPr>
              <a:t>    quantum correction </a:t>
            </a:r>
            <a:r>
              <a:rPr lang="en-US" altLang="zh-CN" sz="2000" dirty="0">
                <a:solidFill>
                  <a:srgbClr val="0000FF"/>
                </a:solidFill>
              </a:rPr>
              <a:t>from EM field.</a:t>
            </a:r>
          </a:p>
          <a:p>
            <a:endParaRPr lang="en-US" altLang="zh-CN" sz="2000" dirty="0">
              <a:solidFill>
                <a:srgbClr val="0000FF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B5865F-5436-400B-A9DE-B9E6E58A8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F867-1D9C-4488-8EAF-93B83666A5AC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E7D8D65-DCED-4F59-BD0C-589B40797E63}"/>
              </a:ext>
            </a:extLst>
          </p:cNvPr>
          <p:cNvSpPr txBox="1"/>
          <p:nvPr/>
        </p:nvSpPr>
        <p:spPr>
          <a:xfrm>
            <a:off x="3290493" y="5668492"/>
            <a:ext cx="25630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zh-CN" altLang="en-US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09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710225" y="531333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/>
              <a:t>Outline</a:t>
            </a:r>
            <a:endParaRPr lang="zh-CN" altLang="en-US" sz="4000" dirty="0"/>
          </a:p>
        </p:txBody>
      </p:sp>
      <p:sp>
        <p:nvSpPr>
          <p:cNvPr id="5" name="文本框 4"/>
          <p:cNvSpPr txBox="1"/>
          <p:nvPr/>
        </p:nvSpPr>
        <p:spPr>
          <a:xfrm>
            <a:off x="1101113" y="1905506"/>
            <a:ext cx="717497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00FF"/>
                </a:solidFill>
              </a:rPr>
              <a:t>1. Introduction</a:t>
            </a:r>
          </a:p>
          <a:p>
            <a:r>
              <a:rPr lang="en-US" altLang="zh-CN" sz="2400" dirty="0">
                <a:solidFill>
                  <a:srgbClr val="0000FF"/>
                </a:solidFill>
              </a:rPr>
              <a:t>	</a:t>
            </a:r>
          </a:p>
          <a:p>
            <a:r>
              <a:rPr lang="en-US" altLang="zh-CN" sz="2400" dirty="0">
                <a:solidFill>
                  <a:srgbClr val="0000FF"/>
                </a:solidFill>
              </a:rPr>
              <a:t>2. First order charge currents and energy momentum</a:t>
            </a:r>
          </a:p>
          <a:p>
            <a:r>
              <a:rPr lang="en-US" altLang="zh-CN" sz="2400" dirty="0">
                <a:solidFill>
                  <a:srgbClr val="0000FF"/>
                </a:solidFill>
              </a:rPr>
              <a:t>     tensor from Wigner function</a:t>
            </a:r>
          </a:p>
          <a:p>
            <a:endParaRPr lang="en-US" altLang="zh-CN" sz="2400" dirty="0">
              <a:solidFill>
                <a:srgbClr val="0000FF"/>
              </a:solidFill>
            </a:endParaRP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3</a:t>
            </a:r>
            <a:r>
              <a:rPr lang="en-US" altLang="zh-CN" sz="2400" dirty="0">
                <a:solidFill>
                  <a:srgbClr val="FF0000"/>
                </a:solidFill>
              </a:rPr>
              <a:t>. Second order charge currents and energy momentum</a:t>
            </a:r>
          </a:p>
          <a:p>
            <a:r>
              <a:rPr lang="en-US" altLang="zh-CN" sz="2400" dirty="0">
                <a:solidFill>
                  <a:srgbClr val="FF0000"/>
                </a:solidFill>
              </a:rPr>
              <a:t>    tensor from Wigner function</a:t>
            </a:r>
          </a:p>
          <a:p>
            <a:endParaRPr lang="en-US" altLang="zh-CN" sz="2400" dirty="0">
              <a:solidFill>
                <a:srgbClr val="0000FF"/>
              </a:solidFill>
            </a:endParaRPr>
          </a:p>
          <a:p>
            <a:r>
              <a:rPr lang="en-US" altLang="zh-CN" sz="2400" dirty="0">
                <a:solidFill>
                  <a:srgbClr val="0000FF"/>
                </a:solidFill>
              </a:rPr>
              <a:t>4. Summary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B3AAF2F-B7A5-4E51-9294-D8B492B95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F867-1D9C-4488-8EAF-93B83666A5AC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Shi-Zheng Yang, Shandong University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698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1135" y="1944808"/>
            <a:ext cx="3990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First </a:t>
            </a:r>
            <a:r>
              <a:rPr lang="en-US" altLang="zh-CN" sz="2400" dirty="0" smtClean="0"/>
              <a:t>order </a:t>
            </a:r>
            <a:r>
              <a:rPr lang="en-US" altLang="zh-CN" sz="2400" dirty="0"/>
              <a:t>anomalous fluid</a:t>
            </a:r>
            <a:endParaRPr lang="zh-CN" altLang="en-US" sz="2400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69F3369-FED5-473C-9B59-6DD011CCA2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/>
          <a:srcRect l="-2186" r="-2186"/>
          <a:stretch/>
        </p:blipFill>
        <p:spPr bwMode="auto">
          <a:xfrm>
            <a:off x="4897896" y="1974334"/>
            <a:ext cx="3812221" cy="27233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1358DE1-0E44-41CC-A7FE-AA1ABE9F95A0}"/>
              </a:ext>
            </a:extLst>
          </p:cNvPr>
          <p:cNvSpPr txBox="1"/>
          <p:nvPr/>
        </p:nvSpPr>
        <p:spPr>
          <a:xfrm>
            <a:off x="781561" y="2752814"/>
            <a:ext cx="2231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Chiral magnetic effect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46523BA-257D-4D3C-AF34-2F00FDA1D2B2}"/>
              </a:ext>
            </a:extLst>
          </p:cNvPr>
          <p:cNvSpPr txBox="1"/>
          <p:nvPr/>
        </p:nvSpPr>
        <p:spPr>
          <a:xfrm>
            <a:off x="781561" y="3443168"/>
            <a:ext cx="2057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Chiral vortical effect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21B34AC-A0B7-4411-B108-BE682A5E8BC5}"/>
              </a:ext>
            </a:extLst>
          </p:cNvPr>
          <p:cNvSpPr txBox="1"/>
          <p:nvPr/>
        </p:nvSpPr>
        <p:spPr>
          <a:xfrm>
            <a:off x="781561" y="4198090"/>
            <a:ext cx="2359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Chiral separation effect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097" y="2706541"/>
            <a:ext cx="1369905" cy="45866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022" y="3398501"/>
            <a:ext cx="1357714" cy="45866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097" y="4153423"/>
            <a:ext cx="1369905" cy="45866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0EDA77D-4DC3-4FE3-8231-739E5FE09D8F}"/>
              </a:ext>
            </a:extLst>
          </p:cNvPr>
          <p:cNvSpPr txBox="1"/>
          <p:nvPr/>
        </p:nvSpPr>
        <p:spPr>
          <a:xfrm>
            <a:off x="781561" y="5071343"/>
            <a:ext cx="2414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Local polarization effect</a:t>
            </a:r>
            <a:endParaRPr lang="zh-CN" altLang="en-US" dirty="0"/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022" y="4996200"/>
            <a:ext cx="3509333" cy="519619"/>
          </a:xfrm>
          <a:prstGeom prst="rect">
            <a:avLst/>
          </a:prstGeom>
        </p:spPr>
      </p:pic>
      <p:sp>
        <p:nvSpPr>
          <p:cNvPr id="18" name="灯片编号占位符 17">
            <a:extLst>
              <a:ext uri="{FF2B5EF4-FFF2-40B4-BE49-F238E27FC236}">
                <a16:creationId xmlns:a16="http://schemas.microsoft.com/office/drawing/2014/main" id="{A978BE83-7B8E-414D-8EDC-179C736E8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F867-1D9C-4488-8EAF-93B83666A5AC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DADDA98-0825-4E95-8A0B-BA189AAD6991}"/>
              </a:ext>
            </a:extLst>
          </p:cNvPr>
          <p:cNvSpPr txBox="1"/>
          <p:nvPr/>
        </p:nvSpPr>
        <p:spPr>
          <a:xfrm>
            <a:off x="429627" y="1087923"/>
            <a:ext cx="3412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Zeroth order ideal fluid</a:t>
            </a:r>
            <a:endParaRPr lang="zh-CN" altLang="en-US" sz="2400" dirty="0"/>
          </a:p>
        </p:txBody>
      </p:sp>
      <p:pic>
        <p:nvPicPr>
          <p:cNvPr id="23" name="图片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646" y="1201422"/>
            <a:ext cx="1008762" cy="23466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019" y="1206569"/>
            <a:ext cx="2392380" cy="23771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AFC82BB-94F6-4570-B0C4-D0C2E5B74444}"/>
              </a:ext>
            </a:extLst>
          </p:cNvPr>
          <p:cNvSpPr txBox="1"/>
          <p:nvPr/>
        </p:nvSpPr>
        <p:spPr>
          <a:xfrm>
            <a:off x="1616758" y="-9713"/>
            <a:ext cx="605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First order chiral effects in heavy ion collisions</a:t>
            </a:r>
            <a:endParaRPr lang="zh-CN" altLang="en-US" sz="2400" b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Shi-Zheng Yang, Shandong University</a:t>
            </a:r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179" y="1178379"/>
            <a:ext cx="366171" cy="26468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436" y="2043297"/>
            <a:ext cx="366171" cy="26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1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551" y="1105184"/>
            <a:ext cx="5453866" cy="43413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055" y="2584238"/>
            <a:ext cx="4438551" cy="4864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29A531EB-2DF0-4066-A41A-ED5167D4778E}"/>
              </a:ext>
            </a:extLst>
          </p:cNvPr>
          <p:cNvSpPr/>
          <p:nvPr/>
        </p:nvSpPr>
        <p:spPr>
          <a:xfrm>
            <a:off x="2377388" y="1005921"/>
            <a:ext cx="5755864" cy="62301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94D200A-33A2-422D-B546-D1AD2FC4642D}"/>
              </a:ext>
            </a:extLst>
          </p:cNvPr>
          <p:cNvSpPr/>
          <p:nvPr/>
        </p:nvSpPr>
        <p:spPr>
          <a:xfrm>
            <a:off x="3764838" y="2494634"/>
            <a:ext cx="4748169" cy="623017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AC594F1-022E-4AA8-9837-FB5F87292704}"/>
              </a:ext>
            </a:extLst>
          </p:cNvPr>
          <p:cNvSpPr txBox="1"/>
          <p:nvPr/>
        </p:nvSpPr>
        <p:spPr>
          <a:xfrm>
            <a:off x="2570555" y="88674"/>
            <a:ext cx="4020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Wigner function and equation</a:t>
            </a:r>
            <a:endParaRPr lang="zh-CN" altLang="en-US" sz="2400" b="1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59EDC92-F27B-4CC8-970E-073829D87A8D}"/>
              </a:ext>
            </a:extLst>
          </p:cNvPr>
          <p:cNvSpPr txBox="1"/>
          <p:nvPr/>
        </p:nvSpPr>
        <p:spPr>
          <a:xfrm>
            <a:off x="1922314" y="5840973"/>
            <a:ext cx="5351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D.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Vasak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M.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Gyulassy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and H. T.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Elze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Ann. Phys. (N.Y.)173, 462 (1987).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4" name="图片 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21" y="4903127"/>
            <a:ext cx="1267810" cy="2511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387" y="3490439"/>
            <a:ext cx="2698974" cy="410819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901CFCBF-09C6-4634-BFE7-F284FF268F50}"/>
              </a:ext>
            </a:extLst>
          </p:cNvPr>
          <p:cNvSpPr/>
          <p:nvPr/>
        </p:nvSpPr>
        <p:spPr>
          <a:xfrm>
            <a:off x="972939" y="4816956"/>
            <a:ext cx="1491292" cy="436163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15DFAB5-13EC-494B-A9B1-9051E0060E84}"/>
              </a:ext>
            </a:extLst>
          </p:cNvPr>
          <p:cNvSpPr/>
          <p:nvPr/>
        </p:nvSpPr>
        <p:spPr>
          <a:xfrm>
            <a:off x="2406631" y="3451171"/>
            <a:ext cx="3067705" cy="517380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00035DA-97A8-46BD-85D8-8E8C09834F2F}"/>
              </a:ext>
            </a:extLst>
          </p:cNvPr>
          <p:cNvSpPr txBox="1"/>
          <p:nvPr/>
        </p:nvSpPr>
        <p:spPr>
          <a:xfrm>
            <a:off x="343716" y="3480191"/>
            <a:ext cx="1993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Chiral components</a:t>
            </a:r>
            <a:endParaRPr lang="zh-CN" altLang="en-US" dirty="0"/>
          </a:p>
        </p:txBody>
      </p:sp>
      <p:sp>
        <p:nvSpPr>
          <p:cNvPr id="16" name="灯片编号占位符 15">
            <a:extLst>
              <a:ext uri="{FF2B5EF4-FFF2-40B4-BE49-F238E27FC236}">
                <a16:creationId xmlns:a16="http://schemas.microsoft.com/office/drawing/2014/main" id="{8417CDCF-345F-46C7-8979-B83CA27B4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F867-1D9C-4488-8EAF-93B83666A5AC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8CD84C8-AE13-4B4E-ABF5-BF70F783ADCF}"/>
              </a:ext>
            </a:extLst>
          </p:cNvPr>
          <p:cNvSpPr/>
          <p:nvPr/>
        </p:nvSpPr>
        <p:spPr>
          <a:xfrm>
            <a:off x="3009704" y="4822235"/>
            <a:ext cx="1337478" cy="436163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12BE62E-EB36-4FEB-BF7F-16DE8D9CC713}"/>
              </a:ext>
            </a:extLst>
          </p:cNvPr>
          <p:cNvSpPr/>
          <p:nvPr/>
        </p:nvSpPr>
        <p:spPr>
          <a:xfrm>
            <a:off x="4900094" y="4822523"/>
            <a:ext cx="3612913" cy="436163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1FCEB2C-68A4-43D4-B34F-6F230FCAC357}"/>
              </a:ext>
            </a:extLst>
          </p:cNvPr>
          <p:cNvSpPr txBox="1"/>
          <p:nvPr/>
        </p:nvSpPr>
        <p:spPr>
          <a:xfrm>
            <a:off x="686025" y="5377569"/>
            <a:ext cx="1974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Transport equation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FBC779D-4215-4A45-8F95-F662B03D27F4}"/>
              </a:ext>
            </a:extLst>
          </p:cNvPr>
          <p:cNvSpPr txBox="1"/>
          <p:nvPr/>
        </p:nvSpPr>
        <p:spPr>
          <a:xfrm>
            <a:off x="2810346" y="5399165"/>
            <a:ext cx="1908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On-shell equation 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D87CE43-E79A-421F-B410-D4114CFEA8CA}"/>
              </a:ext>
            </a:extLst>
          </p:cNvPr>
          <p:cNvSpPr txBox="1"/>
          <p:nvPr/>
        </p:nvSpPr>
        <p:spPr>
          <a:xfrm>
            <a:off x="5774934" y="5337097"/>
            <a:ext cx="1857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Iterative equation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0CFD0CC-993E-41FD-95F6-DB829940CE8F}"/>
              </a:ext>
            </a:extLst>
          </p:cNvPr>
          <p:cNvSpPr txBox="1"/>
          <p:nvPr/>
        </p:nvSpPr>
        <p:spPr>
          <a:xfrm>
            <a:off x="343716" y="1105243"/>
            <a:ext cx="2006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Wigner function </a:t>
            </a:r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C14B531-8DA7-4580-9B51-331171185275}"/>
              </a:ext>
            </a:extLst>
          </p:cNvPr>
          <p:cNvSpPr txBox="1"/>
          <p:nvPr/>
        </p:nvSpPr>
        <p:spPr>
          <a:xfrm>
            <a:off x="343716" y="4260042"/>
            <a:ext cx="4767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The Wigner equation by semi-classical </a:t>
            </a:r>
            <a:r>
              <a:rPr lang="en-US" altLang="zh-CN" dirty="0" smtClean="0"/>
              <a:t>expansion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023" y="4183480"/>
            <a:ext cx="1746894" cy="554667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C6482E92-3636-42F9-A2AA-EF4E09B3884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472" y="3497776"/>
            <a:ext cx="2638652" cy="445867"/>
          </a:xfrm>
          <a:prstGeom prst="rect">
            <a:avLst/>
          </a:prstGeom>
        </p:spPr>
      </p:pic>
      <p:sp>
        <p:nvSpPr>
          <p:cNvPr id="39" name="文本框 38">
            <a:extLst>
              <a:ext uri="{FF2B5EF4-FFF2-40B4-BE49-F238E27FC236}">
                <a16:creationId xmlns:a16="http://schemas.microsoft.com/office/drawing/2014/main" id="{527AB463-3E68-42FC-8D81-FEB6EC783BBF}"/>
              </a:ext>
            </a:extLst>
          </p:cNvPr>
          <p:cNvSpPr txBox="1"/>
          <p:nvPr/>
        </p:nvSpPr>
        <p:spPr>
          <a:xfrm>
            <a:off x="343716" y="2637717"/>
            <a:ext cx="3315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Decomposition in Clifford algebra</a:t>
            </a:r>
            <a:endParaRPr lang="zh-CN" altLang="en-US" dirty="0"/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FCFC0D3B-CD44-4050-A904-9A05ADBA6122}"/>
              </a:ext>
            </a:extLst>
          </p:cNvPr>
          <p:cNvSpPr txBox="1"/>
          <p:nvPr/>
        </p:nvSpPr>
        <p:spPr>
          <a:xfrm>
            <a:off x="6803918" y="4297761"/>
            <a:ext cx="20694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in the chiral limit. 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552" y="1819433"/>
            <a:ext cx="3301181" cy="48761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0BAFCF18-8E9D-43DC-B497-7E2DBD15A178}"/>
              </a:ext>
            </a:extLst>
          </p:cNvPr>
          <p:cNvSpPr txBox="1"/>
          <p:nvPr/>
        </p:nvSpPr>
        <p:spPr>
          <a:xfrm>
            <a:off x="343716" y="1851372"/>
            <a:ext cx="1763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Wigner equation</a:t>
            </a:r>
            <a:endParaRPr lang="zh-CN" altLang="en-US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7BEE335F-FC67-4E4F-B6CC-142EA149D84C}"/>
              </a:ext>
            </a:extLst>
          </p:cNvPr>
          <p:cNvSpPr txBox="1"/>
          <p:nvPr/>
        </p:nvSpPr>
        <p:spPr>
          <a:xfrm>
            <a:off x="6024781" y="1757353"/>
            <a:ext cx="24882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under constant EM field</a:t>
            </a:r>
            <a:endParaRPr lang="zh-CN" altLang="en-US" dirty="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7D443197-8F52-4F87-8756-10FFB7290886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418" y="2191655"/>
            <a:ext cx="1494400" cy="178133"/>
          </a:xfrm>
          <a:prstGeom prst="rect">
            <a:avLst/>
          </a:prstGeom>
        </p:spPr>
      </p:pic>
      <p:sp>
        <p:nvSpPr>
          <p:cNvPr id="37" name="矩形 36">
            <a:extLst>
              <a:ext uri="{FF2B5EF4-FFF2-40B4-BE49-F238E27FC236}">
                <a16:creationId xmlns:a16="http://schemas.microsoft.com/office/drawing/2014/main" id="{C6DD53C9-91DF-46A8-B5AE-EC33FA3C5DA7}"/>
              </a:ext>
            </a:extLst>
          </p:cNvPr>
          <p:cNvSpPr/>
          <p:nvPr/>
        </p:nvSpPr>
        <p:spPr>
          <a:xfrm>
            <a:off x="2374351" y="1754059"/>
            <a:ext cx="3556119" cy="62301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Shi-Zheng Yang, Shandong University</a:t>
            </a:r>
            <a:endParaRPr lang="zh-CN" altLang="en-US" dirty="0"/>
          </a:p>
        </p:txBody>
      </p:sp>
      <p:pic>
        <p:nvPicPr>
          <p:cNvPr id="28" name="图片 2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709" y="4863332"/>
            <a:ext cx="3425751" cy="36449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857" y="4903127"/>
            <a:ext cx="1216610" cy="2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4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3D2FEF6D-054F-441F-B9DF-53DE9AEB9A1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855" y="2243636"/>
            <a:ext cx="4466591" cy="4864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417" y="1394159"/>
            <a:ext cx="2119617" cy="33828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7825C6A-FC13-4A88-AF4D-5B072511E6FD}"/>
              </a:ext>
            </a:extLst>
          </p:cNvPr>
          <p:cNvSpPr txBox="1"/>
          <p:nvPr/>
        </p:nvSpPr>
        <p:spPr>
          <a:xfrm>
            <a:off x="267066" y="955725"/>
            <a:ext cx="2471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Zeroth order solution</a:t>
            </a:r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06437BA-EF12-47F8-BF03-70813A435ABF}"/>
              </a:ext>
            </a:extLst>
          </p:cNvPr>
          <p:cNvSpPr/>
          <p:nvPr/>
        </p:nvSpPr>
        <p:spPr>
          <a:xfrm>
            <a:off x="5653710" y="1306756"/>
            <a:ext cx="2324220" cy="548480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093CB78-3E79-4E1D-A984-43AA76F9A20F}"/>
              </a:ext>
            </a:extLst>
          </p:cNvPr>
          <p:cNvSpPr txBox="1"/>
          <p:nvPr/>
        </p:nvSpPr>
        <p:spPr>
          <a:xfrm>
            <a:off x="562109" y="2286495"/>
            <a:ext cx="2411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Fermi-Dirac distribution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7A6C883-BDDA-472F-8C81-670357909427}"/>
              </a:ext>
            </a:extLst>
          </p:cNvPr>
          <p:cNvSpPr txBox="1"/>
          <p:nvPr/>
        </p:nvSpPr>
        <p:spPr>
          <a:xfrm>
            <a:off x="1645974" y="94942"/>
            <a:ext cx="5852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Zeroth order and first order Wigner function</a:t>
            </a:r>
            <a:endParaRPr lang="zh-CN" altLang="en-US" sz="2400" b="1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7D7C2A0-3290-4574-9261-41A056074EF0}"/>
              </a:ext>
            </a:extLst>
          </p:cNvPr>
          <p:cNvSpPr/>
          <p:nvPr/>
        </p:nvSpPr>
        <p:spPr>
          <a:xfrm>
            <a:off x="2973859" y="2165744"/>
            <a:ext cx="4964514" cy="610834"/>
          </a:xfrm>
          <a:prstGeom prst="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灯片编号占位符 16">
            <a:extLst>
              <a:ext uri="{FF2B5EF4-FFF2-40B4-BE49-F238E27FC236}">
                <a16:creationId xmlns:a16="http://schemas.microsoft.com/office/drawing/2014/main" id="{694D816B-E361-4D95-997D-183A00BB6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F867-1D9C-4488-8EAF-93B83666A5AC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70" y="4628310"/>
            <a:ext cx="6735237" cy="455619"/>
          </a:xfrm>
          <a:prstGeom prst="rect">
            <a:avLst/>
          </a:prstGeom>
        </p:spPr>
      </p:pic>
      <p:sp>
        <p:nvSpPr>
          <p:cNvPr id="35" name="矩形 34">
            <a:extLst>
              <a:ext uri="{FF2B5EF4-FFF2-40B4-BE49-F238E27FC236}">
                <a16:creationId xmlns:a16="http://schemas.microsoft.com/office/drawing/2014/main" id="{509D40A4-B64A-43FC-81D8-B2B18CD4CE45}"/>
              </a:ext>
            </a:extLst>
          </p:cNvPr>
          <p:cNvSpPr/>
          <p:nvPr/>
        </p:nvSpPr>
        <p:spPr>
          <a:xfrm>
            <a:off x="698938" y="4500780"/>
            <a:ext cx="6914795" cy="637029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0FCDDEE7-4B83-4B5E-BB0B-D8AA6BB3D60F}"/>
              </a:ext>
            </a:extLst>
          </p:cNvPr>
          <p:cNvSpPr txBox="1"/>
          <p:nvPr/>
        </p:nvSpPr>
        <p:spPr>
          <a:xfrm>
            <a:off x="267066" y="4052102"/>
            <a:ext cx="22489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First order solution</a:t>
            </a:r>
            <a:endParaRPr lang="zh-CN" altLang="en-US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677BF856-8BEA-412F-B4AA-CE2586A4B49B}"/>
              </a:ext>
            </a:extLst>
          </p:cNvPr>
          <p:cNvSpPr txBox="1"/>
          <p:nvPr/>
        </p:nvSpPr>
        <p:spPr>
          <a:xfrm>
            <a:off x="1240788" y="5903024"/>
            <a:ext cx="66624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J. H. Gao, Z. T. Liang, S. Pu, Q. Wang, and X. N.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Wang, Phys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Rev. Lett. 109, 232301 (2012).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0EFD6AB-716F-462E-BFB9-73FBBEB3686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733" y="5383374"/>
            <a:ext cx="1542095" cy="41081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7229EAD-2F44-4C29-A4D7-D46A6DEA46E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928" y="5493539"/>
            <a:ext cx="2639238" cy="2035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52" y="1452332"/>
            <a:ext cx="3477944" cy="270629"/>
          </a:xfrm>
          <a:prstGeom prst="rect">
            <a:avLst/>
          </a:prstGeom>
        </p:spPr>
      </p:pic>
      <p:sp>
        <p:nvSpPr>
          <p:cNvPr id="24" name="箭头: 右 23">
            <a:extLst>
              <a:ext uri="{FF2B5EF4-FFF2-40B4-BE49-F238E27FC236}">
                <a16:creationId xmlns:a16="http://schemas.microsoft.com/office/drawing/2014/main" id="{0D008D2D-4AC2-442D-A5CB-53338658ED58}"/>
              </a:ext>
            </a:extLst>
          </p:cNvPr>
          <p:cNvSpPr/>
          <p:nvPr/>
        </p:nvSpPr>
        <p:spPr>
          <a:xfrm>
            <a:off x="4754251" y="1416872"/>
            <a:ext cx="723900" cy="341547"/>
          </a:xfrm>
          <a:prstGeom prst="rightArrow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9DC5608C-C2A5-4659-B721-80F572CAE2CB}"/>
              </a:ext>
            </a:extLst>
          </p:cNvPr>
          <p:cNvSpPr/>
          <p:nvPr/>
        </p:nvSpPr>
        <p:spPr>
          <a:xfrm>
            <a:off x="732544" y="1299304"/>
            <a:ext cx="3717536" cy="548480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66" y="3602646"/>
            <a:ext cx="1199543" cy="2511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857" y="3595617"/>
            <a:ext cx="4005775" cy="248157"/>
          </a:xfrm>
          <a:prstGeom prst="rect">
            <a:avLst/>
          </a:prstGeom>
        </p:spPr>
      </p:pic>
      <p:sp>
        <p:nvSpPr>
          <p:cNvPr id="46" name="箭头: 右 45">
            <a:extLst>
              <a:ext uri="{FF2B5EF4-FFF2-40B4-BE49-F238E27FC236}">
                <a16:creationId xmlns:a16="http://schemas.microsoft.com/office/drawing/2014/main" id="{777402A5-6343-43E5-91CE-413B7097B292}"/>
              </a:ext>
            </a:extLst>
          </p:cNvPr>
          <p:cNvSpPr/>
          <p:nvPr/>
        </p:nvSpPr>
        <p:spPr>
          <a:xfrm>
            <a:off x="2475221" y="3566751"/>
            <a:ext cx="723900" cy="341547"/>
          </a:xfrm>
          <a:prstGeom prst="rightArrow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D94454E2-1672-4FB5-A21B-F262DD5EF86E}"/>
              </a:ext>
            </a:extLst>
          </p:cNvPr>
          <p:cNvSpPr/>
          <p:nvPr/>
        </p:nvSpPr>
        <p:spPr>
          <a:xfrm>
            <a:off x="800581" y="3527681"/>
            <a:ext cx="1446313" cy="419641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B6309A12-46F8-4460-9D3A-AF0D58DE44D1}"/>
              </a:ext>
            </a:extLst>
          </p:cNvPr>
          <p:cNvSpPr/>
          <p:nvPr/>
        </p:nvSpPr>
        <p:spPr>
          <a:xfrm>
            <a:off x="3533414" y="3529473"/>
            <a:ext cx="4240592" cy="410820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2267DA29-A11F-4B2C-A333-B1AF368BAFA5}"/>
              </a:ext>
            </a:extLst>
          </p:cNvPr>
          <p:cNvSpPr txBox="1"/>
          <p:nvPr/>
        </p:nvSpPr>
        <p:spPr>
          <a:xfrm>
            <a:off x="562109" y="2998224"/>
            <a:ext cx="4866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Global equilibrium with constant thermal vorticity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053602D-8159-4812-9F7C-FD96EBDA1A16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07" y="2998747"/>
            <a:ext cx="2046781" cy="410819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8805C2CC-E31A-4073-ADC6-94BFB588BCB7}"/>
              </a:ext>
            </a:extLst>
          </p:cNvPr>
          <p:cNvSpPr/>
          <p:nvPr/>
        </p:nvSpPr>
        <p:spPr>
          <a:xfrm>
            <a:off x="1754513" y="5371742"/>
            <a:ext cx="4703437" cy="451238"/>
          </a:xfrm>
          <a:prstGeom prst="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Shi-Zheng Yang, Shandong University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377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905" y="792694"/>
            <a:ext cx="3291733" cy="44586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20" y="1930989"/>
            <a:ext cx="1874133" cy="23360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173" y="1930986"/>
            <a:ext cx="3233065" cy="2336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D057C1F-1073-4C11-B2CD-7F552B765874}"/>
              </a:ext>
            </a:extLst>
          </p:cNvPr>
          <p:cNvSpPr/>
          <p:nvPr/>
        </p:nvSpPr>
        <p:spPr>
          <a:xfrm>
            <a:off x="704322" y="1880592"/>
            <a:ext cx="2899485" cy="380718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A2596C6-EF38-42FC-9289-7AAD6FB61126}"/>
              </a:ext>
            </a:extLst>
          </p:cNvPr>
          <p:cNvSpPr/>
          <p:nvPr/>
        </p:nvSpPr>
        <p:spPr>
          <a:xfrm>
            <a:off x="4142082" y="1877180"/>
            <a:ext cx="4373267" cy="406479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C289B17-BE45-48C0-AA3A-66B1C2000DDE}"/>
              </a:ext>
            </a:extLst>
          </p:cNvPr>
          <p:cNvSpPr txBox="1"/>
          <p:nvPr/>
        </p:nvSpPr>
        <p:spPr>
          <a:xfrm>
            <a:off x="655763" y="17096"/>
            <a:ext cx="8229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Charge currents and </a:t>
            </a:r>
            <a:r>
              <a:rPr lang="en-US" altLang="zh-CN" sz="2400" b="1" dirty="0" smtClean="0"/>
              <a:t>energy </a:t>
            </a:r>
            <a:r>
              <a:rPr lang="en-US" altLang="zh-CN" sz="2400" b="1" dirty="0"/>
              <a:t>momentum tensor up to first order</a:t>
            </a:r>
            <a:endParaRPr lang="zh-CN" altLang="en-US" sz="2400" b="1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E1CA832-79F7-42C4-A04E-3AA7F6B84A1F}"/>
              </a:ext>
            </a:extLst>
          </p:cNvPr>
          <p:cNvSpPr txBox="1"/>
          <p:nvPr/>
        </p:nvSpPr>
        <p:spPr>
          <a:xfrm>
            <a:off x="655763" y="1374765"/>
            <a:ext cx="2126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Zeroth order results</a:t>
            </a:r>
            <a:endParaRPr lang="zh-CN" altLang="en-US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084169F6-9D68-4F3A-895D-47704621D672}"/>
              </a:ext>
            </a:extLst>
          </p:cNvPr>
          <p:cNvSpPr/>
          <p:nvPr/>
        </p:nvSpPr>
        <p:spPr>
          <a:xfrm>
            <a:off x="678056" y="5745789"/>
            <a:ext cx="2895384" cy="381778"/>
          </a:xfrm>
          <a:prstGeom prst="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灯片编号占位符 26">
            <a:extLst>
              <a:ext uri="{FF2B5EF4-FFF2-40B4-BE49-F238E27FC236}">
                <a16:creationId xmlns:a16="http://schemas.microsoft.com/office/drawing/2014/main" id="{5F6A08EE-5A11-4CB0-B612-4BAAF67E5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F867-1D9C-4488-8EAF-93B83666A5AC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C2A551C-22BF-4C01-B7C3-D1BB553407AE}"/>
              </a:ext>
            </a:extLst>
          </p:cNvPr>
          <p:cNvSpPr/>
          <p:nvPr/>
        </p:nvSpPr>
        <p:spPr>
          <a:xfrm>
            <a:off x="2655785" y="679012"/>
            <a:ext cx="3590662" cy="624772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907E4DF-096F-404F-BE61-1A9B3AAAC0F8}"/>
              </a:ext>
            </a:extLst>
          </p:cNvPr>
          <p:cNvSpPr txBox="1"/>
          <p:nvPr/>
        </p:nvSpPr>
        <p:spPr>
          <a:xfrm>
            <a:off x="347790" y="768477"/>
            <a:ext cx="21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Charge currents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CF897F2-3E12-41EA-9486-35376EABFE2D}"/>
              </a:ext>
            </a:extLst>
          </p:cNvPr>
          <p:cNvSpPr txBox="1"/>
          <p:nvPr/>
        </p:nvSpPr>
        <p:spPr>
          <a:xfrm>
            <a:off x="4062983" y="1421276"/>
            <a:ext cx="1829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First order results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628" y="2548368"/>
            <a:ext cx="1854933" cy="445867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BD14F2FB-EFBC-4166-A928-C4AD920AE4BF}"/>
              </a:ext>
            </a:extLst>
          </p:cNvPr>
          <p:cNvSpPr txBox="1"/>
          <p:nvPr/>
        </p:nvSpPr>
        <p:spPr>
          <a:xfrm>
            <a:off x="347790" y="2538077"/>
            <a:ext cx="2930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Energy momentum tensor</a:t>
            </a:r>
            <a:endParaRPr lang="zh-CN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CAF8297-39A6-4E7D-9079-F29567870F4D}"/>
              </a:ext>
            </a:extLst>
          </p:cNvPr>
          <p:cNvSpPr/>
          <p:nvPr/>
        </p:nvSpPr>
        <p:spPr>
          <a:xfrm>
            <a:off x="3452045" y="2446490"/>
            <a:ext cx="2290195" cy="574855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91" y="3896037"/>
            <a:ext cx="1940267" cy="363733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5ED411E0-40DE-4312-BE3D-26C55B4D41E2}"/>
              </a:ext>
            </a:extLst>
          </p:cNvPr>
          <p:cNvSpPr txBox="1"/>
          <p:nvPr/>
        </p:nvSpPr>
        <p:spPr>
          <a:xfrm>
            <a:off x="660684" y="3076086"/>
            <a:ext cx="2126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Zeroth order results</a:t>
            </a:r>
            <a:endParaRPr lang="zh-CN" altLang="en-US" dirty="0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FC81C798-7078-4F73-96A4-ED2B714F8062}"/>
              </a:ext>
            </a:extLst>
          </p:cNvPr>
          <p:cNvSpPr/>
          <p:nvPr/>
        </p:nvSpPr>
        <p:spPr>
          <a:xfrm>
            <a:off x="709244" y="3756345"/>
            <a:ext cx="2895384" cy="643118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062" y="3631554"/>
            <a:ext cx="3991149" cy="800000"/>
          </a:xfrm>
          <a:prstGeom prst="rect">
            <a:avLst/>
          </a:prstGeom>
        </p:spPr>
      </p:pic>
      <p:sp>
        <p:nvSpPr>
          <p:cNvPr id="51" name="文本框 50">
            <a:extLst>
              <a:ext uri="{FF2B5EF4-FFF2-40B4-BE49-F238E27FC236}">
                <a16:creationId xmlns:a16="http://schemas.microsoft.com/office/drawing/2014/main" id="{CA563CB6-840C-4DA1-8B69-6F91B1A2870E}"/>
              </a:ext>
            </a:extLst>
          </p:cNvPr>
          <p:cNvSpPr txBox="1"/>
          <p:nvPr/>
        </p:nvSpPr>
        <p:spPr>
          <a:xfrm>
            <a:off x="4120929" y="3076525"/>
            <a:ext cx="1829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First order results</a:t>
            </a:r>
            <a:endParaRPr lang="zh-CN" altLang="en-US" dirty="0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E7A062BB-F078-46CC-B93F-A75A5644AE32}"/>
              </a:ext>
            </a:extLst>
          </p:cNvPr>
          <p:cNvSpPr/>
          <p:nvPr/>
        </p:nvSpPr>
        <p:spPr>
          <a:xfrm>
            <a:off x="4147004" y="3549956"/>
            <a:ext cx="4373268" cy="1006175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Shi-Zheng Yang, Shandong University</a:t>
            </a:r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48" y="5785351"/>
            <a:ext cx="2816000" cy="270628"/>
          </a:xfrm>
          <a:prstGeom prst="rect">
            <a:avLst/>
          </a:prstGeom>
        </p:spPr>
      </p:pic>
      <p:sp>
        <p:nvSpPr>
          <p:cNvPr id="29" name="矩形 28">
            <a:extLst>
              <a:ext uri="{FF2B5EF4-FFF2-40B4-BE49-F238E27FC236}">
                <a16:creationId xmlns:a16="http://schemas.microsoft.com/office/drawing/2014/main" id="{084169F6-9D68-4F3A-895D-47704621D672}"/>
              </a:ext>
            </a:extLst>
          </p:cNvPr>
          <p:cNvSpPr/>
          <p:nvPr/>
        </p:nvSpPr>
        <p:spPr>
          <a:xfrm>
            <a:off x="4115816" y="5726553"/>
            <a:ext cx="4407243" cy="401930"/>
          </a:xfrm>
          <a:prstGeom prst="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848" y="5745789"/>
            <a:ext cx="4251734" cy="36160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958" y="4801938"/>
            <a:ext cx="1883428" cy="277029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568" y="4781825"/>
            <a:ext cx="3174857" cy="304000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00" y="4796588"/>
            <a:ext cx="1815771" cy="277029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10" y="5164428"/>
            <a:ext cx="673828" cy="27520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428" y="5146142"/>
            <a:ext cx="1943771" cy="311771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422" y="5139902"/>
            <a:ext cx="685714" cy="275200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752" y="5164428"/>
            <a:ext cx="591543" cy="2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3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CAB0795-9CA4-4840-B347-51C019C8014F}"/>
              </a:ext>
            </a:extLst>
          </p:cNvPr>
          <p:cNvSpPr txBox="1"/>
          <p:nvPr/>
        </p:nvSpPr>
        <p:spPr>
          <a:xfrm>
            <a:off x="2364503" y="0"/>
            <a:ext cx="4414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Motivation for </a:t>
            </a:r>
            <a:r>
              <a:rPr lang="en-US" altLang="zh-CN" sz="3200" dirty="0"/>
              <a:t>high order</a:t>
            </a:r>
            <a:endParaRPr lang="zh-CN" altLang="en-US" sz="32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54E3BD4-F760-4F4E-8739-10C640011364}"/>
              </a:ext>
            </a:extLst>
          </p:cNvPr>
          <p:cNvSpPr txBox="1"/>
          <p:nvPr/>
        </p:nvSpPr>
        <p:spPr>
          <a:xfrm>
            <a:off x="569333" y="1939116"/>
            <a:ext cx="8005333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00FF"/>
                </a:solidFill>
              </a:rPr>
              <a:t>1</a:t>
            </a:r>
            <a:r>
              <a:rPr lang="en-US" altLang="zh-CN" sz="2400" dirty="0" smtClean="0">
                <a:solidFill>
                  <a:srgbClr val="0000FF"/>
                </a:solidFill>
              </a:rPr>
              <a:t>. More precise: </a:t>
            </a:r>
          </a:p>
          <a:p>
            <a:r>
              <a:rPr lang="en-US" altLang="zh-CN" sz="2400" dirty="0" smtClean="0">
                <a:solidFill>
                  <a:srgbClr val="0000FF"/>
                </a:solidFill>
              </a:rPr>
              <a:t>	</a:t>
            </a:r>
            <a:r>
              <a:rPr lang="en-US" altLang="zh-CN" sz="2000" dirty="0" smtClean="0"/>
              <a:t>Vorticity and EM field are very strong in heavy ion collision.</a:t>
            </a:r>
          </a:p>
          <a:p>
            <a:r>
              <a:rPr lang="en-US" altLang="zh-CN" sz="2000" dirty="0" smtClean="0"/>
              <a:t>     </a:t>
            </a:r>
            <a:endParaRPr lang="en-US" altLang="zh-CN" sz="2400" dirty="0">
              <a:solidFill>
                <a:srgbClr val="0000FF"/>
              </a:solidFill>
            </a:endParaRPr>
          </a:p>
          <a:p>
            <a:r>
              <a:rPr lang="en-US" altLang="zh-CN" sz="2400" dirty="0">
                <a:solidFill>
                  <a:srgbClr val="0000FF"/>
                </a:solidFill>
              </a:rPr>
              <a:t>2. Other quantum effects? </a:t>
            </a:r>
          </a:p>
          <a:p>
            <a:r>
              <a:rPr lang="en-US" altLang="zh-CN" sz="2400" dirty="0">
                <a:solidFill>
                  <a:srgbClr val="0000FF"/>
                </a:solidFill>
              </a:rPr>
              <a:t>	</a:t>
            </a:r>
            <a:r>
              <a:rPr lang="en-US" altLang="zh-CN" sz="2000" dirty="0"/>
              <a:t>Coupling term between vorticity and EM field appears at second order.</a:t>
            </a:r>
          </a:p>
          <a:p>
            <a:endParaRPr lang="en-US" altLang="zh-CN" sz="2400" dirty="0">
              <a:solidFill>
                <a:srgbClr val="0000FF"/>
              </a:solidFill>
            </a:endParaRPr>
          </a:p>
          <a:p>
            <a:r>
              <a:rPr lang="en-US" altLang="zh-CN" sz="2400" dirty="0">
                <a:solidFill>
                  <a:srgbClr val="0000FF"/>
                </a:solidFill>
              </a:rPr>
              <a:t>3. Causality problem:</a:t>
            </a:r>
          </a:p>
          <a:p>
            <a:r>
              <a:rPr lang="en-US" altLang="zh-CN" sz="2400" dirty="0">
                <a:solidFill>
                  <a:srgbClr val="0000FF"/>
                </a:solidFill>
              </a:rPr>
              <a:t>	</a:t>
            </a:r>
            <a:r>
              <a:rPr lang="en-US" altLang="zh-CN" sz="2000" dirty="0"/>
              <a:t>Causal issue in first order </a:t>
            </a:r>
            <a:r>
              <a:rPr lang="en-US" altLang="zh-CN" sz="2000" dirty="0" smtClean="0"/>
              <a:t>relativistic hydrodynamics.</a:t>
            </a:r>
            <a:endParaRPr lang="en-US" altLang="zh-CN" sz="2000" dirty="0"/>
          </a:p>
          <a:p>
            <a:r>
              <a:rPr lang="en-US" altLang="zh-CN" sz="2000" dirty="0"/>
              <a:t>     </a:t>
            </a:r>
            <a:endParaRPr lang="zh-CN" altLang="en-US" sz="2400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6254C5-094E-4B6A-940F-747C40444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F867-1D9C-4488-8EAF-93B83666A5AC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Shi-Zheng Yang, Shandong University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48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830" y="2627413"/>
            <a:ext cx="4041600" cy="41005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19" y="3937001"/>
            <a:ext cx="6217138" cy="173714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99A818B-85A7-4DF6-8FB2-E8D5444838D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972" y="3251496"/>
            <a:ext cx="1537372" cy="27154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1518054-2B5C-45B2-B8D6-BC5A7970CE29}"/>
              </a:ext>
            </a:extLst>
          </p:cNvPr>
          <p:cNvSpPr txBox="1"/>
          <p:nvPr/>
        </p:nvSpPr>
        <p:spPr>
          <a:xfrm>
            <a:off x="531046" y="3335042"/>
            <a:ext cx="2249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Second order solution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D57A900-7EF9-46C0-8FE3-A5D61CF82441}"/>
              </a:ext>
            </a:extLst>
          </p:cNvPr>
          <p:cNvSpPr/>
          <p:nvPr/>
        </p:nvSpPr>
        <p:spPr>
          <a:xfrm>
            <a:off x="2114358" y="2558679"/>
            <a:ext cx="4312920" cy="521200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B0554E0-66C6-4A6D-8988-2433AA9ABBDF}"/>
              </a:ext>
            </a:extLst>
          </p:cNvPr>
          <p:cNvSpPr/>
          <p:nvPr/>
        </p:nvSpPr>
        <p:spPr>
          <a:xfrm>
            <a:off x="839711" y="3798894"/>
            <a:ext cx="6769915" cy="2013358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D0FDDE6-4CF2-4346-A43C-A79366492F43}"/>
              </a:ext>
            </a:extLst>
          </p:cNvPr>
          <p:cNvSpPr txBox="1"/>
          <p:nvPr/>
        </p:nvSpPr>
        <p:spPr>
          <a:xfrm>
            <a:off x="7609626" y="4100898"/>
            <a:ext cx="950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vorticity</a:t>
            </a:r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F06F3BD-0C69-4B7A-BD9E-8F1A59DCE86F}"/>
              </a:ext>
            </a:extLst>
          </p:cNvPr>
          <p:cNvSpPr txBox="1"/>
          <p:nvPr/>
        </p:nvSpPr>
        <p:spPr>
          <a:xfrm>
            <a:off x="7609626" y="4681796"/>
            <a:ext cx="1349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vorticity-EM</a:t>
            </a:r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B50A547-2996-4D23-8B64-04447EF089BF}"/>
              </a:ext>
            </a:extLst>
          </p:cNvPr>
          <p:cNvSpPr txBox="1"/>
          <p:nvPr/>
        </p:nvSpPr>
        <p:spPr>
          <a:xfrm>
            <a:off x="7609626" y="5345446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EM</a:t>
            </a:r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A65104C-4478-42D2-A7D2-99B36F40C0B0}"/>
              </a:ext>
            </a:extLst>
          </p:cNvPr>
          <p:cNvSpPr txBox="1"/>
          <p:nvPr/>
        </p:nvSpPr>
        <p:spPr>
          <a:xfrm>
            <a:off x="2416297" y="66014"/>
            <a:ext cx="4013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Second order Wigner function</a:t>
            </a:r>
            <a:endParaRPr lang="zh-CN" altLang="en-US" sz="2400" b="1" dirty="0"/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256B66EB-3DF6-40BC-A5A6-7F3A3EEB8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F867-1D9C-4488-8EAF-93B83666A5AC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150" y="1451963"/>
            <a:ext cx="4967620" cy="364495"/>
          </a:xfrm>
          <a:prstGeom prst="rect">
            <a:avLst/>
          </a:prstGeom>
        </p:spPr>
      </p:pic>
      <p:sp>
        <p:nvSpPr>
          <p:cNvPr id="32" name="箭头: 下 31">
            <a:extLst>
              <a:ext uri="{FF2B5EF4-FFF2-40B4-BE49-F238E27FC236}">
                <a16:creationId xmlns:a16="http://schemas.microsoft.com/office/drawing/2014/main" id="{B501C1EE-51C0-4C48-90C2-7ED3FC902222}"/>
              </a:ext>
            </a:extLst>
          </p:cNvPr>
          <p:cNvSpPr/>
          <p:nvPr/>
        </p:nvSpPr>
        <p:spPr>
          <a:xfrm>
            <a:off x="3866528" y="1978947"/>
            <a:ext cx="716280" cy="510357"/>
          </a:xfrm>
          <a:prstGeom prst="downArrow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箭头: 下 34">
            <a:extLst>
              <a:ext uri="{FF2B5EF4-FFF2-40B4-BE49-F238E27FC236}">
                <a16:creationId xmlns:a16="http://schemas.microsoft.com/office/drawing/2014/main" id="{013BE5FD-B422-4F73-B5A1-52D60BFDA17F}"/>
              </a:ext>
            </a:extLst>
          </p:cNvPr>
          <p:cNvSpPr/>
          <p:nvPr/>
        </p:nvSpPr>
        <p:spPr>
          <a:xfrm>
            <a:off x="3866528" y="3210442"/>
            <a:ext cx="716280" cy="542585"/>
          </a:xfrm>
          <a:prstGeom prst="downArrow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55DEF95C-30BC-4074-AC50-FE0227898539}"/>
              </a:ext>
            </a:extLst>
          </p:cNvPr>
          <p:cNvSpPr/>
          <p:nvPr/>
        </p:nvSpPr>
        <p:spPr>
          <a:xfrm>
            <a:off x="1745147" y="1371939"/>
            <a:ext cx="5167031" cy="521200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397419C-6936-47D7-ACA3-0422FB897E0E}"/>
              </a:ext>
            </a:extLst>
          </p:cNvPr>
          <p:cNvSpPr txBox="1"/>
          <p:nvPr/>
        </p:nvSpPr>
        <p:spPr>
          <a:xfrm>
            <a:off x="531046" y="963254"/>
            <a:ext cx="3067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Second order Wigner equation</a:t>
            </a:r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Shi-Zheng Yang, Shandong University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357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0" y="2470518"/>
            <a:ext cx="7628190" cy="132388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EA5193-3CC1-48D1-92E3-F291942A7F3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177" y="5208743"/>
            <a:ext cx="4745753" cy="50956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547C4F5-95AA-4A67-A222-E8A3D97EDFD8}"/>
              </a:ext>
            </a:extLst>
          </p:cNvPr>
          <p:cNvSpPr txBox="1"/>
          <p:nvPr/>
        </p:nvSpPr>
        <p:spPr>
          <a:xfrm>
            <a:off x="331818" y="1239745"/>
            <a:ext cx="5434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Second order right-handed/left-handed currents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06D3082-8A69-48C0-A3CA-67CECAB05685}"/>
              </a:ext>
            </a:extLst>
          </p:cNvPr>
          <p:cNvSpPr txBox="1"/>
          <p:nvPr/>
        </p:nvSpPr>
        <p:spPr>
          <a:xfrm>
            <a:off x="2666328" y="136524"/>
            <a:ext cx="389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Second order RH/LH currents</a:t>
            </a:r>
            <a:endParaRPr lang="zh-CN" altLang="en-US" sz="2400" b="1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E65BBB6-F8B0-47AE-BBDA-5BDA51C7F48D}"/>
              </a:ext>
            </a:extLst>
          </p:cNvPr>
          <p:cNvSpPr txBox="1"/>
          <p:nvPr/>
        </p:nvSpPr>
        <p:spPr>
          <a:xfrm>
            <a:off x="4244832" y="4108197"/>
            <a:ext cx="19965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S. Lin and L</a:t>
            </a:r>
            <a:r>
              <a:rPr lang="en-US" altLang="zh-CN" dirty="0" smtClean="0">
                <a:solidFill>
                  <a:srgbClr val="0000FF"/>
                </a:solidFill>
              </a:rPr>
              <a:t>. X</a:t>
            </a:r>
            <a:r>
              <a:rPr lang="en-US" altLang="zh-CN" dirty="0">
                <a:solidFill>
                  <a:srgbClr val="0000FF"/>
                </a:solidFill>
              </a:rPr>
              <a:t>. Yang,</a:t>
            </a:r>
          </a:p>
          <a:p>
            <a:r>
              <a:rPr lang="en-US" altLang="zh-CN" dirty="0">
                <a:solidFill>
                  <a:srgbClr val="0000FF"/>
                </a:solidFill>
              </a:rPr>
              <a:t>PRD (2020)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E3E87B5-FAF0-4498-A111-4DC1EF14AA04}"/>
              </a:ext>
            </a:extLst>
          </p:cNvPr>
          <p:cNvSpPr txBox="1"/>
          <p:nvPr/>
        </p:nvSpPr>
        <p:spPr>
          <a:xfrm>
            <a:off x="1120346" y="4168268"/>
            <a:ext cx="28990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N. Yamamoto and D</a:t>
            </a:r>
            <a:r>
              <a:rPr lang="en-US" altLang="zh-CN" dirty="0" smtClean="0">
                <a:solidFill>
                  <a:srgbClr val="0000FF"/>
                </a:solidFill>
              </a:rPr>
              <a:t>. L. </a:t>
            </a:r>
            <a:r>
              <a:rPr lang="en-US" altLang="zh-CN" dirty="0">
                <a:solidFill>
                  <a:srgbClr val="0000FF"/>
                </a:solidFill>
              </a:rPr>
              <a:t>Yang,</a:t>
            </a:r>
          </a:p>
          <a:p>
            <a:r>
              <a:rPr lang="en-US" altLang="zh-CN" dirty="0">
                <a:solidFill>
                  <a:srgbClr val="0000FF"/>
                </a:solidFill>
              </a:rPr>
              <a:t>PRD (2021)</a:t>
            </a:r>
            <a:endParaRPr lang="zh-CN" altLang="en-US" dirty="0">
              <a:solidFill>
                <a:srgbClr val="0000FF"/>
              </a:solidFill>
            </a:endParaRP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C07975F0-22CF-408D-BD4A-46C1949519F1}"/>
              </a:ext>
            </a:extLst>
          </p:cNvPr>
          <p:cNvCxnSpPr>
            <a:cxnSpLocks/>
          </p:cNvCxnSpPr>
          <p:nvPr/>
        </p:nvCxnSpPr>
        <p:spPr>
          <a:xfrm>
            <a:off x="2560040" y="3589940"/>
            <a:ext cx="0" cy="50605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11A0E6C8-6D72-4DDB-8F5B-29B053493EAC}"/>
              </a:ext>
            </a:extLst>
          </p:cNvPr>
          <p:cNvCxnSpPr>
            <a:cxnSpLocks/>
          </p:cNvCxnSpPr>
          <p:nvPr/>
        </p:nvCxnSpPr>
        <p:spPr>
          <a:xfrm>
            <a:off x="5149087" y="3589940"/>
            <a:ext cx="0" cy="50605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88B931C7-92D0-46F8-8B24-CB88AEF38920}"/>
              </a:ext>
            </a:extLst>
          </p:cNvPr>
          <p:cNvCxnSpPr>
            <a:cxnSpLocks/>
          </p:cNvCxnSpPr>
          <p:nvPr/>
        </p:nvCxnSpPr>
        <p:spPr>
          <a:xfrm>
            <a:off x="5502823" y="2112669"/>
            <a:ext cx="0" cy="50605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:a16="http://schemas.microsoft.com/office/drawing/2014/main" id="{33760CE0-6112-4484-8218-BB8C3DEE338A}"/>
              </a:ext>
            </a:extLst>
          </p:cNvPr>
          <p:cNvSpPr txBox="1"/>
          <p:nvPr/>
        </p:nvSpPr>
        <p:spPr>
          <a:xfrm>
            <a:off x="3875358" y="1685184"/>
            <a:ext cx="3254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K. Hattori and Y. Yin, PRL (2016)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40" name="灯片编号占位符 39">
            <a:extLst>
              <a:ext uri="{FF2B5EF4-FFF2-40B4-BE49-F238E27FC236}">
                <a16:creationId xmlns:a16="http://schemas.microsoft.com/office/drawing/2014/main" id="{59408830-970F-482C-8FD7-0C8306252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F867-1D9C-4488-8EAF-93B83666A5AC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14FA803-2665-45F1-A68F-5CCF91B27C35}"/>
              </a:ext>
            </a:extLst>
          </p:cNvPr>
          <p:cNvSpPr txBox="1"/>
          <p:nvPr/>
        </p:nvSpPr>
        <p:spPr>
          <a:xfrm>
            <a:off x="6241410" y="4236189"/>
            <a:ext cx="1581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(Strong B field)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AC4CF02-C385-4089-80D4-13B6FA0D9FC2}"/>
              </a:ext>
            </a:extLst>
          </p:cNvPr>
          <p:cNvSpPr/>
          <p:nvPr/>
        </p:nvSpPr>
        <p:spPr>
          <a:xfrm>
            <a:off x="1862356" y="5119260"/>
            <a:ext cx="5033396" cy="723351"/>
          </a:xfrm>
          <a:prstGeom prst="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4E3D08F-153C-4266-AB76-C4CD0FC0A54C}"/>
              </a:ext>
            </a:extLst>
          </p:cNvPr>
          <p:cNvSpPr/>
          <p:nvPr/>
        </p:nvSpPr>
        <p:spPr>
          <a:xfrm>
            <a:off x="1582798" y="3174269"/>
            <a:ext cx="4641896" cy="689338"/>
          </a:xfrm>
          <a:prstGeom prst="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0243328-C4E0-4264-93DA-F29763EA6D92}"/>
              </a:ext>
            </a:extLst>
          </p:cNvPr>
          <p:cNvSpPr txBox="1"/>
          <p:nvPr/>
        </p:nvSpPr>
        <p:spPr>
          <a:xfrm>
            <a:off x="6224694" y="3332161"/>
            <a:ext cx="137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</a:rPr>
              <a:t>Hall currents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7297579-4B11-4EB0-88F8-91D208614FD9}"/>
              </a:ext>
            </a:extLst>
          </p:cNvPr>
          <p:cNvSpPr/>
          <p:nvPr/>
        </p:nvSpPr>
        <p:spPr>
          <a:xfrm>
            <a:off x="1582798" y="2445744"/>
            <a:ext cx="7013195" cy="695767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C88B988-DD62-44FD-A660-42B9F6A78F41}"/>
              </a:ext>
            </a:extLst>
          </p:cNvPr>
          <p:cNvSpPr txBox="1"/>
          <p:nvPr/>
        </p:nvSpPr>
        <p:spPr>
          <a:xfrm>
            <a:off x="4301487" y="2065464"/>
            <a:ext cx="1575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</a:rPr>
              <a:t>Charge density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Shi-Zheng Yang, Shandong University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850" y="3642924"/>
            <a:ext cx="1030400" cy="21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0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38" grpId="0"/>
      <p:bldP spid="2" grpId="0"/>
      <p:bldP spid="16" grpId="0" animBg="1"/>
      <p:bldP spid="17" grpId="0"/>
      <p:bldP spid="19" grpId="0" animBg="1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5.7218"/>
  <p:tag name="ORIGINALWIDTH" val="674.1658"/>
  <p:tag name="LATEXADDIN" val="\documentclass{article}&#10;\usepackage{mathrsfs}&#10;\usepackage{amsmath}&#10;\usepackage{CJK}&#10;\usepackage{color}&#10;\pagestyle{empty}&#10;\begin{document}&#10;\begin{CJK}{UTF8}{gbsn}&#10;\begin{align*}&#10;\textcolor{blue}{&#10;j^\mu=\frac{\mu_5}{2\pi^2}\textcolor{red}{B^\mu}}&#10;\end{align*}&#10;\end{CJK}&#10;\end{document}"/>
  <p:tag name="IGUANATEXSIZE" val="20"/>
  <p:tag name="IGUANATEXCURSOR" val="243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2730.409"/>
  <p:tag name="LATEXADDIN" val="\documentclass{article}&#10;\usepackage{mathrsfs}&#10;\usepackage{amsmath}&#10;\usepackage{CJK}&#10;\usepackage{color}&#10;\pagestyle{empty}&#10;\begin{document}&#10;\begin{CJK}{UTF8}{gbsn}&#10;\begin{align*}&#10;\textcolor{blue}{&#10;W=\frac{1}{4}\left[\mathscr{F}+i\gamma^5 \mathscr{P}&#10;                +\gamma^\mu&#10;\textcolor{red}{\mathscr{V}_\mu}   &#10;\textcolor{blue}{+\gamma^5 \gamma^\mu }&#10;\textcolor{red}{\mathscr{A}_\mu}&#10;+\frac{1}{2}\sigma^{\mu\nu} \mathscr{S}_{\mu\nu}\right]}&#10;\end{align*}&#10;\end{CJK}&#10;\end{document}"/>
  <p:tag name="IGUANATEXSIZE" val="16"/>
  <p:tag name="IGUANATEXCURSOR" val="385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.4807"/>
  <p:tag name="ORIGINALWIDTH" val="779.9025"/>
  <p:tag name="LATEXADDIN" val="\documentclass{article}&#10;\usepackage{mathrsfs}&#10;\usepackage{color}&#10;\usepackage{amsmath}&#10;\usepackage{CJK}&#10;\pagestyle{empty}&#10;\begin{document}&#10;\begin{CJK}{UTF8}{gbsn}&#10;\begin{align*}&#10;\textcolor{blue}{&#10;\nabla_\mu\mathscr{J}_s^{(n)\mu} =0,}&#10;\end{align*}&#10;\end{CJK}&#10;\end{document}"/>
  <p:tag name="IGUANATEXSIZE" val="16"/>
  <p:tag name="IGUANATEXCURSOR" val="232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2.7184"/>
  <p:tag name="ORIGINALWIDTH" val="1660.292"/>
  <p:tag name="LATEXADDIN" val="\documentclass{article}&#10;\usepackage{mathrsfs}&#10;\usepackage{amsmath}&#10;\usepackage{CJK}&#10;\usepackage{color}&#10;\pagestyle{empty}&#10;\begin{document}&#10;\begin{CJK}{UTF8}{gbsn}&#10;\begin{align*}&#10;\textcolor{blue}{&#10;\mathscr{J}_s^\mu\equiv\frac{1}{2}\left(\mathscr{V}^\mu +s \mathscr{A}^\mu\right),~ s=\pm 1}&#10;\end{align*}&#10;\end{CJK}&#10;\end{document}"/>
  <p:tag name="IGUANATEXSIZE" val="16"/>
  <p:tag name="IGUANATEXCURSOR" val="192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1.2073"/>
  <p:tag name="ORIGINALWIDTH" val="1074.616"/>
  <p:tag name="LATEXADDIN" val="\documentclass{article}&#10;\usepackage{mathrsfs}&#10;\usepackage{amsmath}&#10;\usepackage{CJK}&#10;\usepackage{xcolor}&#10;\pagestyle{empty}&#10;\begin{document}&#10;\begin{CJK}{UTF8}{gbsn}&#10;\begin{align*}&#10;\mathscr{J}_s^\mu=\sum_{n=0}^\infty\textcolor{red}{\hbar^n} \mathscr{J}_s^{(n)\mu}&#10;\end{align*}&#10;\end{CJK}&#10;\end{document}"/>
  <p:tag name="IGUANATEXSIZE" val="16"/>
  <p:tag name="IGUANATEXCURSOR" val="237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3.4608"/>
  <p:tag name="ORIGINALWIDTH" val="2329.209"/>
  <p:tag name="LATEXADDIN" val="\documentclass{article}&#10;\usepackage{mathrsfs}&#10;\usepackage{amsmath}&#10;\usepackage{CJK}&#10;\pagestyle{empty}&#10;\begin{document}&#10;\begin{CJK}{UTF8}{gbsn}&#10;\begin{equation*}&#10;j^\mu_s=\int d^4p~\mathscr{J}^\mu_s,\ \ T^{\mu\nu}=\int d^4p~\sum_s\mathscr{J}_s^\mu p^\nu&#10;\end{equation*}&#10;\end{CJK}&#10;\end{document}"/>
  <p:tag name="IGUANATEXSIZE" val="14"/>
  <p:tag name="IGUANATEXCURSOR" val="266"/>
  <p:tag name="TRANSPARENCY" val="True"/>
  <p:tag name="FILENAME" val=""/>
  <p:tag name="LATEXENGINEID" val="0"/>
  <p:tag name="TEMPFOLDER" val="E:\Tex\template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9625"/>
  <p:tag name="ORIGINALWIDTH" val="2030.746"/>
  <p:tag name="LATEXADDIN" val="\documentclass{article}&#10;\usepackage{mathrsfs}&#10;\usepackage{color}&#10;\usepackage{amsmath}&#10;\usepackage{CJK}&#10;\pagestyle{empty}&#10;\begin{document}&#10;\begin{CJK}{UTF8}{gbsn}&#10;\begin{align*}&#10;\textcolor{blue}{&#10;                \left[\gamma\cdot\left(p^\mu+\frac{1}{2}i\hbar \nabla^\mu\right)-m\right]W(x,p)=0}&#10;\end{align*}&#10;\end{CJK}&#10;\end{document}"/>
  <p:tag name="IGUANATEXSIZE" val="16"/>
  <p:tag name="IGUANATEXCURSOR" val="293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050.619"/>
  <p:tag name="LATEXADDIN" val="\documentclass{article}&#10;\usepackage{mathrsfs}&#10;\usepackage{amsmath}&#10;\usepackage{CJK}&#10;\pagestyle{empty}&#10;\begin{document}&#10;\begin{CJK}{UTF8}{gbsn}&#10;\begin{align*}&#10;(\nabla^\mu=\partial^\mu_x-F^{\mu\nu}\partial_\nu^p)&#10;\end{align*}&#10;\end{CJK}&#10;\end{document}"/>
  <p:tag name="IGUANATEXSIZE" val="14"/>
  <p:tag name="IGUANATEXCURSOR" val="159"/>
  <p:tag name="TRANSPARENCY" val="True"/>
  <p:tag name="FILENAME" val=""/>
  <p:tag name="LATEXENGINEID" val="0"/>
  <p:tag name="TEMPFOLDER" val="E:\Tex\template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2290.964"/>
  <p:tag name="LATEXADDIN" val="\documentclass{article}&#10;\usepackage{mathrsfs}&#10;\usepackage{color}&#10;\usepackage{amsmath}&#10;\usepackage{CJK}&#10;\pagestyle{empty}&#10;\begin{document}&#10;\begin{CJK}{UTF8}{gbsn}&#10;\begin{align*}&#10;\textcolor{blue}{&#10;                p_\mu \mathscr{J}^{(n)}_{s\nu}-p_\nu \mathscr{J}^{(n)}_{s\mu} =&#10;                -\frac{s}{2} \epsilon_{\mu\nu\rho\sigma}\nabla^\rho \mathscr{J}_s^{(n-1)\sigma}}&#10;\end{align*}&#10;\end{CJK}&#10;\end{document}"/>
  <p:tag name="IGUANATEXSIZE" val="16"/>
  <p:tag name="IGUANATEXCURSOR" val="194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.4807"/>
  <p:tag name="ORIGINALWIDTH" val="748.4064"/>
  <p:tag name="LATEXADDIN" val="\documentclass{article}&#10;\usepackage{mathrsfs}&#10;\usepackage{color}&#10;\usepackage{amsmath}&#10;\usepackage{CJK}&#10;\pagestyle{empty}&#10;\begin{document}&#10;\begin{CJK}{UTF8}{gbsn}&#10;\begin{align*}&#10;\textcolor{blue}{&#10;                p_\mu\mathscr{J}_s^{(n)\mu} =0,}&#10;\end{align*}&#10;\end{CJK}&#10;\end{document}"/>
  <p:tag name="IGUANATEXSIZE" val="16"/>
  <p:tag name="IGUANATEXCURSOR" val="242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2747.657"/>
  <p:tag name="LATEXADDIN" val="\documentclass{article}&#10;\usepackage{mathrsfs}&#10;\usepackage{color}&#10;\usepackage{amsmath}&#10;\usepackage{CJK}&#10;\pagestyle{empty}&#10;\begin{document}&#10;\begin{CJK}{UTF8}{gbsn}&#10;\begin{align*}&#10;f^{(0)}_s=\frac{1}{4\pi^3}\left[&#10;                                            \theta(p_0)\frac{1}{e^{\beta\cdot p-\bar\mu_s}}+\theta(-p_0)(\frac{1}{e^{-\beta\cdot p+\bar\mu_s}}-1)\right]&#10;\end{align*}&#10;\end{CJK}&#10;\end{document}"/>
  <p:tag name="IGUANATEXSIZE" val="16"/>
  <p:tag name="IGUANATEXCURSOR" val="362"/>
  <p:tag name="TRANSPARENCY" val="True"/>
  <p:tag name="FILENAME" val=""/>
  <p:tag name="LATEXENGINEID" val="0"/>
  <p:tag name="TEMPFOLDER" val="E:\Tex\template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5.7218"/>
  <p:tag name="ORIGINALWIDTH" val="668.1664"/>
  <p:tag name="LATEXADDIN" val="\documentclass{article}&#10;\usepackage{mathrsfs}&#10;\usepackage{amsmath}&#10;\usepackage{CJK}&#10;\usepackage{color}&#10;\pagestyle{empty}&#10;\begin{document}&#10;\begin{CJK}{UTF8}{gbsn}&#10;\begin{align*}&#10;\textcolor{blue}{&#10;j^\mu=\frac{\mu\mu_5}{\pi^2}\textcolor{red}{\omega ^\mu}}&#10;\end{align*}&#10;\end{CJK}&#10;\end{document}"/>
  <p:tag name="IGUANATEXSIZE" val="20"/>
  <p:tag name="IGUANATEXCURSOR" val="223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.4792"/>
  <p:tag name="ORIGINALWIDTH" val="1043.12"/>
  <p:tag name="LATEXADDIN" val="\documentclass{article}&#10;\usepackage{mathrsfs}&#10;\usepackage{color}&#10;\usepackage{amsmath}&#10;\usepackage{CJK}&#10;\pagestyle{empty}&#10;\begin{document}&#10;\begin{CJK}{UTF8}{gbsn}&#10;\begin{align*}&#10;\textcolor{blue}{&#10;\mathscr{J}_{s\mu}^{(0)}=p_\mu f^{(0)}_s\delta(p^2)}&#10;\end{align*}&#10;\end{CJK}&#10;\end{document}"/>
  <p:tag name="IGUANATEXSIZE" val="20"/>
  <p:tag name="IGUANATEXCURSOR" val="247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3314.586"/>
  <p:tag name="LATEXADDIN" val="\documentclass{article}&#10;\usepackage{mathrsfs}&#10;\usepackage{color}&#10;\usepackage{amsmath}&#10;\usepackage{CJK}&#10;\pagestyle{empty}&#10;\begin{document}&#10;\begin{CJK}{UTF8}{gbsn}&#10;\begin{align*}&#10;\textcolor{blue}{&#10;\mathscr{J}^{(1)}_\mu =\textcolor{red}{p_\mu f^{(1)}\delta(p^2)}-\frac{s}{2}\tilde{\Omega}_{\mu\lambda}p^\lambda f'_s\delta(p^2)&#10;                +\frac{s}{2}\epsilon_{\mu\nu\rho\sigma}p^\nu F^{\rho\sigma} f_s\delta'(p^2)}&#10;\end{align*}&#10;\end{CJK}&#10;\end{document}"/>
  <p:tag name="IGUANATEXSIZE" val="20"/>
  <p:tag name="IGUANATEXCURSOR" val="218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2.7184"/>
  <p:tag name="ORIGINALWIDTH" val="948.6314"/>
  <p:tag name="LATEXADDIN" val="\documentclass{article}&#10;\usepackage{mathrsfs}&#10;\usepackage{amsmath}&#10;\usepackage{CJK}&#10;\pagestyle{empty}&#10;\begin{document}&#10;\begin{CJK}{UTF8}{gbsn}&#10;\begin{align*}&#10;\tilde{\Omega}^{\mu\nu}=\frac{1}{2}\epsilon^{\mu\nu\rho\sigma}\Omega_{\rho\sigma}&#10;\end{align*}&#10;\end{CJK}&#10;\end{document}"/>
  <p:tag name="IGUANATEXSIZE" val="16"/>
  <p:tag name="IGUANATEXCURSOR" val="158"/>
  <p:tag name="TRANSPARENCY" val="True"/>
  <p:tag name="FILENAME" val=""/>
  <p:tag name="LATEXENGINEID" val="0"/>
  <p:tag name="TEMPFOLDER" val="E:\Tex\template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23.547"/>
  <p:tag name="LATEXADDIN" val="\documentclass{article}&#10;\usepackage{mathrsfs}&#10;\usepackage{amsmath}&#10;\usepackage{CJK}&#10;\pagestyle{empty}&#10;\begin{document}&#10;\begin{CJK}{UTF8}{gbsn}&#10;\begin{align*}&#10;\beta^\mu=u^\mu/T, \bar\mu_s=(\mu+s\mu_5)/T,&#10;\end{align*}&#10;\end{CJK}&#10;\end{document}"/>
  <p:tag name="IGUANATEXSIZE" val="16"/>
  <p:tag name="IGUANATEXCURSOR" val="202"/>
  <p:tag name="TRANSPARENCY" val="True"/>
  <p:tag name="FILENAME" val=""/>
  <p:tag name="LATEXENGINEID" val="0"/>
  <p:tag name="TEMPFOLDER" val="E:\Tex\template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.4792"/>
  <p:tag name="ORIGINALWIDTH" val="2139.482"/>
  <p:tag name="LATEXADDIN" val="\documentclass{article}&#10;\usepackage{mathrsfs}&#10;\usepackage{amsmath}&#10;\usepackage{CJK}&#10;\usepackage{color}&#10;\pagestyle{empty}&#10;\begin{document}&#10;\begin{CJK}{UTF8}{gbsn}&#10;\begin{align*}&#10;\textcolor{blue}{&#10;p_\mu\mathscr{J}_s^{(0)\mu} =0, \ ~~ \&#10;                p_\mu \mathscr{J}^{(0)}_{s\nu}-p_\nu \mathscr{J}^{(0)}_{s\mu} =0}&#10;\end{align*}&#10;\end{CJK}&#10;\end{document}"/>
  <p:tag name="IGUANATEXSIZE" val="16"/>
  <p:tag name="IGUANATEXCURSOR" val="84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.4807"/>
  <p:tag name="ORIGINALWIDTH" val="737.9077"/>
  <p:tag name="LATEXADDIN" val="\documentclass{article}&#10;\usepackage{mathrsfs}&#10;\usepackage{color}&#10;\usepackage{amsmath}&#10;\usepackage{CJK}&#10;\pagestyle{empty}&#10;\begin{document}&#10;\begin{CJK}{UTF8}{gbsn}&#10;\begin{align*}&#10;\textcolor{blue}{&#10;\nabla_\mu\mathscr{J}_s^{(0)\mu} =0}&#10;\end{align*}&#10;\end{CJK}&#10;\end{document}"/>
  <p:tag name="IGUANATEXSIZE" val="16"/>
  <p:tag name="IGUANATEXCURSOR" val="231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2.4822"/>
  <p:tag name="ORIGINALWIDTH" val="2299.962"/>
  <p:tag name="LATEXADDIN" val="\documentclass{article}&#10;\usepackage{mathrsfs}&#10;\usepackage{color}&#10;\usepackage{amsmath}&#10;\usepackage{CJK}&#10;\pagestyle{empty}&#10;\begin{document}&#10;\begin{CJK}{UTF8}{gbsn}&#10;\begin{align*}&#10;\textcolor{blue}{&#10;\partial_\mu \beta_\nu+\partial_\nu \beta_\mu=0,\ \ &#10;                \partial_\mu \bar\mu=-\bar{E}_\mu,\ \&#10;                \partial_\mu \bar\mu_5=0} &#10;\end{align*}&#10;\end{CJK}&#10;\end{document}"/>
  <p:tag name="IGUANATEXSIZE" val="20"/>
  <p:tag name="IGUANATEXCURSOR" val="343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2.7184"/>
  <p:tag name="ORIGINALWIDTH" val="1259.093"/>
  <p:tag name="LATEXADDIN" val="\documentclass{article}&#10;\usepackage{mathrsfs}&#10;\usepackage{amsmath}&#10;\usepackage{CJK}&#10;\pagestyle{empty}&#10;\begin{document}&#10;\begin{CJK}{UTF8}{gbsn}&#10;\begin{align*}&#10;\Omega^{\mu\nu}=\frac{1}{2}(\partial^\mu\beta^\nu-\partial^\nu\beta^\mu)&#10;\end{align*}&#10;\end{CJK}&#10;\end{document}"/>
  <p:tag name="IGUANATEXSIZE" val="16"/>
  <p:tag name="IGUANATEXCURSOR" val="230"/>
  <p:tag name="TRANSPARENCY" val="True"/>
  <p:tag name="FILENAME" val=""/>
  <p:tag name="LATEXENGINEID" val="0"/>
  <p:tag name="TEMPFOLDER" val="E:\Tex\template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3.4608"/>
  <p:tag name="ORIGINALWIDTH" val="2314.211"/>
  <p:tag name="LATEXADDIN" val="\documentclass{article}&#10;\usepackage{mathrsfs}&#10;\usepackage{color}&#10;\usepackage{amsmath}&#10;\usepackage{CJK}&#10;\pagestyle{empty}&#10;\begin{document}&#10;\begin{CJK}{UTF8}{gbsn}&#10;\begin{align*}&#10;\textcolor{blue}{&#10;j^\mu=\int d^4p~\sum_s\mathscr{J}^\mu_s,j^\mu_5=\int d^4p~\sum_ss\mathscr{J}^\mu_s}&#10;\end{align*}&#10;\end{CJK}&#10;\end{document}"/>
  <p:tag name="IGUANATEXSIZE" val="14"/>
  <p:tag name="IGUANATEXCURSOR" val="278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4.2294"/>
  <p:tag name="ORIGINALWIDTH" val="1317.585"/>
  <p:tag name="LATEXADDIN" val="\documentclass{article}&#10;\usepackage{mathrsfs}&#10;\usepackage{color}&#10;\usepackage{amsmath}&#10;\usepackage{CJK}&#10;\pagestyle{empty}&#10;\begin{document}&#10;\begin{CJK}{UTF8}{gbsn}&#10;\begin{align*}&#10;\textcolor{blue}{&#10;j^{(0)\mu}=}\textcolor{blue}{n\textcolor{red}{u^\mu},}~\textcolor{blue}{&#10;j^{(0)\mu}_5=}\textcolor{blue}{n_5}\textcolor{red}{u^\mu}&#10;\end{align*}&#10;\end{CJK}&#10;\end{document}"/>
  <p:tag name="IGUANATEXSIZE" val="14"/>
  <p:tag name="IGUANATEXCURSOR" val="249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5.7218"/>
  <p:tag name="ORIGINALWIDTH" val="674.1658"/>
  <p:tag name="LATEXADDIN" val="\documentclass{article}&#10;\usepackage{mathrsfs}&#10;\usepackage{amsmath}&#10;\usepackage{color}&#10;\usepackage{CJK}&#10;\pagestyle{empty}&#10;\begin{document}&#10;\begin{CJK}{UTF8}{gbsn}&#10;\begin{align*}&#10;\textcolor{blue}{&#10;j^\mu_5=\frac{\mu}{2\pi^2}\textcolor{red}{B^\mu}}&#10;\end{align*}&#10;\end{CJK}&#10;\end{document}"/>
  <p:tag name="IGUANATEXSIZE" val="20"/>
  <p:tag name="IGUANATEXCURSOR" val="243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4.2294"/>
  <p:tag name="ORIGINALWIDTH" val="2272.966"/>
  <p:tag name="LATEXADDIN" val="\documentclass{article}&#10;\usepackage{mathrsfs}&#10;\usepackage{color}&#10;\usepackage{amsmath}&#10;\usepackage{CJK}&#10;\pagestyle{empty}&#10;\begin{document}&#10;\begin{CJK}{UTF8}{gbsn}&#10;\begin{align*}&#10;\textcolor{blue}{&#10;j^{(1)\mu}=}&#10;\textcolor{blue}{&#10;\xi\textcolor{red}{\omega^\mu}+\xi_B\textcolor{red}{B^\mu} ,}~&#10;\textcolor{blue}{&#10;                j^{(1)\mu}_5=}&amp;&#10;\textcolor{blue}{\xi_5\textcolor{red}{\omega^\mu}+\xi_{B5}\textcolor{red}{B^\mu}}&#10;\end{align*}&#10;\end{CJK}&#10;\end{document}"/>
  <p:tag name="IGUANATEXSIZE" val="14"/>
  <p:tag name="IGUANATEXCURSOR" val="396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3.4608"/>
  <p:tag name="ORIGINALWIDTH" val="1304.087"/>
  <p:tag name="LATEXADDIN" val="\documentclass{article}&#10;\usepackage{mathrsfs}&#10;\usepackage{color}&#10;\usepackage{amsmath}&#10;\usepackage{CJK}&#10;\pagestyle{empty}&#10;\begin{document}&#10;\begin{CJK}{UTF8}{gbsn}&#10;\begin{align*}&#10;\textcolor{blue}{&#10;T^{\mu\nu}=\int d^4p~\sum_s\mathscr{J}^\mu_s p^\nu}&#10;\end{align*}&#10;\end{CJK}&#10;\end{document}"/>
  <p:tag name="IGUANATEXSIZE" val="14"/>
  <p:tag name="IGUANATEXCURSOR" val="246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5.718"/>
  <p:tag name="ORIGINALWIDTH" val="1364.079"/>
  <p:tag name="LATEXADDIN" val="\documentclass{article}&#10;\usepackage{mathrsfs}&#10;\usepackage{color}&#10;\usepackage{amsmath}&#10;\usepackage{CJK}&#10;\pagestyle{empty}&#10;\begin{document}&#10;\begin{CJK}{UTF8}{gbsn}&#10;\begin{align*}&#10;\textcolor{blue}{&#10;T^{(0)\mu\nu}=\rho \textcolor{red}{u^\mu u^\nu}-\frac{1}{3}\rho\textcolor{red}{\Delta^{\mu\nu}}}&#10;\end{align*}&#10;\end{CJK}&#10;\end{document}"/>
  <p:tag name="IGUANATEXSIZE" val="14"/>
  <p:tag name="IGUANATEXCURSOR" val="290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2.4297"/>
  <p:tag name="ORIGINALWIDTH" val="3036.37"/>
  <p:tag name="LATEXADDIN" val="\documentclass{article}&#10;\usepackage{mathrsfs}&#10;\usepackage{amsmath}&#10;\usepackage{color}&#10;\usepackage{CJK}&#10;\pagestyle{empty}&#10;\begin{document}&#10;\begin{CJK}{UTF8}{gbsn}&#10;\begin{align*}&#10;\textcolor{blue}{&#10;T^{(1)\mu\nu}=}&amp;&#10;\textcolor{blue}{n_5(u^\mu\omega^\nu+u^\nu\omega^\nu)&#10;                +\frac{\xi}{2}(u^\mu B^\nu+u^\nu B^\mu)} \nonumber\\&#10;                &amp;&#10;\textcolor{blue}{-\frac{\xi}{2}\epsilon^{\mu\nu\rho\sigma}u_\rho E_\beta-\frac{n_5}{2}(u^\mu\omega^\nu-u^\nu\omega^\mu+\epsilon^{\mu\nu\rho\sigma}u_\rho \varepsilon_\sigma)}&#10;\end{align*}&#10;\end{CJK}&#10;&#10;\end{document}"/>
  <p:tag name="IGUANATEXSIZE" val="14"/>
  <p:tag name="IGUANATEXCURSOR" val="84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.4792"/>
  <p:tag name="ORIGINALWIDTH" val="1732.283"/>
  <p:tag name="LATEXADDIN" val="\documentclass{article}&#10;\usepackage{mathrsfs}&#10;\usepackage{color}&#10;\usepackage{amsmath}&#10;\usepackage{CJK}&#10;\pagestyle{empty}&#10;\begin{document}&#10;\begin{CJK}{UTF8}{gbsn}&#10;\begin{align*}&#10;\partial_\mu j^{(0)\mu}=0,~&#10;\partial_\mu T^{(0)\mu\nu}=F^{\nu\rho}j^{(0)}_\rho&#10;\end{align*}&#10;\end{CJK}&#10;\end{document}"/>
  <p:tag name="IGUANATEXSIZE" val="16"/>
  <p:tag name="IGUANATEXCURSOR" val="204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4.2182"/>
  <p:tag name="ORIGINALWIDTH" val="2989.126"/>
  <p:tag name="LATEXADDIN" val="\documentclass{article}&#10;\usepackage{mathrsfs}&#10;\usepackage{color}&#10;\usepackage{amsmath}&#10;\usepackage{CJK}&#10;\pagestyle{empty}&#10;\begin{document}&#10;\begin{CJK}{UTF8}{gbsn}&#10;\begin{align*}&#10;\partial_\mu j^{(1)\mu}=0,~&#10;\partial_\mu j^{(1)\mu}_5=-\frac{1}{2\pi^2}E\cdot B,~&#10;\partial_\mu T^{(1)\mu\nu}=F^{\nu\rho}j^{(1)}_\rho&#10;\end{align*}&#10;\end{CJK}&#10;\end{document}"/>
  <p:tag name="IGUANATEXSIZE" val="14"/>
  <p:tag name="IGUANATEXCURSOR" val="302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7.2216"/>
  <p:tag name="ORIGINALWIDTH" val="1544.807"/>
  <p:tag name="LATEXADDIN" val="\documentclass{article}&#10;\usepackage{mathrsfs}&#10;\usepackage{color}&#10;\usepackage{amsmath}&#10;\usepackage{CJK}&#10;\pagestyle{empty}&#10;\begin{document}&#10;\begin{CJK}{UTF8}{gbsn}&#10;\begin{align*}&#10;                n_5=\frac{\mu_5}{3\pi^2}(\pi^2T^2+3\mu^2+\mu_5^2),&#10;\end{align*}&#10;\end{CJK}&#10;\end{document}"/>
  <p:tag name="IGUANATEXSIZE" val="12"/>
  <p:tag name="IGUANATEXCURSOR" val="243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3124.859"/>
  <p:tag name="LATEXADDIN" val="\documentclass{article}&#10;\usepackage{mathrsfs}&#10;\usepackage{amsmath}&#10;\usepackage{CJK}&#10;\pagestyle{empty}&#10;\begin{document}&#10;\begin{CJK}{UTF8}{gbsn}&#10;\begin{align*}&#10;\rho=\frac{1}{4\pi^2}\left[\frac{7}{15}\pi^4T^4+2\pi^2T^2(\mu^2+\mu^2_5)&#10;                +\mu^4+6\mu^2\mu^2_5+\mu^4_5\right],&#10;\end{align*}&#10;\end{CJK}&#10;\end{document}"/>
  <p:tag name="IGUANATEXSIZE" val="10"/>
  <p:tag name="IGUANATEXCURSOR" val="283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7.2216"/>
  <p:tag name="ORIGINALWIDTH" val="1489.314"/>
  <p:tag name="LATEXADDIN" val="\documentclass{article}&#10;\usepackage{mathrsfs}&#10;\usepackage{color}&#10;\usepackage{amsmath}&#10;\usepackage{CJK}&#10;\pagestyle{empty}&#10;\begin{document}&#10;\begin{CJK}{UTF8}{gbsn}&#10;\begin{align*}&#10;n=\frac{\mu}{3\pi^2}(\pi^2T^2+\mu^2+3\mu_5^2),&#10;\end{align*}&#10;\end{CJK}&#10;\end{document}"/>
  <p:tag name="IGUANATEXSIZE" val="12"/>
  <p:tag name="IGUANATEXCURSOR" val="223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5.7218"/>
  <p:tag name="ORIGINALWIDTH" val="552.681"/>
  <p:tag name="LATEXADDIN" val="\documentclass{article}&#10;\usepackage{mathrsfs}&#10;\usepackage{color}&#10;\usepackage{amsmath}&#10;\usepackage{CJK}&#10;\pagestyle{empty}&#10;\begin{document}&#10;\begin{CJK}{UTF8}{gbsn}&#10;\begin{align*}&#10;\xi_B=\frac{\mu_5}{2\pi^2},&#10;\end{align*}&#10;\end{CJK}&#10;\end{document}"/>
  <p:tag name="IGUANATEXSIZE" val="12"/>
  <p:tag name="IGUANATEXCURSOR" val="204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5.718"/>
  <p:tag name="ORIGINALWIDTH" val="1727.034"/>
  <p:tag name="LATEXADDIN" val="\documentclass{article}&#10;\usepackage{mathrsfs}&#10;\usepackage{amsmath}&#10;\usepackage{CJK}&#10;\usepackage{color}&#10;\pagestyle{empty}&#10;\begin{document}&#10;\begin{CJK}{UTF8}{gbsn}&#10;\begin{align*}&#10;\textcolor{blue}{&#10;j^\mu_5=\frac{1}{6\pi^2}[\pi^2T^2+3(\mu^2+\mu_5^2)]\textcolor{red}{\omega^\mu}}&#10;\end{align*}&#10;\end{CJK}&#10;\end{document}"/>
  <p:tag name="IGUANATEXSIZE" val="20"/>
  <p:tag name="IGUANATEXCURSOR" val="273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5.718"/>
  <p:tag name="ORIGINALWIDTH" val="1594.301"/>
  <p:tag name="LATEXADDIN" val="\documentclass{article}&#10;\usepackage{mathrsfs}&#10;\usepackage{color}&#10;\usepackage{amsmath}&#10;\usepackage{CJK}&#10;\pagestyle{empty}&#10;\begin{document}&#10;\begin{CJK}{UTF8}{gbsn}&#10;\begin{align*}&#10;\xi_5=\frac{1}{6\pi^2}[\pi^2T^2+3(\mu^2+\mu_5^2)],&#10;\end{align*}&#10;\end{CJK}&#10;\end{document}"/>
  <p:tag name="IGUANATEXSIZE" val="12"/>
  <p:tag name="IGUANATEXCURSOR" val="227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5.7218"/>
  <p:tag name="ORIGINALWIDTH" val="562.4297"/>
  <p:tag name="LATEXADDIN" val="\documentclass{article}&#10;\usepackage{mathrsfs}&#10;\usepackage{color}&#10;\usepackage{amsmath}&#10;\usepackage{CJK}&#10;\pagestyle{empty}&#10;\begin{document}&#10;\begin{CJK}{UTF8}{gbsn}&#10;\begin{align*}&#10;\xi_{B5}=\frac{\mu}{2\pi^2}&#10;\end{align*}&#10;\end{CJK}&#10;\end{document}"/>
  <p:tag name="IGUANATEXSIZE" val="12"/>
  <p:tag name="IGUANATEXCURSOR" val="203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5.7218"/>
  <p:tag name="ORIGINALWIDTH" val="485.1894"/>
  <p:tag name="LATEXADDIN" val="\documentclass{article}&#10;\usepackage{mathrsfs}&#10;\usepackage{color}&#10;\usepackage{amsmath}&#10;\usepackage{CJK}&#10;\pagestyle{empty}&#10;\begin{document}&#10;\begin{CJK}{UTF8}{gbsn}&#10;\begin{align*}&#10;\xi=\frac{\mu\mu_5}{\pi^2},&#10;\end{align*}&#10;\end{CJK}&#10;\end{document}"/>
  <p:tag name="IGUANATEXSIZE" val="12"/>
  <p:tag name="IGUANATEXCURSOR" val="204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2209.974"/>
  <p:tag name="LATEXADDIN" val="\documentclass{article}&#10;\usepackage{mathrsfs}&#10;\usepackage{color}&#10;\usepackage{amsmath}&#10;\usepackage{CJK}&#10;\pagestyle{empty}&#10;\begin{document}&#10;\begin{CJK}{UTF8}{gbsn}&#10;\begin{align*}&#10;\textcolor{blue}{&#10;\mathscr{J}^{(2)}_{s\mu} =\textcolor{red}{p_\mu f^{(2)}_s\delta(p^2)}+\frac{s}{2}\epsilon_{\mu\nu\rho\sigma}p^\nu \nabla^\rho\mathscr{J}^{(1)\sigma}_s}&#10;\end{align*}&#10;\end{CJK}&#10;\end{document}"/>
  <p:tag name="IGUANATEXSIZE" val="18"/>
  <p:tag name="IGUANATEXCURSOR" val="346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4.8931"/>
  <p:tag name="ORIGINALWIDTH" val="3059.618"/>
  <p:tag name="LATEXADDIN" val="\documentclass{article}&#10;\usepackage{mathrsfs}&#10;\usepackage{color}&#10;\usepackage{amsmath}&#10;\usepackage{CJK}&#10;\pagestyle{empty}&#10;\begin{document}&#10;\begin{CJK}{UTF8}{gbsn}&#10;\begin{align*}&#10;\textcolor{blue}{&#10;\mathscr{J}_\mu^{(2)}=}&amp;&#10;\textcolor{blue}{- \frac{1}{4} \Omega_{\gamma\mu}\Omega^{\gamma\lambda }p_\lambda  f''\delta(p^2)&#10;                    - \frac{1}{4} p_\mu  \Omega_{\gamma\beta} p^\beta \Omega^{\gamma\lambda }p_\lambda f''\delta'(p^2)}\nonumber\\&#10;                    &amp;~&#10;\textcolor{red}{+  F_{\gamma\mu}\Omega^{\gamma\lambda }p_\lambda  f' \delta'(p^2)&#10;                +\frac{1}{2} p_\mu  F_{\gamma\beta} p^\beta \Omega^{\gamma\lambda }p_\lambda  f' \delta''(p^2)}\nonumber\\&#10;                    &amp;~&#10;\textcolor{blue}{-  F_{\gamma\mu} F^{\gamma\lambda} p_\lambda f \delta''(p^2)&#10;                -\frac{1}{3} p_\mu   F_{\gamma\beta} p^\beta  F^{\gamma\lambda }p_\lambda f \delta'''(p^2)}&#10;\end{align*}&#10;\end{CJK}&#10;\end{document}"/>
  <p:tag name="IGUANATEXSIZE" val="20"/>
  <p:tag name="IGUANATEXCURSOR" val="486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8.4814"/>
  <p:tag name="ORIGINALWIDTH" val="840.6449"/>
  <p:tag name="LATEXADDIN" val="\documentclass{article}&#10;\usepackage{mathrsfs}&#10;\usepackage{amsmath}&#10;\usepackage{CJK}&#10;\usepackage{color}&#10;\pagestyle{empty}&#10;\begin{document}&#10;\begin{CJK}{UTF8}{gbsn}&#10;\begin{align*}&#10;\textcolor{red}{p^\mu f^{(2)}_s\delta(p^2)=0}&#10;\end{align*}&#10;\end{CJK}&#10;\end{document}"/>
  <p:tag name="IGUANATEXSIZE" val="18"/>
  <p:tag name="IGUANATEXCURSOR" val="101"/>
  <p:tag name="TRANSPARENCY" val="True"/>
  <p:tag name="FILENAME" val=""/>
  <p:tag name="LATEXENGINEID" val="0"/>
  <p:tag name="TEMPFOLDER" val="E:\Tex\template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3055.868"/>
  <p:tag name="LATEXADDIN" val="\documentclass{article}&#10;\usepackage{mathrsfs}&#10;\usepackage{color}&#10;\usepackage{amsmath}&#10;\usepackage{CJK}&#10;\pagestyle{empty}&#10;\begin{document}&#10;\begin{CJK}{UTF8}{gbsn}&#10;\begin{align*}&#10;\textcolor{blue}{&#10;p_\mu\mathscr{J}_s^{(2)\mu} =0, \ ~~ \&#10;                p_\mu \mathscr{J}^{(2)}_{s\nu}-p_\nu \mathscr{J}^{(2)}_{s\mu} =&#10;                -\frac{s}{2} \epsilon_{\mu\nu\rho\sigma}\nabla^\rho \mathscr{J}_s^{(1)\sigma}}&#10;\end{align*}&#10;\end{CJK}&#10;\end{document}"/>
  <p:tag name="IGUANATEXSIZE" val="16"/>
  <p:tag name="IGUANATEXCURSOR" val="408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4.6794"/>
  <p:tag name="ORIGINALWIDTH" val="3754.031"/>
  <p:tag name="LATEXADDIN" val="\documentclass{article}&#10;\usepackage{mathrsfs}&#10;\usepackage{amsmath}&#10;\usepackage{CJK}&#10;\usepackage{color}&#10;\pagestyle{empty}&#10;\begin{document}&#10;\begin{CJK}{UTF8}{gbsn}&#10;\begin{align*}&#10;\textcolor{blue}{&#10;j^{(2)\mu}_s=}&amp;&#10;\textcolor{blue}{-\frac{\mu_s}{4\pi^2}(\varepsilon^2+\omega^2)\textcolor{red}{u^\mu}&#10;                -\frac{1}{8\pi^2}(\varepsilon\cdot E+\omega\cdot B)\textcolor{red}{u^\mu}&#10;                -\frac{C_s}{24\pi^2}(E^2+B^2)\textcolor{red}{u^\mu}} \nonumber\\&#10;                &amp;&#10;\textcolor{blue}{-\frac{1}{8\pi^2}\textcolor{red}{\epsilon^{\mu\nu\rho\sigma}u_\nu E_\rho\omega_\sigma}&#10;                -\frac{C_s}{12\pi^2}\textcolor{red}{\epsilon^{\mu\nu\rho\sigma}u_\nu E_\rho B_\sigma}}&#10;\end{align*}&#10;\end{CJK}&#10;\end{document}"/>
  <p:tag name="IGUANATEXSIZE" val="20"/>
  <p:tag name="IGUANATEXCURSOR" val="691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3.4608"/>
  <p:tag name="ORIGINALWIDTH" val="2919.385"/>
  <p:tag name="LATEXADDIN" val="\documentclass{article}&#10;\usepackage{mathrsfs}&#10;\usepackage{amsmath}&#10;\usepackage{CJK}&#10;\pagestyle{empty}&#10;\begin{document}&#10;\begin{CJK}{UTF8}{gbsn}&#10;\begin{align*}&#10;C_s=\frac{1}{T}\int_0^\infty \frac{dp_0}{p_0}\left[&#10;                    \frac{e^{p_0/T-\bar{\mu}_s}}{(e^{p_0/T-\bar{\mu}_s}+1)^2}&#10;                    -\frac{e^{p_0/T+\bar{\mu}_s}}{(e^{p_0/T+\bar{\mu}_s}+1)^2}&#10;                \right]&#10;\end{align*}&#10;\end{CJK}&#10;\end{document}"/>
  <p:tag name="IGUANATEXSIZE" val="16"/>
  <p:tag name="IGUANATEXCURSOR" val="390"/>
  <p:tag name="TRANSPARENCY" val="True"/>
  <p:tag name="FILENAME" val=""/>
  <p:tag name="LATEXENGINEID" val="0"/>
  <p:tag name="TEMPFOLDER" val="E:\Tex\template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.2309"/>
  <p:tag name="ORIGINALWIDTH" val="724.4094"/>
  <p:tag name="LATEXADDIN" val="\documentclass{article}&#10;\usepackage{mathrsfs}&#10;\usepackage{xcolor}&#10;\usepackage{amsmath}&#10;\usepackage{CJK}&#10;\pagestyle{empty}&#10;\begin{document}&#10;\begin{CJK}{UTF8}{gbsn}&#10;\begin{align*}&#10;\textcolor{orange}{(\vec{j}=\sigma\vec{E}\times\vec{B})}&#10;\end{align*}&#10;\end{CJK}&#10;\end{document}"/>
  <p:tag name="IGUANATEXSIZE" val="14"/>
  <p:tag name="IGUANATEXCURSOR" val="212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5.4856"/>
  <p:tag name="ORIGINALWIDTH" val="496.438"/>
  <p:tag name="LATEXADDIN" val="\documentclass{article}&#10;\usepackage{mathrsfs}&#10;\usepackage{amsmath}&#10;\usepackage{CJK}&#10;\usepackage{color}&#10;\pagestyle{empty}&#10;\begin{document}&#10;\begin{CJK}{UTF8}{gbsn}&#10;\begin{align*}&#10;\textcolor{blue}{j^\mu=n \textcolor{red}{u^\mu}}&#10;\end{align*}&#10;\end{CJK}&#10;\end{document}"/>
  <p:tag name="IGUANATEXSIZE" val="20"/>
  <p:tag name="IGUANATEXCURSOR" val="224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4.6794"/>
  <p:tag name="ORIGINALWIDTH" val="2471.691"/>
  <p:tag name="LATEXADDIN" val="\documentclass{article}&#10;\usepackage{mathrsfs}&#10;\usepackage{color}&#10;\usepackage{amsmath}&#10;\usepackage{CJK}&#10;\pagestyle{empty}&#10;\begin{document}&#10;\begin{CJK}{UTF8}{gbsn}&#10;\begin{align*}&#10;\textcolor{blue}{&#10;                j^{(2)\mu}_5=}&amp;&#10;\textcolor{blue}{-\frac{\mu_5}{2\pi^2}(\varepsilon^2+\omega^2)\textcolor{red}{u^\mu}&#10;                -\frac{C_5}{12\pi^2}(E^2+B^2)\textcolor{red}{u^\mu}}\\&#10;                &amp;&#10;\textcolor{blue}{-\frac{C_5}{6\pi^2}\textcolor{red}{\epsilon^{\mu\nu\rho\sigma}u_\nu E_\rho B_\sigma}}&#10;\end{align*}&#10;\end{CJK}&#10;\end{document}"/>
  <p:tag name="IGUANATEXSIZE" val="20"/>
  <p:tag name="IGUANATEXCURSOR" val="503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2.7184"/>
  <p:tag name="ORIGINALWIDTH" val="2104.237"/>
  <p:tag name="LATEXADDIN" val="\documentclass{article}&#10;\usepackage{mathrsfs}&#10;\usepackage{amsmath}&#10;\usepackage{CJK}&#10;\pagestyle{empty}&#10;\begin{document}&#10;\begin{CJK}{UTF8}{gbsn}&#10;\begin{align*}&#10;C=\frac{1}{2}(C_++C_-),~~C_5=\frac{1}{2}(C_+-C_-),&#10;\end{align*}&#10;\end{CJK}&#10;\end{document}"/>
  <p:tag name="IGUANATEXSIZE" val="16"/>
  <p:tag name="IGUANATEXCURSOR" val="180"/>
  <p:tag name="TRANSPARENCY" val="True"/>
  <p:tag name="FILENAME" val=""/>
  <p:tag name="LATEXENGINEID" val="0"/>
  <p:tag name="TEMPFOLDER" val="E:\Tex\template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4.6794"/>
  <p:tag name="ORIGINALWIDTH" val="3754.031"/>
  <p:tag name="LATEXADDIN" val="\documentclass{article}&#10;\usepackage{mathrsfs}&#10;\usepackage{amsmath}&#10;\usepackage{CJK}&#10;\usepackage{color}&#10;\pagestyle{empty}&#10;\begin{document}&#10;\begin{CJK}{UTF8}{gbsn}&#10;\begin{align*}&#10;\textcolor{blue}{&#10;j^{(2)\mu}=}&amp;&#10;\textcolor{blue}{-\frac{\mu}{2\pi^2}(\varepsilon^2+\omega^2)\textcolor{red}{u^\mu}&#10;                -\frac{1}{4\pi^2}(\varepsilon\cdot E+\omega\cdot B)\textcolor{red}{u^\mu}&#10;                -\frac{C}{12\pi^2}(E^2+B^2)\textcolor{red}{u^\mu}} \nonumber\\&#10;                &amp;&#10;\textcolor{blue}{-\frac{1}{4\pi^2}\textcolor{red}{\epsilon^{\mu\nu\rho\sigma}u_\nu E_\rho\omega_\sigma}&#10;                -\frac{C}{6\pi^2}\textcolor{red}{\epsilon^{\mu\nu\rho\sigma}u_\nu E_\rho B_\sigma}}\\&#10;\end{align*}&#10;\end{CJK}&#10;\end{document}"/>
  <p:tag name="IGUANATEXSIZE" val="20"/>
  <p:tag name="IGUANATEXCURSOR" val="682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8.7177"/>
  <p:tag name="ORIGINALWIDTH" val="1822.272"/>
  <p:tag name="LATEXADDIN" val="\documentclass{article}&#10;\usepackage{mathrsfs}&#10;\usepackage{amsmath}&#10;\usepackage{CJK}&#10;\usepackage{color}&#10;\pagestyle{empty}&#10;\begin{document}&#10;\begin{CJK}{UTF8}{gbsn}&#10;\begin{align*}&#10;\textcolor{blue}{j^{(2)\mu}_{s,Hall,EM}=-\frac{C_s}{12\pi^2}\epsilon^{\mu\nu\rho\sigma}u_\nu E_\rho B_\sigma}&#10;\end{align*}&#10;\end{CJK}&#10;\end{document}"/>
  <p:tag name="IGUANATEXSIZE" val="18"/>
  <p:tag name="IGUANATEXCURSOR" val="101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3.4608"/>
  <p:tag name="ORIGINALWIDTH" val="2919.385"/>
  <p:tag name="LATEXADDIN" val="\documentclass{article}&#10;\usepackage{mathrsfs}&#10;\usepackage{amsmath}&#10;\usepackage{CJK}&#10;\usepackage{color}&#10;\pagestyle{empty}&#10;\begin{document}&#10;\begin{CJK}{UTF8}{gbsn}&#10;\begin{align*}&#10;\textcolor{blue}{&#10;C_s=\frac{1}{T}\int_0^\infty \frac{dp_0}{p_0}\left[&#10;                    \frac{e^{p_0/T-\bar{\mu}_s}}{(e^{p_0/T-\bar{\mu}_s}+1)^2}&#10;                    -\frac{e^{p_0/T+\bar{\mu}_s}}{(e^{p_0/T+\bar{\mu}_s}+1)^2}&#10;                \right]}&#10;\end{align*}&#10;\end{CJK}&#10;\end{document}"/>
  <p:tag name="IGUANATEXSIZE" val="14"/>
  <p:tag name="IGUANATEXCURSOR" val="101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1560.555"/>
  <p:tag name="LATEXADDIN" val="\documentclass{article}&#10;\usepackage{mathrsfs}&#10;\usepackage{amsmath}&#10;\usepackage{CJK}&#10;\pagestyle{empty}&#10;\begin{document}&#10;\begin{CJK}{UTF8}{gbsn}&#10;\begin{align*}&#10;\mu_s\ll T,~~~~~TC_s\approx 0.4263\bar\mu_s.&#10;\end{align*}&#10;\end{CJK}&#10;\end{document}"/>
  <p:tag name="IGUANATEXSIZE" val="20"/>
  <p:tag name="IGUANATEXCURSOR" val="166"/>
  <p:tag name="TRANSPARENCY" val="True"/>
  <p:tag name="FILENAME" val=""/>
  <p:tag name="LATEXENGINEID" val="0"/>
  <p:tag name="TEMPFOLDER" val="E:\Tex\template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304.087"/>
  <p:tag name="LATEXADDIN" val="\documentclass{article}&#10;\usepackage{mathrsfs}&#10;\usepackage{amsmath}&#10;\usepackage{CJK}&#10;\pagestyle{empty}&#10;\begin{document}&#10;\begin{CJK}{UTF8}{gbsn}&#10;\begin{align*}&#10;\mu_s\gg T,~~~~~TC_s\approx 1/\bar\mu_s&#10;\end{align*}&#10;\end{CJK}&#10;\end{document}"/>
  <p:tag name="IGUANATEXSIZE" val="20"/>
  <p:tag name="IGUANATEXCURSOR" val="166"/>
  <p:tag name="TRANSPARENCY" val="True"/>
  <p:tag name="FILENAME" val=""/>
  <p:tag name="LATEXENGINEID" val="0"/>
  <p:tag name="TEMPFOLDER" val="E:\Tex\template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.2175"/>
  <p:tag name="ORIGINALWIDTH" val="1682.79"/>
  <p:tag name="LATEXADDIN" val="\documentclass{article}&#10;\usepackage{mathrsfs}&#10;\usepackage{amsmath}&#10;\usepackage{CJK}&#10;\usepackage{color}&#10;\pagestyle{empty}&#10;\begin{document}&#10;\begin{CJK}{UTF8}{gbsn}&#10;\begin{align*}&#10;\textcolor{blue}{&#10;j^{(2)\mu}_{Hall,EM}=-\frac{C}{6\pi^2}\epsilon^{\mu\nu\rho\sigma}u_\nu E_\rho B_\sigma}&#10;\end{align*}&#10;\end{CJK}&#10;\end{document}"/>
  <p:tag name="IGUANATEXSIZE" val="20"/>
  <p:tag name="IGUANATEXCURSOR" val="101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.2175"/>
  <p:tag name="ORIGINALWIDTH" val="1732.283"/>
  <p:tag name="LATEXADDIN" val="\documentclass{article}&#10;\usepackage{mathrsfs}&#10;\usepackage{amsmath}&#10;\usepackage{CJK}&#10;\usepackage{color}&#10;\pagestyle{empty}&#10;\begin{document}&#10;\begin{CJK}{UTF8}{gbsn}&#10;\begin{align*}&#10;\textcolor{blue}{&#10;j^{(2)\mu}_{5Hall,EM}=-\frac{C_5}{6\pi^2}\epsilon^{\mu\nu\rho\sigma}u_\nu E_\rho B_\sigma}&#10;\end{align*}&#10;\end{CJK}&#10;\end{document}"/>
  <p:tag name="IGUANATEXSIZE" val="20"/>
  <p:tag name="IGUANATEXCURSOR" val="101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815.1481"/>
  <p:tag name="LATEXADDIN" val="\documentclass{article}&#10;\usepackage{mathrsfs}&#10;\usepackage{amsmath}&#10;\usepackage{CJK}&#10;\usepackage{color}&#10;\pagestyle{empty}&#10;\begin{document}&#10;\begin{CJK}{UTF8}{gbsn}&#10;\begin{align*}&#10;\textcolor{blue}{&#10;\mu=0\to C=0}&#10;\end{align*}&#10;\end{CJK}&#10;\end{document}"/>
  <p:tag name="IGUANATEXSIZE" val="20"/>
  <p:tag name="IGUANATEXCURSOR" val="101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9854"/>
  <p:tag name="ORIGINALWIDTH" val="1177.353"/>
  <p:tag name="LATEXADDIN" val="\documentclass{article}&#10;\usepackage{mathrsfs}&#10;\usepackage{amsmath}&#10;\usepackage{CJK}&#10;\usepackage{color}&#10;\pagestyle{empty}&#10;\begin{document}&#10;\begin{CJK}{UTF8}{gbsn}&#10;\begin{align*}&#10;\textcolor{blue}{&#10;T^{\mu\nu}=\rho \textcolor{red}{u^\mu u^\nu}-P\textcolor{red}{\Delta^{\mu\nu}}}&#10;\end{align*}&#10;\end{CJK}&#10;\end{document}"/>
  <p:tag name="IGUANATEXSIZE" val="20"/>
  <p:tag name="IGUANATEXCURSOR" val="273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918.6352"/>
  <p:tag name="LATEXADDIN" val="\documentclass{article}&#10;\usepackage{mathrsfs}&#10;\usepackage{amsmath}&#10;\usepackage{CJK}&#10;\usepackage{color}&#10;\pagestyle{empty}&#10;\begin{document}&#10;\begin{CJK}{UTF8}{gbsn}&#10;\begin{align*}&#10;\textcolor{blue}{&#10;\mu_5=0\to C_5=0}&#10;\end{align*}&#10;\end{CJK}&#10;\end{document}"/>
  <p:tag name="IGUANATEXSIZE" val="20"/>
  <p:tag name="IGUANATEXCURSOR" val="101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8.4814"/>
  <p:tag name="ORIGINALWIDTH" val="1782.527"/>
  <p:tag name="LATEXADDIN" val="\documentclass{article}&#10;\usepackage{mathrsfs}&#10;\usepackage{amsmath}&#10;\usepackage{CJK}&#10;\pagestyle{empty}&#10;\begin{document}&#10;\begin{CJK}{UTF8}{gbsn}&#10;\begin{align*}&#10;T^{(2)\mu\nu}=&amp;T^{(2)\mu\nu}_{vv}+T^{(2)\mu\nu}_{ve}+T^{(2)\mu\nu}_{ee}&#10;\end{align*}&#10;\end{CJK}&#10;\end{document}"/>
  <p:tag name="IGUANATEXSIZE" val="16"/>
  <p:tag name="IGUANATEXCURSOR" val="229"/>
  <p:tag name="TRANSPARENCY" val="True"/>
  <p:tag name="FILENAME" val=""/>
  <p:tag name="LATEXENGINEID" val="0"/>
  <p:tag name="TEMPFOLDER" val="E:\Tex\template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6.281"/>
  <p:tag name="ORIGINALWIDTH" val="4584.927"/>
  <p:tag name="LATEXADDIN" val="\documentclass{article}&#10;\usepackage{mathrsfs}&#10;\usepackage{amsmath}&#10;\usepackage{CJK}&#10;\usepackage{xcolor}&#10;\pagestyle{empty}&#10;\begin{document}&#10;\begin{CJK}{UTF8}{gbsn}&#10;\begin{align*}&#10;\textcolor{blue}{&#10;T^{(2)\mu\nu}_{vv}=}&amp;&#10;\textcolor{blue}{-\frac{1}{2}\xi_5[3\textcolor{red}{u^\mu u^\nu}(\omega^2+\varepsilon^2)&#10;                -\textcolor{red}{\Delta^{\mu\nu}}(\omega^2+\varepsilon^2)&#10;                -2\textcolor{red}{(u^\mu\epsilon^{\nu\lambda\rho\sigma}+u^\nu\epsilon^{\mu\lambda\rho\sigma})&#10;                u_\lambda\varepsilon_\rho\omega_\sigma}}\nonumber\\&#10;                &amp;&#10;\textcolor{blue}{-2\textcolor{red}{(u^\mu\epsilon^{\nu\lambda\rho\sigma}-u^\nu\epsilon^{\mu\lambda\rho\sigma})&#10;                u_\lambda\varepsilon_\rho\omega_\sigma]}}\\&#10;\textcolor{blue}{&#10;                T^{(2)\mu\nu}_{ve}=}&amp;&#10;\textcolor{blue}{-\frac{1}{2}\xi_{B5}[\textcolor{red}{u^\mu u^\nu}(\omega\cdot B+\varepsilon\cdot E)&#10;                -(\omega^\mu B^\nu+E^\mu\varepsilon^\nu)&#10;                -\textcolor{red}{(u^\mu\epsilon^{\nu\lambda\rho\sigma}+u^\nu\epsilon^{\mu\lambda\rho\sigma})&#10;                u_\lambda E_\rho\omega_\sigma}}\nonumber\\&#10;                &amp;&#10;\textcolor{blue}{-2\textcolor{red}{(u^\mu\epsilon^{\nu\lambda\rho\sigma}-u^\nu\epsilon^{\mu\lambda\rho\sigma})&#10;                u_\lambda E_\rho \omega_\sigma]}}\\&#10;\textcolor{blue}{&#10;                T^{(2)\mu\nu}_{ee}=}&amp;&#10;\textcolor{blue}{\textcolor{black}{-\frac{1}{6}\sum_s\kappa^\epsilon_s&#10;                \left(\frac{1}{4}g^{\mu\nu}F_{\gamma\beta}F^{\gamma\beta}&#10;                -F^{\gamma\mu}F_\gamma^{~\nu}\right)}&#10;                +\frac{1}{24\pi^2}[\textcolor{red}{u^\mu u^\nu} E^2-\textcolor{red}{\Delta^{\mu\nu}}(E^2+2B^2)}\nonumber\\&#10;                &amp;&#10;\textcolor{blue}{+4(E^\mu E^\nu+B^\mu B^\nu)&#10;                +3\textcolor{red}{(u^\mu\epsilon^{\nu\lambda\rho\sigma}+u^\nu\epsilon^{\mu\lambda\rho\sigma})&#10;                u_\lambda E_\rho B_\sigma}}\nonumber\\&#10;                &amp;&#10;\textcolor{blue}{+3\textcolor{red}{(u^\mu\epsilon^{\nu\lambda\rho\sigma}-u^\nu\epsilon^{\mu\lambda\rho\sigma})&#10;                u_\lambda E_\rho B_\sigma]}}&#10;\end{align*}&#10;\end{CJK}&#10;\end{document}"/>
  <p:tag name="IGUANATEXSIZE" val="16"/>
  <p:tag name="IGUANATEXCURSOR" val="1400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9625"/>
  <p:tag name="ORIGINALWIDTH" val="2828.646"/>
  <p:tag name="LATEXADDIN" val="\documentclass{article}&#10;\usepackage{mathrsfs}&#10;\usepackage{amsmath}&#10;\usepackage{CJK}&#10;\usepackage{color}&#10;\pagestyle{empty}&#10;\begin{document}&#10;\begin{CJK}{UTF8}{gbsn}&#10;\begin{align*}&#10;\kappa^\epsilon_s=-\frac{1}{\pi^2}\left[\frac{1}{\epsilon}+\ln 2+\frac{1}{2}\ln\pi&#10;                +\frac{1}{2}\psi\left(\frac{3}{2}\right)-\ln T+\hat{\kappa}_s\right]&#10;\end{align*}&#10;\end{CJK}&#10;\end{document}"/>
  <p:tag name="IGUANATEXSIZE" val="18"/>
  <p:tag name="IGUANATEXCURSOR" val="344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2454.443"/>
  <p:tag name="LATEXADDIN" val="\documentclass{article}&#10;\usepackage{mathrsfs}&#10;\usepackage{amsmath}&#10;\usepackage{CJK}&#10;\pagestyle{empty}&#10;\begin{document}&#10;\begin{CJK}{UTF8}{gbsn}&#10;\begin{align*}&#10;\hat{\kappa}_s=\int dy\ln y\frac{d}{dy}\left[\frac{1}{e^{(y-\bar{\mu}_s)}+1}&#10;                +\frac{1}{e^{(y+\bar{\mu}_s)}+1}\right]&#10;\end{align*}&#10;\end{CJK}&#10;\end{document}"/>
  <p:tag name="IGUANATEXSIZE" val="16"/>
  <p:tag name="IGUANATEXCURSOR" val="290"/>
  <p:tag name="TRANSPARENCY" val="True"/>
  <p:tag name="FILENAME" val=""/>
  <p:tag name="LATEXENGINEID" val="0"/>
  <p:tag name="TEMPFOLDER" val="E:\Tex\template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7154"/>
  <p:tag name="ORIGINALWIDTH" val="1670.041"/>
  <p:tag name="LATEXADDIN" val="\documentclass{article}&#10;\usepackage{mathrsfs}&#10;\usepackage{amsmath}&#10;\usepackage{CJK}&#10;\usepackage{color}&#10;\pagestyle{empty}&#10;\begin{document}&#10;\begin{CJK}{UTF8}{gbsn}&#10;\begin{align*}&#10;T^{\mu\nu}=\int d^{4-\epsilon}p~ p^\mu \mathscr{V}^\nu,~~(\epsilon&gt;0)&#10;\end{align*}&#10;\end{CJK}&#10;\end{document}"/>
  <p:tag name="IGUANATEXSIZE" val="16"/>
  <p:tag name="IGUANATEXCURSOR" val="246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.4792"/>
  <p:tag name="ORIGINALWIDTH" val="1277.09"/>
  <p:tag name="LATEXADDIN" val="\documentclass{article}&#10;\usepackage{mathrsfs}&#10;\usepackage{amsmath}&#10;\usepackage{CJK}&#10;\usepackage{color}&#10;\pagestyle{empty}&#10;\begin{document}&#10;\begin{CJK}{UTF8}{gbsn}&#10;\begin{align*}&#10;\textcolor{blue}{&#10;g^{\mu\nu}T^{(n)}_{\mu\nu}=0,~n=0,1,2}&#10;\end{align*}&#10;\end{CJK}&#10;\end{document}"/>
  <p:tag name="IGUANATEXSIZE" val="18"/>
  <p:tag name="IGUANATEXCURSOR" val="101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7154"/>
  <p:tag name="ORIGINALWIDTH" val="1447.319"/>
  <p:tag name="LATEXADDIN" val="\documentclass{article}&#10;\usepackage{mathrsfs}&#10;\usepackage{amsmath}&#10;\usepackage{CJK}&#10;\usepackage{color}&#10;\pagestyle{empty}&#10;\begin{document}&#10;\begin{CJK}{UTF8}{gbsn}&#10;\begin{align*}&#10;\textcolor{blue}{&#10;g^{\mu\nu}T_{\mu\nu}=\int d^4p~p_\mu\mathscr{V}^\mu=0}&#10;\end{align*}&#10;\end{CJK}&#10;\end{document}"/>
  <p:tag name="IGUANATEXSIZE" val="18"/>
  <p:tag name="IGUANATEXCURSOR" val="101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5.3956"/>
  <p:tag name="ORIGINALWIDTH" val="3943.757"/>
  <p:tag name="LATEXADDIN" val="\documentclass{article}&#10;\usepackage{mathrsfs}&#10;\usepackage{amsmath}&#10;\usepackage{CJK}&#10;\usepackage{color}&#10;\pagestyle{empty}&#10;\begin{document}&#10;\begin{CJK}{UTF8}{gbsn}&#10;\begin{align*}&#10;\textcolor{blue}{&#10;                T^{(2)\mu\nu}_{ee}=}&amp;&#10;\textcolor{blue}{-\frac{1}{6}\sum_s\kappa^\epsilon_s&#10;                \left(\frac{1}{4}g^{\mu\nu}F_{\gamma\beta}F^{\gamma\beta}&#10;                -F^{\gamma\mu}F_\gamma^{~\nu}\right)}\\&#10;                &amp;&#10;\textcolor{blue}{+\frac{1}{24\pi^2}[u^\mu u^\nu E^2-\Delta^{\mu\nu}(E^2+2B^2)\nonumber&#10;                +4(E^\mu E^\nu+B^\mu B^\nu)}\\&#10;                &amp;&#10;\textcolor{blue}{+3(u^\mu\epsilon^{\nu\lambda\rho\sigma}+u^\nu\epsilon^{\mu\lambda\rho\sigma})&#10;                u_\lambda E_\rho B_\sigma\nonumber&#10;                +3(u^\mu\epsilon^{\nu\lambda\rho\sigma}-u^\nu\epsilon^{\mu\lambda\rho\sigma})&#10;                u_\lambda E_\rho B_\sigma]}&#10;\end{align*}&#10;\end{CJK}&#10;\end{document}"/>
  <p:tag name="IGUANATEXSIZE" val="16"/>
  <p:tag name="IGUANATEXCURSOR" val="869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4.2182"/>
  <p:tag name="ORIGINALWIDTH" val="1988.002"/>
  <p:tag name="LATEXADDIN" val="\documentclass{article}&#10;\usepackage{mathrsfs}&#10;\usepackage{amsmath}&#10;\usepackage{CJK}&#10;\usepackage{color}&#10;\pagestyle{empty}&#10;\begin{document}&#10;\begin{CJK}{UTF8}{gbsn}&#10;\begin{align*}&#10;\textcolor{blue}{&#10;-\frac{1}{24\pi^2}\frac{1}{\epsilon}\cdot \epsilon F_{\mu\nu}F^{\mu\nu}=-\frac{1}{24\pi^2} F_{\mu\nu}F^{\mu\nu}}&#10;\end{align*}&#10;\end{CJK}&#10;\end{document}"/>
  <p:tag name="IGUANATEXSIZE" val="16"/>
  <p:tag name="IGUANATEXCURSOR" val="101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4.7319"/>
  <p:tag name="ORIGINALWIDTH" val="200.225"/>
  <p:tag name="LATEXADDIN" val="\documentclass{article}&#10;\usepackage{mathrsfs}&#10;\usepackage{color}&#10;\usepackage{amsmath}&#10;\usepackage{CJK}&#10;\pagestyle{empty}&#10;\begin{document}&#10;\begin{CJK}{UTF8}{gbsn}&#10;\begin{align*}&#10;(\textcolor{red}{\hbar^0})&#10;\end{align*}&#10;\end{CJK}&#10;\end{document}"/>
  <p:tag name="IGUANATEXSIZE" val="18"/>
  <p:tag name="IGUANATEXCURSOR" val="178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7.4841"/>
  <p:tag name="ORIGINALWIDTH" val="794.1507"/>
  <p:tag name="LATEXADDIN" val="\documentclass{article}&#10;\usepackage{mathrsfs}&#10;\usepackage{amsmath}&#10;\usepackage{CJK}&#10;\pagestyle{empty}&#10;\begin{document}&#10;\begin{CJK}{UTF8}{gbsn}&#10;\begin{align*}&#10;g^{\mu\nu}g_{\mu\nu}=4-\epsilon&#10;\end{align*}&#10;\end{CJK}&#10;\end{document}"/>
  <p:tag name="IGUANATEXSIZE" val="20"/>
  <p:tag name="IGUANATEXCURSOR" val="189"/>
  <p:tag name="TRANSPARENCY" val="True"/>
  <p:tag name="FILENAME" val=""/>
  <p:tag name="LATEXENGINEID" val="0"/>
  <p:tag name="TEMPFOLDER" val="E:\Tex\template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4.2182"/>
  <p:tag name="ORIGINALWIDTH" val="682.4147"/>
  <p:tag name="LATEXADDIN" val="\documentclass{article}&#10;\usepackage{mathrsfs}&#10;\usepackage{amsmath}&#10;\usepackage{CJK}&#10;\usepackage{color}&#10;\pagestyle{empty}&#10;\begin{document}&#10;\begin{CJK}{UTF8}{gbsn}&#10;\begin{align*}&#10;\textcolor{blue}{&#10;\frac{1}{24\pi^2}F_{\mu\nu}F^{\mu\nu}}&#10;\end{align*}&#10;\end{CJK}&#10;\end{document}"/>
  <p:tag name="IGUANATEXSIZE" val="16"/>
  <p:tag name="IGUANATEXCURSOR" val="101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97.9002"/>
  <p:tag name="ORIGINALWIDTH" val="3943.757"/>
  <p:tag name="LATEXADDIN" val="\documentclass{article}&#10;\usepackage{mathrsfs}&#10;\usepackage{amsmath}&#10;\usepackage{CJK}&#10;\usepackage{color}&#10;\pagestyle{empty}&#10;\begin{document}&#10;\begin{CJK}{UTF8}{gbsn}&#10;\begin{align*}&#10;\textcolor{blue}{&#10;                T^{(2)\mu\nu}_{ee,Re}=}&amp;&#10;\textcolor{blue}{-\frac{1}{6}\left(\hat\kappa+\ln\frac{\Lambda}{T}\right)&#10;                \left(\frac{1}{4}g^{\mu\nu}F_{\gamma\beta}F^{\gamma\beta}&#10;                -F^{\gamma\mu}F_\gamma^{~\nu}\right)}\\&#10;                &amp;&#10;\textcolor{blue}{+\frac{1}{24\pi^2}[u^\mu u^\nu E^2-\Delta^{\mu\nu}(E^2+2B^2)\nonumber&#10;                +4(E^\mu E^\nu+B^\mu B^\nu)}\\&#10;                &amp;&#10;\textcolor{blue}{+3(u^\mu\epsilon^{\nu\lambda\rho\sigma}+u^\nu\epsilon^{\mu\lambda\rho\sigma})&#10;                u_\lambda E_\rho B_\sigma\nonumber&#10;                +3(u^\mu\epsilon^{\nu\lambda\rho\sigma}-u^\nu\epsilon^{\mu\lambda\rho\sigma})&#10;                u_\lambda E_\rho B_\sigma]}&#10;\end{align*}&#10;\end{CJK}&#10;\end{document}"/>
  <p:tag name="IGUANATEXSIZE" val="16"/>
  <p:tag name="IGUANATEXCURSOR" val="101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4.2182"/>
  <p:tag name="ORIGINALWIDTH" val="682.4147"/>
  <p:tag name="LATEXADDIN" val="\documentclass{article}&#10;\usepackage{mathrsfs}&#10;\usepackage{amsmath}&#10;\usepackage{CJK}&#10;\usepackage{color}&#10;\pagestyle{empty}&#10;\begin{document}&#10;\begin{CJK}{UTF8}{gbsn}&#10;\begin{align*}&#10;\textcolor{blue}{&#10;\frac{1}{24\pi^2}F_{\mu\nu}F^{\mu\nu}}&#10;\end{align*}&#10;\end{CJK}&#10;\end{document}"/>
  <p:tag name="IGUANATEXSIZE" val="16"/>
  <p:tag name="IGUANATEXCURSOR" val="101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.4792"/>
  <p:tag name="ORIGINALWIDTH" val="1932.508"/>
  <p:tag name="LATEXADDIN" val="\documentclass{article}&#10;\usepackage{mathrsfs}&#10;\usepackage{amsmath}&#10;\usepackage{CJK}&#10;\usepackage{color}&#10;\pagestyle{empty}&#10;\begin{document}&#10;\begin{CJK}{UTF8}{gbsn}&#10;\begin{align*}&#10;\textcolor{blue}{&#10;f^{(1)}=(\omega\cdot p)\beta^2\mathcal{X}^{(1)}_\omega&#10;                +(B\cdot p)\beta^3\mathcal{X}^{(1)}_B}&#10;\end{align*}&#10;\end{CJK}&#10;\end{document}"/>
  <p:tag name="IGUANATEXSIZE" val="20"/>
  <p:tag name="IGUANATEXCURSOR" val="101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16.4229"/>
  <p:tag name="ORIGINALWIDTH" val="5693.288"/>
  <p:tag name="LATEXADDIN" val="\documentclass{article}&#10;\usepackage{mathrsfs}&#10;\usepackage{amsmath}&#10;\usepackage{CJK}&#10;\usepackage{color}&#10;\pagestyle{empty}&#10;\begin{document}&#10;\begin{CJK}{UTF8}{gbsn}&#10;\begin{align*}&#10;\textcolor{blue}{&#10;\mathcal{X}_{\Omega\Omega}=}&amp;&#10;\textcolor{blue}{&#10;                \omega^2\beta^2\mathcal{X}^{(2)}_{\omega\omega 1}&#10;                +\varepsilon^2\beta^2\mathcal{X}^{(2)}_{\varepsilon\varepsilon 1}&#10;                +(\omega\cdot p)^2\beta^4\mathcal{X}^{(2)}_{\omega\omega 2}&#10;                +(\varepsilon\cdot p)^2\beta^4\mathcal{X}^{(2)}_{\varepsilon\varepsilon 2}&#10;                +\epsilon^{\mu\nu\rho\sigma}u_\mu p_\nu \omega_\rho \varepsilon_\sigma\beta^3\mathcal{X}^{(2)}_{\omega\varepsilon}}\\&#10;\textcolor{blue}{&#10;                \mathcal{X}_{\Omega F}=}&amp;&#10;\textcolor{blue}{\omega\cdot B\beta^3\mathcal{X}^{(2)}_{\omega B1}&#10;                +\varepsilon\cdot E\beta^3\mathcal{X}^{(2)}_{\varepsilon E1}&#10;                +(\omega\cdot p)(B\cdot p)\beta^5\mathcal{X}^{(2)}_{\omega B2}&#10;                +(\varepsilon\cdot p)(E\cdot p)\beta^5\mathcal{X}^{(2)}_{\varepsilon E2}&#10;                +\epsilon^{\mu\nu\rho\sigma}u_\mu p_\nu \omega_\rho E_\sigma\beta^4\mathcal{X}^{(2)}_{\omega E}}\\&#10;\textcolor{blue}{&#10;                \mathcal{X}_{FF}=}&amp;&#10;\textcolor{blue}{B^2\beta^4\mathcal{X}^{(2)}_{BB1}&#10;                +E^2\beta^4\mathcal{X}^{(2)}_{EE1}&#10;                +(B\cdot p)^2\beta^6\mathcal{X}^{(2)}_{BB2}&#10;                +(E\cdot p)^2\beta^6\mathcal{X}^{(2)}_{EE2}&#10;                +\epsilon^{\mu\nu\rho\sigma}u_\mu p_\nu B_\rho E_\sigma\beta^5\mathcal{X}^{(2)}_{BE}}&#10;\end{align*}&#10;\end{CJK}&#10;\end{document}"/>
  <p:tag name="IGUANATEXSIZE" val="18"/>
  <p:tag name="IGUANATEXCURSOR" val="1556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2.4822"/>
  <p:tag name="ORIGINALWIDTH" val="1390.326"/>
  <p:tag name="LATEXADDIN" val="\documentclass{article}&#10;\usepackage{mathrsfs}&#10;\usepackage{amsmath}&#10;\usepackage{CJK}&#10;\usepackage{color}&#10;\pagestyle{empty}&#10;\begin{document}&#10;\begin{CJK}{UTF8}{gbsn}&#10;\begin{align*}&#10;\textcolor{blue}{&#10;f^{(2)}=\mathcal{X}_{\Omega\Omega}+\mathcal{X}_{\Omega F}+\mathcal{X}_{FF}}&#10;\end{align*}&#10;\end{CJK}&#10;\end{document}"/>
  <p:tag name="IGUANATEXSIZE" val="20"/>
  <p:tag name="IGUANATEXCURSOR" val="101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5.4856"/>
  <p:tag name="ORIGINALWIDTH" val="1599.55"/>
  <p:tag name="LATEXADDIN" val="\documentclass{article}&#10;\usepackage{mathrsfs}&#10;\usepackage{amsmath}&#10;\usepackage{CJK}&#10;\pagestyle{empty}&#10;\begin{document}&#10;\begin{CJK}{UTF8}{gbsn}&#10;\begin{align*}&#10;z=\beta\cdot p-\bar{\mu}_s,\ \ \tilde{z}=\beta\cdot p+\bar{\mu}_s&#10;\end{align*}&#10;\end{CJK}&#10;\end{document}"/>
  <p:tag name="IGUANATEXSIZE" val="20"/>
  <p:tag name="IGUANATEXCURSOR" val="223"/>
  <p:tag name="TRANSPARENCY" val="True"/>
  <p:tag name="FILENAME" val=""/>
  <p:tag name="LATEXENGINEID" val="0"/>
  <p:tag name="TEMPFOLDER" val="E:\Tex\template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95.23811"/>
  <p:tag name="LATEXADDIN" val="\documentclass{article}&#10;\usepackage{mathrsfs}&#10;\usepackage{amsmath}&#10;\usepackage{CJK}&#10;\pagestyle{empty}&#10;\begin{document}&#10;\begin{CJK}{UTF8}{gbsn}&#10;\begin{align*}&#10;\mathcal{X}&#10;\end{align*}&#10;\end{CJK}&#10;\end{document}"/>
  <p:tag name="IGUANATEXSIZE" val="18"/>
  <p:tag name="IGUANATEXCURSOR" val="168"/>
  <p:tag name="TRANSPARENCY" val="True"/>
  <p:tag name="FILENAME" val=""/>
  <p:tag name="LATEXENGINEID" val="0"/>
  <p:tag name="TEMPFOLDER" val="E:\Tex\template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62.99213"/>
  <p:tag name="LATEXADDIN" val="\documentclass{article}&#10;\usepackage{mathrsfs}&#10;\usepackage{amsmath}&#10;\usepackage{CJK}&#10;\pagestyle{empty}&#10;\begin{document}&#10;\begin{CJK}{UTF8}{gbsn}&#10;\begin{align*}&#10;f&#10;\end{align*}&#10;\end{CJK}&#10;\end{document}"/>
  <p:tag name="IGUANATEXSIZE" val="18"/>
  <p:tag name="IGUANATEXCURSOR" val="159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4.7319"/>
  <p:tag name="ORIGINALWIDTH" val="200.225"/>
  <p:tag name="LATEXADDIN" val="\documentclass{article}&#10;\usepackage{mathrsfs}&#10;\usepackage{color}&#10;\usepackage{amsmath}&#10;\usepackage{CJK}&#10;\pagestyle{empty}&#10;\begin{document}&#10;\begin{CJK}{UTF8}{gbsn}&#10;\begin{align*}&#10;(\textcolor{red}{\hbar^1})&#10;\end{align*}&#10;\end{CJK}&#10;\end{document}"/>
  <p:tag name="IGUANATEXSIZE" val="18"/>
  <p:tag name="IGUANATEXCURSOR" val="201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6.168"/>
  <p:tag name="ORIGINALWIDTH" val="3040.87"/>
  <p:tag name="LATEXADDIN" val="\documentclass{article}&#10;\usepackage{mathrsfs}&#10;\usepackage{amsmath}&#10;\usepackage{CJK}&#10;\usepackage{color}&#10;\pagestyle{empty}&#10;\begin{document}&#10;\begin{CJK}{UTF8}{gbsn}&#10;\begin{align*}&#10;\textcolor{blue}{&#10;f^{(1)}=}&amp;\textcolor{blue}{0}\\&#10;\textcolor{blue}{f^{(2)}=}&amp;&#10;\textcolor{blue}{&#10;                \textcolor{red}{\omega^2}\beta^2 a(z)&#10;                +\textcolor{red}{\varepsilon^2}\beta^2[(\beta\cdot p)b(z)-a(z)]&#10;                +\frac{1}{2}\textcolor{red}{\varepsilon\cdot E}\beta^3b(z)}\\&#10;&amp;&#10;\textcolor{blue}{+\textcolor{red}{\epsilon^{\mu\nu\rho\sigma}u_\mu p_\nu \omega_\rho \varepsilon_\sigma}\beta^3b(z)}&#10;\end{align*}&#10;\end{CJK}&#10;\end{document}"/>
  <p:tag name="IGUANATEXSIZE" val="18"/>
  <p:tag name="IGUANATEXCURSOR" val="591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2.3809"/>
  <p:tag name="ORIGINALWIDTH" val="4697.413"/>
  <p:tag name="LATEXADDIN" val="\documentclass{article}&#10;\usepackage{mathrsfs}&#10;\usepackage{amsmath}&#10;\usepackage{CJK}&#10;\usepackage{color}&#10;\pagestyle{empty}&#10;\begin{document}&#10;\begin{CJK}{UTF8}{gbsn}&#10;\begin{align*}&#10;\textcolor{blue}{&#10;\Delta j^{(2)}_\mu=}&amp;&#10;\textcolor{blue}{\int d^4p f^{(2)}p_\mu\delta(p^2)&#10;                =[A_j\omega^2+B_j\varepsilon^2+C_j(\varepsilon\cdot E)]u_\mu&#10;                +D_j\epsilon_{\mu\nu\rho\sigma}u^\nu \omega^\rho\varepsilon^\sigma}\\&#10;\textcolor{blue}{&#10;                \Delta T^{(2)}_{\mu\nu}=}&amp;&#10;\textcolor{blue}{\int d^4p f^{(2)}p_\mu p_\nu \delta(p^2)}\\&#10;\textcolor{blue}{&#10;                =}&amp;&#10;\textcolor{blue}{[A_T\omega^2+B_T\varepsilon^2+C_T(\varepsilon\cdot E)]\left(u_\mu u_\nu-\frac{1}{3}\Delta_{\mu\nu}\right)&#10;                +D_T(u_\mu\epsilon_{\nu\lambda\rho\sigma}+u_\nu\epsilon_{\mu\lambda\rho\sigma})u^\lambda\omega^\rho\varepsilon^\sigma}&#10;\end{align*}&#10;\end{CJK}&#10;\end{document}"/>
  <p:tag name="IGUANATEXSIZE" val="16"/>
  <p:tag name="IGUANATEXCURSOR" val="848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9625"/>
  <p:tag name="ORIGINALWIDTH" val="5220.847"/>
  <p:tag name="LATEXADDIN" val="\documentclass{article}&#10;\usepackage{mathrsfs}&#10;\usepackage{amsmath}&#10;\usepackage{CJK}&#10;\usepackage{color}&#10;\pagestyle{empty}&#10;\begin{document}&#10;\begin{CJK}{UTF8}{gbsn}&#10;\begin{align*}&#10;\textcolor{blue}{&#10;A_j=\frac{1}{3\beta}\frac{\partial \beta^2 A_T}{\partial \bar{\mu}_s},~&#10;                            B_j=\frac{1}{3\beta}\frac{\partial \beta^2 D_T}{\partial \bar{\mu}_s},~&#10;                            C_j=3D_j-A_j,~&#10;                            D_j=\frac{1}{2}\frac{\partial \beta D_j}{\partial \bar{\mu}_s}&#10;B_T=\frac{3}{2}D_j,~&#10;                            C_T=3D_T-A_T}&#10;\end{align*}&#10;\end{CJK}&#10;\end{document}"/>
  <p:tag name="IGUANATEXSIZE" val="16"/>
  <p:tag name="IGUANATEXCURSOR" val="505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.4807"/>
  <p:tag name="ORIGINALWIDTH" val="749.9063"/>
  <p:tag name="LATEXADDIN" val="\documentclass{article}&#10;\usepackage{mathrsfs}&#10;\usepackage{amsmath}&#10;\usepackage{CJK}&#10;\pagestyle{empty}&#10;\begin{document}&#10;\begin{CJK}{UTF8}{gbsn}&#10;\begin{align*}&#10;\nabla_\mu\mathscr{J}_s^{(n)\mu} =0&#10;\end{align*}&#10;\end{CJK}&#10;\end{document}"/>
  <p:tag name="IGUANATEXSIZE" val="18"/>
  <p:tag name="IGUANATEXCURSOR" val="193"/>
  <p:tag name="TRANSPARENCY" val="True"/>
  <p:tag name="FILENAME" val=""/>
  <p:tag name="LATEXENGINEID" val="0"/>
  <p:tag name="TEMPFOLDER" val="E:\Tex\template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7.2291"/>
  <p:tag name="ORIGINALWIDTH" val="604.4244"/>
  <p:tag name="LATEXADDIN" val="\documentclass{article}&#10;\usepackage{mathrsfs}&#10;\usepackage{color}&#10;\usepackage{amsmath}&#10;\usepackage{CJK}&#10;\pagestyle{empty}&#10;\begin{document}&#10;\begin{CJK}{UTF8}{gbsn}&#10;\begin{align*}&#10;\textcolor{blue}{\partial_\mu j^{(2)\mu}_5=0}&#10;\end{align*}&#10;\end{CJK}&#10;\end{document}"/>
  <p:tag name="IGUANATEXSIZE" val="18"/>
  <p:tag name="IGUANATEXCURSOR" val="177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.4807"/>
  <p:tag name="ORIGINALWIDTH" val="604.4244"/>
  <p:tag name="LATEXADDIN" val="\documentclass{article}&#10;\usepackage{mathrsfs}&#10;\usepackage{color}&#10;\usepackage{amsmath}&#10;\usepackage{CJK}&#10;\pagestyle{empty}&#10;\begin{document}&#10;\begin{CJK}{UTF8}{gbsn}&#10;\begin{align*}&#10;\textcolor{blue}{\partial_\mu j^{(2)\mu}=0}&#10;\end{align*}&#10;\end{CJK}&#10;\end{document}"/>
  <p:tag name="IGUANATEXSIZE" val="18"/>
  <p:tag name="IGUANATEXCURSOR" val="220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.4792"/>
  <p:tag name="ORIGINALWIDTH" val="1062.617"/>
  <p:tag name="LATEXADDIN" val="\documentclass{article}&#10;\usepackage{mathrsfs}&#10;\usepackage{color}&#10;\usepackage{amsmath}&#10;\usepackage{CJK}&#10;\pagestyle{empty}&#10;\begin{document}&#10;\begin{CJK}{UTF8}{gbsn}&#10;\begin{align*}&#10;\textcolor{blue}{\partial_\mu T^{(2)\mu\nu}=F^{\nu\rho}j^{(2)}_\rho,}&#10;\end{align*}&#10;\end{CJK}&#10;\end{document}"/>
  <p:tag name="IGUANATEXSIZE" val="18"/>
  <p:tag name="IGUANATEXCURSOR" val="220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7.2291"/>
  <p:tag name="ORIGINALWIDTH" val="692.1635"/>
  <p:tag name="LATEXADDIN" val="\documentclass{article}&#10;\usepackage{mathrsfs}&#10;\usepackage{color}&#10;\usepackage{amsmath}&#10;\usepackage{CJK}&#10;\pagestyle{empty}&#10;\begin{document}&#10;\begin{CJK}{UTF8}{gbsn}&#10;\begin{align*}&#10;\textcolor{blue}{\partial_\mu T^{(2)\mu\nu}_A=0}&#10;\end{align*}&#10;\end{CJK}&#10;\end{document}"/>
  <p:tag name="IGUANATEXSIZE" val="18"/>
  <p:tag name="IGUANATEXCURSOR" val="225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7.979"/>
  <p:tag name="ORIGINALWIDTH" val="1361.08"/>
  <p:tag name="LATEXADDIN" val="\documentclass{article}&#10;\usepackage{mathrsfs}&#10;\usepackage{color}&#10;\usepackage{amsmath}&#10;\usepackage{CJK}&#10;\pagestyle{empty}&#10;\begin{document}&#10;\begin{CJK}{UTF8}{gbsn}&#10;\begin{align*}&#10;T^{(2)\mu\nu}_S=T^{(2)\mu\nu}+T^{(2)\nu\mu},&#10;\end{align*}&#10;\end{CJK}&#10;\end{document}"/>
  <p:tag name="IGUANATEXSIZE" val="16"/>
  <p:tag name="IGUANATEXCURSOR" val="213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.4792"/>
  <p:tag name="ORIGINALWIDTH" val="1325.834"/>
  <p:tag name="LATEXADDIN" val="\documentclass{article}&#10;\usepackage{mathrsfs}&#10;\usepackage{color}&#10;\usepackage{amsmath}&#10;\usepackage{CJK}&#10;\pagestyle{empty}&#10;\begin{document}&#10;\begin{CJK}{UTF8}{gbsn}&#10;\begin{align*}&#10;T^{(2)\mu\nu}_A=T^{(2)\mu\nu}-T^{(2)\nu\mu}&#10;\end{align*}&#10;\end{CJK}&#10;\end{document}"/>
  <p:tag name="IGUANATEXSIZE" val="16"/>
  <p:tag name="IGUANATEXCURSOR" val="192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5.2118"/>
  <p:tag name="ORIGINALWIDTH" val="3834.271"/>
  <p:tag name="LATEXADDIN" val="\documentclass{article}&#10;\usepackage{amsmath}&#10;\usepackage{CJK}&#10;\usepackage{color}&#10;\pagestyle{empty}&#10;\begin{document}&#10;\begin{CJK}{UTF8}{gbsn}&#10;\begin{align*}&#10;\textcolor{blue}{&#10;W_{\alpha\beta}(x,p) = \int\frac{d^4 y}{(2\pi)^4}&#10;                e^{-ip\cdot y}\langle \bar\psi_\beta\left(x+\frac{y}{2}\right)&#10;                U\left(x+\frac{y}{2},x-\frac{y}{2}\right)&#10;                \psi_{\alpha}\left(x-\frac{y}{2}\right)\rangle}&#10;\end{align*}&#10;\end{CJK}&#10;\end{document}"/>
  <p:tag name="IGUANATEXSIZE" val="14"/>
  <p:tag name="IGUANATEXCURSOR" val="422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9.2276"/>
  <p:tag name="ORIGINALWIDTH" val="1062.617"/>
  <p:tag name="LATEXADDIN" val="\documentclass{article}&#10;\usepackage{mathrsfs}&#10;\usepackage{color}&#10;\usepackage{amsmath}&#10;\usepackage{CJK}&#10;\pagestyle{empty}&#10;\begin{document}&#10;\begin{CJK}{UTF8}{gbsn}&#10;\begin{align*}&#10;\textcolor{blue}{\partial_\mu T^{(2)\mu\nu}_S=F^{\nu\rho}j^{(2)}_\rho,}&#10;\end{align*}&#10;\end{CJK}&#10;\end{document}"/>
  <p:tag name="IGUANATEXSIZE" val="18"/>
  <p:tag name="IGUANATEXCURSOR" val="248"/>
  <p:tag name="TRANSPARENCY" val="True"/>
  <p:tag name="FILENAME" val=""/>
  <p:tag name="LATEXENGINEID" val="0"/>
  <p:tag name="TEMPFOLDER" val="E:\Tex\Iguana Tex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9546</TotalTime>
  <Words>738</Words>
  <Application>Microsoft Office PowerPoint</Application>
  <PresentationFormat>全屏显示(4:3)</PresentationFormat>
  <Paragraphs>152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等线</vt:lpstr>
      <vt:lpstr>等线 Light</vt:lpstr>
      <vt:lpstr>Arial</vt:lpstr>
      <vt:lpstr>Calibri</vt:lpstr>
      <vt:lpstr>Calibri Light</vt:lpstr>
      <vt:lpstr>Cambria Math</vt:lpstr>
      <vt:lpstr>Times New Roman</vt:lpstr>
      <vt:lpstr>Office 主题​​</vt:lpstr>
      <vt:lpstr>Second order charge currents and energy momentum tensor in chiral system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杨诗正</dc:creator>
  <cp:lastModifiedBy>杨诗正</cp:lastModifiedBy>
  <cp:revision>365</cp:revision>
  <dcterms:created xsi:type="dcterms:W3CDTF">2021-07-04T03:45:56Z</dcterms:created>
  <dcterms:modified xsi:type="dcterms:W3CDTF">2021-08-17T05:38:50Z</dcterms:modified>
</cp:coreProperties>
</file>