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73" rtl="0" fontAlgn="auto" latinLnBrk="0" hangingPunct="0">
      <a:lnSpc>
        <a:spcPct val="9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ctr" defTabSz="1733973" rtl="0" fontAlgn="auto" latinLnBrk="0" hangingPunct="0">
      <a:lnSpc>
        <a:spcPct val="9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ctr" defTabSz="1733973" rtl="0" fontAlgn="auto" latinLnBrk="0" hangingPunct="0">
      <a:lnSpc>
        <a:spcPct val="9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ctr" defTabSz="1733973" rtl="0" fontAlgn="auto" latinLnBrk="0" hangingPunct="0">
      <a:lnSpc>
        <a:spcPct val="9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ctr" defTabSz="1733973" rtl="0" fontAlgn="auto" latinLnBrk="0" hangingPunct="0">
      <a:lnSpc>
        <a:spcPct val="9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ctr" defTabSz="1733973" rtl="0" fontAlgn="auto" latinLnBrk="0" hangingPunct="0">
      <a:lnSpc>
        <a:spcPct val="9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ctr" defTabSz="1733973" rtl="0" fontAlgn="auto" latinLnBrk="0" hangingPunct="0">
      <a:lnSpc>
        <a:spcPct val="9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ctr" defTabSz="1733973" rtl="0" fontAlgn="auto" latinLnBrk="0" hangingPunct="0">
      <a:lnSpc>
        <a:spcPct val="9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ctr" defTabSz="1733973" rtl="0" fontAlgn="auto" latinLnBrk="0" hangingPunct="0">
      <a:lnSpc>
        <a:spcPct val="9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Regular"/>
          <a:ea typeface="Avenir Next Regular"/>
          <a:cs typeface="Avenir Next Regular"/>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Col>
    <a:lastRow>
      <a:tcTxStyle b="on" i="off">
        <a:font>
          <a:latin typeface="Avenir Next Demi Bold"/>
          <a:ea typeface="Avenir Next Demi Bold"/>
          <a:cs typeface="Avenir Next Demi Bold"/>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
          <a:latin typeface="Avenir Next Demi Bold"/>
          <a:ea typeface="Avenir Next Demi Bold"/>
          <a:cs typeface="Avenir Next Demi Bold"/>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12700"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Row>
  </a:tblStyle>
  <a:tblStyle styleId="{C7B018BB-80A7-4F77-B60F-C8B233D01FF8}" styleName="">
    <a:tblBg/>
    <a:wholeTbl>
      <a:tcTxStyle b="off" i="off">
        <a:font>
          <a:latin typeface="Avenir Next Regular"/>
          <a:ea typeface="Avenir Next Regular"/>
          <a:cs typeface="Avenir Next Regular"/>
        </a:font>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firstCol>
    <a:lastRow>
      <a:tcTxStyle b="off" i="off">
        <a:font>
          <a:latin typeface="Avenir Next Regular"/>
          <a:ea typeface="Avenir Next Regular"/>
          <a:cs typeface="Avenir Next Regular"/>
        </a:font>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lastRow>
    <a:firstRow>
      <a:tcTxStyle b="on" i="off">
        <a:font>
          <a:latin typeface="Avenir Next Demi Bold"/>
          <a:ea typeface="Avenir Next Demi Bold"/>
          <a:cs typeface="Avenir Next Demi Bold"/>
        </a:font>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Avenir Next Regular"/>
          <a:ea typeface="Avenir Next Regular"/>
          <a:cs typeface="Avenir Next Regular"/>
        </a:font>
        <a:srgbClr val="000000"/>
      </a:tcTxStyle>
      <a:tcStyle>
        <a:tcBdr>
          <a:left>
            <a:ln w="3175" cap="flat">
              <a:solidFill>
                <a:srgbClr val="838383"/>
              </a:solidFill>
              <a:prstDash val="solid"/>
              <a:miter lim="400000"/>
            </a:ln>
          </a:left>
          <a:right>
            <a:ln w="3175" cap="flat">
              <a:solidFill>
                <a:srgbClr val="838383"/>
              </a:solidFill>
              <a:prstDash val="solid"/>
              <a:miter lim="400000"/>
            </a:ln>
          </a:right>
          <a:top>
            <a:ln w="3175" cap="flat">
              <a:solidFill>
                <a:srgbClr val="838383"/>
              </a:solidFill>
              <a:prstDash val="solid"/>
              <a:miter lim="400000"/>
            </a:ln>
          </a:top>
          <a:bottom>
            <a:ln w="3175" cap="flat">
              <a:solidFill>
                <a:srgbClr val="838383"/>
              </a:solidFill>
              <a:prstDash val="solid"/>
              <a:miter lim="400000"/>
            </a:ln>
          </a:bottom>
          <a:insideH>
            <a:ln w="3175" cap="flat">
              <a:solidFill>
                <a:srgbClr val="838383"/>
              </a:solidFill>
              <a:prstDash val="solid"/>
              <a:miter lim="400000"/>
            </a:ln>
          </a:insideH>
          <a:insideV>
            <a:ln w="3175" cap="flat">
              <a:solidFill>
                <a:srgbClr val="838383"/>
              </a:solidFill>
              <a:prstDash val="solid"/>
              <a:miter lim="400000"/>
            </a:ln>
          </a:insideV>
        </a:tcBdr>
        <a:fill>
          <a:noFill/>
        </a:fill>
      </a:tcStyle>
    </a:wholeTbl>
    <a:band2H>
      <a:tcTxStyle/>
      <a:tcStyle>
        <a:tcBdr/>
        <a:fill>
          <a:solidFill>
            <a:srgbClr val="ECEEEE"/>
          </a:solidFill>
        </a:fill>
      </a:tcStyle>
    </a:band2H>
    <a:firstCol>
      <a:tcTxStyle b="on" i="off">
        <a:font>
          <a:latin typeface="Avenir Next Demi Bold"/>
          <a:ea typeface="Avenir Next Demi Bold"/>
          <a:cs typeface="Avenir Next Demi Bold"/>
        </a:font>
        <a:srgbClr val="000000"/>
      </a:tcTxStyle>
      <a:tcStyle>
        <a:tcBdr>
          <a:left>
            <a:ln w="3175" cap="flat">
              <a:solidFill>
                <a:srgbClr val="4D4D4D"/>
              </a:solidFill>
              <a:prstDash val="solid"/>
              <a:miter lim="400000"/>
            </a:ln>
          </a:left>
          <a:right>
            <a:ln w="3175" cap="flat">
              <a:solidFill>
                <a:srgbClr val="808080"/>
              </a:solidFill>
              <a:prstDash val="solid"/>
              <a:miter lim="400000"/>
            </a:ln>
          </a:right>
          <a:top>
            <a:ln w="3175" cap="flat">
              <a:solidFill>
                <a:srgbClr val="808080"/>
              </a:solidFill>
              <a:prstDash val="solid"/>
              <a:miter lim="400000"/>
            </a:ln>
          </a:top>
          <a:bottom>
            <a:ln w="3175" cap="flat">
              <a:solidFill>
                <a:srgbClr val="808080"/>
              </a:solidFill>
              <a:prstDash val="solid"/>
              <a:miter lim="400000"/>
            </a:ln>
          </a:bottom>
          <a:insideH>
            <a:ln w="3175" cap="flat">
              <a:solidFill>
                <a:srgbClr val="808080"/>
              </a:solidFill>
              <a:prstDash val="solid"/>
              <a:miter lim="400000"/>
            </a:ln>
          </a:insideH>
          <a:insideV>
            <a:ln w="3175" cap="flat">
              <a:solidFill>
                <a:srgbClr val="808080"/>
              </a:solidFill>
              <a:prstDash val="solid"/>
              <a:miter lim="400000"/>
            </a:ln>
          </a:insideV>
        </a:tcBdr>
        <a:fill>
          <a:solidFill>
            <a:schemeClr val="accent3">
              <a:hueOff val="571091"/>
              <a:satOff val="15926"/>
              <a:lumOff val="22314"/>
            </a:schemeClr>
          </a:solidFill>
        </a:fill>
      </a:tcStyle>
    </a:firstCol>
    <a:lastRow>
      <a:tcTxStyle b="off" i="off">
        <a:font>
          <a:latin typeface="Avenir Next Regular"/>
          <a:ea typeface="Avenir Next Regular"/>
          <a:cs typeface="Avenir Next Regular"/>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45B43B"/>
              </a:solidFill>
              <a:prstDash val="solid"/>
              <a:miter lim="400000"/>
            </a:ln>
          </a:top>
          <a:bottom>
            <a:ln w="3175" cap="flat">
              <a:solidFill>
                <a:srgbClr val="4D4D4D"/>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
          <a:latin typeface="Avenir Next Demi Bold"/>
          <a:ea typeface="Avenir Next Demi Bold"/>
          <a:cs typeface="Avenir Next Demi Bold"/>
        </a:font>
        <a:srgbClr val="000000"/>
      </a:tcTxStyle>
      <a:tcStyle>
        <a:tcBdr>
          <a:left>
            <a:ln w="3175" cap="flat">
              <a:solidFill>
                <a:srgbClr val="4D4D4D"/>
              </a:solidFill>
              <a:prstDash val="solid"/>
              <a:miter lim="400000"/>
            </a:ln>
          </a:left>
          <a:right>
            <a:ln w="3175" cap="flat">
              <a:solidFill>
                <a:srgbClr val="4D4D4D"/>
              </a:solidFill>
              <a:prstDash val="solid"/>
              <a:miter lim="400000"/>
            </a:ln>
          </a:right>
          <a:top>
            <a:ln w="3175" cap="flat">
              <a:solidFill>
                <a:srgbClr val="4D4D4D"/>
              </a:solidFill>
              <a:prstDash val="solid"/>
              <a:miter lim="400000"/>
            </a:ln>
          </a:top>
          <a:bottom>
            <a:ln w="3175" cap="flat">
              <a:solidFill>
                <a:srgbClr val="4D4D4D"/>
              </a:solidFill>
              <a:prstDash val="solid"/>
              <a:miter lim="400000"/>
            </a:ln>
          </a:bottom>
          <a:insideH>
            <a:ln w="3175" cap="flat">
              <a:solidFill>
                <a:srgbClr val="4D4D4D"/>
              </a:solidFill>
              <a:prstDash val="solid"/>
              <a:miter lim="400000"/>
            </a:ln>
          </a:insideH>
          <a:insideV>
            <a:ln w="3175"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
          <a:latin typeface="Avenir Next Regular"/>
          <a:ea typeface="Avenir Next Regular"/>
          <a:cs typeface="Avenir Next Regular"/>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wholeTbl>
    <a:band2H>
      <a:tcTxStyle/>
      <a:tcStyle>
        <a:tcBdr/>
        <a:fill>
          <a:solidFill>
            <a:schemeClr val="accent4">
              <a:hueOff val="349036"/>
              <a:lumOff val="17111"/>
            </a:schemeClr>
          </a:solidFill>
        </a:fill>
      </a:tcStyle>
    </a:band2H>
    <a:firstCol>
      <a:tcTxStyle b="on" i="off">
        <a:font>
          <a:latin typeface="Avenir Next Demi Bold"/>
          <a:ea typeface="Avenir Next Demi Bold"/>
          <a:cs typeface="Avenir Next Demi Bold"/>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FBD17"/>
          </a:solidFill>
        </a:fill>
      </a:tcStyle>
    </a:firstCol>
    <a:lastRow>
      <a:tcTxStyle b="on" i="off">
        <a:font>
          <a:latin typeface="Avenir Next Demi Bold"/>
          <a:ea typeface="Avenir Next Demi Bold"/>
          <a:cs typeface="Avenir Next Demi Bold"/>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12700" cap="flat">
              <a:solidFill>
                <a:srgbClr val="FFBD17"/>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lastRow>
    <a:firstRow>
      <a:tcTxStyle b="on" i="off">
        <a:font>
          <a:latin typeface="Avenir Next Demi Bold"/>
          <a:ea typeface="Avenir Next Demi Bold"/>
          <a:cs typeface="Avenir Next Demi Bold"/>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Avenir Next Regular"/>
          <a:ea typeface="Avenir Next Regular"/>
          <a:cs typeface="Avenir Next Regular"/>
        </a:font>
        <a:srgbClr val="000000"/>
      </a:tcTxStyle>
      <a:tcStyle>
        <a:tcBdr>
          <a:left>
            <a:ln w="3175" cap="flat">
              <a:solidFill>
                <a:srgbClr val="5E5E5E"/>
              </a:solidFill>
              <a:prstDash val="solid"/>
              <a:miter lim="400000"/>
            </a:ln>
          </a:left>
          <a:right>
            <a:ln w="3175" cap="flat">
              <a:solidFill>
                <a:srgbClr val="5E5E5E"/>
              </a:solidFill>
              <a:prstDash val="solid"/>
              <a:miter lim="400000"/>
            </a:ln>
          </a:right>
          <a:top>
            <a:ln w="3175" cap="flat">
              <a:solidFill>
                <a:srgbClr val="5E5E5E"/>
              </a:solidFill>
              <a:prstDash val="solid"/>
              <a:miter lim="400000"/>
            </a:ln>
          </a:top>
          <a:bottom>
            <a:ln w="3175" cap="flat">
              <a:solidFill>
                <a:srgbClr val="5E5E5E"/>
              </a:solidFill>
              <a:prstDash val="solid"/>
              <a:miter lim="400000"/>
            </a:ln>
          </a:bottom>
          <a:insideH>
            <a:ln w="3175" cap="flat">
              <a:solidFill>
                <a:srgbClr val="5E5E5E"/>
              </a:solidFill>
              <a:prstDash val="solid"/>
              <a:miter lim="400000"/>
            </a:ln>
          </a:insideH>
          <a:insideV>
            <a:ln w="3175" cap="flat">
              <a:solidFill>
                <a:srgbClr val="5E5E5E"/>
              </a:solidFill>
              <a:prstDash val="solid"/>
              <a:miter lim="400000"/>
            </a:ln>
          </a:insideV>
        </a:tcBdr>
        <a:fill>
          <a:noFill/>
        </a:fill>
      </a:tcStyle>
    </a:wholeTbl>
    <a:band2H>
      <a:tcTxStyle/>
      <a:tcStyle>
        <a:tcBdr/>
        <a:fill>
          <a:solidFill>
            <a:srgbClr val="ECEEEF"/>
          </a:solidFill>
        </a:fill>
      </a:tcStyle>
    </a:band2H>
    <a:firstCol>
      <a:tcTxStyle b="on" i="off">
        <a:font>
          <a:latin typeface="Avenir Next Demi Bold"/>
          <a:ea typeface="Avenir Next Demi Bold"/>
          <a:cs typeface="Avenir Next Demi Bold"/>
        </a:font>
        <a:srgbClr val="FFFFFF"/>
      </a:tcTxStyle>
      <a:tcStyle>
        <a:tcBdr>
          <a:left>
            <a:ln w="3175" cap="flat">
              <a:solidFill>
                <a:srgbClr val="A6AAA9"/>
              </a:solidFill>
              <a:prstDash val="solid"/>
              <a:miter lim="400000"/>
            </a:ln>
          </a:left>
          <a:right>
            <a:ln w="3175" cap="flat">
              <a:solidFill>
                <a:srgbClr val="5E5E5E"/>
              </a:solidFill>
              <a:prstDash val="solid"/>
              <a:miter lim="400000"/>
            </a:ln>
          </a:right>
          <a:top>
            <a:ln w="3175" cap="flat">
              <a:solidFill>
                <a:srgbClr val="5E5E5E"/>
              </a:solidFill>
              <a:prstDash val="solid"/>
              <a:miter lim="400000"/>
            </a:ln>
          </a:top>
          <a:bottom>
            <a:ln w="3175" cap="flat">
              <a:solidFill>
                <a:srgbClr val="5E5E5E"/>
              </a:solidFill>
              <a:prstDash val="solid"/>
              <a:miter lim="400000"/>
            </a:ln>
          </a:bottom>
          <a:insideH>
            <a:ln w="3175" cap="flat">
              <a:solidFill>
                <a:srgbClr val="5E5E5E"/>
              </a:solidFill>
              <a:prstDash val="solid"/>
              <a:miter lim="400000"/>
            </a:ln>
          </a:insideH>
          <a:insideV>
            <a:ln w="3175" cap="flat">
              <a:solidFill>
                <a:srgbClr val="5E5E5E"/>
              </a:solidFill>
              <a:prstDash val="solid"/>
              <a:miter lim="400000"/>
            </a:ln>
          </a:insideV>
        </a:tcBdr>
        <a:fill>
          <a:solidFill>
            <a:srgbClr val="32C5B9"/>
          </a:solidFill>
        </a:fill>
      </a:tcStyle>
    </a:firstCol>
    <a:lastRow>
      <a:tcTxStyle b="on" i="off">
        <a:font>
          <a:latin typeface="Avenir Next Demi Bold"/>
          <a:ea typeface="Avenir Next Demi Bold"/>
          <a:cs typeface="Avenir Next Demi Bold"/>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12700" cap="flat">
              <a:solidFill>
                <a:schemeClr val="accent2">
                  <a:hueOff val="240640"/>
                  <a:satOff val="2542"/>
                  <a:lumOff val="-13198"/>
                </a:schemeClr>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FFFFFF"/>
          </a:solidFill>
        </a:fill>
      </a:tcStyle>
    </a:lastRow>
    <a:firstRow>
      <a:tcTxStyle b="on" i="off">
        <a:font>
          <a:latin typeface="Avenir Next Demi Bold"/>
          <a:ea typeface="Avenir Next Demi Bold"/>
          <a:cs typeface="Avenir Next Demi Bold"/>
        </a:font>
        <a:srgbClr val="FFFFFF"/>
      </a:tcTxStyle>
      <a:tcStyle>
        <a:tcBdr>
          <a:left>
            <a:ln w="3175" cap="flat">
              <a:solidFill>
                <a:srgbClr val="5E5E5E"/>
              </a:solidFill>
              <a:prstDash val="solid"/>
              <a:miter lim="400000"/>
            </a:ln>
          </a:left>
          <a:right>
            <a:ln w="3175" cap="flat">
              <a:solidFill>
                <a:srgbClr val="5E5E5E"/>
              </a:solidFill>
              <a:prstDash val="solid"/>
              <a:miter lim="400000"/>
            </a:ln>
          </a:right>
          <a:top>
            <a:ln w="3175" cap="flat">
              <a:solidFill>
                <a:srgbClr val="A6AAA9"/>
              </a:solidFill>
              <a:prstDash val="solid"/>
              <a:miter lim="400000"/>
            </a:ln>
          </a:top>
          <a:bottom>
            <a:ln w="3175" cap="flat">
              <a:solidFill>
                <a:srgbClr val="5E5E5E"/>
              </a:solidFill>
              <a:prstDash val="solid"/>
              <a:miter lim="400000"/>
            </a:ln>
          </a:bottom>
          <a:insideH>
            <a:ln w="3175" cap="flat">
              <a:solidFill>
                <a:srgbClr val="5E5E5E"/>
              </a:solidFill>
              <a:prstDash val="solid"/>
              <a:miter lim="400000"/>
            </a:ln>
          </a:insideH>
          <a:insideV>
            <a:ln w="3175"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Avenir Next Regular"/>
          <a:ea typeface="Avenir Next Regular"/>
          <a:cs typeface="Avenir Next Regular"/>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wholeTbl>
    <a:band2H>
      <a:tcTxStyle/>
      <a:tcStyle>
        <a:tcBdr/>
        <a:fill>
          <a:solidFill>
            <a:srgbClr val="EDEEEF"/>
          </a:solidFill>
        </a:fill>
      </a:tcStyle>
    </a:band2H>
    <a:firstCol>
      <a:tcTxStyle b="on" i="off">
        <a:font>
          <a:latin typeface="Avenir Next Demi Bold"/>
          <a:ea typeface="Avenir Next Demi Bold"/>
          <a:cs typeface="Avenir Next Demi Bold"/>
        </a:font>
        <a:srgbClr val="000000"/>
      </a:tcTxStyle>
      <a:tcStyle>
        <a:tcBdr>
          <a:left>
            <a:ln w="3175" cap="flat">
              <a:solidFill>
                <a:srgbClr val="6C6C6C"/>
              </a:solidFill>
              <a:prstDash val="solid"/>
              <a:miter lim="400000"/>
            </a:ln>
          </a:left>
          <a:right>
            <a:ln w="12700"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firstCol>
    <a:lastRow>
      <a:tcTxStyle b="on" i="off">
        <a:font>
          <a:latin typeface="Avenir Next Demi Bold"/>
          <a:ea typeface="Avenir Next Demi Bold"/>
          <a:cs typeface="Avenir Next Demi Bold"/>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6C6C6C"/>
              </a:solidFill>
              <a:prstDash val="solid"/>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lastRow>
    <a:firstRow>
      <a:tcTxStyle b="on" i="off">
        <a:font>
          <a:latin typeface="Avenir Next Demi Bold"/>
          <a:ea typeface="Avenir Next Demi Bold"/>
          <a:cs typeface="Avenir Next Demi Bold"/>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6C6C6C"/>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83"/>
    <p:restoredTop sz="85201"/>
  </p:normalViewPr>
  <p:slideViewPr>
    <p:cSldViewPr snapToGrid="0" snapToObjects="1">
      <p:cViewPr varScale="1">
        <p:scale>
          <a:sx n="99" d="100"/>
          <a:sy n="99" d="100"/>
        </p:scale>
        <p:origin x="255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 dirty="0" err="1"/>
              <a:t>各位老师大家上午好</a:t>
            </a:r>
            <a:r>
              <a:rPr lang="zh-CN" altLang="en-US" dirty="0"/>
              <a:t>，首先非常感谢会务组给我这个机会和大家分享一下我们前段时间的一个工作。我是来自上海交通大学的博士后华俊。那我的报告的题目是“</a:t>
            </a:r>
            <a:r>
              <a:rPr lang="en" altLang="zh-CN" dirty="0"/>
              <a:t>Distribution Amplitudes of K∗ and </a:t>
            </a:r>
            <a:r>
              <a:rPr lang="el-GR" altLang="zh-CN" dirty="0"/>
              <a:t>φ </a:t>
            </a:r>
            <a:r>
              <a:rPr lang="en" altLang="zh-CN" dirty="0"/>
              <a:t>from Lattice QCD</a:t>
            </a:r>
            <a:r>
              <a:rPr lang="zh-CN" altLang="en-US" dirty="0"/>
              <a:t>”。那这个工作也是我们</a:t>
            </a:r>
            <a:r>
              <a:rPr lang="en-US" altLang="zh-CN" dirty="0"/>
              <a:t>LPC</a:t>
            </a:r>
            <a:r>
              <a:rPr lang="zh-CN" altLang="en-US" dirty="0"/>
              <a:t>合作组共同完成的一个工作。</a:t>
            </a:r>
            <a:endParaRPr lang="e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Shape 434"/>
          <p:cNvSpPr>
            <a:spLocks noGrp="1" noRot="1" noChangeAspect="1"/>
          </p:cNvSpPr>
          <p:nvPr>
            <p:ph type="sldImg"/>
          </p:nvPr>
        </p:nvSpPr>
        <p:spPr>
          <a:prstGeom prst="rect">
            <a:avLst/>
          </a:prstGeom>
        </p:spPr>
        <p:txBody>
          <a:bodyPr/>
          <a:lstStyle/>
          <a:p>
            <a:endParaRPr/>
          </a:p>
        </p:txBody>
      </p:sp>
      <p:sp>
        <p:nvSpPr>
          <p:cNvPr id="435" name="Shape 435"/>
          <p:cNvSpPr>
            <a:spLocks noGrp="1"/>
          </p:cNvSpPr>
          <p:nvPr>
            <p:ph type="body" sz="quarter" idx="1"/>
          </p:nvPr>
        </p:nvSpPr>
        <p:spPr>
          <a:prstGeom prst="rect">
            <a:avLst/>
          </a:prstGeom>
        </p:spPr>
        <p:txBody>
          <a:bodyPr/>
          <a:lstStyle/>
          <a:p>
            <a:r>
              <a:t>Firstly, check the dispersion relation. The largest momenta we used in our calculation is 2.15GeV. According to this two diagram, the cutoff effects or the discretization effects can be described well by the ‘a’ square term especially for the two smaller lattice spacing.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noRot="1" noChangeAspect="1"/>
          </p:cNvSpPr>
          <p:nvPr>
            <p:ph type="sldImg"/>
          </p:nvPr>
        </p:nvSpPr>
        <p:spPr>
          <a:prstGeom prst="rect">
            <a:avLst/>
          </a:prstGeom>
        </p:spPr>
        <p:txBody>
          <a:bodyPr/>
          <a:lstStyle/>
          <a:p>
            <a:endParaRPr/>
          </a:p>
        </p:txBody>
      </p:sp>
      <p:sp>
        <p:nvSpPr>
          <p:cNvPr id="452" name="Shape 452"/>
          <p:cNvSpPr>
            <a:spLocks noGrp="1"/>
          </p:cNvSpPr>
          <p:nvPr>
            <p:ph type="body" sz="quarter" idx="1"/>
          </p:nvPr>
        </p:nvSpPr>
        <p:spPr>
          <a:prstGeom prst="rect">
            <a:avLst/>
          </a:prstGeom>
        </p:spPr>
        <p:txBody>
          <a:bodyPr/>
          <a:lstStyle/>
          <a:p>
            <a:r>
              <a:t>Before presenting any numerical results, let me present the Hybrid renormalization first. As we know, the RI/MOM renormalization scheme can well renormalize the local operator. While in non-local part, here in large z area, the RI/MOM renormalization results become much different with the perturbative results, which means we need a more appropriate renormalization scheme for non-local operator. Here we used the hybrid renormalization scheme proposed recently. In small distance, we can still use RI/MOM renormalization. In the medium distance, we will use the modified mass renormalization. When beyond lattice signal’s reach, we will use a physical based extrapolation.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Shape 467"/>
          <p:cNvSpPr>
            <a:spLocks noGrp="1" noRot="1" noChangeAspect="1"/>
          </p:cNvSpPr>
          <p:nvPr>
            <p:ph type="sldImg"/>
          </p:nvPr>
        </p:nvSpPr>
        <p:spPr>
          <a:prstGeom prst="rect">
            <a:avLst/>
          </a:prstGeom>
        </p:spPr>
        <p:txBody>
          <a:bodyPr/>
          <a:lstStyle/>
          <a:p>
            <a:endParaRPr/>
          </a:p>
        </p:txBody>
      </p:sp>
      <p:sp>
        <p:nvSpPr>
          <p:cNvPr id="468" name="Shape 468"/>
          <p:cNvSpPr>
            <a:spLocks noGrp="1"/>
          </p:cNvSpPr>
          <p:nvPr>
            <p:ph type="body" sz="quarter" idx="1"/>
          </p:nvPr>
        </p:nvSpPr>
        <p:spPr>
          <a:prstGeom prst="rect">
            <a:avLst/>
          </a:prstGeom>
        </p:spPr>
        <p:txBody>
          <a:bodyPr/>
          <a:lstStyle/>
          <a:p>
            <a:r>
              <a:rPr dirty="0"/>
              <a:t>To apply the modified mass renormalization in the medium distance. We fit the RI/MOM factor with such a modified expression. The m-1 term in expression is the coefficient of the power divergence which we should keep in Hybrid. The c1,c2 term is the ln(z) scale infrared divergence which we should drop in Hybrid. The m0 term is somehow a little tricky one, including several possible factors. For safety, we will set m0=0 in following analysis. Here, the right side are the fitting </a:t>
            </a:r>
            <a:r>
              <a:rPr lang="en-US" dirty="0"/>
              <a:t>diagram</a:t>
            </a:r>
            <a:r>
              <a:rPr dirty="0"/>
              <a:t> and fitting </a:t>
            </a:r>
            <a:r>
              <a:rPr lang="en-US" dirty="0"/>
              <a:t>results</a:t>
            </a:r>
            <a:r>
              <a:rPr dirty="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Shape 477"/>
          <p:cNvSpPr>
            <a:spLocks noGrp="1" noRot="1" noChangeAspect="1"/>
          </p:cNvSpPr>
          <p:nvPr>
            <p:ph type="sldImg"/>
          </p:nvPr>
        </p:nvSpPr>
        <p:spPr>
          <a:prstGeom prst="rect">
            <a:avLst/>
          </a:prstGeom>
        </p:spPr>
        <p:txBody>
          <a:bodyPr/>
          <a:lstStyle/>
          <a:p>
            <a:endParaRPr/>
          </a:p>
        </p:txBody>
      </p:sp>
      <p:sp>
        <p:nvSpPr>
          <p:cNvPr id="478" name="Shape 478"/>
          <p:cNvSpPr>
            <a:spLocks noGrp="1"/>
          </p:cNvSpPr>
          <p:nvPr>
            <p:ph type="body" sz="quarter" idx="1"/>
          </p:nvPr>
        </p:nvSpPr>
        <p:spPr>
          <a:prstGeom prst="rect">
            <a:avLst/>
          </a:prstGeom>
        </p:spPr>
        <p:txBody>
          <a:bodyPr/>
          <a:lstStyle/>
          <a:p>
            <a:r>
              <a:rPr dirty="0"/>
              <a:t>Then after RI/MOM renormalization in short distance and modified mass renormalization in medium distance, the real part and imaginary part of quasi-DA in coordinate space can be derived.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Shape 496"/>
          <p:cNvSpPr>
            <a:spLocks noGrp="1" noRot="1" noChangeAspect="1"/>
          </p:cNvSpPr>
          <p:nvPr>
            <p:ph type="sldImg"/>
          </p:nvPr>
        </p:nvSpPr>
        <p:spPr>
          <a:prstGeom prst="rect">
            <a:avLst/>
          </a:prstGeom>
        </p:spPr>
        <p:txBody>
          <a:bodyPr/>
          <a:lstStyle/>
          <a:p>
            <a:endParaRPr/>
          </a:p>
        </p:txBody>
      </p:sp>
      <p:sp>
        <p:nvSpPr>
          <p:cNvPr id="497" name="Shape 497"/>
          <p:cNvSpPr>
            <a:spLocks noGrp="1"/>
          </p:cNvSpPr>
          <p:nvPr>
            <p:ph type="body" sz="quarter" idx="1"/>
          </p:nvPr>
        </p:nvSpPr>
        <p:spPr>
          <a:prstGeom prst="rect">
            <a:avLst/>
          </a:prstGeom>
        </p:spPr>
        <p:txBody>
          <a:bodyPr/>
          <a:lstStyle/>
          <a:p>
            <a:r>
              <a:t>The normally next step is the Fourier transformation to get the quasi-DA in momentum space. While if we directly cutoff beyond lattice signal’s reach, we may suffer the so-called inverse problem. Here in DA cases, it will result to unphysical oscillations in momentum space. There are several possible solutions on the inverse problem discussed in the previous papers.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Shape 512"/>
          <p:cNvSpPr>
            <a:spLocks noGrp="1" noRot="1" noChangeAspect="1"/>
          </p:cNvSpPr>
          <p:nvPr>
            <p:ph type="sldImg"/>
          </p:nvPr>
        </p:nvSpPr>
        <p:spPr>
          <a:prstGeom prst="rect">
            <a:avLst/>
          </a:prstGeom>
        </p:spPr>
        <p:txBody>
          <a:bodyPr/>
          <a:lstStyle/>
          <a:p>
            <a:endParaRPr/>
          </a:p>
        </p:txBody>
      </p:sp>
      <p:sp>
        <p:nvSpPr>
          <p:cNvPr id="513" name="Shape 513"/>
          <p:cNvSpPr>
            <a:spLocks noGrp="1"/>
          </p:cNvSpPr>
          <p:nvPr>
            <p:ph type="body" sz="quarter" idx="1"/>
          </p:nvPr>
        </p:nvSpPr>
        <p:spPr>
          <a:prstGeom prst="rect">
            <a:avLst/>
          </a:prstGeom>
        </p:spPr>
        <p:txBody>
          <a:bodyPr/>
          <a:lstStyle/>
          <a:p>
            <a:r>
              <a:rPr dirty="0"/>
              <a:t>In our study, we use the physics-based extrapolation at large z area</a:t>
            </a:r>
            <a:r>
              <a:rPr lang="en-US" dirty="0"/>
              <a:t> to avoid this problem</a:t>
            </a:r>
            <a:r>
              <a:rPr dirty="0"/>
              <a:t>. In this approach, we begin with the a form that incorporates the asymptotic behavior of </a:t>
            </a:r>
            <a:r>
              <a:rPr dirty="0" err="1"/>
              <a:t>parton</a:t>
            </a:r>
            <a:r>
              <a:rPr dirty="0"/>
              <a:t> distributions at x → 0 or 1. After Fourier transformation, we will use the large z behaves or the phase rotation formular. This approach removes unphysical oscillations in a naive truncated Fourier transform, but with the price of altering the endpoint distribution.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Shape 547"/>
          <p:cNvSpPr>
            <a:spLocks noGrp="1" noRot="1" noChangeAspect="1"/>
          </p:cNvSpPr>
          <p:nvPr>
            <p:ph type="sldImg"/>
          </p:nvPr>
        </p:nvSpPr>
        <p:spPr>
          <a:prstGeom prst="rect">
            <a:avLst/>
          </a:prstGeom>
        </p:spPr>
        <p:txBody>
          <a:bodyPr/>
          <a:lstStyle/>
          <a:p>
            <a:endParaRPr/>
          </a:p>
        </p:txBody>
      </p:sp>
      <p:sp>
        <p:nvSpPr>
          <p:cNvPr id="548" name="Shape 548"/>
          <p:cNvSpPr>
            <a:spLocks noGrp="1"/>
          </p:cNvSpPr>
          <p:nvPr>
            <p:ph type="body" sz="quarter" idx="1"/>
          </p:nvPr>
        </p:nvSpPr>
        <p:spPr>
          <a:prstGeom prst="rect">
            <a:avLst/>
          </a:prstGeom>
        </p:spPr>
        <p:txBody>
          <a:bodyPr/>
          <a:lstStyle/>
          <a:p>
            <a:r>
              <a:rPr dirty="0"/>
              <a:t>At last step, we derive the LCDA from quasi-DA by an inverse matching. As we said, for large </a:t>
            </a:r>
            <a:r>
              <a:rPr dirty="0" err="1"/>
              <a:t>Pz</a:t>
            </a:r>
            <a:r>
              <a:rPr dirty="0"/>
              <a:t>, the leading power of DA under the expansion can be factorized into light-cone DA. The matching kernel from light cone to quasi is calculated at this paper in 2019.  Thus, neglecting the high power corrections, the light cone DA can be derived by an inverse matching from quasi DA. To minimize systematic errors in this matching process, we discretize the matching kernel and inverse the </a:t>
            </a:r>
            <a:r>
              <a:rPr lang="en-US" dirty="0"/>
              <a:t>kernel  </a:t>
            </a:r>
            <a:r>
              <a:rPr dirty="0"/>
              <a:t>matrix numerically. Then, we can get the LCDA of any lattice spacing and any momentum.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Shape 561"/>
          <p:cNvSpPr>
            <a:spLocks noGrp="1" noRot="1" noChangeAspect="1"/>
          </p:cNvSpPr>
          <p:nvPr>
            <p:ph type="sldImg"/>
          </p:nvPr>
        </p:nvSpPr>
        <p:spPr>
          <a:prstGeom prst="rect">
            <a:avLst/>
          </a:prstGeom>
        </p:spPr>
        <p:txBody>
          <a:bodyPr/>
          <a:lstStyle/>
          <a:p>
            <a:endParaRPr/>
          </a:p>
        </p:txBody>
      </p:sp>
      <p:sp>
        <p:nvSpPr>
          <p:cNvPr id="562" name="Shape 562"/>
          <p:cNvSpPr>
            <a:spLocks noGrp="1"/>
          </p:cNvSpPr>
          <p:nvPr>
            <p:ph type="body" sz="quarter" idx="1"/>
          </p:nvPr>
        </p:nvSpPr>
        <p:spPr>
          <a:prstGeom prst="rect">
            <a:avLst/>
          </a:prstGeom>
        </p:spPr>
        <p:txBody>
          <a:bodyPr/>
          <a:lstStyle/>
          <a:p>
            <a:r>
              <a:rPr dirty="0"/>
              <a:t>After continuum extrapolation and infinite momentum limit, we finally get the entire distribution of K* and phi, both the longitudinally-polarized one and the transversely-polarized one. Here the x is momentum fraction.</a:t>
            </a:r>
            <a:r>
              <a:rPr lang="en-US" dirty="0"/>
              <a:t> We also give the compassion with Asymptotic form and the results from sum rule. </a:t>
            </a:r>
            <a:r>
              <a:rPr dirty="0"/>
              <a:t>And here are some numerical </a:t>
            </a:r>
            <a:r>
              <a:rPr dirty="0" err="1"/>
              <a:t>Gegenbauer</a:t>
            </a:r>
            <a:r>
              <a:rPr dirty="0"/>
              <a:t> moments extracted from our results.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Shape 570"/>
          <p:cNvSpPr>
            <a:spLocks noGrp="1" noRot="1" noChangeAspect="1"/>
          </p:cNvSpPr>
          <p:nvPr>
            <p:ph type="sldImg"/>
          </p:nvPr>
        </p:nvSpPr>
        <p:spPr>
          <a:prstGeom prst="rect">
            <a:avLst/>
          </a:prstGeom>
        </p:spPr>
        <p:txBody>
          <a:bodyPr/>
          <a:lstStyle/>
          <a:p>
            <a:endParaRPr/>
          </a:p>
        </p:txBody>
      </p:sp>
      <p:sp>
        <p:nvSpPr>
          <p:cNvPr id="571" name="Shape 571"/>
          <p:cNvSpPr>
            <a:spLocks noGrp="1"/>
          </p:cNvSpPr>
          <p:nvPr>
            <p:ph type="body" sz="quarter" idx="1"/>
          </p:nvPr>
        </p:nvSpPr>
        <p:spPr>
          <a:prstGeom prst="rect">
            <a:avLst/>
          </a:prstGeom>
        </p:spPr>
        <p:txBody>
          <a:bodyPr/>
          <a:lstStyle/>
          <a:p>
            <a:r>
              <a:t>Here are my summaries,  maybe I don't need to repeat them. Thank you for your listening.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r>
              <a:rPr lang="en" dirty="0" err="1"/>
              <a:t>这是我报告的outline</a:t>
            </a:r>
            <a:r>
              <a:rPr lang="zh-CN" altLang="en-US" dirty="0"/>
              <a:t>。我将介绍这个工作的</a:t>
            </a:r>
            <a:r>
              <a:rPr lang="en-US" altLang="zh-CN" dirty="0" err="1"/>
              <a:t>movivation</a:t>
            </a:r>
            <a:r>
              <a:rPr lang="zh-CN" altLang="en-US" dirty="0"/>
              <a:t>，为什么我们需要</a:t>
            </a:r>
            <a:r>
              <a:rPr lang="en-US" altLang="zh-CN" dirty="0"/>
              <a:t>K</a:t>
            </a:r>
            <a:r>
              <a:rPr lang="zh-CN" altLang="en-US" dirty="0"/>
              <a:t>*和</a:t>
            </a:r>
            <a:r>
              <a:rPr lang="en-US" altLang="zh-CN" dirty="0"/>
              <a:t>phi</a:t>
            </a:r>
            <a:r>
              <a:rPr lang="zh-CN" altLang="en-US" dirty="0"/>
              <a:t>的波函数。报告的主要部分是，我们如何在格点上通过大动量有效理论来计算光锥波函数。最后我会展示一下我们的计算结果。</a:t>
            </a:r>
            <a:endParaRPr lang="e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prstGeom prst="rect">
            <a:avLst/>
          </a:prstGeom>
        </p:spPr>
        <p:txBody>
          <a:bodyPr/>
          <a:lstStyle/>
          <a:p>
            <a:endParaRPr/>
          </a:p>
        </p:txBody>
      </p:sp>
      <p:sp>
        <p:nvSpPr>
          <p:cNvPr id="210" name="Shape 210"/>
          <p:cNvSpPr>
            <a:spLocks noGrp="1"/>
          </p:cNvSpPr>
          <p:nvPr>
            <p:ph type="body" sz="quarter" idx="1"/>
          </p:nvPr>
        </p:nvSpPr>
        <p:spPr>
          <a:prstGeom prst="rect">
            <a:avLst/>
          </a:prstGeom>
        </p:spPr>
        <p:txBody>
          <a:bodyPr/>
          <a:lstStyle/>
          <a:p>
            <a:r>
              <a:rPr lang="en" dirty="0"/>
              <a:t>To </a:t>
            </a:r>
            <a:r>
              <a:rPr lang="en" dirty="0" err="1"/>
              <a:t>emphasise</a:t>
            </a:r>
            <a:r>
              <a:rPr lang="en" dirty="0"/>
              <a:t> the importance of DA, the theory that must be discussed is factorization. Consider an exclusive B meson decay process in heavy flavor physics,  there are several scales from lambda QCD scale to Mb scale and to Mw scale. These different scales need to be handled separately. By applying OPE and integrating, the Mw scale physics can be absorbed into Wilson coefficients. Then according to factorization, the physics below </a:t>
            </a:r>
            <a:r>
              <a:rPr lang="en" dirty="0" err="1"/>
              <a:t>nlambda</a:t>
            </a:r>
            <a:r>
              <a:rPr lang="en" dirty="0"/>
              <a:t> QCD scale can be absorbed into Non-perturbative but universal distribution amplitudes, and the physics above lambda QCD scale can be calculated perturbatively as a high-energy hard kernel. </a:t>
            </a:r>
          </a:p>
          <a:p>
            <a:r>
              <a:rPr lang="en" dirty="0" err="1"/>
              <a:t>那聊到光锥波函数的重要性</a:t>
            </a:r>
            <a:r>
              <a:rPr lang="zh-CN" altLang="en-US" dirty="0"/>
              <a:t>，我们一定会涉及到的是因子化理论。考虑任意一个</a:t>
            </a:r>
            <a:r>
              <a:rPr lang="en-US" altLang="zh-CN" dirty="0"/>
              <a:t>B</a:t>
            </a:r>
            <a:r>
              <a:rPr lang="zh-CN" altLang="en-US" dirty="0"/>
              <a:t>介子的遍举过程，那这个衰变过程会涉及到多个能标。从最低的</a:t>
            </a:r>
            <a:r>
              <a:rPr lang="en-US" altLang="zh-CN" dirty="0"/>
              <a:t>lambda</a:t>
            </a:r>
            <a:r>
              <a:rPr lang="zh-CN" altLang="en-US" dirty="0"/>
              <a:t> </a:t>
            </a:r>
            <a:r>
              <a:rPr lang="en-US" altLang="zh-CN" dirty="0"/>
              <a:t>QCD</a:t>
            </a:r>
            <a:r>
              <a:rPr lang="zh-CN" altLang="en-US" dirty="0"/>
              <a:t>能标，到</a:t>
            </a:r>
            <a:r>
              <a:rPr lang="en-US" altLang="zh-CN" dirty="0"/>
              <a:t>B</a:t>
            </a:r>
            <a:r>
              <a:rPr lang="zh-CN" altLang="en-US" dirty="0"/>
              <a:t>介子质量的</a:t>
            </a:r>
            <a:r>
              <a:rPr lang="en-US" altLang="zh-CN" dirty="0"/>
              <a:t>Mb</a:t>
            </a:r>
            <a:r>
              <a:rPr lang="zh-CN" altLang="en-US" dirty="0"/>
              <a:t>能标，以及更高的</a:t>
            </a:r>
            <a:r>
              <a:rPr lang="en-US" altLang="zh-CN" dirty="0"/>
              <a:t>Mw</a:t>
            </a:r>
            <a:r>
              <a:rPr lang="zh-CN" altLang="en-US" dirty="0"/>
              <a:t>的能标。这</a:t>
            </a:r>
            <a:r>
              <a:rPr lang="en-US" altLang="zh-CN" dirty="0"/>
              <a:t>3</a:t>
            </a:r>
            <a:r>
              <a:rPr lang="zh-CN" altLang="en-US" dirty="0"/>
              <a:t>个能标的物理需要被明确的区分开进行处理才能计算完整的过程。通过算符乘积展开和积分掉重的波色子，我们可以把</a:t>
            </a:r>
            <a:r>
              <a:rPr lang="en-US" altLang="zh-CN" dirty="0"/>
              <a:t>Mw</a:t>
            </a:r>
            <a:r>
              <a:rPr lang="zh-CN" altLang="en-US" dirty="0"/>
              <a:t>标度的物理系收到</a:t>
            </a:r>
            <a:r>
              <a:rPr lang="en-US" altLang="zh-CN" dirty="0" err="1"/>
              <a:t>wilson</a:t>
            </a:r>
            <a:r>
              <a:rPr lang="zh-CN" altLang="en-US" dirty="0"/>
              <a:t>系数当中去。而通过因子</a:t>
            </a:r>
            <a:r>
              <a:rPr lang="zh-CN" altLang="en-US"/>
              <a:t>化定定理</a:t>
            </a:r>
            <a:endParaRPr lang="e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p>
            <a:r>
              <a:rPr dirty="0"/>
              <a:t>Thus, the distribution amplitudes of light mesons are very important inputs for exclusive processes in factorization theory for these relevant flavor physics. Especially, these exclusive processes may provide information on the CKM matrix. For the K* distribution amplitudes, these relevant flavor-changing neutral current processes are highly suppressed in standard model, which are more likely to search for new physics. The </a:t>
            </a:r>
            <a:r>
              <a:rPr dirty="0" err="1"/>
              <a:t>LHCb</a:t>
            </a:r>
            <a:r>
              <a:rPr dirty="0"/>
              <a:t> collaboration also try to find new physics by rates and angular distributions of B0 to K* u plus u minus process, in recent research.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p>
            <a:r>
              <a:rPr dirty="0"/>
              <a:t>There is a long history of light-cone distribution amplitudes. The hadron light-cone distribution amplitudes (LCDAs) have been introduced four decades ago in the context of the QCD description of hard exclusive reactions.  Early studies of the various approaches include the Asymptotic LCDA in 1980s, a controversial results from CZ model in 1982, the early calculation from Light-cone sum rule and lattice. While, decades have passed, we are still trying to obtain the more accurate results of LCDAs. Recent years, these approaches include QCD sum rules, Light front quark model, DS equations and so 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noRot="1" noChangeAspect="1"/>
          </p:cNvSpPr>
          <p:nvPr>
            <p:ph type="sldImg"/>
          </p:nvPr>
        </p:nvSpPr>
        <p:spPr>
          <a:prstGeom prst="rect">
            <a:avLst/>
          </a:prstGeom>
        </p:spPr>
        <p:txBody>
          <a:bodyPr/>
          <a:lstStyle/>
          <a:p>
            <a:endParaRPr/>
          </a:p>
        </p:txBody>
      </p:sp>
      <p:sp>
        <p:nvSpPr>
          <p:cNvPr id="275" name="Shape 275"/>
          <p:cNvSpPr>
            <a:spLocks noGrp="1"/>
          </p:cNvSpPr>
          <p:nvPr>
            <p:ph type="body" sz="quarter" idx="1"/>
          </p:nvPr>
        </p:nvSpPr>
        <p:spPr>
          <a:prstGeom prst="rect">
            <a:avLst/>
          </a:prstGeom>
        </p:spPr>
        <p:txBody>
          <a:bodyPr/>
          <a:lstStyle/>
          <a:p>
            <a:r>
              <a:rPr dirty="0"/>
              <a:t>As a calculation from first principle, lattice QCD is the most promising method for obtaining accurate LCDAs. To get the LCDA on lattice, one can defined a meson-to-vacuum matrix element of a renormalized nonlocal quark-antiquark light-ray operator. The most common approach on the lattice has been to calculate the moments of LCDAs as the matrix elements of local operators. How-ever, it has been difficult to calculate the matrix elements of higher moments. Recent years, based on the large momentum effective theory (</a:t>
            </a:r>
            <a:r>
              <a:rPr dirty="0" err="1"/>
              <a:t>LaMET</a:t>
            </a:r>
            <a:r>
              <a:rPr dirty="0"/>
              <a:t>) proposed by Xiang-Dong J</a:t>
            </a:r>
            <a:r>
              <a:rPr lang="en-US" altLang="zh-CN" dirty="0"/>
              <a:t>i in 2013</a:t>
            </a:r>
            <a:r>
              <a:rPr dirty="0"/>
              <a:t>, we can finally do a direct calculation of the entire distribution.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noRot="1" noChangeAspect="1"/>
          </p:cNvSpPr>
          <p:nvPr>
            <p:ph type="sldImg"/>
          </p:nvPr>
        </p:nvSpPr>
        <p:spPr>
          <a:prstGeom prst="rect">
            <a:avLst/>
          </a:prstGeom>
        </p:spPr>
        <p:txBody>
          <a:bodyPr/>
          <a:lstStyle/>
          <a:p>
            <a:endParaRPr/>
          </a:p>
        </p:txBody>
      </p:sp>
      <p:sp>
        <p:nvSpPr>
          <p:cNvPr id="292" name="Shape 292"/>
          <p:cNvSpPr>
            <a:spLocks noGrp="1"/>
          </p:cNvSpPr>
          <p:nvPr>
            <p:ph type="body" sz="quarter" idx="1"/>
          </p:nvPr>
        </p:nvSpPr>
        <p:spPr>
          <a:prstGeom prst="rect">
            <a:avLst/>
          </a:prstGeom>
        </p:spPr>
        <p:txBody>
          <a:bodyPr/>
          <a:lstStyle/>
          <a:p>
            <a:r>
              <a:t>In large momentum effective theory, one can define a new matrix element with an equal-time correlator, named quasi-DA. This quasi-DA can be calculated on lattice directly. For large Pz, the leading power of DA under the expansion can be factorized into light-cone DA. Thus, the light-cone DA can be derived by an inverse matching from Quasi-DA.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hape 398"/>
          <p:cNvSpPr>
            <a:spLocks noGrp="1" noRot="1" noChangeAspect="1"/>
          </p:cNvSpPr>
          <p:nvPr>
            <p:ph type="sldImg"/>
          </p:nvPr>
        </p:nvSpPr>
        <p:spPr>
          <a:prstGeom prst="rect">
            <a:avLst/>
          </a:prstGeom>
        </p:spPr>
        <p:txBody>
          <a:bodyPr/>
          <a:lstStyle/>
          <a:p>
            <a:endParaRPr/>
          </a:p>
        </p:txBody>
      </p:sp>
      <p:sp>
        <p:nvSpPr>
          <p:cNvPr id="399" name="Shape 399"/>
          <p:cNvSpPr>
            <a:spLocks noGrp="1"/>
          </p:cNvSpPr>
          <p:nvPr>
            <p:ph type="body" sz="quarter" idx="1"/>
          </p:nvPr>
        </p:nvSpPr>
        <p:spPr>
          <a:prstGeom prst="rect">
            <a:avLst/>
          </a:prstGeom>
        </p:spPr>
        <p:txBody>
          <a:bodyPr/>
          <a:lstStyle/>
          <a:p>
            <a:r>
              <a:t>According to LaMET, the LCDAs can be obtained by calculating the bare equal-time correlations on the lattice, here H represents the Quasi-DA and U represents the gauge links. The corresponding two-point correlation function defined on the lattice follows this form. Where the gamma one is gamma t for longitudinally-polarized K* and sigma(z,x) for transversely-polarized K*. The quasi DA then can be extracted by fitting the ratio of nonlocal two-point function and local two point function.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Shape 407"/>
          <p:cNvSpPr>
            <a:spLocks noGrp="1" noRot="1" noChangeAspect="1"/>
          </p:cNvSpPr>
          <p:nvPr>
            <p:ph type="sldImg"/>
          </p:nvPr>
        </p:nvSpPr>
        <p:spPr>
          <a:prstGeom prst="rect">
            <a:avLst/>
          </a:prstGeom>
        </p:spPr>
        <p:txBody>
          <a:bodyPr/>
          <a:lstStyle/>
          <a:p>
            <a:endParaRPr/>
          </a:p>
        </p:txBody>
      </p:sp>
      <p:sp>
        <p:nvSpPr>
          <p:cNvPr id="408" name="Shape 408"/>
          <p:cNvSpPr>
            <a:spLocks noGrp="1"/>
          </p:cNvSpPr>
          <p:nvPr>
            <p:ph type="body" sz="quarter" idx="1"/>
          </p:nvPr>
        </p:nvSpPr>
        <p:spPr>
          <a:prstGeom prst="rect">
            <a:avLst/>
          </a:prstGeom>
        </p:spPr>
        <p:txBody>
          <a:bodyPr/>
          <a:lstStyle/>
          <a:p>
            <a:r>
              <a:rPr dirty="0"/>
              <a:t>Here are our calculation platform and simulation setup. We use the 2 plus 1 plus</a:t>
            </a:r>
            <a:r>
              <a:rPr lang="en-US" dirty="0"/>
              <a:t> </a:t>
            </a:r>
            <a:r>
              <a:rPr dirty="0"/>
              <a:t>1 flavors of highly improved staggered quarks (HISQ) ensembles generated by MILC </a:t>
            </a:r>
            <a:r>
              <a:rPr dirty="0" err="1"/>
              <a:t>collaboration，with</a:t>
            </a:r>
            <a:r>
              <a:rPr dirty="0"/>
              <a:t> physical pion mass at 130MeV and three different lattice spacings.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
    <p:spTree>
      <p:nvGrpSpPr>
        <p:cNvPr id="1" name=""/>
        <p:cNvGrpSpPr/>
        <p:nvPr/>
      </p:nvGrpSpPr>
      <p:grpSpPr>
        <a:xfrm>
          <a:off x="0" y="0"/>
          <a:ext cx="0" cy="0"/>
          <a:chOff x="0" y="0"/>
          <a:chExt cx="0" cy="0"/>
        </a:xfrm>
      </p:grpSpPr>
      <p:sp>
        <p:nvSpPr>
          <p:cNvPr id="11" name="作者和日期"/>
          <p:cNvSpPr txBox="1">
            <a:spLocks noGrp="1"/>
          </p:cNvSpPr>
          <p:nvPr>
            <p:ph type="body" sz="quarter" idx="21" hasCustomPrompt="1"/>
          </p:nvPr>
        </p:nvSpPr>
        <p:spPr>
          <a:xfrm>
            <a:off x="650239" y="7611820"/>
            <a:ext cx="11704321" cy="323089"/>
          </a:xfrm>
          <a:prstGeom prst="rect">
            <a:avLst/>
          </a:prstGeom>
        </p:spPr>
        <p:txBody>
          <a:bodyPr/>
          <a:lstStyle>
            <a:lvl1pPr defTabSz="428526">
              <a:defRPr sz="1460" spc="-14">
                <a:latin typeface="Avenir Next Medium"/>
                <a:ea typeface="Avenir Next Medium"/>
                <a:cs typeface="Avenir Next Medium"/>
                <a:sym typeface="Avenir Next Medium"/>
              </a:defRPr>
            </a:lvl1pPr>
          </a:lstStyle>
          <a:p>
            <a:r>
              <a:t>作者和日期</a:t>
            </a:r>
          </a:p>
        </p:txBody>
      </p:sp>
      <p:sp>
        <p:nvSpPr>
          <p:cNvPr id="12" name="演示文稿标题"/>
          <p:cNvSpPr txBox="1">
            <a:spLocks noGrp="1"/>
          </p:cNvSpPr>
          <p:nvPr>
            <p:ph type="title" hasCustomPrompt="1"/>
          </p:nvPr>
        </p:nvSpPr>
        <p:spPr>
          <a:prstGeom prst="rect">
            <a:avLst/>
          </a:prstGeom>
        </p:spPr>
        <p:txBody>
          <a:bodyPr/>
          <a:lstStyle/>
          <a:p>
            <a:r>
              <a:t>演示文稿标题</a:t>
            </a:r>
          </a:p>
        </p:txBody>
      </p:sp>
      <p:sp>
        <p:nvSpPr>
          <p:cNvPr id="13" name="正文级别 1…"/>
          <p:cNvSpPr txBox="1">
            <a:spLocks noGrp="1"/>
          </p:cNvSpPr>
          <p:nvPr>
            <p:ph type="body" sz="quarter" idx="1" hasCustomPrompt="1"/>
          </p:nvPr>
        </p:nvSpPr>
        <p:spPr>
          <a:prstGeom prst="rect">
            <a:avLst/>
          </a:prstGeom>
        </p:spPr>
        <p:txBody>
          <a:bodyPr/>
          <a:lstStyle/>
          <a:p>
            <a:r>
              <a:t>演示文稿副标题</a:t>
            </a:r>
          </a:p>
          <a:p>
            <a:pPr lvl="1"/>
            <a:endParaRPr/>
          </a:p>
          <a:p>
            <a:pPr lvl="2"/>
            <a:endParaRPr/>
          </a:p>
          <a:p>
            <a:pPr lvl="3"/>
            <a:endParaRPr/>
          </a:p>
          <a:p>
            <a:pPr lvl="4"/>
            <a:endParaRPr/>
          </a:p>
        </p:txBody>
      </p:sp>
      <p:sp>
        <p:nvSpPr>
          <p:cNvPr id="1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说明">
    <p:spTree>
      <p:nvGrpSpPr>
        <p:cNvPr id="1" name=""/>
        <p:cNvGrpSpPr/>
        <p:nvPr/>
      </p:nvGrpSpPr>
      <p:grpSpPr>
        <a:xfrm>
          <a:off x="0" y="0"/>
          <a:ext cx="0" cy="0"/>
          <a:chOff x="0" y="0"/>
          <a:chExt cx="0" cy="0"/>
        </a:xfrm>
      </p:grpSpPr>
      <p:sp>
        <p:nvSpPr>
          <p:cNvPr id="98" name="正文级别 1…"/>
          <p:cNvSpPr txBox="1">
            <a:spLocks noGrp="1"/>
          </p:cNvSpPr>
          <p:nvPr>
            <p:ph type="body" sz="half" idx="1" hasCustomPrompt="1"/>
          </p:nvPr>
        </p:nvSpPr>
        <p:spPr>
          <a:xfrm>
            <a:off x="650239" y="2953173"/>
            <a:ext cx="11704322" cy="3522134"/>
          </a:xfrm>
          <a:prstGeom prst="rect">
            <a:avLst/>
          </a:prstGeom>
        </p:spPr>
        <p:txBody>
          <a:bodyPr anchor="ctr"/>
          <a:lstStyle>
            <a:lvl1pPr defTabSz="1733973">
              <a:lnSpc>
                <a:spcPct val="80000"/>
              </a:lnSpc>
              <a:defRPr sz="9000" spc="0">
                <a:latin typeface="Canela Regular"/>
                <a:ea typeface="Canela Regular"/>
                <a:cs typeface="Canela Regular"/>
                <a:sym typeface="Canela Regular"/>
              </a:defRPr>
            </a:lvl1pPr>
            <a:lvl2pPr defTabSz="1733973">
              <a:lnSpc>
                <a:spcPct val="80000"/>
              </a:lnSpc>
              <a:defRPr sz="9000" spc="0">
                <a:latin typeface="Canela Regular"/>
                <a:ea typeface="Canela Regular"/>
                <a:cs typeface="Canela Regular"/>
                <a:sym typeface="Canela Regular"/>
              </a:defRPr>
            </a:lvl2pPr>
            <a:lvl3pPr defTabSz="1733973">
              <a:lnSpc>
                <a:spcPct val="80000"/>
              </a:lnSpc>
              <a:defRPr sz="9000" spc="0">
                <a:latin typeface="Canela Regular"/>
                <a:ea typeface="Canela Regular"/>
                <a:cs typeface="Canela Regular"/>
                <a:sym typeface="Canela Regular"/>
              </a:defRPr>
            </a:lvl3pPr>
            <a:lvl4pPr defTabSz="1733973">
              <a:lnSpc>
                <a:spcPct val="80000"/>
              </a:lnSpc>
              <a:defRPr sz="9000" spc="0">
                <a:latin typeface="Canela Regular"/>
                <a:ea typeface="Canela Regular"/>
                <a:cs typeface="Canela Regular"/>
                <a:sym typeface="Canela Regular"/>
              </a:defRPr>
            </a:lvl4pPr>
            <a:lvl5pPr defTabSz="1733973">
              <a:lnSpc>
                <a:spcPct val="80000"/>
              </a:lnSpc>
              <a:defRPr sz="9000" spc="0">
                <a:latin typeface="Canela Regular"/>
                <a:ea typeface="Canela Regular"/>
                <a:cs typeface="Canela Regular"/>
                <a:sym typeface="Canela Regular"/>
              </a:defRPr>
            </a:lvl5pPr>
          </a:lstStyle>
          <a:p>
            <a:r>
              <a:t>说明</a:t>
            </a:r>
          </a:p>
          <a:p>
            <a:pPr lvl="1"/>
            <a:endParaRPr/>
          </a:p>
          <a:p>
            <a:pPr lvl="2"/>
            <a:endParaRPr/>
          </a:p>
          <a:p>
            <a:pPr lvl="3"/>
            <a:endParaRPr/>
          </a:p>
          <a:p>
            <a:pPr lvl="4"/>
            <a:endParaRPr/>
          </a:p>
        </p:txBody>
      </p:sp>
      <p:sp>
        <p:nvSpPr>
          <p:cNvPr id="99" name="幻灯片编号"/>
          <p:cNvSpPr txBox="1">
            <a:spLocks noGrp="1"/>
          </p:cNvSpPr>
          <p:nvPr>
            <p:ph type="sldNum" sz="quarter" idx="2"/>
          </p:nvPr>
        </p:nvSpPr>
        <p:spPr>
          <a:xfrm>
            <a:off x="6365832" y="7925985"/>
            <a:ext cx="273136" cy="295488"/>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显著事实">
    <p:spTree>
      <p:nvGrpSpPr>
        <p:cNvPr id="1" name=""/>
        <p:cNvGrpSpPr/>
        <p:nvPr/>
      </p:nvGrpSpPr>
      <p:grpSpPr>
        <a:xfrm>
          <a:off x="0" y="0"/>
          <a:ext cx="0" cy="0"/>
          <a:chOff x="0" y="0"/>
          <a:chExt cx="0" cy="0"/>
        </a:xfrm>
      </p:grpSpPr>
      <p:sp>
        <p:nvSpPr>
          <p:cNvPr id="106" name="事实信息"/>
          <p:cNvSpPr txBox="1">
            <a:spLocks noGrp="1"/>
          </p:cNvSpPr>
          <p:nvPr>
            <p:ph type="body" sz="quarter" idx="21" hasCustomPrompt="1"/>
          </p:nvPr>
        </p:nvSpPr>
        <p:spPr>
          <a:xfrm>
            <a:off x="650239" y="5732394"/>
            <a:ext cx="11704322" cy="444061"/>
          </a:xfrm>
          <a:prstGeom prst="rect">
            <a:avLst/>
          </a:prstGeom>
        </p:spPr>
        <p:txBody>
          <a:bodyPr/>
          <a:lstStyle>
            <a:lvl1pPr defTabSz="428526">
              <a:defRPr sz="2190" spc="-21"/>
            </a:lvl1pPr>
          </a:lstStyle>
          <a:p>
            <a:r>
              <a:t>事实信息</a:t>
            </a:r>
          </a:p>
        </p:txBody>
      </p:sp>
      <p:sp>
        <p:nvSpPr>
          <p:cNvPr id="107" name="正文级别 1…"/>
          <p:cNvSpPr txBox="1">
            <a:spLocks noGrp="1"/>
          </p:cNvSpPr>
          <p:nvPr>
            <p:ph type="body" sz="half" idx="1" hasCustomPrompt="1"/>
          </p:nvPr>
        </p:nvSpPr>
        <p:spPr>
          <a:xfrm>
            <a:off x="650239" y="3466925"/>
            <a:ext cx="11704322" cy="2277178"/>
          </a:xfrm>
          <a:prstGeom prst="rect">
            <a:avLst/>
          </a:prstGeom>
        </p:spPr>
        <p:txBody>
          <a:bodyPr anchor="b"/>
          <a:lstStyle>
            <a:lvl1pPr defTabSz="1733973">
              <a:lnSpc>
                <a:spcPct val="80000"/>
              </a:lnSpc>
              <a:defRPr sz="15800" spc="0">
                <a:latin typeface="+mn-lt"/>
                <a:ea typeface="+mn-ea"/>
                <a:cs typeface="+mn-cs"/>
                <a:sym typeface="Canela Bold"/>
              </a:defRPr>
            </a:lvl1pPr>
            <a:lvl2pPr defTabSz="1733973">
              <a:lnSpc>
                <a:spcPct val="80000"/>
              </a:lnSpc>
              <a:defRPr sz="15800" spc="0">
                <a:latin typeface="+mn-lt"/>
                <a:ea typeface="+mn-ea"/>
                <a:cs typeface="+mn-cs"/>
                <a:sym typeface="Canela Bold"/>
              </a:defRPr>
            </a:lvl2pPr>
            <a:lvl3pPr defTabSz="1733973">
              <a:lnSpc>
                <a:spcPct val="80000"/>
              </a:lnSpc>
              <a:defRPr sz="15800" spc="0">
                <a:latin typeface="+mn-lt"/>
                <a:ea typeface="+mn-ea"/>
                <a:cs typeface="+mn-cs"/>
                <a:sym typeface="Canela Bold"/>
              </a:defRPr>
            </a:lvl3pPr>
            <a:lvl4pPr defTabSz="1733973">
              <a:lnSpc>
                <a:spcPct val="80000"/>
              </a:lnSpc>
              <a:defRPr sz="15800" spc="0">
                <a:latin typeface="+mn-lt"/>
                <a:ea typeface="+mn-ea"/>
                <a:cs typeface="+mn-cs"/>
                <a:sym typeface="Canela Bold"/>
              </a:defRPr>
            </a:lvl4pPr>
            <a:lvl5pPr defTabSz="1733973">
              <a:lnSpc>
                <a:spcPct val="80000"/>
              </a:lnSpc>
              <a:defRPr sz="15800" spc="0">
                <a:latin typeface="+mn-lt"/>
                <a:ea typeface="+mn-ea"/>
                <a:cs typeface="+mn-cs"/>
                <a:sym typeface="Canela Bold"/>
              </a:defRPr>
            </a:lvl5pPr>
          </a:lstStyle>
          <a:p>
            <a:r>
              <a:t>100%</a:t>
            </a:r>
          </a:p>
          <a:p>
            <a:pPr lvl="1"/>
            <a:endParaRPr/>
          </a:p>
          <a:p>
            <a:pPr lvl="2"/>
            <a:endParaRPr/>
          </a:p>
          <a:p>
            <a:pPr lvl="3"/>
            <a:endParaRPr/>
          </a:p>
          <a:p>
            <a:pPr lvl="4"/>
            <a:endParaRPr/>
          </a:p>
        </p:txBody>
      </p:sp>
      <p:sp>
        <p:nvSpPr>
          <p:cNvPr id="108" name="幻灯片编号"/>
          <p:cNvSpPr txBox="1">
            <a:spLocks noGrp="1"/>
          </p:cNvSpPr>
          <p:nvPr>
            <p:ph type="sldNum" sz="quarter" idx="2"/>
          </p:nvPr>
        </p:nvSpPr>
        <p:spPr>
          <a:xfrm>
            <a:off x="6365832" y="7925985"/>
            <a:ext cx="273136" cy="295488"/>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115" name="属性"/>
          <p:cNvSpPr txBox="1">
            <a:spLocks noGrp="1"/>
          </p:cNvSpPr>
          <p:nvPr>
            <p:ph type="body" sz="quarter" idx="21" hasCustomPrompt="1"/>
          </p:nvPr>
        </p:nvSpPr>
        <p:spPr>
          <a:xfrm>
            <a:off x="650239" y="7139228"/>
            <a:ext cx="11704322" cy="444061"/>
          </a:xfrm>
          <a:prstGeom prst="rect">
            <a:avLst/>
          </a:prstGeom>
        </p:spPr>
        <p:txBody>
          <a:bodyPr anchor="ctr"/>
          <a:lstStyle>
            <a:lvl1pPr defTabSz="428526">
              <a:defRPr sz="2190" spc="-21"/>
            </a:lvl1pPr>
          </a:lstStyle>
          <a:p>
            <a:r>
              <a:t>属性</a:t>
            </a:r>
          </a:p>
        </p:txBody>
      </p:sp>
      <p:sp>
        <p:nvSpPr>
          <p:cNvPr id="116" name="正文级别 1…"/>
          <p:cNvSpPr txBox="1">
            <a:spLocks noGrp="1"/>
          </p:cNvSpPr>
          <p:nvPr>
            <p:ph type="body" sz="half" idx="1" hasCustomPrompt="1"/>
          </p:nvPr>
        </p:nvSpPr>
        <p:spPr>
          <a:xfrm>
            <a:off x="650239" y="3447626"/>
            <a:ext cx="11704322" cy="2355428"/>
          </a:xfrm>
          <a:prstGeom prst="rect">
            <a:avLst/>
          </a:prstGeom>
        </p:spPr>
        <p:txBody>
          <a:bodyPr anchor="ctr"/>
          <a:lstStyle>
            <a:lvl1pPr defTabSz="1733973">
              <a:lnSpc>
                <a:spcPct val="80000"/>
              </a:lnSpc>
              <a:defRPr sz="5800" spc="0">
                <a:latin typeface="+mn-lt"/>
                <a:ea typeface="+mn-ea"/>
                <a:cs typeface="+mn-cs"/>
                <a:sym typeface="Canela Bold"/>
              </a:defRPr>
            </a:lvl1pPr>
            <a:lvl2pPr defTabSz="1733973">
              <a:lnSpc>
                <a:spcPct val="80000"/>
              </a:lnSpc>
              <a:defRPr sz="5800" spc="0">
                <a:latin typeface="+mn-lt"/>
                <a:ea typeface="+mn-ea"/>
                <a:cs typeface="+mn-cs"/>
                <a:sym typeface="Canela Bold"/>
              </a:defRPr>
            </a:lvl2pPr>
            <a:lvl3pPr defTabSz="1733973">
              <a:lnSpc>
                <a:spcPct val="80000"/>
              </a:lnSpc>
              <a:defRPr sz="5800" spc="0">
                <a:latin typeface="+mn-lt"/>
                <a:ea typeface="+mn-ea"/>
                <a:cs typeface="+mn-cs"/>
                <a:sym typeface="Canela Bold"/>
              </a:defRPr>
            </a:lvl3pPr>
            <a:lvl4pPr defTabSz="1733973">
              <a:lnSpc>
                <a:spcPct val="80000"/>
              </a:lnSpc>
              <a:defRPr sz="5800" spc="0">
                <a:latin typeface="+mn-lt"/>
                <a:ea typeface="+mn-ea"/>
                <a:cs typeface="+mn-cs"/>
                <a:sym typeface="Canela Bold"/>
              </a:defRPr>
            </a:lvl4pPr>
            <a:lvl5pPr defTabSz="1733973">
              <a:lnSpc>
                <a:spcPct val="80000"/>
              </a:lnSpc>
              <a:defRPr sz="5800" spc="0">
                <a:latin typeface="+mn-lt"/>
                <a:ea typeface="+mn-ea"/>
                <a:cs typeface="+mn-cs"/>
                <a:sym typeface="Canela Bold"/>
              </a:defRPr>
            </a:lvl5pPr>
          </a:lstStyle>
          <a:p>
            <a:r>
              <a:t>“著名引文”</a:t>
            </a:r>
          </a:p>
          <a:p>
            <a:pPr lvl="1"/>
            <a:endParaRPr/>
          </a:p>
          <a:p>
            <a:pPr lvl="2"/>
            <a:endParaRPr/>
          </a:p>
          <a:p>
            <a:pPr lvl="3"/>
            <a:endParaRPr/>
          </a:p>
          <a:p>
            <a:pPr lvl="4"/>
            <a:endParaRPr/>
          </a:p>
        </p:txBody>
      </p:sp>
      <p:sp>
        <p:nvSpPr>
          <p:cNvPr id="117"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124" name="941297804_1296x1457.jpg"/>
          <p:cNvSpPr>
            <a:spLocks noGrp="1"/>
          </p:cNvSpPr>
          <p:nvPr>
            <p:ph type="pic" sz="quarter" idx="21"/>
          </p:nvPr>
        </p:nvSpPr>
        <p:spPr>
          <a:xfrm>
            <a:off x="8397240" y="4196134"/>
            <a:ext cx="3928218" cy="4416214"/>
          </a:xfrm>
          <a:prstGeom prst="rect">
            <a:avLst/>
          </a:prstGeom>
        </p:spPr>
        <p:txBody>
          <a:bodyPr lIns="91439" tIns="45719" rIns="91439" bIns="45719">
            <a:noAutofit/>
          </a:bodyPr>
          <a:lstStyle/>
          <a:p>
            <a:endParaRPr/>
          </a:p>
        </p:txBody>
      </p:sp>
      <p:sp>
        <p:nvSpPr>
          <p:cNvPr id="125" name="915009552_2264x1509.jpg"/>
          <p:cNvSpPr>
            <a:spLocks noGrp="1"/>
          </p:cNvSpPr>
          <p:nvPr>
            <p:ph type="pic" sz="quarter" idx="22"/>
          </p:nvPr>
        </p:nvSpPr>
        <p:spPr>
          <a:xfrm>
            <a:off x="8194040" y="1896533"/>
            <a:ext cx="4328161" cy="2884804"/>
          </a:xfrm>
          <a:prstGeom prst="rect">
            <a:avLst/>
          </a:prstGeom>
        </p:spPr>
        <p:txBody>
          <a:bodyPr lIns="91439" tIns="45719" rIns="91439" bIns="45719">
            <a:noAutofit/>
          </a:bodyPr>
          <a:lstStyle/>
          <a:p>
            <a:endParaRPr/>
          </a:p>
        </p:txBody>
      </p:sp>
      <p:sp>
        <p:nvSpPr>
          <p:cNvPr id="126" name="740519873_3318x2212.jpg"/>
          <p:cNvSpPr>
            <a:spLocks noGrp="1"/>
          </p:cNvSpPr>
          <p:nvPr>
            <p:ph type="pic" idx="23"/>
          </p:nvPr>
        </p:nvSpPr>
        <p:spPr>
          <a:xfrm>
            <a:off x="-33868" y="1896533"/>
            <a:ext cx="8940802" cy="5960534"/>
          </a:xfrm>
          <a:prstGeom prst="rect">
            <a:avLst/>
          </a:prstGeom>
        </p:spPr>
        <p:txBody>
          <a:bodyPr lIns="91439" tIns="45719" rIns="91439" bIns="45719">
            <a:noAutofit/>
          </a:bodyPr>
          <a:lstStyle/>
          <a:p>
            <a:endParaRPr/>
          </a:p>
        </p:txBody>
      </p:sp>
      <p:sp>
        <p:nvSpPr>
          <p:cNvPr id="127"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34" name="740519873_3318x2212.jpg"/>
          <p:cNvSpPr>
            <a:spLocks noGrp="1"/>
          </p:cNvSpPr>
          <p:nvPr>
            <p:ph type="pic" idx="21"/>
          </p:nvPr>
        </p:nvSpPr>
        <p:spPr>
          <a:xfrm>
            <a:off x="677333" y="993422"/>
            <a:ext cx="11650134" cy="7766756"/>
          </a:xfrm>
          <a:prstGeom prst="rect">
            <a:avLst/>
          </a:prstGeom>
        </p:spPr>
        <p:txBody>
          <a:bodyPr lIns="91439" tIns="45719" rIns="91439" bIns="45719">
            <a:noAutofit/>
          </a:bodyPr>
          <a:lstStyle/>
          <a:p>
            <a:endParaRPr/>
          </a:p>
        </p:txBody>
      </p:sp>
      <p:sp>
        <p:nvSpPr>
          <p:cNvPr id="13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4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与照片">
    <p:spTree>
      <p:nvGrpSpPr>
        <p:cNvPr id="1" name=""/>
        <p:cNvGrpSpPr/>
        <p:nvPr/>
      </p:nvGrpSpPr>
      <p:grpSpPr>
        <a:xfrm>
          <a:off x="0" y="0"/>
          <a:ext cx="0" cy="0"/>
          <a:chOff x="0" y="0"/>
          <a:chExt cx="0" cy="0"/>
        </a:xfrm>
      </p:grpSpPr>
      <p:sp>
        <p:nvSpPr>
          <p:cNvPr id="21" name="740519873_3318x2212.jpg"/>
          <p:cNvSpPr>
            <a:spLocks noGrp="1"/>
          </p:cNvSpPr>
          <p:nvPr>
            <p:ph type="pic" idx="21"/>
          </p:nvPr>
        </p:nvSpPr>
        <p:spPr>
          <a:xfrm>
            <a:off x="-1" y="541866"/>
            <a:ext cx="13004801" cy="8669868"/>
          </a:xfrm>
          <a:prstGeom prst="rect">
            <a:avLst/>
          </a:prstGeom>
        </p:spPr>
        <p:txBody>
          <a:bodyPr lIns="91439" tIns="45719" rIns="91439" bIns="45719">
            <a:noAutofit/>
          </a:bodyPr>
          <a:lstStyle/>
          <a:p>
            <a:endParaRPr/>
          </a:p>
        </p:txBody>
      </p:sp>
      <p:sp>
        <p:nvSpPr>
          <p:cNvPr id="22" name="演示文稿标题"/>
          <p:cNvSpPr txBox="1">
            <a:spLocks noGrp="1"/>
          </p:cNvSpPr>
          <p:nvPr>
            <p:ph type="title" hasCustomPrompt="1"/>
          </p:nvPr>
        </p:nvSpPr>
        <p:spPr>
          <a:prstGeom prst="rect">
            <a:avLst/>
          </a:prstGeom>
        </p:spPr>
        <p:txBody>
          <a:bodyPr/>
          <a:lstStyle>
            <a:lvl1pPr>
              <a:defRPr>
                <a:solidFill>
                  <a:srgbClr val="FFFFFF"/>
                </a:solidFill>
              </a:defRPr>
            </a:lvl1pPr>
          </a:lstStyle>
          <a:p>
            <a:r>
              <a:t>演示文稿标题</a:t>
            </a:r>
          </a:p>
        </p:txBody>
      </p:sp>
      <p:sp>
        <p:nvSpPr>
          <p:cNvPr id="23" name="正文级别 1…"/>
          <p:cNvSpPr txBox="1">
            <a:spLocks noGrp="1"/>
          </p:cNvSpPr>
          <p:nvPr>
            <p:ph type="body" sz="quarter" idx="1" hasCustomPrompt="1"/>
          </p:nvPr>
        </p:nvSpPr>
        <p:spPr>
          <a:xfrm>
            <a:off x="650239" y="5256106"/>
            <a:ext cx="11704322" cy="1201127"/>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演示文稿副标题</a:t>
            </a:r>
          </a:p>
          <a:p>
            <a:pPr lvl="1"/>
            <a:endParaRPr/>
          </a:p>
          <a:p>
            <a:pPr lvl="2"/>
            <a:endParaRPr/>
          </a:p>
          <a:p>
            <a:pPr lvl="3"/>
            <a:endParaRPr/>
          </a:p>
          <a:p>
            <a:pPr lvl="4"/>
            <a:endParaRPr/>
          </a:p>
        </p:txBody>
      </p:sp>
      <p:sp>
        <p:nvSpPr>
          <p:cNvPr id="24" name="作者和日期"/>
          <p:cNvSpPr txBox="1">
            <a:spLocks noGrp="1"/>
          </p:cNvSpPr>
          <p:nvPr>
            <p:ph type="body" sz="quarter" idx="22" hasCustomPrompt="1"/>
          </p:nvPr>
        </p:nvSpPr>
        <p:spPr>
          <a:xfrm>
            <a:off x="650239" y="7613226"/>
            <a:ext cx="11704322" cy="323089"/>
          </a:xfrm>
          <a:prstGeom prst="rect">
            <a:avLst/>
          </a:prstGeom>
        </p:spPr>
        <p:txBody>
          <a:bodyPr/>
          <a:lstStyle>
            <a:lvl1pPr defTabSz="428526">
              <a:defRPr sz="1460" spc="-14">
                <a:solidFill>
                  <a:srgbClr val="FFFFFF"/>
                </a:solidFill>
                <a:latin typeface="Avenir Next Medium"/>
                <a:ea typeface="Avenir Next Medium"/>
                <a:cs typeface="Avenir Next Medium"/>
                <a:sym typeface="Avenir Next Medium"/>
              </a:defRPr>
            </a:lvl1pPr>
          </a:lstStyle>
          <a:p>
            <a:r>
              <a:t>作者和日期</a:t>
            </a:r>
          </a:p>
        </p:txBody>
      </p:sp>
      <p:sp>
        <p:nvSpPr>
          <p:cNvPr id="25" name="幻灯片编号"/>
          <p:cNvSpPr txBox="1">
            <a:spLocks noGrp="1"/>
          </p:cNvSpPr>
          <p:nvPr>
            <p:ph type="sldNum" sz="quarter" idx="2"/>
          </p:nvPr>
        </p:nvSpPr>
        <p:spPr>
          <a:xfrm>
            <a:off x="6365832" y="7925985"/>
            <a:ext cx="273136" cy="295488"/>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与照片（备选）">
    <p:spTree>
      <p:nvGrpSpPr>
        <p:cNvPr id="1" name=""/>
        <p:cNvGrpSpPr/>
        <p:nvPr/>
      </p:nvGrpSpPr>
      <p:grpSpPr>
        <a:xfrm>
          <a:off x="0" y="0"/>
          <a:ext cx="0" cy="0"/>
          <a:chOff x="0" y="0"/>
          <a:chExt cx="0" cy="0"/>
        </a:xfrm>
      </p:grpSpPr>
      <p:sp>
        <p:nvSpPr>
          <p:cNvPr id="32" name="幻灯片标题"/>
          <p:cNvSpPr txBox="1">
            <a:spLocks noGrp="1"/>
          </p:cNvSpPr>
          <p:nvPr>
            <p:ph type="title" hasCustomPrompt="1"/>
          </p:nvPr>
        </p:nvSpPr>
        <p:spPr>
          <a:xfrm>
            <a:off x="648264" y="3664587"/>
            <a:ext cx="5203914" cy="1354668"/>
          </a:xfrm>
          <a:prstGeom prst="rect">
            <a:avLst/>
          </a:prstGeom>
        </p:spPr>
        <p:txBody>
          <a:bodyPr/>
          <a:lstStyle>
            <a:lvl1pPr>
              <a:defRPr sz="5800" spc="-58"/>
            </a:lvl1pPr>
          </a:lstStyle>
          <a:p>
            <a:r>
              <a:t>幻灯片标题</a:t>
            </a:r>
          </a:p>
        </p:txBody>
      </p:sp>
      <p:sp>
        <p:nvSpPr>
          <p:cNvPr id="33" name="图像"/>
          <p:cNvSpPr>
            <a:spLocks noGrp="1"/>
          </p:cNvSpPr>
          <p:nvPr>
            <p:ph type="pic" idx="21"/>
          </p:nvPr>
        </p:nvSpPr>
        <p:spPr>
          <a:xfrm>
            <a:off x="4951306" y="1896533"/>
            <a:ext cx="8934028" cy="5960534"/>
          </a:xfrm>
          <a:prstGeom prst="rect">
            <a:avLst/>
          </a:prstGeom>
        </p:spPr>
        <p:txBody>
          <a:bodyPr lIns="91439" tIns="45719" rIns="91439" bIns="45719">
            <a:noAutofit/>
          </a:bodyPr>
          <a:lstStyle/>
          <a:p>
            <a:endParaRPr/>
          </a:p>
        </p:txBody>
      </p:sp>
      <p:sp>
        <p:nvSpPr>
          <p:cNvPr id="34" name="正文级别 1…"/>
          <p:cNvSpPr txBox="1">
            <a:spLocks noGrp="1"/>
          </p:cNvSpPr>
          <p:nvPr>
            <p:ph type="body" sz="quarter" idx="1" hasCustomPrompt="1"/>
          </p:nvPr>
        </p:nvSpPr>
        <p:spPr>
          <a:xfrm>
            <a:off x="650239" y="4961466"/>
            <a:ext cx="5201922" cy="2888828"/>
          </a:xfrm>
          <a:prstGeom prst="rect">
            <a:avLst/>
          </a:prstGeom>
        </p:spPr>
        <p:txBody>
          <a:bodyPr/>
          <a:lstStyle>
            <a:lvl1pPr>
              <a:defRPr sz="3000" spc="-29"/>
            </a:lvl1pPr>
            <a:lvl2pPr>
              <a:defRPr sz="3000" spc="-29"/>
            </a:lvl2pPr>
            <a:lvl3pPr>
              <a:defRPr sz="3000" spc="-29"/>
            </a:lvl3pPr>
            <a:lvl4pPr>
              <a:defRPr sz="3000" spc="-29"/>
            </a:lvl4pPr>
            <a:lvl5pPr>
              <a:defRPr sz="3000" spc="-29"/>
            </a:lvl5pPr>
          </a:lstStyle>
          <a:p>
            <a:r>
              <a:t>幻灯片副标题</a:t>
            </a:r>
          </a:p>
          <a:p>
            <a:pPr lvl="1"/>
            <a:endParaRPr/>
          </a:p>
          <a:p>
            <a:pPr lvl="2"/>
            <a:endParaRPr/>
          </a:p>
          <a:p>
            <a:pPr lvl="3"/>
            <a:endParaRPr/>
          </a:p>
          <a:p>
            <a:pPr lvl="4"/>
            <a:endParaRPr/>
          </a:p>
        </p:txBody>
      </p:sp>
      <p:sp>
        <p:nvSpPr>
          <p:cNvPr id="35" name="幻灯片编号"/>
          <p:cNvSpPr txBox="1">
            <a:spLocks noGrp="1"/>
          </p:cNvSpPr>
          <p:nvPr>
            <p:ph type="sldNum" sz="quarter" idx="2"/>
          </p:nvPr>
        </p:nvSpPr>
        <p:spPr>
          <a:xfrm>
            <a:off x="6365832" y="7925985"/>
            <a:ext cx="273136" cy="295488"/>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42" name="幻灯片标题"/>
          <p:cNvSpPr txBox="1">
            <a:spLocks noGrp="1"/>
          </p:cNvSpPr>
          <p:nvPr>
            <p:ph type="title" hasCustomPrompt="1"/>
          </p:nvPr>
        </p:nvSpPr>
        <p:spPr>
          <a:xfrm>
            <a:off x="650239" y="1632373"/>
            <a:ext cx="11704322" cy="921174"/>
          </a:xfrm>
          <a:prstGeom prst="rect">
            <a:avLst/>
          </a:prstGeom>
        </p:spPr>
        <p:txBody>
          <a:bodyPr anchor="t"/>
          <a:lstStyle>
            <a:lvl1pPr>
              <a:defRPr sz="5800" spc="-58"/>
            </a:lvl1pPr>
          </a:lstStyle>
          <a:p>
            <a:r>
              <a:t>幻灯片标题</a:t>
            </a:r>
          </a:p>
        </p:txBody>
      </p:sp>
      <p:sp>
        <p:nvSpPr>
          <p:cNvPr id="43" name="正文级别 1…"/>
          <p:cNvSpPr txBox="1">
            <a:spLocks noGrp="1"/>
          </p:cNvSpPr>
          <p:nvPr>
            <p:ph type="body" idx="1" hasCustomPrompt="1"/>
          </p:nvPr>
        </p:nvSpPr>
        <p:spPr>
          <a:xfrm>
            <a:off x="650239" y="3359573"/>
            <a:ext cx="11705909" cy="4524588"/>
          </a:xfrm>
          <a:prstGeom prst="rect">
            <a:avLst/>
          </a:prstGeom>
        </p:spPr>
        <p:txBody>
          <a:bodyPr/>
          <a:lstStyle>
            <a:lvl1pPr marL="372340" indent="-372340" algn="l" defTabSz="1733930">
              <a:lnSpc>
                <a:spcPct val="90000"/>
              </a:lnSpc>
              <a:spcBef>
                <a:spcPts val="1700"/>
              </a:spcBef>
              <a:buSzPct val="150000"/>
              <a:buChar char="•"/>
              <a:defRPr sz="3000" spc="0">
                <a:latin typeface="Canela Text Regular"/>
                <a:ea typeface="Canela Text Regular"/>
                <a:cs typeface="Canela Text Regular"/>
                <a:sym typeface="Canela Text Regular"/>
              </a:defRPr>
            </a:lvl1pPr>
            <a:lvl2pPr marL="918440" indent="-372340" algn="l" defTabSz="1733930">
              <a:lnSpc>
                <a:spcPct val="90000"/>
              </a:lnSpc>
              <a:spcBef>
                <a:spcPts val="1700"/>
              </a:spcBef>
              <a:buSzPct val="150000"/>
              <a:buChar char="•"/>
              <a:defRPr sz="3000" spc="0">
                <a:latin typeface="Canela Text Regular"/>
                <a:ea typeface="Canela Text Regular"/>
                <a:cs typeface="Canela Text Regular"/>
                <a:sym typeface="Canela Text Regular"/>
              </a:defRPr>
            </a:lvl2pPr>
            <a:lvl3pPr marL="1464540" indent="-372340" algn="l" defTabSz="1733930">
              <a:lnSpc>
                <a:spcPct val="90000"/>
              </a:lnSpc>
              <a:spcBef>
                <a:spcPts val="1700"/>
              </a:spcBef>
              <a:buSzPct val="150000"/>
              <a:buChar char="•"/>
              <a:defRPr sz="3000" spc="0">
                <a:latin typeface="Canela Text Regular"/>
                <a:ea typeface="Canela Text Regular"/>
                <a:cs typeface="Canela Text Regular"/>
                <a:sym typeface="Canela Text Regular"/>
              </a:defRPr>
            </a:lvl3pPr>
            <a:lvl4pPr marL="2010640" indent="-372340" algn="l" defTabSz="1733930">
              <a:lnSpc>
                <a:spcPct val="90000"/>
              </a:lnSpc>
              <a:spcBef>
                <a:spcPts val="1700"/>
              </a:spcBef>
              <a:buSzPct val="150000"/>
              <a:buChar char="•"/>
              <a:defRPr sz="3000" spc="0">
                <a:latin typeface="Canela Text Regular"/>
                <a:ea typeface="Canela Text Regular"/>
                <a:cs typeface="Canela Text Regular"/>
                <a:sym typeface="Canela Text Regular"/>
              </a:defRPr>
            </a:lvl4pPr>
            <a:lvl5pPr marL="2556740" indent="-372340" algn="l" defTabSz="1733930">
              <a:lnSpc>
                <a:spcPct val="90000"/>
              </a:lnSpc>
              <a:spcBef>
                <a:spcPts val="1700"/>
              </a:spcBef>
              <a:buSzPct val="150000"/>
              <a:buChar char="•"/>
              <a:defRPr sz="3000" spc="0">
                <a:latin typeface="Canela Text Regular"/>
                <a:ea typeface="Canela Text Regular"/>
                <a:cs typeface="Canela Text Regular"/>
                <a:sym typeface="Canela Text Regular"/>
              </a:defRPr>
            </a:lvl5pPr>
          </a:lstStyle>
          <a:p>
            <a:r>
              <a:t>幻灯片项目符号文本</a:t>
            </a:r>
          </a:p>
          <a:p>
            <a:pPr lvl="1"/>
            <a:endParaRPr/>
          </a:p>
          <a:p>
            <a:pPr lvl="2"/>
            <a:endParaRPr/>
          </a:p>
          <a:p>
            <a:pPr lvl="3"/>
            <a:endParaRPr/>
          </a:p>
          <a:p>
            <a:pPr lvl="4"/>
            <a:endParaRPr/>
          </a:p>
        </p:txBody>
      </p:sp>
      <p:sp>
        <p:nvSpPr>
          <p:cNvPr id="44" name="幻灯片副标题"/>
          <p:cNvSpPr txBox="1">
            <a:spLocks noGrp="1"/>
          </p:cNvSpPr>
          <p:nvPr>
            <p:ph type="body" sz="quarter" idx="21" hasCustomPrompt="1"/>
          </p:nvPr>
        </p:nvSpPr>
        <p:spPr>
          <a:xfrm>
            <a:off x="650239" y="2491012"/>
            <a:ext cx="11704322" cy="444061"/>
          </a:xfrm>
          <a:prstGeom prst="rect">
            <a:avLst/>
          </a:prstGeom>
        </p:spPr>
        <p:txBody>
          <a:bodyPr/>
          <a:lstStyle>
            <a:lvl1pPr defTabSz="428526">
              <a:defRPr sz="2190" spc="-21"/>
            </a:lvl1pPr>
          </a:lstStyle>
          <a:p>
            <a:r>
              <a:t>幻灯片副标题</a:t>
            </a:r>
          </a:p>
        </p:txBody>
      </p:sp>
      <p:sp>
        <p:nvSpPr>
          <p:cNvPr id="45" name="幻灯片编号"/>
          <p:cNvSpPr txBox="1">
            <a:spLocks noGrp="1"/>
          </p:cNvSpPr>
          <p:nvPr>
            <p:ph type="sldNum" sz="quarter" idx="2"/>
          </p:nvPr>
        </p:nvSpPr>
        <p:spPr>
          <a:xfrm>
            <a:off x="6365832" y="7925985"/>
            <a:ext cx="273136" cy="295488"/>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52" name="正文级别 1…"/>
          <p:cNvSpPr txBox="1">
            <a:spLocks noGrp="1"/>
          </p:cNvSpPr>
          <p:nvPr>
            <p:ph type="body" idx="1" hasCustomPrompt="1"/>
          </p:nvPr>
        </p:nvSpPr>
        <p:spPr>
          <a:xfrm>
            <a:off x="650239" y="3359573"/>
            <a:ext cx="11704322" cy="4526479"/>
          </a:xfrm>
          <a:prstGeom prst="rect">
            <a:avLst/>
          </a:prstGeom>
        </p:spPr>
        <p:txBody>
          <a:bodyPr numCol="2" spcCol="1364471"/>
          <a:lstStyle>
            <a:lvl1pPr marL="372340" indent="-372340" algn="l" defTabSz="1733930">
              <a:lnSpc>
                <a:spcPct val="90000"/>
              </a:lnSpc>
              <a:spcBef>
                <a:spcPts val="1700"/>
              </a:spcBef>
              <a:buSzPct val="150000"/>
              <a:buChar char="•"/>
              <a:defRPr sz="3000" spc="0">
                <a:latin typeface="Canela Text Regular"/>
                <a:ea typeface="Canela Text Regular"/>
                <a:cs typeface="Canela Text Regular"/>
                <a:sym typeface="Canela Text Regular"/>
              </a:defRPr>
            </a:lvl1pPr>
            <a:lvl2pPr marL="918440" indent="-372340" algn="l" defTabSz="1733930">
              <a:lnSpc>
                <a:spcPct val="90000"/>
              </a:lnSpc>
              <a:spcBef>
                <a:spcPts val="1700"/>
              </a:spcBef>
              <a:buSzPct val="150000"/>
              <a:buChar char="•"/>
              <a:defRPr sz="3000" spc="0">
                <a:latin typeface="Canela Text Regular"/>
                <a:ea typeface="Canela Text Regular"/>
                <a:cs typeface="Canela Text Regular"/>
                <a:sym typeface="Canela Text Regular"/>
              </a:defRPr>
            </a:lvl2pPr>
            <a:lvl3pPr marL="1464540" indent="-372340" algn="l" defTabSz="1733930">
              <a:lnSpc>
                <a:spcPct val="90000"/>
              </a:lnSpc>
              <a:spcBef>
                <a:spcPts val="1700"/>
              </a:spcBef>
              <a:buSzPct val="150000"/>
              <a:buChar char="•"/>
              <a:defRPr sz="3000" spc="0">
                <a:latin typeface="Canela Text Regular"/>
                <a:ea typeface="Canela Text Regular"/>
                <a:cs typeface="Canela Text Regular"/>
                <a:sym typeface="Canela Text Regular"/>
              </a:defRPr>
            </a:lvl3pPr>
            <a:lvl4pPr marL="2010640" indent="-372340" algn="l" defTabSz="1733930">
              <a:lnSpc>
                <a:spcPct val="90000"/>
              </a:lnSpc>
              <a:spcBef>
                <a:spcPts val="1700"/>
              </a:spcBef>
              <a:buSzPct val="150000"/>
              <a:buChar char="•"/>
              <a:defRPr sz="3000" spc="0">
                <a:latin typeface="Canela Text Regular"/>
                <a:ea typeface="Canela Text Regular"/>
                <a:cs typeface="Canela Text Regular"/>
                <a:sym typeface="Canela Text Regular"/>
              </a:defRPr>
            </a:lvl4pPr>
            <a:lvl5pPr marL="2556740" indent="-372340" algn="l" defTabSz="1733930">
              <a:lnSpc>
                <a:spcPct val="90000"/>
              </a:lnSpc>
              <a:spcBef>
                <a:spcPts val="1700"/>
              </a:spcBef>
              <a:buSzPct val="150000"/>
              <a:buChar char="•"/>
              <a:defRPr sz="3000" spc="0">
                <a:latin typeface="Canela Text Regular"/>
                <a:ea typeface="Canela Text Regular"/>
                <a:cs typeface="Canela Text Regular"/>
                <a:sym typeface="Canela Text Regular"/>
              </a:defRPr>
            </a:lvl5pPr>
          </a:lstStyle>
          <a:p>
            <a:r>
              <a:t>幻灯片项目符号文本</a:t>
            </a:r>
          </a:p>
          <a:p>
            <a:pPr lvl="1"/>
            <a:endParaRPr/>
          </a:p>
          <a:p>
            <a:pPr lvl="2"/>
            <a:endParaRPr/>
          </a:p>
          <a:p>
            <a:pPr lvl="3"/>
            <a:endParaRPr/>
          </a:p>
          <a:p>
            <a:pPr lvl="4"/>
            <a:endParaRPr/>
          </a:p>
        </p:txBody>
      </p:sp>
      <p:sp>
        <p:nvSpPr>
          <p:cNvPr id="5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0" name="幻灯片标题"/>
          <p:cNvSpPr txBox="1">
            <a:spLocks noGrp="1"/>
          </p:cNvSpPr>
          <p:nvPr>
            <p:ph type="title" hasCustomPrompt="1"/>
          </p:nvPr>
        </p:nvSpPr>
        <p:spPr>
          <a:xfrm>
            <a:off x="650239" y="1632373"/>
            <a:ext cx="5201922" cy="853441"/>
          </a:xfrm>
          <a:prstGeom prst="rect">
            <a:avLst/>
          </a:prstGeom>
        </p:spPr>
        <p:txBody>
          <a:bodyPr anchor="t"/>
          <a:lstStyle>
            <a:lvl1pPr>
              <a:defRPr sz="5800" spc="-58"/>
            </a:lvl1pPr>
          </a:lstStyle>
          <a:p>
            <a:r>
              <a:t>幻灯片标题</a:t>
            </a:r>
          </a:p>
        </p:txBody>
      </p:sp>
      <p:sp>
        <p:nvSpPr>
          <p:cNvPr id="61" name="图像"/>
          <p:cNvSpPr>
            <a:spLocks noGrp="1"/>
          </p:cNvSpPr>
          <p:nvPr>
            <p:ph type="pic" sz="half" idx="21"/>
          </p:nvPr>
        </p:nvSpPr>
        <p:spPr>
          <a:xfrm>
            <a:off x="6502744" y="1602447"/>
            <a:ext cx="5852161" cy="6575800"/>
          </a:xfrm>
          <a:prstGeom prst="rect">
            <a:avLst/>
          </a:prstGeom>
        </p:spPr>
        <p:txBody>
          <a:bodyPr lIns="91439" tIns="45719" rIns="91439" bIns="45719">
            <a:noAutofit/>
          </a:bodyPr>
          <a:lstStyle/>
          <a:p>
            <a:endParaRPr/>
          </a:p>
        </p:txBody>
      </p:sp>
      <p:sp>
        <p:nvSpPr>
          <p:cNvPr id="62" name="幻灯片副标题"/>
          <p:cNvSpPr txBox="1">
            <a:spLocks noGrp="1"/>
          </p:cNvSpPr>
          <p:nvPr>
            <p:ph type="body" sz="quarter" idx="22" hasCustomPrompt="1"/>
          </p:nvPr>
        </p:nvSpPr>
        <p:spPr>
          <a:xfrm>
            <a:off x="650239" y="2492586"/>
            <a:ext cx="5204038" cy="444061"/>
          </a:xfrm>
          <a:prstGeom prst="rect">
            <a:avLst/>
          </a:prstGeom>
        </p:spPr>
        <p:txBody>
          <a:bodyPr/>
          <a:lstStyle>
            <a:lvl1pPr defTabSz="428526">
              <a:defRPr sz="2190" spc="-21"/>
            </a:lvl1pPr>
          </a:lstStyle>
          <a:p>
            <a:r>
              <a:t>幻灯片副标题</a:t>
            </a:r>
          </a:p>
        </p:txBody>
      </p:sp>
      <p:sp>
        <p:nvSpPr>
          <p:cNvPr id="63" name="正文级别 1…"/>
          <p:cNvSpPr txBox="1">
            <a:spLocks noGrp="1"/>
          </p:cNvSpPr>
          <p:nvPr>
            <p:ph type="body" sz="quarter" idx="1" hasCustomPrompt="1"/>
          </p:nvPr>
        </p:nvSpPr>
        <p:spPr>
          <a:xfrm>
            <a:off x="650239" y="3364917"/>
            <a:ext cx="5204038" cy="4471830"/>
          </a:xfrm>
          <a:prstGeom prst="rect">
            <a:avLst/>
          </a:prstGeom>
        </p:spPr>
        <p:txBody>
          <a:bodyPr/>
          <a:lstStyle>
            <a:lvl1pPr marL="372340" indent="-372340" algn="l" defTabSz="1733930">
              <a:lnSpc>
                <a:spcPct val="90000"/>
              </a:lnSpc>
              <a:spcBef>
                <a:spcPts val="1700"/>
              </a:spcBef>
              <a:buSzPct val="150000"/>
              <a:buChar char="•"/>
              <a:defRPr sz="3000" spc="0">
                <a:latin typeface="Canela Text Regular"/>
                <a:ea typeface="Canela Text Regular"/>
                <a:cs typeface="Canela Text Regular"/>
                <a:sym typeface="Canela Text Regular"/>
              </a:defRPr>
            </a:lvl1pPr>
            <a:lvl2pPr marL="918440" indent="-372340" algn="l" defTabSz="1733930">
              <a:lnSpc>
                <a:spcPct val="90000"/>
              </a:lnSpc>
              <a:spcBef>
                <a:spcPts val="1700"/>
              </a:spcBef>
              <a:buSzPct val="150000"/>
              <a:buChar char="•"/>
              <a:defRPr sz="3000" spc="0">
                <a:latin typeface="Canela Text Regular"/>
                <a:ea typeface="Canela Text Regular"/>
                <a:cs typeface="Canela Text Regular"/>
                <a:sym typeface="Canela Text Regular"/>
              </a:defRPr>
            </a:lvl2pPr>
            <a:lvl3pPr marL="1464540" indent="-372340" algn="l" defTabSz="1733930">
              <a:lnSpc>
                <a:spcPct val="90000"/>
              </a:lnSpc>
              <a:spcBef>
                <a:spcPts val="1700"/>
              </a:spcBef>
              <a:buSzPct val="150000"/>
              <a:buChar char="•"/>
              <a:defRPr sz="3000" spc="0">
                <a:latin typeface="Canela Text Regular"/>
                <a:ea typeface="Canela Text Regular"/>
                <a:cs typeface="Canela Text Regular"/>
                <a:sym typeface="Canela Text Regular"/>
              </a:defRPr>
            </a:lvl3pPr>
            <a:lvl4pPr marL="2010640" indent="-372340" algn="l" defTabSz="1733930">
              <a:lnSpc>
                <a:spcPct val="90000"/>
              </a:lnSpc>
              <a:spcBef>
                <a:spcPts val="1700"/>
              </a:spcBef>
              <a:buSzPct val="150000"/>
              <a:buChar char="•"/>
              <a:defRPr sz="3000" spc="0">
                <a:latin typeface="Canela Text Regular"/>
                <a:ea typeface="Canela Text Regular"/>
                <a:cs typeface="Canela Text Regular"/>
                <a:sym typeface="Canela Text Regular"/>
              </a:defRPr>
            </a:lvl4pPr>
            <a:lvl5pPr marL="2556740" indent="-372340" algn="l" defTabSz="1733930">
              <a:lnSpc>
                <a:spcPct val="90000"/>
              </a:lnSpc>
              <a:spcBef>
                <a:spcPts val="1700"/>
              </a:spcBef>
              <a:buSzPct val="150000"/>
              <a:buChar char="•"/>
              <a:defRPr sz="3000" spc="0">
                <a:latin typeface="Canela Text Regular"/>
                <a:ea typeface="Canela Text Regular"/>
                <a:cs typeface="Canela Text Regular"/>
                <a:sym typeface="Canela Text Regular"/>
              </a:defRPr>
            </a:lvl5pPr>
          </a:lstStyle>
          <a:p>
            <a:r>
              <a:t>幻灯片项目符号文本</a:t>
            </a:r>
          </a:p>
          <a:p>
            <a:pPr lvl="1"/>
            <a:endParaRPr/>
          </a:p>
          <a:p>
            <a:pPr lvl="2"/>
            <a:endParaRPr/>
          </a:p>
          <a:p>
            <a:pPr lvl="3"/>
            <a:endParaRPr/>
          </a:p>
          <a:p>
            <a:pPr lvl="4"/>
            <a:endParaRPr/>
          </a:p>
        </p:txBody>
      </p:sp>
      <p:sp>
        <p:nvSpPr>
          <p:cNvPr id="64" name="幻灯片编号"/>
          <p:cNvSpPr txBox="1">
            <a:spLocks noGrp="1"/>
          </p:cNvSpPr>
          <p:nvPr>
            <p:ph type="sldNum" sz="quarter" idx="2"/>
          </p:nvPr>
        </p:nvSpPr>
        <p:spPr>
          <a:xfrm>
            <a:off x="6369219" y="7925985"/>
            <a:ext cx="273135" cy="295488"/>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节">
    <p:spTree>
      <p:nvGrpSpPr>
        <p:cNvPr id="1" name=""/>
        <p:cNvGrpSpPr/>
        <p:nvPr/>
      </p:nvGrpSpPr>
      <p:grpSpPr>
        <a:xfrm>
          <a:off x="0" y="0"/>
          <a:ext cx="0" cy="0"/>
          <a:chOff x="0" y="0"/>
          <a:chExt cx="0" cy="0"/>
        </a:xfrm>
      </p:grpSpPr>
      <p:sp>
        <p:nvSpPr>
          <p:cNvPr id="71" name="章节标题"/>
          <p:cNvSpPr txBox="1">
            <a:spLocks noGrp="1"/>
          </p:cNvSpPr>
          <p:nvPr>
            <p:ph type="title" hasCustomPrompt="1"/>
          </p:nvPr>
        </p:nvSpPr>
        <p:spPr>
          <a:xfrm>
            <a:off x="650239" y="2948410"/>
            <a:ext cx="11704322" cy="3522135"/>
          </a:xfrm>
          <a:prstGeom prst="rect">
            <a:avLst/>
          </a:prstGeom>
        </p:spPr>
        <p:txBody>
          <a:bodyPr anchor="ctr"/>
          <a:lstStyle>
            <a:lvl1pPr>
              <a:defRPr spc="0"/>
            </a:lvl1pPr>
          </a:lstStyle>
          <a:p>
            <a:r>
              <a:t>章节标题</a:t>
            </a:r>
          </a:p>
        </p:txBody>
      </p:sp>
      <p:sp>
        <p:nvSpPr>
          <p:cNvPr id="7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79" name="幻灯片标题"/>
          <p:cNvSpPr txBox="1">
            <a:spLocks noGrp="1"/>
          </p:cNvSpPr>
          <p:nvPr>
            <p:ph type="title" hasCustomPrompt="1"/>
          </p:nvPr>
        </p:nvSpPr>
        <p:spPr>
          <a:xfrm>
            <a:off x="650239" y="1632373"/>
            <a:ext cx="11704322" cy="921174"/>
          </a:xfrm>
          <a:prstGeom prst="rect">
            <a:avLst/>
          </a:prstGeom>
        </p:spPr>
        <p:txBody>
          <a:bodyPr anchor="t"/>
          <a:lstStyle>
            <a:lvl1pPr>
              <a:defRPr sz="5800" spc="-58"/>
            </a:lvl1pPr>
          </a:lstStyle>
          <a:p>
            <a:r>
              <a:t>幻灯片标题</a:t>
            </a:r>
          </a:p>
        </p:txBody>
      </p:sp>
      <p:sp>
        <p:nvSpPr>
          <p:cNvPr id="80" name="幻灯片副标题"/>
          <p:cNvSpPr txBox="1">
            <a:spLocks noGrp="1"/>
          </p:cNvSpPr>
          <p:nvPr>
            <p:ph type="body" sz="quarter" idx="21" hasCustomPrompt="1"/>
          </p:nvPr>
        </p:nvSpPr>
        <p:spPr>
          <a:xfrm>
            <a:off x="650239" y="2491012"/>
            <a:ext cx="11704322" cy="444061"/>
          </a:xfrm>
          <a:prstGeom prst="rect">
            <a:avLst/>
          </a:prstGeom>
        </p:spPr>
        <p:txBody>
          <a:bodyPr/>
          <a:lstStyle>
            <a:lvl1pPr defTabSz="428526">
              <a:defRPr sz="2190" spc="-21"/>
            </a:lvl1pPr>
          </a:lstStyle>
          <a:p>
            <a:r>
              <a:t>幻灯片副标题</a:t>
            </a:r>
          </a:p>
        </p:txBody>
      </p:sp>
      <p:sp>
        <p:nvSpPr>
          <p:cNvPr id="8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议程">
    <p:spTree>
      <p:nvGrpSpPr>
        <p:cNvPr id="1" name=""/>
        <p:cNvGrpSpPr/>
        <p:nvPr/>
      </p:nvGrpSpPr>
      <p:grpSpPr>
        <a:xfrm>
          <a:off x="0" y="0"/>
          <a:ext cx="0" cy="0"/>
          <a:chOff x="0" y="0"/>
          <a:chExt cx="0" cy="0"/>
        </a:xfrm>
      </p:grpSpPr>
      <p:sp>
        <p:nvSpPr>
          <p:cNvPr id="88" name="议程标题"/>
          <p:cNvSpPr txBox="1">
            <a:spLocks noGrp="1"/>
          </p:cNvSpPr>
          <p:nvPr>
            <p:ph type="title" hasCustomPrompt="1"/>
          </p:nvPr>
        </p:nvSpPr>
        <p:spPr>
          <a:xfrm>
            <a:off x="650239" y="1632373"/>
            <a:ext cx="11704322" cy="921174"/>
          </a:xfrm>
          <a:prstGeom prst="rect">
            <a:avLst/>
          </a:prstGeom>
        </p:spPr>
        <p:txBody>
          <a:bodyPr anchor="t"/>
          <a:lstStyle>
            <a:lvl1pPr>
              <a:defRPr sz="5800" spc="-58"/>
            </a:lvl1pPr>
          </a:lstStyle>
          <a:p>
            <a:r>
              <a:t>议程标题</a:t>
            </a:r>
          </a:p>
        </p:txBody>
      </p:sp>
      <p:sp>
        <p:nvSpPr>
          <p:cNvPr id="89" name="正文级别 1…"/>
          <p:cNvSpPr txBox="1">
            <a:spLocks noGrp="1"/>
          </p:cNvSpPr>
          <p:nvPr>
            <p:ph type="body" idx="1" hasCustomPrompt="1"/>
          </p:nvPr>
        </p:nvSpPr>
        <p:spPr>
          <a:xfrm>
            <a:off x="650239" y="3359573"/>
            <a:ext cx="11704322" cy="4472293"/>
          </a:xfrm>
          <a:prstGeom prst="rect">
            <a:avLst/>
          </a:prstGeom>
        </p:spPr>
        <p:txBody>
          <a:bodyPr/>
          <a:lstStyle>
            <a:lvl1pPr algn="l">
              <a:spcBef>
                <a:spcPts val="1700"/>
              </a:spcBef>
              <a:defRPr sz="4800" spc="-96">
                <a:latin typeface="Canela Deck Regular"/>
                <a:ea typeface="Canela Deck Regular"/>
                <a:cs typeface="Canela Deck Regular"/>
                <a:sym typeface="Canela Deck Regular"/>
              </a:defRPr>
            </a:lvl1pPr>
            <a:lvl2pPr algn="l">
              <a:spcBef>
                <a:spcPts val="1700"/>
              </a:spcBef>
              <a:defRPr sz="4800" spc="-96">
                <a:latin typeface="Canela Deck Regular"/>
                <a:ea typeface="Canela Deck Regular"/>
                <a:cs typeface="Canela Deck Regular"/>
                <a:sym typeface="Canela Deck Regular"/>
              </a:defRPr>
            </a:lvl2pPr>
            <a:lvl3pPr algn="l">
              <a:spcBef>
                <a:spcPts val="1700"/>
              </a:spcBef>
              <a:defRPr sz="4800" spc="-96">
                <a:latin typeface="Canela Deck Regular"/>
                <a:ea typeface="Canela Deck Regular"/>
                <a:cs typeface="Canela Deck Regular"/>
                <a:sym typeface="Canela Deck Regular"/>
              </a:defRPr>
            </a:lvl3pPr>
            <a:lvl4pPr algn="l">
              <a:spcBef>
                <a:spcPts val="1700"/>
              </a:spcBef>
              <a:defRPr sz="4800" spc="-96">
                <a:latin typeface="Canela Deck Regular"/>
                <a:ea typeface="Canela Deck Regular"/>
                <a:cs typeface="Canela Deck Regular"/>
                <a:sym typeface="Canela Deck Regular"/>
              </a:defRPr>
            </a:lvl4pPr>
            <a:lvl5pPr algn="l">
              <a:spcBef>
                <a:spcPts val="1700"/>
              </a:spcBef>
              <a:defRPr sz="4800" spc="-96">
                <a:latin typeface="Canela Deck Regular"/>
                <a:ea typeface="Canela Deck Regular"/>
                <a:cs typeface="Canela Deck Regular"/>
                <a:sym typeface="Canela Deck Regular"/>
              </a:defRPr>
            </a:lvl5pPr>
          </a:lstStyle>
          <a:p>
            <a:r>
              <a:t>议程主题</a:t>
            </a:r>
          </a:p>
          <a:p>
            <a:pPr lvl="1"/>
            <a:endParaRPr/>
          </a:p>
          <a:p>
            <a:pPr lvl="2"/>
            <a:endParaRPr/>
          </a:p>
          <a:p>
            <a:pPr lvl="3"/>
            <a:endParaRPr/>
          </a:p>
          <a:p>
            <a:pPr lvl="4"/>
            <a:endParaRPr/>
          </a:p>
        </p:txBody>
      </p:sp>
      <p:sp>
        <p:nvSpPr>
          <p:cNvPr id="90" name="议程副标题"/>
          <p:cNvSpPr txBox="1">
            <a:spLocks noGrp="1"/>
          </p:cNvSpPr>
          <p:nvPr>
            <p:ph type="body" sz="quarter" idx="21" hasCustomPrompt="1"/>
          </p:nvPr>
        </p:nvSpPr>
        <p:spPr>
          <a:xfrm>
            <a:off x="650239" y="2492328"/>
            <a:ext cx="11704322" cy="444061"/>
          </a:xfrm>
          <a:prstGeom prst="rect">
            <a:avLst/>
          </a:prstGeom>
        </p:spPr>
        <p:txBody>
          <a:bodyPr/>
          <a:lstStyle>
            <a:lvl1pPr defTabSz="428526">
              <a:defRPr sz="2190" spc="-21"/>
            </a:lvl1pPr>
          </a:lstStyle>
          <a:p>
            <a:r>
              <a:t>议程副标题</a:t>
            </a:r>
          </a:p>
        </p:txBody>
      </p:sp>
      <p:sp>
        <p:nvSpPr>
          <p:cNvPr id="9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演示文稿标题"/>
          <p:cNvSpPr txBox="1">
            <a:spLocks noGrp="1"/>
          </p:cNvSpPr>
          <p:nvPr>
            <p:ph type="title" hasCustomPrompt="1"/>
          </p:nvPr>
        </p:nvSpPr>
        <p:spPr>
          <a:xfrm>
            <a:off x="650239" y="3108959"/>
            <a:ext cx="11704322" cy="227584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b">
            <a:normAutofit/>
          </a:bodyPr>
          <a:lstStyle/>
          <a:p>
            <a:r>
              <a:t>演示文稿标题</a:t>
            </a:r>
          </a:p>
        </p:txBody>
      </p:sp>
      <p:sp>
        <p:nvSpPr>
          <p:cNvPr id="3" name="正文级别 1…"/>
          <p:cNvSpPr txBox="1">
            <a:spLocks noGrp="1"/>
          </p:cNvSpPr>
          <p:nvPr>
            <p:ph type="body" idx="1" hasCustomPrompt="1"/>
          </p:nvPr>
        </p:nvSpPr>
        <p:spPr>
          <a:xfrm>
            <a:off x="650239" y="5255242"/>
            <a:ext cx="11704322" cy="120031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ormAutofit/>
          </a:bodyPr>
          <a:lstStyle/>
          <a:p>
            <a:r>
              <a:t>演示文稿副标题</a:t>
            </a:r>
          </a:p>
          <a:p>
            <a:pPr lvl="1"/>
            <a:endParaRPr/>
          </a:p>
          <a:p>
            <a:pPr lvl="2"/>
            <a:endParaRPr/>
          </a:p>
          <a:p>
            <a:pPr lvl="3"/>
            <a:endParaRPr/>
          </a:p>
          <a:p>
            <a:pPr lvl="4"/>
            <a:endParaRPr/>
          </a:p>
        </p:txBody>
      </p:sp>
      <p:sp>
        <p:nvSpPr>
          <p:cNvPr id="4" name="幻灯片编号"/>
          <p:cNvSpPr txBox="1">
            <a:spLocks noGrp="1"/>
          </p:cNvSpPr>
          <p:nvPr>
            <p:ph type="sldNum" sz="quarter" idx="2"/>
          </p:nvPr>
        </p:nvSpPr>
        <p:spPr>
          <a:xfrm>
            <a:off x="6367864" y="7925985"/>
            <a:ext cx="273136" cy="295488"/>
          </a:xfrm>
          <a:prstGeom prst="rect">
            <a:avLst/>
          </a:prstGeom>
          <a:ln w="3175">
            <a:miter lim="400000"/>
          </a:ln>
        </p:spPr>
        <p:txBody>
          <a:bodyPr wrap="none" lIns="27093" tIns="27093" rIns="27093" bIns="27093" anchor="b">
            <a:spAutoFit/>
          </a:bodyPr>
          <a:lstStyle>
            <a:lvl1pPr defTabSz="415431">
              <a:lnSpc>
                <a:spcPct val="100000"/>
              </a:lnSpc>
              <a:defRPr sz="1400">
                <a:solidFill>
                  <a:srgbClr val="5E5E5E"/>
                </a:solidFill>
                <a:latin typeface="Avenir Next Regular"/>
                <a:ea typeface="Avenir Next Regular"/>
                <a:cs typeface="Avenir Next Regular"/>
                <a:sym typeface="Avenir Next Regular"/>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1733973" rtl="0" latinLnBrk="0">
        <a:lnSpc>
          <a:spcPct val="80000"/>
        </a:lnSpc>
        <a:spcBef>
          <a:spcPts val="0"/>
        </a:spcBef>
        <a:spcAft>
          <a:spcPts val="0"/>
        </a:spcAft>
        <a:buClrTx/>
        <a:buSzTx/>
        <a:buFontTx/>
        <a:buNone/>
        <a:tabLst/>
        <a:defRPr sz="9000" b="0" i="0" u="none" strike="noStrike" cap="none" spc="-90" baseline="0">
          <a:solidFill>
            <a:srgbClr val="000000"/>
          </a:solidFill>
          <a:uFillTx/>
          <a:latin typeface="+mn-lt"/>
          <a:ea typeface="+mn-ea"/>
          <a:cs typeface="+mn-cs"/>
          <a:sym typeface="Canela Bold"/>
        </a:defRPr>
      </a:lvl1pPr>
      <a:lvl2pPr marL="0" marR="0" indent="457200" algn="ctr" defTabSz="1733973" rtl="0" latinLnBrk="0">
        <a:lnSpc>
          <a:spcPct val="80000"/>
        </a:lnSpc>
        <a:spcBef>
          <a:spcPts val="0"/>
        </a:spcBef>
        <a:spcAft>
          <a:spcPts val="0"/>
        </a:spcAft>
        <a:buClrTx/>
        <a:buSzTx/>
        <a:buFontTx/>
        <a:buNone/>
        <a:tabLst/>
        <a:defRPr sz="9000" b="0" i="0" u="none" strike="noStrike" cap="none" spc="-90" baseline="0">
          <a:solidFill>
            <a:srgbClr val="000000"/>
          </a:solidFill>
          <a:uFillTx/>
          <a:latin typeface="+mn-lt"/>
          <a:ea typeface="+mn-ea"/>
          <a:cs typeface="+mn-cs"/>
          <a:sym typeface="Canela Bold"/>
        </a:defRPr>
      </a:lvl2pPr>
      <a:lvl3pPr marL="0" marR="0" indent="914400" algn="ctr" defTabSz="1733973" rtl="0" latinLnBrk="0">
        <a:lnSpc>
          <a:spcPct val="80000"/>
        </a:lnSpc>
        <a:spcBef>
          <a:spcPts val="0"/>
        </a:spcBef>
        <a:spcAft>
          <a:spcPts val="0"/>
        </a:spcAft>
        <a:buClrTx/>
        <a:buSzTx/>
        <a:buFontTx/>
        <a:buNone/>
        <a:tabLst/>
        <a:defRPr sz="9000" b="0" i="0" u="none" strike="noStrike" cap="none" spc="-90" baseline="0">
          <a:solidFill>
            <a:srgbClr val="000000"/>
          </a:solidFill>
          <a:uFillTx/>
          <a:latin typeface="+mn-lt"/>
          <a:ea typeface="+mn-ea"/>
          <a:cs typeface="+mn-cs"/>
          <a:sym typeface="Canela Bold"/>
        </a:defRPr>
      </a:lvl3pPr>
      <a:lvl4pPr marL="0" marR="0" indent="1371600" algn="ctr" defTabSz="1733973" rtl="0" latinLnBrk="0">
        <a:lnSpc>
          <a:spcPct val="80000"/>
        </a:lnSpc>
        <a:spcBef>
          <a:spcPts val="0"/>
        </a:spcBef>
        <a:spcAft>
          <a:spcPts val="0"/>
        </a:spcAft>
        <a:buClrTx/>
        <a:buSzTx/>
        <a:buFontTx/>
        <a:buNone/>
        <a:tabLst/>
        <a:defRPr sz="9000" b="0" i="0" u="none" strike="noStrike" cap="none" spc="-90" baseline="0">
          <a:solidFill>
            <a:srgbClr val="000000"/>
          </a:solidFill>
          <a:uFillTx/>
          <a:latin typeface="+mn-lt"/>
          <a:ea typeface="+mn-ea"/>
          <a:cs typeface="+mn-cs"/>
          <a:sym typeface="Canela Bold"/>
        </a:defRPr>
      </a:lvl4pPr>
      <a:lvl5pPr marL="0" marR="0" indent="1828800" algn="ctr" defTabSz="1733973" rtl="0" latinLnBrk="0">
        <a:lnSpc>
          <a:spcPct val="80000"/>
        </a:lnSpc>
        <a:spcBef>
          <a:spcPts val="0"/>
        </a:spcBef>
        <a:spcAft>
          <a:spcPts val="0"/>
        </a:spcAft>
        <a:buClrTx/>
        <a:buSzTx/>
        <a:buFontTx/>
        <a:buNone/>
        <a:tabLst/>
        <a:defRPr sz="9000" b="0" i="0" u="none" strike="noStrike" cap="none" spc="-90" baseline="0">
          <a:solidFill>
            <a:srgbClr val="000000"/>
          </a:solidFill>
          <a:uFillTx/>
          <a:latin typeface="+mn-lt"/>
          <a:ea typeface="+mn-ea"/>
          <a:cs typeface="+mn-cs"/>
          <a:sym typeface="Canela Bold"/>
        </a:defRPr>
      </a:lvl5pPr>
      <a:lvl6pPr marL="0" marR="0" indent="2286000" algn="ctr" defTabSz="1733973" rtl="0" latinLnBrk="0">
        <a:lnSpc>
          <a:spcPct val="80000"/>
        </a:lnSpc>
        <a:spcBef>
          <a:spcPts val="0"/>
        </a:spcBef>
        <a:spcAft>
          <a:spcPts val="0"/>
        </a:spcAft>
        <a:buClrTx/>
        <a:buSzTx/>
        <a:buFontTx/>
        <a:buNone/>
        <a:tabLst/>
        <a:defRPr sz="9000" b="0" i="0" u="none" strike="noStrike" cap="none" spc="-90" baseline="0">
          <a:solidFill>
            <a:srgbClr val="000000"/>
          </a:solidFill>
          <a:uFillTx/>
          <a:latin typeface="+mn-lt"/>
          <a:ea typeface="+mn-ea"/>
          <a:cs typeface="+mn-cs"/>
          <a:sym typeface="Canela Bold"/>
        </a:defRPr>
      </a:lvl6pPr>
      <a:lvl7pPr marL="0" marR="0" indent="2743200" algn="ctr" defTabSz="1733973" rtl="0" latinLnBrk="0">
        <a:lnSpc>
          <a:spcPct val="80000"/>
        </a:lnSpc>
        <a:spcBef>
          <a:spcPts val="0"/>
        </a:spcBef>
        <a:spcAft>
          <a:spcPts val="0"/>
        </a:spcAft>
        <a:buClrTx/>
        <a:buSzTx/>
        <a:buFontTx/>
        <a:buNone/>
        <a:tabLst/>
        <a:defRPr sz="9000" b="0" i="0" u="none" strike="noStrike" cap="none" spc="-90" baseline="0">
          <a:solidFill>
            <a:srgbClr val="000000"/>
          </a:solidFill>
          <a:uFillTx/>
          <a:latin typeface="+mn-lt"/>
          <a:ea typeface="+mn-ea"/>
          <a:cs typeface="+mn-cs"/>
          <a:sym typeface="Canela Bold"/>
        </a:defRPr>
      </a:lvl7pPr>
      <a:lvl8pPr marL="0" marR="0" indent="3200400" algn="ctr" defTabSz="1733973" rtl="0" latinLnBrk="0">
        <a:lnSpc>
          <a:spcPct val="80000"/>
        </a:lnSpc>
        <a:spcBef>
          <a:spcPts val="0"/>
        </a:spcBef>
        <a:spcAft>
          <a:spcPts val="0"/>
        </a:spcAft>
        <a:buClrTx/>
        <a:buSzTx/>
        <a:buFontTx/>
        <a:buNone/>
        <a:tabLst/>
        <a:defRPr sz="9000" b="0" i="0" u="none" strike="noStrike" cap="none" spc="-90" baseline="0">
          <a:solidFill>
            <a:srgbClr val="000000"/>
          </a:solidFill>
          <a:uFillTx/>
          <a:latin typeface="+mn-lt"/>
          <a:ea typeface="+mn-ea"/>
          <a:cs typeface="+mn-cs"/>
          <a:sym typeface="Canela Bold"/>
        </a:defRPr>
      </a:lvl8pPr>
      <a:lvl9pPr marL="0" marR="0" indent="3657600" algn="ctr" defTabSz="1733973" rtl="0" latinLnBrk="0">
        <a:lnSpc>
          <a:spcPct val="80000"/>
        </a:lnSpc>
        <a:spcBef>
          <a:spcPts val="0"/>
        </a:spcBef>
        <a:spcAft>
          <a:spcPts val="0"/>
        </a:spcAft>
        <a:buClrTx/>
        <a:buSzTx/>
        <a:buFontTx/>
        <a:buNone/>
        <a:tabLst/>
        <a:defRPr sz="9000" b="0" i="0" u="none" strike="noStrike" cap="none" spc="-90" baseline="0">
          <a:solidFill>
            <a:srgbClr val="000000"/>
          </a:solidFill>
          <a:uFillTx/>
          <a:latin typeface="+mn-lt"/>
          <a:ea typeface="+mn-ea"/>
          <a:cs typeface="+mn-cs"/>
          <a:sym typeface="Canela Bold"/>
        </a:defRPr>
      </a:lvl9pPr>
    </p:titleStyle>
    <p:bodyStyle>
      <a:lvl1pPr marL="0" marR="0" indent="0" algn="ctr" defTabSz="587022" rtl="0" latinLnBrk="0">
        <a:lnSpc>
          <a:spcPct val="100000"/>
        </a:lnSpc>
        <a:spcBef>
          <a:spcPts val="0"/>
        </a:spcBef>
        <a:spcAft>
          <a:spcPts val="0"/>
        </a:spcAft>
        <a:buClrTx/>
        <a:buSzTx/>
        <a:buFontTx/>
        <a:buNone/>
        <a:tabLst/>
        <a:defRPr sz="4200" b="0" i="0" u="none" strike="noStrike" cap="none" spc="-42" baseline="0">
          <a:solidFill>
            <a:srgbClr val="000000"/>
          </a:solidFill>
          <a:uFillTx/>
          <a:latin typeface="Avenir Next Demi Bold"/>
          <a:ea typeface="Avenir Next Demi Bold"/>
          <a:cs typeface="Avenir Next Demi Bold"/>
          <a:sym typeface="Avenir Next Demi Bold"/>
        </a:defRPr>
      </a:lvl1pPr>
      <a:lvl2pPr marL="0" marR="0" indent="457200" algn="ctr" defTabSz="587022" rtl="0" latinLnBrk="0">
        <a:lnSpc>
          <a:spcPct val="100000"/>
        </a:lnSpc>
        <a:spcBef>
          <a:spcPts val="0"/>
        </a:spcBef>
        <a:spcAft>
          <a:spcPts val="0"/>
        </a:spcAft>
        <a:buClrTx/>
        <a:buSzTx/>
        <a:buFontTx/>
        <a:buNone/>
        <a:tabLst/>
        <a:defRPr sz="4200" b="0" i="0" u="none" strike="noStrike" cap="none" spc="-42" baseline="0">
          <a:solidFill>
            <a:srgbClr val="000000"/>
          </a:solidFill>
          <a:uFillTx/>
          <a:latin typeface="Avenir Next Demi Bold"/>
          <a:ea typeface="Avenir Next Demi Bold"/>
          <a:cs typeface="Avenir Next Demi Bold"/>
          <a:sym typeface="Avenir Next Demi Bold"/>
        </a:defRPr>
      </a:lvl2pPr>
      <a:lvl3pPr marL="0" marR="0" indent="914400" algn="ctr" defTabSz="587022" rtl="0" latinLnBrk="0">
        <a:lnSpc>
          <a:spcPct val="100000"/>
        </a:lnSpc>
        <a:spcBef>
          <a:spcPts val="0"/>
        </a:spcBef>
        <a:spcAft>
          <a:spcPts val="0"/>
        </a:spcAft>
        <a:buClrTx/>
        <a:buSzTx/>
        <a:buFontTx/>
        <a:buNone/>
        <a:tabLst/>
        <a:defRPr sz="4200" b="0" i="0" u="none" strike="noStrike" cap="none" spc="-42" baseline="0">
          <a:solidFill>
            <a:srgbClr val="000000"/>
          </a:solidFill>
          <a:uFillTx/>
          <a:latin typeface="Avenir Next Demi Bold"/>
          <a:ea typeface="Avenir Next Demi Bold"/>
          <a:cs typeface="Avenir Next Demi Bold"/>
          <a:sym typeface="Avenir Next Demi Bold"/>
        </a:defRPr>
      </a:lvl3pPr>
      <a:lvl4pPr marL="0" marR="0" indent="1371600" algn="ctr" defTabSz="587022" rtl="0" latinLnBrk="0">
        <a:lnSpc>
          <a:spcPct val="100000"/>
        </a:lnSpc>
        <a:spcBef>
          <a:spcPts val="0"/>
        </a:spcBef>
        <a:spcAft>
          <a:spcPts val="0"/>
        </a:spcAft>
        <a:buClrTx/>
        <a:buSzTx/>
        <a:buFontTx/>
        <a:buNone/>
        <a:tabLst/>
        <a:defRPr sz="4200" b="0" i="0" u="none" strike="noStrike" cap="none" spc="-42" baseline="0">
          <a:solidFill>
            <a:srgbClr val="000000"/>
          </a:solidFill>
          <a:uFillTx/>
          <a:latin typeface="Avenir Next Demi Bold"/>
          <a:ea typeface="Avenir Next Demi Bold"/>
          <a:cs typeface="Avenir Next Demi Bold"/>
          <a:sym typeface="Avenir Next Demi Bold"/>
        </a:defRPr>
      </a:lvl4pPr>
      <a:lvl5pPr marL="0" marR="0" indent="1828800" algn="ctr" defTabSz="587022" rtl="0" latinLnBrk="0">
        <a:lnSpc>
          <a:spcPct val="100000"/>
        </a:lnSpc>
        <a:spcBef>
          <a:spcPts val="0"/>
        </a:spcBef>
        <a:spcAft>
          <a:spcPts val="0"/>
        </a:spcAft>
        <a:buClrTx/>
        <a:buSzTx/>
        <a:buFontTx/>
        <a:buNone/>
        <a:tabLst/>
        <a:defRPr sz="4200" b="0" i="0" u="none" strike="noStrike" cap="none" spc="-42" baseline="0">
          <a:solidFill>
            <a:srgbClr val="000000"/>
          </a:solidFill>
          <a:uFillTx/>
          <a:latin typeface="Avenir Next Demi Bold"/>
          <a:ea typeface="Avenir Next Demi Bold"/>
          <a:cs typeface="Avenir Next Demi Bold"/>
          <a:sym typeface="Avenir Next Demi Bold"/>
        </a:defRPr>
      </a:lvl5pPr>
      <a:lvl6pPr marL="0" marR="0" indent="2286000" algn="ctr" defTabSz="587022" rtl="0" latinLnBrk="0">
        <a:lnSpc>
          <a:spcPct val="100000"/>
        </a:lnSpc>
        <a:spcBef>
          <a:spcPts val="0"/>
        </a:spcBef>
        <a:spcAft>
          <a:spcPts val="0"/>
        </a:spcAft>
        <a:buClrTx/>
        <a:buSzTx/>
        <a:buFontTx/>
        <a:buNone/>
        <a:tabLst/>
        <a:defRPr sz="4200" b="0" i="0" u="none" strike="noStrike" cap="none" spc="-42" baseline="0">
          <a:solidFill>
            <a:srgbClr val="000000"/>
          </a:solidFill>
          <a:uFillTx/>
          <a:latin typeface="Avenir Next Demi Bold"/>
          <a:ea typeface="Avenir Next Demi Bold"/>
          <a:cs typeface="Avenir Next Demi Bold"/>
          <a:sym typeface="Avenir Next Demi Bold"/>
        </a:defRPr>
      </a:lvl6pPr>
      <a:lvl7pPr marL="0" marR="0" indent="2743200" algn="ctr" defTabSz="587022" rtl="0" latinLnBrk="0">
        <a:lnSpc>
          <a:spcPct val="100000"/>
        </a:lnSpc>
        <a:spcBef>
          <a:spcPts val="0"/>
        </a:spcBef>
        <a:spcAft>
          <a:spcPts val="0"/>
        </a:spcAft>
        <a:buClrTx/>
        <a:buSzTx/>
        <a:buFontTx/>
        <a:buNone/>
        <a:tabLst/>
        <a:defRPr sz="4200" b="0" i="0" u="none" strike="noStrike" cap="none" spc="-42" baseline="0">
          <a:solidFill>
            <a:srgbClr val="000000"/>
          </a:solidFill>
          <a:uFillTx/>
          <a:latin typeface="Avenir Next Demi Bold"/>
          <a:ea typeface="Avenir Next Demi Bold"/>
          <a:cs typeface="Avenir Next Demi Bold"/>
          <a:sym typeface="Avenir Next Demi Bold"/>
        </a:defRPr>
      </a:lvl7pPr>
      <a:lvl8pPr marL="0" marR="0" indent="3200400" algn="ctr" defTabSz="587022" rtl="0" latinLnBrk="0">
        <a:lnSpc>
          <a:spcPct val="100000"/>
        </a:lnSpc>
        <a:spcBef>
          <a:spcPts val="0"/>
        </a:spcBef>
        <a:spcAft>
          <a:spcPts val="0"/>
        </a:spcAft>
        <a:buClrTx/>
        <a:buSzTx/>
        <a:buFontTx/>
        <a:buNone/>
        <a:tabLst/>
        <a:defRPr sz="4200" b="0" i="0" u="none" strike="noStrike" cap="none" spc="-42" baseline="0">
          <a:solidFill>
            <a:srgbClr val="000000"/>
          </a:solidFill>
          <a:uFillTx/>
          <a:latin typeface="Avenir Next Demi Bold"/>
          <a:ea typeface="Avenir Next Demi Bold"/>
          <a:cs typeface="Avenir Next Demi Bold"/>
          <a:sym typeface="Avenir Next Demi Bold"/>
        </a:defRPr>
      </a:lvl8pPr>
      <a:lvl9pPr marL="0" marR="0" indent="3657600" algn="ctr" defTabSz="587022" rtl="0" latinLnBrk="0">
        <a:lnSpc>
          <a:spcPct val="100000"/>
        </a:lnSpc>
        <a:spcBef>
          <a:spcPts val="0"/>
        </a:spcBef>
        <a:spcAft>
          <a:spcPts val="0"/>
        </a:spcAft>
        <a:buClrTx/>
        <a:buSzTx/>
        <a:buFontTx/>
        <a:buNone/>
        <a:tabLst/>
        <a:defRPr sz="4200" b="0" i="0" u="none" strike="noStrike" cap="none" spc="-42" baseline="0">
          <a:solidFill>
            <a:srgbClr val="000000"/>
          </a:solidFill>
          <a:uFillTx/>
          <a:latin typeface="Avenir Next Demi Bold"/>
          <a:ea typeface="Avenir Next Demi Bold"/>
          <a:cs typeface="Avenir Next Demi Bold"/>
          <a:sym typeface="Avenir Next Demi Bold"/>
        </a:defRPr>
      </a:lvl9pPr>
    </p:bodyStyle>
    <p:otherStyle>
      <a:lvl1pPr marL="0" marR="0" indent="0" algn="ctr" defTabSz="415431"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venir Next Regular"/>
        </a:defRPr>
      </a:lvl1pPr>
      <a:lvl2pPr marL="0" marR="0" indent="457200" algn="ctr" defTabSz="415431"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venir Next Regular"/>
        </a:defRPr>
      </a:lvl2pPr>
      <a:lvl3pPr marL="0" marR="0" indent="914400" algn="ctr" defTabSz="415431"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venir Next Regular"/>
        </a:defRPr>
      </a:lvl3pPr>
      <a:lvl4pPr marL="0" marR="0" indent="1371600" algn="ctr" defTabSz="415431"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venir Next Regular"/>
        </a:defRPr>
      </a:lvl4pPr>
      <a:lvl5pPr marL="0" marR="0" indent="1828800" algn="ctr" defTabSz="415431"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venir Next Regular"/>
        </a:defRPr>
      </a:lvl5pPr>
      <a:lvl6pPr marL="0" marR="0" indent="2286000" algn="ctr" defTabSz="415431"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venir Next Regular"/>
        </a:defRPr>
      </a:lvl6pPr>
      <a:lvl7pPr marL="0" marR="0" indent="2743200" algn="ctr" defTabSz="415431"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venir Next Regular"/>
        </a:defRPr>
      </a:lvl7pPr>
      <a:lvl8pPr marL="0" marR="0" indent="3200400" algn="ctr" defTabSz="415431"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venir Next Regular"/>
        </a:defRPr>
      </a:lvl8pPr>
      <a:lvl9pPr marL="0" marR="0" indent="3657600" algn="ctr" defTabSz="415431"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venir Next 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7.png"/><Relationship Id="rId3" Type="http://schemas.openxmlformats.org/officeDocument/2006/relationships/image" Target="../media/image2.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notesSlide" Target="../notesSlides/notesSlide10.xml"/><Relationship Id="rId16" Type="http://schemas.openxmlformats.org/officeDocument/2006/relationships/image" Target="../media/image62.png"/><Relationship Id="rId1" Type="http://schemas.openxmlformats.org/officeDocument/2006/relationships/slideLayout" Target="../slideLayouts/slideLayout4.xml"/><Relationship Id="rId6" Type="http://schemas.openxmlformats.org/officeDocument/2006/relationships/image" Target="../media/image49.png"/><Relationship Id="rId11" Type="http://schemas.openxmlformats.org/officeDocument/2006/relationships/image" Target="../media/image56.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2.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70.png"/><Relationship Id="rId5" Type="http://schemas.openxmlformats.org/officeDocument/2006/relationships/image" Target="../media/image68.png"/><Relationship Id="rId4" Type="http://schemas.openxmlformats.org/officeDocument/2006/relationships/image" Target="../media/image6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72.png"/><Relationship Id="rId4" Type="http://schemas.openxmlformats.org/officeDocument/2006/relationships/image" Target="../media/image69.png"/></Relationships>
</file>

<file path=ppt/slides/_rels/slide1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2.png"/><Relationship Id="rId7"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69.png"/><Relationship Id="rId5" Type="http://schemas.openxmlformats.org/officeDocument/2006/relationships/image" Target="../media/image75.png"/><Relationship Id="rId4" Type="http://schemas.openxmlformats.org/officeDocument/2006/relationships/image" Target="../media/image73.png"/><Relationship Id="rId9" Type="http://schemas.openxmlformats.org/officeDocument/2006/relationships/image" Target="../media/image77.png"/></Relationships>
</file>

<file path=ppt/slides/_rels/slide1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2.png"/><Relationship Id="rId7" Type="http://schemas.openxmlformats.org/officeDocument/2006/relationships/image" Target="../media/image8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2.png"/></Relationships>
</file>

<file path=ppt/slides/_rels/slide16.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3.png"/><Relationship Id="rId3" Type="http://schemas.openxmlformats.org/officeDocument/2006/relationships/image" Target="../media/image2.png"/><Relationship Id="rId7" Type="http://schemas.openxmlformats.org/officeDocument/2006/relationships/image" Target="../media/image88.png"/><Relationship Id="rId12" Type="http://schemas.openxmlformats.org/officeDocument/2006/relationships/image" Target="../media/image92.png"/><Relationship Id="rId2" Type="http://schemas.openxmlformats.org/officeDocument/2006/relationships/notesSlide" Target="../notesSlides/notesSlide16.xml"/><Relationship Id="rId16" Type="http://schemas.openxmlformats.org/officeDocument/2006/relationships/image" Target="../media/image96.png"/><Relationship Id="rId1" Type="http://schemas.openxmlformats.org/officeDocument/2006/relationships/slideLayout" Target="../slideLayouts/slideLayout4.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4.png"/><Relationship Id="rId15" Type="http://schemas.openxmlformats.org/officeDocument/2006/relationships/image" Target="../media/image94.png"/><Relationship Id="rId10" Type="http://schemas.openxmlformats.org/officeDocument/2006/relationships/image" Target="../media/image87.pn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7.jpe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9.png"/><Relationship Id="rId3" Type="http://schemas.openxmlformats.org/officeDocument/2006/relationships/image" Target="../media/image2.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8.png"/><Relationship Id="rId10" Type="http://schemas.openxmlformats.org/officeDocument/2006/relationships/image" Target="../media/image44.png"/><Relationship Id="rId4" Type="http://schemas.openxmlformats.org/officeDocument/2006/relationships/image" Target="../media/image37.png"/><Relationship Id="rId9" Type="http://schemas.openxmlformats.org/officeDocument/2006/relationships/image" Target="../media/image43.png"/><Relationship Id="rId1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图像" descr="图像"/>
          <p:cNvPicPr>
            <a:picLocks noChangeAspect="1"/>
          </p:cNvPicPr>
          <p:nvPr/>
        </p:nvPicPr>
        <p:blipFill>
          <a:blip r:embed="rId3">
            <a:alphaModFix amt="46718"/>
          </a:blip>
          <a:srcRect t="3713"/>
          <a:stretch>
            <a:fillRect/>
          </a:stretch>
        </p:blipFill>
        <p:spPr>
          <a:xfrm>
            <a:off x="7143" y="1391455"/>
            <a:ext cx="12990377" cy="8098697"/>
          </a:xfrm>
          <a:prstGeom prst="rect">
            <a:avLst/>
          </a:prstGeom>
          <a:ln w="3175">
            <a:miter lim="400000"/>
          </a:ln>
        </p:spPr>
      </p:pic>
      <p:sp>
        <p:nvSpPr>
          <p:cNvPr id="152" name="Jun Hua…"/>
          <p:cNvSpPr txBox="1">
            <a:spLocks noGrp="1"/>
          </p:cNvSpPr>
          <p:nvPr>
            <p:ph type="subTitle" sz="quarter" idx="1"/>
          </p:nvPr>
        </p:nvSpPr>
        <p:spPr>
          <a:xfrm>
            <a:off x="1032239" y="5855079"/>
            <a:ext cx="5930400" cy="1349587"/>
          </a:xfrm>
          <a:prstGeom prst="rect">
            <a:avLst/>
          </a:prstGeom>
        </p:spPr>
        <p:txBody>
          <a:bodyPr/>
          <a:lstStyle/>
          <a:p>
            <a:pPr>
              <a:defRPr sz="3300" spc="-33"/>
            </a:pPr>
            <a:r>
              <a:rPr dirty="0"/>
              <a:t>Jun Hua</a:t>
            </a:r>
          </a:p>
          <a:p>
            <a:pPr>
              <a:defRPr sz="3300" spc="-33"/>
            </a:pPr>
            <a:r>
              <a:rPr dirty="0"/>
              <a:t>Shanghai Jiao Tong University</a:t>
            </a:r>
          </a:p>
        </p:txBody>
      </p:sp>
      <p:pic>
        <p:nvPicPr>
          <p:cNvPr id="153" name="图像" descr="图像"/>
          <p:cNvPicPr>
            <a:picLocks noChangeAspect="1"/>
          </p:cNvPicPr>
          <p:nvPr/>
        </p:nvPicPr>
        <p:blipFill>
          <a:blip r:embed="rId4"/>
          <a:srcRect l="145" t="1386" r="145" b="70465"/>
          <a:stretch>
            <a:fillRect/>
          </a:stretch>
        </p:blipFill>
        <p:spPr>
          <a:xfrm flipH="1">
            <a:off x="-38918" y="-2529"/>
            <a:ext cx="13082612" cy="1103118"/>
          </a:xfrm>
          <a:prstGeom prst="rect">
            <a:avLst/>
          </a:prstGeom>
          <a:ln w="3175">
            <a:miter lim="400000"/>
          </a:ln>
        </p:spPr>
      </p:pic>
      <p:grpSp>
        <p:nvGrpSpPr>
          <p:cNvPr id="157" name="椭圆形"/>
          <p:cNvGrpSpPr/>
          <p:nvPr/>
        </p:nvGrpSpPr>
        <p:grpSpPr>
          <a:xfrm>
            <a:off x="9455090" y="-16526"/>
            <a:ext cx="3450402" cy="1212445"/>
            <a:chOff x="0" y="0"/>
            <a:chExt cx="3450401" cy="1212444"/>
          </a:xfrm>
        </p:grpSpPr>
        <p:sp>
          <p:nvSpPr>
            <p:cNvPr id="156" name="椭圆形"/>
            <p:cNvSpPr/>
            <p:nvPr/>
          </p:nvSpPr>
          <p:spPr>
            <a:xfrm>
              <a:off x="50800" y="50800"/>
              <a:ext cx="3348802" cy="1110845"/>
            </a:xfrm>
            <a:prstGeom prst="ellipse">
              <a:avLst/>
            </a:prstGeom>
            <a:blipFill rotWithShape="1">
              <a:blip r:embed="rId5"/>
              <a:srcRect/>
              <a:stretch>
                <a:fillRect/>
              </a:stretch>
            </a:blipFill>
            <a:ln>
              <a:noFill/>
            </a:ln>
            <a:effectLst/>
          </p:spPr>
          <p:txBody>
            <a:bodyPr wrap="square" lIns="27093" tIns="27093" rIns="27093" bIns="27093" numCol="1" anchor="ctr">
              <a:noAutofit/>
            </a:bodyPr>
            <a:lstStyle/>
            <a:p>
              <a:pPr defTabSz="803768">
                <a:lnSpc>
                  <a:spcPct val="100000"/>
                </a:lnSpc>
                <a:defRPr sz="2200">
                  <a:solidFill>
                    <a:srgbClr val="FFFFFF"/>
                  </a:solidFill>
                  <a:latin typeface="Avenir Next Regular"/>
                  <a:ea typeface="Avenir Next Regular"/>
                  <a:cs typeface="Avenir Next Regular"/>
                  <a:sym typeface="Avenir Next Regular"/>
                </a:defRPr>
              </a:pPr>
              <a:endParaRPr/>
            </a:p>
          </p:txBody>
        </p:sp>
        <p:pic>
          <p:nvPicPr>
            <p:cNvPr id="155" name="椭圆形 椭圆形" descr="椭圆形 椭圆形"/>
            <p:cNvPicPr>
              <a:picLocks/>
            </p:cNvPicPr>
            <p:nvPr/>
          </p:nvPicPr>
          <p:blipFill>
            <a:blip r:embed="rId6"/>
            <a:stretch>
              <a:fillRect/>
            </a:stretch>
          </p:blipFill>
          <p:spPr>
            <a:xfrm>
              <a:off x="-1" y="-1"/>
              <a:ext cx="3450403" cy="1212446"/>
            </a:xfrm>
            <a:prstGeom prst="rect">
              <a:avLst/>
            </a:prstGeom>
            <a:effectLst/>
          </p:spPr>
        </p:pic>
      </p:grpSp>
      <p:sp>
        <p:nvSpPr>
          <p:cNvPr id="158" name="Distribution Amplitudes of K* and φ…"/>
          <p:cNvSpPr txBox="1"/>
          <p:nvPr/>
        </p:nvSpPr>
        <p:spPr>
          <a:xfrm>
            <a:off x="1173907" y="2901485"/>
            <a:ext cx="10602820" cy="164173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spAutoFit/>
          </a:bodyPr>
          <a:lstStyle/>
          <a:p>
            <a:pPr>
              <a:defRPr sz="4400">
                <a:latin typeface="Canela Text Bold"/>
                <a:ea typeface="Canela Text Bold"/>
                <a:cs typeface="Canela Text Bold"/>
                <a:sym typeface="Canela Text Bold"/>
              </a:defRPr>
            </a:pPr>
            <a:r>
              <a:rPr dirty="0"/>
              <a:t>Distribution Amplitudes of K* and </a:t>
            </a:r>
            <a:r>
              <a:rPr dirty="0" err="1"/>
              <a:t>φ</a:t>
            </a:r>
            <a:r>
              <a:rPr dirty="0"/>
              <a:t> </a:t>
            </a:r>
          </a:p>
          <a:p>
            <a:pPr>
              <a:defRPr sz="4400">
                <a:latin typeface="Canela Text Bold"/>
                <a:ea typeface="Canela Text Bold"/>
                <a:cs typeface="Canela Text Bold"/>
                <a:sym typeface="Canela Text Bold"/>
              </a:defRPr>
            </a:pPr>
            <a:r>
              <a:rPr dirty="0"/>
              <a:t>from Lattice QCD</a:t>
            </a:r>
          </a:p>
        </p:txBody>
      </p:sp>
      <p:sp>
        <p:nvSpPr>
          <p:cNvPr id="160" name="arXiv:2011.09788(2020)"/>
          <p:cNvSpPr txBox="1"/>
          <p:nvPr/>
        </p:nvSpPr>
        <p:spPr>
          <a:xfrm>
            <a:off x="8387559" y="6001668"/>
            <a:ext cx="2978594" cy="3963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lvl1pPr>
              <a:defRPr sz="2400">
                <a:latin typeface="Times Roman"/>
                <a:ea typeface="Times Roman"/>
                <a:cs typeface="Times Roman"/>
                <a:sym typeface="Times Roman"/>
              </a:defRPr>
            </a:lvl1pPr>
          </a:lstStyle>
          <a:p>
            <a:r>
              <a:rPr lang="en-US" dirty="0"/>
              <a:t>PRL.127.062002(2021)</a:t>
            </a:r>
            <a:endParaRPr dirty="0"/>
          </a:p>
        </p:txBody>
      </p:sp>
      <p:sp>
        <p:nvSpPr>
          <p:cNvPr id="161" name="(Lattice Parton Collaboration)"/>
          <p:cNvSpPr txBox="1"/>
          <p:nvPr/>
        </p:nvSpPr>
        <p:spPr>
          <a:xfrm>
            <a:off x="7163671" y="6403871"/>
            <a:ext cx="5426365" cy="50834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spAutoFit/>
          </a:bodyPr>
          <a:lstStyle>
            <a:lvl1pPr>
              <a:lnSpc>
                <a:spcPct val="100000"/>
              </a:lnSpc>
              <a:defRPr sz="2400">
                <a:latin typeface="Canela Text Bold"/>
                <a:ea typeface="Canela Text Bold"/>
                <a:cs typeface="Canela Text Bold"/>
                <a:sym typeface="Canela Text Bold"/>
              </a:defRPr>
            </a:lvl1pPr>
          </a:lstStyle>
          <a:p>
            <a:r>
              <a:rPr dirty="0"/>
              <a:t>(Lattice Parton Collaboration)</a:t>
            </a:r>
          </a:p>
        </p:txBody>
      </p:sp>
      <p:sp>
        <p:nvSpPr>
          <p:cNvPr id="162" name="1"/>
          <p:cNvSpPr/>
          <p:nvPr/>
        </p:nvSpPr>
        <p:spPr>
          <a:xfrm>
            <a:off x="12337395" y="9099101"/>
            <a:ext cx="505282" cy="506403"/>
          </a:xfrm>
          <a:prstGeom prst="ellipse">
            <a:avLst/>
          </a:prstGeom>
          <a:solidFill>
            <a:schemeClr val="accent5">
              <a:hueOff val="187634"/>
              <a:satOff val="22839"/>
              <a:lumOff val="25028"/>
            </a:schemeClr>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normAutofit fontScale="92500" lnSpcReduction="10000"/>
          </a:bodyPr>
          <a:lstStyle>
            <a:lvl1pPr defTabSz="803768">
              <a:lnSpc>
                <a:spcPct val="100000"/>
              </a:lnSpc>
              <a:defRPr sz="2200">
                <a:solidFill>
                  <a:srgbClr val="FFFFFF"/>
                </a:solidFill>
                <a:latin typeface="Avenir Next Regular"/>
                <a:ea typeface="Avenir Next Regular"/>
                <a:cs typeface="Avenir Next Regular"/>
                <a:sym typeface="Avenir Next Regular"/>
              </a:defRPr>
            </a:lvl1pPr>
          </a:lstStyle>
          <a:p>
            <a:r>
              <a:t>1</a:t>
            </a:r>
          </a:p>
        </p:txBody>
      </p:sp>
      <p:pic>
        <p:nvPicPr>
          <p:cNvPr id="2" name="图片 1">
            <a:extLst>
              <a:ext uri="{FF2B5EF4-FFF2-40B4-BE49-F238E27FC236}">
                <a16:creationId xmlns:a16="http://schemas.microsoft.com/office/drawing/2014/main" id="{06765E06-2147-304D-8166-973B17C9E96A}"/>
              </a:ext>
            </a:extLst>
          </p:cNvPr>
          <p:cNvPicPr>
            <a:picLocks noChangeAspect="1"/>
          </p:cNvPicPr>
          <p:nvPr/>
        </p:nvPicPr>
        <p:blipFill>
          <a:blip r:embed="rId7"/>
          <a:stretch>
            <a:fillRect/>
          </a:stretch>
        </p:blipFill>
        <p:spPr>
          <a:xfrm>
            <a:off x="7143" y="85623"/>
            <a:ext cx="3861971" cy="1008145"/>
          </a:xfrm>
          <a:prstGeom prst="rect">
            <a:avLst/>
          </a:prstGeom>
        </p:spPr>
      </p:pic>
      <p:sp>
        <p:nvSpPr>
          <p:cNvPr id="3" name="文本框 2">
            <a:extLst>
              <a:ext uri="{FF2B5EF4-FFF2-40B4-BE49-F238E27FC236}">
                <a16:creationId xmlns:a16="http://schemas.microsoft.com/office/drawing/2014/main" id="{EB96C368-02E2-5448-B772-B980DD9D1E80}"/>
              </a:ext>
            </a:extLst>
          </p:cNvPr>
          <p:cNvSpPr txBox="1"/>
          <p:nvPr/>
        </p:nvSpPr>
        <p:spPr>
          <a:xfrm>
            <a:off x="2497391" y="8645861"/>
            <a:ext cx="8930496" cy="55331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marL="0" marR="0" indent="0" algn="ctr" defTabSz="1733973" rtl="0" fontAlgn="auto" latinLnBrk="0" hangingPunct="0">
              <a:lnSpc>
                <a:spcPct val="90000"/>
              </a:lnSpc>
              <a:spcBef>
                <a:spcPts val="0"/>
              </a:spcBef>
              <a:spcAft>
                <a:spcPts val="0"/>
              </a:spcAft>
              <a:buClrTx/>
              <a:buSzTx/>
              <a:buFontTx/>
              <a:buNone/>
              <a:tabLst/>
            </a:pPr>
            <a:r>
              <a:rPr kumimoji="0" lang="zh-CN" altLang="en-US" sz="3600" b="1"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第十三届粒子物理学术会议（</a:t>
            </a:r>
            <a:r>
              <a:rPr kumimoji="0" lang="en-US" altLang="zh-CN" sz="3600" b="1"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2021</a:t>
            </a:r>
            <a:r>
              <a:rPr kumimoji="0" lang="zh-CN" altLang="en-US" sz="3600" b="1"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OUTLINE"/>
          <p:cNvSpPr txBox="1"/>
          <p:nvPr/>
        </p:nvSpPr>
        <p:spPr>
          <a:xfrm>
            <a:off x="-127824" y="258821"/>
            <a:ext cx="2762843" cy="66175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OUTLINE</a:t>
            </a:r>
          </a:p>
        </p:txBody>
      </p:sp>
      <p:pic>
        <p:nvPicPr>
          <p:cNvPr id="411" name="图像" descr="图像"/>
          <p:cNvPicPr>
            <a:picLocks noChangeAspect="1"/>
          </p:cNvPicPr>
          <p:nvPr/>
        </p:nvPicPr>
        <p:blipFill>
          <a:blip r:embed="rId3"/>
          <a:srcRect l="145" t="1386" r="145" b="70465"/>
          <a:stretch>
            <a:fillRect/>
          </a:stretch>
        </p:blipFill>
        <p:spPr>
          <a:xfrm flipH="1">
            <a:off x="-41356" y="-54684"/>
            <a:ext cx="13087432" cy="1103525"/>
          </a:xfrm>
          <a:prstGeom prst="rect">
            <a:avLst/>
          </a:prstGeom>
          <a:ln w="3175">
            <a:miter lim="400000"/>
          </a:ln>
        </p:spPr>
      </p:pic>
      <p:sp>
        <p:nvSpPr>
          <p:cNvPr id="412" name="LCDA in LaMET"/>
          <p:cNvSpPr txBox="1"/>
          <p:nvPr/>
        </p:nvSpPr>
        <p:spPr>
          <a:xfrm>
            <a:off x="-284142" y="166295"/>
            <a:ext cx="4334088" cy="6617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LCDA in LaMET</a:t>
            </a:r>
          </a:p>
        </p:txBody>
      </p:sp>
      <mc:AlternateContent xmlns:mc="http://schemas.openxmlformats.org/markup-compatibility/2006" xmlns:a14="http://schemas.microsoft.com/office/drawing/2010/main">
        <mc:Choice Requires="a14">
          <p:sp>
            <p:nvSpPr>
              <p:cNvPr id="413" name="Simulation checks: The dispersion relation of"/>
              <p:cNvSpPr txBox="1"/>
              <p:nvPr/>
            </p:nvSpPr>
            <p:spPr>
              <a:xfrm>
                <a:off x="1045829" y="1490552"/>
                <a:ext cx="8951461" cy="570840"/>
              </a:xfrm>
              <a:prstGeom prst="rect">
                <a:avLst/>
              </a:prstGeom>
              <a:ln w="3175">
                <a:miter lim="400000"/>
              </a:ln>
              <a:extLst>
                <a:ext uri="{C572A759-6A51-4108-AA02-DFA0A04FC94B}">
                  <ma14:wrappingTextBoxFlag xmlns:ma14="http://schemas.microsoft.com/office/mac/drawingml/2011/main" xmlns:m="http://schemas.openxmlformats.org/officeDocument/2006/math" xmlns="" val="1"/>
                </a:ext>
              </a:extLst>
            </p:spPr>
            <p:txBody>
              <a:bodyPr wrap="none" lIns="50800" tIns="50800" rIns="50800" bIns="50800" anchor="ctr">
                <a:spAutoFit/>
              </a:bodyPr>
              <a:lstStyle/>
              <a:p>
                <a:pPr marL="304800" indent="-304800" algn="l" defTabSz="2438338">
                  <a:lnSpc>
                    <a:spcPct val="150000"/>
                  </a:lnSpc>
                  <a:spcBef>
                    <a:spcPts val="4500"/>
                  </a:spcBef>
                  <a:buSzPct val="123000"/>
                  <a:buChar char="•"/>
                  <a:defRPr sz="3100" b="1">
                    <a:latin typeface="Times New Roman"/>
                    <a:ea typeface="Times New Roman"/>
                    <a:cs typeface="Times New Roman"/>
                    <a:sym typeface="Times New Roman"/>
                  </a:defRPr>
                </a:pPr>
                <a:r>
                  <a:t>Simulation checks: </a:t>
                </a:r>
                <a:r>
                  <a:rPr b="0"/>
                  <a:t>The dispersion relation of  </a:t>
                </a:r>
                <a14:m>
                  <m:oMath xmlns:m="http://schemas.openxmlformats.org/officeDocument/2006/math">
                    <m:sSup>
                      <m:sSupPr>
                        <m:ctrlPr>
                          <a:rPr sz="3350" i="1">
                            <a:solidFill>
                              <a:srgbClr val="000000"/>
                            </a:solidFill>
                            <a:latin typeface="Cambria Math" panose="02040503050406030204" pitchFamily="18" charset="0"/>
                          </a:rPr>
                        </m:ctrlPr>
                      </m:sSupPr>
                      <m:e>
                        <m:r>
                          <a:rPr sz="3350" i="1">
                            <a:solidFill>
                              <a:srgbClr val="000000"/>
                            </a:solidFill>
                            <a:latin typeface="Cambria Math" panose="02040503050406030204" pitchFamily="18" charset="0"/>
                          </a:rPr>
                          <m:t>𝐾</m:t>
                        </m:r>
                      </m:e>
                      <m:sup>
                        <m:r>
                          <a:rPr sz="3350" i="1">
                            <a:solidFill>
                              <a:srgbClr val="000000"/>
                            </a:solidFill>
                            <a:latin typeface="Cambria Math" panose="02040503050406030204" pitchFamily="18" charset="0"/>
                          </a:rPr>
                          <m:t>∗</m:t>
                        </m:r>
                      </m:sup>
                    </m:sSup>
                    <m:r>
                      <a:rPr sz="3350" i="1">
                        <a:solidFill>
                          <a:srgbClr val="000000"/>
                        </a:solidFill>
                        <a:latin typeface="Cambria Math" panose="02040503050406030204" pitchFamily="18" charset="0"/>
                      </a:rPr>
                      <m:t>,</m:t>
                    </m:r>
                    <m:r>
                      <a:rPr sz="3350" i="1">
                        <a:solidFill>
                          <a:srgbClr val="000000"/>
                        </a:solidFill>
                        <a:latin typeface="Cambria Math" panose="02040503050406030204" pitchFamily="18" charset="0"/>
                      </a:rPr>
                      <m:t>𝜙</m:t>
                    </m:r>
                  </m:oMath>
                </a14:m>
                <a:endParaRPr b="0"/>
              </a:p>
            </p:txBody>
          </p:sp>
        </mc:Choice>
        <mc:Fallback xmlns="">
          <p:sp>
            <p:nvSpPr>
              <p:cNvPr id="413" name="Simulation checks: The dispersion relation of"/>
              <p:cNvSpPr txBox="1">
                <a:spLocks noRot="1" noChangeAspect="1" noMove="1" noResize="1" noEditPoints="1" noAdjustHandles="1" noChangeArrowheads="1" noChangeShapeType="1" noTextEdit="1"/>
              </p:cNvSpPr>
              <p:nvPr/>
            </p:nvSpPr>
            <p:spPr>
              <a:xfrm>
                <a:off x="1045829" y="1490552"/>
                <a:ext cx="8951461" cy="570840"/>
              </a:xfrm>
              <a:prstGeom prst="rect">
                <a:avLst/>
              </a:prstGeom>
              <a:blipFill>
                <a:blip r:embed="rId4"/>
                <a:stretch>
                  <a:fillRect l="-2408" t="-8696" r="-708" b="-54348"/>
                </a:stretch>
              </a:blip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4" name="方程"/>
              <p:cNvSpPr txBox="1"/>
              <p:nvPr/>
            </p:nvSpPr>
            <p:spPr>
              <a:xfrm>
                <a:off x="1638285" y="2410627"/>
                <a:ext cx="3308163" cy="323398"/>
              </a:xfrm>
              <a:prstGeom prst="rect">
                <a:avLst/>
              </a:prstGeom>
              <a:ln w="12700">
                <a:miter lim="400000"/>
              </a:ln>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sSup>
                        <m:sSupPr>
                          <m:ctrlPr>
                            <a:rPr sz="2200" i="1">
                              <a:solidFill>
                                <a:srgbClr val="000000"/>
                              </a:solidFill>
                              <a:latin typeface="Cambria Math" panose="02040503050406030204" pitchFamily="18" charset="0"/>
                            </a:rPr>
                          </m:ctrlPr>
                        </m:sSupPr>
                        <m:e>
                          <m:r>
                            <a:rPr sz="2200" i="1">
                              <a:solidFill>
                                <a:srgbClr val="000000"/>
                              </a:solidFill>
                              <a:latin typeface="Cambria Math" panose="02040503050406030204" pitchFamily="18" charset="0"/>
                            </a:rPr>
                            <m:t>𝐸</m:t>
                          </m:r>
                        </m:e>
                        <m:sup>
                          <m:r>
                            <a:rPr sz="2200" i="1">
                              <a:solidFill>
                                <a:srgbClr val="000000"/>
                              </a:solidFill>
                              <a:latin typeface="Cambria Math" panose="02040503050406030204" pitchFamily="18" charset="0"/>
                            </a:rPr>
                            <m:t>2</m:t>
                          </m:r>
                        </m:sup>
                      </m:sSup>
                      <m:r>
                        <a:rPr sz="2200" i="1">
                          <a:solidFill>
                            <a:srgbClr val="000000"/>
                          </a:solidFill>
                          <a:latin typeface="Cambria Math" panose="02040503050406030204" pitchFamily="18" charset="0"/>
                        </a:rPr>
                        <m:t>=</m:t>
                      </m:r>
                      <m:sSup>
                        <m:sSupPr>
                          <m:ctrlPr>
                            <a:rPr sz="2200" i="1">
                              <a:solidFill>
                                <a:srgbClr val="000000"/>
                              </a:solidFill>
                              <a:latin typeface="Cambria Math" panose="02040503050406030204" pitchFamily="18" charset="0"/>
                            </a:rPr>
                          </m:ctrlPr>
                        </m:sSupPr>
                        <m:e>
                          <m:r>
                            <a:rPr sz="2200" i="1">
                              <a:solidFill>
                                <a:srgbClr val="000000"/>
                              </a:solidFill>
                              <a:latin typeface="Cambria Math" panose="02040503050406030204" pitchFamily="18" charset="0"/>
                            </a:rPr>
                            <m:t>𝑚</m:t>
                          </m:r>
                        </m:e>
                        <m:sup>
                          <m:r>
                            <a:rPr sz="2200" i="1">
                              <a:solidFill>
                                <a:srgbClr val="000000"/>
                              </a:solidFill>
                              <a:latin typeface="Cambria Math" panose="02040503050406030204" pitchFamily="18" charset="0"/>
                            </a:rPr>
                            <m:t>2</m:t>
                          </m:r>
                        </m:sup>
                      </m:sSup>
                      <m:r>
                        <a:rPr sz="2200" i="1">
                          <a:solidFill>
                            <a:srgbClr val="000000"/>
                          </a:solidFill>
                          <a:latin typeface="Cambria Math" panose="02040503050406030204" pitchFamily="18" charset="0"/>
                        </a:rPr>
                        <m:t>+</m:t>
                      </m:r>
                      <m:sSub>
                        <m:sSubPr>
                          <m:ctrlPr>
                            <a:rPr sz="2200" i="1">
                              <a:solidFill>
                                <a:srgbClr val="000000"/>
                              </a:solidFill>
                              <a:latin typeface="Cambria Math" panose="02040503050406030204" pitchFamily="18" charset="0"/>
                            </a:rPr>
                          </m:ctrlPr>
                        </m:sSubPr>
                        <m:e>
                          <m:r>
                            <a:rPr sz="2200" i="1">
                              <a:solidFill>
                                <a:srgbClr val="000000"/>
                              </a:solidFill>
                              <a:latin typeface="Cambria Math" panose="02040503050406030204" pitchFamily="18" charset="0"/>
                            </a:rPr>
                            <m:t>𝑐</m:t>
                          </m:r>
                        </m:e>
                        <m:sub>
                          <m:r>
                            <a:rPr sz="2200" i="1">
                              <a:solidFill>
                                <a:srgbClr val="000000"/>
                              </a:solidFill>
                              <a:latin typeface="Cambria Math" panose="02040503050406030204" pitchFamily="18" charset="0"/>
                            </a:rPr>
                            <m:t>2</m:t>
                          </m:r>
                        </m:sub>
                      </m:sSub>
                      <m:r>
                        <a:rPr sz="2200" i="1">
                          <a:solidFill>
                            <a:srgbClr val="000000"/>
                          </a:solidFill>
                          <a:latin typeface="Cambria Math" panose="02040503050406030204" pitchFamily="18" charset="0"/>
                        </a:rPr>
                        <m:t>(</m:t>
                      </m:r>
                      <m:sSub>
                        <m:sSubPr>
                          <m:ctrlPr>
                            <a:rPr sz="2200" i="1">
                              <a:solidFill>
                                <a:srgbClr val="000000"/>
                              </a:solidFill>
                              <a:latin typeface="Cambria Math" panose="02040503050406030204" pitchFamily="18" charset="0"/>
                            </a:rPr>
                          </m:ctrlPr>
                        </m:sSubPr>
                        <m:e>
                          <m:r>
                            <a:rPr sz="2200" i="1">
                              <a:solidFill>
                                <a:srgbClr val="000000"/>
                              </a:solidFill>
                              <a:latin typeface="Cambria Math" panose="02040503050406030204" pitchFamily="18" charset="0"/>
                            </a:rPr>
                            <m:t>𝑃</m:t>
                          </m:r>
                        </m:e>
                        <m:sub>
                          <m:r>
                            <a:rPr sz="2200" i="1">
                              <a:solidFill>
                                <a:srgbClr val="000000"/>
                              </a:solidFill>
                              <a:latin typeface="Cambria Math" panose="02040503050406030204" pitchFamily="18" charset="0"/>
                            </a:rPr>
                            <m:t>𝑧</m:t>
                          </m:r>
                        </m:sub>
                      </m:sSub>
                      <m:sSup>
                        <m:sSupPr>
                          <m:ctrlPr>
                            <a:rPr sz="2200" i="1">
                              <a:solidFill>
                                <a:srgbClr val="000000"/>
                              </a:solidFill>
                              <a:latin typeface="Cambria Math" panose="02040503050406030204" pitchFamily="18" charset="0"/>
                            </a:rPr>
                          </m:ctrlPr>
                        </m:sSupPr>
                        <m:e>
                          <m:r>
                            <a:rPr sz="2200" i="1">
                              <a:solidFill>
                                <a:srgbClr val="000000"/>
                              </a:solidFill>
                              <a:latin typeface="Cambria Math" panose="02040503050406030204" pitchFamily="18" charset="0"/>
                            </a:rPr>
                            <m:t>)</m:t>
                          </m:r>
                        </m:e>
                        <m:sup>
                          <m:r>
                            <a:rPr sz="2200" i="1">
                              <a:solidFill>
                                <a:srgbClr val="000000"/>
                              </a:solidFill>
                              <a:latin typeface="Cambria Math" panose="02040503050406030204" pitchFamily="18" charset="0"/>
                            </a:rPr>
                            <m:t>2</m:t>
                          </m:r>
                        </m:sup>
                      </m:sSup>
                      <m:r>
                        <a:rPr sz="2200" i="1">
                          <a:solidFill>
                            <a:srgbClr val="000000"/>
                          </a:solidFill>
                          <a:latin typeface="Cambria Math" panose="02040503050406030204" pitchFamily="18" charset="0"/>
                        </a:rPr>
                        <m:t>+</m:t>
                      </m:r>
                      <m:sSub>
                        <m:sSubPr>
                          <m:ctrlPr>
                            <a:rPr sz="2200" i="1">
                              <a:solidFill>
                                <a:srgbClr val="000000"/>
                              </a:solidFill>
                              <a:latin typeface="Cambria Math" panose="02040503050406030204" pitchFamily="18" charset="0"/>
                            </a:rPr>
                          </m:ctrlPr>
                        </m:sSubPr>
                        <m:e>
                          <m:r>
                            <a:rPr sz="2200" i="1">
                              <a:solidFill>
                                <a:srgbClr val="000000"/>
                              </a:solidFill>
                              <a:latin typeface="Cambria Math" panose="02040503050406030204" pitchFamily="18" charset="0"/>
                            </a:rPr>
                            <m:t>𝑐</m:t>
                          </m:r>
                        </m:e>
                        <m:sub>
                          <m:r>
                            <a:rPr sz="2200" i="1">
                              <a:solidFill>
                                <a:srgbClr val="000000"/>
                              </a:solidFill>
                              <a:latin typeface="Cambria Math" panose="02040503050406030204" pitchFamily="18" charset="0"/>
                            </a:rPr>
                            <m:t>3</m:t>
                          </m:r>
                        </m:sub>
                      </m:sSub>
                      <m:r>
                        <a:rPr sz="2200" i="1">
                          <a:solidFill>
                            <a:srgbClr val="000000"/>
                          </a:solidFill>
                          <a:latin typeface="Cambria Math" panose="02040503050406030204" pitchFamily="18" charset="0"/>
                        </a:rPr>
                        <m:t>(</m:t>
                      </m:r>
                      <m:sSub>
                        <m:sSubPr>
                          <m:ctrlPr>
                            <a:rPr sz="2200" i="1">
                              <a:solidFill>
                                <a:srgbClr val="000000"/>
                              </a:solidFill>
                              <a:latin typeface="Cambria Math" panose="02040503050406030204" pitchFamily="18" charset="0"/>
                            </a:rPr>
                          </m:ctrlPr>
                        </m:sSubPr>
                        <m:e>
                          <m:r>
                            <a:rPr sz="2200" i="1">
                              <a:solidFill>
                                <a:srgbClr val="000000"/>
                              </a:solidFill>
                              <a:latin typeface="Cambria Math" panose="02040503050406030204" pitchFamily="18" charset="0"/>
                            </a:rPr>
                            <m:t>𝑃</m:t>
                          </m:r>
                        </m:e>
                        <m:sub>
                          <m:r>
                            <a:rPr sz="2200" i="1">
                              <a:solidFill>
                                <a:srgbClr val="000000"/>
                              </a:solidFill>
                              <a:latin typeface="Cambria Math" panose="02040503050406030204" pitchFamily="18" charset="0"/>
                            </a:rPr>
                            <m:t>𝑧</m:t>
                          </m:r>
                        </m:sub>
                      </m:sSub>
                      <m:sSup>
                        <m:sSupPr>
                          <m:ctrlPr>
                            <a:rPr sz="2200" i="1">
                              <a:solidFill>
                                <a:srgbClr val="000000"/>
                              </a:solidFill>
                              <a:latin typeface="Cambria Math" panose="02040503050406030204" pitchFamily="18" charset="0"/>
                            </a:rPr>
                          </m:ctrlPr>
                        </m:sSupPr>
                        <m:e>
                          <m:r>
                            <a:rPr sz="2200" i="1">
                              <a:solidFill>
                                <a:srgbClr val="000000"/>
                              </a:solidFill>
                              <a:latin typeface="Cambria Math" panose="02040503050406030204" pitchFamily="18" charset="0"/>
                            </a:rPr>
                            <m:t>)</m:t>
                          </m:r>
                        </m:e>
                        <m:sup>
                          <m:r>
                            <a:rPr sz="2200" i="1">
                              <a:solidFill>
                                <a:srgbClr val="000000"/>
                              </a:solidFill>
                              <a:latin typeface="Cambria Math" panose="02040503050406030204" pitchFamily="18" charset="0"/>
                            </a:rPr>
                            <m:t>4</m:t>
                          </m:r>
                        </m:sup>
                      </m:sSup>
                      <m:sSup>
                        <m:sSupPr>
                          <m:ctrlPr>
                            <a:rPr sz="2200" i="1">
                              <a:solidFill>
                                <a:srgbClr val="000000"/>
                              </a:solidFill>
                              <a:latin typeface="Cambria Math" panose="02040503050406030204" pitchFamily="18" charset="0"/>
                            </a:rPr>
                          </m:ctrlPr>
                        </m:sSupPr>
                        <m:e>
                          <m:r>
                            <a:rPr sz="2200" i="1">
                              <a:solidFill>
                                <a:srgbClr val="000000"/>
                              </a:solidFill>
                              <a:latin typeface="Cambria Math" panose="02040503050406030204" pitchFamily="18" charset="0"/>
                            </a:rPr>
                            <m:t>𝑎</m:t>
                          </m:r>
                        </m:e>
                        <m:sup>
                          <m:r>
                            <a:rPr sz="2200" i="1">
                              <a:solidFill>
                                <a:srgbClr val="000000"/>
                              </a:solidFill>
                              <a:latin typeface="Cambria Math" panose="02040503050406030204" pitchFamily="18" charset="0"/>
                            </a:rPr>
                            <m:t>2</m:t>
                          </m:r>
                        </m:sup>
                      </m:sSup>
                    </m:oMath>
                  </m:oMathPara>
                </a14:m>
                <a:endParaRPr sz="2200"/>
              </a:p>
            </p:txBody>
          </p:sp>
        </mc:Choice>
        <mc:Fallback xmlns="">
          <p:sp>
            <p:nvSpPr>
              <p:cNvPr id="414" name="方程"/>
              <p:cNvSpPr txBox="1">
                <a:spLocks noRot="1" noChangeAspect="1" noMove="1" noResize="1" noEditPoints="1" noAdjustHandles="1" noChangeArrowheads="1" noChangeShapeType="1" noTextEdit="1"/>
              </p:cNvSpPr>
              <p:nvPr/>
            </p:nvSpPr>
            <p:spPr>
              <a:xfrm>
                <a:off x="1638285" y="2410627"/>
                <a:ext cx="3308163" cy="323398"/>
              </a:xfrm>
              <a:prstGeom prst="rect">
                <a:avLst/>
              </a:prstGeom>
              <a:blipFill>
                <a:blip r:embed="rId5"/>
                <a:stretch>
                  <a:fillRect l="-3065" r="-13793" b="-40741"/>
                </a:stretch>
              </a:blipFill>
              <a:ln w="12700">
                <a:miter lim="400000"/>
              </a:ln>
            </p:spPr>
            <p:txBody>
              <a:bodyPr/>
              <a:lstStyle/>
              <a:p>
                <a:r>
                  <a:rPr lang="zh-CN" altLang="en-US">
                    <a:noFill/>
                  </a:rPr>
                  <a:t> </a:t>
                </a:r>
              </a:p>
            </p:txBody>
          </p:sp>
        </mc:Fallback>
      </mc:AlternateContent>
      <p:pic>
        <p:nvPicPr>
          <p:cNvPr id="415" name="图像" descr="图像"/>
          <p:cNvPicPr>
            <a:picLocks noChangeAspect="1"/>
          </p:cNvPicPr>
          <p:nvPr/>
        </p:nvPicPr>
        <p:blipFill>
          <a:blip r:embed="rId6"/>
          <a:stretch>
            <a:fillRect/>
          </a:stretch>
        </p:blipFill>
        <p:spPr>
          <a:xfrm>
            <a:off x="363734" y="5583230"/>
            <a:ext cx="6135635" cy="4179120"/>
          </a:xfrm>
          <a:prstGeom prst="rect">
            <a:avLst/>
          </a:prstGeom>
          <a:ln w="3175">
            <a:miter lim="400000"/>
          </a:ln>
        </p:spPr>
      </p:pic>
      <p:grpSp>
        <p:nvGrpSpPr>
          <p:cNvPr id="419" name="成组"/>
          <p:cNvGrpSpPr/>
          <p:nvPr/>
        </p:nvGrpSpPr>
        <p:grpSpPr>
          <a:xfrm>
            <a:off x="1243905" y="4316605"/>
            <a:ext cx="2658042" cy="1252780"/>
            <a:chOff x="0" y="0"/>
            <a:chExt cx="2658041" cy="1252778"/>
          </a:xfrm>
        </p:grpSpPr>
        <mc:AlternateContent xmlns:mc="http://schemas.openxmlformats.org/markup-compatibility/2006" xmlns:a14="http://schemas.microsoft.com/office/drawing/2010/main">
          <mc:Choice Requires="a14">
            <p:sp>
              <p:nvSpPr>
                <p:cNvPr id="416" name="方程"/>
                <p:cNvSpPr txBox="1"/>
                <p:nvPr/>
              </p:nvSpPr>
              <p:spPr>
                <a:xfrm>
                  <a:off x="0" y="966083"/>
                  <a:ext cx="2658042" cy="286696"/>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sSub>
                          <m:sSubPr>
                            <m:ctrlPr>
                              <a:rPr sz="2200" i="1">
                                <a:solidFill>
                                  <a:srgbClr val="000000"/>
                                </a:solidFill>
                                <a:latin typeface="Cambria Math" panose="02040503050406030204" pitchFamily="18" charset="0"/>
                              </a:rPr>
                            </m:ctrlPr>
                          </m:sSubPr>
                          <m:e>
                            <m:r>
                              <a:rPr sz="2200" i="1">
                                <a:solidFill>
                                  <a:srgbClr val="000000"/>
                                </a:solidFill>
                                <a:latin typeface="Cambria Math" panose="02040503050406030204" pitchFamily="18" charset="0"/>
                              </a:rPr>
                              <m:t>𝑐</m:t>
                            </m:r>
                          </m:e>
                          <m:sub>
                            <m:r>
                              <a:rPr sz="2200" i="1">
                                <a:solidFill>
                                  <a:srgbClr val="000000"/>
                                </a:solidFill>
                                <a:latin typeface="Cambria Math" panose="02040503050406030204" pitchFamily="18" charset="0"/>
                              </a:rPr>
                              <m:t>3,</m:t>
                            </m:r>
                            <m:sSup>
                              <m:sSupPr>
                                <m:ctrlPr>
                                  <a:rPr sz="2200" i="1">
                                    <a:solidFill>
                                      <a:srgbClr val="000000"/>
                                    </a:solidFill>
                                    <a:latin typeface="Cambria Math" panose="02040503050406030204" pitchFamily="18" charset="0"/>
                                  </a:rPr>
                                </m:ctrlPr>
                              </m:sSupPr>
                              <m:e>
                                <m:r>
                                  <a:rPr sz="2200" i="1">
                                    <a:solidFill>
                                      <a:srgbClr val="000000"/>
                                    </a:solidFill>
                                    <a:latin typeface="Cambria Math" panose="02040503050406030204" pitchFamily="18" charset="0"/>
                                  </a:rPr>
                                  <m:t>𝐾</m:t>
                                </m:r>
                              </m:e>
                              <m:sup>
                                <m:r>
                                  <a:rPr sz="2200" i="1">
                                    <a:solidFill>
                                      <a:srgbClr val="000000"/>
                                    </a:solidFill>
                                    <a:latin typeface="Cambria Math" panose="02040503050406030204" pitchFamily="18" charset="0"/>
                                  </a:rPr>
                                  <m:t>∗</m:t>
                                </m:r>
                              </m:sup>
                            </m:sSup>
                          </m:sub>
                        </m:sSub>
                        <m:r>
                          <a:rPr sz="2200" i="1">
                            <a:solidFill>
                              <a:srgbClr val="000000"/>
                            </a:solidFill>
                            <a:latin typeface="Cambria Math" panose="02040503050406030204" pitchFamily="18" charset="0"/>
                          </a:rPr>
                          <m:t>=−0.178±0.024</m:t>
                        </m:r>
                      </m:oMath>
                    </m:oMathPara>
                  </a14:m>
                  <a:endParaRPr sz="2200"/>
                </a:p>
              </p:txBody>
            </p:sp>
          </mc:Choice>
          <mc:Fallback xmlns="">
            <p:sp>
              <p:nvSpPr>
                <p:cNvPr id="416" name="方程"/>
                <p:cNvSpPr txBox="1">
                  <a:spLocks noRot="1" noChangeAspect="1" noMove="1" noResize="1" noEditPoints="1" noAdjustHandles="1" noChangeArrowheads="1" noChangeShapeType="1" noTextEdit="1"/>
                </p:cNvSpPr>
                <p:nvPr/>
              </p:nvSpPr>
              <p:spPr>
                <a:xfrm>
                  <a:off x="0" y="966083"/>
                  <a:ext cx="2658042" cy="286696"/>
                </a:xfrm>
                <a:prstGeom prst="rect">
                  <a:avLst/>
                </a:prstGeom>
                <a:blipFill>
                  <a:blip r:embed="rId7"/>
                  <a:stretch>
                    <a:fillRect l="-2370" r="-8531" b="-39130"/>
                  </a:stretch>
                </a:blipFill>
                <a:ln w="12700" cap="flat">
                  <a:noFill/>
                  <a:miter lim="4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7" name="方程"/>
                <p:cNvSpPr txBox="1"/>
                <p:nvPr/>
              </p:nvSpPr>
              <p:spPr>
                <a:xfrm>
                  <a:off x="5517" y="437763"/>
                  <a:ext cx="2403168" cy="288931"/>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sSub>
                          <m:sSubPr>
                            <m:ctrlPr>
                              <a:rPr sz="2200" i="1">
                                <a:solidFill>
                                  <a:srgbClr val="000000"/>
                                </a:solidFill>
                                <a:latin typeface="Cambria Math" panose="02040503050406030204" pitchFamily="18" charset="0"/>
                              </a:rPr>
                            </m:ctrlPr>
                          </m:sSubPr>
                          <m:e>
                            <m:r>
                              <a:rPr sz="2200" i="1">
                                <a:solidFill>
                                  <a:srgbClr val="000000"/>
                                </a:solidFill>
                                <a:latin typeface="Cambria Math" panose="02040503050406030204" pitchFamily="18" charset="0"/>
                              </a:rPr>
                              <m:t>𝑐</m:t>
                            </m:r>
                          </m:e>
                          <m:sub>
                            <m:r>
                              <a:rPr sz="2200" i="1">
                                <a:solidFill>
                                  <a:srgbClr val="000000"/>
                                </a:solidFill>
                                <a:latin typeface="Cambria Math" panose="02040503050406030204" pitchFamily="18" charset="0"/>
                              </a:rPr>
                              <m:t>2,</m:t>
                            </m:r>
                            <m:sSup>
                              <m:sSupPr>
                                <m:ctrlPr>
                                  <a:rPr sz="2200" i="1">
                                    <a:solidFill>
                                      <a:srgbClr val="000000"/>
                                    </a:solidFill>
                                    <a:latin typeface="Cambria Math" panose="02040503050406030204" pitchFamily="18" charset="0"/>
                                  </a:rPr>
                                </m:ctrlPr>
                              </m:sSupPr>
                              <m:e>
                                <m:r>
                                  <a:rPr sz="2200" i="1">
                                    <a:solidFill>
                                      <a:srgbClr val="000000"/>
                                    </a:solidFill>
                                    <a:latin typeface="Cambria Math" panose="02040503050406030204" pitchFamily="18" charset="0"/>
                                  </a:rPr>
                                  <m:t>𝐾</m:t>
                                </m:r>
                              </m:e>
                              <m:sup>
                                <m:r>
                                  <a:rPr sz="2200" i="1">
                                    <a:solidFill>
                                      <a:srgbClr val="000000"/>
                                    </a:solidFill>
                                    <a:latin typeface="Cambria Math" panose="02040503050406030204" pitchFamily="18" charset="0"/>
                                  </a:rPr>
                                  <m:t>∗</m:t>
                                </m:r>
                              </m:sup>
                            </m:sSup>
                          </m:sub>
                        </m:sSub>
                        <m:r>
                          <a:rPr sz="2200" i="1">
                            <a:solidFill>
                              <a:srgbClr val="000000"/>
                            </a:solidFill>
                            <a:latin typeface="Cambria Math" panose="02040503050406030204" pitchFamily="18" charset="0"/>
                          </a:rPr>
                          <m:t>=1.062±0.016</m:t>
                        </m:r>
                      </m:oMath>
                    </m:oMathPara>
                  </a14:m>
                  <a:endParaRPr sz="2200"/>
                </a:p>
              </p:txBody>
            </p:sp>
          </mc:Choice>
          <mc:Fallback xmlns="">
            <p:sp>
              <p:nvSpPr>
                <p:cNvPr id="417" name="方程"/>
                <p:cNvSpPr txBox="1">
                  <a:spLocks noRot="1" noChangeAspect="1" noMove="1" noResize="1" noEditPoints="1" noAdjustHandles="1" noChangeArrowheads="1" noChangeShapeType="1" noTextEdit="1"/>
                </p:cNvSpPr>
                <p:nvPr/>
              </p:nvSpPr>
              <p:spPr>
                <a:xfrm>
                  <a:off x="5517" y="437763"/>
                  <a:ext cx="2403168" cy="288931"/>
                </a:xfrm>
                <a:prstGeom prst="rect">
                  <a:avLst/>
                </a:prstGeom>
                <a:blipFill>
                  <a:blip r:embed="rId8"/>
                  <a:stretch>
                    <a:fillRect l="-2632" r="-11579" b="-39130"/>
                  </a:stretch>
                </a:blipFill>
                <a:ln w="12700" cap="flat">
                  <a:noFill/>
                  <a:miter lim="4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8" name="方程"/>
                <p:cNvSpPr txBox="1"/>
                <p:nvPr/>
              </p:nvSpPr>
              <p:spPr>
                <a:xfrm>
                  <a:off x="13656" y="0"/>
                  <a:ext cx="2386890" cy="198374"/>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r>
                          <a:rPr sz="2200" i="1">
                            <a:solidFill>
                              <a:srgbClr val="000000"/>
                            </a:solidFill>
                            <a:latin typeface="Cambria Math" panose="02040503050406030204" pitchFamily="18" charset="0"/>
                          </a:rPr>
                          <m:t>𝑚</m:t>
                        </m:r>
                        <m:r>
                          <a:rPr sz="2200" i="1">
                            <a:solidFill>
                              <a:srgbClr val="000000"/>
                            </a:solidFill>
                            <a:latin typeface="Cambria Math" panose="02040503050406030204" pitchFamily="18" charset="0"/>
                          </a:rPr>
                          <m:t>=0.8961±0.0025</m:t>
                        </m:r>
                      </m:oMath>
                    </m:oMathPara>
                  </a14:m>
                  <a:endParaRPr sz="2200"/>
                </a:p>
              </p:txBody>
            </p:sp>
          </mc:Choice>
          <mc:Fallback xmlns="">
            <p:sp>
              <p:nvSpPr>
                <p:cNvPr id="418" name="方程"/>
                <p:cNvSpPr txBox="1">
                  <a:spLocks noRot="1" noChangeAspect="1" noMove="1" noResize="1" noEditPoints="1" noAdjustHandles="1" noChangeArrowheads="1" noChangeShapeType="1" noTextEdit="1"/>
                </p:cNvSpPr>
                <p:nvPr/>
              </p:nvSpPr>
              <p:spPr>
                <a:xfrm>
                  <a:off x="13656" y="0"/>
                  <a:ext cx="2386890" cy="198374"/>
                </a:xfrm>
                <a:prstGeom prst="rect">
                  <a:avLst/>
                </a:prstGeom>
                <a:blipFill>
                  <a:blip r:embed="rId9"/>
                  <a:stretch>
                    <a:fillRect l="-2632" r="-12105" b="-94118"/>
                  </a:stretch>
                </a:blipFill>
                <a:ln w="12700" cap="flat">
                  <a:noFill/>
                  <a:miter lim="400000"/>
                </a:ln>
                <a:effectLst/>
              </p:spPr>
              <p:txBody>
                <a:bodyPr/>
                <a:lstStyle/>
                <a:p>
                  <a:r>
                    <a:rPr lang="zh-CN" altLang="en-US">
                      <a:noFill/>
                    </a:rPr>
                    <a:t> </a:t>
                  </a:r>
                </a:p>
              </p:txBody>
            </p:sp>
          </mc:Fallback>
        </mc:AlternateContent>
      </p:grpSp>
      <p:pic>
        <p:nvPicPr>
          <p:cNvPr id="420" name="线条 线条" descr="线条 线条"/>
          <p:cNvPicPr>
            <a:picLocks/>
          </p:cNvPicPr>
          <p:nvPr/>
        </p:nvPicPr>
        <p:blipFill>
          <a:blip r:embed="rId10"/>
          <a:stretch>
            <a:fillRect/>
          </a:stretch>
        </p:blipFill>
        <p:spPr>
          <a:xfrm rot="9096703">
            <a:off x="2476850" y="2684332"/>
            <a:ext cx="552151" cy="262398"/>
          </a:xfrm>
          <a:prstGeom prst="rect">
            <a:avLst/>
          </a:prstGeom>
        </p:spPr>
      </p:pic>
      <p:pic>
        <p:nvPicPr>
          <p:cNvPr id="422" name="线条 线条" descr="线条 线条"/>
          <p:cNvPicPr>
            <a:picLocks/>
          </p:cNvPicPr>
          <p:nvPr/>
        </p:nvPicPr>
        <p:blipFill>
          <a:blip r:embed="rId11"/>
          <a:stretch>
            <a:fillRect/>
          </a:stretch>
        </p:blipFill>
        <p:spPr>
          <a:xfrm rot="1372366">
            <a:off x="3962599" y="2719918"/>
            <a:ext cx="648377" cy="262398"/>
          </a:xfrm>
          <a:prstGeom prst="rect">
            <a:avLst/>
          </a:prstGeom>
        </p:spPr>
      </p:pic>
      <p:sp>
        <p:nvSpPr>
          <p:cNvPr id="424" name="Light speed term"/>
          <p:cNvSpPr txBox="1"/>
          <p:nvPr/>
        </p:nvSpPr>
        <p:spPr>
          <a:xfrm>
            <a:off x="1158413" y="2914066"/>
            <a:ext cx="2219665" cy="4704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lvl1pPr>
              <a:defRPr sz="2200">
                <a:solidFill>
                  <a:schemeClr val="accent4">
                    <a:hueOff val="-904334"/>
                    <a:lumOff val="2953"/>
                  </a:schemeClr>
                </a:solidFill>
              </a:defRPr>
            </a:lvl1pPr>
          </a:lstStyle>
          <a:p>
            <a:r>
              <a:t>Light speed term</a:t>
            </a:r>
          </a:p>
        </p:txBody>
      </p:sp>
      <p:sp>
        <p:nvSpPr>
          <p:cNvPr id="425" name="Discretization effects"/>
          <p:cNvSpPr txBox="1"/>
          <p:nvPr/>
        </p:nvSpPr>
        <p:spPr>
          <a:xfrm>
            <a:off x="4107041" y="2914066"/>
            <a:ext cx="2829036" cy="4704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lvl1pPr>
              <a:defRPr sz="2200">
                <a:solidFill>
                  <a:schemeClr val="accent4">
                    <a:hueOff val="-904334"/>
                    <a:lumOff val="2953"/>
                  </a:schemeClr>
                </a:solidFill>
              </a:defRPr>
            </a:lvl1pPr>
          </a:lstStyle>
          <a:p>
            <a:r>
              <a:rPr lang="en" dirty="0"/>
              <a:t>Discretization</a:t>
            </a:r>
            <a:r>
              <a:rPr dirty="0"/>
              <a:t> effects </a:t>
            </a:r>
          </a:p>
        </p:txBody>
      </p:sp>
      <mc:AlternateContent xmlns:mc="http://schemas.openxmlformats.org/markup-compatibility/2006" xmlns:a14="http://schemas.microsoft.com/office/drawing/2010/main">
        <mc:Choice Requires="a14">
          <p:sp>
            <p:nvSpPr>
              <p:cNvPr id="426" name="Fitted Chi2/dof = 1.2"/>
              <p:cNvSpPr txBox="1"/>
              <p:nvPr/>
            </p:nvSpPr>
            <p:spPr>
              <a:xfrm>
                <a:off x="1169301" y="3734598"/>
                <a:ext cx="3217700" cy="427048"/>
              </a:xfrm>
              <a:prstGeom prst="rect">
                <a:avLst/>
              </a:prstGeom>
              <a:ln w="3175">
                <a:miter lim="400000"/>
              </a:ln>
              <a:extLst>
                <a:ext uri="{C572A759-6A51-4108-AA02-DFA0A04FC94B}">
                  <ma14:wrappingTextBoxFlag xmlns:ma14="http://schemas.microsoft.com/office/mac/drawingml/2011/main" xmlns:m="http://schemas.openxmlformats.org/officeDocument/2006/math" xmlns="" val="1"/>
                </a:ext>
              </a:extLst>
            </p:spPr>
            <p:txBody>
              <a:bodyPr wrap="none" lIns="27093" tIns="27093" rIns="27093" bIns="27093" anchor="ctr">
                <a:spAutoFit/>
              </a:bodyPr>
              <a:lstStyle/>
              <a:p>
                <a:pPr>
                  <a:defRPr sz="2400" b="1">
                    <a:latin typeface="Times Roman"/>
                    <a:ea typeface="Times Roman"/>
                    <a:cs typeface="Times Roman"/>
                    <a:sym typeface="Times Roman"/>
                  </a:defRPr>
                </a:pPr>
                <a14:m>
                  <m:oMath xmlns:m="http://schemas.openxmlformats.org/officeDocument/2006/math">
                    <m:sSup>
                      <m:sSupPr>
                        <m:ctrlPr>
                          <a:rPr sz="2700" i="1">
                            <a:solidFill>
                              <a:srgbClr val="000000"/>
                            </a:solidFill>
                            <a:latin typeface="Cambria Math" panose="02040503050406030204" pitchFamily="18" charset="0"/>
                          </a:rPr>
                        </m:ctrlPr>
                      </m:sSupPr>
                      <m:e>
                        <m:r>
                          <a:rPr sz="2700" i="1">
                            <a:solidFill>
                              <a:srgbClr val="000000"/>
                            </a:solidFill>
                            <a:latin typeface="Cambria Math" panose="02040503050406030204" pitchFamily="18" charset="0"/>
                          </a:rPr>
                          <m:t>𝐾</m:t>
                        </m:r>
                      </m:e>
                      <m:sup>
                        <m:r>
                          <a:rPr sz="2700" i="1">
                            <a:solidFill>
                              <a:srgbClr val="000000"/>
                            </a:solidFill>
                            <a:latin typeface="Cambria Math" panose="02040503050406030204" pitchFamily="18" charset="0"/>
                          </a:rPr>
                          <m:t>∗</m:t>
                        </m:r>
                      </m:sup>
                    </m:sSup>
                  </m:oMath>
                </a14:m>
                <a:r>
                  <a:rPr b="0"/>
                  <a:t> </a:t>
                </a:r>
                <a:r>
                  <a:t>Fitted Chi2/dof = 1.2</a:t>
                </a:r>
              </a:p>
            </p:txBody>
          </p:sp>
        </mc:Choice>
        <mc:Fallback xmlns="">
          <p:sp>
            <p:nvSpPr>
              <p:cNvPr id="426" name="Fitted Chi2/dof = 1.2"/>
              <p:cNvSpPr txBox="1">
                <a:spLocks noRot="1" noChangeAspect="1" noMove="1" noResize="1" noEditPoints="1" noAdjustHandles="1" noChangeArrowheads="1" noChangeShapeType="1" noTextEdit="1"/>
              </p:cNvSpPr>
              <p:nvPr/>
            </p:nvSpPr>
            <p:spPr>
              <a:xfrm>
                <a:off x="1169301" y="3734598"/>
                <a:ext cx="3217700" cy="427048"/>
              </a:xfrm>
              <a:prstGeom prst="rect">
                <a:avLst/>
              </a:prstGeom>
              <a:blipFill>
                <a:blip r:embed="rId12"/>
                <a:stretch>
                  <a:fillRect l="-3150" t="-17647" r="-5118" b="-38235"/>
                </a:stretch>
              </a:blip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zh-CN" altLang="en-US">
                    <a:noFill/>
                  </a:rPr>
                  <a:t> </a:t>
                </a:r>
              </a:p>
            </p:txBody>
          </p:sp>
        </mc:Fallback>
      </mc:AlternateContent>
      <p:pic>
        <p:nvPicPr>
          <p:cNvPr id="427" name="图像" descr="图像"/>
          <p:cNvPicPr>
            <a:picLocks noChangeAspect="1"/>
          </p:cNvPicPr>
          <p:nvPr/>
        </p:nvPicPr>
        <p:blipFill>
          <a:blip r:embed="rId13"/>
          <a:stretch>
            <a:fillRect/>
          </a:stretch>
        </p:blipFill>
        <p:spPr>
          <a:xfrm>
            <a:off x="6918869" y="5604885"/>
            <a:ext cx="5994307" cy="4135810"/>
          </a:xfrm>
          <a:prstGeom prst="rect">
            <a:avLst/>
          </a:prstGeom>
          <a:ln w="3175">
            <a:miter lim="400000"/>
          </a:ln>
        </p:spPr>
      </p:pic>
      <mc:AlternateContent xmlns:mc="http://schemas.openxmlformats.org/markup-compatibility/2006" xmlns:a14="http://schemas.microsoft.com/office/drawing/2010/main">
        <mc:Choice Requires="a14">
          <p:sp>
            <p:nvSpPr>
              <p:cNvPr id="428" name="Fitted Chi2/dof = 1.7"/>
              <p:cNvSpPr txBox="1"/>
              <p:nvPr/>
            </p:nvSpPr>
            <p:spPr>
              <a:xfrm>
                <a:off x="6970007" y="3734598"/>
                <a:ext cx="3042400" cy="427048"/>
              </a:xfrm>
              <a:prstGeom prst="rect">
                <a:avLst/>
              </a:prstGeom>
              <a:ln w="3175">
                <a:miter lim="400000"/>
              </a:ln>
              <a:extLst>
                <a:ext uri="{C572A759-6A51-4108-AA02-DFA0A04FC94B}">
                  <ma14:wrappingTextBoxFlag xmlns:ma14="http://schemas.microsoft.com/office/mac/drawingml/2011/main" xmlns:m="http://schemas.openxmlformats.org/officeDocument/2006/math" xmlns="" val="1"/>
                </a:ext>
              </a:extLst>
            </p:spPr>
            <p:txBody>
              <a:bodyPr wrap="none" lIns="27093" tIns="27093" rIns="27093" bIns="27093" anchor="ctr">
                <a:spAutoFit/>
              </a:bodyPr>
              <a:lstStyle/>
              <a:p>
                <a:pPr>
                  <a:defRPr sz="2400" b="1">
                    <a:latin typeface="Times Roman"/>
                    <a:ea typeface="Times Roman"/>
                    <a:cs typeface="Times Roman"/>
                    <a:sym typeface="Times Roman"/>
                  </a:defRPr>
                </a:pPr>
                <a14:m>
                  <m:oMath xmlns:m="http://schemas.openxmlformats.org/officeDocument/2006/math">
                    <m:r>
                      <a:rPr sz="2800" i="1">
                        <a:solidFill>
                          <a:srgbClr val="000000"/>
                        </a:solidFill>
                        <a:latin typeface="Cambria Math" panose="02040503050406030204" pitchFamily="18" charset="0"/>
                      </a:rPr>
                      <m:t>𝜙</m:t>
                    </m:r>
                  </m:oMath>
                </a14:m>
                <a:r>
                  <a:rPr b="0"/>
                  <a:t> </a:t>
                </a:r>
                <a:r>
                  <a:t>Fitted Chi2/dof = 1.7</a:t>
                </a:r>
              </a:p>
            </p:txBody>
          </p:sp>
        </mc:Choice>
        <mc:Fallback xmlns="">
          <p:sp>
            <p:nvSpPr>
              <p:cNvPr id="428" name="Fitted Chi2/dof = 1.7"/>
              <p:cNvSpPr txBox="1">
                <a:spLocks noRot="1" noChangeAspect="1" noMove="1" noResize="1" noEditPoints="1" noAdjustHandles="1" noChangeArrowheads="1" noChangeShapeType="1" noTextEdit="1"/>
              </p:cNvSpPr>
              <p:nvPr/>
            </p:nvSpPr>
            <p:spPr>
              <a:xfrm>
                <a:off x="6970007" y="3734598"/>
                <a:ext cx="3042400" cy="427048"/>
              </a:xfrm>
              <a:prstGeom prst="rect">
                <a:avLst/>
              </a:prstGeom>
              <a:blipFill>
                <a:blip r:embed="rId14"/>
                <a:stretch>
                  <a:fillRect l="-4979" t="-14706" r="-5809" b="-38235"/>
                </a:stretch>
              </a:blip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zh-CN" altLang="en-US">
                    <a:noFill/>
                  </a:rPr>
                  <a:t> </a:t>
                </a:r>
              </a:p>
            </p:txBody>
          </p:sp>
        </mc:Fallback>
      </mc:AlternateContent>
      <p:grpSp>
        <p:nvGrpSpPr>
          <p:cNvPr id="432" name="成组"/>
          <p:cNvGrpSpPr/>
          <p:nvPr/>
        </p:nvGrpSpPr>
        <p:grpSpPr>
          <a:xfrm>
            <a:off x="6987595" y="4316605"/>
            <a:ext cx="2644455" cy="1268829"/>
            <a:chOff x="0" y="0"/>
            <a:chExt cx="2644453" cy="1268827"/>
          </a:xfrm>
        </p:grpSpPr>
        <mc:AlternateContent xmlns:mc="http://schemas.openxmlformats.org/markup-compatibility/2006" xmlns:a14="http://schemas.microsoft.com/office/drawing/2010/main">
          <mc:Choice Requires="a14">
            <p:sp>
              <p:nvSpPr>
                <p:cNvPr id="429" name="方程"/>
                <p:cNvSpPr txBox="1"/>
                <p:nvPr/>
              </p:nvSpPr>
              <p:spPr>
                <a:xfrm>
                  <a:off x="0" y="966083"/>
                  <a:ext cx="2644454" cy="302745"/>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sSub>
                          <m:sSubPr>
                            <m:ctrlPr>
                              <a:rPr sz="2200" i="1">
                                <a:solidFill>
                                  <a:srgbClr val="000000"/>
                                </a:solidFill>
                                <a:latin typeface="Cambria Math" panose="02040503050406030204" pitchFamily="18" charset="0"/>
                              </a:rPr>
                            </m:ctrlPr>
                          </m:sSubPr>
                          <m:e>
                            <m:r>
                              <a:rPr sz="2200" i="1">
                                <a:solidFill>
                                  <a:srgbClr val="000000"/>
                                </a:solidFill>
                                <a:latin typeface="Cambria Math" panose="02040503050406030204" pitchFamily="18" charset="0"/>
                              </a:rPr>
                              <m:t>𝑐</m:t>
                            </m:r>
                          </m:e>
                          <m:sub>
                            <m:r>
                              <a:rPr sz="2200" i="1">
                                <a:solidFill>
                                  <a:srgbClr val="000000"/>
                                </a:solidFill>
                                <a:latin typeface="Cambria Math" panose="02040503050406030204" pitchFamily="18" charset="0"/>
                              </a:rPr>
                              <m:t>3,</m:t>
                            </m:r>
                            <m:sSup>
                              <m:sSupPr>
                                <m:ctrlPr>
                                  <a:rPr sz="2200" i="1">
                                    <a:solidFill>
                                      <a:srgbClr val="000000"/>
                                    </a:solidFill>
                                    <a:latin typeface="Cambria Math" panose="02040503050406030204" pitchFamily="18" charset="0"/>
                                  </a:rPr>
                                </m:ctrlPr>
                              </m:sSupPr>
                              <m:e>
                                <m:r>
                                  <a:rPr sz="2200" i="1">
                                    <a:solidFill>
                                      <a:srgbClr val="000000"/>
                                    </a:solidFill>
                                    <a:latin typeface="Cambria Math" panose="02040503050406030204" pitchFamily="18" charset="0"/>
                                  </a:rPr>
                                  <m:t>𝜙</m:t>
                                </m:r>
                              </m:e>
                              <m:sup>
                                <m:r>
                                  <a:rPr sz="2200" i="1">
                                    <a:solidFill>
                                      <a:srgbClr val="000000"/>
                                    </a:solidFill>
                                    <a:latin typeface="Cambria Math" panose="02040503050406030204" pitchFamily="18" charset="0"/>
                                  </a:rPr>
                                  <m:t>∗</m:t>
                                </m:r>
                              </m:sup>
                            </m:sSup>
                          </m:sub>
                        </m:sSub>
                        <m:r>
                          <a:rPr sz="2200" i="1">
                            <a:solidFill>
                              <a:srgbClr val="000000"/>
                            </a:solidFill>
                            <a:latin typeface="Cambria Math" panose="02040503050406030204" pitchFamily="18" charset="0"/>
                          </a:rPr>
                          <m:t>=−0.158±0.010</m:t>
                        </m:r>
                      </m:oMath>
                    </m:oMathPara>
                  </a14:m>
                  <a:endParaRPr sz="2200"/>
                </a:p>
              </p:txBody>
            </p:sp>
          </mc:Choice>
          <mc:Fallback xmlns="">
            <p:sp>
              <p:nvSpPr>
                <p:cNvPr id="429" name="方程"/>
                <p:cNvSpPr txBox="1">
                  <a:spLocks noRot="1" noChangeAspect="1" noMove="1" noResize="1" noEditPoints="1" noAdjustHandles="1" noChangeArrowheads="1" noChangeShapeType="1" noTextEdit="1"/>
                </p:cNvSpPr>
                <p:nvPr/>
              </p:nvSpPr>
              <p:spPr>
                <a:xfrm>
                  <a:off x="0" y="966083"/>
                  <a:ext cx="2644454" cy="302745"/>
                </a:xfrm>
                <a:prstGeom prst="rect">
                  <a:avLst/>
                </a:prstGeom>
                <a:blipFill>
                  <a:blip r:embed="rId15"/>
                  <a:stretch>
                    <a:fillRect l="-2871" r="-9569" b="-54167"/>
                  </a:stretch>
                </a:blipFill>
                <a:ln w="12700" cap="flat">
                  <a:noFill/>
                  <a:miter lim="4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0" name="方程"/>
                <p:cNvSpPr txBox="1"/>
                <p:nvPr/>
              </p:nvSpPr>
              <p:spPr>
                <a:xfrm>
                  <a:off x="5517" y="437763"/>
                  <a:ext cx="2386226" cy="299392"/>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sSub>
                          <m:sSubPr>
                            <m:ctrlPr>
                              <a:rPr sz="2200" i="1">
                                <a:solidFill>
                                  <a:srgbClr val="000000"/>
                                </a:solidFill>
                                <a:latin typeface="Cambria Math" panose="02040503050406030204" pitchFamily="18" charset="0"/>
                              </a:rPr>
                            </m:ctrlPr>
                          </m:sSubPr>
                          <m:e>
                            <m:r>
                              <a:rPr sz="2200" i="1">
                                <a:solidFill>
                                  <a:srgbClr val="000000"/>
                                </a:solidFill>
                                <a:latin typeface="Cambria Math" panose="02040503050406030204" pitchFamily="18" charset="0"/>
                              </a:rPr>
                              <m:t>𝑐</m:t>
                            </m:r>
                          </m:e>
                          <m:sub>
                            <m:r>
                              <a:rPr sz="2200" i="1">
                                <a:solidFill>
                                  <a:srgbClr val="000000"/>
                                </a:solidFill>
                                <a:latin typeface="Cambria Math" panose="02040503050406030204" pitchFamily="18" charset="0"/>
                              </a:rPr>
                              <m:t>2,</m:t>
                            </m:r>
                            <m:sSup>
                              <m:sSupPr>
                                <m:ctrlPr>
                                  <a:rPr sz="2200" i="1">
                                    <a:solidFill>
                                      <a:srgbClr val="000000"/>
                                    </a:solidFill>
                                    <a:latin typeface="Cambria Math" panose="02040503050406030204" pitchFamily="18" charset="0"/>
                                  </a:rPr>
                                </m:ctrlPr>
                              </m:sSupPr>
                              <m:e>
                                <m:r>
                                  <a:rPr sz="2200" i="1">
                                    <a:solidFill>
                                      <a:srgbClr val="000000"/>
                                    </a:solidFill>
                                    <a:latin typeface="Cambria Math" panose="02040503050406030204" pitchFamily="18" charset="0"/>
                                  </a:rPr>
                                  <m:t>𝜙</m:t>
                                </m:r>
                              </m:e>
                              <m:sup>
                                <m:r>
                                  <a:rPr sz="2200" i="1">
                                    <a:solidFill>
                                      <a:srgbClr val="000000"/>
                                    </a:solidFill>
                                    <a:latin typeface="Cambria Math" panose="02040503050406030204" pitchFamily="18" charset="0"/>
                                  </a:rPr>
                                  <m:t>∗</m:t>
                                </m:r>
                              </m:sup>
                            </m:sSup>
                          </m:sub>
                        </m:sSub>
                        <m:r>
                          <a:rPr sz="2200" i="1">
                            <a:solidFill>
                              <a:srgbClr val="000000"/>
                            </a:solidFill>
                            <a:latin typeface="Cambria Math" panose="02040503050406030204" pitchFamily="18" charset="0"/>
                          </a:rPr>
                          <m:t>=1.092±0.089</m:t>
                        </m:r>
                      </m:oMath>
                    </m:oMathPara>
                  </a14:m>
                  <a:endParaRPr sz="2200"/>
                </a:p>
              </p:txBody>
            </p:sp>
          </mc:Choice>
          <mc:Fallback xmlns="">
            <p:sp>
              <p:nvSpPr>
                <p:cNvPr id="430" name="方程"/>
                <p:cNvSpPr txBox="1">
                  <a:spLocks noRot="1" noChangeAspect="1" noMove="1" noResize="1" noEditPoints="1" noAdjustHandles="1" noChangeArrowheads="1" noChangeShapeType="1" noTextEdit="1"/>
                </p:cNvSpPr>
                <p:nvPr/>
              </p:nvSpPr>
              <p:spPr>
                <a:xfrm>
                  <a:off x="5517" y="437763"/>
                  <a:ext cx="2386226" cy="299392"/>
                </a:xfrm>
                <a:prstGeom prst="rect">
                  <a:avLst/>
                </a:prstGeom>
                <a:blipFill>
                  <a:blip r:embed="rId16"/>
                  <a:stretch>
                    <a:fillRect l="-2646" r="-12698" b="-54167"/>
                  </a:stretch>
                </a:blipFill>
                <a:ln w="12700" cap="flat">
                  <a:noFill/>
                  <a:miter lim="4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1" name="方程"/>
                <p:cNvSpPr txBox="1"/>
                <p:nvPr/>
              </p:nvSpPr>
              <p:spPr>
                <a:xfrm>
                  <a:off x="13656" y="0"/>
                  <a:ext cx="2374596" cy="192787"/>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r>
                          <a:rPr sz="2200" i="1">
                            <a:solidFill>
                              <a:srgbClr val="000000"/>
                            </a:solidFill>
                            <a:latin typeface="Cambria Math" panose="02040503050406030204" pitchFamily="18" charset="0"/>
                          </a:rPr>
                          <m:t>𝑚</m:t>
                        </m:r>
                        <m:r>
                          <a:rPr sz="2200" i="1">
                            <a:solidFill>
                              <a:srgbClr val="000000"/>
                            </a:solidFill>
                            <a:latin typeface="Cambria Math" panose="02040503050406030204" pitchFamily="18" charset="0"/>
                          </a:rPr>
                          <m:t>=1.0070±0.0011</m:t>
                        </m:r>
                      </m:oMath>
                    </m:oMathPara>
                  </a14:m>
                  <a:endParaRPr sz="2200"/>
                </a:p>
              </p:txBody>
            </p:sp>
          </mc:Choice>
          <mc:Fallback xmlns="">
            <p:sp>
              <p:nvSpPr>
                <p:cNvPr id="431" name="方程"/>
                <p:cNvSpPr txBox="1">
                  <a:spLocks noRot="1" noChangeAspect="1" noMove="1" noResize="1" noEditPoints="1" noAdjustHandles="1" noChangeArrowheads="1" noChangeShapeType="1" noTextEdit="1"/>
                </p:cNvSpPr>
                <p:nvPr/>
              </p:nvSpPr>
              <p:spPr>
                <a:xfrm>
                  <a:off x="13656" y="0"/>
                  <a:ext cx="2374596" cy="192787"/>
                </a:xfrm>
                <a:prstGeom prst="rect">
                  <a:avLst/>
                </a:prstGeom>
                <a:blipFill>
                  <a:blip r:embed="rId17"/>
                  <a:stretch>
                    <a:fillRect l="-2660" r="-12766" b="-94118"/>
                  </a:stretch>
                </a:blipFill>
                <a:ln w="12700" cap="flat">
                  <a:noFill/>
                  <a:miter lim="400000"/>
                </a:ln>
                <a:effectLst/>
              </p:spPr>
              <p:txBody>
                <a:bodyPr/>
                <a:lstStyle/>
                <a:p>
                  <a:r>
                    <a:rPr lang="zh-CN" altLang="en-US">
                      <a:noFill/>
                    </a:rPr>
                    <a:t> </a:t>
                  </a:r>
                </a:p>
              </p:txBody>
            </p:sp>
          </mc:Fallback>
        </mc:AlternateContent>
      </p:grpSp>
      <p:sp>
        <p:nvSpPr>
          <p:cNvPr id="433" name="10"/>
          <p:cNvSpPr/>
          <p:nvPr/>
        </p:nvSpPr>
        <p:spPr>
          <a:xfrm>
            <a:off x="12337395" y="9099101"/>
            <a:ext cx="505282" cy="506403"/>
          </a:xfrm>
          <a:prstGeom prst="ellipse">
            <a:avLst/>
          </a:prstGeom>
          <a:solidFill>
            <a:schemeClr val="accent5">
              <a:hueOff val="187634"/>
              <a:satOff val="22839"/>
              <a:lumOff val="25028"/>
            </a:schemeClr>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normAutofit/>
          </a:bodyPr>
          <a:lstStyle>
            <a:lvl1pPr defTabSz="707316">
              <a:lnSpc>
                <a:spcPct val="100000"/>
              </a:lnSpc>
              <a:defRPr sz="1936">
                <a:solidFill>
                  <a:srgbClr val="FFFFFF"/>
                </a:solidFill>
                <a:latin typeface="Avenir Next Regular"/>
                <a:ea typeface="Avenir Next Regular"/>
                <a:cs typeface="Avenir Next Regular"/>
                <a:sym typeface="Avenir Next Regular"/>
              </a:defRPr>
            </a:lvl1pPr>
          </a:lstStyle>
          <a:p>
            <a:r>
              <a:t>10</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OUTLINE"/>
          <p:cNvSpPr txBox="1"/>
          <p:nvPr/>
        </p:nvSpPr>
        <p:spPr>
          <a:xfrm>
            <a:off x="-127824" y="258821"/>
            <a:ext cx="2762843" cy="66175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OUTLINE</a:t>
            </a:r>
          </a:p>
        </p:txBody>
      </p:sp>
      <p:pic>
        <p:nvPicPr>
          <p:cNvPr id="438" name="图像" descr="图像"/>
          <p:cNvPicPr>
            <a:picLocks noChangeAspect="1"/>
          </p:cNvPicPr>
          <p:nvPr/>
        </p:nvPicPr>
        <p:blipFill>
          <a:blip r:embed="rId3"/>
          <a:srcRect l="145" t="1386" r="145" b="70465"/>
          <a:stretch>
            <a:fillRect/>
          </a:stretch>
        </p:blipFill>
        <p:spPr>
          <a:xfrm flipH="1">
            <a:off x="-41356" y="-54684"/>
            <a:ext cx="13087432" cy="1103525"/>
          </a:xfrm>
          <a:prstGeom prst="rect">
            <a:avLst/>
          </a:prstGeom>
          <a:ln w="3175">
            <a:miter lim="400000"/>
          </a:ln>
        </p:spPr>
      </p:pic>
      <p:sp>
        <p:nvSpPr>
          <p:cNvPr id="439" name="Hybrid renormalization"/>
          <p:cNvSpPr txBox="1"/>
          <p:nvPr/>
        </p:nvSpPr>
        <p:spPr>
          <a:xfrm>
            <a:off x="-284142" y="166295"/>
            <a:ext cx="6034872" cy="6617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Hybrid renormalization</a:t>
            </a:r>
          </a:p>
        </p:txBody>
      </p:sp>
      <p:pic>
        <p:nvPicPr>
          <p:cNvPr id="440" name="图像" descr="图像"/>
          <p:cNvPicPr>
            <a:picLocks noChangeAspect="1"/>
          </p:cNvPicPr>
          <p:nvPr/>
        </p:nvPicPr>
        <p:blipFill>
          <a:blip r:embed="rId4"/>
          <a:stretch>
            <a:fillRect/>
          </a:stretch>
        </p:blipFill>
        <p:spPr>
          <a:xfrm>
            <a:off x="676871" y="2184481"/>
            <a:ext cx="4652698" cy="892499"/>
          </a:xfrm>
          <a:prstGeom prst="rect">
            <a:avLst/>
          </a:prstGeom>
          <a:ln w="3175">
            <a:miter lim="400000"/>
          </a:ln>
        </p:spPr>
      </p:pic>
      <p:pic>
        <p:nvPicPr>
          <p:cNvPr id="441" name="图像" descr="图像"/>
          <p:cNvPicPr>
            <a:picLocks noChangeAspect="1"/>
          </p:cNvPicPr>
          <p:nvPr/>
        </p:nvPicPr>
        <p:blipFill>
          <a:blip r:embed="rId5"/>
          <a:stretch>
            <a:fillRect/>
          </a:stretch>
        </p:blipFill>
        <p:spPr>
          <a:xfrm>
            <a:off x="7360832" y="1810817"/>
            <a:ext cx="5187251" cy="4271154"/>
          </a:xfrm>
          <a:prstGeom prst="rect">
            <a:avLst/>
          </a:prstGeom>
          <a:ln w="3175">
            <a:miter lim="400000"/>
          </a:ln>
        </p:spPr>
      </p:pic>
      <p:sp>
        <p:nvSpPr>
          <p:cNvPr id="442" name="Y.K.Huo et al.  aXriv: 2103.02965"/>
          <p:cNvSpPr txBox="1"/>
          <p:nvPr/>
        </p:nvSpPr>
        <p:spPr>
          <a:xfrm>
            <a:off x="7342909" y="6160614"/>
            <a:ext cx="4652697" cy="39981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spAutoFit/>
          </a:bodyPr>
          <a:lstStyle>
            <a:lvl1pPr>
              <a:defRPr sz="2400">
                <a:solidFill>
                  <a:srgbClr val="5E5E5E"/>
                </a:solidFill>
                <a:latin typeface="Arial"/>
                <a:ea typeface="Arial"/>
                <a:cs typeface="Arial"/>
                <a:sym typeface="Arial"/>
              </a:defRPr>
            </a:lvl1pPr>
          </a:lstStyle>
          <a:p>
            <a:r>
              <a:t>Y.K.Huo et al.  aXriv: 2103.02965</a:t>
            </a:r>
          </a:p>
        </p:txBody>
      </p:sp>
      <p:sp>
        <p:nvSpPr>
          <p:cNvPr id="443" name="RI/MOM renormalization scheme"/>
          <p:cNvSpPr txBox="1"/>
          <p:nvPr/>
        </p:nvSpPr>
        <p:spPr>
          <a:xfrm>
            <a:off x="772037" y="1679791"/>
            <a:ext cx="6913284" cy="50834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spAutoFit/>
          </a:bodyPr>
          <a:lstStyle>
            <a:lvl1pPr algn="l" defTabSz="457200">
              <a:lnSpc>
                <a:spcPct val="100000"/>
              </a:lnSpc>
              <a:spcBef>
                <a:spcPts val="1200"/>
              </a:spcBef>
              <a:defRPr sz="2400">
                <a:solidFill>
                  <a:schemeClr val="accent1">
                    <a:satOff val="2969"/>
                    <a:lumOff val="-11469"/>
                  </a:schemeClr>
                </a:solidFill>
                <a:latin typeface="Canela Text Bold"/>
                <a:ea typeface="Canela Text Bold"/>
                <a:cs typeface="Canela Text Bold"/>
                <a:sym typeface="Canela Text Bold"/>
              </a:defRPr>
            </a:lvl1pPr>
          </a:lstStyle>
          <a:p>
            <a:pPr>
              <a:defRPr sz="1333">
                <a:solidFill>
                  <a:srgbClr val="000000"/>
                </a:solidFill>
              </a:defRPr>
            </a:pPr>
            <a:r>
              <a:rPr sz="2400">
                <a:solidFill>
                  <a:schemeClr val="accent1">
                    <a:satOff val="2969"/>
                    <a:lumOff val="-11469"/>
                  </a:schemeClr>
                </a:solidFill>
              </a:rPr>
              <a:t>RI/MOM renormalization scheme</a:t>
            </a:r>
          </a:p>
        </p:txBody>
      </p:sp>
      <p:sp>
        <p:nvSpPr>
          <p:cNvPr id="444" name="11"/>
          <p:cNvSpPr/>
          <p:nvPr/>
        </p:nvSpPr>
        <p:spPr>
          <a:xfrm>
            <a:off x="12337395" y="9099101"/>
            <a:ext cx="505282" cy="506403"/>
          </a:xfrm>
          <a:prstGeom prst="ellipse">
            <a:avLst/>
          </a:prstGeom>
          <a:solidFill>
            <a:schemeClr val="accent5">
              <a:hueOff val="187634"/>
              <a:satOff val="22839"/>
              <a:lumOff val="25028"/>
            </a:schemeClr>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normAutofit/>
          </a:bodyPr>
          <a:lstStyle>
            <a:lvl1pPr defTabSz="707316">
              <a:lnSpc>
                <a:spcPct val="100000"/>
              </a:lnSpc>
              <a:defRPr sz="1936">
                <a:solidFill>
                  <a:srgbClr val="FFFFFF"/>
                </a:solidFill>
                <a:latin typeface="Avenir Next Regular"/>
                <a:ea typeface="Avenir Next Regular"/>
                <a:cs typeface="Avenir Next Regular"/>
                <a:sym typeface="Avenir Next Regular"/>
              </a:defRPr>
            </a:lvl1pPr>
          </a:lstStyle>
          <a:p>
            <a:r>
              <a:t>11</a:t>
            </a:r>
          </a:p>
        </p:txBody>
      </p:sp>
      <p:pic>
        <p:nvPicPr>
          <p:cNvPr id="445" name="图像" descr="图像"/>
          <p:cNvPicPr>
            <a:picLocks noChangeAspect="1"/>
          </p:cNvPicPr>
          <p:nvPr/>
        </p:nvPicPr>
        <p:blipFill>
          <a:blip r:embed="rId6"/>
          <a:stretch>
            <a:fillRect/>
          </a:stretch>
        </p:blipFill>
        <p:spPr>
          <a:xfrm>
            <a:off x="757249" y="3483238"/>
            <a:ext cx="4243759" cy="3012237"/>
          </a:xfrm>
          <a:prstGeom prst="rect">
            <a:avLst/>
          </a:prstGeom>
          <a:ln w="3175">
            <a:miter lim="400000"/>
          </a:ln>
        </p:spPr>
      </p:pic>
      <p:sp>
        <p:nvSpPr>
          <p:cNvPr id="446" name="(0 ≤ |z| ≤ Z_s ), RI/MOM renormalization…"/>
          <p:cNvSpPr txBox="1"/>
          <p:nvPr/>
        </p:nvSpPr>
        <p:spPr>
          <a:xfrm>
            <a:off x="926729" y="6581710"/>
            <a:ext cx="7430344" cy="187689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marL="279400" indent="-279400" algn="just" defTabSz="1733930">
              <a:lnSpc>
                <a:spcPct val="150000"/>
              </a:lnSpc>
              <a:buSzPct val="123000"/>
              <a:buChar char="•"/>
              <a:defRPr sz="2400">
                <a:latin typeface="Canela Text Bold"/>
                <a:ea typeface="Canela Text Bold"/>
                <a:cs typeface="Canela Text Bold"/>
                <a:sym typeface="Canela Text Bold"/>
              </a:defRPr>
            </a:pPr>
            <a:r>
              <a:t>(0 ≤ |z| ≤ Z_s ), RI/MOM renormalization </a:t>
            </a:r>
          </a:p>
          <a:p>
            <a:pPr marL="279400" indent="-279400" algn="just" defTabSz="1733930">
              <a:lnSpc>
                <a:spcPct val="150000"/>
              </a:lnSpc>
              <a:buSzPct val="123000"/>
              <a:buChar char="•"/>
              <a:defRPr sz="2400">
                <a:latin typeface="Canela Text Bold"/>
                <a:ea typeface="Canela Text Bold"/>
                <a:cs typeface="Canela Text Bold"/>
                <a:sym typeface="Canela Text Bold"/>
              </a:defRPr>
            </a:pPr>
            <a:r>
              <a:t>(Z_s ≤ |z| ≤ Z_l ), </a:t>
            </a:r>
            <a:r>
              <a:rPr>
                <a:solidFill>
                  <a:schemeClr val="accent4">
                    <a:hueOff val="-904334"/>
                    <a:lumOff val="2953"/>
                  </a:schemeClr>
                </a:solidFill>
              </a:rPr>
              <a:t>modified mass renormalization</a:t>
            </a:r>
            <a:r>
              <a:t> </a:t>
            </a:r>
          </a:p>
          <a:p>
            <a:pPr marL="279400" indent="-279400" algn="just" defTabSz="1733930">
              <a:lnSpc>
                <a:spcPct val="150000"/>
              </a:lnSpc>
              <a:buSzPct val="123000"/>
              <a:buChar char="•"/>
              <a:defRPr sz="2400">
                <a:latin typeface="Canela Text Bold"/>
                <a:ea typeface="Canela Text Bold"/>
                <a:cs typeface="Canela Text Bold"/>
                <a:sym typeface="Canela Text Bold"/>
              </a:defRPr>
            </a:pPr>
            <a:r>
              <a:t>(|z|≥ Z_s  ), </a:t>
            </a:r>
            <a:r>
              <a:rPr>
                <a:solidFill>
                  <a:schemeClr val="accent4">
                    <a:hueOff val="-904334"/>
                    <a:lumOff val="2953"/>
                  </a:schemeClr>
                </a:solidFill>
              </a:rPr>
              <a:t>physics-based extrapolation</a:t>
            </a:r>
          </a:p>
        </p:txBody>
      </p:sp>
      <p:sp>
        <p:nvSpPr>
          <p:cNvPr id="447" name="X.~Ji, et al.  Nucl.Phys.B964, 115311 (2021)"/>
          <p:cNvSpPr txBox="1"/>
          <p:nvPr/>
        </p:nvSpPr>
        <p:spPr>
          <a:xfrm>
            <a:off x="1981510" y="8627848"/>
            <a:ext cx="5531286" cy="70544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lvl1pPr algn="l" defTabSz="457200">
              <a:lnSpc>
                <a:spcPct val="100000"/>
              </a:lnSpc>
              <a:defRPr sz="2200">
                <a:solidFill>
                  <a:srgbClr val="5E5E5E"/>
                </a:solidFill>
                <a:latin typeface="Arial"/>
                <a:ea typeface="Arial"/>
                <a:cs typeface="Arial"/>
                <a:sym typeface="Arial"/>
              </a:defRPr>
            </a:lvl1pPr>
          </a:lstStyle>
          <a:p>
            <a:r>
              <a:t>X.~Ji, et al.  Nucl.Phys.B964, 115311 (2021)</a:t>
            </a:r>
          </a:p>
        </p:txBody>
      </p:sp>
      <p:sp>
        <p:nvSpPr>
          <p:cNvPr id="448" name="Work range ?"/>
          <p:cNvSpPr txBox="1"/>
          <p:nvPr/>
        </p:nvSpPr>
        <p:spPr>
          <a:xfrm>
            <a:off x="7993633" y="1322386"/>
            <a:ext cx="1712319" cy="40978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lvl1pPr>
              <a:defRPr sz="2200" b="1">
                <a:solidFill>
                  <a:schemeClr val="accent5"/>
                </a:solidFill>
                <a:latin typeface="Times Roman"/>
                <a:ea typeface="Times Roman"/>
                <a:cs typeface="Times Roman"/>
                <a:sym typeface="Times Roman"/>
              </a:defRPr>
            </a:lvl1pPr>
          </a:lstStyle>
          <a:p>
            <a:r>
              <a:t>Work range ?</a:t>
            </a:r>
          </a:p>
        </p:txBody>
      </p:sp>
      <p:pic>
        <p:nvPicPr>
          <p:cNvPr id="449" name="圆角矩形 圆角矩形" descr="圆角矩形 圆角矩形"/>
          <p:cNvPicPr>
            <a:picLocks/>
          </p:cNvPicPr>
          <p:nvPr/>
        </p:nvPicPr>
        <p:blipFill>
          <a:blip r:embed="rId7"/>
          <a:stretch>
            <a:fillRect/>
          </a:stretch>
        </p:blipFill>
        <p:spPr>
          <a:xfrm>
            <a:off x="7823334" y="1220652"/>
            <a:ext cx="2052916" cy="613255"/>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OUTLINE"/>
          <p:cNvSpPr txBox="1"/>
          <p:nvPr/>
        </p:nvSpPr>
        <p:spPr>
          <a:xfrm>
            <a:off x="-127824" y="258821"/>
            <a:ext cx="2762843" cy="66175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OUTLINE</a:t>
            </a:r>
          </a:p>
        </p:txBody>
      </p:sp>
      <p:pic>
        <p:nvPicPr>
          <p:cNvPr id="455" name="图像" descr="图像"/>
          <p:cNvPicPr>
            <a:picLocks noChangeAspect="1"/>
          </p:cNvPicPr>
          <p:nvPr/>
        </p:nvPicPr>
        <p:blipFill>
          <a:blip r:embed="rId3"/>
          <a:srcRect l="145" t="1386" r="145" b="70465"/>
          <a:stretch>
            <a:fillRect/>
          </a:stretch>
        </p:blipFill>
        <p:spPr>
          <a:xfrm flipH="1">
            <a:off x="-41356" y="-54684"/>
            <a:ext cx="13087432" cy="1103525"/>
          </a:xfrm>
          <a:prstGeom prst="rect">
            <a:avLst/>
          </a:prstGeom>
          <a:ln w="3175">
            <a:miter lim="400000"/>
          </a:ln>
        </p:spPr>
      </p:pic>
      <p:sp>
        <p:nvSpPr>
          <p:cNvPr id="456" name="LCDA in LaMET"/>
          <p:cNvSpPr txBox="1"/>
          <p:nvPr/>
        </p:nvSpPr>
        <p:spPr>
          <a:xfrm>
            <a:off x="-284142" y="166295"/>
            <a:ext cx="4334088" cy="6617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LCDA in LaMET</a:t>
            </a:r>
          </a:p>
        </p:txBody>
      </p:sp>
      <p:pic>
        <p:nvPicPr>
          <p:cNvPr id="457" name="图像" descr="图像"/>
          <p:cNvPicPr>
            <a:picLocks noChangeAspect="1"/>
          </p:cNvPicPr>
          <p:nvPr/>
        </p:nvPicPr>
        <p:blipFill>
          <a:blip r:embed="rId4"/>
          <a:stretch>
            <a:fillRect/>
          </a:stretch>
        </p:blipFill>
        <p:spPr>
          <a:xfrm>
            <a:off x="7642872" y="4605764"/>
            <a:ext cx="5390467" cy="4201394"/>
          </a:xfrm>
          <a:prstGeom prst="rect">
            <a:avLst/>
          </a:prstGeom>
          <a:ln w="3175">
            <a:miter lim="400000"/>
          </a:ln>
        </p:spPr>
      </p:pic>
      <p:pic>
        <p:nvPicPr>
          <p:cNvPr id="458" name="图像" descr="图像"/>
          <p:cNvPicPr>
            <a:picLocks noChangeAspect="1"/>
          </p:cNvPicPr>
          <p:nvPr/>
        </p:nvPicPr>
        <p:blipFill>
          <a:blip r:embed="rId5"/>
          <a:stretch>
            <a:fillRect/>
          </a:stretch>
        </p:blipFill>
        <p:spPr>
          <a:xfrm>
            <a:off x="274320" y="1970382"/>
            <a:ext cx="6401962" cy="1789640"/>
          </a:xfrm>
          <a:prstGeom prst="rect">
            <a:avLst/>
          </a:prstGeom>
          <a:ln w="3175">
            <a:miter lim="400000"/>
          </a:ln>
        </p:spPr>
      </p:pic>
      <p:sp>
        <p:nvSpPr>
          <p:cNvPr id="459" name="圆角矩形"/>
          <p:cNvSpPr/>
          <p:nvPr/>
        </p:nvSpPr>
        <p:spPr>
          <a:xfrm>
            <a:off x="7917402" y="2640277"/>
            <a:ext cx="4841407" cy="1673544"/>
          </a:xfrm>
          <a:prstGeom prst="roundRect">
            <a:avLst>
              <a:gd name="adj" fmla="val 11866"/>
            </a:avLst>
          </a:prstGeom>
          <a:solidFill>
            <a:schemeClr val="accent1">
              <a:hueOff val="-245591"/>
              <a:satOff val="13830"/>
              <a:lumOff val="17557"/>
              <a:alpha val="47770"/>
            </a:schemeClr>
          </a:solidFill>
          <a:ln w="3175">
            <a:miter lim="400000"/>
          </a:ln>
        </p:spPr>
        <p:txBody>
          <a:bodyPr lIns="27093" tIns="27093" rIns="27093" bIns="27093" anchor="ctr"/>
          <a:lstStyle/>
          <a:p>
            <a:pPr defTabSz="587022">
              <a:lnSpc>
                <a:spcPct val="100000"/>
              </a:lnSpc>
              <a:defRPr sz="2200">
                <a:latin typeface="Avenir Next Regular"/>
                <a:ea typeface="Avenir Next Regular"/>
                <a:cs typeface="Avenir Next Regular"/>
                <a:sym typeface="Avenir Next Regular"/>
              </a:defRPr>
            </a:pPr>
            <a:endParaRPr/>
          </a:p>
        </p:txBody>
      </p:sp>
      <p:grpSp>
        <p:nvGrpSpPr>
          <p:cNvPr id="462" name="成组"/>
          <p:cNvGrpSpPr/>
          <p:nvPr/>
        </p:nvGrpSpPr>
        <p:grpSpPr>
          <a:xfrm>
            <a:off x="8100947" y="3268259"/>
            <a:ext cx="4569008" cy="764951"/>
            <a:chOff x="0" y="0"/>
            <a:chExt cx="4569007" cy="764949"/>
          </a:xfrm>
        </p:grpSpPr>
        <mc:AlternateContent xmlns:mc="http://schemas.openxmlformats.org/markup-compatibility/2006" xmlns:a14="http://schemas.microsoft.com/office/drawing/2010/main">
          <mc:Choice Requires="a14">
            <p:sp>
              <p:nvSpPr>
                <p:cNvPr id="460" name="文本"/>
                <p:cNvSpPr txBox="1"/>
                <p:nvPr/>
              </p:nvSpPr>
              <p:spPr>
                <a:xfrm>
                  <a:off x="0" y="-1"/>
                  <a:ext cx="4547707" cy="553542"/>
                </a:xfrm>
                <a:prstGeom prst="rect">
                  <a:avLst/>
                </a:prstGeom>
                <a:noFill/>
                <a:ln w="3175"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none" lIns="27093" tIns="27093" rIns="27093" bIns="27093" numCol="1" anchor="ctr">
                  <a:spAutoFit/>
                </a:bodyPr>
                <a:lstStyle>
                  <a:lvl1pPr algn="l" defTabSz="457200">
                    <a:lnSpc>
                      <a:spcPct val="100000"/>
                    </a:lnSpc>
                    <a:defRPr sz="2133">
                      <a:latin typeface="Times Roman"/>
                      <a:ea typeface="Times Roman"/>
                      <a:cs typeface="Times Roman"/>
                      <a:sym typeface="Times Roman"/>
                    </a:defRPr>
                  </a:lvl1pPr>
                </a:lstStyle>
                <a:p>
                  <a:pPr/>
                  <a14:m>
                    <m:oMathPara xmlns:m="http://schemas.openxmlformats.org/officeDocument/2006/math">
                      <m:oMathParaPr>
                        <m:jc m:val="left"/>
                      </m:oMathParaPr>
                      <m:oMath xmlns:m="http://schemas.openxmlformats.org/officeDocument/2006/math">
                        <m:sSub>
                          <m:sSubPr>
                            <m:ctrlPr>
                              <a:rPr sz="2250" i="1">
                                <a:solidFill>
                                  <a:srgbClr val="000000"/>
                                </a:solidFill>
                                <a:latin typeface="Cambria Math" panose="02040503050406030204" pitchFamily="18" charset="0"/>
                              </a:rPr>
                            </m:ctrlPr>
                          </m:sSubPr>
                          <m:e>
                            <m:r>
                              <a:rPr sz="2250" i="1">
                                <a:solidFill>
                                  <a:srgbClr val="000000"/>
                                </a:solidFill>
                                <a:latin typeface="Cambria Math" panose="02040503050406030204" pitchFamily="18" charset="0"/>
                              </a:rPr>
                              <m:t>𝑚</m:t>
                            </m:r>
                          </m:e>
                          <m:sub>
                            <m:r>
                              <a:rPr sz="2250" i="1">
                                <a:solidFill>
                                  <a:srgbClr val="000000"/>
                                </a:solidFill>
                                <a:latin typeface="Cambria Math" panose="02040503050406030204" pitchFamily="18" charset="0"/>
                              </a:rPr>
                              <m:t>−1</m:t>
                            </m:r>
                          </m:sub>
                        </m:sSub>
                        <m:r>
                          <a:rPr sz="2250" i="1">
                            <a:solidFill>
                              <a:srgbClr val="000000"/>
                            </a:solidFill>
                            <a:latin typeface="Cambria Math" panose="02040503050406030204" pitchFamily="18" charset="0"/>
                          </a:rPr>
                          <m:t>=0.1683(15),</m:t>
                        </m:r>
                        <m:sSub>
                          <m:sSubPr>
                            <m:ctrlPr>
                              <a:rPr sz="2250" i="1">
                                <a:solidFill>
                                  <a:srgbClr val="000000"/>
                                </a:solidFill>
                                <a:latin typeface="Cambria Math" panose="02040503050406030204" pitchFamily="18" charset="0"/>
                              </a:rPr>
                            </m:ctrlPr>
                          </m:sSubPr>
                          <m:e>
                            <m:r>
                              <a:rPr sz="2250" i="1">
                                <a:solidFill>
                                  <a:srgbClr val="000000"/>
                                </a:solidFill>
                                <a:latin typeface="Cambria Math" panose="02040503050406030204" pitchFamily="18" charset="0"/>
                              </a:rPr>
                              <m:t>𝑐</m:t>
                            </m:r>
                          </m:e>
                          <m:sub>
                            <m:r>
                              <a:rPr sz="2250" i="1">
                                <a:solidFill>
                                  <a:srgbClr val="000000"/>
                                </a:solidFill>
                                <a:latin typeface="Cambria Math" panose="02040503050406030204" pitchFamily="18" charset="0"/>
                              </a:rPr>
                              <m:t>1</m:t>
                            </m:r>
                          </m:sub>
                        </m:sSub>
                        <m:r>
                          <a:rPr sz="2250" i="1">
                            <a:solidFill>
                              <a:srgbClr val="000000"/>
                            </a:solidFill>
                            <a:latin typeface="Cambria Math" panose="02040503050406030204" pitchFamily="18" charset="0"/>
                          </a:rPr>
                          <m:t>=0.4988(56),</m:t>
                        </m:r>
                      </m:oMath>
                    </m:oMathPara>
                  </a14:m>
                  <a:endParaRPr sz="1200"/>
                </a:p>
              </p:txBody>
            </p:sp>
          </mc:Choice>
          <mc:Fallback xmlns="">
            <p:sp>
              <p:nvSpPr>
                <p:cNvPr id="460" name="文本"/>
                <p:cNvSpPr txBox="1">
                  <a:spLocks noRot="1" noChangeAspect="1" noMove="1" noResize="1" noEditPoints="1" noAdjustHandles="1" noChangeArrowheads="1" noChangeShapeType="1" noTextEdit="1"/>
                </p:cNvSpPr>
                <p:nvPr/>
              </p:nvSpPr>
              <p:spPr>
                <a:xfrm>
                  <a:off x="0" y="-1"/>
                  <a:ext cx="4547707" cy="553542"/>
                </a:xfrm>
                <a:prstGeom prst="rect">
                  <a:avLst/>
                </a:prstGeom>
                <a:blipFill>
                  <a:blip r:embed="rId6"/>
                  <a:stretch>
                    <a:fillRect l="-833" r="-1111" b="-4545"/>
                  </a:stretch>
                </a:blip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1" name="方程"/>
                <p:cNvSpPr txBox="1"/>
                <p:nvPr/>
              </p:nvSpPr>
              <p:spPr>
                <a:xfrm>
                  <a:off x="0" y="488056"/>
                  <a:ext cx="4569008" cy="276894"/>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sSub>
                          <m:sSubPr>
                            <m:ctrlPr>
                              <a:rPr sz="2300" i="1">
                                <a:solidFill>
                                  <a:srgbClr val="000000"/>
                                </a:solidFill>
                                <a:latin typeface="Cambria Math" panose="02040503050406030204" pitchFamily="18" charset="0"/>
                              </a:rPr>
                            </m:ctrlPr>
                          </m:sSubPr>
                          <m:e>
                            <m:r>
                              <a:rPr sz="2300" i="1">
                                <a:solidFill>
                                  <a:srgbClr val="000000"/>
                                </a:solidFill>
                                <a:latin typeface="Cambria Math" panose="02040503050406030204" pitchFamily="18" charset="0"/>
                              </a:rPr>
                              <m:t>𝑚</m:t>
                            </m:r>
                          </m:e>
                          <m:sub>
                            <m:r>
                              <a:rPr sz="2300" i="1">
                                <a:solidFill>
                                  <a:srgbClr val="000000"/>
                                </a:solidFill>
                                <a:latin typeface="Cambria Math" panose="02040503050406030204" pitchFamily="18" charset="0"/>
                              </a:rPr>
                              <m:t>0</m:t>
                            </m:r>
                          </m:sub>
                        </m:sSub>
                        <m:r>
                          <a:rPr sz="2300" i="1">
                            <a:solidFill>
                              <a:srgbClr val="000000"/>
                            </a:solidFill>
                            <a:latin typeface="Cambria Math" panose="02040503050406030204" pitchFamily="18" charset="0"/>
                          </a:rPr>
                          <m:t>=0.1557(29),</m:t>
                        </m:r>
                        <m:sSub>
                          <m:sSubPr>
                            <m:ctrlPr>
                              <a:rPr sz="2300" i="1">
                                <a:solidFill>
                                  <a:srgbClr val="000000"/>
                                </a:solidFill>
                                <a:latin typeface="Cambria Math" panose="02040503050406030204" pitchFamily="18" charset="0"/>
                              </a:rPr>
                            </m:ctrlPr>
                          </m:sSubPr>
                          <m:e>
                            <m:r>
                              <a:rPr sz="2300" i="1">
                                <a:solidFill>
                                  <a:srgbClr val="000000"/>
                                </a:solidFill>
                                <a:latin typeface="Cambria Math" panose="02040503050406030204" pitchFamily="18" charset="0"/>
                              </a:rPr>
                              <m:t>𝑐</m:t>
                            </m:r>
                          </m:e>
                          <m:sub>
                            <m:r>
                              <a:rPr sz="2300" i="1">
                                <a:solidFill>
                                  <a:srgbClr val="000000"/>
                                </a:solidFill>
                                <a:latin typeface="Cambria Math" panose="02040503050406030204" pitchFamily="18" charset="0"/>
                              </a:rPr>
                              <m:t>2</m:t>
                            </m:r>
                          </m:sub>
                        </m:sSub>
                        <m:r>
                          <a:rPr sz="2300" i="1">
                            <a:solidFill>
                              <a:srgbClr val="000000"/>
                            </a:solidFill>
                            <a:latin typeface="Cambria Math" panose="02040503050406030204" pitchFamily="18" charset="0"/>
                          </a:rPr>
                          <m:t>=0.2378(74).</m:t>
                        </m:r>
                      </m:oMath>
                    </m:oMathPara>
                  </a14:m>
                  <a:endParaRPr sz="2300"/>
                </a:p>
              </p:txBody>
            </p:sp>
          </mc:Choice>
          <mc:Fallback xmlns="">
            <p:sp>
              <p:nvSpPr>
                <p:cNvPr id="461" name="方程"/>
                <p:cNvSpPr txBox="1">
                  <a:spLocks noRot="1" noChangeAspect="1" noMove="1" noResize="1" noEditPoints="1" noAdjustHandles="1" noChangeArrowheads="1" noChangeShapeType="1" noTextEdit="1"/>
                </p:cNvSpPr>
                <p:nvPr/>
              </p:nvSpPr>
              <p:spPr>
                <a:xfrm>
                  <a:off x="0" y="488056"/>
                  <a:ext cx="4569008" cy="276894"/>
                </a:xfrm>
                <a:prstGeom prst="rect">
                  <a:avLst/>
                </a:prstGeom>
                <a:blipFill>
                  <a:blip r:embed="rId7"/>
                  <a:stretch>
                    <a:fillRect l="-277" r="-277" b="-69565"/>
                  </a:stretch>
                </a:blipFill>
                <a:ln w="12700" cap="flat">
                  <a:noFill/>
                  <a:miter lim="400000"/>
                </a:ln>
                <a:effectLst/>
              </p:spPr>
              <p:txBody>
                <a:bodyPr/>
                <a:lstStyle/>
                <a:p>
                  <a:r>
                    <a:rPr lang="zh-CN" altLang="en-US">
                      <a:noFill/>
                    </a:rPr>
                    <a:t> </a:t>
                  </a:r>
                </a:p>
              </p:txBody>
            </p:sp>
          </mc:Fallback>
        </mc:AlternateContent>
      </p:grpSp>
      <p:sp>
        <p:nvSpPr>
          <p:cNvPr id="463" name="Fitted Chi2: 0.15"/>
          <p:cNvSpPr txBox="1"/>
          <p:nvPr/>
        </p:nvSpPr>
        <p:spPr>
          <a:xfrm>
            <a:off x="8105375" y="2839806"/>
            <a:ext cx="2015911" cy="54948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lvl1pPr algn="l" defTabSz="457200">
              <a:lnSpc>
                <a:spcPct val="100000"/>
              </a:lnSpc>
              <a:defRPr sz="2133" b="1">
                <a:latin typeface="Times Roman"/>
                <a:ea typeface="Times Roman"/>
                <a:cs typeface="Times Roman"/>
                <a:sym typeface="Times Roman"/>
              </a:defRPr>
            </a:lvl1pPr>
          </a:lstStyle>
          <a:p>
            <a:r>
              <a:t>Fitted Chi2: 0.15</a:t>
            </a:r>
            <a:endParaRPr sz="1200" b="0"/>
          </a:p>
        </p:txBody>
      </p:sp>
      <p:sp>
        <p:nvSpPr>
          <p:cNvPr id="464" name="12"/>
          <p:cNvSpPr/>
          <p:nvPr/>
        </p:nvSpPr>
        <p:spPr>
          <a:xfrm>
            <a:off x="12337395" y="9099101"/>
            <a:ext cx="505282" cy="506403"/>
          </a:xfrm>
          <a:prstGeom prst="ellipse">
            <a:avLst/>
          </a:prstGeom>
          <a:solidFill>
            <a:schemeClr val="accent5">
              <a:hueOff val="187634"/>
              <a:satOff val="22839"/>
              <a:lumOff val="25028"/>
            </a:schemeClr>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normAutofit/>
          </a:bodyPr>
          <a:lstStyle>
            <a:lvl1pPr defTabSz="707316">
              <a:lnSpc>
                <a:spcPct val="100000"/>
              </a:lnSpc>
              <a:defRPr sz="1936">
                <a:solidFill>
                  <a:srgbClr val="FFFFFF"/>
                </a:solidFill>
                <a:latin typeface="Avenir Next Regular"/>
                <a:ea typeface="Avenir Next Regular"/>
                <a:cs typeface="Avenir Next Regular"/>
                <a:sym typeface="Avenir Next Regular"/>
              </a:defRPr>
            </a:lvl1pPr>
          </a:lstStyle>
          <a:p>
            <a:r>
              <a:t>12</a:t>
            </a:r>
          </a:p>
        </p:txBody>
      </p:sp>
      <p:sp>
        <p:nvSpPr>
          <p:cNvPr id="465" name="(Z_s ≤ |z| ≤ Z_l )"/>
          <p:cNvSpPr txBox="1"/>
          <p:nvPr/>
        </p:nvSpPr>
        <p:spPr>
          <a:xfrm>
            <a:off x="445230" y="1360533"/>
            <a:ext cx="2704132" cy="54618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lvl1pPr marL="279400" indent="-279400" algn="just" defTabSz="1733930">
              <a:lnSpc>
                <a:spcPct val="150000"/>
              </a:lnSpc>
              <a:buSzPct val="123000"/>
              <a:buChar char="•"/>
              <a:defRPr sz="2600">
                <a:solidFill>
                  <a:schemeClr val="accent5"/>
                </a:solidFill>
                <a:latin typeface="Canela Text Bold"/>
                <a:ea typeface="Canela Text Bold"/>
                <a:cs typeface="Canela Text Bold"/>
                <a:sym typeface="Canela Text Bold"/>
              </a:defRPr>
            </a:lvl1pPr>
          </a:lstStyle>
          <a:p>
            <a:r>
              <a:t>(Z_s ≤ |z| ≤ Z_l )</a:t>
            </a:r>
          </a:p>
        </p:txBody>
      </p:sp>
      <p:sp>
        <p:nvSpPr>
          <p:cNvPr id="466" name="m-1: The coefficient of the power divergence…"/>
          <p:cNvSpPr txBox="1"/>
          <p:nvPr/>
        </p:nvSpPr>
        <p:spPr>
          <a:xfrm>
            <a:off x="291305" y="4445083"/>
            <a:ext cx="7613461" cy="405468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spAutoFit/>
          </a:bodyPr>
          <a:lstStyle/>
          <a:p>
            <a:pPr algn="l" defTabSz="457200">
              <a:lnSpc>
                <a:spcPct val="100000"/>
              </a:lnSpc>
              <a:defRPr sz="3200">
                <a:latin typeface="Times New Roman"/>
                <a:ea typeface="Times New Roman"/>
                <a:cs typeface="Times New Roman"/>
                <a:sym typeface="Times New Roman"/>
              </a:defRPr>
            </a:pPr>
            <a:r>
              <a:t>m</a:t>
            </a:r>
            <a:r>
              <a:rPr baseline="-5999"/>
              <a:t>-1</a:t>
            </a:r>
            <a:r>
              <a:t>: The coefficient of the power divergence</a:t>
            </a:r>
            <a:endParaRPr sz="1200">
              <a:latin typeface="Times Roman"/>
              <a:ea typeface="Times Roman"/>
              <a:cs typeface="Times Roman"/>
              <a:sym typeface="Times Roman"/>
            </a:endParaRPr>
          </a:p>
          <a:p>
            <a:pPr algn="l" defTabSz="457200">
              <a:lnSpc>
                <a:spcPct val="100000"/>
              </a:lnSpc>
              <a:defRPr sz="1200">
                <a:latin typeface="Times Roman"/>
                <a:ea typeface="Times Roman"/>
                <a:cs typeface="Times Roman"/>
                <a:sym typeface="Times Roman"/>
              </a:defRPr>
            </a:pPr>
            <a:endParaRPr sz="1200">
              <a:latin typeface="Times Roman"/>
              <a:ea typeface="Times Roman"/>
              <a:cs typeface="Times Roman"/>
              <a:sym typeface="Times Roman"/>
            </a:endParaRPr>
          </a:p>
          <a:p>
            <a:pPr algn="l" defTabSz="457200">
              <a:lnSpc>
                <a:spcPct val="100000"/>
              </a:lnSpc>
              <a:defRPr sz="3200">
                <a:latin typeface="Times New Roman"/>
                <a:ea typeface="Times New Roman"/>
                <a:cs typeface="Times New Roman"/>
                <a:sym typeface="Times New Roman"/>
              </a:defRPr>
            </a:pPr>
            <a:r>
              <a:t>m0: a. Renormalon effect </a:t>
            </a:r>
            <a:endParaRPr sz="1200">
              <a:latin typeface="Times Roman"/>
              <a:ea typeface="Times Roman"/>
              <a:cs typeface="Times Roman"/>
              <a:sym typeface="Times Roman"/>
            </a:endParaRPr>
          </a:p>
          <a:p>
            <a:pPr algn="l" defTabSz="457200">
              <a:lnSpc>
                <a:spcPct val="100000"/>
              </a:lnSpc>
              <a:defRPr sz="3200">
                <a:latin typeface="Times New Roman"/>
                <a:ea typeface="Times New Roman"/>
                <a:cs typeface="Times New Roman"/>
                <a:sym typeface="Times New Roman"/>
              </a:defRPr>
            </a:pPr>
            <a:r>
              <a:t>       b. Pole mass</a:t>
            </a:r>
            <a:endParaRPr sz="1200">
              <a:latin typeface="Times Roman"/>
              <a:ea typeface="Times Roman"/>
              <a:cs typeface="Times Roman"/>
              <a:sym typeface="Times Roman"/>
            </a:endParaRPr>
          </a:p>
          <a:p>
            <a:pPr algn="l" defTabSz="457200">
              <a:lnSpc>
                <a:spcPct val="100000"/>
              </a:lnSpc>
              <a:defRPr sz="3200">
                <a:latin typeface="Times New Roman"/>
                <a:ea typeface="Times New Roman"/>
                <a:cs typeface="Times New Roman"/>
                <a:sym typeface="Times New Roman"/>
              </a:defRPr>
            </a:pPr>
            <a:r>
              <a:t>       c. Finite P</a:t>
            </a:r>
            <a:r>
              <a:rPr baseline="31999"/>
              <a:t>z</a:t>
            </a:r>
            <a:r>
              <a:t> effects</a:t>
            </a:r>
            <a:endParaRPr sz="1200">
              <a:latin typeface="Times Roman"/>
              <a:ea typeface="Times Roman"/>
              <a:cs typeface="Times Roman"/>
              <a:sym typeface="Times Roman"/>
            </a:endParaRPr>
          </a:p>
          <a:p>
            <a:pPr algn="l" defTabSz="457200">
              <a:lnSpc>
                <a:spcPct val="100000"/>
              </a:lnSpc>
              <a:defRPr sz="3200">
                <a:latin typeface="Times New Roman"/>
                <a:ea typeface="Times New Roman"/>
                <a:cs typeface="Times New Roman"/>
                <a:sym typeface="Times New Roman"/>
              </a:defRPr>
            </a:pPr>
            <a:r>
              <a:t>       d. Fitting effect. </a:t>
            </a:r>
            <a:endParaRPr sz="1200">
              <a:latin typeface="Times Roman"/>
              <a:ea typeface="Times Roman"/>
              <a:cs typeface="Times Roman"/>
              <a:sym typeface="Times Roman"/>
            </a:endParaRPr>
          </a:p>
          <a:p>
            <a:pPr algn="l" defTabSz="457200">
              <a:lnSpc>
                <a:spcPct val="100000"/>
              </a:lnSpc>
              <a:defRPr sz="1200">
                <a:latin typeface="Times Roman"/>
                <a:ea typeface="Times Roman"/>
                <a:cs typeface="Times Roman"/>
                <a:sym typeface="Times Roman"/>
              </a:defRPr>
            </a:pPr>
            <a:endParaRPr sz="1200">
              <a:latin typeface="Times Roman"/>
              <a:ea typeface="Times Roman"/>
              <a:cs typeface="Times Roman"/>
              <a:sym typeface="Times Roman"/>
            </a:endParaRPr>
          </a:p>
          <a:p>
            <a:pPr algn="l" defTabSz="457200">
              <a:lnSpc>
                <a:spcPct val="100000"/>
              </a:lnSpc>
              <a:defRPr sz="3200">
                <a:latin typeface="Times New Roman"/>
                <a:ea typeface="Times New Roman"/>
                <a:cs typeface="Times New Roman"/>
                <a:sym typeface="Times New Roman"/>
              </a:defRPr>
            </a:pPr>
            <a:r>
              <a:t>c1,c2: ln(z) scale infrared divergence </a:t>
            </a:r>
            <a:endParaRPr sz="1200">
              <a:latin typeface="Times Roman"/>
              <a:ea typeface="Times Roman"/>
              <a:cs typeface="Times Roman"/>
              <a:sym typeface="Times Roman"/>
            </a:endParaRPr>
          </a:p>
          <a:p>
            <a:pPr algn="l" defTabSz="457200">
              <a:lnSpc>
                <a:spcPct val="100000"/>
              </a:lnSpc>
              <a:defRPr sz="1200">
                <a:latin typeface="Times Roman"/>
                <a:ea typeface="Times Roman"/>
                <a:cs typeface="Times Roman"/>
                <a:sym typeface="Times Roman"/>
              </a:defRPr>
            </a:pPr>
            <a:endParaRPr sz="1200">
              <a:latin typeface="Times Roman"/>
              <a:ea typeface="Times Roman"/>
              <a:cs typeface="Times Roman"/>
              <a:sym typeface="Times Roman"/>
            </a:endParaRPr>
          </a:p>
          <a:p>
            <a:pPr algn="l" defTabSz="457200">
              <a:lnSpc>
                <a:spcPct val="100000"/>
              </a:lnSpc>
              <a:defRPr sz="3200">
                <a:latin typeface="Times New Roman"/>
                <a:ea typeface="Times New Roman"/>
                <a:cs typeface="Times New Roman"/>
                <a:sym typeface="Times New Roman"/>
              </a:defRPr>
            </a:pPr>
            <a:r>
              <a:t>c0: overall factor</a:t>
            </a:r>
            <a:endParaRPr sz="1200">
              <a:latin typeface="Times Roman"/>
              <a:ea typeface="Times Roman"/>
              <a:cs typeface="Times Roman"/>
              <a:sym typeface="Times Roman"/>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OUTLINE"/>
          <p:cNvSpPr txBox="1"/>
          <p:nvPr/>
        </p:nvSpPr>
        <p:spPr>
          <a:xfrm>
            <a:off x="-127824" y="258821"/>
            <a:ext cx="2762843" cy="66175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OUTLINE</a:t>
            </a:r>
          </a:p>
        </p:txBody>
      </p:sp>
      <p:pic>
        <p:nvPicPr>
          <p:cNvPr id="471" name="图像" descr="图像"/>
          <p:cNvPicPr>
            <a:picLocks noChangeAspect="1"/>
          </p:cNvPicPr>
          <p:nvPr/>
        </p:nvPicPr>
        <p:blipFill>
          <a:blip r:embed="rId3"/>
          <a:srcRect l="145" t="1386" r="145" b="70465"/>
          <a:stretch>
            <a:fillRect/>
          </a:stretch>
        </p:blipFill>
        <p:spPr>
          <a:xfrm flipH="1">
            <a:off x="-41356" y="-54684"/>
            <a:ext cx="13087432" cy="1103525"/>
          </a:xfrm>
          <a:prstGeom prst="rect">
            <a:avLst/>
          </a:prstGeom>
          <a:ln w="3175">
            <a:miter lim="400000"/>
          </a:ln>
        </p:spPr>
      </p:pic>
      <p:pic>
        <p:nvPicPr>
          <p:cNvPr id="472" name="图像" descr="图像"/>
          <p:cNvPicPr>
            <a:picLocks noChangeAspect="1"/>
          </p:cNvPicPr>
          <p:nvPr/>
        </p:nvPicPr>
        <p:blipFill>
          <a:blip r:embed="rId4"/>
          <a:stretch>
            <a:fillRect/>
          </a:stretch>
        </p:blipFill>
        <p:spPr>
          <a:xfrm>
            <a:off x="388620" y="3149952"/>
            <a:ext cx="5984734" cy="4924709"/>
          </a:xfrm>
          <a:prstGeom prst="rect">
            <a:avLst/>
          </a:prstGeom>
          <a:ln w="3175">
            <a:miter lim="400000"/>
          </a:ln>
        </p:spPr>
      </p:pic>
      <p:pic>
        <p:nvPicPr>
          <p:cNvPr id="473" name="图像" descr="图像"/>
          <p:cNvPicPr>
            <a:picLocks noChangeAspect="1"/>
          </p:cNvPicPr>
          <p:nvPr/>
        </p:nvPicPr>
        <p:blipFill>
          <a:blip r:embed="rId5"/>
          <a:stretch>
            <a:fillRect/>
          </a:stretch>
        </p:blipFill>
        <p:spPr>
          <a:xfrm>
            <a:off x="6741011" y="3151550"/>
            <a:ext cx="5984734" cy="4921513"/>
          </a:xfrm>
          <a:prstGeom prst="rect">
            <a:avLst/>
          </a:prstGeom>
          <a:ln w="3175">
            <a:miter lim="400000"/>
          </a:ln>
        </p:spPr>
      </p:pic>
      <p:sp>
        <p:nvSpPr>
          <p:cNvPr id="474" name="The real part and the imaginary part of quasi DA in coordinate space after Hybrid renormalization:"/>
          <p:cNvSpPr txBox="1"/>
          <p:nvPr/>
        </p:nvSpPr>
        <p:spPr>
          <a:xfrm>
            <a:off x="677045" y="1907154"/>
            <a:ext cx="10756503" cy="100908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279400" indent="-279400" algn="just" defTabSz="1733930">
              <a:lnSpc>
                <a:spcPct val="150000"/>
              </a:lnSpc>
              <a:buSzPct val="123000"/>
              <a:buChar char="•"/>
              <a:defRPr sz="2400" b="1">
                <a:solidFill>
                  <a:srgbClr val="011993"/>
                </a:solidFill>
                <a:latin typeface="Helvetica Neue"/>
                <a:ea typeface="Helvetica Neue"/>
                <a:cs typeface="Helvetica Neue"/>
                <a:sym typeface="Helvetica Neue"/>
              </a:defRPr>
            </a:lvl1pPr>
          </a:lstStyle>
          <a:p>
            <a:r>
              <a:t>The real part and the imaginary part of quasi DA in coordinate space after Hybrid renormalization:</a:t>
            </a:r>
          </a:p>
        </p:txBody>
      </p:sp>
      <p:sp>
        <p:nvSpPr>
          <p:cNvPr id="475" name="Hybrid renormalized Quasi DA"/>
          <p:cNvSpPr txBox="1"/>
          <p:nvPr/>
        </p:nvSpPr>
        <p:spPr>
          <a:xfrm>
            <a:off x="-284142" y="166295"/>
            <a:ext cx="7822524" cy="6617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Hybrid renormalized Quasi DA</a:t>
            </a:r>
          </a:p>
        </p:txBody>
      </p:sp>
      <p:sp>
        <p:nvSpPr>
          <p:cNvPr id="476" name="13"/>
          <p:cNvSpPr/>
          <p:nvPr/>
        </p:nvSpPr>
        <p:spPr>
          <a:xfrm>
            <a:off x="12337395" y="9099101"/>
            <a:ext cx="505282" cy="506403"/>
          </a:xfrm>
          <a:prstGeom prst="ellipse">
            <a:avLst/>
          </a:prstGeom>
          <a:solidFill>
            <a:schemeClr val="accent5">
              <a:hueOff val="187634"/>
              <a:satOff val="22839"/>
              <a:lumOff val="25028"/>
            </a:schemeClr>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normAutofit/>
          </a:bodyPr>
          <a:lstStyle>
            <a:lvl1pPr defTabSz="707316">
              <a:lnSpc>
                <a:spcPct val="100000"/>
              </a:lnSpc>
              <a:defRPr sz="1936">
                <a:solidFill>
                  <a:srgbClr val="FFFFFF"/>
                </a:solidFill>
                <a:latin typeface="Avenir Next Regular"/>
                <a:ea typeface="Avenir Next Regular"/>
                <a:cs typeface="Avenir Next Regular"/>
                <a:sym typeface="Avenir Next Regular"/>
              </a:defRPr>
            </a:lvl1pPr>
          </a:lstStyle>
          <a:p>
            <a:r>
              <a:t>13</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OUTLINE"/>
          <p:cNvSpPr txBox="1"/>
          <p:nvPr/>
        </p:nvSpPr>
        <p:spPr>
          <a:xfrm>
            <a:off x="-127824" y="258821"/>
            <a:ext cx="2762843" cy="66175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OUTLINE</a:t>
            </a:r>
          </a:p>
        </p:txBody>
      </p:sp>
      <p:pic>
        <p:nvPicPr>
          <p:cNvPr id="481" name="图像" descr="图像"/>
          <p:cNvPicPr>
            <a:picLocks noChangeAspect="1"/>
          </p:cNvPicPr>
          <p:nvPr/>
        </p:nvPicPr>
        <p:blipFill>
          <a:blip r:embed="rId3"/>
          <a:srcRect l="145" t="1386" r="145" b="70465"/>
          <a:stretch>
            <a:fillRect/>
          </a:stretch>
        </p:blipFill>
        <p:spPr>
          <a:xfrm flipH="1">
            <a:off x="-41356" y="-54684"/>
            <a:ext cx="13087432" cy="1103525"/>
          </a:xfrm>
          <a:prstGeom prst="rect">
            <a:avLst/>
          </a:prstGeom>
          <a:ln w="3175">
            <a:miter lim="400000"/>
          </a:ln>
        </p:spPr>
      </p:pic>
      <p:sp>
        <p:nvSpPr>
          <p:cNvPr id="482" name="Why extrapolation?"/>
          <p:cNvSpPr txBox="1"/>
          <p:nvPr/>
        </p:nvSpPr>
        <p:spPr>
          <a:xfrm>
            <a:off x="-284142" y="166295"/>
            <a:ext cx="5189560" cy="6617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Why extrapolation?</a:t>
            </a:r>
          </a:p>
        </p:txBody>
      </p:sp>
      <p:pic>
        <p:nvPicPr>
          <p:cNvPr id="483" name="图像" descr="图像"/>
          <p:cNvPicPr>
            <a:picLocks noChangeAspect="1"/>
          </p:cNvPicPr>
          <p:nvPr/>
        </p:nvPicPr>
        <p:blipFill>
          <a:blip r:embed="rId4"/>
          <a:stretch>
            <a:fillRect/>
          </a:stretch>
        </p:blipFill>
        <p:spPr>
          <a:xfrm>
            <a:off x="6847289" y="2642598"/>
            <a:ext cx="5995388" cy="3857173"/>
          </a:xfrm>
          <a:prstGeom prst="rect">
            <a:avLst/>
          </a:prstGeom>
          <a:ln w="3175">
            <a:miter lim="400000"/>
          </a:ln>
        </p:spPr>
      </p:pic>
      <p:sp>
        <p:nvSpPr>
          <p:cNvPr id="484" name="R. Zhang et al —arXiv:2005.13955(2020)"/>
          <p:cNvSpPr txBox="1"/>
          <p:nvPr/>
        </p:nvSpPr>
        <p:spPr>
          <a:xfrm>
            <a:off x="8394369" y="6499771"/>
            <a:ext cx="4441073" cy="32597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lvl1pPr algn="l" defTabSz="457200">
              <a:lnSpc>
                <a:spcPct val="100000"/>
              </a:lnSpc>
              <a:defRPr sz="1833" b="1">
                <a:solidFill>
                  <a:srgbClr val="5E5E5E"/>
                </a:solidFill>
                <a:latin typeface="Arial"/>
                <a:ea typeface="Arial"/>
                <a:cs typeface="Arial"/>
                <a:sym typeface="Arial"/>
              </a:defRPr>
            </a:lvl1pPr>
          </a:lstStyle>
          <a:p>
            <a:r>
              <a:rPr dirty="0"/>
              <a:t>R. Zhang et al —arXiv:2005.13955(2020)</a:t>
            </a:r>
          </a:p>
        </p:txBody>
      </p:sp>
      <mc:AlternateContent xmlns:mc="http://schemas.openxmlformats.org/markup-compatibility/2006" xmlns:a14="http://schemas.microsoft.com/office/drawing/2010/main">
        <mc:Choice Requires="a14">
          <p:sp>
            <p:nvSpPr>
              <p:cNvPr id="485" name="Backus-Gilbert method…"/>
              <p:cNvSpPr txBox="1"/>
              <p:nvPr/>
            </p:nvSpPr>
            <p:spPr>
              <a:xfrm>
                <a:off x="1070712" y="7309820"/>
                <a:ext cx="6852103" cy="2093014"/>
              </a:xfrm>
              <a:prstGeom prst="rect">
                <a:avLst/>
              </a:prstGeom>
              <a:ln w="3175">
                <a:miter lim="400000"/>
              </a:ln>
              <a:extLst>
                <a:ext uri="{C572A759-6A51-4108-AA02-DFA0A04FC94B}">
                  <ma14:wrappingTextBoxFlag xmlns:ma14="http://schemas.microsoft.com/office/mac/drawingml/2011/main" xmlns:m="http://schemas.openxmlformats.org/officeDocument/2006/math" xmlns="" val="1"/>
                </a:ext>
              </a:extLst>
            </p:spPr>
            <p:txBody>
              <a:bodyPr lIns="50800" tIns="50800" rIns="50800" bIns="50800" anchor="ctr">
                <a:spAutoFit/>
              </a:bodyPr>
              <a:lstStyle/>
              <a:p>
                <a:pPr marL="279400" indent="-279400" algn="just" defTabSz="1733930">
                  <a:lnSpc>
                    <a:spcPct val="150000"/>
                  </a:lnSpc>
                  <a:buSzPct val="123000"/>
                  <a:buChar char="•"/>
                  <a:defRPr sz="2400" b="1">
                    <a:solidFill>
                      <a:srgbClr val="011993"/>
                    </a:solidFill>
                    <a:latin typeface="Helvetica Neue"/>
                    <a:ea typeface="Helvetica Neue"/>
                    <a:cs typeface="Helvetica Neue"/>
                    <a:sym typeface="Helvetica Neue"/>
                  </a:defRPr>
                </a:pPr>
                <a:r>
                  <a:t>Backus-Gilbert method </a:t>
                </a:r>
              </a:p>
              <a:p>
                <a:pPr marL="279400" indent="-279400" algn="just" defTabSz="1733930">
                  <a:lnSpc>
                    <a:spcPct val="150000"/>
                  </a:lnSpc>
                  <a:buSzPct val="123000"/>
                  <a:buChar char="•"/>
                  <a:defRPr sz="2400" b="1">
                    <a:solidFill>
                      <a:srgbClr val="011993"/>
                    </a:solidFill>
                    <a:latin typeface="Helvetica Neue"/>
                    <a:ea typeface="Helvetica Neue"/>
                    <a:cs typeface="Helvetica Neue"/>
                    <a:sym typeface="Helvetica Neue"/>
                  </a:defRPr>
                </a:pPr>
                <a:r>
                  <a:t>Maximum Entropy method </a:t>
                </a:r>
              </a:p>
              <a:p>
                <a:pPr marL="279400" indent="-279400" algn="just" defTabSz="1733930">
                  <a:lnSpc>
                    <a:spcPct val="150000"/>
                  </a:lnSpc>
                  <a:buSzPct val="123000"/>
                  <a:buChar char="•"/>
                  <a:defRPr sz="2400" b="1">
                    <a:solidFill>
                      <a:srgbClr val="011993"/>
                    </a:solidFill>
                    <a:latin typeface="Helvetica Neue"/>
                    <a:ea typeface="Helvetica Neue"/>
                    <a:cs typeface="Helvetica Neue"/>
                    <a:sym typeface="Helvetica Neue"/>
                  </a:defRPr>
                </a:pPr>
                <a:r>
                  <a:t>Bayesian Reconstruction </a:t>
                </a:r>
              </a:p>
              <a:p>
                <a:pPr algn="just" defTabSz="1733930">
                  <a:lnSpc>
                    <a:spcPct val="150000"/>
                  </a:lnSpc>
                  <a:defRPr sz="2000" b="1">
                    <a:solidFill>
                      <a:srgbClr val="5E5E5E"/>
                    </a:solidFill>
                    <a:latin typeface="Arial"/>
                    <a:ea typeface="Arial"/>
                    <a:cs typeface="Arial"/>
                    <a:sym typeface="Arial"/>
                  </a:defRPr>
                </a:pPr>
                <a:r>
                  <a:t>       —J.Liang et al. (</a:t>
                </a:r>
                <a14:m>
                  <m:oMath xmlns:m="http://schemas.openxmlformats.org/officeDocument/2006/math">
                    <m:r>
                      <a:rPr sz="1800" i="1">
                        <a:solidFill>
                          <a:srgbClr val="5E5E5E"/>
                        </a:solidFill>
                        <a:latin typeface="Cambria Math" panose="02040503050406030204" pitchFamily="18" charset="0"/>
                      </a:rPr>
                      <m:t>𝜒</m:t>
                    </m:r>
                  </m:oMath>
                </a14:m>
                <a:r>
                  <a:t>QCD) arXiv:1906.05312(2019)</a:t>
                </a:r>
              </a:p>
            </p:txBody>
          </p:sp>
        </mc:Choice>
        <mc:Fallback xmlns="">
          <p:sp>
            <p:nvSpPr>
              <p:cNvPr id="485" name="Backus-Gilbert method…"/>
              <p:cNvSpPr txBox="1">
                <a:spLocks noRot="1" noChangeAspect="1" noMove="1" noResize="1" noEditPoints="1" noAdjustHandles="1" noChangeArrowheads="1" noChangeShapeType="1" noTextEdit="1"/>
              </p:cNvSpPr>
              <p:nvPr/>
            </p:nvSpPr>
            <p:spPr>
              <a:xfrm>
                <a:off x="1070712" y="7309820"/>
                <a:ext cx="6852103" cy="2093014"/>
              </a:xfrm>
              <a:prstGeom prst="rect">
                <a:avLst/>
              </a:prstGeom>
              <a:blipFill>
                <a:blip r:embed="rId5"/>
                <a:stretch>
                  <a:fillRect l="-2407" t="-1807" b="-6627"/>
                </a:stretch>
              </a:blip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zh-CN" altLang="en-US">
                    <a:noFill/>
                  </a:rPr>
                  <a:t> </a:t>
                </a:r>
              </a:p>
            </p:txBody>
          </p:sp>
        </mc:Fallback>
      </mc:AlternateContent>
      <p:sp>
        <p:nvSpPr>
          <p:cNvPr id="486" name="Possible Solutions:"/>
          <p:cNvSpPr txBox="1"/>
          <p:nvPr/>
        </p:nvSpPr>
        <p:spPr>
          <a:xfrm>
            <a:off x="1351026" y="6710437"/>
            <a:ext cx="2962081" cy="54618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lvl1pPr>
              <a:defRPr sz="2600">
                <a:solidFill>
                  <a:schemeClr val="accent4">
                    <a:hueOff val="-904334"/>
                    <a:lumOff val="2953"/>
                  </a:schemeClr>
                </a:solidFill>
              </a:defRPr>
            </a:lvl1pPr>
          </a:lstStyle>
          <a:p>
            <a:r>
              <a:t>Possible Solutions: </a:t>
            </a:r>
          </a:p>
        </p:txBody>
      </p:sp>
      <p:pic>
        <p:nvPicPr>
          <p:cNvPr id="487" name="图像" descr="图像"/>
          <p:cNvPicPr>
            <a:picLocks noChangeAspect="1"/>
          </p:cNvPicPr>
          <p:nvPr/>
        </p:nvPicPr>
        <p:blipFill>
          <a:blip r:embed="rId6"/>
          <a:stretch>
            <a:fillRect/>
          </a:stretch>
        </p:blipFill>
        <p:spPr>
          <a:xfrm>
            <a:off x="564485" y="2518950"/>
            <a:ext cx="4304313" cy="3541926"/>
          </a:xfrm>
          <a:prstGeom prst="rect">
            <a:avLst/>
          </a:prstGeom>
          <a:ln w="3175">
            <a:miter lim="400000"/>
          </a:ln>
        </p:spPr>
      </p:pic>
      <p:pic>
        <p:nvPicPr>
          <p:cNvPr id="488" name="线条 线条" descr="线条 线条"/>
          <p:cNvPicPr>
            <a:picLocks/>
          </p:cNvPicPr>
          <p:nvPr/>
        </p:nvPicPr>
        <p:blipFill>
          <a:blip r:embed="rId7"/>
          <a:stretch>
            <a:fillRect/>
          </a:stretch>
        </p:blipFill>
        <p:spPr>
          <a:xfrm rot="16200000">
            <a:off x="3503327" y="4571586"/>
            <a:ext cx="1645796" cy="101601"/>
          </a:xfrm>
          <a:prstGeom prst="rect">
            <a:avLst/>
          </a:prstGeom>
        </p:spPr>
      </p:pic>
      <p:pic>
        <p:nvPicPr>
          <p:cNvPr id="490" name="线条 线条" descr="线条 线条"/>
          <p:cNvPicPr>
            <a:picLocks/>
          </p:cNvPicPr>
          <p:nvPr/>
        </p:nvPicPr>
        <p:blipFill>
          <a:blip r:embed="rId8"/>
          <a:stretch>
            <a:fillRect/>
          </a:stretch>
        </p:blipFill>
        <p:spPr>
          <a:xfrm rot="19821594">
            <a:off x="4341371" y="3969463"/>
            <a:ext cx="1023341" cy="262398"/>
          </a:xfrm>
          <a:prstGeom prst="rect">
            <a:avLst/>
          </a:prstGeom>
        </p:spPr>
      </p:pic>
      <p:sp>
        <p:nvSpPr>
          <p:cNvPr id="492" name="Cutoff"/>
          <p:cNvSpPr txBox="1"/>
          <p:nvPr/>
        </p:nvSpPr>
        <p:spPr>
          <a:xfrm>
            <a:off x="5335298" y="3363904"/>
            <a:ext cx="956777" cy="4704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lvl1pPr>
              <a:defRPr sz="2200">
                <a:solidFill>
                  <a:schemeClr val="accent5"/>
                </a:solidFill>
                <a:latin typeface="Canela Text Bold"/>
                <a:ea typeface="Canela Text Bold"/>
                <a:cs typeface="Canela Text Bold"/>
                <a:sym typeface="Canela Text Bold"/>
              </a:defRPr>
            </a:lvl1pPr>
          </a:lstStyle>
          <a:p>
            <a:r>
              <a:t>Cutoff</a:t>
            </a:r>
          </a:p>
        </p:txBody>
      </p:sp>
      <p:sp>
        <p:nvSpPr>
          <p:cNvPr id="493" name="The Fourier transformation and inverse problem"/>
          <p:cNvSpPr txBox="1"/>
          <p:nvPr/>
        </p:nvSpPr>
        <p:spPr>
          <a:xfrm>
            <a:off x="705152" y="1698587"/>
            <a:ext cx="6375460" cy="4704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a:defRPr sz="2200">
                <a:solidFill>
                  <a:schemeClr val="accent1">
                    <a:satOff val="2969"/>
                    <a:lumOff val="-11469"/>
                  </a:schemeClr>
                </a:solidFill>
              </a:defRPr>
            </a:pPr>
            <a:r>
              <a:t>The Fourier transformation and </a:t>
            </a:r>
            <a:r>
              <a:rPr>
                <a:solidFill>
                  <a:schemeClr val="accent5"/>
                </a:solidFill>
                <a:latin typeface="Canela Text Bold"/>
                <a:ea typeface="Canela Text Bold"/>
                <a:cs typeface="Canela Text Bold"/>
                <a:sym typeface="Canela Text Bold"/>
              </a:rPr>
              <a:t>inverse problem</a:t>
            </a:r>
          </a:p>
        </p:txBody>
      </p:sp>
      <mc:AlternateContent xmlns:mc="http://schemas.openxmlformats.org/markup-compatibility/2006" xmlns:a14="http://schemas.microsoft.com/office/drawing/2010/main">
        <mc:Choice Requires="a14">
          <p:sp>
            <p:nvSpPr>
              <p:cNvPr id="494" name="方程"/>
              <p:cNvSpPr txBox="1"/>
              <p:nvPr/>
            </p:nvSpPr>
            <p:spPr>
              <a:xfrm>
                <a:off x="5272515" y="2406438"/>
                <a:ext cx="2314993" cy="502830"/>
              </a:xfrm>
              <a:prstGeom prst="rect">
                <a:avLst/>
              </a:prstGeom>
              <a:ln w="12700">
                <a:miter lim="400000"/>
              </a:ln>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r>
                        <a:rPr lang="ar-AE" sz="2500" i="1" smtClean="0">
                          <a:solidFill>
                            <a:srgbClr val="CD5919"/>
                          </a:solidFill>
                          <a:latin typeface="Cambria Math" panose="02040503050406030204" pitchFamily="18" charset="0"/>
                        </a:rPr>
                        <m:t>∫</m:t>
                      </m:r>
                      <m:r>
                        <a:rPr lang="ar-AE" sz="2500" i="1" smtClean="0">
                          <a:solidFill>
                            <a:srgbClr val="CD5919"/>
                          </a:solidFill>
                          <a:latin typeface="Cambria Math" panose="02040503050406030204" pitchFamily="18" charset="0"/>
                        </a:rPr>
                        <m:t>𝑑𝑥</m:t>
                      </m:r>
                      <m:sSup>
                        <m:sSupPr>
                          <m:ctrlPr>
                            <a:rPr lang="ar-AE" sz="2500" i="1">
                              <a:solidFill>
                                <a:srgbClr val="CD5919"/>
                              </a:solidFill>
                              <a:latin typeface="Cambria Math" panose="02040503050406030204" pitchFamily="18" charset="0"/>
                            </a:rPr>
                          </m:ctrlPr>
                        </m:sSupPr>
                        <m:e>
                          <m:r>
                            <a:rPr lang="ar-AE" sz="2500" i="1">
                              <a:solidFill>
                                <a:srgbClr val="CD5919"/>
                              </a:solidFill>
                              <a:latin typeface="Cambria Math" panose="02040503050406030204" pitchFamily="18" charset="0"/>
                            </a:rPr>
                            <m:t>𝑒</m:t>
                          </m:r>
                        </m:e>
                        <m:sup>
                          <m:r>
                            <a:rPr lang="ar-AE" sz="2500" i="1">
                              <a:solidFill>
                                <a:srgbClr val="CD5919"/>
                              </a:solidFill>
                              <a:latin typeface="Cambria Math" panose="02040503050406030204" pitchFamily="18" charset="0"/>
                            </a:rPr>
                            <m:t>−</m:t>
                          </m:r>
                          <m:r>
                            <a:rPr lang="ar-AE" sz="2500" i="1">
                              <a:solidFill>
                                <a:srgbClr val="CD5919"/>
                              </a:solidFill>
                              <a:latin typeface="Cambria Math" panose="02040503050406030204" pitchFamily="18" charset="0"/>
                            </a:rPr>
                            <m:t>𝑖𝑥𝑧</m:t>
                          </m:r>
                          <m:sSub>
                            <m:sSubPr>
                              <m:ctrlPr>
                                <a:rPr lang="ar-AE" sz="2500" i="1">
                                  <a:solidFill>
                                    <a:srgbClr val="CD5919"/>
                                  </a:solidFill>
                                  <a:latin typeface="Cambria Math" panose="02040503050406030204" pitchFamily="18" charset="0"/>
                                </a:rPr>
                              </m:ctrlPr>
                            </m:sSubPr>
                            <m:e>
                              <m:r>
                                <a:rPr lang="ar-AE" sz="2500" i="1">
                                  <a:solidFill>
                                    <a:srgbClr val="CD5919"/>
                                  </a:solidFill>
                                  <a:latin typeface="Cambria Math" panose="02040503050406030204" pitchFamily="18" charset="0"/>
                                </a:rPr>
                                <m:t>𝑃</m:t>
                              </m:r>
                            </m:e>
                            <m:sub>
                              <m:r>
                                <a:rPr lang="ar-AE" sz="2500" i="1">
                                  <a:solidFill>
                                    <a:srgbClr val="CD5919"/>
                                  </a:solidFill>
                                  <a:latin typeface="Cambria Math" panose="02040503050406030204" pitchFamily="18" charset="0"/>
                                </a:rPr>
                                <m:t>𝑧</m:t>
                              </m:r>
                            </m:sub>
                          </m:sSub>
                        </m:sup>
                      </m:sSup>
                      <m:limUpp>
                        <m:limUppPr>
                          <m:ctrlPr>
                            <a:rPr lang="ar-AE" sz="2500" i="1">
                              <a:solidFill>
                                <a:srgbClr val="CD5919"/>
                              </a:solidFill>
                              <a:latin typeface="Cambria Math" panose="02040503050406030204" pitchFamily="18" charset="0"/>
                            </a:rPr>
                          </m:ctrlPr>
                        </m:limUppPr>
                        <m:e>
                          <m:r>
                            <a:rPr lang="ar-AE" sz="2500" i="1">
                              <a:solidFill>
                                <a:srgbClr val="CD5919"/>
                              </a:solidFill>
                              <a:latin typeface="Cambria Math" panose="02040503050406030204" pitchFamily="18" charset="0"/>
                            </a:rPr>
                            <m:t>𝜙</m:t>
                          </m:r>
                        </m:e>
                        <m:lim>
                          <m:r>
                            <a:rPr lang="ar-AE" sz="2500" b="0" i="1" smtClean="0">
                              <a:solidFill>
                                <a:srgbClr val="CD5919"/>
                              </a:solidFill>
                              <a:latin typeface="Cambria Math" panose="02040503050406030204" pitchFamily="18" charset="0"/>
                            </a:rPr>
                            <m:t>~</m:t>
                          </m:r>
                        </m:lim>
                      </m:limUpp>
                      <m:r>
                        <a:rPr lang="ar-AE" sz="2500" i="1">
                          <a:solidFill>
                            <a:srgbClr val="CD5919"/>
                          </a:solidFill>
                          <a:latin typeface="Cambria Math" panose="02040503050406030204" pitchFamily="18" charset="0"/>
                        </a:rPr>
                        <m:t>(</m:t>
                      </m:r>
                      <m:r>
                        <a:rPr lang="ar-AE" sz="2500" i="1">
                          <a:solidFill>
                            <a:srgbClr val="CD5919"/>
                          </a:solidFill>
                          <a:latin typeface="Cambria Math" panose="02040503050406030204" pitchFamily="18" charset="0"/>
                        </a:rPr>
                        <m:t>𝑥</m:t>
                      </m:r>
                      <m:r>
                        <a:rPr lang="ar-AE" sz="2500" i="1">
                          <a:solidFill>
                            <a:srgbClr val="CD5919"/>
                          </a:solidFill>
                          <a:latin typeface="Cambria Math" panose="02040503050406030204" pitchFamily="18" charset="0"/>
                        </a:rPr>
                        <m:t>)</m:t>
                      </m:r>
                    </m:oMath>
                  </m:oMathPara>
                </a14:m>
                <a:endParaRPr sz="2500" dirty="0">
                  <a:solidFill>
                    <a:srgbClr val="CD591A"/>
                  </a:solidFill>
                </a:endParaRPr>
              </a:p>
            </p:txBody>
          </p:sp>
        </mc:Choice>
        <mc:Fallback xmlns="">
          <p:sp>
            <p:nvSpPr>
              <p:cNvPr id="494" name="方程"/>
              <p:cNvSpPr txBox="1">
                <a:spLocks noRot="1" noChangeAspect="1" noMove="1" noResize="1" noEditPoints="1" noAdjustHandles="1" noChangeArrowheads="1" noChangeShapeType="1" noTextEdit="1"/>
              </p:cNvSpPr>
              <p:nvPr/>
            </p:nvSpPr>
            <p:spPr>
              <a:xfrm>
                <a:off x="5272515" y="2406438"/>
                <a:ext cx="2314993" cy="502830"/>
              </a:xfrm>
              <a:prstGeom prst="rect">
                <a:avLst/>
              </a:prstGeom>
              <a:blipFill>
                <a:blip r:embed="rId9"/>
                <a:stretch>
                  <a:fillRect l="-5464" r="-4372" b="-35000"/>
                </a:stretch>
              </a:blipFill>
              <a:ln w="12700">
                <a:miter lim="400000"/>
              </a:ln>
            </p:spPr>
            <p:txBody>
              <a:bodyPr/>
              <a:lstStyle/>
              <a:p>
                <a:r>
                  <a:rPr lang="zh-CN" altLang="en-US">
                    <a:noFill/>
                  </a:rPr>
                  <a:t> </a:t>
                </a:r>
              </a:p>
            </p:txBody>
          </p:sp>
        </mc:Fallback>
      </mc:AlternateContent>
      <p:sp>
        <p:nvSpPr>
          <p:cNvPr id="495" name="14"/>
          <p:cNvSpPr/>
          <p:nvPr/>
        </p:nvSpPr>
        <p:spPr>
          <a:xfrm>
            <a:off x="12337395" y="9099101"/>
            <a:ext cx="505282" cy="506403"/>
          </a:xfrm>
          <a:prstGeom prst="ellipse">
            <a:avLst/>
          </a:prstGeom>
          <a:solidFill>
            <a:schemeClr val="accent5">
              <a:hueOff val="187634"/>
              <a:satOff val="22839"/>
              <a:lumOff val="25028"/>
            </a:schemeClr>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normAutofit/>
          </a:bodyPr>
          <a:lstStyle>
            <a:lvl1pPr defTabSz="707316">
              <a:lnSpc>
                <a:spcPct val="100000"/>
              </a:lnSpc>
              <a:defRPr sz="1936">
                <a:solidFill>
                  <a:srgbClr val="FFFFFF"/>
                </a:solidFill>
                <a:latin typeface="Avenir Next Regular"/>
                <a:ea typeface="Avenir Next Regular"/>
                <a:cs typeface="Avenir Next Regular"/>
                <a:sym typeface="Avenir Next Regular"/>
              </a:defRPr>
            </a:lvl1pPr>
          </a:lstStyle>
          <a:p>
            <a:r>
              <a:t>14</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OUTLINE"/>
          <p:cNvSpPr txBox="1"/>
          <p:nvPr/>
        </p:nvSpPr>
        <p:spPr>
          <a:xfrm>
            <a:off x="-127824" y="258821"/>
            <a:ext cx="2762843" cy="66175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OUTLINE</a:t>
            </a:r>
          </a:p>
        </p:txBody>
      </p:sp>
      <p:pic>
        <p:nvPicPr>
          <p:cNvPr id="500" name="图像" descr="图像"/>
          <p:cNvPicPr>
            <a:picLocks noChangeAspect="1"/>
          </p:cNvPicPr>
          <p:nvPr/>
        </p:nvPicPr>
        <p:blipFill>
          <a:blip r:embed="rId3"/>
          <a:srcRect l="145" t="1386" r="145" b="70465"/>
          <a:stretch>
            <a:fillRect/>
          </a:stretch>
        </p:blipFill>
        <p:spPr>
          <a:xfrm flipH="1">
            <a:off x="-41356" y="-54684"/>
            <a:ext cx="13087432" cy="1103525"/>
          </a:xfrm>
          <a:prstGeom prst="rect">
            <a:avLst/>
          </a:prstGeom>
          <a:ln w="3175">
            <a:miter lim="400000"/>
          </a:ln>
        </p:spPr>
      </p:pic>
      <p:sp>
        <p:nvSpPr>
          <p:cNvPr id="501" name="Why extrapolation?"/>
          <p:cNvSpPr txBox="1"/>
          <p:nvPr/>
        </p:nvSpPr>
        <p:spPr>
          <a:xfrm>
            <a:off x="-284142" y="166295"/>
            <a:ext cx="5189560" cy="6617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Why extrapolation?</a:t>
            </a:r>
          </a:p>
        </p:txBody>
      </p:sp>
      <p:pic>
        <p:nvPicPr>
          <p:cNvPr id="502" name="图像" descr="图像"/>
          <p:cNvPicPr>
            <a:picLocks noChangeAspect="1"/>
          </p:cNvPicPr>
          <p:nvPr/>
        </p:nvPicPr>
        <p:blipFill>
          <a:blip r:embed="rId4"/>
          <a:stretch>
            <a:fillRect/>
          </a:stretch>
        </p:blipFill>
        <p:spPr>
          <a:xfrm>
            <a:off x="7608505" y="2984066"/>
            <a:ext cx="5052793" cy="3903602"/>
          </a:xfrm>
          <a:prstGeom prst="rect">
            <a:avLst/>
          </a:prstGeom>
          <a:ln w="3175">
            <a:miter lim="400000"/>
          </a:ln>
        </p:spPr>
      </p:pic>
      <p:sp>
        <p:nvSpPr>
          <p:cNvPr id="503" name="The  cutoff problem of quasi DA without large z extrapolation:"/>
          <p:cNvSpPr txBox="1"/>
          <p:nvPr/>
        </p:nvSpPr>
        <p:spPr>
          <a:xfrm>
            <a:off x="528195" y="1768663"/>
            <a:ext cx="11347015" cy="49576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spAutoFit/>
          </a:bodyPr>
          <a:lstStyle>
            <a:lvl1pPr algn="l">
              <a:defRPr sz="2300">
                <a:solidFill>
                  <a:schemeClr val="accent1">
                    <a:satOff val="2969"/>
                    <a:lumOff val="-11469"/>
                  </a:schemeClr>
                </a:solidFill>
                <a:latin typeface="Canela Text Bold"/>
                <a:ea typeface="Canela Text Bold"/>
                <a:cs typeface="Canela Text Bold"/>
                <a:sym typeface="Canela Text Bold"/>
              </a:defRPr>
            </a:lvl1pPr>
          </a:lstStyle>
          <a:p>
            <a:r>
              <a:t>The  cutoff problem of quasi DA without large z extrapolation:</a:t>
            </a:r>
          </a:p>
        </p:txBody>
      </p:sp>
      <p:pic>
        <p:nvPicPr>
          <p:cNvPr id="504" name="图像" descr="图像"/>
          <p:cNvPicPr>
            <a:picLocks noChangeAspect="1"/>
          </p:cNvPicPr>
          <p:nvPr/>
        </p:nvPicPr>
        <p:blipFill>
          <a:blip r:embed="rId5"/>
          <a:stretch>
            <a:fillRect/>
          </a:stretch>
        </p:blipFill>
        <p:spPr>
          <a:xfrm>
            <a:off x="3671867" y="4080763"/>
            <a:ext cx="3813549" cy="914110"/>
          </a:xfrm>
          <a:prstGeom prst="rect">
            <a:avLst/>
          </a:prstGeom>
          <a:ln w="3175">
            <a:miter lim="400000"/>
          </a:ln>
        </p:spPr>
      </p:pic>
      <p:pic>
        <p:nvPicPr>
          <p:cNvPr id="505" name="图像" descr="图像"/>
          <p:cNvPicPr>
            <a:picLocks noChangeAspect="1"/>
          </p:cNvPicPr>
          <p:nvPr/>
        </p:nvPicPr>
        <p:blipFill>
          <a:blip r:embed="rId6"/>
          <a:stretch>
            <a:fillRect/>
          </a:stretch>
        </p:blipFill>
        <p:spPr>
          <a:xfrm>
            <a:off x="2266147" y="5347591"/>
            <a:ext cx="4800176" cy="1585244"/>
          </a:xfrm>
          <a:prstGeom prst="rect">
            <a:avLst/>
          </a:prstGeom>
          <a:ln w="3175">
            <a:miter lim="400000"/>
          </a:ln>
        </p:spPr>
      </p:pic>
      <p:sp>
        <p:nvSpPr>
          <p:cNvPr id="506" name="Coordinate space:"/>
          <p:cNvSpPr txBox="1"/>
          <p:nvPr/>
        </p:nvSpPr>
        <p:spPr>
          <a:xfrm>
            <a:off x="537468" y="4202306"/>
            <a:ext cx="3011311" cy="50833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lvl1pPr marL="228600" indent="-228600">
              <a:buSzPct val="100000"/>
              <a:buChar char="❖"/>
              <a:defRPr sz="2400">
                <a:solidFill>
                  <a:schemeClr val="accent4">
                    <a:hueOff val="-904334"/>
                    <a:lumOff val="2953"/>
                  </a:schemeClr>
                </a:solidFill>
                <a:latin typeface="Canela Text Bold"/>
                <a:ea typeface="Canela Text Bold"/>
                <a:cs typeface="Canela Text Bold"/>
                <a:sym typeface="Canela Text Bold"/>
              </a:defRPr>
            </a:lvl1pPr>
          </a:lstStyle>
          <a:p>
            <a:r>
              <a:t>Coordinate space:</a:t>
            </a:r>
          </a:p>
        </p:txBody>
      </p:sp>
      <p:sp>
        <p:nvSpPr>
          <p:cNvPr id="507" name="Asymptotic behavior at x~0,1:"/>
          <p:cNvSpPr txBox="1"/>
          <p:nvPr/>
        </p:nvSpPr>
        <p:spPr>
          <a:xfrm>
            <a:off x="577995" y="3130172"/>
            <a:ext cx="4438968" cy="43518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marL="357187" indent="-357187" algn="l" defTabSz="457200">
              <a:lnSpc>
                <a:spcPct val="100000"/>
              </a:lnSpc>
              <a:spcBef>
                <a:spcPts val="1200"/>
              </a:spcBef>
              <a:buClr>
                <a:schemeClr val="accent4">
                  <a:hueOff val="-904334"/>
                  <a:lumOff val="2953"/>
                </a:schemeClr>
              </a:buClr>
              <a:buSzPct val="100000"/>
              <a:buChar char="❖"/>
            </a:pPr>
            <a:r>
              <a:rPr sz="2500" b="1">
                <a:solidFill>
                  <a:schemeClr val="accent4">
                    <a:hueOff val="-904334"/>
                    <a:lumOff val="2953"/>
                  </a:schemeClr>
                </a:solidFill>
                <a:latin typeface="Times Roman"/>
                <a:ea typeface="Times Roman"/>
                <a:cs typeface="Times Roman"/>
                <a:sym typeface="Times Roman"/>
              </a:rPr>
              <a:t>Asymptotic behavior at x~0,1:</a:t>
            </a:r>
            <a:r>
              <a:t> </a:t>
            </a:r>
          </a:p>
        </p:txBody>
      </p:sp>
      <mc:AlternateContent xmlns:mc="http://schemas.openxmlformats.org/markup-compatibility/2006" xmlns:a14="http://schemas.microsoft.com/office/drawing/2010/main">
        <mc:Choice Requires="a14">
          <p:sp>
            <p:nvSpPr>
              <p:cNvPr id="508" name="At large  :"/>
              <p:cNvSpPr txBox="1"/>
              <p:nvPr/>
            </p:nvSpPr>
            <p:spPr>
              <a:xfrm>
                <a:off x="537468" y="5503237"/>
                <a:ext cx="1689429" cy="427048"/>
              </a:xfrm>
              <a:prstGeom prst="rect">
                <a:avLst/>
              </a:prstGeom>
              <a:ln w="3175">
                <a:miter lim="400000"/>
              </a:ln>
              <a:extLst>
                <a:ext uri="{C572A759-6A51-4108-AA02-DFA0A04FC94B}">
                  <ma14:wrappingTextBoxFlag xmlns:ma14="http://schemas.microsoft.com/office/mac/drawingml/2011/main" xmlns:m="http://schemas.openxmlformats.org/officeDocument/2006/math" xmlns="" val="1"/>
                </a:ext>
              </a:extLst>
            </p:spPr>
            <p:txBody>
              <a:bodyPr wrap="none" lIns="27093" tIns="27093" rIns="27093" bIns="27093" anchor="ctr">
                <a:spAutoFit/>
              </a:bodyPr>
              <a:lstStyle/>
              <a:p>
                <a:pPr marL="228600" indent="-228600">
                  <a:buClr>
                    <a:schemeClr val="accent4">
                      <a:hueOff val="-904334"/>
                      <a:lumOff val="2953"/>
                    </a:schemeClr>
                  </a:buClr>
                  <a:buSzPct val="100000"/>
                  <a:buChar char="❖"/>
                  <a:defRPr sz="2400" b="1">
                    <a:solidFill>
                      <a:schemeClr val="accent4">
                        <a:hueOff val="-904334"/>
                        <a:lumOff val="2953"/>
                      </a:schemeClr>
                    </a:solidFill>
                    <a:latin typeface="Times Roman"/>
                    <a:ea typeface="Times Roman"/>
                    <a:cs typeface="Times Roman"/>
                    <a:sym typeface="Times Roman"/>
                  </a:defRPr>
                </a:pPr>
                <a:r>
                  <a:t>At large </a:t>
                </a:r>
                <a14:m>
                  <m:oMath xmlns:m="http://schemas.openxmlformats.org/officeDocument/2006/math">
                    <m:r>
                      <a:rPr sz="2600" i="1">
                        <a:solidFill>
                          <a:srgbClr val="FF8A25"/>
                        </a:solidFill>
                        <a:latin typeface="Cambria Math" panose="02040503050406030204" pitchFamily="18" charset="0"/>
                      </a:rPr>
                      <m:t>𝜆</m:t>
                    </m:r>
                  </m:oMath>
                </a14:m>
                <a:r>
                  <a:t>:</a:t>
                </a:r>
                <a:endParaRPr>
                  <a:solidFill>
                    <a:srgbClr val="FF8B25"/>
                  </a:solidFill>
                </a:endParaRPr>
              </a:p>
            </p:txBody>
          </p:sp>
        </mc:Choice>
        <mc:Fallback xmlns="">
          <p:sp>
            <p:nvSpPr>
              <p:cNvPr id="508" name="At large  :"/>
              <p:cNvSpPr txBox="1">
                <a:spLocks noRot="1" noChangeAspect="1" noMove="1" noResize="1" noEditPoints="1" noAdjustHandles="1" noChangeArrowheads="1" noChangeShapeType="1" noTextEdit="1"/>
              </p:cNvSpPr>
              <p:nvPr/>
            </p:nvSpPr>
            <p:spPr>
              <a:xfrm>
                <a:off x="537468" y="5503237"/>
                <a:ext cx="1689429" cy="427048"/>
              </a:xfrm>
              <a:prstGeom prst="rect">
                <a:avLst/>
              </a:prstGeom>
              <a:blipFill>
                <a:blip r:embed="rId7"/>
                <a:stretch>
                  <a:fillRect l="-11940" t="-28571" r="-11194" b="-34286"/>
                </a:stretch>
              </a:blipFill>
              <a:ln w="3175">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9" name="方程"/>
              <p:cNvSpPr txBox="1"/>
              <p:nvPr/>
            </p:nvSpPr>
            <p:spPr>
              <a:xfrm>
                <a:off x="2408785" y="7148997"/>
                <a:ext cx="1211772" cy="400513"/>
              </a:xfrm>
              <a:prstGeom prst="rect">
                <a:avLst/>
              </a:prstGeom>
              <a:ln w="12700">
                <a:miter lim="400000"/>
              </a:ln>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r>
                        <a:rPr sz="3200" i="1">
                          <a:solidFill>
                            <a:srgbClr val="000000"/>
                          </a:solidFill>
                          <a:latin typeface="Cambria Math" panose="02040503050406030204" pitchFamily="18" charset="0"/>
                        </a:rPr>
                        <m:t>𝜆</m:t>
                      </m:r>
                      <m:r>
                        <a:rPr sz="3200" i="1">
                          <a:solidFill>
                            <a:srgbClr val="000000"/>
                          </a:solidFill>
                          <a:latin typeface="Cambria Math" panose="02040503050406030204" pitchFamily="18" charset="0"/>
                        </a:rPr>
                        <m:t>=</m:t>
                      </m:r>
                      <m:r>
                        <a:rPr sz="3200" i="1">
                          <a:solidFill>
                            <a:srgbClr val="000000"/>
                          </a:solidFill>
                          <a:latin typeface="Cambria Math" panose="02040503050406030204" pitchFamily="18" charset="0"/>
                        </a:rPr>
                        <m:t>𝑧</m:t>
                      </m:r>
                      <m:sSub>
                        <m:sSubPr>
                          <m:ctrlPr>
                            <a:rPr sz="3200" i="1">
                              <a:solidFill>
                                <a:srgbClr val="000000"/>
                              </a:solidFill>
                              <a:latin typeface="Cambria Math" panose="02040503050406030204" pitchFamily="18" charset="0"/>
                            </a:rPr>
                          </m:ctrlPr>
                        </m:sSubPr>
                        <m:e>
                          <m:r>
                            <a:rPr sz="3200" i="1">
                              <a:solidFill>
                                <a:srgbClr val="000000"/>
                              </a:solidFill>
                              <a:latin typeface="Cambria Math" panose="02040503050406030204" pitchFamily="18" charset="0"/>
                            </a:rPr>
                            <m:t>𝑃</m:t>
                          </m:r>
                        </m:e>
                        <m:sub>
                          <m:r>
                            <a:rPr sz="3200" i="1">
                              <a:solidFill>
                                <a:srgbClr val="000000"/>
                              </a:solidFill>
                              <a:latin typeface="Cambria Math" panose="02040503050406030204" pitchFamily="18" charset="0"/>
                            </a:rPr>
                            <m:t>𝑧</m:t>
                          </m:r>
                        </m:sub>
                      </m:sSub>
                    </m:oMath>
                  </m:oMathPara>
                </a14:m>
                <a:endParaRPr sz="3200"/>
              </a:p>
            </p:txBody>
          </p:sp>
        </mc:Choice>
        <mc:Fallback xmlns="">
          <p:sp>
            <p:nvSpPr>
              <p:cNvPr id="509" name="方程"/>
              <p:cNvSpPr txBox="1">
                <a:spLocks noRot="1" noChangeAspect="1" noMove="1" noResize="1" noEditPoints="1" noAdjustHandles="1" noChangeArrowheads="1" noChangeShapeType="1" noTextEdit="1"/>
              </p:cNvSpPr>
              <p:nvPr/>
            </p:nvSpPr>
            <p:spPr>
              <a:xfrm>
                <a:off x="2408785" y="7148997"/>
                <a:ext cx="1211772" cy="400513"/>
              </a:xfrm>
              <a:prstGeom prst="rect">
                <a:avLst/>
              </a:prstGeom>
              <a:blipFill>
                <a:blip r:embed="rId8"/>
                <a:stretch>
                  <a:fillRect l="-11340" r="-11340" b="-37500"/>
                </a:stretch>
              </a:blipFill>
              <a:ln w="12700">
                <a:miter lim="400000"/>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0" name="方程"/>
              <p:cNvSpPr txBox="1"/>
              <p:nvPr/>
            </p:nvSpPr>
            <p:spPr>
              <a:xfrm>
                <a:off x="5140052" y="3130172"/>
                <a:ext cx="1721732" cy="366955"/>
              </a:xfrm>
              <a:prstGeom prst="rect">
                <a:avLst/>
              </a:prstGeom>
              <a:ln w="12700">
                <a:miter lim="400000"/>
              </a:ln>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r>
                        <a:rPr sz="2800" i="1">
                          <a:solidFill>
                            <a:srgbClr val="000000"/>
                          </a:solidFill>
                          <a:latin typeface="Cambria Math" panose="02040503050406030204" pitchFamily="18" charset="0"/>
                        </a:rPr>
                        <m:t>∼</m:t>
                      </m:r>
                      <m:sSup>
                        <m:sSupPr>
                          <m:ctrlPr>
                            <a:rPr sz="2800" i="1">
                              <a:solidFill>
                                <a:srgbClr val="000000"/>
                              </a:solidFill>
                              <a:latin typeface="Cambria Math" panose="02040503050406030204" pitchFamily="18" charset="0"/>
                            </a:rPr>
                          </m:ctrlPr>
                        </m:sSupPr>
                        <m:e>
                          <m:r>
                            <a:rPr sz="2800" i="1">
                              <a:solidFill>
                                <a:srgbClr val="000000"/>
                              </a:solidFill>
                              <a:latin typeface="Cambria Math" panose="02040503050406030204" pitchFamily="18" charset="0"/>
                            </a:rPr>
                            <m:t>𝑥</m:t>
                          </m:r>
                        </m:e>
                        <m:sup>
                          <m:r>
                            <a:rPr sz="2800" i="1">
                              <a:solidFill>
                                <a:srgbClr val="000000"/>
                              </a:solidFill>
                              <a:latin typeface="Cambria Math" panose="02040503050406030204" pitchFamily="18" charset="0"/>
                            </a:rPr>
                            <m:t>𝑎</m:t>
                          </m:r>
                        </m:sup>
                      </m:sSup>
                      <m:r>
                        <a:rPr sz="2800" i="1">
                          <a:solidFill>
                            <a:srgbClr val="000000"/>
                          </a:solidFill>
                          <a:latin typeface="Cambria Math" panose="02040503050406030204" pitchFamily="18" charset="0"/>
                        </a:rPr>
                        <m:t>(1−</m:t>
                      </m:r>
                      <m:r>
                        <a:rPr sz="2800" i="1">
                          <a:solidFill>
                            <a:srgbClr val="000000"/>
                          </a:solidFill>
                          <a:latin typeface="Cambria Math" panose="02040503050406030204" pitchFamily="18" charset="0"/>
                        </a:rPr>
                        <m:t>𝑥</m:t>
                      </m:r>
                      <m:sSup>
                        <m:sSupPr>
                          <m:ctrlPr>
                            <a:rPr sz="2800" i="1">
                              <a:solidFill>
                                <a:srgbClr val="000000"/>
                              </a:solidFill>
                              <a:latin typeface="Cambria Math" panose="02040503050406030204" pitchFamily="18" charset="0"/>
                            </a:rPr>
                          </m:ctrlPr>
                        </m:sSupPr>
                        <m:e>
                          <m:r>
                            <a:rPr sz="2800" i="1">
                              <a:solidFill>
                                <a:srgbClr val="000000"/>
                              </a:solidFill>
                              <a:latin typeface="Cambria Math" panose="02040503050406030204" pitchFamily="18" charset="0"/>
                            </a:rPr>
                            <m:t>)</m:t>
                          </m:r>
                        </m:e>
                        <m:sup>
                          <m:r>
                            <a:rPr sz="2800" i="1">
                              <a:solidFill>
                                <a:srgbClr val="000000"/>
                              </a:solidFill>
                              <a:latin typeface="Cambria Math" panose="02040503050406030204" pitchFamily="18" charset="0"/>
                            </a:rPr>
                            <m:t>𝑏</m:t>
                          </m:r>
                        </m:sup>
                      </m:sSup>
                    </m:oMath>
                  </m:oMathPara>
                </a14:m>
                <a:endParaRPr sz="2800" dirty="0"/>
              </a:p>
            </p:txBody>
          </p:sp>
        </mc:Choice>
        <mc:Fallback xmlns="">
          <p:sp>
            <p:nvSpPr>
              <p:cNvPr id="510" name="方程"/>
              <p:cNvSpPr txBox="1">
                <a:spLocks noRot="1" noChangeAspect="1" noMove="1" noResize="1" noEditPoints="1" noAdjustHandles="1" noChangeArrowheads="1" noChangeShapeType="1" noTextEdit="1"/>
              </p:cNvSpPr>
              <p:nvPr/>
            </p:nvSpPr>
            <p:spPr>
              <a:xfrm>
                <a:off x="5140052" y="3130172"/>
                <a:ext cx="1721732" cy="366955"/>
              </a:xfrm>
              <a:prstGeom prst="rect">
                <a:avLst/>
              </a:prstGeom>
              <a:blipFill>
                <a:blip r:embed="rId9"/>
                <a:stretch>
                  <a:fillRect l="-3650" r="-21898" b="-60000"/>
                </a:stretch>
              </a:blipFill>
              <a:ln w="12700">
                <a:miter lim="400000"/>
              </a:ln>
            </p:spPr>
            <p:txBody>
              <a:bodyPr/>
              <a:lstStyle/>
              <a:p>
                <a:r>
                  <a:rPr lang="zh-CN" altLang="en-US">
                    <a:noFill/>
                  </a:rPr>
                  <a:t> </a:t>
                </a:r>
              </a:p>
            </p:txBody>
          </p:sp>
        </mc:Fallback>
      </mc:AlternateContent>
      <p:sp>
        <p:nvSpPr>
          <p:cNvPr id="511" name="15"/>
          <p:cNvSpPr/>
          <p:nvPr/>
        </p:nvSpPr>
        <p:spPr>
          <a:xfrm>
            <a:off x="12337395" y="9099101"/>
            <a:ext cx="505282" cy="506403"/>
          </a:xfrm>
          <a:prstGeom prst="ellipse">
            <a:avLst/>
          </a:prstGeom>
          <a:solidFill>
            <a:schemeClr val="accent5">
              <a:hueOff val="187634"/>
              <a:satOff val="22839"/>
              <a:lumOff val="25028"/>
            </a:schemeClr>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normAutofit/>
          </a:bodyPr>
          <a:lstStyle>
            <a:lvl1pPr defTabSz="707316">
              <a:lnSpc>
                <a:spcPct val="100000"/>
              </a:lnSpc>
              <a:defRPr sz="1936">
                <a:solidFill>
                  <a:srgbClr val="FFFFFF"/>
                </a:solidFill>
                <a:latin typeface="Avenir Next Regular"/>
                <a:ea typeface="Avenir Next Regular"/>
                <a:cs typeface="Avenir Next Regular"/>
                <a:sym typeface="Avenir Next Regular"/>
              </a:defRPr>
            </a:lvl1pPr>
          </a:lstStyle>
          <a:p>
            <a:r>
              <a:t>15</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OUTLINE"/>
          <p:cNvSpPr txBox="1"/>
          <p:nvPr/>
        </p:nvSpPr>
        <p:spPr>
          <a:xfrm>
            <a:off x="-127824" y="258821"/>
            <a:ext cx="2762843" cy="66175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OUTLINE</a:t>
            </a:r>
          </a:p>
        </p:txBody>
      </p:sp>
      <p:pic>
        <p:nvPicPr>
          <p:cNvPr id="516" name="图像" descr="图像"/>
          <p:cNvPicPr>
            <a:picLocks noChangeAspect="1"/>
          </p:cNvPicPr>
          <p:nvPr/>
        </p:nvPicPr>
        <p:blipFill>
          <a:blip r:embed="rId3"/>
          <a:srcRect l="145" t="1386" r="145" b="70465"/>
          <a:stretch>
            <a:fillRect/>
          </a:stretch>
        </p:blipFill>
        <p:spPr>
          <a:xfrm flipH="1">
            <a:off x="-41356" y="-54684"/>
            <a:ext cx="13087432" cy="1103525"/>
          </a:xfrm>
          <a:prstGeom prst="rect">
            <a:avLst/>
          </a:prstGeom>
          <a:ln w="3175">
            <a:miter lim="400000"/>
          </a:ln>
        </p:spPr>
      </p:pic>
      <p:sp>
        <p:nvSpPr>
          <p:cNvPr id="517" name="Inverse matching from quasi to LCDA"/>
          <p:cNvSpPr txBox="1"/>
          <p:nvPr/>
        </p:nvSpPr>
        <p:spPr>
          <a:xfrm>
            <a:off x="-284142" y="166295"/>
            <a:ext cx="9591888" cy="6617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Inverse matching from quasi to LCDA</a:t>
            </a:r>
          </a:p>
        </p:txBody>
      </p:sp>
      <mc:AlternateContent xmlns:mc="http://schemas.openxmlformats.org/markup-compatibility/2006" xmlns:a14="http://schemas.microsoft.com/office/drawing/2010/main">
        <mc:Choice Requires="a14">
          <p:sp>
            <p:nvSpPr>
              <p:cNvPr id="518" name="方程"/>
              <p:cNvSpPr txBox="1"/>
              <p:nvPr/>
            </p:nvSpPr>
            <p:spPr>
              <a:xfrm>
                <a:off x="986405" y="1775346"/>
                <a:ext cx="7652864" cy="907108"/>
              </a:xfrm>
              <a:prstGeom prst="rect">
                <a:avLst/>
              </a:prstGeom>
              <a:ln w="12700">
                <a:miter lim="400000"/>
              </a:ln>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limUpp>
                        <m:limUppPr>
                          <m:ctrlPr>
                            <a:rPr lang="ar-AE" sz="2600" i="1" smtClean="0">
                              <a:solidFill>
                                <a:srgbClr val="000000"/>
                              </a:solidFill>
                              <a:latin typeface="Cambria Math" panose="02040503050406030204" pitchFamily="18" charset="0"/>
                            </a:rPr>
                          </m:ctrlPr>
                        </m:limUppPr>
                        <m:e>
                          <m:r>
                            <a:rPr lang="ar-AE" sz="2600" i="1">
                              <a:solidFill>
                                <a:srgbClr val="000000"/>
                              </a:solidFill>
                              <a:latin typeface="Cambria Math" panose="02040503050406030204" pitchFamily="18" charset="0"/>
                            </a:rPr>
                            <m:t>𝑞</m:t>
                          </m:r>
                        </m:e>
                        <m:lim>
                          <m:r>
                            <a:rPr lang="ar-AE" sz="2600" b="0" i="1" smtClean="0">
                              <a:solidFill>
                                <a:srgbClr val="000000"/>
                              </a:solidFill>
                              <a:latin typeface="Cambria Math" panose="02040503050406030204" pitchFamily="18" charset="0"/>
                            </a:rPr>
                            <m:t>~</m:t>
                          </m:r>
                        </m:lim>
                      </m:limUpp>
                      <m:r>
                        <a:rPr lang="ar-AE" sz="2600" i="1">
                          <a:solidFill>
                            <a:srgbClr val="000000"/>
                          </a:solidFill>
                          <a:latin typeface="Cambria Math" panose="02040503050406030204" pitchFamily="18" charset="0"/>
                        </a:rPr>
                        <m:t>(</m:t>
                      </m:r>
                      <m:r>
                        <a:rPr lang="ar-AE" sz="2600" i="1">
                          <a:solidFill>
                            <a:srgbClr val="000000"/>
                          </a:solidFill>
                          <a:latin typeface="Cambria Math" panose="02040503050406030204" pitchFamily="18" charset="0"/>
                        </a:rPr>
                        <m:t>𝑥</m:t>
                      </m:r>
                      <m:r>
                        <a:rPr lang="ar-AE" sz="2600" i="1">
                          <a:solidFill>
                            <a:srgbClr val="000000"/>
                          </a:solidFill>
                          <a:latin typeface="Cambria Math" panose="02040503050406030204" pitchFamily="18" charset="0"/>
                        </a:rPr>
                        <m:t>,</m:t>
                      </m:r>
                      <m:sSup>
                        <m:sSupPr>
                          <m:ctrlPr>
                            <a:rPr lang="ar-AE" sz="2600" i="1">
                              <a:solidFill>
                                <a:srgbClr val="000000"/>
                              </a:solidFill>
                              <a:latin typeface="Cambria Math" panose="02040503050406030204" pitchFamily="18" charset="0"/>
                            </a:rPr>
                          </m:ctrlPr>
                        </m:sSupPr>
                        <m:e>
                          <m:r>
                            <a:rPr lang="ar-AE" sz="2600" i="1">
                              <a:solidFill>
                                <a:srgbClr val="000000"/>
                              </a:solidFill>
                              <a:latin typeface="Cambria Math" panose="02040503050406030204" pitchFamily="18" charset="0"/>
                            </a:rPr>
                            <m:t>𝑃</m:t>
                          </m:r>
                        </m:e>
                        <m:sup>
                          <m:r>
                            <a:rPr lang="ar-AE" sz="2600" i="1">
                              <a:solidFill>
                                <a:srgbClr val="000000"/>
                              </a:solidFill>
                              <a:latin typeface="Cambria Math" panose="02040503050406030204" pitchFamily="18" charset="0"/>
                            </a:rPr>
                            <m:t>𝑧</m:t>
                          </m:r>
                        </m:sup>
                      </m:sSup>
                      <m:r>
                        <a:rPr lang="ar-AE" sz="2600" i="1">
                          <a:solidFill>
                            <a:srgbClr val="000000"/>
                          </a:solidFill>
                          <a:latin typeface="Cambria Math" panose="02040503050406030204" pitchFamily="18" charset="0"/>
                        </a:rPr>
                        <m:t>,</m:t>
                      </m:r>
                      <m:r>
                        <a:rPr lang="ar-AE" sz="2600" i="1">
                          <a:solidFill>
                            <a:srgbClr val="000000"/>
                          </a:solidFill>
                          <a:latin typeface="Cambria Math" panose="02040503050406030204" pitchFamily="18" charset="0"/>
                        </a:rPr>
                        <m:t>𝜇</m:t>
                      </m:r>
                      <m:r>
                        <a:rPr lang="ar-AE" sz="2600" i="1">
                          <a:solidFill>
                            <a:srgbClr val="000000"/>
                          </a:solidFill>
                          <a:latin typeface="Cambria Math" panose="02040503050406030204" pitchFamily="18" charset="0"/>
                        </a:rPr>
                        <m:t>)=∫</m:t>
                      </m:r>
                      <m:f>
                        <m:fPr>
                          <m:ctrlPr>
                            <a:rPr lang="ar-AE" sz="2600" i="1">
                              <a:solidFill>
                                <a:srgbClr val="000000"/>
                              </a:solidFill>
                              <a:latin typeface="Cambria Math" panose="02040503050406030204" pitchFamily="18" charset="0"/>
                            </a:rPr>
                          </m:ctrlPr>
                        </m:fPr>
                        <m:num>
                          <m:r>
                            <a:rPr lang="ar-AE" sz="2600" i="1">
                              <a:solidFill>
                                <a:srgbClr val="000000"/>
                              </a:solidFill>
                              <a:latin typeface="Cambria Math" panose="02040503050406030204" pitchFamily="18" charset="0"/>
                            </a:rPr>
                            <m:t>𝑑𝑦</m:t>
                          </m:r>
                        </m:num>
                        <m:den>
                          <m:r>
                            <a:rPr lang="ar-AE" sz="2600" i="1">
                              <a:solidFill>
                                <a:srgbClr val="000000"/>
                              </a:solidFill>
                              <a:latin typeface="Cambria Math" panose="02040503050406030204" pitchFamily="18" charset="0"/>
                            </a:rPr>
                            <m:t>|</m:t>
                          </m:r>
                          <m:r>
                            <a:rPr lang="ar-AE" sz="2600" i="1">
                              <a:solidFill>
                                <a:srgbClr val="000000"/>
                              </a:solidFill>
                              <a:latin typeface="Cambria Math" panose="02040503050406030204" pitchFamily="18" charset="0"/>
                            </a:rPr>
                            <m:t>𝑦</m:t>
                          </m:r>
                          <m:r>
                            <a:rPr lang="ar-AE" sz="2600" i="1">
                              <a:solidFill>
                                <a:srgbClr val="000000"/>
                              </a:solidFill>
                              <a:latin typeface="Cambria Math" panose="02040503050406030204" pitchFamily="18" charset="0"/>
                            </a:rPr>
                            <m:t>|</m:t>
                          </m:r>
                        </m:den>
                      </m:f>
                      <m:r>
                        <a:rPr lang="ar-AE" sz="2600" i="1">
                          <a:solidFill>
                            <a:srgbClr val="000000"/>
                          </a:solidFill>
                          <a:latin typeface="Cambria Math" panose="02040503050406030204" pitchFamily="18" charset="0"/>
                        </a:rPr>
                        <m:t>𝐶</m:t>
                      </m:r>
                      <m:d>
                        <m:dPr>
                          <m:ctrlPr>
                            <a:rPr lang="ar-AE" sz="2600" i="1">
                              <a:solidFill>
                                <a:srgbClr val="000000"/>
                              </a:solidFill>
                              <a:latin typeface="Cambria Math" panose="02040503050406030204" pitchFamily="18" charset="0"/>
                            </a:rPr>
                          </m:ctrlPr>
                        </m:dPr>
                        <m:e>
                          <m:f>
                            <m:fPr>
                              <m:ctrlPr>
                                <a:rPr lang="ar-AE" sz="2600" i="1">
                                  <a:solidFill>
                                    <a:srgbClr val="000000"/>
                                  </a:solidFill>
                                  <a:latin typeface="Cambria Math" panose="02040503050406030204" pitchFamily="18" charset="0"/>
                                </a:rPr>
                              </m:ctrlPr>
                            </m:fPr>
                            <m:num>
                              <m:r>
                                <a:rPr lang="ar-AE" sz="2600" i="1">
                                  <a:solidFill>
                                    <a:srgbClr val="000000"/>
                                  </a:solidFill>
                                  <a:latin typeface="Cambria Math" panose="02040503050406030204" pitchFamily="18" charset="0"/>
                                </a:rPr>
                                <m:t>𝑥</m:t>
                              </m:r>
                            </m:num>
                            <m:den>
                              <m:r>
                                <a:rPr lang="ar-AE" sz="2600" i="1">
                                  <a:solidFill>
                                    <a:srgbClr val="000000"/>
                                  </a:solidFill>
                                  <a:latin typeface="Cambria Math" panose="02040503050406030204" pitchFamily="18" charset="0"/>
                                </a:rPr>
                                <m:t>𝑦</m:t>
                              </m:r>
                            </m:den>
                          </m:f>
                          <m:r>
                            <a:rPr lang="ar-AE" sz="2600" i="1">
                              <a:solidFill>
                                <a:srgbClr val="000000"/>
                              </a:solidFill>
                              <a:latin typeface="Cambria Math" panose="02040503050406030204" pitchFamily="18" charset="0"/>
                            </a:rPr>
                            <m:t>,</m:t>
                          </m:r>
                          <m:r>
                            <a:rPr lang="ar-AE" sz="2600" i="1">
                              <a:solidFill>
                                <a:srgbClr val="000000"/>
                              </a:solidFill>
                              <a:latin typeface="Cambria Math" panose="02040503050406030204" pitchFamily="18" charset="0"/>
                            </a:rPr>
                            <m:t>𝑦</m:t>
                          </m:r>
                          <m:sSup>
                            <m:sSupPr>
                              <m:ctrlPr>
                                <a:rPr lang="ar-AE" sz="2600" i="1">
                                  <a:solidFill>
                                    <a:srgbClr val="000000"/>
                                  </a:solidFill>
                                  <a:latin typeface="Cambria Math" panose="02040503050406030204" pitchFamily="18" charset="0"/>
                                </a:rPr>
                              </m:ctrlPr>
                            </m:sSupPr>
                            <m:e>
                              <m:r>
                                <a:rPr lang="ar-AE" sz="2600" i="1">
                                  <a:solidFill>
                                    <a:srgbClr val="000000"/>
                                  </a:solidFill>
                                  <a:latin typeface="Cambria Math" panose="02040503050406030204" pitchFamily="18" charset="0"/>
                                </a:rPr>
                                <m:t>𝑃</m:t>
                              </m:r>
                            </m:e>
                            <m:sup>
                              <m:r>
                                <a:rPr lang="ar-AE" sz="2600" i="1">
                                  <a:solidFill>
                                    <a:srgbClr val="000000"/>
                                  </a:solidFill>
                                  <a:latin typeface="Cambria Math" panose="02040503050406030204" pitchFamily="18" charset="0"/>
                                </a:rPr>
                                <m:t>𝑧</m:t>
                              </m:r>
                            </m:sup>
                          </m:sSup>
                          <m:r>
                            <a:rPr lang="ar-AE" sz="2600" i="1">
                              <a:solidFill>
                                <a:srgbClr val="000000"/>
                              </a:solidFill>
                              <a:latin typeface="Cambria Math" panose="02040503050406030204" pitchFamily="18" charset="0"/>
                            </a:rPr>
                            <m:t>,</m:t>
                          </m:r>
                          <m:r>
                            <a:rPr lang="ar-AE" sz="2600" i="1">
                              <a:solidFill>
                                <a:srgbClr val="000000"/>
                              </a:solidFill>
                              <a:latin typeface="Cambria Math" panose="02040503050406030204" pitchFamily="18" charset="0"/>
                            </a:rPr>
                            <m:t>𝜇</m:t>
                          </m:r>
                        </m:e>
                      </m:d>
                      <m:r>
                        <a:rPr lang="ar-AE" sz="2600" i="1">
                          <a:solidFill>
                            <a:srgbClr val="000000"/>
                          </a:solidFill>
                          <a:latin typeface="Cambria Math" panose="02040503050406030204" pitchFamily="18" charset="0"/>
                        </a:rPr>
                        <m:t>𝑞</m:t>
                      </m:r>
                      <m:r>
                        <a:rPr lang="ar-AE" sz="2600" i="1">
                          <a:solidFill>
                            <a:srgbClr val="000000"/>
                          </a:solidFill>
                          <a:latin typeface="Cambria Math" panose="02040503050406030204" pitchFamily="18" charset="0"/>
                        </a:rPr>
                        <m:t>(</m:t>
                      </m:r>
                      <m:r>
                        <a:rPr lang="ar-AE" sz="2600" i="1">
                          <a:solidFill>
                            <a:srgbClr val="000000"/>
                          </a:solidFill>
                          <a:latin typeface="Cambria Math" panose="02040503050406030204" pitchFamily="18" charset="0"/>
                        </a:rPr>
                        <m:t>𝑦</m:t>
                      </m:r>
                      <m:r>
                        <a:rPr lang="ar-AE" sz="2600" i="1">
                          <a:solidFill>
                            <a:srgbClr val="000000"/>
                          </a:solidFill>
                          <a:latin typeface="Cambria Math" panose="02040503050406030204" pitchFamily="18" charset="0"/>
                        </a:rPr>
                        <m:t>,</m:t>
                      </m:r>
                      <m:r>
                        <a:rPr lang="ar-AE" sz="2600" i="1">
                          <a:solidFill>
                            <a:srgbClr val="000000"/>
                          </a:solidFill>
                          <a:latin typeface="Cambria Math" panose="02040503050406030204" pitchFamily="18" charset="0"/>
                        </a:rPr>
                        <m:t>𝜇</m:t>
                      </m:r>
                      <m:r>
                        <a:rPr lang="ar-AE" sz="2600" i="1">
                          <a:solidFill>
                            <a:srgbClr val="000000"/>
                          </a:solidFill>
                          <a:latin typeface="Cambria Math" panose="02040503050406030204" pitchFamily="18" charset="0"/>
                        </a:rPr>
                        <m:t>)+</m:t>
                      </m:r>
                      <m:r>
                        <a:rPr lang="ar-AE" sz="2600" i="1">
                          <a:solidFill>
                            <a:srgbClr val="000000"/>
                          </a:solidFill>
                          <a:latin typeface="Cambria Math" panose="02040503050406030204" pitchFamily="18" charset="0"/>
                        </a:rPr>
                        <m:t>𝒪</m:t>
                      </m:r>
                      <m:d>
                        <m:dPr>
                          <m:ctrlPr>
                            <a:rPr lang="ar-AE" sz="2600" i="1">
                              <a:solidFill>
                                <a:srgbClr val="000000"/>
                              </a:solidFill>
                              <a:latin typeface="Cambria Math" panose="02040503050406030204" pitchFamily="18" charset="0"/>
                            </a:rPr>
                          </m:ctrlPr>
                        </m:dPr>
                        <m:e>
                          <m:f>
                            <m:fPr>
                              <m:ctrlPr>
                                <a:rPr lang="ar-AE" sz="2600" i="1">
                                  <a:solidFill>
                                    <a:srgbClr val="000000"/>
                                  </a:solidFill>
                                  <a:latin typeface="Cambria Math" panose="02040503050406030204" pitchFamily="18" charset="0"/>
                                </a:rPr>
                              </m:ctrlPr>
                            </m:fPr>
                            <m:num>
                              <m:sSup>
                                <m:sSupPr>
                                  <m:ctrlPr>
                                    <a:rPr lang="ar-AE" sz="2600" i="1">
                                      <a:solidFill>
                                        <a:srgbClr val="000000"/>
                                      </a:solidFill>
                                      <a:latin typeface="Cambria Math" panose="02040503050406030204" pitchFamily="18" charset="0"/>
                                    </a:rPr>
                                  </m:ctrlPr>
                                </m:sSupPr>
                                <m:e>
                                  <m:r>
                                    <m:rPr>
                                      <m:sty m:val="p"/>
                                    </m:rPr>
                                    <a:rPr lang="el-GR" sz="2600" i="1">
                                      <a:solidFill>
                                        <a:srgbClr val="000000"/>
                                      </a:solidFill>
                                      <a:latin typeface="Cambria Math" panose="02040503050406030204" pitchFamily="18" charset="0"/>
                                    </a:rPr>
                                    <m:t>Λ</m:t>
                                  </m:r>
                                </m:e>
                                <m:sup>
                                  <m:r>
                                    <a:rPr lang="ar-AE" sz="2600" i="1">
                                      <a:solidFill>
                                        <a:srgbClr val="000000"/>
                                      </a:solidFill>
                                      <a:latin typeface="Cambria Math" panose="02040503050406030204" pitchFamily="18" charset="0"/>
                                    </a:rPr>
                                    <m:t>2</m:t>
                                  </m:r>
                                </m:sup>
                              </m:sSup>
                              <m:r>
                                <a:rPr lang="ar-AE" sz="2600" i="1">
                                  <a:solidFill>
                                    <a:srgbClr val="000000"/>
                                  </a:solidFill>
                                  <a:latin typeface="Cambria Math" panose="02040503050406030204" pitchFamily="18" charset="0"/>
                                </a:rPr>
                                <m:t>,</m:t>
                              </m:r>
                              <m:sSup>
                                <m:sSupPr>
                                  <m:ctrlPr>
                                    <a:rPr lang="ar-AE" sz="2600" i="1">
                                      <a:solidFill>
                                        <a:srgbClr val="000000"/>
                                      </a:solidFill>
                                      <a:latin typeface="Cambria Math" panose="02040503050406030204" pitchFamily="18" charset="0"/>
                                    </a:rPr>
                                  </m:ctrlPr>
                                </m:sSupPr>
                                <m:e>
                                  <m:r>
                                    <a:rPr lang="ar-AE" sz="2600" i="1">
                                      <a:solidFill>
                                        <a:srgbClr val="000000"/>
                                      </a:solidFill>
                                      <a:latin typeface="Cambria Math" panose="02040503050406030204" pitchFamily="18" charset="0"/>
                                    </a:rPr>
                                    <m:t>𝑀</m:t>
                                  </m:r>
                                </m:e>
                                <m:sup>
                                  <m:r>
                                    <a:rPr lang="ar-AE" sz="2600" i="1">
                                      <a:solidFill>
                                        <a:srgbClr val="000000"/>
                                      </a:solidFill>
                                      <a:latin typeface="Cambria Math" panose="02040503050406030204" pitchFamily="18" charset="0"/>
                                    </a:rPr>
                                    <m:t>2</m:t>
                                  </m:r>
                                </m:sup>
                              </m:sSup>
                            </m:num>
                            <m:den>
                              <m:r>
                                <a:rPr lang="ar-AE" sz="2600" i="1">
                                  <a:solidFill>
                                    <a:srgbClr val="000000"/>
                                  </a:solidFill>
                                  <a:latin typeface="Cambria Math" panose="02040503050406030204" pitchFamily="18" charset="0"/>
                                </a:rPr>
                                <m:t>(</m:t>
                              </m:r>
                              <m:sSup>
                                <m:sSupPr>
                                  <m:ctrlPr>
                                    <a:rPr lang="ar-AE" sz="2600" i="1">
                                      <a:solidFill>
                                        <a:srgbClr val="000000"/>
                                      </a:solidFill>
                                      <a:latin typeface="Cambria Math" panose="02040503050406030204" pitchFamily="18" charset="0"/>
                                    </a:rPr>
                                  </m:ctrlPr>
                                </m:sSupPr>
                                <m:e>
                                  <m:r>
                                    <a:rPr lang="ar-AE" sz="2600" i="1">
                                      <a:solidFill>
                                        <a:srgbClr val="000000"/>
                                      </a:solidFill>
                                      <a:latin typeface="Cambria Math" panose="02040503050406030204" pitchFamily="18" charset="0"/>
                                    </a:rPr>
                                    <m:t>𝑃</m:t>
                                  </m:r>
                                </m:e>
                                <m:sup>
                                  <m:r>
                                    <a:rPr lang="ar-AE" sz="2600" i="1">
                                      <a:solidFill>
                                        <a:srgbClr val="000000"/>
                                      </a:solidFill>
                                      <a:latin typeface="Cambria Math" panose="02040503050406030204" pitchFamily="18" charset="0"/>
                                    </a:rPr>
                                    <m:t>𝑧</m:t>
                                  </m:r>
                                </m:sup>
                              </m:sSup>
                              <m:sSup>
                                <m:sSupPr>
                                  <m:ctrlPr>
                                    <a:rPr lang="ar-AE" sz="2600" i="1">
                                      <a:solidFill>
                                        <a:srgbClr val="000000"/>
                                      </a:solidFill>
                                      <a:latin typeface="Cambria Math" panose="02040503050406030204" pitchFamily="18" charset="0"/>
                                    </a:rPr>
                                  </m:ctrlPr>
                                </m:sSupPr>
                                <m:e>
                                  <m:r>
                                    <a:rPr lang="ar-AE" sz="2600" i="1">
                                      <a:solidFill>
                                        <a:srgbClr val="000000"/>
                                      </a:solidFill>
                                      <a:latin typeface="Cambria Math" panose="02040503050406030204" pitchFamily="18" charset="0"/>
                                    </a:rPr>
                                    <m:t>)</m:t>
                                  </m:r>
                                </m:e>
                                <m:sup>
                                  <m:r>
                                    <a:rPr lang="ar-AE" sz="2600" i="1">
                                      <a:solidFill>
                                        <a:srgbClr val="000000"/>
                                      </a:solidFill>
                                      <a:latin typeface="Cambria Math" panose="02040503050406030204" pitchFamily="18" charset="0"/>
                                    </a:rPr>
                                    <m:t>2</m:t>
                                  </m:r>
                                </m:sup>
                              </m:sSup>
                            </m:den>
                          </m:f>
                        </m:e>
                      </m:d>
                    </m:oMath>
                  </m:oMathPara>
                </a14:m>
                <a:endParaRPr sz="2600" dirty="0"/>
              </a:p>
            </p:txBody>
          </p:sp>
        </mc:Choice>
        <mc:Fallback xmlns="">
          <p:sp>
            <p:nvSpPr>
              <p:cNvPr id="518" name="方程"/>
              <p:cNvSpPr txBox="1">
                <a:spLocks noRot="1" noChangeAspect="1" noMove="1" noResize="1" noEditPoints="1" noAdjustHandles="1" noChangeArrowheads="1" noChangeShapeType="1" noTextEdit="1"/>
              </p:cNvSpPr>
              <p:nvPr/>
            </p:nvSpPr>
            <p:spPr>
              <a:xfrm>
                <a:off x="986405" y="1775346"/>
                <a:ext cx="7652864" cy="907108"/>
              </a:xfrm>
              <a:prstGeom prst="rect">
                <a:avLst/>
              </a:prstGeom>
              <a:blipFill>
                <a:blip r:embed="rId4"/>
                <a:stretch>
                  <a:fillRect l="-166" b="-10959"/>
                </a:stretch>
              </a:blipFill>
              <a:ln w="12700">
                <a:miter lim="400000"/>
              </a:ln>
            </p:spPr>
            <p:txBody>
              <a:bodyPr/>
              <a:lstStyle/>
              <a:p>
                <a:r>
                  <a:rPr lang="zh-CN" altLang="en-US">
                    <a:noFill/>
                  </a:rPr>
                  <a:t> </a:t>
                </a:r>
              </a:p>
            </p:txBody>
          </p:sp>
        </mc:Fallback>
      </mc:AlternateContent>
      <p:pic>
        <p:nvPicPr>
          <p:cNvPr id="519" name="圆角矩形 圆角矩形" descr="圆角矩形 圆角矩形"/>
          <p:cNvPicPr>
            <a:picLocks/>
          </p:cNvPicPr>
          <p:nvPr/>
        </p:nvPicPr>
        <p:blipFill>
          <a:blip r:embed="rId5"/>
          <a:stretch>
            <a:fillRect/>
          </a:stretch>
        </p:blipFill>
        <p:spPr>
          <a:xfrm>
            <a:off x="3669792" y="1637366"/>
            <a:ext cx="2022577" cy="1272909"/>
          </a:xfrm>
          <a:prstGeom prst="rect">
            <a:avLst/>
          </a:prstGeom>
        </p:spPr>
      </p:pic>
      <p:sp>
        <p:nvSpPr>
          <p:cNvPr id="521" name="Matching kernel…"/>
          <p:cNvSpPr txBox="1"/>
          <p:nvPr/>
        </p:nvSpPr>
        <p:spPr>
          <a:xfrm>
            <a:off x="3641918" y="2995379"/>
            <a:ext cx="6186948" cy="72982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algn="l">
              <a:defRPr sz="2300">
                <a:latin typeface="Times Roman"/>
                <a:ea typeface="Times Roman"/>
                <a:cs typeface="Times Roman"/>
                <a:sym typeface="Times Roman"/>
              </a:defRPr>
            </a:pPr>
            <a:r>
              <a:rPr dirty="0"/>
              <a:t>Matching kernel </a:t>
            </a:r>
          </a:p>
          <a:p>
            <a:pPr>
              <a:defRPr sz="2300">
                <a:latin typeface="Times Roman"/>
                <a:ea typeface="Times Roman"/>
                <a:cs typeface="Times Roman"/>
                <a:sym typeface="Times Roman"/>
              </a:defRPr>
            </a:pPr>
            <a:r>
              <a:rPr dirty="0"/>
              <a:t>—</a:t>
            </a:r>
            <a:r>
              <a:rPr sz="1900" dirty="0" err="1"/>
              <a:t>Y.S.Liu</a:t>
            </a:r>
            <a:r>
              <a:rPr sz="1900" dirty="0"/>
              <a:t>, </a:t>
            </a:r>
            <a:r>
              <a:rPr sz="1900" dirty="0" err="1"/>
              <a:t>W.Wang</a:t>
            </a:r>
            <a:r>
              <a:rPr sz="1900" dirty="0"/>
              <a:t>, </a:t>
            </a:r>
            <a:r>
              <a:rPr sz="1900" dirty="0" err="1"/>
              <a:t>J.Xu</a:t>
            </a:r>
            <a:r>
              <a:rPr sz="1900" dirty="0"/>
              <a:t>, </a:t>
            </a:r>
            <a:r>
              <a:rPr sz="1900" dirty="0" err="1"/>
              <a:t>Q.A.Zhang</a:t>
            </a:r>
            <a:r>
              <a:rPr sz="1900" dirty="0"/>
              <a:t>…PRD99(2019).094034</a:t>
            </a:r>
          </a:p>
        </p:txBody>
      </p:sp>
      <p:pic>
        <p:nvPicPr>
          <p:cNvPr id="522" name="图像" descr="图像"/>
          <p:cNvPicPr>
            <a:picLocks noChangeAspect="1"/>
          </p:cNvPicPr>
          <p:nvPr/>
        </p:nvPicPr>
        <p:blipFill>
          <a:blip r:embed="rId6"/>
          <a:stretch>
            <a:fillRect/>
          </a:stretch>
        </p:blipFill>
        <p:spPr>
          <a:xfrm>
            <a:off x="727076" y="5137840"/>
            <a:ext cx="5431394" cy="2929292"/>
          </a:xfrm>
          <a:prstGeom prst="rect">
            <a:avLst/>
          </a:prstGeom>
          <a:ln w="3175">
            <a:miter lim="400000"/>
          </a:ln>
        </p:spPr>
      </p:pic>
      <mc:AlternateContent xmlns:mc="http://schemas.openxmlformats.org/markup-compatibility/2006" xmlns:a14="http://schemas.microsoft.com/office/drawing/2010/main">
        <mc:Choice Requires="a14">
          <p:sp>
            <p:nvSpPr>
              <p:cNvPr id="523" name="方程"/>
              <p:cNvSpPr txBox="1"/>
              <p:nvPr/>
            </p:nvSpPr>
            <p:spPr>
              <a:xfrm>
                <a:off x="5489471" y="6365833"/>
                <a:ext cx="279401" cy="473305"/>
              </a:xfrm>
              <a:prstGeom prst="rect">
                <a:avLst/>
              </a:prstGeom>
              <a:ln w="12700">
                <a:miter lim="400000"/>
              </a:ln>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limUpp>
                        <m:limUppPr>
                          <m:ctrlPr>
                            <a:rPr sz="4400" i="1">
                              <a:solidFill>
                                <a:srgbClr val="000000"/>
                              </a:solidFill>
                              <a:latin typeface="Cambria Math" panose="02040503050406030204" pitchFamily="18" charset="0"/>
                            </a:rPr>
                          </m:ctrlPr>
                        </m:limUppPr>
                        <m:e>
                          <m:r>
                            <a:rPr sz="4400" i="1">
                              <a:solidFill>
                                <a:srgbClr val="000000"/>
                              </a:solidFill>
                              <a:latin typeface="Cambria Math" panose="02040503050406030204" pitchFamily="18" charset="0"/>
                            </a:rPr>
                            <m:t>𝑞</m:t>
                          </m:r>
                        </m:e>
                        <m:lim>
                          <m:r>
                            <a:rPr sz="4400" i="1">
                              <a:solidFill>
                                <a:srgbClr val="000000"/>
                              </a:solidFill>
                              <a:latin typeface="Cambria Math" panose="02040503050406030204" pitchFamily="18" charset="0"/>
                            </a:rPr>
                            <m:t>˜</m:t>
                          </m:r>
                        </m:lim>
                      </m:limUpp>
                    </m:oMath>
                  </m:oMathPara>
                </a14:m>
                <a:endParaRPr sz="4400"/>
              </a:p>
            </p:txBody>
          </p:sp>
        </mc:Choice>
        <mc:Fallback xmlns="">
          <p:sp>
            <p:nvSpPr>
              <p:cNvPr id="523" name="方程"/>
              <p:cNvSpPr txBox="1">
                <a:spLocks noRot="1" noChangeAspect="1" noMove="1" noResize="1" noEditPoints="1" noAdjustHandles="1" noChangeArrowheads="1" noChangeShapeType="1" noTextEdit="1"/>
              </p:cNvSpPr>
              <p:nvPr/>
            </p:nvSpPr>
            <p:spPr>
              <a:xfrm>
                <a:off x="5489471" y="6365833"/>
                <a:ext cx="279401" cy="473305"/>
              </a:xfrm>
              <a:prstGeom prst="rect">
                <a:avLst/>
              </a:prstGeom>
              <a:blipFill>
                <a:blip r:embed="rId7"/>
                <a:stretch>
                  <a:fillRect l="-65217" t="-2632" r="-73913" b="-121053"/>
                </a:stretch>
              </a:blipFill>
              <a:ln w="12700">
                <a:miter lim="400000"/>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4" name="方程"/>
              <p:cNvSpPr txBox="1"/>
              <p:nvPr/>
            </p:nvSpPr>
            <p:spPr>
              <a:xfrm>
                <a:off x="1133919" y="6365833"/>
                <a:ext cx="256490" cy="363221"/>
              </a:xfrm>
              <a:prstGeom prst="rect">
                <a:avLst/>
              </a:prstGeom>
              <a:ln w="12700">
                <a:miter lim="400000"/>
              </a:ln>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r>
                        <a:rPr sz="4400" i="1">
                          <a:solidFill>
                            <a:srgbClr val="000000"/>
                          </a:solidFill>
                          <a:latin typeface="Cambria Math" panose="02040503050406030204" pitchFamily="18" charset="0"/>
                        </a:rPr>
                        <m:t>𝑞</m:t>
                      </m:r>
                    </m:oMath>
                  </m:oMathPara>
                </a14:m>
                <a:endParaRPr sz="4400"/>
              </a:p>
            </p:txBody>
          </p:sp>
        </mc:Choice>
        <mc:Fallback xmlns="">
          <p:sp>
            <p:nvSpPr>
              <p:cNvPr id="524" name="方程"/>
              <p:cNvSpPr txBox="1">
                <a:spLocks noRot="1" noChangeAspect="1" noMove="1" noResize="1" noEditPoints="1" noAdjustHandles="1" noChangeArrowheads="1" noChangeShapeType="1" noTextEdit="1"/>
              </p:cNvSpPr>
              <p:nvPr/>
            </p:nvSpPr>
            <p:spPr>
              <a:xfrm>
                <a:off x="1133919" y="6365833"/>
                <a:ext cx="256490" cy="363221"/>
              </a:xfrm>
              <a:prstGeom prst="rect">
                <a:avLst/>
              </a:prstGeom>
              <a:blipFill>
                <a:blip r:embed="rId8"/>
                <a:stretch>
                  <a:fillRect l="-76190" r="-90476" b="-134483"/>
                </a:stretch>
              </a:blipFill>
              <a:ln w="12700">
                <a:miter lim="400000"/>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5" name="方程"/>
              <p:cNvSpPr txBox="1"/>
              <p:nvPr/>
            </p:nvSpPr>
            <p:spPr>
              <a:xfrm>
                <a:off x="2652085" y="6214174"/>
                <a:ext cx="2052916" cy="781051"/>
              </a:xfrm>
              <a:prstGeom prst="rect">
                <a:avLst/>
              </a:prstGeom>
              <a:ln w="12700">
                <a:miter lim="400000"/>
              </a:ln>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sSup>
                        <m:sSupPr>
                          <m:ctrlPr>
                            <a:rPr sz="2500" i="1">
                              <a:solidFill>
                                <a:srgbClr val="000000"/>
                              </a:solidFill>
                              <a:latin typeface="Cambria Math" panose="02040503050406030204" pitchFamily="18" charset="0"/>
                            </a:rPr>
                          </m:ctrlPr>
                        </m:sSupPr>
                        <m:e>
                          <m:r>
                            <a:rPr sz="2500" i="1">
                              <a:solidFill>
                                <a:srgbClr val="000000"/>
                              </a:solidFill>
                              <a:latin typeface="Cambria Math" panose="02040503050406030204" pitchFamily="18" charset="0"/>
                            </a:rPr>
                            <m:t>𝐶</m:t>
                          </m:r>
                        </m:e>
                        <m:sup>
                          <m:r>
                            <a:rPr sz="2500" i="1">
                              <a:solidFill>
                                <a:srgbClr val="000000"/>
                              </a:solidFill>
                              <a:latin typeface="Cambria Math" panose="02040503050406030204" pitchFamily="18" charset="0"/>
                            </a:rPr>
                            <m:t>−1</m:t>
                          </m:r>
                        </m:sup>
                      </m:sSup>
                      <m:d>
                        <m:dPr>
                          <m:ctrlPr>
                            <a:rPr sz="2500" i="1">
                              <a:solidFill>
                                <a:srgbClr val="000000"/>
                              </a:solidFill>
                              <a:latin typeface="Cambria Math" panose="02040503050406030204" pitchFamily="18" charset="0"/>
                            </a:rPr>
                          </m:ctrlPr>
                        </m:dPr>
                        <m:e>
                          <m:f>
                            <m:fPr>
                              <m:ctrlPr>
                                <a:rPr sz="2500" i="1">
                                  <a:solidFill>
                                    <a:srgbClr val="000000"/>
                                  </a:solidFill>
                                  <a:latin typeface="Cambria Math" panose="02040503050406030204" pitchFamily="18" charset="0"/>
                                </a:rPr>
                              </m:ctrlPr>
                            </m:fPr>
                            <m:num>
                              <m:r>
                                <a:rPr sz="2500" i="1">
                                  <a:solidFill>
                                    <a:srgbClr val="000000"/>
                                  </a:solidFill>
                                  <a:latin typeface="Cambria Math" panose="02040503050406030204" pitchFamily="18" charset="0"/>
                                </a:rPr>
                                <m:t>𝑥</m:t>
                              </m:r>
                            </m:num>
                            <m:den>
                              <m:r>
                                <a:rPr sz="2500" i="1">
                                  <a:solidFill>
                                    <a:srgbClr val="000000"/>
                                  </a:solidFill>
                                  <a:latin typeface="Cambria Math" panose="02040503050406030204" pitchFamily="18" charset="0"/>
                                </a:rPr>
                                <m:t>𝑦</m:t>
                              </m:r>
                            </m:den>
                          </m:f>
                          <m:r>
                            <a:rPr sz="2500" i="1">
                              <a:solidFill>
                                <a:srgbClr val="000000"/>
                              </a:solidFill>
                              <a:latin typeface="Cambria Math" panose="02040503050406030204" pitchFamily="18" charset="0"/>
                            </a:rPr>
                            <m:t>,</m:t>
                          </m:r>
                          <m:r>
                            <a:rPr sz="2500" i="1">
                              <a:solidFill>
                                <a:srgbClr val="000000"/>
                              </a:solidFill>
                              <a:latin typeface="Cambria Math" panose="02040503050406030204" pitchFamily="18" charset="0"/>
                            </a:rPr>
                            <m:t>𝑦</m:t>
                          </m:r>
                          <m:sSup>
                            <m:sSupPr>
                              <m:ctrlPr>
                                <a:rPr sz="2500" i="1">
                                  <a:solidFill>
                                    <a:srgbClr val="000000"/>
                                  </a:solidFill>
                                  <a:latin typeface="Cambria Math" panose="02040503050406030204" pitchFamily="18" charset="0"/>
                                </a:rPr>
                              </m:ctrlPr>
                            </m:sSupPr>
                            <m:e>
                              <m:r>
                                <a:rPr sz="2500" i="1">
                                  <a:solidFill>
                                    <a:srgbClr val="000000"/>
                                  </a:solidFill>
                                  <a:latin typeface="Cambria Math" panose="02040503050406030204" pitchFamily="18" charset="0"/>
                                </a:rPr>
                                <m:t>𝑃</m:t>
                              </m:r>
                            </m:e>
                            <m:sup>
                              <m:r>
                                <a:rPr sz="2500" i="1">
                                  <a:solidFill>
                                    <a:srgbClr val="000000"/>
                                  </a:solidFill>
                                  <a:latin typeface="Cambria Math" panose="02040503050406030204" pitchFamily="18" charset="0"/>
                                </a:rPr>
                                <m:t>𝑧</m:t>
                              </m:r>
                            </m:sup>
                          </m:sSup>
                          <m:r>
                            <a:rPr sz="2500" i="1">
                              <a:solidFill>
                                <a:srgbClr val="000000"/>
                              </a:solidFill>
                              <a:latin typeface="Cambria Math" panose="02040503050406030204" pitchFamily="18" charset="0"/>
                            </a:rPr>
                            <m:t>,</m:t>
                          </m:r>
                          <m:r>
                            <a:rPr sz="2500" i="1">
                              <a:solidFill>
                                <a:srgbClr val="000000"/>
                              </a:solidFill>
                              <a:latin typeface="Cambria Math" panose="02040503050406030204" pitchFamily="18" charset="0"/>
                            </a:rPr>
                            <m:t>𝜇</m:t>
                          </m:r>
                        </m:e>
                      </m:d>
                    </m:oMath>
                  </m:oMathPara>
                </a14:m>
                <a:endParaRPr sz="2500"/>
              </a:p>
            </p:txBody>
          </p:sp>
        </mc:Choice>
        <mc:Fallback xmlns="">
          <p:sp>
            <p:nvSpPr>
              <p:cNvPr id="525" name="方程"/>
              <p:cNvSpPr txBox="1">
                <a:spLocks noRot="1" noChangeAspect="1" noMove="1" noResize="1" noEditPoints="1" noAdjustHandles="1" noChangeArrowheads="1" noChangeShapeType="1" noTextEdit="1"/>
              </p:cNvSpPr>
              <p:nvPr/>
            </p:nvSpPr>
            <p:spPr>
              <a:xfrm>
                <a:off x="2652085" y="6214174"/>
                <a:ext cx="2052916" cy="781051"/>
              </a:xfrm>
              <a:prstGeom prst="rect">
                <a:avLst/>
              </a:prstGeom>
              <a:blipFill>
                <a:blip r:embed="rId9"/>
                <a:stretch>
                  <a:fillRect l="-4908" r="-613" b="-7937"/>
                </a:stretch>
              </a:blipFill>
              <a:ln w="12700">
                <a:miter lim="400000"/>
              </a:ln>
            </p:spPr>
            <p:txBody>
              <a:bodyPr/>
              <a:lstStyle/>
              <a:p>
                <a:r>
                  <a:rPr lang="zh-CN" altLang="en-US">
                    <a:noFill/>
                  </a:rPr>
                  <a:t> </a:t>
                </a:r>
              </a:p>
            </p:txBody>
          </p:sp>
        </mc:Fallback>
      </mc:AlternateContent>
      <p:pic>
        <p:nvPicPr>
          <p:cNvPr id="526" name="线条 线条" descr="线条 线条"/>
          <p:cNvPicPr>
            <a:picLocks/>
          </p:cNvPicPr>
          <p:nvPr/>
        </p:nvPicPr>
        <p:blipFill>
          <a:blip r:embed="rId10"/>
          <a:stretch>
            <a:fillRect/>
          </a:stretch>
        </p:blipFill>
        <p:spPr>
          <a:xfrm>
            <a:off x="2281752" y="7958612"/>
            <a:ext cx="2652611" cy="101601"/>
          </a:xfrm>
          <a:prstGeom prst="rect">
            <a:avLst/>
          </a:prstGeom>
        </p:spPr>
      </p:pic>
      <p:sp>
        <p:nvSpPr>
          <p:cNvPr id="528" name="500*500"/>
          <p:cNvSpPr txBox="1"/>
          <p:nvPr/>
        </p:nvSpPr>
        <p:spPr>
          <a:xfrm>
            <a:off x="2875929" y="8275252"/>
            <a:ext cx="1133688" cy="42248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lvl1pPr>
              <a:defRPr sz="2400">
                <a:latin typeface="Times Roman"/>
                <a:ea typeface="Times Roman"/>
                <a:cs typeface="Times Roman"/>
                <a:sym typeface="Times Roman"/>
              </a:defRPr>
            </a:lvl1pPr>
          </a:lstStyle>
          <a:p>
            <a:r>
              <a:t>500*500</a:t>
            </a:r>
          </a:p>
        </p:txBody>
      </p:sp>
      <p:pic>
        <p:nvPicPr>
          <p:cNvPr id="529" name="图像" descr="图像"/>
          <p:cNvPicPr>
            <a:picLocks noChangeAspect="1"/>
          </p:cNvPicPr>
          <p:nvPr/>
        </p:nvPicPr>
        <p:blipFill>
          <a:blip r:embed="rId11"/>
          <a:stretch>
            <a:fillRect/>
          </a:stretch>
        </p:blipFill>
        <p:spPr>
          <a:xfrm>
            <a:off x="7529752" y="5060255"/>
            <a:ext cx="4921814" cy="3663149"/>
          </a:xfrm>
          <a:prstGeom prst="rect">
            <a:avLst/>
          </a:prstGeom>
          <a:ln w="3175">
            <a:miter lim="400000"/>
          </a:ln>
        </p:spPr>
      </p:pic>
      <p:sp>
        <p:nvSpPr>
          <p:cNvPr id="530" name="Delta function…"/>
          <p:cNvSpPr txBox="1"/>
          <p:nvPr/>
        </p:nvSpPr>
        <p:spPr>
          <a:xfrm>
            <a:off x="1913639" y="3873662"/>
            <a:ext cx="2212946" cy="89610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algn="l">
              <a:defRPr sz="2300">
                <a:solidFill>
                  <a:schemeClr val="accent6"/>
                </a:solidFill>
                <a:latin typeface="Canela Text Bold"/>
                <a:ea typeface="Canela Text Bold"/>
                <a:cs typeface="Canela Text Bold"/>
                <a:sym typeface="Canela Text Bold"/>
              </a:defRPr>
            </a:pPr>
            <a:r>
              <a:t>Delta function </a:t>
            </a:r>
          </a:p>
          <a:p>
            <a:pPr algn="l">
              <a:defRPr sz="2300">
                <a:solidFill>
                  <a:schemeClr val="accent6"/>
                </a:solidFill>
                <a:latin typeface="Canela Text Bold"/>
                <a:ea typeface="Canela Text Bold"/>
                <a:cs typeface="Canela Text Bold"/>
                <a:sym typeface="Canela Text Bold"/>
              </a:defRPr>
            </a:pPr>
            <a:r>
              <a:t>Plus function</a:t>
            </a:r>
          </a:p>
        </p:txBody>
      </p:sp>
      <p:pic>
        <p:nvPicPr>
          <p:cNvPr id="531" name="线条 线条" descr="线条 线条"/>
          <p:cNvPicPr>
            <a:picLocks/>
          </p:cNvPicPr>
          <p:nvPr/>
        </p:nvPicPr>
        <p:blipFill>
          <a:blip r:embed="rId12"/>
          <a:stretch>
            <a:fillRect/>
          </a:stretch>
        </p:blipFill>
        <p:spPr>
          <a:xfrm rot="7972660">
            <a:off x="2419061" y="3174116"/>
            <a:ext cx="1408254" cy="352235"/>
          </a:xfrm>
          <a:prstGeom prst="rect">
            <a:avLst/>
          </a:prstGeom>
        </p:spPr>
      </p:pic>
      <p:sp>
        <p:nvSpPr>
          <p:cNvPr id="533" name="Discretization ？"/>
          <p:cNvSpPr txBox="1"/>
          <p:nvPr/>
        </p:nvSpPr>
        <p:spPr>
          <a:xfrm>
            <a:off x="5853710" y="4202983"/>
            <a:ext cx="2181900" cy="37326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lvl1pPr>
              <a:defRPr sz="2300">
                <a:solidFill>
                  <a:schemeClr val="accent6">
                    <a:hueOff val="-336662"/>
                    <a:satOff val="-1462"/>
                    <a:lumOff val="-13603"/>
                  </a:schemeClr>
                </a:solidFill>
                <a:latin typeface="Canela Text Bold"/>
                <a:ea typeface="Canela Text Bold"/>
                <a:cs typeface="Canela Text Bold"/>
                <a:sym typeface="Canela Text Bold"/>
              </a:defRPr>
            </a:lvl1pPr>
          </a:lstStyle>
          <a:p>
            <a:r>
              <a:rPr dirty="0"/>
              <a:t>Discretization </a:t>
            </a:r>
          </a:p>
        </p:txBody>
      </p:sp>
      <p:pic>
        <p:nvPicPr>
          <p:cNvPr id="534" name="线条 线条" descr="线条 线条"/>
          <p:cNvPicPr>
            <a:picLocks/>
          </p:cNvPicPr>
          <p:nvPr/>
        </p:nvPicPr>
        <p:blipFill>
          <a:blip r:embed="rId13"/>
          <a:stretch>
            <a:fillRect/>
          </a:stretch>
        </p:blipFill>
        <p:spPr>
          <a:xfrm>
            <a:off x="4155756" y="4217213"/>
            <a:ext cx="1488389" cy="352234"/>
          </a:xfrm>
          <a:prstGeom prst="rect">
            <a:avLst/>
          </a:prstGeom>
        </p:spPr>
      </p:pic>
      <mc:AlternateContent xmlns:mc="http://schemas.openxmlformats.org/markup-compatibility/2006" xmlns:a14="http://schemas.microsoft.com/office/drawing/2010/main">
        <mc:Choice Requires="a14">
          <p:sp>
            <p:nvSpPr>
              <p:cNvPr id="536" name="文本"/>
              <p:cNvSpPr txBox="1"/>
              <p:nvPr/>
            </p:nvSpPr>
            <p:spPr>
              <a:xfrm>
                <a:off x="8787203" y="4668029"/>
                <a:ext cx="2645682" cy="417542"/>
              </a:xfrm>
              <a:prstGeom prst="rect">
                <a:avLst/>
              </a:prstGeom>
              <a:ln w="3175">
                <a:miter lim="400000"/>
              </a:ln>
              <a:extLst>
                <a:ext uri="{C572A759-6A51-4108-AA02-DFA0A04FC94B}">
                  <ma14:wrappingTextBoxFlag xmlns:ma14="http://schemas.microsoft.com/office/mac/drawingml/2011/main" xmlns:m="http://schemas.openxmlformats.org/officeDocument/2006/math" xmlns="" val="1"/>
                </a:ext>
              </a:extLst>
            </p:spPr>
            <p:txBody>
              <a:bodyPr wrap="none" lIns="27093" tIns="27093" rIns="27093" bIns="27093" anchor="ctr">
                <a:spAutoFit/>
              </a:bodyPr>
              <a:lstStyle/>
              <a:p>
                <a:pPr/>
                <a14:m>
                  <m:oMathPara xmlns:m="http://schemas.openxmlformats.org/officeDocument/2006/math">
                    <m:oMathParaPr>
                      <m:jc m:val="center"/>
                    </m:oMathParaPr>
                    <m:oMath xmlns:m="http://schemas.openxmlformats.org/officeDocument/2006/math">
                      <m:r>
                        <a:rPr sz="1850" i="1">
                          <a:solidFill>
                            <a:srgbClr val="000000"/>
                          </a:solidFill>
                          <a:latin typeface="Cambria Math" panose="02040503050406030204" pitchFamily="18" charset="0"/>
                        </a:rPr>
                        <m:t>𝑎</m:t>
                      </m:r>
                      <m:r>
                        <a:rPr sz="1850" i="1">
                          <a:solidFill>
                            <a:srgbClr val="000000"/>
                          </a:solidFill>
                          <a:latin typeface="Cambria Math" panose="02040503050406030204" pitchFamily="18" charset="0"/>
                        </a:rPr>
                        <m:t>=0.09</m:t>
                      </m:r>
                      <m:r>
                        <a:rPr sz="1850" i="1">
                          <a:solidFill>
                            <a:srgbClr val="000000"/>
                          </a:solidFill>
                          <a:latin typeface="Cambria Math" panose="02040503050406030204" pitchFamily="18" charset="0"/>
                        </a:rPr>
                        <m:t>𝑓𝑚</m:t>
                      </m:r>
                      <m:r>
                        <a:rPr sz="1850" i="1">
                          <a:solidFill>
                            <a:srgbClr val="000000"/>
                          </a:solidFill>
                          <a:latin typeface="Cambria Math" panose="02040503050406030204" pitchFamily="18" charset="0"/>
                        </a:rPr>
                        <m:t>,</m:t>
                      </m:r>
                      <m:sSub>
                        <m:sSubPr>
                          <m:ctrlPr>
                            <a:rPr sz="1850" i="1">
                              <a:solidFill>
                                <a:srgbClr val="000000"/>
                              </a:solidFill>
                              <a:latin typeface="Cambria Math" panose="02040503050406030204" pitchFamily="18" charset="0"/>
                            </a:rPr>
                          </m:ctrlPr>
                        </m:sSubPr>
                        <m:e>
                          <m:r>
                            <a:rPr sz="1850" i="1">
                              <a:solidFill>
                                <a:srgbClr val="000000"/>
                              </a:solidFill>
                              <a:latin typeface="Cambria Math" panose="02040503050406030204" pitchFamily="18" charset="0"/>
                            </a:rPr>
                            <m:t>𝑃</m:t>
                          </m:r>
                        </m:e>
                        <m:sub>
                          <m:r>
                            <a:rPr sz="1850" i="1">
                              <a:solidFill>
                                <a:srgbClr val="000000"/>
                              </a:solidFill>
                              <a:latin typeface="Cambria Math" panose="02040503050406030204" pitchFamily="18" charset="0"/>
                            </a:rPr>
                            <m:t>𝑧</m:t>
                          </m:r>
                        </m:sub>
                      </m:sSub>
                      <m:r>
                        <a:rPr sz="1850" i="1">
                          <a:solidFill>
                            <a:srgbClr val="000000"/>
                          </a:solidFill>
                          <a:latin typeface="Cambria Math" panose="02040503050406030204" pitchFamily="18" charset="0"/>
                        </a:rPr>
                        <m:t>=2.15</m:t>
                      </m:r>
                      <m:r>
                        <a:rPr sz="1850" i="1">
                          <a:solidFill>
                            <a:srgbClr val="000000"/>
                          </a:solidFill>
                          <a:latin typeface="Cambria Math" panose="02040503050406030204" pitchFamily="18" charset="0"/>
                        </a:rPr>
                        <m:t>𝐺𝑒𝑉</m:t>
                      </m:r>
                    </m:oMath>
                  </m:oMathPara>
                </a14:m>
                <a:endParaRPr/>
              </a:p>
            </p:txBody>
          </p:sp>
        </mc:Choice>
        <mc:Fallback xmlns="">
          <p:sp>
            <p:nvSpPr>
              <p:cNvPr id="536" name="文本"/>
              <p:cNvSpPr txBox="1">
                <a:spLocks noRot="1" noChangeAspect="1" noMove="1" noResize="1" noEditPoints="1" noAdjustHandles="1" noChangeArrowheads="1" noChangeShapeType="1" noTextEdit="1"/>
              </p:cNvSpPr>
              <p:nvPr/>
            </p:nvSpPr>
            <p:spPr>
              <a:xfrm>
                <a:off x="8787203" y="4668029"/>
                <a:ext cx="2645682" cy="417542"/>
              </a:xfrm>
              <a:prstGeom prst="rect">
                <a:avLst/>
              </a:prstGeom>
              <a:blipFill>
                <a:blip r:embed="rId14"/>
                <a:stretch>
                  <a:fillRect l="-3333" r="-1905" b="-5882"/>
                </a:stretch>
              </a:blip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zh-CN" altLang="en-US">
                    <a:noFill/>
                  </a:rPr>
                  <a:t> </a:t>
                </a:r>
              </a:p>
            </p:txBody>
          </p:sp>
        </mc:Fallback>
      </mc:AlternateContent>
      <p:sp>
        <p:nvSpPr>
          <p:cNvPr id="537" name="线条"/>
          <p:cNvSpPr/>
          <p:nvPr/>
        </p:nvSpPr>
        <p:spPr>
          <a:xfrm flipV="1">
            <a:off x="11473289" y="4784180"/>
            <a:ext cx="500793" cy="500792"/>
          </a:xfrm>
          <a:prstGeom prst="line">
            <a:avLst/>
          </a:prstGeom>
          <a:ln w="38100">
            <a:solidFill>
              <a:schemeClr val="accent5">
                <a:hueOff val="187634"/>
                <a:satOff val="22839"/>
                <a:lumOff val="25028"/>
              </a:schemeClr>
            </a:solidFill>
            <a:miter lim="400000"/>
            <a:tailEnd type="triangle"/>
          </a:ln>
        </p:spPr>
        <p:txBody>
          <a:bodyPr lIns="27093" tIns="27093" rIns="27093" bIns="27093" anchor="ctr"/>
          <a:lstStyle/>
          <a:p>
            <a:endParaRPr/>
          </a:p>
        </p:txBody>
      </p:sp>
      <p:sp>
        <p:nvSpPr>
          <p:cNvPr id="538" name="线条"/>
          <p:cNvSpPr/>
          <p:nvPr/>
        </p:nvSpPr>
        <p:spPr>
          <a:xfrm>
            <a:off x="11473289" y="5876428"/>
            <a:ext cx="500793" cy="500793"/>
          </a:xfrm>
          <a:prstGeom prst="line">
            <a:avLst/>
          </a:prstGeom>
          <a:ln w="38100">
            <a:solidFill>
              <a:schemeClr val="accent5">
                <a:hueOff val="187634"/>
                <a:satOff val="22839"/>
                <a:lumOff val="25028"/>
              </a:schemeClr>
            </a:solidFill>
            <a:miter lim="400000"/>
            <a:tailEnd type="triangle"/>
          </a:ln>
        </p:spPr>
        <p:txBody>
          <a:bodyPr lIns="27093" tIns="27093" rIns="27093" bIns="27093" anchor="ctr"/>
          <a:lstStyle/>
          <a:p>
            <a:endParaRPr/>
          </a:p>
        </p:txBody>
      </p:sp>
      <p:sp>
        <p:nvSpPr>
          <p:cNvPr id="539" name="Quasi DA"/>
          <p:cNvSpPr txBox="1"/>
          <p:nvPr/>
        </p:nvSpPr>
        <p:spPr>
          <a:xfrm>
            <a:off x="11738997" y="4359923"/>
            <a:ext cx="1230462" cy="43264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lvl1pPr>
              <a:defRPr sz="2000">
                <a:solidFill>
                  <a:schemeClr val="accent6">
                    <a:hueOff val="-336662"/>
                    <a:satOff val="-1462"/>
                    <a:lumOff val="-13603"/>
                  </a:schemeClr>
                </a:solidFill>
                <a:latin typeface="Canela Text Bold"/>
                <a:ea typeface="Canela Text Bold"/>
                <a:cs typeface="Canela Text Bold"/>
                <a:sym typeface="Canela Text Bold"/>
              </a:defRPr>
            </a:lvl1pPr>
          </a:lstStyle>
          <a:p>
            <a:r>
              <a:t>Quasi DA</a:t>
            </a:r>
          </a:p>
        </p:txBody>
      </p:sp>
      <p:sp>
        <p:nvSpPr>
          <p:cNvPr id="540" name="LCDA"/>
          <p:cNvSpPr txBox="1"/>
          <p:nvPr/>
        </p:nvSpPr>
        <p:spPr>
          <a:xfrm>
            <a:off x="11947531" y="6331120"/>
            <a:ext cx="813394" cy="43264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lvl1pPr>
              <a:defRPr sz="2000">
                <a:solidFill>
                  <a:schemeClr val="accent6">
                    <a:hueOff val="-336662"/>
                    <a:satOff val="-1462"/>
                    <a:lumOff val="-13603"/>
                  </a:schemeClr>
                </a:solidFill>
                <a:latin typeface="Canela Text Bold"/>
                <a:ea typeface="Canela Text Bold"/>
                <a:cs typeface="Canela Text Bold"/>
                <a:sym typeface="Canela Text Bold"/>
              </a:defRPr>
            </a:lvl1pPr>
          </a:lstStyle>
          <a:p>
            <a:r>
              <a:t>LCDA</a:t>
            </a:r>
          </a:p>
        </p:txBody>
      </p:sp>
      <p:pic>
        <p:nvPicPr>
          <p:cNvPr id="541" name="圆角矩形 圆角矩形" descr="圆角矩形 圆角矩形"/>
          <p:cNvPicPr>
            <a:picLocks/>
          </p:cNvPicPr>
          <p:nvPr/>
        </p:nvPicPr>
        <p:blipFill>
          <a:blip r:embed="rId15"/>
          <a:stretch>
            <a:fillRect/>
          </a:stretch>
        </p:blipFill>
        <p:spPr>
          <a:xfrm>
            <a:off x="919582" y="1930227"/>
            <a:ext cx="1664275" cy="625997"/>
          </a:xfrm>
          <a:prstGeom prst="rect">
            <a:avLst/>
          </a:prstGeom>
        </p:spPr>
      </p:pic>
      <p:pic>
        <p:nvPicPr>
          <p:cNvPr id="543" name="线条 线条" descr="线条 线条"/>
          <p:cNvPicPr>
            <a:picLocks/>
          </p:cNvPicPr>
          <p:nvPr/>
        </p:nvPicPr>
        <p:blipFill>
          <a:blip r:embed="rId16"/>
          <a:stretch>
            <a:fillRect/>
          </a:stretch>
        </p:blipFill>
        <p:spPr>
          <a:xfrm>
            <a:off x="5614661" y="2490245"/>
            <a:ext cx="973997" cy="101601"/>
          </a:xfrm>
          <a:prstGeom prst="rect">
            <a:avLst/>
          </a:prstGeom>
        </p:spPr>
      </p:pic>
      <p:sp>
        <p:nvSpPr>
          <p:cNvPr id="546" name="16"/>
          <p:cNvSpPr/>
          <p:nvPr/>
        </p:nvSpPr>
        <p:spPr>
          <a:xfrm>
            <a:off x="12337395" y="9099101"/>
            <a:ext cx="505282" cy="506403"/>
          </a:xfrm>
          <a:prstGeom prst="ellipse">
            <a:avLst/>
          </a:prstGeom>
          <a:solidFill>
            <a:schemeClr val="accent5">
              <a:hueOff val="187634"/>
              <a:satOff val="22839"/>
              <a:lumOff val="25028"/>
            </a:schemeClr>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normAutofit/>
          </a:bodyPr>
          <a:lstStyle>
            <a:lvl1pPr defTabSz="707316">
              <a:lnSpc>
                <a:spcPct val="100000"/>
              </a:lnSpc>
              <a:defRPr sz="1936">
                <a:solidFill>
                  <a:srgbClr val="FFFFFF"/>
                </a:solidFill>
                <a:latin typeface="Avenir Next Regular"/>
                <a:ea typeface="Avenir Next Regular"/>
                <a:cs typeface="Avenir Next Regular"/>
                <a:sym typeface="Avenir Next Regular"/>
              </a:defRPr>
            </a:lvl1pPr>
          </a:lstStyle>
          <a:p>
            <a:r>
              <a:t>16</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OUTLINE"/>
          <p:cNvSpPr txBox="1"/>
          <p:nvPr/>
        </p:nvSpPr>
        <p:spPr>
          <a:xfrm>
            <a:off x="-127824" y="258821"/>
            <a:ext cx="2762843" cy="66175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OUTLINE</a:t>
            </a:r>
          </a:p>
        </p:txBody>
      </p:sp>
      <p:pic>
        <p:nvPicPr>
          <p:cNvPr id="551" name="图像" descr="图像"/>
          <p:cNvPicPr>
            <a:picLocks noChangeAspect="1"/>
          </p:cNvPicPr>
          <p:nvPr/>
        </p:nvPicPr>
        <p:blipFill>
          <a:blip r:embed="rId3"/>
          <a:srcRect l="145" t="1386" r="145" b="70465"/>
          <a:stretch>
            <a:fillRect/>
          </a:stretch>
        </p:blipFill>
        <p:spPr>
          <a:xfrm flipH="1">
            <a:off x="-41356" y="-54684"/>
            <a:ext cx="13087432" cy="1103525"/>
          </a:xfrm>
          <a:prstGeom prst="rect">
            <a:avLst/>
          </a:prstGeom>
          <a:ln w="3175">
            <a:miter lim="400000"/>
          </a:ln>
        </p:spPr>
      </p:pic>
      <p:sp>
        <p:nvSpPr>
          <p:cNvPr id="552" name="LCDA in LaMET"/>
          <p:cNvSpPr txBox="1"/>
          <p:nvPr/>
        </p:nvSpPr>
        <p:spPr>
          <a:xfrm>
            <a:off x="-284142" y="166295"/>
            <a:ext cx="4334088" cy="6617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LCDA in LaMET</a:t>
            </a:r>
          </a:p>
        </p:txBody>
      </p:sp>
      <p:pic>
        <p:nvPicPr>
          <p:cNvPr id="553" name="图像" descr="图像"/>
          <p:cNvPicPr>
            <a:picLocks noChangeAspect="1"/>
          </p:cNvPicPr>
          <p:nvPr/>
        </p:nvPicPr>
        <p:blipFill>
          <a:blip r:embed="rId4"/>
          <a:stretch>
            <a:fillRect/>
          </a:stretch>
        </p:blipFill>
        <p:spPr>
          <a:xfrm>
            <a:off x="1060450" y="1818639"/>
            <a:ext cx="4787900" cy="3759201"/>
          </a:xfrm>
          <a:prstGeom prst="rect">
            <a:avLst/>
          </a:prstGeom>
          <a:ln w="3175">
            <a:miter lim="400000"/>
          </a:ln>
        </p:spPr>
      </p:pic>
      <p:pic>
        <p:nvPicPr>
          <p:cNvPr id="554" name="图像" descr="图像"/>
          <p:cNvPicPr>
            <a:picLocks noChangeAspect="1"/>
          </p:cNvPicPr>
          <p:nvPr/>
        </p:nvPicPr>
        <p:blipFill>
          <a:blip r:embed="rId5"/>
          <a:stretch>
            <a:fillRect/>
          </a:stretch>
        </p:blipFill>
        <p:spPr>
          <a:xfrm>
            <a:off x="1390315" y="6568433"/>
            <a:ext cx="5163499" cy="858348"/>
          </a:xfrm>
          <a:prstGeom prst="rect">
            <a:avLst/>
          </a:prstGeom>
          <a:ln w="3175">
            <a:miter lim="400000"/>
          </a:ln>
        </p:spPr>
      </p:pic>
      <p:sp>
        <p:nvSpPr>
          <p:cNvPr id="555" name="One can extract Gegenbauer moments from LCDAs by:"/>
          <p:cNvSpPr txBox="1"/>
          <p:nvPr/>
        </p:nvSpPr>
        <p:spPr>
          <a:xfrm>
            <a:off x="1427932" y="6084248"/>
            <a:ext cx="7144285" cy="48315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lvl1pPr algn="l" defTabSz="457200">
              <a:lnSpc>
                <a:spcPct val="100000"/>
              </a:lnSpc>
              <a:spcBef>
                <a:spcPts val="1200"/>
              </a:spcBef>
              <a:defRPr sz="2233">
                <a:solidFill>
                  <a:schemeClr val="accent4">
                    <a:hueOff val="-904334"/>
                    <a:lumOff val="2953"/>
                  </a:schemeClr>
                </a:solidFill>
              </a:defRPr>
            </a:lvl1pPr>
          </a:lstStyle>
          <a:p>
            <a:r>
              <a:t>One can extract Gegenbauer moments from LCDAs by:</a:t>
            </a:r>
          </a:p>
        </p:txBody>
      </p:sp>
      <p:pic>
        <p:nvPicPr>
          <p:cNvPr id="556" name="图像" descr="图像"/>
          <p:cNvPicPr>
            <a:picLocks noChangeAspect="1"/>
          </p:cNvPicPr>
          <p:nvPr/>
        </p:nvPicPr>
        <p:blipFill>
          <a:blip r:embed="rId6"/>
          <a:stretch>
            <a:fillRect/>
          </a:stretch>
        </p:blipFill>
        <p:spPr>
          <a:xfrm>
            <a:off x="6625963" y="1791630"/>
            <a:ext cx="4787901" cy="3813220"/>
          </a:xfrm>
          <a:prstGeom prst="rect">
            <a:avLst/>
          </a:prstGeom>
          <a:ln w="3175">
            <a:miter lim="400000"/>
          </a:ln>
        </p:spPr>
      </p:pic>
      <p:sp>
        <p:nvSpPr>
          <p:cNvPr id="557" name="Our final result after matching frDA Quasi DA to LCDA:"/>
          <p:cNvSpPr txBox="1"/>
          <p:nvPr/>
        </p:nvSpPr>
        <p:spPr>
          <a:xfrm>
            <a:off x="1307652" y="1431699"/>
            <a:ext cx="7712261" cy="35941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lvl1pPr>
              <a:defRPr sz="2200">
                <a:solidFill>
                  <a:schemeClr val="accent4">
                    <a:hueOff val="-904334"/>
                    <a:lumOff val="2953"/>
                  </a:schemeClr>
                </a:solidFill>
              </a:defRPr>
            </a:lvl1pPr>
          </a:lstStyle>
          <a:p>
            <a:r>
              <a:rPr dirty="0"/>
              <a:t>Our final result after matching fr</a:t>
            </a:r>
            <a:r>
              <a:rPr lang="en-US" altLang="zh-CN" dirty="0"/>
              <a:t>om </a:t>
            </a:r>
            <a:r>
              <a:rPr dirty="0"/>
              <a:t>DA Quasi DA to LCDA:</a:t>
            </a:r>
          </a:p>
        </p:txBody>
      </p:sp>
      <p:sp>
        <p:nvSpPr>
          <p:cNvPr id="558" name="幻灯片编号"/>
          <p:cNvSpPr txBox="1">
            <a:spLocks noGrp="1"/>
          </p:cNvSpPr>
          <p:nvPr>
            <p:ph type="sldNum" sz="quarter" idx="4294967295"/>
          </p:nvPr>
        </p:nvSpPr>
        <p:spPr>
          <a:xfrm>
            <a:off x="6365832" y="7925985"/>
            <a:ext cx="273136" cy="29548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559" name="17"/>
          <p:cNvSpPr/>
          <p:nvPr/>
        </p:nvSpPr>
        <p:spPr>
          <a:xfrm>
            <a:off x="12337395" y="9099101"/>
            <a:ext cx="505282" cy="506403"/>
          </a:xfrm>
          <a:prstGeom prst="ellipse">
            <a:avLst/>
          </a:prstGeom>
          <a:solidFill>
            <a:schemeClr val="accent5">
              <a:hueOff val="187634"/>
              <a:satOff val="22839"/>
              <a:lumOff val="25028"/>
            </a:schemeClr>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normAutofit/>
          </a:bodyPr>
          <a:lstStyle>
            <a:lvl1pPr defTabSz="707316">
              <a:lnSpc>
                <a:spcPct val="100000"/>
              </a:lnSpc>
              <a:defRPr sz="1936">
                <a:solidFill>
                  <a:srgbClr val="FFFFFF"/>
                </a:solidFill>
                <a:latin typeface="Avenir Next Regular"/>
                <a:ea typeface="Avenir Next Regular"/>
                <a:cs typeface="Avenir Next Regular"/>
                <a:sym typeface="Avenir Next Regular"/>
              </a:defRPr>
            </a:lvl1pPr>
          </a:lstStyle>
          <a:p>
            <a:r>
              <a:t>17</a:t>
            </a:r>
          </a:p>
        </p:txBody>
      </p:sp>
      <p:pic>
        <p:nvPicPr>
          <p:cNvPr id="560" name="图像" descr="图像"/>
          <p:cNvPicPr>
            <a:picLocks noChangeAspect="1"/>
          </p:cNvPicPr>
          <p:nvPr/>
        </p:nvPicPr>
        <p:blipFill>
          <a:blip r:embed="rId7"/>
          <a:stretch>
            <a:fillRect/>
          </a:stretch>
        </p:blipFill>
        <p:spPr>
          <a:xfrm>
            <a:off x="2204912" y="7512311"/>
            <a:ext cx="8594976" cy="1982265"/>
          </a:xfrm>
          <a:prstGeom prst="rect">
            <a:avLst/>
          </a:prstGeom>
          <a:ln w="3175">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OUTLINE"/>
          <p:cNvSpPr txBox="1"/>
          <p:nvPr/>
        </p:nvSpPr>
        <p:spPr>
          <a:xfrm>
            <a:off x="-127824" y="258821"/>
            <a:ext cx="2762843" cy="66175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OUTLINE</a:t>
            </a:r>
          </a:p>
        </p:txBody>
      </p:sp>
      <p:pic>
        <p:nvPicPr>
          <p:cNvPr id="565" name="图像" descr="图像"/>
          <p:cNvPicPr>
            <a:picLocks noChangeAspect="1"/>
          </p:cNvPicPr>
          <p:nvPr/>
        </p:nvPicPr>
        <p:blipFill>
          <a:blip r:embed="rId3"/>
          <a:srcRect l="145" t="1386" r="145" b="70465"/>
          <a:stretch>
            <a:fillRect/>
          </a:stretch>
        </p:blipFill>
        <p:spPr>
          <a:xfrm flipH="1">
            <a:off x="-41356" y="-54684"/>
            <a:ext cx="13087432" cy="1103525"/>
          </a:xfrm>
          <a:prstGeom prst="rect">
            <a:avLst/>
          </a:prstGeom>
          <a:ln w="3175">
            <a:miter lim="400000"/>
          </a:ln>
        </p:spPr>
      </p:pic>
      <p:sp>
        <p:nvSpPr>
          <p:cNvPr id="566" name="Summary"/>
          <p:cNvSpPr txBox="1"/>
          <p:nvPr/>
        </p:nvSpPr>
        <p:spPr>
          <a:xfrm>
            <a:off x="-284142" y="166295"/>
            <a:ext cx="2828376" cy="6617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Summary</a:t>
            </a:r>
          </a:p>
        </p:txBody>
      </p:sp>
      <p:sp>
        <p:nvSpPr>
          <p:cNvPr id="567" name="We present the first lattice QCD calculation of LCDAs of vector mesons K* and φ using Large-Momentum effective theory.…"/>
          <p:cNvSpPr txBox="1">
            <a:spLocks noGrp="1"/>
          </p:cNvSpPr>
          <p:nvPr>
            <p:ph type="body" idx="1"/>
          </p:nvPr>
        </p:nvSpPr>
        <p:spPr>
          <a:xfrm>
            <a:off x="649446" y="1998470"/>
            <a:ext cx="11705908" cy="4415470"/>
          </a:xfrm>
          <a:prstGeom prst="rect">
            <a:avLst/>
          </a:prstGeom>
        </p:spPr>
        <p:txBody>
          <a:bodyPr/>
          <a:lstStyle/>
          <a:p>
            <a:pPr marL="372340" indent="-372340">
              <a:defRPr sz="3400">
                <a:latin typeface="Times Roman"/>
                <a:ea typeface="Times Roman"/>
                <a:cs typeface="Times Roman"/>
                <a:sym typeface="Times Roman"/>
              </a:defRPr>
            </a:pPr>
            <a:r>
              <a:rPr dirty="0"/>
              <a:t>We present the first lattice QCD calculation of LCDAs of vector mesons </a:t>
            </a:r>
            <a:r>
              <a:rPr dirty="0">
                <a:solidFill>
                  <a:schemeClr val="accent4">
                    <a:hueOff val="-1306536"/>
                    <a:satOff val="-22407"/>
                    <a:lumOff val="-8954"/>
                  </a:schemeClr>
                </a:solidFill>
              </a:rPr>
              <a:t>K* and </a:t>
            </a:r>
            <a:r>
              <a:rPr dirty="0" err="1">
                <a:solidFill>
                  <a:schemeClr val="accent4">
                    <a:hueOff val="-1306536"/>
                    <a:satOff val="-22407"/>
                    <a:lumOff val="-8954"/>
                  </a:schemeClr>
                </a:solidFill>
              </a:rPr>
              <a:t>φ</a:t>
            </a:r>
            <a:r>
              <a:rPr dirty="0"/>
              <a:t> using </a:t>
            </a:r>
            <a:r>
              <a:rPr dirty="0">
                <a:solidFill>
                  <a:schemeClr val="accent4">
                    <a:hueOff val="-1306536"/>
                    <a:satOff val="-22407"/>
                    <a:lumOff val="-8954"/>
                  </a:schemeClr>
                </a:solidFill>
              </a:rPr>
              <a:t>Large-Momentum effective theory</a:t>
            </a:r>
            <a:r>
              <a:rPr dirty="0"/>
              <a:t>.</a:t>
            </a:r>
          </a:p>
          <a:p>
            <a:pPr marL="372340" indent="-372340">
              <a:defRPr sz="3400">
                <a:latin typeface="Times Roman"/>
                <a:ea typeface="Times Roman"/>
                <a:cs typeface="Times Roman"/>
                <a:sym typeface="Times Roman"/>
              </a:defRPr>
            </a:pPr>
            <a:r>
              <a:rPr dirty="0"/>
              <a:t>The </a:t>
            </a:r>
            <a:r>
              <a:rPr dirty="0">
                <a:solidFill>
                  <a:schemeClr val="accent4">
                    <a:hueOff val="-1306536"/>
                    <a:satOff val="-22407"/>
                    <a:lumOff val="-8954"/>
                  </a:schemeClr>
                </a:solidFill>
              </a:rPr>
              <a:t>hybrid renormalization scheme</a:t>
            </a:r>
            <a:r>
              <a:rPr dirty="0"/>
              <a:t> including </a:t>
            </a:r>
            <a:r>
              <a:rPr dirty="0">
                <a:solidFill>
                  <a:schemeClr val="accent4">
                    <a:hueOff val="-1306536"/>
                    <a:satOff val="-22407"/>
                    <a:lumOff val="-8954"/>
                  </a:schemeClr>
                </a:solidFill>
              </a:rPr>
              <a:t>modified mass renormalization</a:t>
            </a:r>
            <a:r>
              <a:rPr dirty="0"/>
              <a:t> and </a:t>
            </a:r>
            <a:r>
              <a:rPr dirty="0">
                <a:solidFill>
                  <a:schemeClr val="accent4">
                    <a:hueOff val="-1306536"/>
                    <a:satOff val="-22407"/>
                    <a:lumOff val="-8954"/>
                  </a:schemeClr>
                </a:solidFill>
              </a:rPr>
              <a:t>physical based extrapolation</a:t>
            </a:r>
            <a:r>
              <a:rPr dirty="0"/>
              <a:t> is firstly adopted to avoid extra nonperturbative effects in renormalizing non-local operator.</a:t>
            </a:r>
          </a:p>
          <a:p>
            <a:pPr marL="372340" indent="-372340">
              <a:defRPr sz="3400">
                <a:latin typeface="Times Roman"/>
                <a:ea typeface="Times Roman"/>
                <a:cs typeface="Times Roman"/>
                <a:sym typeface="Times Roman"/>
              </a:defRPr>
            </a:pPr>
            <a:r>
              <a:rPr dirty="0"/>
              <a:t>The entire LCDAs of K* and </a:t>
            </a:r>
            <a:r>
              <a:rPr dirty="0" err="1"/>
              <a:t>φ</a:t>
            </a:r>
            <a:r>
              <a:rPr dirty="0"/>
              <a:t> are given and the </a:t>
            </a:r>
            <a:r>
              <a:rPr dirty="0" err="1"/>
              <a:t>Gegenbauer</a:t>
            </a:r>
            <a:r>
              <a:rPr dirty="0"/>
              <a:t> moments are also extracted from our results.</a:t>
            </a:r>
          </a:p>
        </p:txBody>
      </p:sp>
      <p:sp>
        <p:nvSpPr>
          <p:cNvPr id="568" name="Thank you very much !"/>
          <p:cNvSpPr txBox="1"/>
          <p:nvPr/>
        </p:nvSpPr>
        <p:spPr>
          <a:xfrm>
            <a:off x="2444107" y="6576526"/>
            <a:ext cx="8116586" cy="179408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spAutoFit/>
          </a:bodyPr>
          <a:lstStyle>
            <a:lvl1pPr>
              <a:defRPr sz="9700">
                <a:solidFill>
                  <a:schemeClr val="accent5"/>
                </a:solidFill>
                <a:latin typeface="Party LET"/>
                <a:ea typeface="Party LET"/>
                <a:cs typeface="Party LET"/>
                <a:sym typeface="Party LET"/>
              </a:defRPr>
            </a:lvl1pPr>
          </a:lstStyle>
          <a:p>
            <a:r>
              <a:t>Thank you very much !</a:t>
            </a:r>
          </a:p>
        </p:txBody>
      </p:sp>
      <p:sp>
        <p:nvSpPr>
          <p:cNvPr id="569" name="18"/>
          <p:cNvSpPr/>
          <p:nvPr/>
        </p:nvSpPr>
        <p:spPr>
          <a:xfrm>
            <a:off x="12337395" y="9099101"/>
            <a:ext cx="505282" cy="506403"/>
          </a:xfrm>
          <a:prstGeom prst="ellipse">
            <a:avLst/>
          </a:prstGeom>
          <a:solidFill>
            <a:schemeClr val="accent5">
              <a:hueOff val="187634"/>
              <a:satOff val="22839"/>
              <a:lumOff val="25028"/>
            </a:schemeClr>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normAutofit/>
          </a:bodyPr>
          <a:lstStyle>
            <a:lvl1pPr defTabSz="707316">
              <a:lnSpc>
                <a:spcPct val="100000"/>
              </a:lnSpc>
              <a:defRPr sz="1936">
                <a:solidFill>
                  <a:srgbClr val="FFFFFF"/>
                </a:solidFill>
                <a:latin typeface="Avenir Next Regular"/>
                <a:ea typeface="Avenir Next Regular"/>
                <a:cs typeface="Avenir Next Regular"/>
                <a:sym typeface="Avenir Next Regular"/>
              </a:defRPr>
            </a:lvl1pPr>
          </a:lstStyle>
          <a:p>
            <a:r>
              <a:t>18</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Motivation…"/>
          <p:cNvSpPr txBox="1">
            <a:spLocks noGrp="1"/>
          </p:cNvSpPr>
          <p:nvPr>
            <p:ph type="body" idx="1"/>
          </p:nvPr>
        </p:nvSpPr>
        <p:spPr>
          <a:xfrm>
            <a:off x="649446" y="2419062"/>
            <a:ext cx="11705908" cy="5518825"/>
          </a:xfrm>
          <a:prstGeom prst="rect">
            <a:avLst/>
          </a:prstGeom>
        </p:spPr>
        <p:txBody>
          <a:bodyPr/>
          <a:lstStyle/>
          <a:p>
            <a:pPr marL="372340" indent="-372340">
              <a:lnSpc>
                <a:spcPct val="120000"/>
              </a:lnSpc>
              <a:defRPr sz="4400"/>
            </a:pPr>
            <a:r>
              <a:rPr dirty="0"/>
              <a:t>Motivation</a:t>
            </a:r>
          </a:p>
          <a:p>
            <a:pPr marL="372340" indent="-372340">
              <a:lnSpc>
                <a:spcPct val="120000"/>
              </a:lnSpc>
              <a:defRPr sz="4400"/>
            </a:pPr>
            <a:r>
              <a:rPr dirty="0"/>
              <a:t>LCDA by Large-Momentum effective theory</a:t>
            </a:r>
          </a:p>
          <a:p>
            <a:pPr marL="372340" indent="-372340">
              <a:lnSpc>
                <a:spcPct val="120000"/>
              </a:lnSpc>
              <a:defRPr sz="4400"/>
            </a:pPr>
            <a:r>
              <a:rPr dirty="0"/>
              <a:t>Numerical results</a:t>
            </a:r>
          </a:p>
          <a:p>
            <a:pPr marL="372340" indent="-372340">
              <a:lnSpc>
                <a:spcPct val="120000"/>
              </a:lnSpc>
              <a:defRPr sz="4400"/>
            </a:pPr>
            <a:r>
              <a:rPr dirty="0"/>
              <a:t>Summary</a:t>
            </a:r>
          </a:p>
        </p:txBody>
      </p:sp>
      <p:sp>
        <p:nvSpPr>
          <p:cNvPr id="167" name="OUTLINE"/>
          <p:cNvSpPr txBox="1"/>
          <p:nvPr/>
        </p:nvSpPr>
        <p:spPr>
          <a:xfrm>
            <a:off x="-127824" y="258821"/>
            <a:ext cx="2762843" cy="66175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OUTLINE</a:t>
            </a:r>
          </a:p>
        </p:txBody>
      </p:sp>
      <p:pic>
        <p:nvPicPr>
          <p:cNvPr id="168" name="图像" descr="图像"/>
          <p:cNvPicPr>
            <a:picLocks noChangeAspect="1"/>
          </p:cNvPicPr>
          <p:nvPr/>
        </p:nvPicPr>
        <p:blipFill>
          <a:blip r:embed="rId3"/>
          <a:srcRect l="145" t="1386" r="145" b="70465"/>
          <a:stretch>
            <a:fillRect/>
          </a:stretch>
        </p:blipFill>
        <p:spPr>
          <a:xfrm flipH="1">
            <a:off x="-41356" y="-54684"/>
            <a:ext cx="13087432" cy="1103525"/>
          </a:xfrm>
          <a:prstGeom prst="rect">
            <a:avLst/>
          </a:prstGeom>
          <a:ln w="3175">
            <a:miter lim="400000"/>
          </a:ln>
        </p:spPr>
      </p:pic>
      <p:sp>
        <p:nvSpPr>
          <p:cNvPr id="169" name="OUTLINE"/>
          <p:cNvSpPr txBox="1"/>
          <p:nvPr/>
        </p:nvSpPr>
        <p:spPr>
          <a:xfrm>
            <a:off x="-284142" y="166295"/>
            <a:ext cx="2762844" cy="6617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OUTLINE</a:t>
            </a:r>
          </a:p>
        </p:txBody>
      </p:sp>
      <p:sp>
        <p:nvSpPr>
          <p:cNvPr id="170" name="2"/>
          <p:cNvSpPr/>
          <p:nvPr/>
        </p:nvSpPr>
        <p:spPr>
          <a:xfrm>
            <a:off x="12337395" y="9099101"/>
            <a:ext cx="505282" cy="506403"/>
          </a:xfrm>
          <a:prstGeom prst="ellipse">
            <a:avLst/>
          </a:prstGeom>
          <a:solidFill>
            <a:schemeClr val="accent5">
              <a:hueOff val="187634"/>
              <a:satOff val="22839"/>
              <a:lumOff val="25028"/>
            </a:schemeClr>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normAutofit fontScale="92500" lnSpcReduction="10000"/>
          </a:bodyPr>
          <a:lstStyle>
            <a:lvl1pPr defTabSz="803768">
              <a:lnSpc>
                <a:spcPct val="100000"/>
              </a:lnSpc>
              <a:defRPr sz="2200">
                <a:solidFill>
                  <a:srgbClr val="FFFFFF"/>
                </a:solidFill>
                <a:latin typeface="Avenir Next Regular"/>
                <a:ea typeface="Avenir Next Regular"/>
                <a:cs typeface="Avenir Next Regular"/>
                <a:sym typeface="Avenir Next Regular"/>
              </a:defRPr>
            </a:lvl1pPr>
          </a:lstStyle>
          <a:p>
            <a:r>
              <a:t>2</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线条"/>
          <p:cNvSpPr/>
          <p:nvPr/>
        </p:nvSpPr>
        <p:spPr>
          <a:xfrm>
            <a:off x="3133900" y="5976878"/>
            <a:ext cx="2103767" cy="1"/>
          </a:xfrm>
          <a:prstGeom prst="line">
            <a:avLst/>
          </a:prstGeom>
          <a:ln w="38100">
            <a:solidFill>
              <a:srgbClr val="000000"/>
            </a:solidFill>
            <a:miter lim="400000"/>
          </a:ln>
        </p:spPr>
        <p:txBody>
          <a:bodyPr lIns="27093" tIns="27093" rIns="27093" bIns="27093" anchor="ctr"/>
          <a:lstStyle/>
          <a:p>
            <a:endParaRPr/>
          </a:p>
        </p:txBody>
      </p:sp>
      <p:sp>
        <p:nvSpPr>
          <p:cNvPr id="175" name="OUTLINE"/>
          <p:cNvSpPr txBox="1"/>
          <p:nvPr/>
        </p:nvSpPr>
        <p:spPr>
          <a:xfrm>
            <a:off x="-127824" y="258821"/>
            <a:ext cx="2762843" cy="66175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OUTLINE</a:t>
            </a:r>
          </a:p>
        </p:txBody>
      </p:sp>
      <p:pic>
        <p:nvPicPr>
          <p:cNvPr id="176" name="图像" descr="图像"/>
          <p:cNvPicPr>
            <a:picLocks noChangeAspect="1"/>
          </p:cNvPicPr>
          <p:nvPr/>
        </p:nvPicPr>
        <p:blipFill>
          <a:blip r:embed="rId3"/>
          <a:srcRect l="145" t="1386" r="145" b="70465"/>
          <a:stretch>
            <a:fillRect/>
          </a:stretch>
        </p:blipFill>
        <p:spPr>
          <a:xfrm flipH="1">
            <a:off x="-41356" y="-54684"/>
            <a:ext cx="13087432" cy="1103525"/>
          </a:xfrm>
          <a:prstGeom prst="rect">
            <a:avLst/>
          </a:prstGeom>
          <a:ln w="3175">
            <a:miter lim="400000"/>
          </a:ln>
        </p:spPr>
      </p:pic>
      <p:pic>
        <p:nvPicPr>
          <p:cNvPr id="177" name="图像" descr="图像"/>
          <p:cNvPicPr>
            <a:picLocks noChangeAspect="1"/>
          </p:cNvPicPr>
          <p:nvPr/>
        </p:nvPicPr>
        <p:blipFill>
          <a:blip r:embed="rId4"/>
          <a:stretch>
            <a:fillRect/>
          </a:stretch>
        </p:blipFill>
        <p:spPr>
          <a:xfrm>
            <a:off x="1587500" y="7111077"/>
            <a:ext cx="7716496" cy="1119436"/>
          </a:xfrm>
          <a:prstGeom prst="rect">
            <a:avLst/>
          </a:prstGeom>
          <a:ln w="3175">
            <a:miter lim="400000"/>
          </a:ln>
        </p:spPr>
      </p:pic>
      <p:sp>
        <p:nvSpPr>
          <p:cNvPr id="178" name="Consider a B meson decay process"/>
          <p:cNvSpPr txBox="1"/>
          <p:nvPr/>
        </p:nvSpPr>
        <p:spPr>
          <a:xfrm>
            <a:off x="492599" y="2112041"/>
            <a:ext cx="5899024" cy="51075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1733930">
              <a:lnSpc>
                <a:spcPct val="100000"/>
              </a:lnSpc>
              <a:defRPr sz="2700" b="1">
                <a:latin typeface="Helvetica Neue"/>
                <a:ea typeface="Helvetica Neue"/>
                <a:cs typeface="Helvetica Neue"/>
                <a:sym typeface="Helvetica Neue"/>
              </a:defRPr>
            </a:lvl1pPr>
          </a:lstStyle>
          <a:p>
            <a:r>
              <a:t>Consider a B meson decay process</a:t>
            </a:r>
          </a:p>
        </p:txBody>
      </p:sp>
      <p:sp>
        <p:nvSpPr>
          <p:cNvPr id="179" name="Perturbative!"/>
          <p:cNvSpPr txBox="1"/>
          <p:nvPr/>
        </p:nvSpPr>
        <p:spPr>
          <a:xfrm>
            <a:off x="8711730" y="6867237"/>
            <a:ext cx="1921156" cy="461060"/>
          </a:xfrm>
          <a:prstGeom prst="rect">
            <a:avLst/>
          </a:prstGeom>
          <a:solidFill>
            <a:srgbClr val="00A1FF"/>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584200">
              <a:lnSpc>
                <a:spcPct val="100000"/>
              </a:lnSpc>
              <a:defRPr sz="2400">
                <a:latin typeface="Helvetica Neue Medium"/>
                <a:ea typeface="Helvetica Neue Medium"/>
                <a:cs typeface="Helvetica Neue Medium"/>
                <a:sym typeface="Helvetica Neue Medium"/>
              </a:defRPr>
            </a:lvl1pPr>
          </a:lstStyle>
          <a:p>
            <a:r>
              <a:t>Perturbative!</a:t>
            </a:r>
          </a:p>
        </p:txBody>
      </p:sp>
      <p:sp>
        <p:nvSpPr>
          <p:cNvPr id="180" name="线条"/>
          <p:cNvSpPr/>
          <p:nvPr/>
        </p:nvSpPr>
        <p:spPr>
          <a:xfrm flipH="1">
            <a:off x="8402653" y="7309291"/>
            <a:ext cx="452080" cy="452079"/>
          </a:xfrm>
          <a:prstGeom prst="line">
            <a:avLst/>
          </a:prstGeom>
          <a:ln w="25400">
            <a:solidFill>
              <a:srgbClr val="489FF8"/>
            </a:solidFill>
            <a:miter lim="400000"/>
            <a:tailEnd type="triangle"/>
          </a:ln>
        </p:spPr>
        <p:txBody>
          <a:bodyPr lIns="50800" tIns="50800" rIns="50800" bIns="50800" anchor="ct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181" name="Non-perturbative, but UNIVERSAL DA"/>
          <p:cNvSpPr txBox="1"/>
          <p:nvPr/>
        </p:nvSpPr>
        <p:spPr>
          <a:xfrm>
            <a:off x="5591970" y="8475299"/>
            <a:ext cx="2789590" cy="779296"/>
          </a:xfrm>
          <a:prstGeom prst="rect">
            <a:avLst/>
          </a:prstGeom>
          <a:solidFill>
            <a:srgbClr val="FEAE00"/>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584200">
              <a:lnSpc>
                <a:spcPct val="100000"/>
              </a:lnSpc>
              <a:defRPr sz="2200">
                <a:latin typeface="Helvetica Neue Medium"/>
                <a:ea typeface="Helvetica Neue Medium"/>
                <a:cs typeface="Helvetica Neue Medium"/>
                <a:sym typeface="Helvetica Neue Medium"/>
              </a:defRPr>
            </a:lvl1pPr>
          </a:lstStyle>
          <a:p>
            <a:r>
              <a:t>Non-perturbative, but UNIVERSAL DA</a:t>
            </a:r>
          </a:p>
        </p:txBody>
      </p:sp>
      <p:sp>
        <p:nvSpPr>
          <p:cNvPr id="182" name="线条"/>
          <p:cNvSpPr/>
          <p:nvPr/>
        </p:nvSpPr>
        <p:spPr>
          <a:xfrm flipH="1" flipV="1">
            <a:off x="6385873" y="8047420"/>
            <a:ext cx="452079" cy="452080"/>
          </a:xfrm>
          <a:prstGeom prst="line">
            <a:avLst/>
          </a:prstGeom>
          <a:ln w="25400">
            <a:solidFill>
              <a:srgbClr val="FF9300"/>
            </a:solidFill>
            <a:miter lim="400000"/>
            <a:tailEnd type="triangle"/>
          </a:ln>
        </p:spPr>
        <p:txBody>
          <a:bodyPr lIns="50800" tIns="50800" rIns="50800" bIns="50800" anchor="ct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183" name="线条"/>
          <p:cNvSpPr/>
          <p:nvPr/>
        </p:nvSpPr>
        <p:spPr>
          <a:xfrm flipV="1">
            <a:off x="4037905" y="8015843"/>
            <a:ext cx="609092" cy="368820"/>
          </a:xfrm>
          <a:prstGeom prst="line">
            <a:avLst/>
          </a:prstGeom>
          <a:ln w="25400">
            <a:solidFill>
              <a:srgbClr val="489FF8"/>
            </a:solidFill>
            <a:miter lim="400000"/>
            <a:tailEnd type="triangle"/>
          </a:ln>
        </p:spPr>
        <p:txBody>
          <a:bodyPr lIns="50800" tIns="50800" rIns="50800" bIns="50800" anchor="ct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184" name="线条"/>
          <p:cNvSpPr/>
          <p:nvPr/>
        </p:nvSpPr>
        <p:spPr>
          <a:xfrm>
            <a:off x="5031385" y="8055926"/>
            <a:ext cx="2283144" cy="1"/>
          </a:xfrm>
          <a:prstGeom prst="line">
            <a:avLst/>
          </a:prstGeom>
          <a:ln w="38100">
            <a:solidFill>
              <a:schemeClr val="accent4">
                <a:hueOff val="-904334"/>
                <a:lumOff val="2953"/>
              </a:schemeClr>
            </a:solidFill>
            <a:miter lim="400000"/>
          </a:ln>
        </p:spPr>
        <p:txBody>
          <a:bodyPr lIns="27093" tIns="27093" rIns="27093" bIns="27093" anchor="ctr"/>
          <a:lstStyle/>
          <a:p>
            <a:endParaRPr/>
          </a:p>
        </p:txBody>
      </p:sp>
      <p:sp>
        <p:nvSpPr>
          <p:cNvPr id="185" name="Wilson coefficients"/>
          <p:cNvSpPr txBox="1"/>
          <p:nvPr/>
        </p:nvSpPr>
        <p:spPr>
          <a:xfrm>
            <a:off x="2364220" y="8360757"/>
            <a:ext cx="2779777" cy="461059"/>
          </a:xfrm>
          <a:prstGeom prst="rect">
            <a:avLst/>
          </a:prstGeom>
          <a:solidFill>
            <a:srgbClr val="00A1FF"/>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584200">
              <a:lnSpc>
                <a:spcPct val="100000"/>
              </a:lnSpc>
              <a:defRPr sz="2400">
                <a:latin typeface="Helvetica Neue Medium"/>
                <a:ea typeface="Helvetica Neue Medium"/>
                <a:cs typeface="Helvetica Neue Medium"/>
                <a:sym typeface="Helvetica Neue Medium"/>
              </a:defRPr>
            </a:lvl1pPr>
          </a:lstStyle>
          <a:p>
            <a:r>
              <a:t>Wilson coefficients</a:t>
            </a:r>
          </a:p>
        </p:txBody>
      </p:sp>
      <p:sp>
        <p:nvSpPr>
          <p:cNvPr id="186" name="QCD factorization: separating the processes with different energy scales"/>
          <p:cNvSpPr txBox="1"/>
          <p:nvPr/>
        </p:nvSpPr>
        <p:spPr>
          <a:xfrm>
            <a:off x="513391" y="4112588"/>
            <a:ext cx="6236617" cy="101409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1733930">
              <a:lnSpc>
                <a:spcPct val="120000"/>
              </a:lnSpc>
              <a:defRPr sz="2700" b="1">
                <a:solidFill>
                  <a:srgbClr val="EE220C"/>
                </a:solidFill>
                <a:latin typeface="Helvetica Neue"/>
                <a:ea typeface="Helvetica Neue"/>
                <a:cs typeface="Helvetica Neue"/>
                <a:sym typeface="Helvetica Neue"/>
              </a:defRPr>
            </a:pPr>
            <a:r>
              <a:t>QCD factorization: </a:t>
            </a:r>
            <a:r>
              <a:rPr b="0"/>
              <a:t>separating the processes with different energy scales</a:t>
            </a:r>
          </a:p>
        </p:txBody>
      </p:sp>
      <mc:AlternateContent xmlns:mc="http://schemas.openxmlformats.org/markup-compatibility/2006" xmlns:a14="http://schemas.microsoft.com/office/drawing/2010/main">
        <mc:Choice Requires="a14">
          <p:sp>
            <p:nvSpPr>
              <p:cNvPr id="187" name="方程"/>
              <p:cNvSpPr txBox="1"/>
              <p:nvPr/>
            </p:nvSpPr>
            <p:spPr>
              <a:xfrm>
                <a:off x="1881433" y="3209278"/>
                <a:ext cx="2018480" cy="316827"/>
              </a:xfrm>
              <a:prstGeom prst="rect">
                <a:avLst/>
              </a:prstGeom>
              <a:ln w="12700">
                <a:miter lim="400000"/>
              </a:ln>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sSup>
                        <m:sSupPr>
                          <m:ctrlPr>
                            <a:rPr sz="2800" i="1">
                              <a:solidFill>
                                <a:srgbClr val="000000"/>
                              </a:solidFill>
                              <a:latin typeface="Cambria Math" panose="02040503050406030204" pitchFamily="18" charset="0"/>
                            </a:rPr>
                          </m:ctrlPr>
                        </m:sSupPr>
                        <m:e>
                          <m:r>
                            <a:rPr sz="2800" i="1">
                              <a:solidFill>
                                <a:srgbClr val="000000"/>
                              </a:solidFill>
                              <a:latin typeface="Cambria Math" panose="02040503050406030204" pitchFamily="18" charset="0"/>
                            </a:rPr>
                            <m:t>𝐵</m:t>
                          </m:r>
                        </m:e>
                        <m:sup>
                          <m:r>
                            <a:rPr sz="2800" i="1">
                              <a:solidFill>
                                <a:srgbClr val="000000"/>
                              </a:solidFill>
                              <a:latin typeface="Cambria Math" panose="02040503050406030204" pitchFamily="18" charset="0"/>
                            </a:rPr>
                            <m:t>0</m:t>
                          </m:r>
                        </m:sup>
                      </m:sSup>
                      <m:r>
                        <a:rPr sz="2800" i="1">
                          <a:solidFill>
                            <a:srgbClr val="000000"/>
                          </a:solidFill>
                          <a:latin typeface="Cambria Math" panose="02040503050406030204" pitchFamily="18" charset="0"/>
                        </a:rPr>
                        <m:t>→</m:t>
                      </m:r>
                      <m:sSup>
                        <m:sSupPr>
                          <m:ctrlPr>
                            <a:rPr sz="2800" i="1">
                              <a:solidFill>
                                <a:srgbClr val="000000"/>
                              </a:solidFill>
                              <a:latin typeface="Cambria Math" panose="02040503050406030204" pitchFamily="18" charset="0"/>
                            </a:rPr>
                          </m:ctrlPr>
                        </m:sSupPr>
                        <m:e>
                          <m:r>
                            <a:rPr sz="2800" i="1">
                              <a:solidFill>
                                <a:srgbClr val="000000"/>
                              </a:solidFill>
                              <a:latin typeface="Cambria Math" panose="02040503050406030204" pitchFamily="18" charset="0"/>
                            </a:rPr>
                            <m:t>𝜋</m:t>
                          </m:r>
                        </m:e>
                        <m:sup>
                          <m:r>
                            <a:rPr sz="2800" i="1">
                              <a:solidFill>
                                <a:srgbClr val="000000"/>
                              </a:solidFill>
                              <a:latin typeface="Cambria Math" panose="02040503050406030204" pitchFamily="18" charset="0"/>
                            </a:rPr>
                            <m:t>+</m:t>
                          </m:r>
                        </m:sup>
                      </m:sSup>
                      <m:r>
                        <a:rPr sz="2800" i="1">
                          <a:solidFill>
                            <a:srgbClr val="000000"/>
                          </a:solidFill>
                          <a:latin typeface="Cambria Math" panose="02040503050406030204" pitchFamily="18" charset="0"/>
                        </a:rPr>
                        <m:t>+</m:t>
                      </m:r>
                      <m:sSup>
                        <m:sSupPr>
                          <m:ctrlPr>
                            <a:rPr sz="2800" i="1">
                              <a:solidFill>
                                <a:srgbClr val="000000"/>
                              </a:solidFill>
                              <a:latin typeface="Cambria Math" panose="02040503050406030204" pitchFamily="18" charset="0"/>
                            </a:rPr>
                          </m:ctrlPr>
                        </m:sSupPr>
                        <m:e>
                          <m:r>
                            <a:rPr sz="2800" i="1">
                              <a:solidFill>
                                <a:srgbClr val="000000"/>
                              </a:solidFill>
                              <a:latin typeface="Cambria Math" panose="02040503050406030204" pitchFamily="18" charset="0"/>
                            </a:rPr>
                            <m:t>𝜋</m:t>
                          </m:r>
                        </m:e>
                        <m:sup>
                          <m:r>
                            <a:rPr sz="2800" i="1">
                              <a:solidFill>
                                <a:srgbClr val="000000"/>
                              </a:solidFill>
                              <a:latin typeface="Cambria Math" panose="02040503050406030204" pitchFamily="18" charset="0"/>
                            </a:rPr>
                            <m:t>−</m:t>
                          </m:r>
                        </m:sup>
                      </m:sSup>
                    </m:oMath>
                  </m:oMathPara>
                </a14:m>
                <a:endParaRPr sz="2800"/>
              </a:p>
            </p:txBody>
          </p:sp>
        </mc:Choice>
        <mc:Fallback xmlns="">
          <p:sp>
            <p:nvSpPr>
              <p:cNvPr id="187" name="方程"/>
              <p:cNvSpPr txBox="1">
                <a:spLocks noRot="1" noChangeAspect="1" noMove="1" noResize="1" noEditPoints="1" noAdjustHandles="1" noChangeArrowheads="1" noChangeShapeType="1" noTextEdit="1"/>
              </p:cNvSpPr>
              <p:nvPr/>
            </p:nvSpPr>
            <p:spPr>
              <a:xfrm>
                <a:off x="1881433" y="3209278"/>
                <a:ext cx="2018480" cy="316827"/>
              </a:xfrm>
              <a:prstGeom prst="rect">
                <a:avLst/>
              </a:prstGeom>
              <a:blipFill>
                <a:blip r:embed="rId5"/>
                <a:stretch>
                  <a:fillRect l="-6250" r="-10000" b="-46154"/>
                </a:stretch>
              </a:blipFill>
              <a:ln w="12700">
                <a:miter lim="400000"/>
              </a:ln>
            </p:spPr>
            <p:txBody>
              <a:bodyPr/>
              <a:lstStyle/>
              <a:p>
                <a:r>
                  <a:rPr lang="zh-CN" altLang="en-US">
                    <a:noFill/>
                  </a:rPr>
                  <a:t> </a:t>
                </a:r>
              </a:p>
            </p:txBody>
          </p:sp>
        </mc:Fallback>
      </mc:AlternateContent>
      <p:sp>
        <p:nvSpPr>
          <p:cNvPr id="188" name="线条"/>
          <p:cNvSpPr/>
          <p:nvPr/>
        </p:nvSpPr>
        <p:spPr>
          <a:xfrm>
            <a:off x="1811817" y="5981053"/>
            <a:ext cx="1390001" cy="1"/>
          </a:xfrm>
          <a:prstGeom prst="line">
            <a:avLst/>
          </a:prstGeom>
          <a:ln w="38100">
            <a:solidFill>
              <a:srgbClr val="000000"/>
            </a:solidFill>
            <a:miter lim="400000"/>
            <a:tailEnd type="triangle"/>
          </a:ln>
        </p:spPr>
        <p:txBody>
          <a:bodyPr lIns="27093" tIns="27093" rIns="27093" bIns="27093" anchor="ctr"/>
          <a:lstStyle/>
          <a:p>
            <a:endParaRPr/>
          </a:p>
        </p:txBody>
      </p:sp>
      <p:sp>
        <p:nvSpPr>
          <p:cNvPr id="189" name="椭圆形"/>
          <p:cNvSpPr/>
          <p:nvPr/>
        </p:nvSpPr>
        <p:spPr>
          <a:xfrm>
            <a:off x="2315072" y="5901409"/>
            <a:ext cx="154140" cy="159290"/>
          </a:xfrm>
          <a:prstGeom prst="ellipse">
            <a:avLst/>
          </a:prstGeom>
          <a:solidFill>
            <a:schemeClr val="accent5"/>
          </a:solidFill>
          <a:ln w="3175">
            <a:miter lim="400000"/>
          </a:ln>
        </p:spPr>
        <p:txBody>
          <a:bodyPr lIns="27093" tIns="27093" rIns="27093" bIns="27093" anchor="ctr"/>
          <a:lstStyle/>
          <a:p>
            <a:pPr defTabSz="803768">
              <a:lnSpc>
                <a:spcPct val="100000"/>
              </a:lnSpc>
              <a:defRPr sz="2200">
                <a:solidFill>
                  <a:srgbClr val="FFFFFF"/>
                </a:solidFill>
                <a:latin typeface="Avenir Next Regular"/>
                <a:ea typeface="Avenir Next Regular"/>
                <a:cs typeface="Avenir Next Regular"/>
                <a:sym typeface="Avenir Next Regular"/>
              </a:defRPr>
            </a:pPr>
            <a:endParaRPr/>
          </a:p>
        </p:txBody>
      </p:sp>
      <p:sp>
        <p:nvSpPr>
          <p:cNvPr id="190" name="椭圆形"/>
          <p:cNvSpPr/>
          <p:nvPr/>
        </p:nvSpPr>
        <p:spPr>
          <a:xfrm>
            <a:off x="3554629" y="5901409"/>
            <a:ext cx="154140" cy="159290"/>
          </a:xfrm>
          <a:prstGeom prst="ellipse">
            <a:avLst/>
          </a:prstGeom>
          <a:solidFill>
            <a:schemeClr val="accent5"/>
          </a:solidFill>
          <a:ln w="3175">
            <a:miter lim="400000"/>
          </a:ln>
        </p:spPr>
        <p:txBody>
          <a:bodyPr lIns="27093" tIns="27093" rIns="27093" bIns="27093" anchor="ctr"/>
          <a:lstStyle/>
          <a:p>
            <a:pPr defTabSz="803768">
              <a:lnSpc>
                <a:spcPct val="100000"/>
              </a:lnSpc>
              <a:defRPr sz="2200">
                <a:solidFill>
                  <a:srgbClr val="FFFFFF"/>
                </a:solidFill>
                <a:latin typeface="Avenir Next Regular"/>
                <a:ea typeface="Avenir Next Regular"/>
                <a:cs typeface="Avenir Next Regular"/>
                <a:sym typeface="Avenir Next Regular"/>
              </a:defRPr>
            </a:pPr>
            <a:endParaRPr/>
          </a:p>
        </p:txBody>
      </p:sp>
      <p:sp>
        <p:nvSpPr>
          <p:cNvPr id="191" name="椭圆形"/>
          <p:cNvSpPr/>
          <p:nvPr/>
        </p:nvSpPr>
        <p:spPr>
          <a:xfrm>
            <a:off x="4428325" y="5901409"/>
            <a:ext cx="154140" cy="159290"/>
          </a:xfrm>
          <a:prstGeom prst="ellipse">
            <a:avLst/>
          </a:prstGeom>
          <a:solidFill>
            <a:schemeClr val="accent5"/>
          </a:solidFill>
          <a:ln w="3175">
            <a:miter lim="400000"/>
          </a:ln>
        </p:spPr>
        <p:txBody>
          <a:bodyPr lIns="27093" tIns="27093" rIns="27093" bIns="27093" anchor="ctr"/>
          <a:lstStyle/>
          <a:p>
            <a:pPr defTabSz="803768">
              <a:lnSpc>
                <a:spcPct val="100000"/>
              </a:lnSpc>
              <a:defRPr sz="2200">
                <a:solidFill>
                  <a:srgbClr val="FFFFFF"/>
                </a:solidFill>
                <a:latin typeface="Avenir Next Regular"/>
                <a:ea typeface="Avenir Next Regular"/>
                <a:cs typeface="Avenir Next Regular"/>
                <a:sym typeface="Avenir Next Regular"/>
              </a:defRPr>
            </a:pPr>
            <a:endParaRPr/>
          </a:p>
        </p:txBody>
      </p:sp>
      <mc:AlternateContent xmlns:mc="http://schemas.openxmlformats.org/markup-compatibility/2006" xmlns:a14="http://schemas.microsoft.com/office/drawing/2010/main">
        <mc:Choice Requires="a14">
          <p:sp>
            <p:nvSpPr>
              <p:cNvPr id="192" name="方程"/>
              <p:cNvSpPr txBox="1"/>
              <p:nvPr/>
            </p:nvSpPr>
            <p:spPr>
              <a:xfrm>
                <a:off x="2088966" y="5498819"/>
                <a:ext cx="633914" cy="307646"/>
              </a:xfrm>
              <a:prstGeom prst="rect">
                <a:avLst/>
              </a:prstGeom>
              <a:ln w="12700">
                <a:miter lim="400000"/>
              </a:ln>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sSub>
                        <m:sSubPr>
                          <m:ctrlPr>
                            <a:rPr sz="2300" i="1">
                              <a:solidFill>
                                <a:srgbClr val="000000"/>
                              </a:solidFill>
                              <a:latin typeface="Cambria Math" panose="02040503050406030204" pitchFamily="18" charset="0"/>
                            </a:rPr>
                          </m:ctrlPr>
                        </m:sSubPr>
                        <m:e>
                          <m:r>
                            <m:rPr>
                              <m:sty m:val="p"/>
                            </m:rPr>
                            <a:rPr sz="2300" i="1">
                              <a:solidFill>
                                <a:srgbClr val="000000"/>
                              </a:solidFill>
                              <a:latin typeface="Cambria Math" panose="02040503050406030204" pitchFamily="18" charset="0"/>
                            </a:rPr>
                            <m:t>Λ</m:t>
                          </m:r>
                        </m:e>
                        <m:sub>
                          <m:r>
                            <a:rPr sz="2300" i="1">
                              <a:solidFill>
                                <a:srgbClr val="000000"/>
                              </a:solidFill>
                              <a:latin typeface="Cambria Math" panose="02040503050406030204" pitchFamily="18" charset="0"/>
                            </a:rPr>
                            <m:t>𝑄𝐶𝐷</m:t>
                          </m:r>
                        </m:sub>
                      </m:sSub>
                    </m:oMath>
                  </m:oMathPara>
                </a14:m>
                <a:endParaRPr sz="2300"/>
              </a:p>
            </p:txBody>
          </p:sp>
        </mc:Choice>
        <mc:Fallback xmlns="">
          <p:sp>
            <p:nvSpPr>
              <p:cNvPr id="192" name="方程"/>
              <p:cNvSpPr txBox="1">
                <a:spLocks noRot="1" noChangeAspect="1" noMove="1" noResize="1" noEditPoints="1" noAdjustHandles="1" noChangeArrowheads="1" noChangeShapeType="1" noTextEdit="1"/>
              </p:cNvSpPr>
              <p:nvPr/>
            </p:nvSpPr>
            <p:spPr>
              <a:xfrm>
                <a:off x="2088966" y="5498819"/>
                <a:ext cx="633914" cy="307646"/>
              </a:xfrm>
              <a:prstGeom prst="rect">
                <a:avLst/>
              </a:prstGeom>
              <a:blipFill>
                <a:blip r:embed="rId6"/>
                <a:stretch>
                  <a:fillRect l="-15686" r="-9804" b="-46154"/>
                </a:stretch>
              </a:blipFill>
              <a:ln w="12700">
                <a:miter lim="400000"/>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3" name="方程"/>
              <p:cNvSpPr txBox="1"/>
              <p:nvPr/>
            </p:nvSpPr>
            <p:spPr>
              <a:xfrm>
                <a:off x="3525725" y="6194779"/>
                <a:ext cx="360261" cy="263767"/>
              </a:xfrm>
              <a:prstGeom prst="rect">
                <a:avLst/>
              </a:prstGeom>
              <a:ln w="12700">
                <a:miter lim="400000"/>
              </a:ln>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sSub>
                        <m:sSubPr>
                          <m:ctrlPr>
                            <a:rPr sz="2300" i="1">
                              <a:solidFill>
                                <a:srgbClr val="000000"/>
                              </a:solidFill>
                              <a:latin typeface="Cambria Math" panose="02040503050406030204" pitchFamily="18" charset="0"/>
                            </a:rPr>
                          </m:ctrlPr>
                        </m:sSubPr>
                        <m:e>
                          <m:r>
                            <a:rPr sz="2300" i="1">
                              <a:solidFill>
                                <a:srgbClr val="000000"/>
                              </a:solidFill>
                              <a:latin typeface="Cambria Math" panose="02040503050406030204" pitchFamily="18" charset="0"/>
                            </a:rPr>
                            <m:t>𝑀</m:t>
                          </m:r>
                        </m:e>
                        <m:sub>
                          <m:r>
                            <a:rPr sz="2300" i="1">
                              <a:solidFill>
                                <a:srgbClr val="000000"/>
                              </a:solidFill>
                              <a:latin typeface="Cambria Math" panose="02040503050406030204" pitchFamily="18" charset="0"/>
                            </a:rPr>
                            <m:t>𝐵</m:t>
                          </m:r>
                        </m:sub>
                      </m:sSub>
                    </m:oMath>
                  </m:oMathPara>
                </a14:m>
                <a:endParaRPr sz="2300"/>
              </a:p>
            </p:txBody>
          </p:sp>
        </mc:Choice>
        <mc:Fallback xmlns="">
          <p:sp>
            <p:nvSpPr>
              <p:cNvPr id="193" name="方程"/>
              <p:cNvSpPr txBox="1">
                <a:spLocks noRot="1" noChangeAspect="1" noMove="1" noResize="1" noEditPoints="1" noAdjustHandles="1" noChangeArrowheads="1" noChangeShapeType="1" noTextEdit="1"/>
              </p:cNvSpPr>
              <p:nvPr/>
            </p:nvSpPr>
            <p:spPr>
              <a:xfrm>
                <a:off x="3525725" y="6194779"/>
                <a:ext cx="360261" cy="263767"/>
              </a:xfrm>
              <a:prstGeom prst="rect">
                <a:avLst/>
              </a:prstGeom>
              <a:blipFill>
                <a:blip r:embed="rId7"/>
                <a:stretch>
                  <a:fillRect l="-27586" r="-24138" b="-50000"/>
                </a:stretch>
              </a:blipFill>
              <a:ln w="12700">
                <a:miter lim="400000"/>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4" name="方程"/>
              <p:cNvSpPr txBox="1"/>
              <p:nvPr/>
            </p:nvSpPr>
            <p:spPr>
              <a:xfrm>
                <a:off x="4435045" y="5565487"/>
                <a:ext cx="426211" cy="267501"/>
              </a:xfrm>
              <a:prstGeom prst="rect">
                <a:avLst/>
              </a:prstGeom>
              <a:ln w="12700">
                <a:miter lim="400000"/>
              </a:ln>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sSub>
                        <m:sSubPr>
                          <m:ctrlPr>
                            <a:rPr sz="2300" i="1">
                              <a:solidFill>
                                <a:srgbClr val="000000"/>
                              </a:solidFill>
                              <a:latin typeface="Cambria Math" panose="02040503050406030204" pitchFamily="18" charset="0"/>
                            </a:rPr>
                          </m:ctrlPr>
                        </m:sSubPr>
                        <m:e>
                          <m:r>
                            <a:rPr sz="2300" i="1">
                              <a:solidFill>
                                <a:srgbClr val="000000"/>
                              </a:solidFill>
                              <a:latin typeface="Cambria Math" panose="02040503050406030204" pitchFamily="18" charset="0"/>
                            </a:rPr>
                            <m:t>𝑀</m:t>
                          </m:r>
                        </m:e>
                        <m:sub>
                          <m:r>
                            <a:rPr sz="2300" i="1">
                              <a:solidFill>
                                <a:srgbClr val="000000"/>
                              </a:solidFill>
                              <a:latin typeface="Cambria Math" panose="02040503050406030204" pitchFamily="18" charset="0"/>
                            </a:rPr>
                            <m:t>𝑊</m:t>
                          </m:r>
                        </m:sub>
                      </m:sSub>
                    </m:oMath>
                  </m:oMathPara>
                </a14:m>
                <a:endParaRPr sz="2300"/>
              </a:p>
            </p:txBody>
          </p:sp>
        </mc:Choice>
        <mc:Fallback xmlns="">
          <p:sp>
            <p:nvSpPr>
              <p:cNvPr id="194" name="方程"/>
              <p:cNvSpPr txBox="1">
                <a:spLocks noRot="1" noChangeAspect="1" noMove="1" noResize="1" noEditPoints="1" noAdjustHandles="1" noChangeArrowheads="1" noChangeShapeType="1" noTextEdit="1"/>
              </p:cNvSpPr>
              <p:nvPr/>
            </p:nvSpPr>
            <p:spPr>
              <a:xfrm>
                <a:off x="4435045" y="5565487"/>
                <a:ext cx="426211" cy="267501"/>
              </a:xfrm>
              <a:prstGeom prst="rect">
                <a:avLst/>
              </a:prstGeom>
              <a:blipFill>
                <a:blip r:embed="rId8"/>
                <a:stretch>
                  <a:fillRect l="-23529" r="-20588" b="-50000"/>
                </a:stretch>
              </a:blipFill>
              <a:ln w="12700">
                <a:miter lim="400000"/>
              </a:ln>
            </p:spPr>
            <p:txBody>
              <a:bodyPr/>
              <a:lstStyle/>
              <a:p>
                <a:r>
                  <a:rPr lang="zh-CN" altLang="en-US">
                    <a:noFill/>
                  </a:rPr>
                  <a:t> </a:t>
                </a:r>
              </a:p>
            </p:txBody>
          </p:sp>
        </mc:Fallback>
      </mc:AlternateContent>
      <p:sp>
        <p:nvSpPr>
          <p:cNvPr id="195" name="3"/>
          <p:cNvSpPr/>
          <p:nvPr/>
        </p:nvSpPr>
        <p:spPr>
          <a:xfrm>
            <a:off x="12337395" y="9099101"/>
            <a:ext cx="505282" cy="506403"/>
          </a:xfrm>
          <a:prstGeom prst="ellipse">
            <a:avLst/>
          </a:prstGeom>
          <a:solidFill>
            <a:schemeClr val="accent5">
              <a:hueOff val="187634"/>
              <a:satOff val="22839"/>
              <a:lumOff val="25028"/>
            </a:schemeClr>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normAutofit fontScale="92500" lnSpcReduction="10000"/>
          </a:bodyPr>
          <a:lstStyle>
            <a:lvl1pPr defTabSz="803768">
              <a:lnSpc>
                <a:spcPct val="100000"/>
              </a:lnSpc>
              <a:defRPr sz="2200">
                <a:solidFill>
                  <a:srgbClr val="FFFFFF"/>
                </a:solidFill>
                <a:latin typeface="Avenir Next Regular"/>
                <a:ea typeface="Avenir Next Regular"/>
                <a:cs typeface="Avenir Next Regular"/>
                <a:sym typeface="Avenir Next Regular"/>
              </a:defRPr>
            </a:lvl1pPr>
          </a:lstStyle>
          <a:p>
            <a:r>
              <a:t>3</a:t>
            </a:r>
          </a:p>
        </p:txBody>
      </p:sp>
      <p:grpSp>
        <p:nvGrpSpPr>
          <p:cNvPr id="207" name="成组"/>
          <p:cNvGrpSpPr/>
          <p:nvPr/>
        </p:nvGrpSpPr>
        <p:grpSpPr>
          <a:xfrm>
            <a:off x="6832800" y="2095229"/>
            <a:ext cx="5679016" cy="3625130"/>
            <a:chOff x="0" y="0"/>
            <a:chExt cx="5679015" cy="3625128"/>
          </a:xfrm>
        </p:grpSpPr>
        <p:pic>
          <p:nvPicPr>
            <p:cNvPr id="196" name="K.png" descr="K.png"/>
            <p:cNvPicPr>
              <a:picLocks noChangeAspect="1"/>
            </p:cNvPicPr>
            <p:nvPr/>
          </p:nvPicPr>
          <p:blipFill>
            <a:blip r:embed="rId9"/>
            <a:stretch>
              <a:fillRect/>
            </a:stretch>
          </p:blipFill>
          <p:spPr>
            <a:xfrm>
              <a:off x="424614" y="186059"/>
              <a:ext cx="4903939" cy="3439070"/>
            </a:xfrm>
            <a:prstGeom prst="rect">
              <a:avLst/>
            </a:prstGeom>
            <a:ln w="3175" cap="flat">
              <a:noFill/>
              <a:miter lim="400000"/>
            </a:ln>
            <a:effectLst/>
          </p:spPr>
        </p:pic>
        <mc:AlternateContent xmlns:mc="http://schemas.openxmlformats.org/markup-compatibility/2006" xmlns:a14="http://schemas.microsoft.com/office/drawing/2010/main">
          <mc:Choice Requires="a14">
            <p:sp>
              <p:nvSpPr>
                <p:cNvPr id="197" name="方程"/>
                <p:cNvSpPr txBox="1"/>
                <p:nvPr/>
              </p:nvSpPr>
              <p:spPr>
                <a:xfrm>
                  <a:off x="0" y="2534089"/>
                  <a:ext cx="333159" cy="280658"/>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sSup>
                          <m:sSupPr>
                            <m:ctrlPr>
                              <a:rPr sz="2600" i="1">
                                <a:solidFill>
                                  <a:srgbClr val="000000"/>
                                </a:solidFill>
                                <a:latin typeface="Cambria Math" panose="02040503050406030204" pitchFamily="18" charset="0"/>
                              </a:rPr>
                            </m:ctrlPr>
                          </m:sSupPr>
                          <m:e>
                            <m:r>
                              <a:rPr sz="2600" i="1">
                                <a:solidFill>
                                  <a:srgbClr val="000000"/>
                                </a:solidFill>
                                <a:latin typeface="Cambria Math" panose="02040503050406030204" pitchFamily="18" charset="0"/>
                              </a:rPr>
                              <m:t>𝐵</m:t>
                            </m:r>
                          </m:e>
                          <m:sup>
                            <m:r>
                              <a:rPr sz="2600" i="1">
                                <a:solidFill>
                                  <a:srgbClr val="000000"/>
                                </a:solidFill>
                                <a:latin typeface="Cambria Math" panose="02040503050406030204" pitchFamily="18" charset="0"/>
                              </a:rPr>
                              <m:t>0</m:t>
                            </m:r>
                          </m:sup>
                        </m:sSup>
                      </m:oMath>
                    </m:oMathPara>
                  </a14:m>
                  <a:endParaRPr sz="2600"/>
                </a:p>
              </p:txBody>
            </p:sp>
          </mc:Choice>
          <mc:Fallback xmlns="">
            <p:sp>
              <p:nvSpPr>
                <p:cNvPr id="197" name="方程"/>
                <p:cNvSpPr txBox="1">
                  <a:spLocks noRot="1" noChangeAspect="1" noMove="1" noResize="1" noEditPoints="1" noAdjustHandles="1" noChangeArrowheads="1" noChangeShapeType="1" noTextEdit="1"/>
                </p:cNvSpPr>
                <p:nvPr/>
              </p:nvSpPr>
              <p:spPr>
                <a:xfrm>
                  <a:off x="0" y="2534089"/>
                  <a:ext cx="333159" cy="280658"/>
                </a:xfrm>
                <a:prstGeom prst="rect">
                  <a:avLst/>
                </a:prstGeom>
                <a:blipFill>
                  <a:blip r:embed="rId10"/>
                  <a:stretch>
                    <a:fillRect l="-33333" r="-33333" b="-52174"/>
                  </a:stretch>
                </a:blipFill>
                <a:ln w="12700" cap="flat">
                  <a:noFill/>
                  <a:miter lim="4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8" name="方程"/>
                <p:cNvSpPr txBox="1"/>
                <p:nvPr/>
              </p:nvSpPr>
              <p:spPr>
                <a:xfrm>
                  <a:off x="5356109" y="2510176"/>
                  <a:ext cx="322907" cy="195169"/>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sSup>
                          <m:sSupPr>
                            <m:ctrlPr>
                              <a:rPr sz="2600" i="1">
                                <a:solidFill>
                                  <a:srgbClr val="000000"/>
                                </a:solidFill>
                                <a:latin typeface="Cambria Math" panose="02040503050406030204" pitchFamily="18" charset="0"/>
                              </a:rPr>
                            </m:ctrlPr>
                          </m:sSupPr>
                          <m:e>
                            <m:r>
                              <a:rPr sz="2600" i="1">
                                <a:solidFill>
                                  <a:srgbClr val="000000"/>
                                </a:solidFill>
                                <a:latin typeface="Cambria Math" panose="02040503050406030204" pitchFamily="18" charset="0"/>
                              </a:rPr>
                              <m:t>𝜋</m:t>
                            </m:r>
                          </m:e>
                          <m:sup>
                            <m:r>
                              <a:rPr sz="2600" i="1">
                                <a:solidFill>
                                  <a:srgbClr val="000000"/>
                                </a:solidFill>
                                <a:latin typeface="Cambria Math" panose="02040503050406030204" pitchFamily="18" charset="0"/>
                              </a:rPr>
                              <m:t>−</m:t>
                            </m:r>
                          </m:sup>
                        </m:sSup>
                      </m:oMath>
                    </m:oMathPara>
                  </a14:m>
                  <a:endParaRPr sz="2600"/>
                </a:p>
              </p:txBody>
            </p:sp>
          </mc:Choice>
          <mc:Fallback xmlns="">
            <p:sp>
              <p:nvSpPr>
                <p:cNvPr id="198" name="方程"/>
                <p:cNvSpPr txBox="1">
                  <a:spLocks noRot="1" noChangeAspect="1" noMove="1" noResize="1" noEditPoints="1" noAdjustHandles="1" noChangeArrowheads="1" noChangeShapeType="1" noTextEdit="1"/>
                </p:cNvSpPr>
                <p:nvPr/>
              </p:nvSpPr>
              <p:spPr>
                <a:xfrm>
                  <a:off x="5356109" y="2510176"/>
                  <a:ext cx="322907" cy="195169"/>
                </a:xfrm>
                <a:prstGeom prst="rect">
                  <a:avLst/>
                </a:prstGeom>
                <a:blipFill>
                  <a:blip r:embed="rId11"/>
                  <a:stretch>
                    <a:fillRect l="-23077" r="-38462" b="-106250"/>
                  </a:stretch>
                </a:blipFill>
                <a:ln w="12700" cap="flat">
                  <a:noFill/>
                  <a:miter lim="4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9" name="方程"/>
                <p:cNvSpPr txBox="1"/>
                <p:nvPr/>
              </p:nvSpPr>
              <p:spPr>
                <a:xfrm>
                  <a:off x="2711923" y="0"/>
                  <a:ext cx="326423" cy="256358"/>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sSup>
                          <m:sSupPr>
                            <m:ctrlPr>
                              <a:rPr sz="2600" i="1">
                                <a:solidFill>
                                  <a:srgbClr val="000000"/>
                                </a:solidFill>
                                <a:latin typeface="Cambria Math" panose="02040503050406030204" pitchFamily="18" charset="0"/>
                              </a:rPr>
                            </m:ctrlPr>
                          </m:sSupPr>
                          <m:e>
                            <m:r>
                              <a:rPr sz="2600" i="1">
                                <a:solidFill>
                                  <a:srgbClr val="000000"/>
                                </a:solidFill>
                                <a:latin typeface="Cambria Math" panose="02040503050406030204" pitchFamily="18" charset="0"/>
                              </a:rPr>
                              <m:t>𝜋</m:t>
                            </m:r>
                          </m:e>
                          <m:sup>
                            <m:r>
                              <a:rPr sz="2600" i="1">
                                <a:solidFill>
                                  <a:srgbClr val="000000"/>
                                </a:solidFill>
                                <a:latin typeface="Cambria Math" panose="02040503050406030204" pitchFamily="18" charset="0"/>
                              </a:rPr>
                              <m:t>+</m:t>
                            </m:r>
                          </m:sup>
                        </m:sSup>
                      </m:oMath>
                    </m:oMathPara>
                  </a14:m>
                  <a:endParaRPr sz="2600"/>
                </a:p>
              </p:txBody>
            </p:sp>
          </mc:Choice>
          <mc:Fallback xmlns="">
            <p:sp>
              <p:nvSpPr>
                <p:cNvPr id="199" name="方程"/>
                <p:cNvSpPr txBox="1">
                  <a:spLocks noRot="1" noChangeAspect="1" noMove="1" noResize="1" noEditPoints="1" noAdjustHandles="1" noChangeArrowheads="1" noChangeShapeType="1" noTextEdit="1"/>
                </p:cNvSpPr>
                <p:nvPr/>
              </p:nvSpPr>
              <p:spPr>
                <a:xfrm>
                  <a:off x="2711923" y="0"/>
                  <a:ext cx="326423" cy="256358"/>
                </a:xfrm>
                <a:prstGeom prst="rect">
                  <a:avLst/>
                </a:prstGeom>
                <a:blipFill>
                  <a:blip r:embed="rId12"/>
                  <a:stretch>
                    <a:fillRect l="-22222" r="-37037" b="-52381"/>
                  </a:stretch>
                </a:blipFill>
                <a:ln w="12700" cap="flat">
                  <a:noFill/>
                  <a:miter lim="4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0" name="方程"/>
                <p:cNvSpPr txBox="1"/>
                <p:nvPr/>
              </p:nvSpPr>
              <p:spPr>
                <a:xfrm>
                  <a:off x="2428311" y="2510176"/>
                  <a:ext cx="152884" cy="213641"/>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r>
                          <a:rPr sz="2600" i="1">
                            <a:solidFill>
                              <a:srgbClr val="000000"/>
                            </a:solidFill>
                            <a:latin typeface="Cambria Math" panose="02040503050406030204" pitchFamily="18" charset="0"/>
                          </a:rPr>
                          <m:t>𝑔</m:t>
                        </m:r>
                      </m:oMath>
                    </m:oMathPara>
                  </a14:m>
                  <a:endParaRPr sz="2600"/>
                </a:p>
              </p:txBody>
            </p:sp>
          </mc:Choice>
          <mc:Fallback xmlns="">
            <p:sp>
              <p:nvSpPr>
                <p:cNvPr id="200" name="方程"/>
                <p:cNvSpPr txBox="1">
                  <a:spLocks noRot="1" noChangeAspect="1" noMove="1" noResize="1" noEditPoints="1" noAdjustHandles="1" noChangeArrowheads="1" noChangeShapeType="1" noTextEdit="1"/>
                </p:cNvSpPr>
                <p:nvPr/>
              </p:nvSpPr>
              <p:spPr>
                <a:xfrm>
                  <a:off x="2428311" y="2510176"/>
                  <a:ext cx="152884" cy="213641"/>
                </a:xfrm>
                <a:prstGeom prst="rect">
                  <a:avLst/>
                </a:prstGeom>
                <a:blipFill>
                  <a:blip r:embed="rId13"/>
                  <a:stretch>
                    <a:fillRect l="-69231" r="-100000" b="-127778"/>
                  </a:stretch>
                </a:blipFill>
                <a:ln w="12700" cap="flat">
                  <a:noFill/>
                  <a:miter lim="4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1" name="方程"/>
                <p:cNvSpPr txBox="1"/>
                <p:nvPr/>
              </p:nvSpPr>
              <p:spPr>
                <a:xfrm>
                  <a:off x="3049628" y="1344747"/>
                  <a:ext cx="417889" cy="256358"/>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sSup>
                          <m:sSupPr>
                            <m:ctrlPr>
                              <a:rPr sz="2600" i="1">
                                <a:solidFill>
                                  <a:srgbClr val="000000"/>
                                </a:solidFill>
                                <a:latin typeface="Cambria Math" panose="02040503050406030204" pitchFamily="18" charset="0"/>
                              </a:rPr>
                            </m:ctrlPr>
                          </m:sSupPr>
                          <m:e>
                            <m:r>
                              <a:rPr sz="2600" i="1">
                                <a:solidFill>
                                  <a:srgbClr val="000000"/>
                                </a:solidFill>
                                <a:latin typeface="Cambria Math" panose="02040503050406030204" pitchFamily="18" charset="0"/>
                              </a:rPr>
                              <m:t>𝑊</m:t>
                            </m:r>
                          </m:e>
                          <m:sup>
                            <m:r>
                              <a:rPr sz="2600" i="1">
                                <a:solidFill>
                                  <a:srgbClr val="000000"/>
                                </a:solidFill>
                                <a:latin typeface="Cambria Math" panose="02040503050406030204" pitchFamily="18" charset="0"/>
                              </a:rPr>
                              <m:t>+</m:t>
                            </m:r>
                          </m:sup>
                        </m:sSup>
                      </m:oMath>
                    </m:oMathPara>
                  </a14:m>
                  <a:endParaRPr sz="2600"/>
                </a:p>
              </p:txBody>
            </p:sp>
          </mc:Choice>
          <mc:Fallback xmlns="">
            <p:sp>
              <p:nvSpPr>
                <p:cNvPr id="201" name="方程"/>
                <p:cNvSpPr txBox="1">
                  <a:spLocks noRot="1" noChangeAspect="1" noMove="1" noResize="1" noEditPoints="1" noAdjustHandles="1" noChangeArrowheads="1" noChangeShapeType="1" noTextEdit="1"/>
                </p:cNvSpPr>
                <p:nvPr/>
              </p:nvSpPr>
              <p:spPr>
                <a:xfrm>
                  <a:off x="3049628" y="1344747"/>
                  <a:ext cx="417889" cy="256358"/>
                </a:xfrm>
                <a:prstGeom prst="rect">
                  <a:avLst/>
                </a:prstGeom>
                <a:blipFill>
                  <a:blip r:embed="rId14"/>
                  <a:stretch>
                    <a:fillRect l="-26471" r="-38235" b="-66667"/>
                  </a:stretch>
                </a:blipFill>
                <a:ln w="12700" cap="flat">
                  <a:noFill/>
                  <a:miter lim="400000"/>
                </a:ln>
                <a:effectLst/>
              </p:spPr>
              <p:txBody>
                <a:bodyPr/>
                <a:lstStyle/>
                <a:p>
                  <a:r>
                    <a:rPr lang="zh-CN" altLang="en-US">
                      <a:noFill/>
                    </a:rPr>
                    <a:t> </a:t>
                  </a:r>
                </a:p>
              </p:txBody>
            </p:sp>
          </mc:Fallback>
        </mc:AlternateContent>
        <p:sp>
          <p:nvSpPr>
            <p:cNvPr id="202" name="矩形"/>
            <p:cNvSpPr/>
            <p:nvPr/>
          </p:nvSpPr>
          <p:spPr>
            <a:xfrm>
              <a:off x="1165879" y="1849348"/>
              <a:ext cx="3389617" cy="1704994"/>
            </a:xfrm>
            <a:prstGeom prst="rect">
              <a:avLst/>
            </a:prstGeom>
            <a:noFill/>
            <a:ln w="25400" cap="flat">
              <a:solidFill>
                <a:srgbClr val="000000"/>
              </a:solidFill>
              <a:prstDash val="sysDot"/>
              <a:miter lim="400000"/>
            </a:ln>
            <a:effectLst/>
          </p:spPr>
          <p:txBody>
            <a:bodyPr wrap="square" lIns="50800" tIns="50800" rIns="50800" bIns="50800" numCol="1" anchor="ctr">
              <a:noAutofit/>
            </a:bodyPr>
            <a:lstStyle/>
            <a:p>
              <a:pPr defTabSz="584200">
                <a:lnSpc>
                  <a:spcPct val="100000"/>
                </a:lnSpc>
                <a:defRPr sz="2200">
                  <a:solidFill>
                    <a:srgbClr val="FFFFFF"/>
                  </a:solidFill>
                  <a:latin typeface="Helvetica Neue Medium"/>
                  <a:ea typeface="Helvetica Neue Medium"/>
                  <a:cs typeface="Helvetica Neue Medium"/>
                  <a:sym typeface="Helvetica Neue Medium"/>
                </a:defRPr>
              </a:pPr>
              <a:endParaRPr/>
            </a:p>
          </p:txBody>
        </p:sp>
        <mc:AlternateContent xmlns:mc="http://schemas.openxmlformats.org/markup-compatibility/2006" xmlns:a14="http://schemas.microsoft.com/office/drawing/2010/main">
          <mc:Choice Requires="a14">
            <p:sp>
              <p:nvSpPr>
                <p:cNvPr id="203" name="方程"/>
                <p:cNvSpPr txBox="1"/>
                <p:nvPr/>
              </p:nvSpPr>
              <p:spPr>
                <a:xfrm>
                  <a:off x="1551574" y="3123815"/>
                  <a:ext cx="169063" cy="229820"/>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r>
                          <a:rPr sz="2600" i="1">
                            <a:solidFill>
                              <a:srgbClr val="000000"/>
                            </a:solidFill>
                            <a:latin typeface="Cambria Math" panose="02040503050406030204" pitchFamily="18" charset="0"/>
                          </a:rPr>
                          <m:t>𝑑</m:t>
                        </m:r>
                      </m:oMath>
                    </m:oMathPara>
                  </a14:m>
                  <a:endParaRPr sz="2600"/>
                </a:p>
              </p:txBody>
            </p:sp>
          </mc:Choice>
          <mc:Fallback xmlns="">
            <p:sp>
              <p:nvSpPr>
                <p:cNvPr id="203" name="方程"/>
                <p:cNvSpPr txBox="1">
                  <a:spLocks noRot="1" noChangeAspect="1" noMove="1" noResize="1" noEditPoints="1" noAdjustHandles="1" noChangeArrowheads="1" noChangeShapeType="1" noTextEdit="1"/>
                </p:cNvSpPr>
                <p:nvPr/>
              </p:nvSpPr>
              <p:spPr>
                <a:xfrm>
                  <a:off x="1551574" y="3123815"/>
                  <a:ext cx="169063" cy="229820"/>
                </a:xfrm>
                <a:prstGeom prst="rect">
                  <a:avLst/>
                </a:prstGeom>
                <a:blipFill>
                  <a:blip r:embed="rId15"/>
                  <a:stretch>
                    <a:fillRect l="-71429" r="-78571" b="-75000"/>
                  </a:stretch>
                </a:blipFill>
                <a:ln w="12700" cap="flat">
                  <a:noFill/>
                  <a:miter lim="4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4" name="方程"/>
                <p:cNvSpPr txBox="1"/>
                <p:nvPr/>
              </p:nvSpPr>
              <p:spPr>
                <a:xfrm>
                  <a:off x="1578224" y="2069135"/>
                  <a:ext cx="165101" cy="279020"/>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bar>
                          <m:barPr>
                            <m:pos m:val="top"/>
                            <m:ctrlPr>
                              <a:rPr sz="2600" i="1">
                                <a:solidFill>
                                  <a:srgbClr val="000000"/>
                                </a:solidFill>
                                <a:latin typeface="Cambria Math" panose="02040503050406030204" pitchFamily="18" charset="0"/>
                              </a:rPr>
                            </m:ctrlPr>
                          </m:barPr>
                          <m:e>
                            <m:r>
                              <a:rPr sz="2600" i="1">
                                <a:solidFill>
                                  <a:srgbClr val="000000"/>
                                </a:solidFill>
                                <a:latin typeface="Cambria Math" panose="02040503050406030204" pitchFamily="18" charset="0"/>
                              </a:rPr>
                              <m:t>𝑏</m:t>
                            </m:r>
                          </m:e>
                        </m:bar>
                      </m:oMath>
                    </m:oMathPara>
                  </a14:m>
                  <a:endParaRPr sz="2600"/>
                </a:p>
              </p:txBody>
            </p:sp>
          </mc:Choice>
          <mc:Fallback xmlns="">
            <p:sp>
              <p:nvSpPr>
                <p:cNvPr id="204" name="方程"/>
                <p:cNvSpPr txBox="1">
                  <a:spLocks noRot="1" noChangeAspect="1" noMove="1" noResize="1" noEditPoints="1" noAdjustHandles="1" noChangeArrowheads="1" noChangeShapeType="1" noTextEdit="1"/>
                </p:cNvSpPr>
                <p:nvPr/>
              </p:nvSpPr>
              <p:spPr>
                <a:xfrm>
                  <a:off x="1578224" y="2069135"/>
                  <a:ext cx="165101" cy="279020"/>
                </a:xfrm>
                <a:prstGeom prst="rect">
                  <a:avLst/>
                </a:prstGeom>
                <a:blipFill>
                  <a:blip r:embed="rId16"/>
                  <a:stretch>
                    <a:fillRect l="-64286" r="-71429" b="-78261"/>
                  </a:stretch>
                </a:blipFill>
                <a:ln w="12700" cap="flat">
                  <a:noFill/>
                  <a:miter lim="4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5" name="方程"/>
                <p:cNvSpPr txBox="1"/>
                <p:nvPr/>
              </p:nvSpPr>
              <p:spPr>
                <a:xfrm>
                  <a:off x="3967445" y="2069468"/>
                  <a:ext cx="165101" cy="202084"/>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bar>
                          <m:barPr>
                            <m:pos m:val="top"/>
                            <m:ctrlPr>
                              <a:rPr sz="2600" i="1">
                                <a:solidFill>
                                  <a:srgbClr val="000000"/>
                                </a:solidFill>
                                <a:latin typeface="Cambria Math" panose="02040503050406030204" pitchFamily="18" charset="0"/>
                              </a:rPr>
                            </m:ctrlPr>
                          </m:barPr>
                          <m:e>
                            <m:r>
                              <a:rPr sz="2600" i="1">
                                <a:solidFill>
                                  <a:srgbClr val="000000"/>
                                </a:solidFill>
                                <a:latin typeface="Cambria Math" panose="02040503050406030204" pitchFamily="18" charset="0"/>
                              </a:rPr>
                              <m:t>𝑢</m:t>
                            </m:r>
                          </m:e>
                        </m:bar>
                      </m:oMath>
                    </m:oMathPara>
                  </a14:m>
                  <a:endParaRPr sz="2600"/>
                </a:p>
              </p:txBody>
            </p:sp>
          </mc:Choice>
          <mc:Fallback xmlns="">
            <p:sp>
              <p:nvSpPr>
                <p:cNvPr id="205" name="方程"/>
                <p:cNvSpPr txBox="1">
                  <a:spLocks noRot="1" noChangeAspect="1" noMove="1" noResize="1" noEditPoints="1" noAdjustHandles="1" noChangeArrowheads="1" noChangeShapeType="1" noTextEdit="1"/>
                </p:cNvSpPr>
                <p:nvPr/>
              </p:nvSpPr>
              <p:spPr>
                <a:xfrm>
                  <a:off x="3967445" y="2069468"/>
                  <a:ext cx="165101" cy="202084"/>
                </a:xfrm>
                <a:prstGeom prst="rect">
                  <a:avLst/>
                </a:prstGeom>
                <a:blipFill>
                  <a:blip r:embed="rId17"/>
                  <a:stretch>
                    <a:fillRect l="-42857" r="-57143" b="-94118"/>
                  </a:stretch>
                </a:blipFill>
                <a:ln w="12700" cap="flat">
                  <a:noFill/>
                  <a:miter lim="4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6" name="方程"/>
                <p:cNvSpPr txBox="1"/>
                <p:nvPr/>
              </p:nvSpPr>
              <p:spPr>
                <a:xfrm>
                  <a:off x="3965447" y="3123815"/>
                  <a:ext cx="169064" cy="229820"/>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r>
                          <a:rPr sz="2600" i="1">
                            <a:solidFill>
                              <a:srgbClr val="000000"/>
                            </a:solidFill>
                            <a:latin typeface="Cambria Math" panose="02040503050406030204" pitchFamily="18" charset="0"/>
                          </a:rPr>
                          <m:t>𝑑</m:t>
                        </m:r>
                      </m:oMath>
                    </m:oMathPara>
                  </a14:m>
                  <a:endParaRPr sz="2600"/>
                </a:p>
              </p:txBody>
            </p:sp>
          </mc:Choice>
          <mc:Fallback xmlns="">
            <p:sp>
              <p:nvSpPr>
                <p:cNvPr id="206" name="方程"/>
                <p:cNvSpPr txBox="1">
                  <a:spLocks noRot="1" noChangeAspect="1" noMove="1" noResize="1" noEditPoints="1" noAdjustHandles="1" noChangeArrowheads="1" noChangeShapeType="1" noTextEdit="1"/>
                </p:cNvSpPr>
                <p:nvPr/>
              </p:nvSpPr>
              <p:spPr>
                <a:xfrm>
                  <a:off x="3965447" y="3123815"/>
                  <a:ext cx="169064" cy="229820"/>
                </a:xfrm>
                <a:prstGeom prst="rect">
                  <a:avLst/>
                </a:prstGeom>
                <a:blipFill>
                  <a:blip r:embed="rId15"/>
                  <a:stretch>
                    <a:fillRect l="-71429" r="-78571" b="-75000"/>
                  </a:stretch>
                </a:blipFill>
                <a:ln w="12700" cap="flat">
                  <a:noFill/>
                  <a:miter lim="400000"/>
                </a:ln>
                <a:effectLst/>
              </p:spPr>
              <p:txBody>
                <a:bodyPr/>
                <a:lstStyle/>
                <a:p>
                  <a:r>
                    <a:rPr lang="zh-CN" altLang="en-US">
                      <a:noFill/>
                    </a:rPr>
                    <a:t> </a:t>
                  </a:r>
                </a:p>
              </p:txBody>
            </p:sp>
          </mc:Fallback>
        </mc:AlternateContent>
      </p:grpSp>
      <p:sp>
        <p:nvSpPr>
          <p:cNvPr id="208" name="Motivation"/>
          <p:cNvSpPr txBox="1"/>
          <p:nvPr/>
        </p:nvSpPr>
        <p:spPr>
          <a:xfrm>
            <a:off x="-284142" y="166295"/>
            <a:ext cx="3082376" cy="6617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Motivation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OUTLINE"/>
          <p:cNvSpPr txBox="1"/>
          <p:nvPr/>
        </p:nvSpPr>
        <p:spPr>
          <a:xfrm>
            <a:off x="-127824" y="258821"/>
            <a:ext cx="2762843" cy="66175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OUTLINE</a:t>
            </a:r>
          </a:p>
        </p:txBody>
      </p:sp>
      <p:pic>
        <p:nvPicPr>
          <p:cNvPr id="213" name="图像" descr="图像"/>
          <p:cNvPicPr>
            <a:picLocks noChangeAspect="1"/>
          </p:cNvPicPr>
          <p:nvPr/>
        </p:nvPicPr>
        <p:blipFill>
          <a:blip r:embed="rId3"/>
          <a:srcRect l="145" t="1386" r="145" b="70465"/>
          <a:stretch>
            <a:fillRect/>
          </a:stretch>
        </p:blipFill>
        <p:spPr>
          <a:xfrm flipH="1">
            <a:off x="-41356" y="-54684"/>
            <a:ext cx="13087432" cy="1103525"/>
          </a:xfrm>
          <a:prstGeom prst="rect">
            <a:avLst/>
          </a:prstGeom>
          <a:ln w="3175">
            <a:miter lim="400000"/>
          </a:ln>
        </p:spPr>
      </p:pic>
      <p:sp>
        <p:nvSpPr>
          <p:cNvPr id="214" name="Motivation"/>
          <p:cNvSpPr txBox="1"/>
          <p:nvPr/>
        </p:nvSpPr>
        <p:spPr>
          <a:xfrm>
            <a:off x="-284142" y="166295"/>
            <a:ext cx="3082376" cy="6617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Motivation</a:t>
            </a:r>
          </a:p>
        </p:txBody>
      </p:sp>
      <mc:AlternateContent xmlns:mc="http://schemas.openxmlformats.org/markup-compatibility/2006" xmlns:a14="http://schemas.microsoft.com/office/drawing/2010/main">
        <mc:Choice Requires="a14">
          <p:sp>
            <p:nvSpPr>
              <p:cNvPr id="215" name="Important inputs for exclusive processes in factorization theory…"/>
              <p:cNvSpPr txBox="1">
                <a:spLocks noGrp="1"/>
              </p:cNvSpPr>
              <p:nvPr>
                <p:ph type="body" sz="half" idx="1"/>
              </p:nvPr>
            </p:nvSpPr>
            <p:spPr>
              <a:xfrm>
                <a:off x="649446" y="1974776"/>
                <a:ext cx="11705908" cy="3524977"/>
              </a:xfrm>
              <a:prstGeom prst="rect">
                <a:avLst/>
              </a:prstGeom>
            </p:spPr>
            <p:txBody>
              <a:bodyPr/>
              <a:lstStyle/>
              <a:p>
                <a:r>
                  <a:rPr dirty="0"/>
                  <a:t>Important inputs for exclusive processes in factorization theory</a:t>
                </a:r>
              </a:p>
              <a:p>
                <a:pPr marL="0" indent="0">
                  <a:buNone/>
                </a:pPr>
                <a:r>
                  <a:rPr lang="zh-CN" altLang="en-US" dirty="0"/>
                  <a:t>    </a:t>
                </a:r>
                <a:r>
                  <a:rPr dirty="0"/>
                  <a:t>Relevant flavor physics</a:t>
                </a:r>
              </a:p>
              <a:p>
                <a:r>
                  <a:rPr dirty="0"/>
                  <a:t>Providing information on the </a:t>
                </a:r>
                <a:r>
                  <a:rPr dirty="0">
                    <a:solidFill>
                      <a:schemeClr val="accent4">
                        <a:hueOff val="-904334"/>
                        <a:lumOff val="2953"/>
                      </a:schemeClr>
                    </a:solidFill>
                  </a:rPr>
                  <a:t>CKM matrix</a:t>
                </a:r>
              </a:p>
              <a:p>
                <a:r>
                  <a:rPr dirty="0">
                    <a:solidFill>
                      <a:schemeClr val="accent4">
                        <a:hueOff val="-904334"/>
                        <a:lumOff val="2953"/>
                      </a:schemeClr>
                    </a:solidFill>
                  </a:rPr>
                  <a:t>New physics</a:t>
                </a:r>
                <a:r>
                  <a:rPr dirty="0"/>
                  <a:t>, flavor-changing neutral current processes (</a:t>
                </a:r>
                <a14:m>
                  <m:oMath xmlns:m="http://schemas.openxmlformats.org/officeDocument/2006/math">
                    <m:r>
                      <a:rPr sz="3550" i="1">
                        <a:solidFill>
                          <a:srgbClr val="000000"/>
                        </a:solidFill>
                        <a:latin typeface="Cambria Math" panose="02040503050406030204" pitchFamily="18" charset="0"/>
                      </a:rPr>
                      <m:t>𝐵</m:t>
                    </m:r>
                    <m:r>
                      <a:rPr sz="3550" i="1">
                        <a:solidFill>
                          <a:srgbClr val="000000"/>
                        </a:solidFill>
                        <a:latin typeface="Cambria Math" panose="02040503050406030204" pitchFamily="18" charset="0"/>
                      </a:rPr>
                      <m:t>→</m:t>
                    </m:r>
                    <m:sSup>
                      <m:sSupPr>
                        <m:ctrlPr>
                          <a:rPr sz="3550" i="1">
                            <a:solidFill>
                              <a:srgbClr val="000000"/>
                            </a:solidFill>
                            <a:latin typeface="Cambria Math" panose="02040503050406030204" pitchFamily="18" charset="0"/>
                          </a:rPr>
                        </m:ctrlPr>
                      </m:sSupPr>
                      <m:e>
                        <m:r>
                          <a:rPr sz="3550" i="1">
                            <a:solidFill>
                              <a:srgbClr val="000000"/>
                            </a:solidFill>
                            <a:latin typeface="Cambria Math" panose="02040503050406030204" pitchFamily="18" charset="0"/>
                          </a:rPr>
                          <m:t>𝐾</m:t>
                        </m:r>
                      </m:e>
                      <m:sup>
                        <m:r>
                          <a:rPr sz="3550" i="1">
                            <a:solidFill>
                              <a:srgbClr val="000000"/>
                            </a:solidFill>
                            <a:latin typeface="Cambria Math" panose="02040503050406030204" pitchFamily="18" charset="0"/>
                          </a:rPr>
                          <m:t>∗</m:t>
                        </m:r>
                      </m:sup>
                    </m:sSup>
                    <m:sSup>
                      <m:sSupPr>
                        <m:ctrlPr>
                          <a:rPr sz="3550" i="1">
                            <a:solidFill>
                              <a:srgbClr val="000000"/>
                            </a:solidFill>
                            <a:latin typeface="Cambria Math" panose="02040503050406030204" pitchFamily="18" charset="0"/>
                          </a:rPr>
                        </m:ctrlPr>
                      </m:sSupPr>
                      <m:e>
                        <m:r>
                          <a:rPr sz="3550" i="1">
                            <a:solidFill>
                              <a:srgbClr val="000000"/>
                            </a:solidFill>
                            <a:latin typeface="Cambria Math" panose="02040503050406030204" pitchFamily="18" charset="0"/>
                          </a:rPr>
                          <m:t>𝑙</m:t>
                        </m:r>
                      </m:e>
                      <m:sup>
                        <m:r>
                          <a:rPr sz="3550" i="1">
                            <a:solidFill>
                              <a:srgbClr val="000000"/>
                            </a:solidFill>
                            <a:latin typeface="Cambria Math" panose="02040503050406030204" pitchFamily="18" charset="0"/>
                          </a:rPr>
                          <m:t>+</m:t>
                        </m:r>
                      </m:sup>
                    </m:sSup>
                    <m:sSup>
                      <m:sSupPr>
                        <m:ctrlPr>
                          <a:rPr sz="3550" i="1">
                            <a:solidFill>
                              <a:srgbClr val="000000"/>
                            </a:solidFill>
                            <a:latin typeface="Cambria Math" panose="02040503050406030204" pitchFamily="18" charset="0"/>
                          </a:rPr>
                        </m:ctrlPr>
                      </m:sSupPr>
                      <m:e>
                        <m:r>
                          <a:rPr sz="3550" i="1">
                            <a:solidFill>
                              <a:srgbClr val="000000"/>
                            </a:solidFill>
                            <a:latin typeface="Cambria Math" panose="02040503050406030204" pitchFamily="18" charset="0"/>
                          </a:rPr>
                          <m:t>𝑙</m:t>
                        </m:r>
                      </m:e>
                      <m:sup>
                        <m:r>
                          <a:rPr sz="3550" i="1">
                            <a:solidFill>
                              <a:srgbClr val="000000"/>
                            </a:solidFill>
                            <a:latin typeface="Cambria Math" panose="02040503050406030204" pitchFamily="18" charset="0"/>
                          </a:rPr>
                          <m:t>−</m:t>
                        </m:r>
                      </m:sup>
                    </m:sSup>
                    <m:r>
                      <a:rPr sz="3550" i="1">
                        <a:solidFill>
                          <a:srgbClr val="000000"/>
                        </a:solidFill>
                        <a:latin typeface="Cambria Math" panose="02040503050406030204" pitchFamily="18" charset="0"/>
                      </a:rPr>
                      <m:t>,</m:t>
                    </m:r>
                    <m:sSub>
                      <m:sSubPr>
                        <m:ctrlPr>
                          <a:rPr sz="3550" i="1">
                            <a:solidFill>
                              <a:srgbClr val="000000"/>
                            </a:solidFill>
                            <a:latin typeface="Cambria Math" panose="02040503050406030204" pitchFamily="18" charset="0"/>
                          </a:rPr>
                        </m:ctrlPr>
                      </m:sSubPr>
                      <m:e>
                        <m:r>
                          <a:rPr sz="3550" i="1">
                            <a:solidFill>
                              <a:srgbClr val="000000"/>
                            </a:solidFill>
                            <a:latin typeface="Cambria Math" panose="02040503050406030204" pitchFamily="18" charset="0"/>
                          </a:rPr>
                          <m:t>𝐵</m:t>
                        </m:r>
                      </m:e>
                      <m:sub>
                        <m:r>
                          <a:rPr sz="3550" i="1">
                            <a:solidFill>
                              <a:srgbClr val="000000"/>
                            </a:solidFill>
                            <a:latin typeface="Cambria Math" panose="02040503050406030204" pitchFamily="18" charset="0"/>
                          </a:rPr>
                          <m:t>𝑠</m:t>
                        </m:r>
                      </m:sub>
                    </m:sSub>
                    <m:r>
                      <a:rPr sz="3550" i="1">
                        <a:solidFill>
                          <a:srgbClr val="000000"/>
                        </a:solidFill>
                        <a:latin typeface="Cambria Math" panose="02040503050406030204" pitchFamily="18" charset="0"/>
                      </a:rPr>
                      <m:t>→</m:t>
                    </m:r>
                    <m:r>
                      <a:rPr sz="3550" i="1">
                        <a:solidFill>
                          <a:srgbClr val="000000"/>
                        </a:solidFill>
                        <a:latin typeface="Cambria Math" panose="02040503050406030204" pitchFamily="18" charset="0"/>
                      </a:rPr>
                      <m:t>𝜙</m:t>
                    </m:r>
                    <m:sSup>
                      <m:sSupPr>
                        <m:ctrlPr>
                          <a:rPr sz="3550" i="1">
                            <a:solidFill>
                              <a:srgbClr val="000000"/>
                            </a:solidFill>
                            <a:latin typeface="Cambria Math" panose="02040503050406030204" pitchFamily="18" charset="0"/>
                          </a:rPr>
                        </m:ctrlPr>
                      </m:sSupPr>
                      <m:e>
                        <m:r>
                          <a:rPr sz="3550" i="1">
                            <a:solidFill>
                              <a:srgbClr val="000000"/>
                            </a:solidFill>
                            <a:latin typeface="Cambria Math" panose="02040503050406030204" pitchFamily="18" charset="0"/>
                          </a:rPr>
                          <m:t>𝑙</m:t>
                        </m:r>
                      </m:e>
                      <m:sup>
                        <m:r>
                          <a:rPr sz="3550" i="1">
                            <a:solidFill>
                              <a:srgbClr val="000000"/>
                            </a:solidFill>
                            <a:latin typeface="Cambria Math" panose="02040503050406030204" pitchFamily="18" charset="0"/>
                          </a:rPr>
                          <m:t>+</m:t>
                        </m:r>
                      </m:sup>
                    </m:sSup>
                    <m:sSup>
                      <m:sSupPr>
                        <m:ctrlPr>
                          <a:rPr sz="3550" i="1">
                            <a:solidFill>
                              <a:srgbClr val="000000"/>
                            </a:solidFill>
                            <a:latin typeface="Cambria Math" panose="02040503050406030204" pitchFamily="18" charset="0"/>
                          </a:rPr>
                        </m:ctrlPr>
                      </m:sSupPr>
                      <m:e>
                        <m:r>
                          <a:rPr sz="3550" i="1">
                            <a:solidFill>
                              <a:srgbClr val="000000"/>
                            </a:solidFill>
                            <a:latin typeface="Cambria Math" panose="02040503050406030204" pitchFamily="18" charset="0"/>
                          </a:rPr>
                          <m:t>𝑙</m:t>
                        </m:r>
                      </m:e>
                      <m:sup>
                        <m:r>
                          <a:rPr sz="3550" i="1">
                            <a:solidFill>
                              <a:srgbClr val="000000"/>
                            </a:solidFill>
                            <a:latin typeface="Cambria Math" panose="02040503050406030204" pitchFamily="18" charset="0"/>
                          </a:rPr>
                          <m:t>−</m:t>
                        </m:r>
                      </m:sup>
                    </m:sSup>
                  </m:oMath>
                </a14:m>
                <a:r>
                  <a:rPr dirty="0"/>
                  <a:t>)</a:t>
                </a:r>
              </a:p>
            </p:txBody>
          </p:sp>
        </mc:Choice>
        <mc:Fallback xmlns="">
          <p:sp>
            <p:nvSpPr>
              <p:cNvPr id="215" name="Important inputs for exclusive processes in factorization theory…"/>
              <p:cNvSpPr txBox="1">
                <a:spLocks noGrp="1" noRot="1" noChangeAspect="1" noMove="1" noResize="1" noEditPoints="1" noAdjustHandles="1" noChangeArrowheads="1" noChangeShapeType="1" noTextEdit="1"/>
              </p:cNvSpPr>
              <p:nvPr>
                <p:ph type="body" sz="half" idx="1"/>
              </p:nvPr>
            </p:nvSpPr>
            <p:spPr>
              <a:xfrm>
                <a:off x="649446" y="1974776"/>
                <a:ext cx="11705908" cy="3524977"/>
              </a:xfrm>
              <a:prstGeom prst="rect">
                <a:avLst/>
              </a:prstGeom>
              <a:blipFill>
                <a:blip r:embed="rId4"/>
                <a:stretch>
                  <a:fillRect l="-3579" t="-16547" r="-325"/>
                </a:stretch>
              </a:blipFill>
            </p:spPr>
            <p:txBody>
              <a:bodyPr/>
              <a:lstStyle/>
              <a:p>
                <a:r>
                  <a:rPr lang="zh-CN" altLang="en-US">
                    <a:noFill/>
                  </a:rPr>
                  <a:t> </a:t>
                </a:r>
              </a:p>
            </p:txBody>
          </p:sp>
        </mc:Fallback>
      </mc:AlternateContent>
      <p:pic>
        <p:nvPicPr>
          <p:cNvPr id="216" name="图像" descr="图像"/>
          <p:cNvPicPr>
            <a:picLocks noChangeAspect="1"/>
          </p:cNvPicPr>
          <p:nvPr/>
        </p:nvPicPr>
        <p:blipFill>
          <a:blip r:embed="rId5"/>
          <a:stretch>
            <a:fillRect/>
          </a:stretch>
        </p:blipFill>
        <p:spPr>
          <a:xfrm>
            <a:off x="6626134" y="4911862"/>
            <a:ext cx="4743327" cy="2757417"/>
          </a:xfrm>
          <a:prstGeom prst="rect">
            <a:avLst/>
          </a:prstGeom>
          <a:ln w="3175">
            <a:miter lim="400000"/>
          </a:ln>
        </p:spPr>
      </p:pic>
      <p:sp>
        <p:nvSpPr>
          <p:cNvPr id="217" name="4"/>
          <p:cNvSpPr/>
          <p:nvPr/>
        </p:nvSpPr>
        <p:spPr>
          <a:xfrm>
            <a:off x="12337395" y="9099101"/>
            <a:ext cx="505282" cy="506403"/>
          </a:xfrm>
          <a:prstGeom prst="ellipse">
            <a:avLst/>
          </a:prstGeom>
          <a:solidFill>
            <a:schemeClr val="accent5">
              <a:hueOff val="187634"/>
              <a:satOff val="22839"/>
              <a:lumOff val="25028"/>
            </a:schemeClr>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normAutofit fontScale="92500" lnSpcReduction="10000"/>
          </a:bodyPr>
          <a:lstStyle>
            <a:lvl1pPr defTabSz="803768">
              <a:lnSpc>
                <a:spcPct val="100000"/>
              </a:lnSpc>
              <a:defRPr sz="2200">
                <a:solidFill>
                  <a:srgbClr val="FFFFFF"/>
                </a:solidFill>
                <a:latin typeface="Avenir Next Regular"/>
                <a:ea typeface="Avenir Next Regular"/>
                <a:cs typeface="Avenir Next Regular"/>
                <a:sym typeface="Avenir Next Regular"/>
              </a:defRPr>
            </a:lvl1pPr>
          </a:lstStyle>
          <a:p>
            <a:r>
              <a:t>4</a:t>
            </a:r>
          </a:p>
        </p:txBody>
      </p:sp>
      <mc:AlternateContent xmlns:mc="http://schemas.openxmlformats.org/markup-compatibility/2006" xmlns:a14="http://schemas.microsoft.com/office/drawing/2010/main">
        <mc:Choice Requires="a14">
          <p:sp>
            <p:nvSpPr>
              <p:cNvPr id="218" name="LHCb-Paper-2021-007"/>
              <p:cNvSpPr txBox="1"/>
              <p:nvPr/>
            </p:nvSpPr>
            <p:spPr>
              <a:xfrm>
                <a:off x="685362" y="6553956"/>
                <a:ext cx="5931062" cy="1101497"/>
              </a:xfrm>
              <a:prstGeom prst="rect">
                <a:avLst/>
              </a:prstGeom>
              <a:ln w="3175">
                <a:miter lim="400000"/>
              </a:ln>
              <a:extLst>
                <a:ext uri="{C572A759-6A51-4108-AA02-DFA0A04FC94B}">
                  <ma14:wrappingTextBoxFlag xmlns:ma14="http://schemas.microsoft.com/office/mac/drawingml/2011/main" xmlns:m="http://schemas.openxmlformats.org/officeDocument/2006/math" xmlns="" val="1"/>
                </a:ext>
              </a:extLst>
            </p:spPr>
            <p:txBody>
              <a:bodyPr lIns="27093" tIns="27093" rIns="27093" bIns="27093" anchor="ctr">
                <a:spAutoFit/>
              </a:bodyPr>
              <a:lstStyle/>
              <a:p>
                <a:pPr marL="372340" indent="-372340" algn="l" defTabSz="1733930">
                  <a:lnSpc>
                    <a:spcPct val="110000"/>
                  </a:lnSpc>
                  <a:spcBef>
                    <a:spcPts val="1700"/>
                  </a:spcBef>
                  <a:buSzPct val="150000"/>
                  <a:buChar char="•"/>
                  <a:defRPr sz="2700"/>
                </a:pPr>
                <a14:m>
                  <m:oMath xmlns:m="http://schemas.openxmlformats.org/officeDocument/2006/math">
                    <m:sSup>
                      <m:sSupPr>
                        <m:ctrlPr>
                          <a:rPr sz="3200" i="1">
                            <a:solidFill>
                              <a:srgbClr val="000000"/>
                            </a:solidFill>
                            <a:latin typeface="Cambria Math" panose="02040503050406030204" pitchFamily="18" charset="0"/>
                          </a:rPr>
                        </m:ctrlPr>
                      </m:sSupPr>
                      <m:e>
                        <m:r>
                          <a:rPr sz="3200" i="1">
                            <a:solidFill>
                              <a:srgbClr val="000000"/>
                            </a:solidFill>
                            <a:latin typeface="Cambria Math" panose="02040503050406030204" pitchFamily="18" charset="0"/>
                          </a:rPr>
                          <m:t>𝐵</m:t>
                        </m:r>
                      </m:e>
                      <m:sup>
                        <m:r>
                          <a:rPr sz="3200" i="1">
                            <a:solidFill>
                              <a:srgbClr val="000000"/>
                            </a:solidFill>
                            <a:latin typeface="Cambria Math" panose="02040503050406030204" pitchFamily="18" charset="0"/>
                          </a:rPr>
                          <m:t>0</m:t>
                        </m:r>
                      </m:sup>
                    </m:sSup>
                    <m:r>
                      <a:rPr sz="3200" i="1">
                        <a:solidFill>
                          <a:srgbClr val="000000"/>
                        </a:solidFill>
                        <a:latin typeface="Cambria Math" panose="02040503050406030204" pitchFamily="18" charset="0"/>
                      </a:rPr>
                      <m:t>→</m:t>
                    </m:r>
                    <m:sSup>
                      <m:sSupPr>
                        <m:ctrlPr>
                          <a:rPr sz="3200" i="1">
                            <a:solidFill>
                              <a:srgbClr val="000000"/>
                            </a:solidFill>
                            <a:latin typeface="Cambria Math" panose="02040503050406030204" pitchFamily="18" charset="0"/>
                          </a:rPr>
                        </m:ctrlPr>
                      </m:sSupPr>
                      <m:e>
                        <m:r>
                          <a:rPr sz="3200" i="1">
                            <a:solidFill>
                              <a:srgbClr val="000000"/>
                            </a:solidFill>
                            <a:latin typeface="Cambria Math" panose="02040503050406030204" pitchFamily="18" charset="0"/>
                          </a:rPr>
                          <m:t>𝐾</m:t>
                        </m:r>
                      </m:e>
                      <m:sup>
                        <m:r>
                          <a:rPr sz="3200" i="1">
                            <a:solidFill>
                              <a:srgbClr val="000000"/>
                            </a:solidFill>
                            <a:latin typeface="Cambria Math" panose="02040503050406030204" pitchFamily="18" charset="0"/>
                          </a:rPr>
                          <m:t>∗0</m:t>
                        </m:r>
                      </m:sup>
                    </m:sSup>
                    <m:sSup>
                      <m:sSupPr>
                        <m:ctrlPr>
                          <a:rPr sz="3200" i="1">
                            <a:solidFill>
                              <a:srgbClr val="000000"/>
                            </a:solidFill>
                            <a:latin typeface="Cambria Math" panose="02040503050406030204" pitchFamily="18" charset="0"/>
                          </a:rPr>
                        </m:ctrlPr>
                      </m:sSupPr>
                      <m:e>
                        <m:r>
                          <a:rPr sz="3200" i="1">
                            <a:solidFill>
                              <a:srgbClr val="000000"/>
                            </a:solidFill>
                            <a:latin typeface="Cambria Math" panose="02040503050406030204" pitchFamily="18" charset="0"/>
                          </a:rPr>
                          <m:t>𝜇</m:t>
                        </m:r>
                      </m:e>
                      <m:sup>
                        <m:r>
                          <a:rPr sz="3200" i="1">
                            <a:solidFill>
                              <a:srgbClr val="000000"/>
                            </a:solidFill>
                            <a:latin typeface="Cambria Math" panose="02040503050406030204" pitchFamily="18" charset="0"/>
                          </a:rPr>
                          <m:t>+</m:t>
                        </m:r>
                      </m:sup>
                    </m:sSup>
                    <m:sSup>
                      <m:sSupPr>
                        <m:ctrlPr>
                          <a:rPr sz="3200" i="1">
                            <a:solidFill>
                              <a:srgbClr val="000000"/>
                            </a:solidFill>
                            <a:latin typeface="Cambria Math" panose="02040503050406030204" pitchFamily="18" charset="0"/>
                          </a:rPr>
                        </m:ctrlPr>
                      </m:sSupPr>
                      <m:e>
                        <m:r>
                          <a:rPr sz="3200" i="1">
                            <a:solidFill>
                              <a:srgbClr val="000000"/>
                            </a:solidFill>
                            <a:latin typeface="Cambria Math" panose="02040503050406030204" pitchFamily="18" charset="0"/>
                          </a:rPr>
                          <m:t>𝜇</m:t>
                        </m:r>
                      </m:e>
                      <m:sup>
                        <m:r>
                          <a:rPr sz="3200" i="1">
                            <a:solidFill>
                              <a:srgbClr val="000000"/>
                            </a:solidFill>
                            <a:latin typeface="Cambria Math" panose="02040503050406030204" pitchFamily="18" charset="0"/>
                          </a:rPr>
                          <m:t>−</m:t>
                        </m:r>
                      </m:sup>
                    </m:sSup>
                  </m:oMath>
                </a14:m>
                <a:r>
                  <a:t>                           </a:t>
                </a:r>
                <a:r>
                  <a:rPr>
                    <a:solidFill>
                      <a:srgbClr val="5E5E5E"/>
                    </a:solidFill>
                    <a:latin typeface="Arial"/>
                    <a:ea typeface="Arial"/>
                    <a:cs typeface="Arial"/>
                    <a:sym typeface="Arial"/>
                  </a:rPr>
                  <a:t>LHCb-Paper-2021-007</a:t>
                </a:r>
              </a:p>
            </p:txBody>
          </p:sp>
        </mc:Choice>
        <mc:Fallback xmlns="">
          <p:sp>
            <p:nvSpPr>
              <p:cNvPr id="218" name="LHCb-Paper-2021-007"/>
              <p:cNvSpPr txBox="1">
                <a:spLocks noRot="1" noChangeAspect="1" noMove="1" noResize="1" noEditPoints="1" noAdjustHandles="1" noChangeArrowheads="1" noChangeShapeType="1" noTextEdit="1"/>
              </p:cNvSpPr>
              <p:nvPr/>
            </p:nvSpPr>
            <p:spPr>
              <a:xfrm>
                <a:off x="685362" y="6553956"/>
                <a:ext cx="5931062" cy="1101497"/>
              </a:xfrm>
              <a:prstGeom prst="rect">
                <a:avLst/>
              </a:prstGeom>
              <a:blipFill>
                <a:blip r:embed="rId6"/>
                <a:stretch>
                  <a:fillRect l="-4701" t="-13793" b="-11494"/>
                </a:stretch>
              </a:blip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zh-CN" altLang="en-US">
                    <a:noFill/>
                  </a:rPr>
                  <a:t> </a:t>
                </a:r>
              </a:p>
            </p:txBody>
          </p:sp>
        </mc:Fallback>
      </mc:AlternateContent>
      <p:pic>
        <p:nvPicPr>
          <p:cNvPr id="219" name="图像" descr="图像"/>
          <p:cNvPicPr>
            <a:picLocks noChangeAspect="1"/>
          </p:cNvPicPr>
          <p:nvPr/>
        </p:nvPicPr>
        <p:blipFill>
          <a:blip r:embed="rId7"/>
          <a:stretch>
            <a:fillRect/>
          </a:stretch>
        </p:blipFill>
        <p:spPr>
          <a:xfrm>
            <a:off x="3021970" y="7803454"/>
            <a:ext cx="3082375" cy="1888211"/>
          </a:xfrm>
          <a:prstGeom prst="rect">
            <a:avLst/>
          </a:prstGeom>
          <a:ln w="3175">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OUTLINE"/>
          <p:cNvSpPr txBox="1"/>
          <p:nvPr/>
        </p:nvSpPr>
        <p:spPr>
          <a:xfrm>
            <a:off x="-127824" y="258821"/>
            <a:ext cx="2762843" cy="66175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OUTLINE</a:t>
            </a:r>
          </a:p>
        </p:txBody>
      </p:sp>
      <p:pic>
        <p:nvPicPr>
          <p:cNvPr id="224" name="图像" descr="图像"/>
          <p:cNvPicPr>
            <a:picLocks noChangeAspect="1"/>
          </p:cNvPicPr>
          <p:nvPr/>
        </p:nvPicPr>
        <p:blipFill>
          <a:blip r:embed="rId3"/>
          <a:srcRect l="145" t="1386" r="145" b="70465"/>
          <a:stretch>
            <a:fillRect/>
          </a:stretch>
        </p:blipFill>
        <p:spPr>
          <a:xfrm flipH="1">
            <a:off x="-41356" y="-54684"/>
            <a:ext cx="13087432" cy="1103525"/>
          </a:xfrm>
          <a:prstGeom prst="rect">
            <a:avLst/>
          </a:prstGeom>
          <a:ln w="3175">
            <a:miter lim="400000"/>
          </a:ln>
        </p:spPr>
      </p:pic>
      <p:sp>
        <p:nvSpPr>
          <p:cNvPr id="225" name="Research of LCDA"/>
          <p:cNvSpPr txBox="1"/>
          <p:nvPr/>
        </p:nvSpPr>
        <p:spPr>
          <a:xfrm>
            <a:off x="-284142" y="166295"/>
            <a:ext cx="4983820" cy="6617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Research of LCDA</a:t>
            </a:r>
          </a:p>
        </p:txBody>
      </p:sp>
      <p:sp>
        <p:nvSpPr>
          <p:cNvPr id="226" name="Hadron light-cone distribution amplitudes (LCDAs) have been introduced four decades ago in the context of the QCD description of hard exclusive reactions."/>
          <p:cNvSpPr txBox="1">
            <a:spLocks noGrp="1"/>
          </p:cNvSpPr>
          <p:nvPr>
            <p:ph type="body" sz="quarter" idx="1"/>
          </p:nvPr>
        </p:nvSpPr>
        <p:spPr>
          <a:xfrm>
            <a:off x="385438" y="1389596"/>
            <a:ext cx="11705909" cy="1783443"/>
          </a:xfrm>
          <a:prstGeom prst="rect">
            <a:avLst/>
          </a:prstGeom>
        </p:spPr>
        <p:txBody>
          <a:bodyPr/>
          <a:lstStyle/>
          <a:p>
            <a:pPr>
              <a:defRPr>
                <a:solidFill>
                  <a:schemeClr val="accent1">
                    <a:satOff val="2969"/>
                    <a:lumOff val="-11469"/>
                  </a:schemeClr>
                </a:solidFill>
              </a:defRPr>
            </a:pPr>
            <a:r>
              <a:t>Hadron light-cone distribution amplitudes (LCDAs) have been introduced </a:t>
            </a:r>
            <a:r>
              <a:rPr>
                <a:solidFill>
                  <a:schemeClr val="accent4">
                    <a:hueOff val="-904334"/>
                    <a:lumOff val="2953"/>
                  </a:schemeClr>
                </a:solidFill>
              </a:rPr>
              <a:t>four decades ago </a:t>
            </a:r>
            <a:r>
              <a:t>in the context of the QCD description of hard exclusive reactions. </a:t>
            </a:r>
          </a:p>
        </p:txBody>
      </p:sp>
      <p:pic>
        <p:nvPicPr>
          <p:cNvPr id="227" name="图像" descr="图像"/>
          <p:cNvPicPr>
            <a:picLocks noChangeAspect="1"/>
          </p:cNvPicPr>
          <p:nvPr/>
        </p:nvPicPr>
        <p:blipFill>
          <a:blip r:embed="rId4"/>
          <a:stretch>
            <a:fillRect/>
          </a:stretch>
        </p:blipFill>
        <p:spPr>
          <a:xfrm>
            <a:off x="8226799" y="3513609"/>
            <a:ext cx="4678720" cy="2957205"/>
          </a:xfrm>
          <a:prstGeom prst="rect">
            <a:avLst/>
          </a:prstGeom>
          <a:ln w="3175">
            <a:miter lim="400000"/>
          </a:ln>
        </p:spPr>
      </p:pic>
      <p:sp>
        <p:nvSpPr>
          <p:cNvPr id="228" name="Asymptotic LCDA —Theor. Math. Phys. 42 (1980) 97…"/>
          <p:cNvSpPr txBox="1"/>
          <p:nvPr/>
        </p:nvSpPr>
        <p:spPr>
          <a:xfrm>
            <a:off x="378721" y="3513609"/>
            <a:ext cx="9586908" cy="256039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spAutoFit/>
          </a:bodyPr>
          <a:lstStyle/>
          <a:p>
            <a:pPr marL="322695" indent="-322695" algn="l" defTabSz="1733930">
              <a:lnSpc>
                <a:spcPct val="70000"/>
              </a:lnSpc>
              <a:spcBef>
                <a:spcPts val="1700"/>
              </a:spcBef>
              <a:buSzPct val="150000"/>
              <a:buChar char="•"/>
              <a:defRPr sz="3000"/>
            </a:pPr>
            <a:r>
              <a:rPr sz="2600"/>
              <a:t>Asymptotic LCDA —</a:t>
            </a:r>
            <a:r>
              <a:rPr sz="1800">
                <a:solidFill>
                  <a:srgbClr val="5E5E5E"/>
                </a:solidFill>
                <a:latin typeface="Arial"/>
                <a:ea typeface="Arial"/>
                <a:cs typeface="Arial"/>
                <a:sym typeface="Arial"/>
              </a:rPr>
              <a:t>Theor. Math. Phys. 42 (1980) 97</a:t>
            </a:r>
            <a:r>
              <a:rPr sz="2300">
                <a:solidFill>
                  <a:srgbClr val="5E5E5E"/>
                </a:solidFill>
                <a:latin typeface="Arial"/>
                <a:ea typeface="Arial"/>
                <a:cs typeface="Arial"/>
                <a:sym typeface="Arial"/>
              </a:rPr>
              <a:t>  </a:t>
            </a:r>
            <a:r>
              <a:rPr>
                <a:latin typeface="Arial"/>
                <a:ea typeface="Arial"/>
                <a:cs typeface="Arial"/>
                <a:sym typeface="Arial"/>
              </a:rPr>
              <a:t> </a:t>
            </a:r>
          </a:p>
          <a:p>
            <a:pPr marL="322695" indent="-322695" algn="l" defTabSz="1733930">
              <a:lnSpc>
                <a:spcPct val="70000"/>
              </a:lnSpc>
              <a:spcBef>
                <a:spcPts val="1700"/>
              </a:spcBef>
              <a:buSzPct val="150000"/>
              <a:buChar char="•"/>
              <a:defRPr sz="3000"/>
            </a:pPr>
            <a:r>
              <a:rPr sz="2600"/>
              <a:t>QCD sum rules (CZ model)—</a:t>
            </a:r>
            <a:r>
              <a:rPr sz="1800">
                <a:solidFill>
                  <a:srgbClr val="5E5E5E"/>
                </a:solidFill>
                <a:latin typeface="Arial"/>
                <a:ea typeface="Arial"/>
                <a:cs typeface="Arial"/>
                <a:sym typeface="Arial"/>
              </a:rPr>
              <a:t>Nucl. Phys. B201 (1982) 492</a:t>
            </a:r>
          </a:p>
          <a:p>
            <a:pPr marL="322695" indent="-322695" algn="l" defTabSz="1733930">
              <a:lnSpc>
                <a:spcPct val="70000"/>
              </a:lnSpc>
              <a:spcBef>
                <a:spcPts val="1700"/>
              </a:spcBef>
              <a:buSzPct val="150000"/>
              <a:buChar char="•"/>
              <a:defRPr sz="3000"/>
            </a:pPr>
            <a:r>
              <a:rPr sz="2600"/>
              <a:t>Light-cone sum rule</a:t>
            </a:r>
            <a:r>
              <a:t> </a:t>
            </a:r>
            <a:r>
              <a:rPr sz="2300">
                <a:solidFill>
                  <a:srgbClr val="5E5E5E"/>
                </a:solidFill>
                <a:latin typeface="Arial"/>
                <a:ea typeface="Arial"/>
                <a:cs typeface="Arial"/>
                <a:sym typeface="Arial"/>
              </a:rPr>
              <a:t>—</a:t>
            </a:r>
            <a:r>
              <a:rPr sz="1800">
                <a:solidFill>
                  <a:srgbClr val="5E5E5E"/>
                </a:solidFill>
                <a:latin typeface="Arial"/>
                <a:ea typeface="Arial"/>
                <a:cs typeface="Arial"/>
                <a:sym typeface="Arial"/>
              </a:rPr>
              <a:t>Z. Phys. C44 (1989) 157</a:t>
            </a:r>
            <a:r>
              <a:rPr sz="2300">
                <a:solidFill>
                  <a:srgbClr val="5E5E5E"/>
                </a:solidFill>
                <a:latin typeface="Arial"/>
                <a:ea typeface="Arial"/>
                <a:cs typeface="Arial"/>
                <a:sym typeface="Arial"/>
              </a:rPr>
              <a:t> </a:t>
            </a:r>
          </a:p>
          <a:p>
            <a:pPr marL="322695" indent="-322695" algn="l" defTabSz="1733930">
              <a:lnSpc>
                <a:spcPct val="70000"/>
              </a:lnSpc>
              <a:spcBef>
                <a:spcPts val="1700"/>
              </a:spcBef>
              <a:buSzPct val="150000"/>
              <a:buChar char="•"/>
              <a:defRPr sz="3000"/>
            </a:pPr>
            <a:r>
              <a:rPr sz="2600"/>
              <a:t>Lattice calculations</a:t>
            </a:r>
            <a:r>
              <a:t> </a:t>
            </a:r>
            <a:r>
              <a:rPr sz="2300">
                <a:solidFill>
                  <a:srgbClr val="5E5E5E"/>
                </a:solidFill>
                <a:latin typeface="Arial"/>
                <a:ea typeface="Arial"/>
                <a:cs typeface="Arial"/>
                <a:sym typeface="Arial"/>
              </a:rPr>
              <a:t>—</a:t>
            </a:r>
            <a:r>
              <a:rPr sz="1800">
                <a:solidFill>
                  <a:srgbClr val="5E5E5E"/>
                </a:solidFill>
                <a:latin typeface="Arial"/>
                <a:ea typeface="Arial"/>
                <a:cs typeface="Arial"/>
                <a:sym typeface="Arial"/>
              </a:rPr>
              <a:t>Phys. Lett. B190 (1987) 151</a:t>
            </a:r>
            <a:r>
              <a:rPr sz="2300">
                <a:solidFill>
                  <a:srgbClr val="5E5E5E"/>
                </a:solidFill>
                <a:latin typeface="Arial"/>
                <a:ea typeface="Arial"/>
                <a:cs typeface="Arial"/>
                <a:sym typeface="Arial"/>
              </a:rPr>
              <a:t> </a:t>
            </a:r>
            <a:br>
              <a:rPr sz="2300">
                <a:solidFill>
                  <a:srgbClr val="5E5E5E"/>
                </a:solidFill>
                <a:latin typeface="Arial"/>
                <a:ea typeface="Arial"/>
                <a:cs typeface="Arial"/>
                <a:sym typeface="Arial"/>
              </a:rPr>
            </a:br>
            <a:endParaRPr sz="2300">
              <a:solidFill>
                <a:srgbClr val="5E5E5E"/>
              </a:solidFill>
              <a:latin typeface="Arial"/>
              <a:ea typeface="Arial"/>
              <a:cs typeface="Arial"/>
              <a:sym typeface="Arial"/>
            </a:endParaRPr>
          </a:p>
        </p:txBody>
      </p:sp>
      <p:sp>
        <p:nvSpPr>
          <p:cNvPr id="229" name="—— : Asymptotic 6x(1-x)…"/>
          <p:cNvSpPr txBox="1"/>
          <p:nvPr/>
        </p:nvSpPr>
        <p:spPr>
          <a:xfrm>
            <a:off x="10456712" y="2744371"/>
            <a:ext cx="2427203" cy="76168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algn="l"/>
            <a:r>
              <a:rPr>
                <a:solidFill>
                  <a:schemeClr val="accent1"/>
                </a:solidFill>
                <a:latin typeface="Arial"/>
                <a:ea typeface="Arial"/>
                <a:cs typeface="Arial"/>
                <a:sym typeface="Arial"/>
              </a:rPr>
              <a:t>—— </a:t>
            </a:r>
            <a:r>
              <a:rPr>
                <a:latin typeface="Arial"/>
                <a:ea typeface="Arial"/>
                <a:cs typeface="Arial"/>
                <a:sym typeface="Arial"/>
              </a:rPr>
              <a:t>: Asymptotic 6x(1-x)</a:t>
            </a:r>
            <a:r>
              <a:t> </a:t>
            </a:r>
          </a:p>
          <a:p>
            <a:pPr algn="l"/>
            <a:r>
              <a:rPr>
                <a:solidFill>
                  <a:schemeClr val="accent4">
                    <a:hueOff val="-904334"/>
                    <a:lumOff val="2953"/>
                  </a:schemeClr>
                </a:solidFill>
                <a:latin typeface="Arial"/>
                <a:ea typeface="Arial"/>
                <a:cs typeface="Arial"/>
                <a:sym typeface="Arial"/>
              </a:rPr>
              <a:t>——</a:t>
            </a:r>
            <a:r>
              <a:rPr>
                <a:latin typeface="Arial"/>
                <a:ea typeface="Arial"/>
                <a:cs typeface="Arial"/>
                <a:sym typeface="Arial"/>
              </a:rPr>
              <a:t> : CZ model</a:t>
            </a:r>
          </a:p>
          <a:p>
            <a:pPr algn="l"/>
            <a:r>
              <a:rPr>
                <a:solidFill>
                  <a:schemeClr val="accent3"/>
                </a:solidFill>
                <a:latin typeface="Arial"/>
                <a:ea typeface="Arial"/>
                <a:cs typeface="Arial"/>
                <a:sym typeface="Arial"/>
              </a:rPr>
              <a:t>——</a:t>
            </a:r>
            <a:r>
              <a:rPr>
                <a:latin typeface="Arial"/>
                <a:ea typeface="Arial"/>
                <a:cs typeface="Arial"/>
                <a:sym typeface="Arial"/>
              </a:rPr>
              <a:t> : Light-cone sum rule</a:t>
            </a:r>
          </a:p>
        </p:txBody>
      </p:sp>
      <p:sp>
        <p:nvSpPr>
          <p:cNvPr id="230" name="5"/>
          <p:cNvSpPr/>
          <p:nvPr/>
        </p:nvSpPr>
        <p:spPr>
          <a:xfrm>
            <a:off x="12337395" y="9099101"/>
            <a:ext cx="505282" cy="506403"/>
          </a:xfrm>
          <a:prstGeom prst="ellipse">
            <a:avLst/>
          </a:prstGeom>
          <a:solidFill>
            <a:schemeClr val="accent5">
              <a:hueOff val="187634"/>
              <a:satOff val="22839"/>
              <a:lumOff val="25028"/>
            </a:schemeClr>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normAutofit fontScale="92500" lnSpcReduction="10000"/>
          </a:bodyPr>
          <a:lstStyle>
            <a:lvl1pPr defTabSz="803768">
              <a:lnSpc>
                <a:spcPct val="100000"/>
              </a:lnSpc>
              <a:defRPr sz="2200">
                <a:solidFill>
                  <a:srgbClr val="FFFFFF"/>
                </a:solidFill>
                <a:latin typeface="Avenir Next Regular"/>
                <a:ea typeface="Avenir Next Regular"/>
                <a:cs typeface="Avenir Next Regular"/>
                <a:sym typeface="Avenir Next Regular"/>
              </a:defRPr>
            </a:lvl1pPr>
          </a:lstStyle>
          <a:p>
            <a:r>
              <a:t>5</a:t>
            </a:r>
          </a:p>
        </p:txBody>
      </p:sp>
      <p:sp>
        <p:nvSpPr>
          <p:cNvPr id="231" name="QCD sum rules— JHEP. 08 (2007), 090…"/>
          <p:cNvSpPr txBox="1"/>
          <p:nvPr/>
        </p:nvSpPr>
        <p:spPr>
          <a:xfrm>
            <a:off x="378721" y="6504346"/>
            <a:ext cx="9278532" cy="250449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spAutoFit/>
          </a:bodyPr>
          <a:lstStyle/>
          <a:p>
            <a:pPr marL="322695" indent="-322695" algn="l" defTabSz="1733930">
              <a:lnSpc>
                <a:spcPct val="70000"/>
              </a:lnSpc>
              <a:spcBef>
                <a:spcPts val="1700"/>
              </a:spcBef>
              <a:buSzPct val="150000"/>
              <a:buChar char="•"/>
              <a:defRPr sz="3000"/>
            </a:pPr>
            <a:r>
              <a:rPr sz="2600"/>
              <a:t>QCD sum rules—</a:t>
            </a:r>
            <a:r>
              <a:rPr sz="1800">
                <a:solidFill>
                  <a:srgbClr val="5E5E5E"/>
                </a:solidFill>
                <a:latin typeface="Arial"/>
                <a:ea typeface="Arial"/>
                <a:cs typeface="Arial"/>
                <a:sym typeface="Arial"/>
              </a:rPr>
              <a:t> JHEP. 08 (2007), 090 </a:t>
            </a:r>
          </a:p>
          <a:p>
            <a:pPr marL="322695" indent="-322695" algn="l" defTabSz="1733930">
              <a:lnSpc>
                <a:spcPct val="70000"/>
              </a:lnSpc>
              <a:spcBef>
                <a:spcPts val="1700"/>
              </a:spcBef>
              <a:buSzPct val="150000"/>
              <a:buChar char="•"/>
              <a:defRPr sz="3000"/>
            </a:pPr>
            <a:r>
              <a:rPr sz="2600"/>
              <a:t>Light-front quark model</a:t>
            </a:r>
            <a:r>
              <a:t> </a:t>
            </a:r>
            <a:r>
              <a:rPr sz="2300">
                <a:solidFill>
                  <a:srgbClr val="5E5E5E"/>
                </a:solidFill>
                <a:latin typeface="Arial"/>
                <a:ea typeface="Arial"/>
                <a:cs typeface="Arial"/>
                <a:sym typeface="Arial"/>
              </a:rPr>
              <a:t>—</a:t>
            </a:r>
            <a:r>
              <a:rPr sz="1800">
                <a:solidFill>
                  <a:srgbClr val="5E5E5E"/>
                </a:solidFill>
                <a:latin typeface="Arial"/>
                <a:ea typeface="Arial"/>
                <a:cs typeface="Arial"/>
                <a:sym typeface="Arial"/>
              </a:rPr>
              <a:t>Phys.Rev. D75 (2007) 034019</a:t>
            </a:r>
            <a:r>
              <a:rPr sz="2300">
                <a:solidFill>
                  <a:srgbClr val="5E5E5E"/>
                </a:solidFill>
                <a:latin typeface="Arial"/>
                <a:ea typeface="Arial"/>
                <a:cs typeface="Arial"/>
                <a:sym typeface="Arial"/>
              </a:rPr>
              <a:t> </a:t>
            </a:r>
          </a:p>
          <a:p>
            <a:pPr marL="322695" indent="-322695" algn="l" defTabSz="1733930">
              <a:lnSpc>
                <a:spcPct val="70000"/>
              </a:lnSpc>
              <a:spcBef>
                <a:spcPts val="1700"/>
              </a:spcBef>
              <a:buSzPct val="150000"/>
              <a:buChar char="•"/>
              <a:defRPr sz="3000"/>
            </a:pPr>
            <a:r>
              <a:rPr sz="2600"/>
              <a:t>Dyson-Schwinger equations </a:t>
            </a:r>
            <a:r>
              <a:rPr sz="2300">
                <a:solidFill>
                  <a:srgbClr val="5E5E5E"/>
                </a:solidFill>
                <a:latin typeface="Arial"/>
                <a:ea typeface="Arial"/>
                <a:cs typeface="Arial"/>
                <a:sym typeface="Arial"/>
              </a:rPr>
              <a:t>—</a:t>
            </a:r>
            <a:r>
              <a:rPr sz="1800">
                <a:solidFill>
                  <a:srgbClr val="5E5E5E"/>
                </a:solidFill>
                <a:latin typeface="Arial"/>
                <a:ea typeface="Arial"/>
                <a:cs typeface="Arial"/>
                <a:sym typeface="Arial"/>
              </a:rPr>
              <a:t>Phys.Rev. D90 (2014) 014011 </a:t>
            </a:r>
            <a:endParaRPr sz="2600"/>
          </a:p>
          <a:p>
            <a:pPr marL="322695" indent="-322695" algn="l" defTabSz="1733930">
              <a:lnSpc>
                <a:spcPct val="70000"/>
              </a:lnSpc>
              <a:spcBef>
                <a:spcPts val="1700"/>
              </a:spcBef>
              <a:buSzPct val="150000"/>
              <a:buChar char="•"/>
              <a:defRPr sz="3000"/>
            </a:pPr>
            <a:r>
              <a:rPr sz="2600"/>
              <a:t>……</a:t>
            </a:r>
            <a:br>
              <a:rPr sz="2300">
                <a:solidFill>
                  <a:srgbClr val="5E5E5E"/>
                </a:solidFill>
                <a:latin typeface="Arial"/>
                <a:ea typeface="Arial"/>
                <a:cs typeface="Arial"/>
                <a:sym typeface="Arial"/>
              </a:rPr>
            </a:br>
            <a:endParaRPr sz="2300">
              <a:solidFill>
                <a:srgbClr val="5E5E5E"/>
              </a:solidFill>
              <a:latin typeface="Arial"/>
              <a:ea typeface="Arial"/>
              <a:cs typeface="Arial"/>
              <a:sym typeface="Arial"/>
            </a:endParaRPr>
          </a:p>
        </p:txBody>
      </p:sp>
      <p:sp>
        <p:nvSpPr>
          <p:cNvPr id="232" name="—JHEP08.065(2019)"/>
          <p:cNvSpPr txBox="1"/>
          <p:nvPr/>
        </p:nvSpPr>
        <p:spPr>
          <a:xfrm>
            <a:off x="9983697" y="6480586"/>
            <a:ext cx="2872308" cy="52408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algn="l" defTabSz="1733930">
              <a:spcBef>
                <a:spcPts val="1700"/>
              </a:spcBef>
              <a:defRPr sz="3000">
                <a:latin typeface="Times Roman"/>
                <a:ea typeface="Times Roman"/>
                <a:cs typeface="Times Roman"/>
                <a:sym typeface="Times Roman"/>
              </a:defRPr>
            </a:pPr>
            <a:r>
              <a:t>—</a:t>
            </a:r>
            <a:r>
              <a:rPr sz="2100">
                <a:solidFill>
                  <a:srgbClr val="5E5E5E"/>
                </a:solidFill>
              </a:rPr>
              <a:t>JHEP08.065(2019)</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OUTLINE"/>
          <p:cNvSpPr txBox="1"/>
          <p:nvPr/>
        </p:nvSpPr>
        <p:spPr>
          <a:xfrm>
            <a:off x="-127824" y="258821"/>
            <a:ext cx="2762843" cy="66175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OUTLINE</a:t>
            </a:r>
          </a:p>
        </p:txBody>
      </p:sp>
      <p:pic>
        <p:nvPicPr>
          <p:cNvPr id="237" name="图像" descr="图像"/>
          <p:cNvPicPr>
            <a:picLocks noChangeAspect="1"/>
          </p:cNvPicPr>
          <p:nvPr/>
        </p:nvPicPr>
        <p:blipFill>
          <a:blip r:embed="rId3"/>
          <a:srcRect l="145" t="1386" r="145" b="70465"/>
          <a:stretch>
            <a:fillRect/>
          </a:stretch>
        </p:blipFill>
        <p:spPr>
          <a:xfrm flipH="1">
            <a:off x="-41356" y="-54684"/>
            <a:ext cx="13087432" cy="1103525"/>
          </a:xfrm>
          <a:prstGeom prst="rect">
            <a:avLst/>
          </a:prstGeom>
          <a:ln w="3175">
            <a:miter lim="400000"/>
          </a:ln>
        </p:spPr>
      </p:pic>
      <p:sp>
        <p:nvSpPr>
          <p:cNvPr id="238" name="Lattice QCD"/>
          <p:cNvSpPr txBox="1"/>
          <p:nvPr/>
        </p:nvSpPr>
        <p:spPr>
          <a:xfrm>
            <a:off x="-284142" y="166295"/>
            <a:ext cx="3478108" cy="6617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Lattice QCD</a:t>
            </a:r>
          </a:p>
        </p:txBody>
      </p:sp>
      <p:grpSp>
        <p:nvGrpSpPr>
          <p:cNvPr id="262" name="成组"/>
          <p:cNvGrpSpPr/>
          <p:nvPr/>
        </p:nvGrpSpPr>
        <p:grpSpPr>
          <a:xfrm>
            <a:off x="1015189" y="2086688"/>
            <a:ext cx="6334210" cy="1596433"/>
            <a:chOff x="0" y="0"/>
            <a:chExt cx="6334209" cy="1596432"/>
          </a:xfrm>
        </p:grpSpPr>
        <p:sp>
          <p:nvSpPr>
            <p:cNvPr id="239" name="线条"/>
            <p:cNvSpPr/>
            <p:nvPr/>
          </p:nvSpPr>
          <p:spPr>
            <a:xfrm>
              <a:off x="640341" y="956540"/>
              <a:ext cx="3646620" cy="1"/>
            </a:xfrm>
            <a:prstGeom prst="line">
              <a:avLst/>
            </a:prstGeom>
            <a:noFill/>
            <a:ln w="38100" cap="flat">
              <a:solidFill>
                <a:srgbClr val="5E5E5E"/>
              </a:solidFill>
              <a:prstDash val="solid"/>
              <a:miter lim="400000"/>
            </a:ln>
            <a:effectLst/>
          </p:spPr>
          <p:txBody>
            <a:bodyPr wrap="square" lIns="50800" tIns="50800" rIns="50800" bIns="50800" numCol="1" anchor="ctr">
              <a:noAutofit/>
            </a:bodyPr>
            <a:lstStyle/>
            <a:p>
              <a:pPr algn="l" defTabSz="2438338">
                <a:spcBef>
                  <a:spcPts val="4500"/>
                </a:spcBef>
                <a:defRPr sz="4800">
                  <a:latin typeface="Helvetica Neue"/>
                  <a:ea typeface="Helvetica Neue"/>
                  <a:cs typeface="Helvetica Neue"/>
                  <a:sym typeface="Helvetica Neue"/>
                </a:defRPr>
              </a:pPr>
              <a:endParaRPr/>
            </a:p>
          </p:txBody>
        </p:sp>
        <p:sp>
          <p:nvSpPr>
            <p:cNvPr id="240" name="线条"/>
            <p:cNvSpPr/>
            <p:nvPr/>
          </p:nvSpPr>
          <p:spPr>
            <a:xfrm flipV="1">
              <a:off x="621836" y="835051"/>
              <a:ext cx="1" cy="228169"/>
            </a:xfrm>
            <a:prstGeom prst="line">
              <a:avLst/>
            </a:prstGeom>
            <a:noFill/>
            <a:ln w="38100" cap="flat">
              <a:solidFill>
                <a:srgbClr val="000000"/>
              </a:solidFill>
              <a:prstDash val="solid"/>
              <a:miter lim="400000"/>
            </a:ln>
            <a:effectLst/>
          </p:spPr>
          <p:txBody>
            <a:bodyPr wrap="square" lIns="50800" tIns="50800" rIns="50800" bIns="50800" numCol="1" anchor="ctr">
              <a:noAutofit/>
            </a:bodyPr>
            <a:lstStyle/>
            <a:p>
              <a:pPr algn="l" defTabSz="2438338">
                <a:spcBef>
                  <a:spcPts val="4500"/>
                </a:spcBef>
                <a:defRPr sz="4800">
                  <a:latin typeface="Helvetica Neue"/>
                  <a:ea typeface="Helvetica Neue"/>
                  <a:cs typeface="Helvetica Neue"/>
                  <a:sym typeface="Helvetica Neue"/>
                </a:defRPr>
              </a:pPr>
              <a:endParaRPr/>
            </a:p>
          </p:txBody>
        </p:sp>
        <p:sp>
          <p:nvSpPr>
            <p:cNvPr id="241" name="线条"/>
            <p:cNvSpPr/>
            <p:nvPr/>
          </p:nvSpPr>
          <p:spPr>
            <a:xfrm>
              <a:off x="4073668" y="956540"/>
              <a:ext cx="1078703" cy="1"/>
            </a:xfrm>
            <a:prstGeom prst="line">
              <a:avLst/>
            </a:prstGeom>
            <a:noFill/>
            <a:ln w="38100" cap="flat">
              <a:solidFill>
                <a:srgbClr val="5E5E5E"/>
              </a:solidFill>
              <a:custDash>
                <a:ds d="200000" sp="200000"/>
              </a:custDash>
              <a:miter lim="400000"/>
            </a:ln>
            <a:effectLst/>
          </p:spPr>
          <p:txBody>
            <a:bodyPr wrap="square" lIns="50800" tIns="50800" rIns="50800" bIns="50800" numCol="1" anchor="ctr">
              <a:noAutofit/>
            </a:bodyPr>
            <a:lstStyle/>
            <a:p>
              <a:pPr algn="l" defTabSz="2438338">
                <a:spcBef>
                  <a:spcPts val="4500"/>
                </a:spcBef>
                <a:defRPr sz="4800">
                  <a:latin typeface="Helvetica Neue"/>
                  <a:ea typeface="Helvetica Neue"/>
                  <a:cs typeface="Helvetica Neue"/>
                  <a:sym typeface="Helvetica Neue"/>
                </a:defRPr>
              </a:pPr>
              <a:endParaRPr/>
            </a:p>
          </p:txBody>
        </p:sp>
        <p:sp>
          <p:nvSpPr>
            <p:cNvPr id="242" name="立方体"/>
            <p:cNvSpPr/>
            <p:nvPr/>
          </p:nvSpPr>
          <p:spPr>
            <a:xfrm>
              <a:off x="333866" y="722038"/>
              <a:ext cx="428796" cy="428796"/>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noFill/>
            <a:ln w="25400" cap="flat">
              <a:solidFill>
                <a:srgbClr val="F27200"/>
              </a:solidFill>
              <a:prstDash val="solid"/>
              <a:miter lim="400000"/>
            </a:ln>
            <a:effectLst/>
          </p:spPr>
          <p:txBody>
            <a:bodyPr wrap="square" lIns="50800" tIns="50800" rIns="50800" bIns="50800" numCol="1" anchor="ctr">
              <a:noAutofit/>
            </a:bodyPr>
            <a:lstStyle/>
            <a:p>
              <a:pPr defTabSz="825500">
                <a:lnSpc>
                  <a:spcPct val="100000"/>
                </a:lnSpc>
                <a:defRPr sz="3200">
                  <a:solidFill>
                    <a:srgbClr val="FFFFFF"/>
                  </a:solidFill>
                  <a:latin typeface="Helvetica Neue Medium"/>
                  <a:ea typeface="Helvetica Neue Medium"/>
                  <a:cs typeface="Helvetica Neue Medium"/>
                  <a:sym typeface="Helvetica Neue Medium"/>
                </a:defRPr>
              </a:pPr>
              <a:endParaRPr/>
            </a:p>
          </p:txBody>
        </p:sp>
        <mc:AlternateContent xmlns:mc="http://schemas.openxmlformats.org/markup-compatibility/2006" xmlns:a14="http://schemas.microsoft.com/office/drawing/2010/main">
          <mc:Choice Requires="a14">
            <p:sp>
              <p:nvSpPr>
                <p:cNvPr id="243" name="方程"/>
                <p:cNvSpPr txBox="1"/>
                <p:nvPr/>
              </p:nvSpPr>
              <p:spPr>
                <a:xfrm>
                  <a:off x="480420" y="1350712"/>
                  <a:ext cx="161088" cy="245721"/>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r>
                          <a:rPr sz="2800" i="1">
                            <a:solidFill>
                              <a:srgbClr val="5E5E5E"/>
                            </a:solidFill>
                            <a:latin typeface="Cambria Math" panose="02040503050406030204" pitchFamily="18" charset="0"/>
                          </a:rPr>
                          <m:t>0</m:t>
                        </m:r>
                      </m:oMath>
                    </m:oMathPara>
                  </a14:m>
                  <a:endParaRPr sz="2800">
                    <a:solidFill>
                      <a:srgbClr val="5E5E5E"/>
                    </a:solidFill>
                  </a:endParaRPr>
                </a:p>
              </p:txBody>
            </p:sp>
          </mc:Choice>
          <mc:Fallback xmlns="">
            <p:sp>
              <p:nvSpPr>
                <p:cNvPr id="243" name="方程"/>
                <p:cNvSpPr txBox="1">
                  <a:spLocks noRot="1" noChangeAspect="1" noMove="1" noResize="1" noEditPoints="1" noAdjustHandles="1" noChangeArrowheads="1" noChangeShapeType="1" noTextEdit="1"/>
                </p:cNvSpPr>
                <p:nvPr/>
              </p:nvSpPr>
              <p:spPr>
                <a:xfrm>
                  <a:off x="480420" y="1350712"/>
                  <a:ext cx="161088" cy="245721"/>
                </a:xfrm>
                <a:prstGeom prst="rect">
                  <a:avLst/>
                </a:prstGeom>
                <a:blipFill>
                  <a:blip r:embed="rId4"/>
                  <a:stretch>
                    <a:fillRect l="-64286" r="-92857" b="-90000"/>
                  </a:stretch>
                </a:blipFill>
                <a:ln w="12700" cap="flat">
                  <a:noFill/>
                  <a:miter lim="4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4" name="方程"/>
                <p:cNvSpPr txBox="1"/>
                <p:nvPr/>
              </p:nvSpPr>
              <p:spPr>
                <a:xfrm>
                  <a:off x="6010706" y="1345089"/>
                  <a:ext cx="321451" cy="245973"/>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sSub>
                          <m:sSubPr>
                            <m:ctrlPr>
                              <a:rPr sz="2800" i="1">
                                <a:solidFill>
                                  <a:srgbClr val="5E5E5E"/>
                                </a:solidFill>
                                <a:latin typeface="Cambria Math" panose="02040503050406030204" pitchFamily="18" charset="0"/>
                              </a:rPr>
                            </m:ctrlPr>
                          </m:sSubPr>
                          <m:e>
                            <m:r>
                              <a:rPr sz="2800" i="1">
                                <a:solidFill>
                                  <a:srgbClr val="5E5E5E"/>
                                </a:solidFill>
                                <a:latin typeface="Cambria Math" panose="02040503050406030204" pitchFamily="18" charset="0"/>
                              </a:rPr>
                              <m:t>𝑛</m:t>
                            </m:r>
                          </m:e>
                          <m:sub>
                            <m:r>
                              <a:rPr sz="2800" i="1">
                                <a:solidFill>
                                  <a:srgbClr val="5E5E5E"/>
                                </a:solidFill>
                                <a:latin typeface="Cambria Math" panose="02040503050406030204" pitchFamily="18" charset="0"/>
                              </a:rPr>
                              <m:t>𝑇</m:t>
                            </m:r>
                          </m:sub>
                        </m:sSub>
                      </m:oMath>
                    </m:oMathPara>
                  </a14:m>
                  <a:endParaRPr sz="2800">
                    <a:solidFill>
                      <a:srgbClr val="5E5E5E"/>
                    </a:solidFill>
                  </a:endParaRPr>
                </a:p>
              </p:txBody>
            </p:sp>
          </mc:Choice>
          <mc:Fallback xmlns="">
            <p:sp>
              <p:nvSpPr>
                <p:cNvPr id="244" name="方程"/>
                <p:cNvSpPr txBox="1">
                  <a:spLocks noRot="1" noChangeAspect="1" noMove="1" noResize="1" noEditPoints="1" noAdjustHandles="1" noChangeArrowheads="1" noChangeShapeType="1" noTextEdit="1"/>
                </p:cNvSpPr>
                <p:nvPr/>
              </p:nvSpPr>
              <p:spPr>
                <a:xfrm>
                  <a:off x="6010706" y="1345089"/>
                  <a:ext cx="321451" cy="245973"/>
                </a:xfrm>
                <a:prstGeom prst="rect">
                  <a:avLst/>
                </a:prstGeom>
                <a:blipFill>
                  <a:blip r:embed="rId5"/>
                  <a:stretch>
                    <a:fillRect l="-26923" r="-42308" b="-100000"/>
                  </a:stretch>
                </a:blipFill>
                <a:ln w="12700" cap="flat">
                  <a:noFill/>
                  <a:miter lim="4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5" name="方程"/>
                <p:cNvSpPr txBox="1"/>
                <p:nvPr/>
              </p:nvSpPr>
              <p:spPr>
                <a:xfrm>
                  <a:off x="0" y="0"/>
                  <a:ext cx="1121929" cy="520051"/>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sSup>
                          <m:sSupPr>
                            <m:ctrlPr>
                              <a:rPr sz="2800" i="1">
                                <a:solidFill>
                                  <a:srgbClr val="ED220B"/>
                                </a:solidFill>
                                <a:latin typeface="Cambria Math" panose="02040503050406030204" pitchFamily="18" charset="0"/>
                              </a:rPr>
                            </m:ctrlPr>
                          </m:sSupPr>
                          <m:e>
                            <m:d>
                              <m:dPr>
                                <m:ctrlPr>
                                  <a:rPr sz="2800" i="1">
                                    <a:solidFill>
                                      <a:srgbClr val="ED220B"/>
                                    </a:solidFill>
                                    <a:latin typeface="Cambria Math" panose="02040503050406030204" pitchFamily="18" charset="0"/>
                                  </a:rPr>
                                </m:ctrlPr>
                              </m:dPr>
                              <m:e>
                                <m:r>
                                  <a:rPr sz="2800" i="1">
                                    <a:solidFill>
                                      <a:srgbClr val="ED220B"/>
                                    </a:solidFill>
                                    <a:latin typeface="Cambria Math" panose="02040503050406030204" pitchFamily="18" charset="0"/>
                                  </a:rPr>
                                  <m:t>𝑎</m:t>
                                </m:r>
                                <m:r>
                                  <a:rPr sz="2800" i="1">
                                    <a:solidFill>
                                      <a:srgbClr val="ED220B"/>
                                    </a:solidFill>
                                    <a:latin typeface="Cambria Math" panose="02040503050406030204" pitchFamily="18" charset="0"/>
                                  </a:rPr>
                                  <m:t>⋅</m:t>
                                </m:r>
                                <m:sSub>
                                  <m:sSubPr>
                                    <m:ctrlPr>
                                      <a:rPr sz="2800" i="1">
                                        <a:solidFill>
                                          <a:srgbClr val="ED220B"/>
                                        </a:solidFill>
                                        <a:latin typeface="Cambria Math" panose="02040503050406030204" pitchFamily="18" charset="0"/>
                                      </a:rPr>
                                    </m:ctrlPr>
                                  </m:sSubPr>
                                  <m:e>
                                    <m:r>
                                      <a:rPr sz="2800" i="1">
                                        <a:solidFill>
                                          <a:srgbClr val="ED220B"/>
                                        </a:solidFill>
                                        <a:latin typeface="Cambria Math" panose="02040503050406030204" pitchFamily="18" charset="0"/>
                                      </a:rPr>
                                      <m:t>𝑛</m:t>
                                    </m:r>
                                  </m:e>
                                  <m:sub>
                                    <m:r>
                                      <a:rPr sz="2800" i="1">
                                        <a:solidFill>
                                          <a:srgbClr val="ED220B"/>
                                        </a:solidFill>
                                        <a:latin typeface="Cambria Math" panose="02040503050406030204" pitchFamily="18" charset="0"/>
                                      </a:rPr>
                                      <m:t>𝑆</m:t>
                                    </m:r>
                                  </m:sub>
                                </m:sSub>
                              </m:e>
                            </m:d>
                          </m:e>
                          <m:sup>
                            <m:r>
                              <a:rPr sz="2800" i="1">
                                <a:solidFill>
                                  <a:srgbClr val="ED220B"/>
                                </a:solidFill>
                                <a:latin typeface="Cambria Math" panose="02040503050406030204" pitchFamily="18" charset="0"/>
                              </a:rPr>
                              <m:t>3</m:t>
                            </m:r>
                          </m:sup>
                        </m:sSup>
                      </m:oMath>
                    </m:oMathPara>
                  </a14:m>
                  <a:endParaRPr sz="2800">
                    <a:solidFill>
                      <a:srgbClr val="EE220C"/>
                    </a:solidFill>
                  </a:endParaRPr>
                </a:p>
              </p:txBody>
            </p:sp>
          </mc:Choice>
          <mc:Fallback xmlns="">
            <p:sp>
              <p:nvSpPr>
                <p:cNvPr id="245" name="方程"/>
                <p:cNvSpPr txBox="1">
                  <a:spLocks noRot="1" noChangeAspect="1" noMove="1" noResize="1" noEditPoints="1" noAdjustHandles="1" noChangeArrowheads="1" noChangeShapeType="1" noTextEdit="1"/>
                </p:cNvSpPr>
                <p:nvPr/>
              </p:nvSpPr>
              <p:spPr>
                <a:xfrm>
                  <a:off x="0" y="0"/>
                  <a:ext cx="1121929" cy="520051"/>
                </a:xfrm>
                <a:prstGeom prst="rect">
                  <a:avLst/>
                </a:prstGeom>
                <a:blipFill>
                  <a:blip r:embed="rId6"/>
                  <a:stretch>
                    <a:fillRect r="-20225"/>
                  </a:stretch>
                </a:blipFill>
                <a:ln w="12700" cap="flat">
                  <a:noFill/>
                  <a:miter lim="4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6" name="方程"/>
                <p:cNvSpPr txBox="1"/>
                <p:nvPr/>
              </p:nvSpPr>
              <p:spPr>
                <a:xfrm>
                  <a:off x="3502078" y="428493"/>
                  <a:ext cx="163577" cy="161088"/>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r>
                          <a:rPr sz="2800" i="1">
                            <a:solidFill>
                              <a:srgbClr val="5E5E5E"/>
                            </a:solidFill>
                            <a:latin typeface="Cambria Math" panose="02040503050406030204" pitchFamily="18" charset="0"/>
                          </a:rPr>
                          <m:t>𝑎</m:t>
                        </m:r>
                      </m:oMath>
                    </m:oMathPara>
                  </a14:m>
                  <a:endParaRPr sz="2800">
                    <a:solidFill>
                      <a:srgbClr val="5E5E5E"/>
                    </a:solidFill>
                  </a:endParaRPr>
                </a:p>
              </p:txBody>
            </p:sp>
          </mc:Choice>
          <mc:Fallback xmlns="">
            <p:sp>
              <p:nvSpPr>
                <p:cNvPr id="246" name="方程"/>
                <p:cNvSpPr txBox="1">
                  <a:spLocks noRot="1" noChangeAspect="1" noMove="1" noResize="1" noEditPoints="1" noAdjustHandles="1" noChangeArrowheads="1" noChangeShapeType="1" noTextEdit="1"/>
                </p:cNvSpPr>
                <p:nvPr/>
              </p:nvSpPr>
              <p:spPr>
                <a:xfrm>
                  <a:off x="3502078" y="428493"/>
                  <a:ext cx="163577" cy="161088"/>
                </a:xfrm>
                <a:prstGeom prst="rect">
                  <a:avLst/>
                </a:prstGeom>
                <a:blipFill>
                  <a:blip r:embed="rId7"/>
                  <a:stretch>
                    <a:fillRect l="-50000" r="-71429" b="-161538"/>
                  </a:stretch>
                </a:blipFill>
                <a:ln w="12700" cap="flat">
                  <a:noFill/>
                  <a:miter lim="400000"/>
                </a:ln>
                <a:effectLst/>
              </p:spPr>
              <p:txBody>
                <a:bodyPr/>
                <a:lstStyle/>
                <a:p>
                  <a:r>
                    <a:rPr lang="zh-CN" altLang="en-US">
                      <a:noFill/>
                    </a:rPr>
                    <a:t> </a:t>
                  </a:r>
                </a:p>
              </p:txBody>
            </p:sp>
          </mc:Fallback>
        </mc:AlternateContent>
        <p:sp>
          <p:nvSpPr>
            <p:cNvPr id="247" name="线条"/>
            <p:cNvSpPr/>
            <p:nvPr/>
          </p:nvSpPr>
          <p:spPr>
            <a:xfrm flipV="1">
              <a:off x="1215704" y="842455"/>
              <a:ext cx="1" cy="228170"/>
            </a:xfrm>
            <a:prstGeom prst="line">
              <a:avLst/>
            </a:prstGeom>
            <a:noFill/>
            <a:ln w="38100" cap="flat">
              <a:solidFill>
                <a:srgbClr val="5E5E5E"/>
              </a:solidFill>
              <a:prstDash val="solid"/>
              <a:miter lim="400000"/>
            </a:ln>
            <a:effectLst/>
          </p:spPr>
          <p:txBody>
            <a:bodyPr wrap="square" lIns="50800" tIns="50800" rIns="50800" bIns="50800" numCol="1" anchor="ctr">
              <a:noAutofit/>
            </a:bodyPr>
            <a:lstStyle/>
            <a:p>
              <a:pPr algn="l" defTabSz="2438338">
                <a:spcBef>
                  <a:spcPts val="4500"/>
                </a:spcBef>
                <a:defRPr sz="4800">
                  <a:latin typeface="Helvetica Neue"/>
                  <a:ea typeface="Helvetica Neue"/>
                  <a:cs typeface="Helvetica Neue"/>
                  <a:sym typeface="Helvetica Neue"/>
                </a:defRPr>
              </a:pPr>
              <a:endParaRPr/>
            </a:p>
          </p:txBody>
        </p:sp>
        <p:sp>
          <p:nvSpPr>
            <p:cNvPr id="248" name="线条"/>
            <p:cNvSpPr/>
            <p:nvPr/>
          </p:nvSpPr>
          <p:spPr>
            <a:xfrm flipV="1">
              <a:off x="3893906" y="842455"/>
              <a:ext cx="1" cy="228170"/>
            </a:xfrm>
            <a:prstGeom prst="line">
              <a:avLst/>
            </a:prstGeom>
            <a:noFill/>
            <a:ln w="38100" cap="flat">
              <a:solidFill>
                <a:srgbClr val="5E5E5E"/>
              </a:solidFill>
              <a:prstDash val="solid"/>
              <a:miter lim="400000"/>
            </a:ln>
            <a:effectLst/>
          </p:spPr>
          <p:txBody>
            <a:bodyPr wrap="square" lIns="50800" tIns="50800" rIns="50800" bIns="50800" numCol="1" anchor="ctr">
              <a:noAutofit/>
            </a:bodyPr>
            <a:lstStyle/>
            <a:p>
              <a:pPr algn="l" defTabSz="2438338">
                <a:spcBef>
                  <a:spcPts val="4500"/>
                </a:spcBef>
                <a:defRPr sz="4800">
                  <a:latin typeface="Helvetica Neue"/>
                  <a:ea typeface="Helvetica Neue"/>
                  <a:cs typeface="Helvetica Neue"/>
                  <a:sym typeface="Helvetica Neue"/>
                </a:defRPr>
              </a:pPr>
              <a:endParaRPr/>
            </a:p>
          </p:txBody>
        </p:sp>
        <p:sp>
          <p:nvSpPr>
            <p:cNvPr id="249" name="线条"/>
            <p:cNvSpPr/>
            <p:nvPr/>
          </p:nvSpPr>
          <p:spPr>
            <a:xfrm flipV="1">
              <a:off x="3195351" y="842455"/>
              <a:ext cx="1" cy="228170"/>
            </a:xfrm>
            <a:prstGeom prst="line">
              <a:avLst/>
            </a:prstGeom>
            <a:noFill/>
            <a:ln w="38100" cap="flat">
              <a:solidFill>
                <a:srgbClr val="5E5E5E"/>
              </a:solidFill>
              <a:prstDash val="solid"/>
              <a:miter lim="400000"/>
            </a:ln>
            <a:effectLst/>
          </p:spPr>
          <p:txBody>
            <a:bodyPr wrap="square" lIns="50800" tIns="50800" rIns="50800" bIns="50800" numCol="1" anchor="ctr">
              <a:noAutofit/>
            </a:bodyPr>
            <a:lstStyle/>
            <a:p>
              <a:pPr algn="l" defTabSz="2438338">
                <a:spcBef>
                  <a:spcPts val="4500"/>
                </a:spcBef>
                <a:defRPr sz="4800">
                  <a:latin typeface="Helvetica Neue"/>
                  <a:ea typeface="Helvetica Neue"/>
                  <a:cs typeface="Helvetica Neue"/>
                  <a:sym typeface="Helvetica Neue"/>
                </a:defRPr>
              </a:pPr>
              <a:endParaRPr/>
            </a:p>
          </p:txBody>
        </p:sp>
        <p:sp>
          <p:nvSpPr>
            <p:cNvPr id="250" name="线条"/>
            <p:cNvSpPr/>
            <p:nvPr/>
          </p:nvSpPr>
          <p:spPr>
            <a:xfrm>
              <a:off x="5083667" y="951042"/>
              <a:ext cx="1078703" cy="1"/>
            </a:xfrm>
            <a:prstGeom prst="line">
              <a:avLst/>
            </a:prstGeom>
            <a:noFill/>
            <a:ln w="38100" cap="flat">
              <a:solidFill>
                <a:srgbClr val="5E5E5E"/>
              </a:solidFill>
              <a:prstDash val="solid"/>
              <a:miter lim="400000"/>
            </a:ln>
            <a:effectLst/>
          </p:spPr>
          <p:txBody>
            <a:bodyPr wrap="square" lIns="50800" tIns="50800" rIns="50800" bIns="50800" numCol="1" anchor="ctr">
              <a:noAutofit/>
            </a:bodyPr>
            <a:lstStyle/>
            <a:p>
              <a:pPr algn="l" defTabSz="2438338">
                <a:spcBef>
                  <a:spcPts val="4500"/>
                </a:spcBef>
                <a:defRPr sz="4800">
                  <a:latin typeface="Helvetica Neue"/>
                  <a:ea typeface="Helvetica Neue"/>
                  <a:cs typeface="Helvetica Neue"/>
                  <a:sym typeface="Helvetica Neue"/>
                </a:defRPr>
              </a:pPr>
              <a:endParaRPr/>
            </a:p>
          </p:txBody>
        </p:sp>
        <p:sp>
          <p:nvSpPr>
            <p:cNvPr id="251" name="线条"/>
            <p:cNvSpPr/>
            <p:nvPr/>
          </p:nvSpPr>
          <p:spPr>
            <a:xfrm flipV="1">
              <a:off x="5485856" y="836958"/>
              <a:ext cx="1" cy="228169"/>
            </a:xfrm>
            <a:prstGeom prst="line">
              <a:avLst/>
            </a:prstGeom>
            <a:noFill/>
            <a:ln w="38100" cap="flat">
              <a:solidFill>
                <a:srgbClr val="5E5E5E"/>
              </a:solidFill>
              <a:prstDash val="solid"/>
              <a:miter lim="400000"/>
            </a:ln>
            <a:effectLst/>
          </p:spPr>
          <p:txBody>
            <a:bodyPr wrap="square" lIns="50800" tIns="50800" rIns="50800" bIns="50800" numCol="1" anchor="ctr">
              <a:noAutofit/>
            </a:bodyPr>
            <a:lstStyle/>
            <a:p>
              <a:pPr algn="l" defTabSz="2438338">
                <a:spcBef>
                  <a:spcPts val="4500"/>
                </a:spcBef>
                <a:defRPr sz="4800">
                  <a:latin typeface="Helvetica Neue"/>
                  <a:ea typeface="Helvetica Neue"/>
                  <a:cs typeface="Helvetica Neue"/>
                  <a:sym typeface="Helvetica Neue"/>
                </a:defRPr>
              </a:pPr>
              <a:endParaRPr/>
            </a:p>
          </p:txBody>
        </p:sp>
        <p:sp>
          <p:nvSpPr>
            <p:cNvPr id="252" name="线条"/>
            <p:cNvSpPr/>
            <p:nvPr/>
          </p:nvSpPr>
          <p:spPr>
            <a:xfrm flipV="1">
              <a:off x="6171431" y="836958"/>
              <a:ext cx="1" cy="228169"/>
            </a:xfrm>
            <a:prstGeom prst="line">
              <a:avLst/>
            </a:prstGeom>
            <a:noFill/>
            <a:ln w="38100" cap="flat">
              <a:solidFill>
                <a:srgbClr val="5E5E5E"/>
              </a:solidFill>
              <a:prstDash val="solid"/>
              <a:miter lim="400000"/>
            </a:ln>
            <a:effectLst/>
          </p:spPr>
          <p:txBody>
            <a:bodyPr wrap="square" lIns="50800" tIns="50800" rIns="50800" bIns="50800" numCol="1" anchor="ctr">
              <a:noAutofit/>
            </a:bodyPr>
            <a:lstStyle/>
            <a:p>
              <a:pPr algn="l" defTabSz="2438338">
                <a:spcBef>
                  <a:spcPts val="4500"/>
                </a:spcBef>
                <a:defRPr sz="4800">
                  <a:latin typeface="Helvetica Neue"/>
                  <a:ea typeface="Helvetica Neue"/>
                  <a:cs typeface="Helvetica Neue"/>
                  <a:sym typeface="Helvetica Neue"/>
                </a:defRPr>
              </a:pPr>
              <a:endParaRPr/>
            </a:p>
          </p:txBody>
        </p:sp>
        <p:sp>
          <p:nvSpPr>
            <p:cNvPr id="253" name="线条"/>
            <p:cNvSpPr/>
            <p:nvPr/>
          </p:nvSpPr>
          <p:spPr>
            <a:xfrm>
              <a:off x="5815038" y="473176"/>
              <a:ext cx="519172" cy="1"/>
            </a:xfrm>
            <a:prstGeom prst="line">
              <a:avLst/>
            </a:prstGeom>
            <a:noFill/>
            <a:ln w="25400" cap="flat">
              <a:solidFill>
                <a:srgbClr val="5E5E5E"/>
              </a:solidFill>
              <a:prstDash val="solid"/>
              <a:miter lim="400000"/>
              <a:tailEnd type="triangle" w="med" len="med"/>
            </a:ln>
            <a:effectLst/>
          </p:spPr>
          <p:txBody>
            <a:bodyPr wrap="square" lIns="50800" tIns="50800" rIns="50800" bIns="50800" numCol="1" anchor="ctr">
              <a:noAutofit/>
            </a:bodyPr>
            <a:lstStyle/>
            <a:p>
              <a:pPr algn="l" defTabSz="2438338">
                <a:spcBef>
                  <a:spcPts val="4500"/>
                </a:spcBef>
                <a:defRPr sz="4800">
                  <a:latin typeface="Helvetica Neue"/>
                  <a:ea typeface="Helvetica Neue"/>
                  <a:cs typeface="Helvetica Neue"/>
                  <a:sym typeface="Helvetica Neue"/>
                </a:defRPr>
              </a:pPr>
              <a:endParaRPr/>
            </a:p>
          </p:txBody>
        </p:sp>
        <mc:AlternateContent xmlns:mc="http://schemas.openxmlformats.org/markup-compatibility/2006" xmlns:a14="http://schemas.microsoft.com/office/drawing/2010/main">
          <mc:Choice Requires="a14">
            <p:sp>
              <p:nvSpPr>
                <p:cNvPr id="254" name="方程"/>
                <p:cNvSpPr txBox="1"/>
                <p:nvPr/>
              </p:nvSpPr>
              <p:spPr>
                <a:xfrm>
                  <a:off x="6021995" y="145588"/>
                  <a:ext cx="105258" cy="226773"/>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r>
                          <a:rPr sz="3200" i="1">
                            <a:solidFill>
                              <a:srgbClr val="5E5E5E"/>
                            </a:solidFill>
                            <a:latin typeface="Cambria Math" panose="02040503050406030204" pitchFamily="18" charset="0"/>
                          </a:rPr>
                          <m:t>𝑡</m:t>
                        </m:r>
                      </m:oMath>
                    </m:oMathPara>
                  </a14:m>
                  <a:endParaRPr sz="3200">
                    <a:solidFill>
                      <a:srgbClr val="5E5E5E"/>
                    </a:solidFill>
                  </a:endParaRPr>
                </a:p>
              </p:txBody>
            </p:sp>
          </mc:Choice>
          <mc:Fallback xmlns="">
            <p:sp>
              <p:nvSpPr>
                <p:cNvPr id="254" name="方程"/>
                <p:cNvSpPr txBox="1">
                  <a:spLocks noRot="1" noChangeAspect="1" noMove="1" noResize="1" noEditPoints="1" noAdjustHandles="1" noChangeArrowheads="1" noChangeShapeType="1" noTextEdit="1"/>
                </p:cNvSpPr>
                <p:nvPr/>
              </p:nvSpPr>
              <p:spPr>
                <a:xfrm>
                  <a:off x="6021995" y="145588"/>
                  <a:ext cx="105258" cy="226773"/>
                </a:xfrm>
                <a:prstGeom prst="rect">
                  <a:avLst/>
                </a:prstGeom>
                <a:blipFill>
                  <a:blip r:embed="rId8"/>
                  <a:stretch>
                    <a:fillRect l="-90000" r="-140000" b="-121053"/>
                  </a:stretch>
                </a:blipFill>
                <a:ln w="12700" cap="flat">
                  <a:noFill/>
                  <a:miter lim="400000"/>
                </a:ln>
                <a:effectLst/>
              </p:spPr>
              <p:txBody>
                <a:bodyPr/>
                <a:lstStyle/>
                <a:p>
                  <a:r>
                    <a:rPr lang="zh-CN" altLang="en-US">
                      <a:noFill/>
                    </a:rPr>
                    <a:t> </a:t>
                  </a:r>
                </a:p>
              </p:txBody>
            </p:sp>
          </mc:Fallback>
        </mc:AlternateContent>
        <p:sp>
          <p:nvSpPr>
            <p:cNvPr id="255" name="装饰符 15"/>
            <p:cNvSpPr/>
            <p:nvPr/>
          </p:nvSpPr>
          <p:spPr>
            <a:xfrm>
              <a:off x="3141911" y="677548"/>
              <a:ext cx="858511" cy="72126"/>
            </a:xfrm>
            <a:custGeom>
              <a:avLst/>
              <a:gdLst/>
              <a:ahLst/>
              <a:cxnLst>
                <a:cxn ang="0">
                  <a:pos x="wd2" y="hd2"/>
                </a:cxn>
                <a:cxn ang="5400000">
                  <a:pos x="wd2" y="hd2"/>
                </a:cxn>
                <a:cxn ang="10800000">
                  <a:pos x="wd2" y="hd2"/>
                </a:cxn>
                <a:cxn ang="16200000">
                  <a:pos x="wd2" y="hd2"/>
                </a:cxn>
              </a:cxnLst>
              <a:rect l="0" t="0" r="r" b="b"/>
              <a:pathLst>
                <a:path w="21397" h="21407" extrusionOk="0">
                  <a:moveTo>
                    <a:pt x="127" y="21385"/>
                  </a:moveTo>
                  <a:cubicBezTo>
                    <a:pt x="80" y="21500"/>
                    <a:pt x="32" y="21150"/>
                    <a:pt x="22" y="20589"/>
                  </a:cubicBezTo>
                  <a:cubicBezTo>
                    <a:pt x="-49" y="16792"/>
                    <a:pt x="-101" y="3668"/>
                    <a:pt x="2551" y="3668"/>
                  </a:cubicBezTo>
                  <a:cubicBezTo>
                    <a:pt x="5450" y="3668"/>
                    <a:pt x="7783" y="6654"/>
                    <a:pt x="8489" y="6654"/>
                  </a:cubicBezTo>
                  <a:cubicBezTo>
                    <a:pt x="9176" y="6654"/>
                    <a:pt x="9850" y="7505"/>
                    <a:pt x="10398" y="383"/>
                  </a:cubicBezTo>
                  <a:cubicBezTo>
                    <a:pt x="10425" y="27"/>
                    <a:pt x="10468" y="-100"/>
                    <a:pt x="10505" y="85"/>
                  </a:cubicBezTo>
                  <a:cubicBezTo>
                    <a:pt x="10558" y="346"/>
                    <a:pt x="10581" y="1085"/>
                    <a:pt x="10552" y="1677"/>
                  </a:cubicBezTo>
                  <a:cubicBezTo>
                    <a:pt x="10406" y="4646"/>
                    <a:pt x="9857" y="12298"/>
                    <a:pt x="8066" y="11591"/>
                  </a:cubicBezTo>
                  <a:cubicBezTo>
                    <a:pt x="6083" y="10808"/>
                    <a:pt x="4031" y="10161"/>
                    <a:pt x="2102" y="9760"/>
                  </a:cubicBezTo>
                  <a:cubicBezTo>
                    <a:pt x="1094" y="9549"/>
                    <a:pt x="161" y="9984"/>
                    <a:pt x="201" y="20310"/>
                  </a:cubicBezTo>
                  <a:cubicBezTo>
                    <a:pt x="203" y="20826"/>
                    <a:pt x="172" y="21283"/>
                    <a:pt x="129" y="21385"/>
                  </a:cubicBezTo>
                  <a:cubicBezTo>
                    <a:pt x="128" y="21385"/>
                    <a:pt x="128" y="21385"/>
                    <a:pt x="127" y="21385"/>
                  </a:cubicBezTo>
                  <a:close/>
                  <a:moveTo>
                    <a:pt x="21269" y="21385"/>
                  </a:moveTo>
                  <a:cubicBezTo>
                    <a:pt x="21226" y="21283"/>
                    <a:pt x="21195" y="20826"/>
                    <a:pt x="21197" y="20310"/>
                  </a:cubicBezTo>
                  <a:cubicBezTo>
                    <a:pt x="21237" y="9984"/>
                    <a:pt x="20304" y="9549"/>
                    <a:pt x="19296" y="9760"/>
                  </a:cubicBezTo>
                  <a:cubicBezTo>
                    <a:pt x="17367" y="10161"/>
                    <a:pt x="15315" y="10808"/>
                    <a:pt x="13332" y="11591"/>
                  </a:cubicBezTo>
                  <a:cubicBezTo>
                    <a:pt x="11541" y="12298"/>
                    <a:pt x="10992" y="4646"/>
                    <a:pt x="10846" y="1677"/>
                  </a:cubicBezTo>
                  <a:cubicBezTo>
                    <a:pt x="10817" y="1085"/>
                    <a:pt x="10840" y="346"/>
                    <a:pt x="10893" y="85"/>
                  </a:cubicBezTo>
                  <a:cubicBezTo>
                    <a:pt x="10930" y="-100"/>
                    <a:pt x="10973" y="27"/>
                    <a:pt x="11000" y="383"/>
                  </a:cubicBezTo>
                  <a:cubicBezTo>
                    <a:pt x="11548" y="7505"/>
                    <a:pt x="12222" y="6654"/>
                    <a:pt x="12909" y="6654"/>
                  </a:cubicBezTo>
                  <a:cubicBezTo>
                    <a:pt x="13615" y="6654"/>
                    <a:pt x="15948" y="3668"/>
                    <a:pt x="18847" y="3668"/>
                  </a:cubicBezTo>
                  <a:cubicBezTo>
                    <a:pt x="21499" y="3668"/>
                    <a:pt x="21447" y="16792"/>
                    <a:pt x="21376" y="20589"/>
                  </a:cubicBezTo>
                  <a:cubicBezTo>
                    <a:pt x="21366" y="21150"/>
                    <a:pt x="21318" y="21500"/>
                    <a:pt x="21271" y="21385"/>
                  </a:cubicBezTo>
                  <a:cubicBezTo>
                    <a:pt x="21270" y="21385"/>
                    <a:pt x="21270" y="21385"/>
                    <a:pt x="21269" y="21385"/>
                  </a:cubicBezTo>
                  <a:close/>
                </a:path>
              </a:pathLst>
            </a:custGeom>
            <a:solidFill>
              <a:srgbClr val="5E5E5E"/>
            </a:solidFill>
            <a:ln w="3175" cap="flat">
              <a:noFill/>
              <a:miter lim="400000"/>
            </a:ln>
            <a:effectLst/>
          </p:spPr>
          <p:txBody>
            <a:bodyPr wrap="square" lIns="50800" tIns="50800" rIns="50800" bIns="50800" numCol="1" anchor="ctr">
              <a:noAutofit/>
            </a:bodyPr>
            <a:lstStyle/>
            <a:p>
              <a:pPr defTabSz="825500">
                <a:lnSpc>
                  <a:spcPct val="100000"/>
                </a:lnSpc>
                <a:defRPr sz="3200">
                  <a:solidFill>
                    <a:srgbClr val="FFFFFF"/>
                  </a:solidFill>
                  <a:latin typeface="Helvetica Neue Medium"/>
                  <a:ea typeface="Helvetica Neue Medium"/>
                  <a:cs typeface="Helvetica Neue Medium"/>
                  <a:sym typeface="Helvetica Neue Medium"/>
                </a:defRPr>
              </a:pPr>
              <a:endParaRPr/>
            </a:p>
          </p:txBody>
        </p:sp>
        <p:sp>
          <p:nvSpPr>
            <p:cNvPr id="256" name="线条"/>
            <p:cNvSpPr/>
            <p:nvPr/>
          </p:nvSpPr>
          <p:spPr>
            <a:xfrm>
              <a:off x="1796669" y="956540"/>
              <a:ext cx="519172" cy="1"/>
            </a:xfrm>
            <a:prstGeom prst="line">
              <a:avLst/>
            </a:prstGeom>
            <a:noFill/>
            <a:ln w="50800" cap="flat">
              <a:solidFill>
                <a:srgbClr val="F27200"/>
              </a:solidFill>
              <a:prstDash val="solid"/>
              <a:miter lim="400000"/>
              <a:tailEnd type="triangle" w="med" len="med"/>
            </a:ln>
            <a:effectLst/>
          </p:spPr>
          <p:txBody>
            <a:bodyPr wrap="square" lIns="50800" tIns="50800" rIns="50800" bIns="50800" numCol="1" anchor="ctr">
              <a:noAutofit/>
            </a:bodyPr>
            <a:lstStyle/>
            <a:p>
              <a:pPr algn="l" defTabSz="2438338">
                <a:spcBef>
                  <a:spcPts val="4500"/>
                </a:spcBef>
                <a:defRPr sz="4800">
                  <a:latin typeface="Helvetica Neue"/>
                  <a:ea typeface="Helvetica Neue"/>
                  <a:cs typeface="Helvetica Neue"/>
                  <a:sym typeface="Helvetica Neue"/>
                </a:defRPr>
              </a:pPr>
              <a:endParaRPr/>
            </a:p>
          </p:txBody>
        </p:sp>
        <p:sp>
          <p:nvSpPr>
            <p:cNvPr id="257" name="线条"/>
            <p:cNvSpPr/>
            <p:nvPr/>
          </p:nvSpPr>
          <p:spPr>
            <a:xfrm>
              <a:off x="2109316" y="956540"/>
              <a:ext cx="519172" cy="1"/>
            </a:xfrm>
            <a:prstGeom prst="line">
              <a:avLst/>
            </a:prstGeom>
            <a:noFill/>
            <a:ln w="50800" cap="flat">
              <a:solidFill>
                <a:srgbClr val="F27200"/>
              </a:solidFill>
              <a:prstDash val="solid"/>
              <a:miter lim="400000"/>
            </a:ln>
            <a:effectLst/>
          </p:spPr>
          <p:txBody>
            <a:bodyPr wrap="square" lIns="50800" tIns="50800" rIns="50800" bIns="50800" numCol="1" anchor="ctr">
              <a:noAutofit/>
            </a:bodyPr>
            <a:lstStyle/>
            <a:p>
              <a:pPr algn="l" defTabSz="2438338">
                <a:spcBef>
                  <a:spcPts val="4500"/>
                </a:spcBef>
                <a:defRPr sz="4800">
                  <a:latin typeface="Helvetica Neue"/>
                  <a:ea typeface="Helvetica Neue"/>
                  <a:cs typeface="Helvetica Neue"/>
                  <a:sym typeface="Helvetica Neue"/>
                </a:defRPr>
              </a:pPr>
              <a:endParaRPr/>
            </a:p>
          </p:txBody>
        </p:sp>
        <p:sp>
          <p:nvSpPr>
            <p:cNvPr id="258" name="圆形"/>
            <p:cNvSpPr/>
            <p:nvPr/>
          </p:nvSpPr>
          <p:spPr>
            <a:xfrm>
              <a:off x="2405465" y="807199"/>
              <a:ext cx="298681" cy="298682"/>
            </a:xfrm>
            <a:prstGeom prst="ellipse">
              <a:avLst/>
            </a:prstGeom>
            <a:gradFill flip="none" rotWithShape="1">
              <a:gsLst>
                <a:gs pos="0">
                  <a:srgbClr val="0433FF"/>
                </a:gs>
                <a:gs pos="100000">
                  <a:srgbClr val="F27200"/>
                </a:gs>
              </a:gsLst>
              <a:lin ang="2829024" scaled="0"/>
            </a:gradFill>
            <a:ln w="3175" cap="flat">
              <a:noFill/>
              <a:miter lim="400000"/>
            </a:ln>
            <a:effectLst/>
          </p:spPr>
          <p:txBody>
            <a:bodyPr wrap="square" lIns="50800" tIns="50800" rIns="50800" bIns="50800" numCol="1" anchor="ctr">
              <a:noAutofit/>
            </a:bodyPr>
            <a:lstStyle/>
            <a:p>
              <a:pPr defTabSz="825500">
                <a:lnSpc>
                  <a:spcPct val="100000"/>
                </a:lnSpc>
                <a:defRPr sz="3200">
                  <a:solidFill>
                    <a:srgbClr val="0433FF"/>
                  </a:solidFill>
                  <a:latin typeface="Helvetica Neue Medium"/>
                  <a:ea typeface="Helvetica Neue Medium"/>
                  <a:cs typeface="Helvetica Neue Medium"/>
                  <a:sym typeface="Helvetica Neue Medium"/>
                </a:defRPr>
              </a:pPr>
              <a:endParaRPr/>
            </a:p>
          </p:txBody>
        </p:sp>
        <p:sp>
          <p:nvSpPr>
            <p:cNvPr id="259" name="圆形"/>
            <p:cNvSpPr/>
            <p:nvPr/>
          </p:nvSpPr>
          <p:spPr>
            <a:xfrm>
              <a:off x="1634628" y="807199"/>
              <a:ext cx="298682" cy="298682"/>
            </a:xfrm>
            <a:prstGeom prst="ellipse">
              <a:avLst/>
            </a:prstGeom>
            <a:gradFill flip="none" rotWithShape="1">
              <a:gsLst>
                <a:gs pos="0">
                  <a:srgbClr val="0433FF"/>
                </a:gs>
                <a:gs pos="100000">
                  <a:srgbClr val="F27200"/>
                </a:gs>
              </a:gsLst>
              <a:lin ang="2829024" scaled="0"/>
            </a:gradFill>
            <a:ln w="3175" cap="flat">
              <a:noFill/>
              <a:miter lim="400000"/>
            </a:ln>
            <a:effectLst/>
          </p:spPr>
          <p:txBody>
            <a:bodyPr wrap="square" lIns="50800" tIns="50800" rIns="50800" bIns="50800" numCol="1" anchor="ctr">
              <a:noAutofit/>
            </a:bodyPr>
            <a:lstStyle/>
            <a:p>
              <a:pPr defTabSz="825500">
                <a:lnSpc>
                  <a:spcPct val="100000"/>
                </a:lnSpc>
                <a:defRPr sz="3200">
                  <a:solidFill>
                    <a:srgbClr val="0433FF"/>
                  </a:solidFill>
                  <a:latin typeface="Helvetica Neue Medium"/>
                  <a:ea typeface="Helvetica Neue Medium"/>
                  <a:cs typeface="Helvetica Neue Medium"/>
                  <a:sym typeface="Helvetica Neue Medium"/>
                </a:defRPr>
              </a:pPr>
              <a:endParaRPr/>
            </a:p>
          </p:txBody>
        </p:sp>
        <p:sp>
          <p:nvSpPr>
            <p:cNvPr id="260" name="quarks"/>
            <p:cNvSpPr txBox="1"/>
            <p:nvPr/>
          </p:nvSpPr>
          <p:spPr>
            <a:xfrm>
              <a:off x="1310513" y="364167"/>
              <a:ext cx="946913" cy="411733"/>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defTabSz="2438338">
                <a:spcBef>
                  <a:spcPts val="4500"/>
                </a:spcBef>
                <a:defRPr sz="2000" b="1">
                  <a:gradFill flip="none" rotWithShape="1">
                    <a:gsLst>
                      <a:gs pos="0">
                        <a:srgbClr val="0433FF"/>
                      </a:gs>
                      <a:gs pos="100000">
                        <a:srgbClr val="FF9300"/>
                      </a:gs>
                    </a:gsLst>
                    <a:lin ang="3416817" scaled="0"/>
                  </a:gradFill>
                  <a:latin typeface="Helvetica Neue"/>
                  <a:ea typeface="Helvetica Neue"/>
                  <a:cs typeface="Helvetica Neue"/>
                  <a:sym typeface="Helvetica Neue"/>
                </a:defRPr>
              </a:lvl1pPr>
            </a:lstStyle>
            <a:p>
              <a:r>
                <a:t>quarks</a:t>
              </a:r>
            </a:p>
          </p:txBody>
        </p:sp>
        <p:sp>
          <p:nvSpPr>
            <p:cNvPr id="261" name="gluons"/>
            <p:cNvSpPr txBox="1"/>
            <p:nvPr/>
          </p:nvSpPr>
          <p:spPr>
            <a:xfrm>
              <a:off x="1717250" y="1060980"/>
              <a:ext cx="927863" cy="411733"/>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defTabSz="2438338">
                <a:spcBef>
                  <a:spcPts val="4500"/>
                </a:spcBef>
                <a:defRPr sz="2000" b="1">
                  <a:solidFill>
                    <a:srgbClr val="F27200"/>
                  </a:solidFill>
                  <a:latin typeface="Helvetica Neue"/>
                  <a:ea typeface="Helvetica Neue"/>
                  <a:cs typeface="Helvetica Neue"/>
                  <a:sym typeface="Helvetica Neue"/>
                </a:defRPr>
              </a:lvl1pPr>
            </a:lstStyle>
            <a:p>
              <a:r>
                <a:t>gluons</a:t>
              </a:r>
            </a:p>
          </p:txBody>
        </p:sp>
      </p:grpSp>
      <p:grpSp>
        <p:nvGrpSpPr>
          <p:cNvPr id="269" name="成组"/>
          <p:cNvGrpSpPr/>
          <p:nvPr/>
        </p:nvGrpSpPr>
        <p:grpSpPr>
          <a:xfrm>
            <a:off x="8682634" y="1162595"/>
            <a:ext cx="3646620" cy="3933123"/>
            <a:chOff x="0" y="0"/>
            <a:chExt cx="3646618" cy="3933122"/>
          </a:xfrm>
        </p:grpSpPr>
        <p:pic>
          <p:nvPicPr>
            <p:cNvPr id="263" name="图像" descr="图像"/>
            <p:cNvPicPr>
              <a:picLocks noChangeAspect="1"/>
            </p:cNvPicPr>
            <p:nvPr/>
          </p:nvPicPr>
          <p:blipFill>
            <a:blip r:embed="rId9"/>
            <a:stretch>
              <a:fillRect/>
            </a:stretch>
          </p:blipFill>
          <p:spPr>
            <a:xfrm>
              <a:off x="0" y="0"/>
              <a:ext cx="3646619" cy="3646619"/>
            </a:xfrm>
            <a:prstGeom prst="rect">
              <a:avLst/>
            </a:prstGeom>
            <a:ln w="3175" cap="flat">
              <a:noFill/>
              <a:miter lim="400000"/>
            </a:ln>
            <a:effectLst/>
          </p:spPr>
        </p:pic>
        <mc:AlternateContent xmlns:mc="http://schemas.openxmlformats.org/markup-compatibility/2006" xmlns:a14="http://schemas.microsoft.com/office/drawing/2010/main">
          <mc:Choice Requires="a14">
            <p:sp>
              <p:nvSpPr>
                <p:cNvPr id="264" name="方程"/>
                <p:cNvSpPr txBox="1"/>
                <p:nvPr/>
              </p:nvSpPr>
              <p:spPr>
                <a:xfrm>
                  <a:off x="307516" y="705532"/>
                  <a:ext cx="163577" cy="161088"/>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r>
                          <a:rPr sz="2800" i="1">
                            <a:solidFill>
                              <a:srgbClr val="000000"/>
                            </a:solidFill>
                            <a:latin typeface="Cambria Math" panose="02040503050406030204" pitchFamily="18" charset="0"/>
                          </a:rPr>
                          <m:t>𝑎</m:t>
                        </m:r>
                      </m:oMath>
                    </m:oMathPara>
                  </a14:m>
                  <a:endParaRPr sz="2800"/>
                </a:p>
              </p:txBody>
            </p:sp>
          </mc:Choice>
          <mc:Fallback xmlns="">
            <p:sp>
              <p:nvSpPr>
                <p:cNvPr id="264" name="方程"/>
                <p:cNvSpPr txBox="1">
                  <a:spLocks noRot="1" noChangeAspect="1" noMove="1" noResize="1" noEditPoints="1" noAdjustHandles="1" noChangeArrowheads="1" noChangeShapeType="1" noTextEdit="1"/>
                </p:cNvSpPr>
                <p:nvPr/>
              </p:nvSpPr>
              <p:spPr>
                <a:xfrm>
                  <a:off x="307516" y="705532"/>
                  <a:ext cx="163577" cy="161088"/>
                </a:xfrm>
                <a:prstGeom prst="rect">
                  <a:avLst/>
                </a:prstGeom>
                <a:blipFill>
                  <a:blip r:embed="rId10"/>
                  <a:stretch>
                    <a:fillRect l="-53846" r="-76923" b="-150000"/>
                  </a:stretch>
                </a:blipFill>
                <a:ln w="12700" cap="flat">
                  <a:noFill/>
                  <a:miter lim="400000"/>
                </a:ln>
                <a:effectLst/>
              </p:spPr>
              <p:txBody>
                <a:bodyPr/>
                <a:lstStyle/>
                <a:p>
                  <a:r>
                    <a:rPr lang="zh-CN" altLang="en-US">
                      <a:noFill/>
                    </a:rPr>
                    <a:t> </a:t>
                  </a:r>
                </a:p>
              </p:txBody>
            </p:sp>
          </mc:Fallback>
        </mc:AlternateContent>
        <p:sp>
          <p:nvSpPr>
            <p:cNvPr id="265" name="gluons"/>
            <p:cNvSpPr txBox="1"/>
            <p:nvPr/>
          </p:nvSpPr>
          <p:spPr>
            <a:xfrm>
              <a:off x="1359378" y="3096090"/>
              <a:ext cx="927863" cy="411733"/>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defTabSz="2438338">
                <a:spcBef>
                  <a:spcPts val="4500"/>
                </a:spcBef>
                <a:defRPr sz="2000" b="1">
                  <a:solidFill>
                    <a:srgbClr val="F27200"/>
                  </a:solidFill>
                  <a:latin typeface="Helvetica Neue"/>
                  <a:ea typeface="Helvetica Neue"/>
                  <a:cs typeface="Helvetica Neue"/>
                  <a:sym typeface="Helvetica Neue"/>
                </a:defRPr>
              </a:lvl1pPr>
            </a:lstStyle>
            <a:p>
              <a:r>
                <a:t>gluons</a:t>
              </a:r>
            </a:p>
          </p:txBody>
        </p:sp>
        <p:sp>
          <p:nvSpPr>
            <p:cNvPr id="266" name="quarks"/>
            <p:cNvSpPr txBox="1"/>
            <p:nvPr/>
          </p:nvSpPr>
          <p:spPr>
            <a:xfrm>
              <a:off x="2694185" y="3174797"/>
              <a:ext cx="946913" cy="411733"/>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defTabSz="2438338">
                <a:spcBef>
                  <a:spcPts val="4500"/>
                </a:spcBef>
                <a:defRPr sz="2000" b="1">
                  <a:gradFill flip="none" rotWithShape="1">
                    <a:gsLst>
                      <a:gs pos="0">
                        <a:srgbClr val="0433FF"/>
                      </a:gs>
                      <a:gs pos="100000">
                        <a:srgbClr val="FF9300"/>
                      </a:gs>
                    </a:gsLst>
                    <a:lin ang="3416817" scaled="0"/>
                  </a:gradFill>
                  <a:latin typeface="Helvetica Neue"/>
                  <a:ea typeface="Helvetica Neue"/>
                  <a:cs typeface="Helvetica Neue"/>
                  <a:sym typeface="Helvetica Neue"/>
                </a:defRPr>
              </a:lvl1pPr>
            </a:lstStyle>
            <a:p>
              <a:r>
                <a:t>quarks</a:t>
              </a:r>
            </a:p>
          </p:txBody>
        </p:sp>
        <p:sp>
          <p:nvSpPr>
            <p:cNvPr id="267" name="线条"/>
            <p:cNvSpPr/>
            <p:nvPr/>
          </p:nvSpPr>
          <p:spPr>
            <a:xfrm flipH="1">
              <a:off x="389304" y="948890"/>
              <a:ext cx="1" cy="298682"/>
            </a:xfrm>
            <a:prstGeom prst="line">
              <a:avLst/>
            </a:prstGeom>
            <a:noFill/>
            <a:ln w="12700" cap="flat">
              <a:solidFill>
                <a:srgbClr val="000000"/>
              </a:solidFill>
              <a:prstDash val="solid"/>
              <a:miter lim="400000"/>
              <a:tailEnd type="triangle" w="med" len="med"/>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268" name="Credit: M. Savage@NNPSS2015"/>
            <p:cNvSpPr txBox="1"/>
            <p:nvPr/>
          </p:nvSpPr>
          <p:spPr>
            <a:xfrm>
              <a:off x="413158" y="3608612"/>
              <a:ext cx="3046883" cy="32451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1733930">
                <a:lnSpc>
                  <a:spcPct val="100000"/>
                </a:lnSpc>
                <a:defRPr>
                  <a:solidFill>
                    <a:srgbClr val="5E5E5E"/>
                  </a:solidFill>
                  <a:latin typeface="Helvetica Neue"/>
                  <a:ea typeface="Helvetica Neue"/>
                  <a:cs typeface="Helvetica Neue"/>
                  <a:sym typeface="Helvetica Neue"/>
                </a:defRPr>
              </a:lvl1pPr>
            </a:lstStyle>
            <a:p>
              <a:r>
                <a:t>Credit: M. Savage@NNPSS2015</a:t>
              </a:r>
            </a:p>
          </p:txBody>
        </p:sp>
      </p:grpSp>
      <p:sp>
        <p:nvSpPr>
          <p:cNvPr id="270" name="6"/>
          <p:cNvSpPr/>
          <p:nvPr/>
        </p:nvSpPr>
        <p:spPr>
          <a:xfrm>
            <a:off x="12337395" y="9099101"/>
            <a:ext cx="505282" cy="506403"/>
          </a:xfrm>
          <a:prstGeom prst="ellipse">
            <a:avLst/>
          </a:prstGeom>
          <a:solidFill>
            <a:schemeClr val="accent5">
              <a:hueOff val="187634"/>
              <a:satOff val="22839"/>
              <a:lumOff val="25028"/>
            </a:schemeClr>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normAutofit fontScale="92500" lnSpcReduction="10000"/>
          </a:bodyPr>
          <a:lstStyle>
            <a:lvl1pPr defTabSz="803768">
              <a:lnSpc>
                <a:spcPct val="100000"/>
              </a:lnSpc>
              <a:defRPr sz="2200">
                <a:solidFill>
                  <a:srgbClr val="FFFFFF"/>
                </a:solidFill>
                <a:latin typeface="Avenir Next Regular"/>
                <a:ea typeface="Avenir Next Regular"/>
                <a:cs typeface="Avenir Next Regular"/>
                <a:sym typeface="Avenir Next Regular"/>
              </a:defRPr>
            </a:lvl1pPr>
          </a:lstStyle>
          <a:p>
            <a:r>
              <a:t>6</a:t>
            </a:r>
          </a:p>
        </p:txBody>
      </p:sp>
      <p:pic>
        <p:nvPicPr>
          <p:cNvPr id="271" name="图像" descr="图像"/>
          <p:cNvPicPr>
            <a:picLocks noChangeAspect="1"/>
          </p:cNvPicPr>
          <p:nvPr/>
        </p:nvPicPr>
        <p:blipFill>
          <a:blip r:embed="rId11"/>
          <a:stretch>
            <a:fillRect/>
          </a:stretch>
        </p:blipFill>
        <p:spPr>
          <a:xfrm>
            <a:off x="575463" y="5384416"/>
            <a:ext cx="11001128" cy="813957"/>
          </a:xfrm>
          <a:prstGeom prst="rect">
            <a:avLst/>
          </a:prstGeom>
          <a:ln w="3175">
            <a:miter lim="400000"/>
          </a:ln>
        </p:spPr>
      </p:pic>
      <p:sp>
        <p:nvSpPr>
          <p:cNvPr id="272" name="Target LCDA — defined via a meson-to-vacuum matrix element"/>
          <p:cNvSpPr txBox="1"/>
          <p:nvPr/>
        </p:nvSpPr>
        <p:spPr>
          <a:xfrm>
            <a:off x="614751" y="4263733"/>
            <a:ext cx="7135086" cy="96827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spAutoFit/>
          </a:bodyPr>
          <a:lstStyle/>
          <a:p>
            <a:pPr algn="l">
              <a:defRPr sz="2500">
                <a:solidFill>
                  <a:schemeClr val="accent5"/>
                </a:solidFill>
              </a:defRPr>
            </a:pPr>
            <a:r>
              <a:t>Target LCDA </a:t>
            </a:r>
            <a:r>
              <a:rPr>
                <a:solidFill>
                  <a:srgbClr val="5E5E5E"/>
                </a:solidFill>
              </a:rPr>
              <a:t>— defined via a meson-to-vacuum matrix element</a:t>
            </a:r>
          </a:p>
        </p:txBody>
      </p:sp>
      <p:sp>
        <p:nvSpPr>
          <p:cNvPr id="273" name="Mellin moments by OPE                                                                          PRD.92.014504(2015), JHEP04.082 (2017),  JHEP08.065(2019)………"/>
          <p:cNvSpPr txBox="1">
            <a:spLocks noGrp="1"/>
          </p:cNvSpPr>
          <p:nvPr>
            <p:ph type="body" sz="half" idx="1"/>
          </p:nvPr>
        </p:nvSpPr>
        <p:spPr>
          <a:xfrm>
            <a:off x="509840" y="6487071"/>
            <a:ext cx="12494960" cy="2566516"/>
          </a:xfrm>
          <a:prstGeom prst="rect">
            <a:avLst/>
          </a:prstGeom>
        </p:spPr>
        <p:txBody>
          <a:bodyPr/>
          <a:lstStyle/>
          <a:p>
            <a:r>
              <a:rPr dirty="0" err="1"/>
              <a:t>Mellin</a:t>
            </a:r>
            <a:r>
              <a:rPr dirty="0"/>
              <a:t> moments by OPE                                                                         </a:t>
            </a:r>
            <a:r>
              <a:rPr sz="2300" dirty="0">
                <a:solidFill>
                  <a:srgbClr val="5E5E5E"/>
                </a:solidFill>
                <a:latin typeface="Arial"/>
                <a:ea typeface="Arial"/>
                <a:cs typeface="Arial"/>
                <a:sym typeface="Arial"/>
              </a:rPr>
              <a:t> PRD.92.014504(2015), JHEP04.082</a:t>
            </a:r>
            <a:r>
              <a:rPr dirty="0"/>
              <a:t> </a:t>
            </a:r>
            <a:r>
              <a:rPr sz="2300" dirty="0">
                <a:solidFill>
                  <a:srgbClr val="5E5E5E"/>
                </a:solidFill>
                <a:latin typeface="Arial"/>
                <a:ea typeface="Arial"/>
                <a:cs typeface="Arial"/>
                <a:sym typeface="Arial"/>
              </a:rPr>
              <a:t>(2017),  JHEP08.065(2019)……</a:t>
            </a:r>
          </a:p>
          <a:p>
            <a:r>
              <a:rPr dirty="0"/>
              <a:t>Large-momentum effective theory(LaMET__</a:t>
            </a:r>
            <a:r>
              <a:rPr sz="2500" dirty="0">
                <a:solidFill>
                  <a:srgbClr val="5E5E5E"/>
                </a:solidFill>
                <a:latin typeface="Arial"/>
                <a:ea typeface="Arial"/>
                <a:cs typeface="Arial"/>
                <a:sym typeface="Arial"/>
              </a:rPr>
              <a:t>PRL.110.262002</a:t>
            </a:r>
            <a:r>
              <a:rPr dirty="0"/>
              <a:t> </a:t>
            </a:r>
            <a:r>
              <a:rPr sz="2500" dirty="0">
                <a:solidFill>
                  <a:srgbClr val="5E5E5E"/>
                </a:solidFill>
                <a:latin typeface="Arial"/>
                <a:ea typeface="Arial"/>
                <a:cs typeface="Arial"/>
                <a:sym typeface="Arial"/>
              </a:rPr>
              <a:t>(2013)</a:t>
            </a:r>
            <a:r>
              <a:rPr dirty="0"/>
              <a:t>)        </a:t>
            </a:r>
            <a:r>
              <a:rPr sz="2300" dirty="0">
                <a:solidFill>
                  <a:srgbClr val="5E5E5E"/>
                </a:solidFill>
                <a:latin typeface="Arial"/>
                <a:ea typeface="Arial"/>
                <a:cs typeface="Arial"/>
                <a:sym typeface="Arial"/>
              </a:rPr>
              <a:t> PRD.102.094519(2020), </a:t>
            </a:r>
            <a:r>
              <a:rPr sz="2300" dirty="0">
                <a:solidFill>
                  <a:schemeClr val="accent4">
                    <a:hueOff val="-904334"/>
                    <a:lumOff val="2953"/>
                  </a:schemeClr>
                </a:solidFill>
                <a:latin typeface="Arial"/>
                <a:ea typeface="Arial"/>
                <a:cs typeface="Arial"/>
                <a:sym typeface="Arial"/>
              </a:rPr>
              <a:t>arXiv:2011.09788(2020)……</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OUTLINE"/>
          <p:cNvSpPr txBox="1"/>
          <p:nvPr/>
        </p:nvSpPr>
        <p:spPr>
          <a:xfrm>
            <a:off x="-127824" y="258821"/>
            <a:ext cx="2762843" cy="66175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OUTLINE</a:t>
            </a:r>
          </a:p>
        </p:txBody>
      </p:sp>
      <p:pic>
        <p:nvPicPr>
          <p:cNvPr id="278" name="图像" descr="图像"/>
          <p:cNvPicPr>
            <a:picLocks noChangeAspect="1"/>
          </p:cNvPicPr>
          <p:nvPr/>
        </p:nvPicPr>
        <p:blipFill>
          <a:blip r:embed="rId3"/>
          <a:srcRect l="145" t="1386" r="145" b="70465"/>
          <a:stretch>
            <a:fillRect/>
          </a:stretch>
        </p:blipFill>
        <p:spPr>
          <a:xfrm flipH="1">
            <a:off x="-41356" y="-54684"/>
            <a:ext cx="13087432" cy="1103525"/>
          </a:xfrm>
          <a:prstGeom prst="rect">
            <a:avLst/>
          </a:prstGeom>
          <a:ln w="3175">
            <a:miter lim="400000"/>
          </a:ln>
        </p:spPr>
      </p:pic>
      <p:sp>
        <p:nvSpPr>
          <p:cNvPr id="279" name="Large-Momentum effective theory"/>
          <p:cNvSpPr txBox="1"/>
          <p:nvPr/>
        </p:nvSpPr>
        <p:spPr>
          <a:xfrm>
            <a:off x="-284142" y="166295"/>
            <a:ext cx="8762832" cy="6617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Large-Momentum effective theory</a:t>
            </a:r>
          </a:p>
        </p:txBody>
      </p:sp>
      <p:pic>
        <p:nvPicPr>
          <p:cNvPr id="280" name="图像" descr="图像"/>
          <p:cNvPicPr>
            <a:picLocks noChangeAspect="1"/>
          </p:cNvPicPr>
          <p:nvPr/>
        </p:nvPicPr>
        <p:blipFill>
          <a:blip r:embed="rId4"/>
          <a:stretch>
            <a:fillRect/>
          </a:stretch>
        </p:blipFill>
        <p:spPr>
          <a:xfrm>
            <a:off x="9391336" y="1989712"/>
            <a:ext cx="3381873" cy="2493968"/>
          </a:xfrm>
          <a:prstGeom prst="rect">
            <a:avLst/>
          </a:prstGeom>
          <a:ln w="3175">
            <a:miter lim="400000"/>
          </a:ln>
        </p:spPr>
      </p:pic>
      <p:sp>
        <p:nvSpPr>
          <p:cNvPr id="281" name="Define a new matrix element with an equal-time correlator, named quasi-PDF/DA:"/>
          <p:cNvSpPr txBox="1"/>
          <p:nvPr/>
        </p:nvSpPr>
        <p:spPr>
          <a:xfrm>
            <a:off x="528455" y="1811147"/>
            <a:ext cx="8862881" cy="124002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1733930">
              <a:lnSpc>
                <a:spcPct val="150000"/>
              </a:lnSpc>
              <a:defRPr sz="2400">
                <a:solidFill>
                  <a:srgbClr val="5E5E5E"/>
                </a:solidFill>
                <a:latin typeface="Canela Text Bold"/>
                <a:ea typeface="Canela Text Bold"/>
                <a:cs typeface="Canela Text Bold"/>
                <a:sym typeface="Canela Text Bold"/>
              </a:defRPr>
            </a:lvl1pPr>
          </a:lstStyle>
          <a:p>
            <a:r>
              <a:rPr dirty="0"/>
              <a:t>Define a new matrix element with an equal-time correlator, named quasi-PDF/DA:</a:t>
            </a:r>
          </a:p>
        </p:txBody>
      </p:sp>
      <mc:AlternateContent xmlns:mc="http://schemas.openxmlformats.org/markup-compatibility/2006" xmlns:a14="http://schemas.microsoft.com/office/drawing/2010/main">
        <mc:Choice Requires="a14">
          <p:sp>
            <p:nvSpPr>
              <p:cNvPr id="282" name="方程"/>
              <p:cNvSpPr txBox="1"/>
              <p:nvPr/>
            </p:nvSpPr>
            <p:spPr>
              <a:xfrm>
                <a:off x="676514" y="3337924"/>
                <a:ext cx="8714822" cy="701218"/>
              </a:xfrm>
              <a:prstGeom prst="rect">
                <a:avLst/>
              </a:prstGeom>
              <a:ln w="12700">
                <a:miter lim="400000"/>
              </a:ln>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limUpp>
                        <m:limUppPr>
                          <m:ctrlPr>
                            <a:rPr lang="ar-AE" sz="2400" i="1" smtClean="0">
                              <a:solidFill>
                                <a:srgbClr val="000000"/>
                              </a:solidFill>
                              <a:latin typeface="Cambria Math" panose="02040503050406030204" pitchFamily="18" charset="0"/>
                            </a:rPr>
                          </m:ctrlPr>
                        </m:limUppPr>
                        <m:e>
                          <m:r>
                            <a:rPr lang="ar-AE" sz="2400" i="1">
                              <a:solidFill>
                                <a:srgbClr val="000000"/>
                              </a:solidFill>
                              <a:latin typeface="Cambria Math" panose="02040503050406030204" pitchFamily="18" charset="0"/>
                            </a:rPr>
                            <m:t>𝑞</m:t>
                          </m:r>
                        </m:e>
                        <m:lim>
                          <m:r>
                            <a:rPr lang="ar-AE" sz="2400" b="0" i="1" smtClean="0">
                              <a:solidFill>
                                <a:srgbClr val="000000"/>
                              </a:solidFill>
                              <a:latin typeface="Cambria Math" panose="02040503050406030204" pitchFamily="18" charset="0"/>
                            </a:rPr>
                            <m:t>~</m:t>
                          </m:r>
                        </m:lim>
                      </m:limUpp>
                      <m:r>
                        <a:rPr lang="ar-AE" sz="2400" i="1">
                          <a:solidFill>
                            <a:srgbClr val="000000"/>
                          </a:solidFill>
                          <a:latin typeface="Cambria Math" panose="02040503050406030204" pitchFamily="18" charset="0"/>
                        </a:rPr>
                        <m:t>(</m:t>
                      </m:r>
                      <m:r>
                        <a:rPr lang="ar-AE" sz="2400" i="1">
                          <a:solidFill>
                            <a:srgbClr val="000000"/>
                          </a:solidFill>
                          <a:latin typeface="Cambria Math" panose="02040503050406030204" pitchFamily="18" charset="0"/>
                        </a:rPr>
                        <m:t>𝑥</m:t>
                      </m:r>
                      <m:r>
                        <a:rPr lang="ar-AE" sz="2400" i="1">
                          <a:solidFill>
                            <a:srgbClr val="000000"/>
                          </a:solidFill>
                          <a:latin typeface="Cambria Math" panose="02040503050406030204" pitchFamily="18" charset="0"/>
                        </a:rPr>
                        <m:t>,</m:t>
                      </m:r>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𝑃</m:t>
                          </m:r>
                        </m:e>
                        <m:sup>
                          <m:r>
                            <a:rPr lang="ar-AE" sz="2400" i="1">
                              <a:solidFill>
                                <a:srgbClr val="000000"/>
                              </a:solidFill>
                              <a:latin typeface="Cambria Math" panose="02040503050406030204" pitchFamily="18" charset="0"/>
                            </a:rPr>
                            <m:t>𝑧</m:t>
                          </m:r>
                        </m:sup>
                      </m:sSup>
                      <m:r>
                        <a:rPr lang="ar-AE" sz="2400" i="1">
                          <a:solidFill>
                            <a:srgbClr val="000000"/>
                          </a:solidFill>
                          <a:latin typeface="Cambria Math" panose="02040503050406030204" pitchFamily="18" charset="0"/>
                        </a:rPr>
                        <m:t>,</m:t>
                      </m:r>
                      <m:r>
                        <a:rPr lang="ar-AE" sz="2400" i="1">
                          <a:solidFill>
                            <a:srgbClr val="000000"/>
                          </a:solidFill>
                          <a:latin typeface="Cambria Math" panose="02040503050406030204" pitchFamily="18" charset="0"/>
                        </a:rPr>
                        <m:t>𝜇</m:t>
                      </m:r>
                      <m:r>
                        <a:rPr lang="ar-AE" sz="2400" i="1">
                          <a:solidFill>
                            <a:srgbClr val="000000"/>
                          </a:solidFill>
                          <a:latin typeface="Cambria Math" panose="02040503050406030204" pitchFamily="18" charset="0"/>
                        </a:rPr>
                        <m:t>)=∫</m:t>
                      </m:r>
                      <m:f>
                        <m:fPr>
                          <m:ctrlPr>
                            <a:rPr lang="ar-AE" sz="2400" i="1">
                              <a:solidFill>
                                <a:srgbClr val="000000"/>
                              </a:solidFill>
                              <a:latin typeface="Cambria Math" panose="02040503050406030204" pitchFamily="18" charset="0"/>
                            </a:rPr>
                          </m:ctrlPr>
                        </m:fPr>
                        <m:num>
                          <m:r>
                            <a:rPr lang="ar-AE" sz="2400" i="1">
                              <a:solidFill>
                                <a:srgbClr val="000000"/>
                              </a:solidFill>
                              <a:latin typeface="Cambria Math" panose="02040503050406030204" pitchFamily="18" charset="0"/>
                            </a:rPr>
                            <m:t>𝑑𝑧</m:t>
                          </m:r>
                        </m:num>
                        <m:den>
                          <m:r>
                            <a:rPr lang="ar-AE" sz="2400" i="1">
                              <a:solidFill>
                                <a:srgbClr val="000000"/>
                              </a:solidFill>
                              <a:latin typeface="Cambria Math" panose="02040503050406030204" pitchFamily="18" charset="0"/>
                            </a:rPr>
                            <m:t>4</m:t>
                          </m:r>
                          <m:r>
                            <a:rPr lang="ar-AE" sz="2400" i="1">
                              <a:solidFill>
                                <a:srgbClr val="000000"/>
                              </a:solidFill>
                              <a:latin typeface="Cambria Math" panose="02040503050406030204" pitchFamily="18" charset="0"/>
                            </a:rPr>
                            <m:t>𝜋</m:t>
                          </m:r>
                        </m:den>
                      </m:f>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𝑒</m:t>
                          </m:r>
                        </m:e>
                        <m:sup>
                          <m:r>
                            <a:rPr lang="ar-AE" sz="2400" i="1">
                              <a:solidFill>
                                <a:srgbClr val="000000"/>
                              </a:solidFill>
                              <a:latin typeface="Cambria Math" panose="02040503050406030204" pitchFamily="18" charset="0"/>
                            </a:rPr>
                            <m:t>𝑖𝑥</m:t>
                          </m:r>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𝑃</m:t>
                              </m:r>
                            </m:e>
                            <m:sup>
                              <m:r>
                                <a:rPr lang="ar-AE" sz="2400" i="1">
                                  <a:solidFill>
                                    <a:srgbClr val="000000"/>
                                  </a:solidFill>
                                  <a:latin typeface="Cambria Math" panose="02040503050406030204" pitchFamily="18" charset="0"/>
                                </a:rPr>
                                <m:t>𝑧</m:t>
                              </m:r>
                            </m:sup>
                          </m:sSup>
                          <m:r>
                            <a:rPr lang="ar-AE" sz="2400" i="1">
                              <a:solidFill>
                                <a:srgbClr val="000000"/>
                              </a:solidFill>
                              <a:latin typeface="Cambria Math" panose="02040503050406030204" pitchFamily="18" charset="0"/>
                            </a:rPr>
                            <m:t>𝑧</m:t>
                          </m:r>
                        </m:sup>
                      </m:sSup>
                      <m:r>
                        <a:rPr lang="ar-AE" sz="2400" i="1">
                          <a:solidFill>
                            <a:srgbClr val="000000"/>
                          </a:solidFill>
                          <a:latin typeface="Cambria Math" panose="02040503050406030204" pitchFamily="18" charset="0"/>
                        </a:rPr>
                        <m:t>⟨</m:t>
                      </m:r>
                      <m:r>
                        <a:rPr lang="ar-AE" sz="2400" i="1">
                          <a:solidFill>
                            <a:srgbClr val="000000"/>
                          </a:solidFill>
                          <a:latin typeface="Cambria Math" panose="02040503050406030204" pitchFamily="18" charset="0"/>
                        </a:rPr>
                        <m:t>𝑃</m:t>
                      </m:r>
                      <m:r>
                        <a:rPr lang="ar-AE" sz="2400" i="1">
                          <a:solidFill>
                            <a:srgbClr val="000000"/>
                          </a:solidFill>
                          <a:latin typeface="Cambria Math" panose="02040503050406030204" pitchFamily="18" charset="0"/>
                        </a:rPr>
                        <m:t>|</m:t>
                      </m:r>
                      <m:bar>
                        <m:barPr>
                          <m:pos m:val="top"/>
                          <m:ctrlPr>
                            <a:rPr lang="ar-AE" sz="2400" i="1">
                              <a:solidFill>
                                <a:srgbClr val="000000"/>
                              </a:solidFill>
                              <a:latin typeface="Cambria Math" panose="02040503050406030204" pitchFamily="18" charset="0"/>
                            </a:rPr>
                          </m:ctrlPr>
                        </m:barPr>
                        <m:e>
                          <m:r>
                            <a:rPr lang="ar-AE" sz="2400" i="1">
                              <a:solidFill>
                                <a:srgbClr val="000000"/>
                              </a:solidFill>
                              <a:latin typeface="Cambria Math" panose="02040503050406030204" pitchFamily="18" charset="0"/>
                            </a:rPr>
                            <m:t>𝜓</m:t>
                          </m:r>
                        </m:e>
                      </m:bar>
                      <m:r>
                        <a:rPr lang="ar-AE" sz="2400" i="1">
                          <a:solidFill>
                            <a:srgbClr val="000000"/>
                          </a:solidFill>
                          <a:latin typeface="Cambria Math" panose="02040503050406030204" pitchFamily="18" charset="0"/>
                        </a:rPr>
                        <m:t>(</m:t>
                      </m:r>
                      <m:r>
                        <a:rPr lang="ar-AE" sz="2400" i="1">
                          <a:solidFill>
                            <a:srgbClr val="000000"/>
                          </a:solidFill>
                          <a:latin typeface="Cambria Math" panose="02040503050406030204" pitchFamily="18" charset="0"/>
                        </a:rPr>
                        <m:t>𝑧</m:t>
                      </m:r>
                      <m:r>
                        <a:rPr lang="ar-AE" sz="2400" i="1">
                          <a:solidFill>
                            <a:srgbClr val="000000"/>
                          </a:solidFill>
                          <a:latin typeface="Cambria Math" panose="02040503050406030204" pitchFamily="18" charset="0"/>
                        </a:rPr>
                        <m:t>)</m:t>
                      </m:r>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𝛾</m:t>
                          </m:r>
                        </m:e>
                        <m:sup>
                          <m:r>
                            <a:rPr lang="ar-AE" sz="2400" i="1">
                              <a:solidFill>
                                <a:srgbClr val="000000"/>
                              </a:solidFill>
                              <a:latin typeface="Cambria Math" panose="02040503050406030204" pitchFamily="18" charset="0"/>
                            </a:rPr>
                            <m:t>𝑧</m:t>
                          </m:r>
                        </m:sup>
                      </m:sSup>
                      <m:r>
                        <m:rPr>
                          <m:sty m:val="p"/>
                        </m:rPr>
                        <a:rPr lang="en" sz="2400" i="1">
                          <a:solidFill>
                            <a:srgbClr val="000000"/>
                          </a:solidFill>
                          <a:latin typeface="Cambria Math" panose="02040503050406030204" pitchFamily="18" charset="0"/>
                        </a:rPr>
                        <m:t>exp</m:t>
                      </m:r>
                      <m:d>
                        <m:dPr>
                          <m:ctrlPr>
                            <a:rPr lang="ar-AE" sz="2400" i="1">
                              <a:solidFill>
                                <a:srgbClr val="000000"/>
                              </a:solidFill>
                              <a:latin typeface="Cambria Math" panose="02040503050406030204" pitchFamily="18" charset="0"/>
                            </a:rPr>
                          </m:ctrlPr>
                        </m:dPr>
                        <m:e>
                          <m:r>
                            <a:rPr lang="ar-AE" sz="2400" i="1">
                              <a:solidFill>
                                <a:srgbClr val="000000"/>
                              </a:solidFill>
                              <a:latin typeface="Cambria Math" panose="02040503050406030204" pitchFamily="18" charset="0"/>
                            </a:rPr>
                            <m:t>−</m:t>
                          </m:r>
                          <m:r>
                            <a:rPr lang="ar-AE" sz="2400" i="1">
                              <a:solidFill>
                                <a:srgbClr val="000000"/>
                              </a:solidFill>
                              <a:latin typeface="Cambria Math" panose="02040503050406030204" pitchFamily="18" charset="0"/>
                            </a:rPr>
                            <m:t>𝑖𝑔</m:t>
                          </m:r>
                          <m:sSubSup>
                            <m:sSubSupPr>
                              <m:ctrlPr>
                                <a:rPr lang="ar-AE" sz="2400" i="1">
                                  <a:solidFill>
                                    <a:srgbClr val="000000"/>
                                  </a:solidFill>
                                  <a:latin typeface="Cambria Math" panose="02040503050406030204" pitchFamily="18" charset="0"/>
                                </a:rPr>
                              </m:ctrlPr>
                            </m:sSubSupPr>
                            <m:e>
                              <m:r>
                                <a:rPr lang="ar-AE" sz="2400" i="1">
                                  <a:solidFill>
                                    <a:srgbClr val="000000"/>
                                  </a:solidFill>
                                  <a:latin typeface="Cambria Math" panose="02040503050406030204" pitchFamily="18" charset="0"/>
                                </a:rPr>
                                <m:t>∫</m:t>
                              </m:r>
                            </m:e>
                            <m:sub>
                              <m:r>
                                <a:rPr lang="ar-AE" sz="2400" i="1">
                                  <a:solidFill>
                                    <a:srgbClr val="000000"/>
                                  </a:solidFill>
                                  <a:latin typeface="Cambria Math" panose="02040503050406030204" pitchFamily="18" charset="0"/>
                                </a:rPr>
                                <m:t>0</m:t>
                              </m:r>
                            </m:sub>
                            <m:sup>
                              <m:r>
                                <a:rPr lang="ar-AE" sz="2400" i="1">
                                  <a:solidFill>
                                    <a:srgbClr val="000000"/>
                                  </a:solidFill>
                                  <a:latin typeface="Cambria Math" panose="02040503050406030204" pitchFamily="18" charset="0"/>
                                </a:rPr>
                                <m:t>𝑧</m:t>
                              </m:r>
                            </m:sup>
                          </m:sSubSup>
                          <m:r>
                            <a:rPr lang="ar-AE" sz="2400" i="1">
                              <a:solidFill>
                                <a:srgbClr val="000000"/>
                              </a:solidFill>
                              <a:latin typeface="Cambria Math" panose="02040503050406030204" pitchFamily="18" charset="0"/>
                            </a:rPr>
                            <m:t>𝑑</m:t>
                          </m:r>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𝑧</m:t>
                              </m:r>
                            </m:e>
                            <m:sup>
                              <m:r>
                                <a:rPr lang="ar-AE" sz="2400" i="1">
                                  <a:solidFill>
                                    <a:srgbClr val="000000"/>
                                  </a:solidFill>
                                  <a:latin typeface="Cambria Math" panose="02040503050406030204" pitchFamily="18" charset="0"/>
                                </a:rPr>
                                <m:t>′</m:t>
                              </m:r>
                            </m:sup>
                          </m:sSup>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𝐴</m:t>
                              </m:r>
                            </m:e>
                            <m:sup>
                              <m:r>
                                <a:rPr lang="ar-AE" sz="2400" i="1">
                                  <a:solidFill>
                                    <a:srgbClr val="000000"/>
                                  </a:solidFill>
                                  <a:latin typeface="Cambria Math" panose="02040503050406030204" pitchFamily="18" charset="0"/>
                                </a:rPr>
                                <m:t>𝑧</m:t>
                              </m:r>
                            </m:sup>
                          </m:sSup>
                          <m:r>
                            <a:rPr lang="ar-AE" sz="2400" i="1">
                              <a:solidFill>
                                <a:srgbClr val="000000"/>
                              </a:solidFill>
                              <a:latin typeface="Cambria Math" panose="02040503050406030204" pitchFamily="18" charset="0"/>
                            </a:rPr>
                            <m:t>(</m:t>
                          </m:r>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𝑧</m:t>
                              </m:r>
                            </m:e>
                            <m:sup>
                              <m:r>
                                <a:rPr lang="ar-AE" sz="2400" i="1">
                                  <a:solidFill>
                                    <a:srgbClr val="000000"/>
                                  </a:solidFill>
                                  <a:latin typeface="Cambria Math" panose="02040503050406030204" pitchFamily="18" charset="0"/>
                                </a:rPr>
                                <m:t>′</m:t>
                              </m:r>
                            </m:sup>
                          </m:sSup>
                          <m:r>
                            <a:rPr lang="ar-AE" sz="2400" i="1">
                              <a:solidFill>
                                <a:srgbClr val="000000"/>
                              </a:solidFill>
                              <a:latin typeface="Cambria Math" panose="02040503050406030204" pitchFamily="18" charset="0"/>
                            </a:rPr>
                            <m:t>)</m:t>
                          </m:r>
                        </m:e>
                      </m:d>
                      <m:r>
                        <a:rPr lang="ar-AE" sz="2400" i="1">
                          <a:solidFill>
                            <a:srgbClr val="000000"/>
                          </a:solidFill>
                          <a:latin typeface="Cambria Math" panose="02040503050406030204" pitchFamily="18" charset="0"/>
                        </a:rPr>
                        <m:t>𝜓</m:t>
                      </m:r>
                      <m:r>
                        <a:rPr lang="ar-AE" sz="2400" i="1">
                          <a:solidFill>
                            <a:srgbClr val="000000"/>
                          </a:solidFill>
                          <a:latin typeface="Cambria Math" panose="02040503050406030204" pitchFamily="18" charset="0"/>
                        </a:rPr>
                        <m:t>(0)|</m:t>
                      </m:r>
                      <m:r>
                        <a:rPr lang="ar-AE" sz="2400" i="1">
                          <a:solidFill>
                            <a:srgbClr val="000000"/>
                          </a:solidFill>
                          <a:latin typeface="Cambria Math" panose="02040503050406030204" pitchFamily="18" charset="0"/>
                        </a:rPr>
                        <m:t>𝑃</m:t>
                      </m:r>
                      <m:r>
                        <a:rPr lang="ar-AE" sz="2400" i="1">
                          <a:solidFill>
                            <a:srgbClr val="000000"/>
                          </a:solidFill>
                          <a:latin typeface="Cambria Math" panose="02040503050406030204" pitchFamily="18" charset="0"/>
                        </a:rPr>
                        <m:t>⟩</m:t>
                      </m:r>
                    </m:oMath>
                  </m:oMathPara>
                </a14:m>
                <a:endParaRPr sz="2400" dirty="0"/>
              </a:p>
            </p:txBody>
          </p:sp>
        </mc:Choice>
        <mc:Fallback xmlns="">
          <p:sp>
            <p:nvSpPr>
              <p:cNvPr id="282" name="方程"/>
              <p:cNvSpPr txBox="1">
                <a:spLocks noRot="1" noChangeAspect="1" noMove="1" noResize="1" noEditPoints="1" noAdjustHandles="1" noChangeArrowheads="1" noChangeShapeType="1" noTextEdit="1"/>
              </p:cNvSpPr>
              <p:nvPr/>
            </p:nvSpPr>
            <p:spPr>
              <a:xfrm>
                <a:off x="676514" y="3337924"/>
                <a:ext cx="8714822" cy="701218"/>
              </a:xfrm>
              <a:prstGeom prst="rect">
                <a:avLst/>
              </a:prstGeom>
              <a:blipFill>
                <a:blip r:embed="rId5"/>
                <a:stretch>
                  <a:fillRect l="-146" t="-3571" r="-582" b="-10714"/>
                </a:stretch>
              </a:blipFill>
              <a:ln w="12700">
                <a:miter lim="400000"/>
              </a:ln>
            </p:spPr>
            <p:txBody>
              <a:bodyPr/>
              <a:lstStyle/>
              <a:p>
                <a:r>
                  <a:rPr lang="zh-CN" altLang="en-US">
                    <a:noFill/>
                  </a:rPr>
                  <a:t> </a:t>
                </a:r>
              </a:p>
            </p:txBody>
          </p:sp>
        </mc:Fallback>
      </mc:AlternateContent>
      <p:sp>
        <p:nvSpPr>
          <p:cNvPr id="283" name="Can be calculated on lattice directly!"/>
          <p:cNvSpPr txBox="1"/>
          <p:nvPr/>
        </p:nvSpPr>
        <p:spPr>
          <a:xfrm>
            <a:off x="1527838" y="4572122"/>
            <a:ext cx="5501641" cy="5557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1733930">
              <a:lnSpc>
                <a:spcPct val="100000"/>
              </a:lnSpc>
              <a:defRPr sz="2400">
                <a:solidFill>
                  <a:srgbClr val="1DB100"/>
                </a:solidFill>
                <a:latin typeface="Canela Text Bold"/>
                <a:ea typeface="Canela Text Bold"/>
                <a:cs typeface="Canela Text Bold"/>
                <a:sym typeface="Canela Text Bold"/>
              </a:defRPr>
            </a:lvl1pPr>
          </a:lstStyle>
          <a:p>
            <a:r>
              <a:t>Can be calculated on lattice directly!</a:t>
            </a:r>
          </a:p>
        </p:txBody>
      </p:sp>
      <p:sp>
        <p:nvSpPr>
          <p:cNvPr id="284" name="7"/>
          <p:cNvSpPr/>
          <p:nvPr/>
        </p:nvSpPr>
        <p:spPr>
          <a:xfrm>
            <a:off x="12337395" y="9099101"/>
            <a:ext cx="505282" cy="506403"/>
          </a:xfrm>
          <a:prstGeom prst="ellipse">
            <a:avLst/>
          </a:prstGeom>
          <a:solidFill>
            <a:schemeClr val="accent5">
              <a:hueOff val="187634"/>
              <a:satOff val="22839"/>
              <a:lumOff val="25028"/>
            </a:schemeClr>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normAutofit fontScale="92500" lnSpcReduction="10000"/>
          </a:bodyPr>
          <a:lstStyle>
            <a:lvl1pPr defTabSz="803768">
              <a:lnSpc>
                <a:spcPct val="100000"/>
              </a:lnSpc>
              <a:defRPr sz="2200">
                <a:solidFill>
                  <a:srgbClr val="FFFFFF"/>
                </a:solidFill>
                <a:latin typeface="Avenir Next Regular"/>
                <a:ea typeface="Avenir Next Regular"/>
                <a:cs typeface="Avenir Next Regular"/>
                <a:sym typeface="Avenir Next Regular"/>
              </a:defRPr>
            </a:lvl1pPr>
          </a:lstStyle>
          <a:p>
            <a:r>
              <a:t>7</a:t>
            </a:r>
          </a:p>
        </p:txBody>
      </p:sp>
      <p:sp>
        <p:nvSpPr>
          <p:cNvPr id="285" name="X. Ji.  Parton Physics on a Euclidean Lattice, Phys.Rev.Lett. 110, 262002 (2013)."/>
          <p:cNvSpPr txBox="1"/>
          <p:nvPr/>
        </p:nvSpPr>
        <p:spPr>
          <a:xfrm>
            <a:off x="1134203" y="5424551"/>
            <a:ext cx="10241281" cy="36282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lvl1pPr algn="l" defTabSz="457200">
              <a:lnSpc>
                <a:spcPct val="100000"/>
              </a:lnSpc>
              <a:defRPr sz="2133" b="1">
                <a:solidFill>
                  <a:srgbClr val="5E5E5E"/>
                </a:solidFill>
                <a:latin typeface="Arial"/>
                <a:ea typeface="Arial"/>
                <a:cs typeface="Arial"/>
                <a:sym typeface="Arial"/>
              </a:defRPr>
            </a:lvl1pPr>
          </a:lstStyle>
          <a:p>
            <a:r>
              <a:rPr dirty="0"/>
              <a:t>X. Ji.  Parton Physics on a Euclidean Lattice, </a:t>
            </a:r>
            <a:r>
              <a:rPr dirty="0" err="1"/>
              <a:t>Phys.Rev.Lett</a:t>
            </a:r>
            <a:r>
              <a:rPr dirty="0"/>
              <a:t>. 110, 262002 (2013).</a:t>
            </a:r>
          </a:p>
        </p:txBody>
      </p:sp>
      <p:sp>
        <p:nvSpPr>
          <p:cNvPr id="286" name="X.Ji. et al. —arXiv:2004.03543(2020)"/>
          <p:cNvSpPr txBox="1"/>
          <p:nvPr/>
        </p:nvSpPr>
        <p:spPr>
          <a:xfrm>
            <a:off x="3894067" y="8741152"/>
            <a:ext cx="6867970" cy="90941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lnSpc>
                <a:spcPct val="100000"/>
              </a:lnSpc>
              <a:defRPr sz="2133" b="1">
                <a:solidFill>
                  <a:srgbClr val="5E5E5E"/>
                </a:solidFill>
                <a:latin typeface="Arial"/>
                <a:ea typeface="Arial"/>
                <a:cs typeface="Arial"/>
                <a:sym typeface="Arial"/>
              </a:defRPr>
            </a:pPr>
            <a:endParaRPr/>
          </a:p>
          <a:p>
            <a:pPr algn="l" defTabSz="457200">
              <a:lnSpc>
                <a:spcPct val="100000"/>
              </a:lnSpc>
              <a:defRPr sz="2133" b="1">
                <a:solidFill>
                  <a:srgbClr val="5E5E5E"/>
                </a:solidFill>
                <a:latin typeface="Arial"/>
                <a:ea typeface="Arial"/>
                <a:cs typeface="Arial"/>
                <a:sym typeface="Arial"/>
              </a:defRPr>
            </a:pPr>
            <a:r>
              <a:t>X.Ji. et al. —arXiv:2004.03543(2020)</a:t>
            </a:r>
            <a:endParaRPr sz="1200">
              <a:solidFill>
                <a:srgbClr val="000000"/>
              </a:solidFill>
            </a:endParaRPr>
          </a:p>
        </p:txBody>
      </p:sp>
      <mc:AlternateContent xmlns:mc="http://schemas.openxmlformats.org/markup-compatibility/2006" xmlns:a14="http://schemas.microsoft.com/office/drawing/2010/main">
        <mc:Choice Requires="a14">
          <p:sp>
            <p:nvSpPr>
              <p:cNvPr id="287" name="For large  , the leading power of quasi-PDF/DA under the expansion of   can be factorized into PDF/DA:"/>
              <p:cNvSpPr txBox="1"/>
              <p:nvPr/>
            </p:nvSpPr>
            <p:spPr>
              <a:xfrm>
                <a:off x="583657" y="6496468"/>
                <a:ext cx="11719961" cy="1233368"/>
              </a:xfrm>
              <a:prstGeom prst="rect">
                <a:avLst/>
              </a:prstGeom>
              <a:ln w="3175">
                <a:miter lim="400000"/>
              </a:ln>
              <a:extLst>
                <a:ext uri="{C572A759-6A51-4108-AA02-DFA0A04FC94B}">
                  <ma14:wrappingTextBoxFlag xmlns:ma14="http://schemas.microsoft.com/office/mac/drawingml/2011/main" xmlns:m="http://schemas.openxmlformats.org/officeDocument/2006/math" xmlns="" val="1"/>
                </a:ext>
              </a:extLst>
            </p:spPr>
            <p:txBody>
              <a:bodyPr lIns="50800" tIns="50800" rIns="50800" bIns="50800" anchor="ctr">
                <a:spAutoFit/>
              </a:bodyPr>
              <a:lstStyle/>
              <a:p>
                <a:pPr algn="l" defTabSz="1733930">
                  <a:lnSpc>
                    <a:spcPct val="150000"/>
                  </a:lnSpc>
                  <a:defRPr sz="2200"/>
                </a:pPr>
                <a:r>
                  <a:rPr dirty="0"/>
                  <a:t>For large </a:t>
                </a:r>
                <a14:m>
                  <m:oMath xmlns:m="http://schemas.openxmlformats.org/officeDocument/2006/math">
                    <m:sSup>
                      <m:sSupPr>
                        <m:ctrlPr>
                          <a:rPr sz="2600" i="1">
                            <a:solidFill>
                              <a:srgbClr val="000000"/>
                            </a:solidFill>
                            <a:latin typeface="Cambria Math" panose="02040503050406030204" pitchFamily="18" charset="0"/>
                          </a:rPr>
                        </m:ctrlPr>
                      </m:sSupPr>
                      <m:e>
                        <m:r>
                          <a:rPr sz="2600" i="1">
                            <a:solidFill>
                              <a:srgbClr val="000000"/>
                            </a:solidFill>
                            <a:latin typeface="Cambria Math" panose="02040503050406030204" pitchFamily="18" charset="0"/>
                          </a:rPr>
                          <m:t>𝑃</m:t>
                        </m:r>
                      </m:e>
                      <m:sup>
                        <m:r>
                          <a:rPr sz="2600" i="1">
                            <a:solidFill>
                              <a:srgbClr val="000000"/>
                            </a:solidFill>
                            <a:latin typeface="Cambria Math" panose="02040503050406030204" pitchFamily="18" charset="0"/>
                          </a:rPr>
                          <m:t>𝑧</m:t>
                        </m:r>
                      </m:sup>
                    </m:sSup>
                  </m:oMath>
                </a14:m>
                <a:r>
                  <a:rPr dirty="0"/>
                  <a:t>, the leading power of quasi-PDF/DA under the expansion of </a:t>
                </a:r>
                <a14:m>
                  <m:oMath xmlns:m="http://schemas.openxmlformats.org/officeDocument/2006/math">
                    <m:sSup>
                      <m:sSupPr>
                        <m:ctrlPr>
                          <a:rPr sz="2600" i="1">
                            <a:solidFill>
                              <a:srgbClr val="000000"/>
                            </a:solidFill>
                            <a:latin typeface="Cambria Math" panose="02040503050406030204" pitchFamily="18" charset="0"/>
                          </a:rPr>
                        </m:ctrlPr>
                      </m:sSupPr>
                      <m:e>
                        <m:r>
                          <m:rPr>
                            <m:sty m:val="p"/>
                          </m:rPr>
                          <a:rPr sz="2600" i="1">
                            <a:solidFill>
                              <a:srgbClr val="000000"/>
                            </a:solidFill>
                            <a:latin typeface="Cambria Math" panose="02040503050406030204" pitchFamily="18" charset="0"/>
                          </a:rPr>
                          <m:t>Λ</m:t>
                        </m:r>
                      </m:e>
                      <m:sup>
                        <m:r>
                          <a:rPr sz="2600" i="1">
                            <a:solidFill>
                              <a:srgbClr val="000000"/>
                            </a:solidFill>
                            <a:latin typeface="Cambria Math" panose="02040503050406030204" pitchFamily="18" charset="0"/>
                          </a:rPr>
                          <m:t>2</m:t>
                        </m:r>
                      </m:sup>
                    </m:sSup>
                    <m:r>
                      <a:rPr sz="2600" i="1">
                        <a:solidFill>
                          <a:srgbClr val="000000"/>
                        </a:solidFill>
                        <a:latin typeface="Cambria Math" panose="02040503050406030204" pitchFamily="18" charset="0"/>
                      </a:rPr>
                      <m:t>,</m:t>
                    </m:r>
                    <m:sSup>
                      <m:sSupPr>
                        <m:ctrlPr>
                          <a:rPr sz="2600" i="1">
                            <a:solidFill>
                              <a:srgbClr val="000000"/>
                            </a:solidFill>
                            <a:latin typeface="Cambria Math" panose="02040503050406030204" pitchFamily="18" charset="0"/>
                          </a:rPr>
                        </m:ctrlPr>
                      </m:sSupPr>
                      <m:e>
                        <m:r>
                          <a:rPr sz="2600" i="1">
                            <a:solidFill>
                              <a:srgbClr val="000000"/>
                            </a:solidFill>
                            <a:latin typeface="Cambria Math" panose="02040503050406030204" pitchFamily="18" charset="0"/>
                          </a:rPr>
                          <m:t>𝑀</m:t>
                        </m:r>
                      </m:e>
                      <m:sup>
                        <m:r>
                          <a:rPr sz="2600" i="1">
                            <a:solidFill>
                              <a:srgbClr val="000000"/>
                            </a:solidFill>
                            <a:latin typeface="Cambria Math" panose="02040503050406030204" pitchFamily="18" charset="0"/>
                          </a:rPr>
                          <m:t>2</m:t>
                        </m:r>
                      </m:sup>
                    </m:sSup>
                    <m:r>
                      <a:rPr sz="2600" i="1">
                        <a:solidFill>
                          <a:srgbClr val="000000"/>
                        </a:solidFill>
                        <a:latin typeface="Cambria Math" panose="02040503050406030204" pitchFamily="18" charset="0"/>
                      </a:rPr>
                      <m:t>/(</m:t>
                    </m:r>
                    <m:sSup>
                      <m:sSupPr>
                        <m:ctrlPr>
                          <a:rPr sz="2600" i="1">
                            <a:solidFill>
                              <a:srgbClr val="000000"/>
                            </a:solidFill>
                            <a:latin typeface="Cambria Math" panose="02040503050406030204" pitchFamily="18" charset="0"/>
                          </a:rPr>
                        </m:ctrlPr>
                      </m:sSupPr>
                      <m:e>
                        <m:r>
                          <a:rPr sz="2600" i="1">
                            <a:solidFill>
                              <a:srgbClr val="000000"/>
                            </a:solidFill>
                            <a:latin typeface="Cambria Math" panose="02040503050406030204" pitchFamily="18" charset="0"/>
                          </a:rPr>
                          <m:t>𝑃</m:t>
                        </m:r>
                      </m:e>
                      <m:sup>
                        <m:r>
                          <a:rPr sz="2600" i="1">
                            <a:solidFill>
                              <a:srgbClr val="000000"/>
                            </a:solidFill>
                            <a:latin typeface="Cambria Math" panose="02040503050406030204" pitchFamily="18" charset="0"/>
                          </a:rPr>
                          <m:t>𝑧</m:t>
                        </m:r>
                      </m:sup>
                    </m:sSup>
                    <m:sSup>
                      <m:sSupPr>
                        <m:ctrlPr>
                          <a:rPr sz="2600" i="1">
                            <a:solidFill>
                              <a:srgbClr val="000000"/>
                            </a:solidFill>
                            <a:latin typeface="Cambria Math" panose="02040503050406030204" pitchFamily="18" charset="0"/>
                          </a:rPr>
                        </m:ctrlPr>
                      </m:sSupPr>
                      <m:e>
                        <m:r>
                          <a:rPr sz="2600" i="1">
                            <a:solidFill>
                              <a:srgbClr val="000000"/>
                            </a:solidFill>
                            <a:latin typeface="Cambria Math" panose="02040503050406030204" pitchFamily="18" charset="0"/>
                          </a:rPr>
                          <m:t>)</m:t>
                        </m:r>
                      </m:e>
                      <m:sup>
                        <m:r>
                          <a:rPr sz="2600" i="1">
                            <a:solidFill>
                              <a:srgbClr val="000000"/>
                            </a:solidFill>
                            <a:latin typeface="Cambria Math" panose="02040503050406030204" pitchFamily="18" charset="0"/>
                          </a:rPr>
                          <m:t>2</m:t>
                        </m:r>
                      </m:sup>
                    </m:sSup>
                  </m:oMath>
                </a14:m>
                <a:r>
                  <a:rPr dirty="0"/>
                  <a:t> can be factorized into PDF/DA:</a:t>
                </a:r>
              </a:p>
            </p:txBody>
          </p:sp>
        </mc:Choice>
        <mc:Fallback xmlns="">
          <p:sp>
            <p:nvSpPr>
              <p:cNvPr id="287" name="For large  , the leading power of quasi-PDF/DA under the expansion of   can be factorized into PDF/DA:"/>
              <p:cNvSpPr txBox="1">
                <a:spLocks noRot="1" noChangeAspect="1" noMove="1" noResize="1" noEditPoints="1" noAdjustHandles="1" noChangeArrowheads="1" noChangeShapeType="1" noTextEdit="1"/>
              </p:cNvSpPr>
              <p:nvPr/>
            </p:nvSpPr>
            <p:spPr>
              <a:xfrm>
                <a:off x="583657" y="6496468"/>
                <a:ext cx="11719961" cy="1233368"/>
              </a:xfrm>
              <a:prstGeom prst="rect">
                <a:avLst/>
              </a:prstGeom>
              <a:blipFill>
                <a:blip r:embed="rId6"/>
                <a:stretch>
                  <a:fillRect l="-1083" b="-5102"/>
                </a:stretch>
              </a:blip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8" name="方程"/>
              <p:cNvSpPr txBox="1"/>
              <p:nvPr/>
            </p:nvSpPr>
            <p:spPr>
              <a:xfrm>
                <a:off x="2693576" y="7871197"/>
                <a:ext cx="7652864" cy="907108"/>
              </a:xfrm>
              <a:prstGeom prst="rect">
                <a:avLst/>
              </a:prstGeom>
              <a:ln w="12700">
                <a:miter lim="400000"/>
              </a:ln>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limUpp>
                        <m:limUppPr>
                          <m:ctrlPr>
                            <a:rPr lang="ar-AE" sz="2600" i="1" smtClean="0">
                              <a:solidFill>
                                <a:srgbClr val="000000"/>
                              </a:solidFill>
                              <a:latin typeface="Cambria Math" panose="02040503050406030204" pitchFamily="18" charset="0"/>
                            </a:rPr>
                          </m:ctrlPr>
                        </m:limUppPr>
                        <m:e>
                          <m:r>
                            <a:rPr lang="ar-AE" sz="2600" i="1">
                              <a:solidFill>
                                <a:srgbClr val="000000"/>
                              </a:solidFill>
                              <a:latin typeface="Cambria Math" panose="02040503050406030204" pitchFamily="18" charset="0"/>
                            </a:rPr>
                            <m:t>𝑞</m:t>
                          </m:r>
                        </m:e>
                        <m:lim>
                          <m:r>
                            <a:rPr lang="ar-AE" sz="2600" b="0" i="1" smtClean="0">
                              <a:solidFill>
                                <a:srgbClr val="000000"/>
                              </a:solidFill>
                              <a:latin typeface="Cambria Math" panose="02040503050406030204" pitchFamily="18" charset="0"/>
                            </a:rPr>
                            <m:t>~</m:t>
                          </m:r>
                        </m:lim>
                      </m:limUpp>
                      <m:r>
                        <a:rPr lang="ar-AE" sz="2600" i="1">
                          <a:solidFill>
                            <a:srgbClr val="000000"/>
                          </a:solidFill>
                          <a:latin typeface="Cambria Math" panose="02040503050406030204" pitchFamily="18" charset="0"/>
                        </a:rPr>
                        <m:t>(</m:t>
                      </m:r>
                      <m:r>
                        <a:rPr lang="ar-AE" sz="2600" i="1">
                          <a:solidFill>
                            <a:srgbClr val="000000"/>
                          </a:solidFill>
                          <a:latin typeface="Cambria Math" panose="02040503050406030204" pitchFamily="18" charset="0"/>
                        </a:rPr>
                        <m:t>𝑥</m:t>
                      </m:r>
                      <m:r>
                        <a:rPr lang="ar-AE" sz="2600" i="1">
                          <a:solidFill>
                            <a:srgbClr val="000000"/>
                          </a:solidFill>
                          <a:latin typeface="Cambria Math" panose="02040503050406030204" pitchFamily="18" charset="0"/>
                        </a:rPr>
                        <m:t>,</m:t>
                      </m:r>
                      <m:sSup>
                        <m:sSupPr>
                          <m:ctrlPr>
                            <a:rPr lang="ar-AE" sz="2600" i="1">
                              <a:solidFill>
                                <a:srgbClr val="000000"/>
                              </a:solidFill>
                              <a:latin typeface="Cambria Math" panose="02040503050406030204" pitchFamily="18" charset="0"/>
                            </a:rPr>
                          </m:ctrlPr>
                        </m:sSupPr>
                        <m:e>
                          <m:r>
                            <a:rPr lang="ar-AE" sz="2600" i="1">
                              <a:solidFill>
                                <a:srgbClr val="000000"/>
                              </a:solidFill>
                              <a:latin typeface="Cambria Math" panose="02040503050406030204" pitchFamily="18" charset="0"/>
                            </a:rPr>
                            <m:t>𝑃</m:t>
                          </m:r>
                        </m:e>
                        <m:sup>
                          <m:r>
                            <a:rPr lang="ar-AE" sz="2600" i="1">
                              <a:solidFill>
                                <a:srgbClr val="000000"/>
                              </a:solidFill>
                              <a:latin typeface="Cambria Math" panose="02040503050406030204" pitchFamily="18" charset="0"/>
                            </a:rPr>
                            <m:t>𝑧</m:t>
                          </m:r>
                        </m:sup>
                      </m:sSup>
                      <m:r>
                        <a:rPr lang="ar-AE" sz="2600" i="1">
                          <a:solidFill>
                            <a:srgbClr val="000000"/>
                          </a:solidFill>
                          <a:latin typeface="Cambria Math" panose="02040503050406030204" pitchFamily="18" charset="0"/>
                        </a:rPr>
                        <m:t>,</m:t>
                      </m:r>
                      <m:r>
                        <a:rPr lang="ar-AE" sz="2600" i="1">
                          <a:solidFill>
                            <a:srgbClr val="000000"/>
                          </a:solidFill>
                          <a:latin typeface="Cambria Math" panose="02040503050406030204" pitchFamily="18" charset="0"/>
                        </a:rPr>
                        <m:t>𝜇</m:t>
                      </m:r>
                      <m:r>
                        <a:rPr lang="ar-AE" sz="2600" i="1">
                          <a:solidFill>
                            <a:srgbClr val="000000"/>
                          </a:solidFill>
                          <a:latin typeface="Cambria Math" panose="02040503050406030204" pitchFamily="18" charset="0"/>
                        </a:rPr>
                        <m:t>)=∫</m:t>
                      </m:r>
                      <m:f>
                        <m:fPr>
                          <m:ctrlPr>
                            <a:rPr lang="ar-AE" sz="2600" i="1">
                              <a:solidFill>
                                <a:srgbClr val="000000"/>
                              </a:solidFill>
                              <a:latin typeface="Cambria Math" panose="02040503050406030204" pitchFamily="18" charset="0"/>
                            </a:rPr>
                          </m:ctrlPr>
                        </m:fPr>
                        <m:num>
                          <m:r>
                            <a:rPr lang="ar-AE" sz="2600" i="1">
                              <a:solidFill>
                                <a:srgbClr val="000000"/>
                              </a:solidFill>
                              <a:latin typeface="Cambria Math" panose="02040503050406030204" pitchFamily="18" charset="0"/>
                            </a:rPr>
                            <m:t>𝑑𝑦</m:t>
                          </m:r>
                        </m:num>
                        <m:den>
                          <m:r>
                            <a:rPr lang="ar-AE" sz="2600" i="1">
                              <a:solidFill>
                                <a:srgbClr val="000000"/>
                              </a:solidFill>
                              <a:latin typeface="Cambria Math" panose="02040503050406030204" pitchFamily="18" charset="0"/>
                            </a:rPr>
                            <m:t>|</m:t>
                          </m:r>
                          <m:r>
                            <a:rPr lang="ar-AE" sz="2600" i="1">
                              <a:solidFill>
                                <a:srgbClr val="000000"/>
                              </a:solidFill>
                              <a:latin typeface="Cambria Math" panose="02040503050406030204" pitchFamily="18" charset="0"/>
                            </a:rPr>
                            <m:t>𝑦</m:t>
                          </m:r>
                          <m:r>
                            <a:rPr lang="ar-AE" sz="2600" i="1">
                              <a:solidFill>
                                <a:srgbClr val="000000"/>
                              </a:solidFill>
                              <a:latin typeface="Cambria Math" panose="02040503050406030204" pitchFamily="18" charset="0"/>
                            </a:rPr>
                            <m:t>|</m:t>
                          </m:r>
                        </m:den>
                      </m:f>
                      <m:r>
                        <a:rPr lang="ar-AE" sz="2600" i="1">
                          <a:solidFill>
                            <a:srgbClr val="000000"/>
                          </a:solidFill>
                          <a:latin typeface="Cambria Math" panose="02040503050406030204" pitchFamily="18" charset="0"/>
                        </a:rPr>
                        <m:t>𝐶</m:t>
                      </m:r>
                      <m:d>
                        <m:dPr>
                          <m:ctrlPr>
                            <a:rPr lang="ar-AE" sz="2600" i="1">
                              <a:solidFill>
                                <a:srgbClr val="000000"/>
                              </a:solidFill>
                              <a:latin typeface="Cambria Math" panose="02040503050406030204" pitchFamily="18" charset="0"/>
                            </a:rPr>
                          </m:ctrlPr>
                        </m:dPr>
                        <m:e>
                          <m:f>
                            <m:fPr>
                              <m:ctrlPr>
                                <a:rPr lang="ar-AE" sz="2600" i="1">
                                  <a:solidFill>
                                    <a:srgbClr val="000000"/>
                                  </a:solidFill>
                                  <a:latin typeface="Cambria Math" panose="02040503050406030204" pitchFamily="18" charset="0"/>
                                </a:rPr>
                              </m:ctrlPr>
                            </m:fPr>
                            <m:num>
                              <m:r>
                                <a:rPr lang="ar-AE" sz="2600" i="1">
                                  <a:solidFill>
                                    <a:srgbClr val="000000"/>
                                  </a:solidFill>
                                  <a:latin typeface="Cambria Math" panose="02040503050406030204" pitchFamily="18" charset="0"/>
                                </a:rPr>
                                <m:t>𝑥</m:t>
                              </m:r>
                            </m:num>
                            <m:den>
                              <m:r>
                                <a:rPr lang="ar-AE" sz="2600" i="1">
                                  <a:solidFill>
                                    <a:srgbClr val="000000"/>
                                  </a:solidFill>
                                  <a:latin typeface="Cambria Math" panose="02040503050406030204" pitchFamily="18" charset="0"/>
                                </a:rPr>
                                <m:t>𝑦</m:t>
                              </m:r>
                            </m:den>
                          </m:f>
                          <m:r>
                            <a:rPr lang="ar-AE" sz="2600" i="1">
                              <a:solidFill>
                                <a:srgbClr val="000000"/>
                              </a:solidFill>
                              <a:latin typeface="Cambria Math" panose="02040503050406030204" pitchFamily="18" charset="0"/>
                            </a:rPr>
                            <m:t>,</m:t>
                          </m:r>
                          <m:r>
                            <a:rPr lang="ar-AE" sz="2600" i="1">
                              <a:solidFill>
                                <a:srgbClr val="000000"/>
                              </a:solidFill>
                              <a:latin typeface="Cambria Math" panose="02040503050406030204" pitchFamily="18" charset="0"/>
                            </a:rPr>
                            <m:t>𝑦</m:t>
                          </m:r>
                          <m:sSup>
                            <m:sSupPr>
                              <m:ctrlPr>
                                <a:rPr lang="ar-AE" sz="2600" i="1">
                                  <a:solidFill>
                                    <a:srgbClr val="000000"/>
                                  </a:solidFill>
                                  <a:latin typeface="Cambria Math" panose="02040503050406030204" pitchFamily="18" charset="0"/>
                                </a:rPr>
                              </m:ctrlPr>
                            </m:sSupPr>
                            <m:e>
                              <m:r>
                                <a:rPr lang="ar-AE" sz="2600" i="1">
                                  <a:solidFill>
                                    <a:srgbClr val="000000"/>
                                  </a:solidFill>
                                  <a:latin typeface="Cambria Math" panose="02040503050406030204" pitchFamily="18" charset="0"/>
                                </a:rPr>
                                <m:t>𝑃</m:t>
                              </m:r>
                            </m:e>
                            <m:sup>
                              <m:r>
                                <a:rPr lang="ar-AE" sz="2600" i="1">
                                  <a:solidFill>
                                    <a:srgbClr val="000000"/>
                                  </a:solidFill>
                                  <a:latin typeface="Cambria Math" panose="02040503050406030204" pitchFamily="18" charset="0"/>
                                </a:rPr>
                                <m:t>𝑧</m:t>
                              </m:r>
                            </m:sup>
                          </m:sSup>
                          <m:r>
                            <a:rPr lang="ar-AE" sz="2600" i="1">
                              <a:solidFill>
                                <a:srgbClr val="000000"/>
                              </a:solidFill>
                              <a:latin typeface="Cambria Math" panose="02040503050406030204" pitchFamily="18" charset="0"/>
                            </a:rPr>
                            <m:t>,</m:t>
                          </m:r>
                          <m:r>
                            <a:rPr lang="ar-AE" sz="2600" i="1">
                              <a:solidFill>
                                <a:srgbClr val="000000"/>
                              </a:solidFill>
                              <a:latin typeface="Cambria Math" panose="02040503050406030204" pitchFamily="18" charset="0"/>
                            </a:rPr>
                            <m:t>𝜇</m:t>
                          </m:r>
                        </m:e>
                      </m:d>
                      <m:r>
                        <a:rPr lang="ar-AE" sz="2600" i="1">
                          <a:solidFill>
                            <a:srgbClr val="000000"/>
                          </a:solidFill>
                          <a:latin typeface="Cambria Math" panose="02040503050406030204" pitchFamily="18" charset="0"/>
                        </a:rPr>
                        <m:t>𝑞</m:t>
                      </m:r>
                      <m:r>
                        <a:rPr lang="ar-AE" sz="2600" i="1">
                          <a:solidFill>
                            <a:srgbClr val="000000"/>
                          </a:solidFill>
                          <a:latin typeface="Cambria Math" panose="02040503050406030204" pitchFamily="18" charset="0"/>
                        </a:rPr>
                        <m:t>(</m:t>
                      </m:r>
                      <m:r>
                        <a:rPr lang="ar-AE" sz="2600" i="1">
                          <a:solidFill>
                            <a:srgbClr val="000000"/>
                          </a:solidFill>
                          <a:latin typeface="Cambria Math" panose="02040503050406030204" pitchFamily="18" charset="0"/>
                        </a:rPr>
                        <m:t>𝑦</m:t>
                      </m:r>
                      <m:r>
                        <a:rPr lang="ar-AE" sz="2600" i="1">
                          <a:solidFill>
                            <a:srgbClr val="000000"/>
                          </a:solidFill>
                          <a:latin typeface="Cambria Math" panose="02040503050406030204" pitchFamily="18" charset="0"/>
                        </a:rPr>
                        <m:t>,</m:t>
                      </m:r>
                      <m:r>
                        <a:rPr lang="ar-AE" sz="2600" i="1">
                          <a:solidFill>
                            <a:srgbClr val="000000"/>
                          </a:solidFill>
                          <a:latin typeface="Cambria Math" panose="02040503050406030204" pitchFamily="18" charset="0"/>
                        </a:rPr>
                        <m:t>𝜇</m:t>
                      </m:r>
                      <m:r>
                        <a:rPr lang="ar-AE" sz="2600" i="1">
                          <a:solidFill>
                            <a:srgbClr val="000000"/>
                          </a:solidFill>
                          <a:latin typeface="Cambria Math" panose="02040503050406030204" pitchFamily="18" charset="0"/>
                        </a:rPr>
                        <m:t>)+</m:t>
                      </m:r>
                      <m:r>
                        <a:rPr lang="ar-AE" sz="2600" i="1">
                          <a:solidFill>
                            <a:srgbClr val="000000"/>
                          </a:solidFill>
                          <a:latin typeface="Cambria Math" panose="02040503050406030204" pitchFamily="18" charset="0"/>
                        </a:rPr>
                        <m:t>𝒪</m:t>
                      </m:r>
                      <m:d>
                        <m:dPr>
                          <m:ctrlPr>
                            <a:rPr lang="ar-AE" sz="2600" i="1">
                              <a:solidFill>
                                <a:srgbClr val="000000"/>
                              </a:solidFill>
                              <a:latin typeface="Cambria Math" panose="02040503050406030204" pitchFamily="18" charset="0"/>
                            </a:rPr>
                          </m:ctrlPr>
                        </m:dPr>
                        <m:e>
                          <m:f>
                            <m:fPr>
                              <m:ctrlPr>
                                <a:rPr lang="ar-AE" sz="2600" i="1">
                                  <a:solidFill>
                                    <a:srgbClr val="000000"/>
                                  </a:solidFill>
                                  <a:latin typeface="Cambria Math" panose="02040503050406030204" pitchFamily="18" charset="0"/>
                                </a:rPr>
                              </m:ctrlPr>
                            </m:fPr>
                            <m:num>
                              <m:sSup>
                                <m:sSupPr>
                                  <m:ctrlPr>
                                    <a:rPr lang="ar-AE" sz="2600" i="1">
                                      <a:solidFill>
                                        <a:srgbClr val="000000"/>
                                      </a:solidFill>
                                      <a:latin typeface="Cambria Math" panose="02040503050406030204" pitchFamily="18" charset="0"/>
                                    </a:rPr>
                                  </m:ctrlPr>
                                </m:sSupPr>
                                <m:e>
                                  <m:r>
                                    <m:rPr>
                                      <m:sty m:val="p"/>
                                    </m:rPr>
                                    <a:rPr lang="el-GR" sz="2600" i="1">
                                      <a:solidFill>
                                        <a:srgbClr val="000000"/>
                                      </a:solidFill>
                                      <a:latin typeface="Cambria Math" panose="02040503050406030204" pitchFamily="18" charset="0"/>
                                    </a:rPr>
                                    <m:t>Λ</m:t>
                                  </m:r>
                                </m:e>
                                <m:sup>
                                  <m:r>
                                    <a:rPr lang="ar-AE" sz="2600" i="1">
                                      <a:solidFill>
                                        <a:srgbClr val="000000"/>
                                      </a:solidFill>
                                      <a:latin typeface="Cambria Math" panose="02040503050406030204" pitchFamily="18" charset="0"/>
                                    </a:rPr>
                                    <m:t>2</m:t>
                                  </m:r>
                                </m:sup>
                              </m:sSup>
                              <m:r>
                                <a:rPr lang="ar-AE" sz="2600" i="1">
                                  <a:solidFill>
                                    <a:srgbClr val="000000"/>
                                  </a:solidFill>
                                  <a:latin typeface="Cambria Math" panose="02040503050406030204" pitchFamily="18" charset="0"/>
                                </a:rPr>
                                <m:t>,</m:t>
                              </m:r>
                              <m:sSup>
                                <m:sSupPr>
                                  <m:ctrlPr>
                                    <a:rPr lang="ar-AE" sz="2600" i="1">
                                      <a:solidFill>
                                        <a:srgbClr val="000000"/>
                                      </a:solidFill>
                                      <a:latin typeface="Cambria Math" panose="02040503050406030204" pitchFamily="18" charset="0"/>
                                    </a:rPr>
                                  </m:ctrlPr>
                                </m:sSupPr>
                                <m:e>
                                  <m:r>
                                    <a:rPr lang="ar-AE" sz="2600" i="1">
                                      <a:solidFill>
                                        <a:srgbClr val="000000"/>
                                      </a:solidFill>
                                      <a:latin typeface="Cambria Math" panose="02040503050406030204" pitchFamily="18" charset="0"/>
                                    </a:rPr>
                                    <m:t>𝑀</m:t>
                                  </m:r>
                                </m:e>
                                <m:sup>
                                  <m:r>
                                    <a:rPr lang="ar-AE" sz="2600" i="1">
                                      <a:solidFill>
                                        <a:srgbClr val="000000"/>
                                      </a:solidFill>
                                      <a:latin typeface="Cambria Math" panose="02040503050406030204" pitchFamily="18" charset="0"/>
                                    </a:rPr>
                                    <m:t>2</m:t>
                                  </m:r>
                                </m:sup>
                              </m:sSup>
                            </m:num>
                            <m:den>
                              <m:r>
                                <a:rPr lang="ar-AE" sz="2600" i="1">
                                  <a:solidFill>
                                    <a:srgbClr val="000000"/>
                                  </a:solidFill>
                                  <a:latin typeface="Cambria Math" panose="02040503050406030204" pitchFamily="18" charset="0"/>
                                </a:rPr>
                                <m:t>(</m:t>
                              </m:r>
                              <m:sSup>
                                <m:sSupPr>
                                  <m:ctrlPr>
                                    <a:rPr lang="ar-AE" sz="2600" i="1">
                                      <a:solidFill>
                                        <a:srgbClr val="000000"/>
                                      </a:solidFill>
                                      <a:latin typeface="Cambria Math" panose="02040503050406030204" pitchFamily="18" charset="0"/>
                                    </a:rPr>
                                  </m:ctrlPr>
                                </m:sSupPr>
                                <m:e>
                                  <m:r>
                                    <a:rPr lang="ar-AE" sz="2600" i="1">
                                      <a:solidFill>
                                        <a:srgbClr val="000000"/>
                                      </a:solidFill>
                                      <a:latin typeface="Cambria Math" panose="02040503050406030204" pitchFamily="18" charset="0"/>
                                    </a:rPr>
                                    <m:t>𝑃</m:t>
                                  </m:r>
                                </m:e>
                                <m:sup>
                                  <m:r>
                                    <a:rPr lang="ar-AE" sz="2600" i="1">
                                      <a:solidFill>
                                        <a:srgbClr val="000000"/>
                                      </a:solidFill>
                                      <a:latin typeface="Cambria Math" panose="02040503050406030204" pitchFamily="18" charset="0"/>
                                    </a:rPr>
                                    <m:t>𝑧</m:t>
                                  </m:r>
                                </m:sup>
                              </m:sSup>
                              <m:sSup>
                                <m:sSupPr>
                                  <m:ctrlPr>
                                    <a:rPr lang="ar-AE" sz="2600" i="1">
                                      <a:solidFill>
                                        <a:srgbClr val="000000"/>
                                      </a:solidFill>
                                      <a:latin typeface="Cambria Math" panose="02040503050406030204" pitchFamily="18" charset="0"/>
                                    </a:rPr>
                                  </m:ctrlPr>
                                </m:sSupPr>
                                <m:e>
                                  <m:r>
                                    <a:rPr lang="ar-AE" sz="2600" i="1">
                                      <a:solidFill>
                                        <a:srgbClr val="000000"/>
                                      </a:solidFill>
                                      <a:latin typeface="Cambria Math" panose="02040503050406030204" pitchFamily="18" charset="0"/>
                                    </a:rPr>
                                    <m:t>)</m:t>
                                  </m:r>
                                </m:e>
                                <m:sup>
                                  <m:r>
                                    <a:rPr lang="ar-AE" sz="2600" i="1">
                                      <a:solidFill>
                                        <a:srgbClr val="000000"/>
                                      </a:solidFill>
                                      <a:latin typeface="Cambria Math" panose="02040503050406030204" pitchFamily="18" charset="0"/>
                                    </a:rPr>
                                    <m:t>2</m:t>
                                  </m:r>
                                </m:sup>
                              </m:sSup>
                            </m:den>
                          </m:f>
                        </m:e>
                      </m:d>
                    </m:oMath>
                  </m:oMathPara>
                </a14:m>
                <a:endParaRPr sz="2600" dirty="0"/>
              </a:p>
            </p:txBody>
          </p:sp>
        </mc:Choice>
        <mc:Fallback xmlns="">
          <p:sp>
            <p:nvSpPr>
              <p:cNvPr id="288" name="方程"/>
              <p:cNvSpPr txBox="1">
                <a:spLocks noRot="1" noChangeAspect="1" noMove="1" noResize="1" noEditPoints="1" noAdjustHandles="1" noChangeArrowheads="1" noChangeShapeType="1" noTextEdit="1"/>
              </p:cNvSpPr>
              <p:nvPr/>
            </p:nvSpPr>
            <p:spPr>
              <a:xfrm>
                <a:off x="2693576" y="7871197"/>
                <a:ext cx="7652864" cy="907108"/>
              </a:xfrm>
              <a:prstGeom prst="rect">
                <a:avLst/>
              </a:prstGeom>
              <a:blipFill>
                <a:blip r:embed="rId7"/>
                <a:stretch>
                  <a:fillRect l="-332" b="-10959"/>
                </a:stretch>
              </a:blipFill>
              <a:ln w="12700">
                <a:miter lim="400000"/>
              </a:ln>
            </p:spPr>
            <p:txBody>
              <a:bodyPr/>
              <a:lstStyle/>
              <a:p>
                <a:r>
                  <a:rPr lang="zh-CN" altLang="en-US">
                    <a:noFill/>
                  </a:rPr>
                  <a:t> </a:t>
                </a:r>
              </a:p>
            </p:txBody>
          </p:sp>
        </mc:Fallback>
      </mc:AlternateContent>
      <p:pic>
        <p:nvPicPr>
          <p:cNvPr id="289" name="圆角矩形 圆角矩形" descr="圆角矩形 圆角矩形"/>
          <p:cNvPicPr>
            <a:picLocks/>
          </p:cNvPicPr>
          <p:nvPr/>
        </p:nvPicPr>
        <p:blipFill>
          <a:blip r:embed="rId8"/>
          <a:stretch>
            <a:fillRect/>
          </a:stretch>
        </p:blipFill>
        <p:spPr>
          <a:xfrm>
            <a:off x="5380718" y="7778056"/>
            <a:ext cx="1947334" cy="1178814"/>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OUTLINE"/>
          <p:cNvSpPr txBox="1"/>
          <p:nvPr/>
        </p:nvSpPr>
        <p:spPr>
          <a:xfrm>
            <a:off x="-127824" y="258821"/>
            <a:ext cx="2762843" cy="66175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OUTLINE</a:t>
            </a:r>
          </a:p>
        </p:txBody>
      </p:sp>
      <p:pic>
        <p:nvPicPr>
          <p:cNvPr id="295" name="图像" descr="图像"/>
          <p:cNvPicPr>
            <a:picLocks noChangeAspect="1"/>
          </p:cNvPicPr>
          <p:nvPr/>
        </p:nvPicPr>
        <p:blipFill>
          <a:blip r:embed="rId3"/>
          <a:srcRect l="145" t="1386" r="145" b="70465"/>
          <a:stretch>
            <a:fillRect/>
          </a:stretch>
        </p:blipFill>
        <p:spPr>
          <a:xfrm flipH="1">
            <a:off x="-41356" y="-54684"/>
            <a:ext cx="13087432" cy="1103525"/>
          </a:xfrm>
          <a:prstGeom prst="rect">
            <a:avLst/>
          </a:prstGeom>
          <a:ln w="3175">
            <a:miter lim="400000"/>
          </a:ln>
        </p:spPr>
      </p:pic>
      <p:sp>
        <p:nvSpPr>
          <p:cNvPr id="296" name="LCDA in LaMET"/>
          <p:cNvSpPr txBox="1"/>
          <p:nvPr/>
        </p:nvSpPr>
        <p:spPr>
          <a:xfrm>
            <a:off x="-284142" y="166295"/>
            <a:ext cx="4334088" cy="6617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LCDA in LaMET</a:t>
            </a:r>
          </a:p>
        </p:txBody>
      </p:sp>
      <p:grpSp>
        <p:nvGrpSpPr>
          <p:cNvPr id="378" name="成组"/>
          <p:cNvGrpSpPr/>
          <p:nvPr/>
        </p:nvGrpSpPr>
        <p:grpSpPr>
          <a:xfrm>
            <a:off x="7626794" y="6019260"/>
            <a:ext cx="5643457" cy="3734340"/>
            <a:chOff x="0" y="0"/>
            <a:chExt cx="5643456" cy="3734339"/>
          </a:xfrm>
        </p:grpSpPr>
        <p:sp>
          <p:nvSpPr>
            <p:cNvPr id="297" name="线条"/>
            <p:cNvSpPr/>
            <p:nvPr/>
          </p:nvSpPr>
          <p:spPr>
            <a:xfrm flipV="1">
              <a:off x="1696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298" name="线条"/>
            <p:cNvSpPr/>
            <p:nvPr/>
          </p:nvSpPr>
          <p:spPr>
            <a:xfrm flipV="1">
              <a:off x="2712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299" name="线条"/>
            <p:cNvSpPr/>
            <p:nvPr/>
          </p:nvSpPr>
          <p:spPr>
            <a:xfrm flipV="1">
              <a:off x="2204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00" name="线条"/>
            <p:cNvSpPr/>
            <p:nvPr/>
          </p:nvSpPr>
          <p:spPr>
            <a:xfrm flipV="1">
              <a:off x="2458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01" name="线条"/>
            <p:cNvSpPr/>
            <p:nvPr/>
          </p:nvSpPr>
          <p:spPr>
            <a:xfrm flipV="1">
              <a:off x="1950307"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02" name="线条"/>
            <p:cNvSpPr/>
            <p:nvPr/>
          </p:nvSpPr>
          <p:spPr>
            <a:xfrm flipV="1">
              <a:off x="2966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03" name="线条"/>
            <p:cNvSpPr/>
            <p:nvPr/>
          </p:nvSpPr>
          <p:spPr>
            <a:xfrm flipV="1">
              <a:off x="3982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04" name="线条"/>
            <p:cNvSpPr/>
            <p:nvPr/>
          </p:nvSpPr>
          <p:spPr>
            <a:xfrm flipV="1">
              <a:off x="3474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05" name="线条"/>
            <p:cNvSpPr/>
            <p:nvPr/>
          </p:nvSpPr>
          <p:spPr>
            <a:xfrm flipV="1">
              <a:off x="3728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06" name="线条"/>
            <p:cNvSpPr/>
            <p:nvPr/>
          </p:nvSpPr>
          <p:spPr>
            <a:xfrm flipV="1">
              <a:off x="3220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07" name="线条"/>
            <p:cNvSpPr/>
            <p:nvPr/>
          </p:nvSpPr>
          <p:spPr>
            <a:xfrm flipV="1">
              <a:off x="4236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08" name="线条"/>
            <p:cNvSpPr/>
            <p:nvPr/>
          </p:nvSpPr>
          <p:spPr>
            <a:xfrm flipV="1">
              <a:off x="1823307"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09" name="线条"/>
            <p:cNvSpPr/>
            <p:nvPr/>
          </p:nvSpPr>
          <p:spPr>
            <a:xfrm flipV="1">
              <a:off x="2839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10" name="线条"/>
            <p:cNvSpPr/>
            <p:nvPr/>
          </p:nvSpPr>
          <p:spPr>
            <a:xfrm flipV="1">
              <a:off x="2331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11" name="线条"/>
            <p:cNvSpPr/>
            <p:nvPr/>
          </p:nvSpPr>
          <p:spPr>
            <a:xfrm flipV="1">
              <a:off x="2585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12" name="线条"/>
            <p:cNvSpPr/>
            <p:nvPr/>
          </p:nvSpPr>
          <p:spPr>
            <a:xfrm flipV="1">
              <a:off x="2077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13" name="线条"/>
            <p:cNvSpPr/>
            <p:nvPr/>
          </p:nvSpPr>
          <p:spPr>
            <a:xfrm flipV="1">
              <a:off x="3093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14" name="线条"/>
            <p:cNvSpPr/>
            <p:nvPr/>
          </p:nvSpPr>
          <p:spPr>
            <a:xfrm flipV="1">
              <a:off x="4109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15" name="线条"/>
            <p:cNvSpPr/>
            <p:nvPr/>
          </p:nvSpPr>
          <p:spPr>
            <a:xfrm flipV="1">
              <a:off x="3601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16" name="线条"/>
            <p:cNvSpPr/>
            <p:nvPr/>
          </p:nvSpPr>
          <p:spPr>
            <a:xfrm flipV="1">
              <a:off x="3855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17" name="线条"/>
            <p:cNvSpPr/>
            <p:nvPr/>
          </p:nvSpPr>
          <p:spPr>
            <a:xfrm flipV="1">
              <a:off x="3347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18" name="线条"/>
            <p:cNvSpPr/>
            <p:nvPr/>
          </p:nvSpPr>
          <p:spPr>
            <a:xfrm flipV="1">
              <a:off x="4363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19" name="线条"/>
            <p:cNvSpPr/>
            <p:nvPr/>
          </p:nvSpPr>
          <p:spPr>
            <a:xfrm flipV="1">
              <a:off x="4490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20" name="线条"/>
            <p:cNvSpPr/>
            <p:nvPr/>
          </p:nvSpPr>
          <p:spPr>
            <a:xfrm flipV="1">
              <a:off x="4744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21" name="线条"/>
            <p:cNvSpPr/>
            <p:nvPr/>
          </p:nvSpPr>
          <p:spPr>
            <a:xfrm flipV="1">
              <a:off x="4617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22" name="线条"/>
            <p:cNvSpPr/>
            <p:nvPr/>
          </p:nvSpPr>
          <p:spPr>
            <a:xfrm>
              <a:off x="47957" y="2680206"/>
              <a:ext cx="4827923" cy="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23" name="线条"/>
            <p:cNvSpPr/>
            <p:nvPr/>
          </p:nvSpPr>
          <p:spPr>
            <a:xfrm>
              <a:off x="47957" y="2543500"/>
              <a:ext cx="4827923" cy="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24" name="线条"/>
            <p:cNvSpPr/>
            <p:nvPr/>
          </p:nvSpPr>
          <p:spPr>
            <a:xfrm>
              <a:off x="47957" y="2416500"/>
              <a:ext cx="4827923" cy="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25" name="线条"/>
            <p:cNvSpPr/>
            <p:nvPr/>
          </p:nvSpPr>
          <p:spPr>
            <a:xfrm>
              <a:off x="47957" y="2302200"/>
              <a:ext cx="4827923" cy="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26" name="线条"/>
            <p:cNvSpPr/>
            <p:nvPr/>
          </p:nvSpPr>
          <p:spPr>
            <a:xfrm>
              <a:off x="47957" y="2175199"/>
              <a:ext cx="4827923" cy="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27" name="线条"/>
            <p:cNvSpPr/>
            <p:nvPr/>
          </p:nvSpPr>
          <p:spPr>
            <a:xfrm>
              <a:off x="47957" y="2038493"/>
              <a:ext cx="4827923" cy="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28" name="线条"/>
            <p:cNvSpPr/>
            <p:nvPr/>
          </p:nvSpPr>
          <p:spPr>
            <a:xfrm>
              <a:off x="47957" y="1911493"/>
              <a:ext cx="4827923" cy="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29" name="线条"/>
            <p:cNvSpPr/>
            <p:nvPr/>
          </p:nvSpPr>
          <p:spPr>
            <a:xfrm>
              <a:off x="47957" y="1787487"/>
              <a:ext cx="4827923" cy="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30" name="线条"/>
            <p:cNvSpPr/>
            <p:nvPr/>
          </p:nvSpPr>
          <p:spPr>
            <a:xfrm>
              <a:off x="47957" y="1660487"/>
              <a:ext cx="4827923" cy="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31" name="线条"/>
            <p:cNvSpPr/>
            <p:nvPr/>
          </p:nvSpPr>
          <p:spPr>
            <a:xfrm>
              <a:off x="47957" y="1523779"/>
              <a:ext cx="4827923" cy="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32" name="线条"/>
            <p:cNvSpPr/>
            <p:nvPr/>
          </p:nvSpPr>
          <p:spPr>
            <a:xfrm>
              <a:off x="47957" y="1396779"/>
              <a:ext cx="4827923" cy="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33" name="线条"/>
            <p:cNvSpPr/>
            <p:nvPr/>
          </p:nvSpPr>
          <p:spPr>
            <a:xfrm>
              <a:off x="47957" y="1283779"/>
              <a:ext cx="4827923" cy="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34" name="线条"/>
            <p:cNvSpPr/>
            <p:nvPr/>
          </p:nvSpPr>
          <p:spPr>
            <a:xfrm>
              <a:off x="47957" y="1156779"/>
              <a:ext cx="4827923" cy="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35" name="线条"/>
            <p:cNvSpPr/>
            <p:nvPr/>
          </p:nvSpPr>
          <p:spPr>
            <a:xfrm>
              <a:off x="47957" y="1020071"/>
              <a:ext cx="4827923" cy="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36" name="线条"/>
            <p:cNvSpPr/>
            <p:nvPr/>
          </p:nvSpPr>
          <p:spPr>
            <a:xfrm>
              <a:off x="47957" y="893071"/>
              <a:ext cx="4827923" cy="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37" name="线条"/>
            <p:cNvSpPr/>
            <p:nvPr/>
          </p:nvSpPr>
          <p:spPr>
            <a:xfrm>
              <a:off x="47957" y="778771"/>
              <a:ext cx="4827923" cy="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38" name="线条"/>
            <p:cNvSpPr/>
            <p:nvPr/>
          </p:nvSpPr>
          <p:spPr>
            <a:xfrm>
              <a:off x="47957" y="651771"/>
              <a:ext cx="4827923" cy="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39" name="线条"/>
            <p:cNvSpPr/>
            <p:nvPr/>
          </p:nvSpPr>
          <p:spPr>
            <a:xfrm>
              <a:off x="47957" y="515064"/>
              <a:ext cx="4827923" cy="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40" name="线条"/>
            <p:cNvSpPr/>
            <p:nvPr/>
          </p:nvSpPr>
          <p:spPr>
            <a:xfrm>
              <a:off x="47957" y="388064"/>
              <a:ext cx="4827923" cy="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41" name="线条"/>
            <p:cNvSpPr/>
            <p:nvPr/>
          </p:nvSpPr>
          <p:spPr>
            <a:xfrm>
              <a:off x="47957" y="264058"/>
              <a:ext cx="4827923" cy="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42" name="线条"/>
            <p:cNvSpPr/>
            <p:nvPr/>
          </p:nvSpPr>
          <p:spPr>
            <a:xfrm>
              <a:off x="47957" y="137058"/>
              <a:ext cx="4827923" cy="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43" name="线条"/>
            <p:cNvSpPr/>
            <p:nvPr/>
          </p:nvSpPr>
          <p:spPr>
            <a:xfrm flipV="1">
              <a:off x="172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44" name="线条"/>
            <p:cNvSpPr/>
            <p:nvPr/>
          </p:nvSpPr>
          <p:spPr>
            <a:xfrm flipV="1">
              <a:off x="426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45" name="线条"/>
            <p:cNvSpPr/>
            <p:nvPr/>
          </p:nvSpPr>
          <p:spPr>
            <a:xfrm flipV="1">
              <a:off x="1442307"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46" name="线条"/>
            <p:cNvSpPr/>
            <p:nvPr/>
          </p:nvSpPr>
          <p:spPr>
            <a:xfrm flipV="1">
              <a:off x="934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47" name="线条"/>
            <p:cNvSpPr/>
            <p:nvPr/>
          </p:nvSpPr>
          <p:spPr>
            <a:xfrm flipV="1">
              <a:off x="1188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48" name="线条"/>
            <p:cNvSpPr/>
            <p:nvPr/>
          </p:nvSpPr>
          <p:spPr>
            <a:xfrm flipV="1">
              <a:off x="680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49" name="线条"/>
            <p:cNvSpPr/>
            <p:nvPr/>
          </p:nvSpPr>
          <p:spPr>
            <a:xfrm flipV="1">
              <a:off x="299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50" name="线条"/>
            <p:cNvSpPr/>
            <p:nvPr/>
          </p:nvSpPr>
          <p:spPr>
            <a:xfrm flipV="1">
              <a:off x="553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51" name="线条"/>
            <p:cNvSpPr/>
            <p:nvPr/>
          </p:nvSpPr>
          <p:spPr>
            <a:xfrm flipV="1">
              <a:off x="1569307"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52" name="线条"/>
            <p:cNvSpPr/>
            <p:nvPr/>
          </p:nvSpPr>
          <p:spPr>
            <a:xfrm flipV="1">
              <a:off x="1061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53" name="线条"/>
            <p:cNvSpPr/>
            <p:nvPr/>
          </p:nvSpPr>
          <p:spPr>
            <a:xfrm flipV="1">
              <a:off x="1315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54" name="线条"/>
            <p:cNvSpPr/>
            <p:nvPr/>
          </p:nvSpPr>
          <p:spPr>
            <a:xfrm flipV="1">
              <a:off x="807308" y="-1"/>
              <a:ext cx="1" cy="2921001"/>
            </a:xfrm>
            <a:prstGeom prst="line">
              <a:avLst/>
            </a:prstGeom>
            <a:noFill/>
            <a:ln w="12700" cap="flat">
              <a:solidFill>
                <a:srgbClr val="D5D5D5"/>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grpSp>
          <p:nvGrpSpPr>
            <p:cNvPr id="358" name="成组"/>
            <p:cNvGrpSpPr/>
            <p:nvPr/>
          </p:nvGrpSpPr>
          <p:grpSpPr>
            <a:xfrm>
              <a:off x="703030" y="1463071"/>
              <a:ext cx="612569" cy="593909"/>
              <a:chOff x="0" y="0"/>
              <a:chExt cx="612568" cy="593907"/>
            </a:xfrm>
          </p:grpSpPr>
          <p:sp>
            <p:nvSpPr>
              <p:cNvPr id="355" name="椭圆形"/>
              <p:cNvSpPr/>
              <p:nvPr/>
            </p:nvSpPr>
            <p:spPr>
              <a:xfrm>
                <a:off x="0" y="0"/>
                <a:ext cx="612569" cy="593908"/>
              </a:xfrm>
              <a:prstGeom prst="ellipse">
                <a:avLst/>
              </a:prstGeom>
              <a:gradFill flip="none" rotWithShape="1">
                <a:gsLst>
                  <a:gs pos="0">
                    <a:srgbClr val="0433FF">
                      <a:alpha val="54216"/>
                    </a:srgbClr>
                  </a:gs>
                  <a:gs pos="100000">
                    <a:srgbClr val="00FA92">
                      <a:alpha val="54216"/>
                    </a:srgbClr>
                  </a:gs>
                </a:gsLst>
                <a:lin ang="5400000" scaled="0"/>
              </a:gradFill>
              <a:ln w="3175" cap="flat">
                <a:noFill/>
                <a:miter lim="400000"/>
              </a:ln>
              <a:effectLst>
                <a:outerShdw blurRad="139700" dist="25400" dir="3600000" rotWithShape="0">
                  <a:srgbClr val="000000">
                    <a:alpha val="47456"/>
                  </a:srgbClr>
                </a:outerShdw>
              </a:effectLst>
            </p:spPr>
            <p:txBody>
              <a:bodyPr wrap="square" lIns="50800" tIns="50800" rIns="50800" bIns="50800" numCol="1" anchor="ctr">
                <a:noAutofit/>
              </a:bodyPr>
              <a:lstStyle/>
              <a:p>
                <a:pPr defTabSz="584200">
                  <a:lnSpc>
                    <a:spcPct val="100000"/>
                  </a:lnSpc>
                  <a:defRPr sz="2200">
                    <a:solidFill>
                      <a:srgbClr val="FFFFFF"/>
                    </a:solidFill>
                    <a:latin typeface="Helvetica Neue Medium"/>
                    <a:ea typeface="Helvetica Neue Medium"/>
                    <a:cs typeface="Helvetica Neue Medium"/>
                    <a:sym typeface="Helvetica Neue Medium"/>
                  </a:defRPr>
                </a:pPr>
                <a:endParaRPr/>
              </a:p>
            </p:txBody>
          </p:sp>
          <p:sp>
            <p:nvSpPr>
              <p:cNvPr id="356" name="椭圆形"/>
              <p:cNvSpPr/>
              <p:nvPr/>
            </p:nvSpPr>
            <p:spPr>
              <a:xfrm>
                <a:off x="345408" y="153344"/>
                <a:ext cx="104632" cy="108064"/>
              </a:xfrm>
              <a:prstGeom prst="ellipse">
                <a:avLst/>
              </a:prstGeom>
              <a:solidFill>
                <a:srgbClr val="FFFFFF">
                  <a:alpha val="54216"/>
                </a:srgbClr>
              </a:solidFill>
              <a:ln w="6350" cap="flat">
                <a:solidFill>
                  <a:srgbClr val="00FDFF">
                    <a:alpha val="54216"/>
                  </a:srgbClr>
                </a:solidFill>
                <a:prstDash val="solid"/>
                <a:miter lim="400000"/>
              </a:ln>
              <a:effectLst>
                <a:outerShdw blurRad="190500" dist="8455" dir="5400000" rotWithShape="0">
                  <a:srgbClr val="000000">
                    <a:alpha val="24207"/>
                  </a:srgbClr>
                </a:outerShdw>
              </a:effectLst>
            </p:spPr>
            <p:txBody>
              <a:bodyPr wrap="square" lIns="50800" tIns="50800" rIns="50800" bIns="50800" numCol="1" anchor="ctr">
                <a:noAutofit/>
              </a:bodyPr>
              <a:lstStyle/>
              <a:p>
                <a:pPr defTabSz="584200">
                  <a:lnSpc>
                    <a:spcPct val="100000"/>
                  </a:lnSpc>
                  <a:defRPr sz="2200">
                    <a:solidFill>
                      <a:srgbClr val="FFFFFF"/>
                    </a:solidFill>
                    <a:latin typeface="Helvetica Neue Medium"/>
                    <a:ea typeface="Helvetica Neue Medium"/>
                    <a:cs typeface="Helvetica Neue Medium"/>
                    <a:sym typeface="Helvetica Neue Medium"/>
                  </a:defRPr>
                </a:pPr>
                <a:endParaRPr/>
              </a:p>
            </p:txBody>
          </p:sp>
          <p:sp>
            <p:nvSpPr>
              <p:cNvPr id="357" name="椭圆形"/>
              <p:cNvSpPr/>
              <p:nvPr/>
            </p:nvSpPr>
            <p:spPr>
              <a:xfrm>
                <a:off x="172214" y="359084"/>
                <a:ext cx="104632" cy="108064"/>
              </a:xfrm>
              <a:prstGeom prst="ellipse">
                <a:avLst/>
              </a:prstGeom>
              <a:solidFill>
                <a:srgbClr val="FFFFFF">
                  <a:alpha val="54216"/>
                </a:srgbClr>
              </a:solidFill>
              <a:ln w="6350" cap="flat">
                <a:solidFill>
                  <a:srgbClr val="00FDFF">
                    <a:alpha val="54216"/>
                  </a:srgbClr>
                </a:solidFill>
                <a:prstDash val="solid"/>
                <a:miter lim="400000"/>
              </a:ln>
              <a:effectLst>
                <a:outerShdw blurRad="190500" dist="8455" dir="5400000" rotWithShape="0">
                  <a:srgbClr val="000000">
                    <a:alpha val="24207"/>
                  </a:srgbClr>
                </a:outerShdw>
              </a:effectLst>
            </p:spPr>
            <p:txBody>
              <a:bodyPr wrap="square" lIns="50800" tIns="50800" rIns="50800" bIns="50800" numCol="1" anchor="ctr">
                <a:noAutofit/>
              </a:bodyPr>
              <a:lstStyle/>
              <a:p>
                <a:pPr defTabSz="584200">
                  <a:lnSpc>
                    <a:spcPct val="100000"/>
                  </a:lnSpc>
                  <a:defRPr sz="2200">
                    <a:solidFill>
                      <a:srgbClr val="FFFFFF"/>
                    </a:solidFill>
                    <a:latin typeface="Helvetica Neue Medium"/>
                    <a:ea typeface="Helvetica Neue Medium"/>
                    <a:cs typeface="Helvetica Neue Medium"/>
                    <a:sym typeface="Helvetica Neue Medium"/>
                  </a:defRPr>
                </a:pPr>
                <a:endParaRPr/>
              </a:p>
            </p:txBody>
          </p:sp>
        </p:grpSp>
        <p:grpSp>
          <p:nvGrpSpPr>
            <p:cNvPr id="362" name="成组"/>
            <p:cNvGrpSpPr/>
            <p:nvPr/>
          </p:nvGrpSpPr>
          <p:grpSpPr>
            <a:xfrm>
              <a:off x="3334486" y="1271925"/>
              <a:ext cx="612569" cy="593909"/>
              <a:chOff x="0" y="0"/>
              <a:chExt cx="612568" cy="593907"/>
            </a:xfrm>
          </p:grpSpPr>
          <p:sp>
            <p:nvSpPr>
              <p:cNvPr id="359" name="椭圆形"/>
              <p:cNvSpPr/>
              <p:nvPr/>
            </p:nvSpPr>
            <p:spPr>
              <a:xfrm>
                <a:off x="0" y="0"/>
                <a:ext cx="612569" cy="593908"/>
              </a:xfrm>
              <a:prstGeom prst="ellipse">
                <a:avLst/>
              </a:prstGeom>
              <a:gradFill flip="none" rotWithShape="1">
                <a:gsLst>
                  <a:gs pos="0">
                    <a:srgbClr val="0433FF">
                      <a:alpha val="54216"/>
                    </a:srgbClr>
                  </a:gs>
                  <a:gs pos="100000">
                    <a:srgbClr val="FF7E79">
                      <a:alpha val="54216"/>
                    </a:srgbClr>
                  </a:gs>
                </a:gsLst>
                <a:lin ang="5400000" scaled="0"/>
              </a:gradFill>
              <a:ln w="3175" cap="flat">
                <a:noFill/>
                <a:miter lim="400000"/>
              </a:ln>
              <a:effectLst>
                <a:outerShdw blurRad="139700" dist="25400" dir="3600000" rotWithShape="0">
                  <a:srgbClr val="000000">
                    <a:alpha val="47456"/>
                  </a:srgbClr>
                </a:outerShdw>
              </a:effectLst>
            </p:spPr>
            <p:txBody>
              <a:bodyPr wrap="square" lIns="50800" tIns="50800" rIns="50800" bIns="50800" numCol="1" anchor="ctr">
                <a:noAutofit/>
              </a:bodyPr>
              <a:lstStyle/>
              <a:p>
                <a:pPr defTabSz="584200">
                  <a:lnSpc>
                    <a:spcPct val="100000"/>
                  </a:lnSpc>
                  <a:defRPr sz="2200">
                    <a:solidFill>
                      <a:srgbClr val="7A81FF"/>
                    </a:solidFill>
                    <a:latin typeface="Helvetica Neue Medium"/>
                    <a:ea typeface="Helvetica Neue Medium"/>
                    <a:cs typeface="Helvetica Neue Medium"/>
                    <a:sym typeface="Helvetica Neue Medium"/>
                  </a:defRPr>
                </a:pPr>
                <a:endParaRPr/>
              </a:p>
            </p:txBody>
          </p:sp>
          <p:sp>
            <p:nvSpPr>
              <p:cNvPr id="360" name="椭圆形"/>
              <p:cNvSpPr/>
              <p:nvPr/>
            </p:nvSpPr>
            <p:spPr>
              <a:xfrm>
                <a:off x="253968" y="393020"/>
                <a:ext cx="104633" cy="108063"/>
              </a:xfrm>
              <a:prstGeom prst="ellipse">
                <a:avLst/>
              </a:prstGeom>
              <a:solidFill>
                <a:srgbClr val="FFFFFF">
                  <a:alpha val="54216"/>
                </a:srgbClr>
              </a:solidFill>
              <a:ln w="6350" cap="flat">
                <a:solidFill>
                  <a:srgbClr val="00FDFF">
                    <a:alpha val="54216"/>
                  </a:srgbClr>
                </a:solidFill>
                <a:prstDash val="solid"/>
                <a:miter lim="400000"/>
              </a:ln>
              <a:effectLst>
                <a:outerShdw blurRad="190500" dist="8455" dir="5400000" rotWithShape="0">
                  <a:srgbClr val="000000">
                    <a:alpha val="24207"/>
                  </a:srgbClr>
                </a:outerShdw>
              </a:effectLst>
            </p:spPr>
            <p:txBody>
              <a:bodyPr wrap="square" lIns="50800" tIns="50800" rIns="50800" bIns="50800" numCol="1" anchor="ctr">
                <a:noAutofit/>
              </a:bodyPr>
              <a:lstStyle/>
              <a:p>
                <a:pPr defTabSz="584200">
                  <a:lnSpc>
                    <a:spcPct val="100000"/>
                  </a:lnSpc>
                  <a:defRPr sz="2200">
                    <a:solidFill>
                      <a:srgbClr val="FFFFFF"/>
                    </a:solidFill>
                    <a:latin typeface="Helvetica Neue Medium"/>
                    <a:ea typeface="Helvetica Neue Medium"/>
                    <a:cs typeface="Helvetica Neue Medium"/>
                    <a:sym typeface="Helvetica Neue Medium"/>
                  </a:defRPr>
                </a:pPr>
                <a:endParaRPr/>
              </a:p>
            </p:txBody>
          </p:sp>
          <p:sp>
            <p:nvSpPr>
              <p:cNvPr id="361" name="椭圆形"/>
              <p:cNvSpPr/>
              <p:nvPr/>
            </p:nvSpPr>
            <p:spPr>
              <a:xfrm>
                <a:off x="330168" y="119970"/>
                <a:ext cx="104633" cy="108063"/>
              </a:xfrm>
              <a:prstGeom prst="ellipse">
                <a:avLst/>
              </a:prstGeom>
              <a:solidFill>
                <a:srgbClr val="FFFFFF">
                  <a:alpha val="54216"/>
                </a:srgbClr>
              </a:solidFill>
              <a:ln w="6350" cap="flat">
                <a:solidFill>
                  <a:srgbClr val="00FDFF">
                    <a:alpha val="54216"/>
                  </a:srgbClr>
                </a:solidFill>
                <a:prstDash val="solid"/>
                <a:miter lim="400000"/>
              </a:ln>
              <a:effectLst>
                <a:outerShdw blurRad="190500" dist="8455" dir="5400000" rotWithShape="0">
                  <a:srgbClr val="000000">
                    <a:alpha val="24207"/>
                  </a:srgbClr>
                </a:outerShdw>
              </a:effectLst>
            </p:spPr>
            <p:txBody>
              <a:bodyPr wrap="square" lIns="50800" tIns="50800" rIns="50800" bIns="50800" numCol="1" anchor="ctr">
                <a:noAutofit/>
              </a:bodyPr>
              <a:lstStyle/>
              <a:p>
                <a:pPr defTabSz="584200">
                  <a:lnSpc>
                    <a:spcPct val="100000"/>
                  </a:lnSpc>
                  <a:defRPr sz="2200">
                    <a:solidFill>
                      <a:srgbClr val="FFFFFF"/>
                    </a:solidFill>
                    <a:latin typeface="Helvetica Neue Medium"/>
                    <a:ea typeface="Helvetica Neue Medium"/>
                    <a:cs typeface="Helvetica Neue Medium"/>
                    <a:sym typeface="Helvetica Neue Medium"/>
                  </a:defRPr>
                </a:pPr>
                <a:endParaRPr/>
              </a:p>
            </p:txBody>
          </p:sp>
        </p:grpSp>
        <p:pic>
          <p:nvPicPr>
            <p:cNvPr id="363" name="线条 形状" descr="线条 形状"/>
            <p:cNvPicPr>
              <a:picLocks/>
            </p:cNvPicPr>
            <p:nvPr/>
          </p:nvPicPr>
          <p:blipFill>
            <a:blip r:embed="rId4">
              <a:alphaModFix amt="76247"/>
            </a:blip>
            <a:stretch>
              <a:fillRect/>
            </a:stretch>
          </p:blipFill>
          <p:spPr>
            <a:xfrm>
              <a:off x="984898" y="1694368"/>
              <a:ext cx="2743411" cy="572753"/>
            </a:xfrm>
            <a:prstGeom prst="rect">
              <a:avLst/>
            </a:prstGeom>
            <a:effectLst/>
          </p:spPr>
        </p:pic>
        <p:pic>
          <p:nvPicPr>
            <p:cNvPr id="365" name="线条 形状" descr="线条 形状"/>
            <p:cNvPicPr>
              <a:picLocks/>
            </p:cNvPicPr>
            <p:nvPr/>
          </p:nvPicPr>
          <p:blipFill>
            <a:blip r:embed="rId5">
              <a:alphaModFix amt="76247"/>
            </a:blip>
            <a:stretch>
              <a:fillRect/>
            </a:stretch>
          </p:blipFill>
          <p:spPr>
            <a:xfrm>
              <a:off x="1136953" y="1228036"/>
              <a:ext cx="2475415" cy="337488"/>
            </a:xfrm>
            <a:prstGeom prst="rect">
              <a:avLst/>
            </a:prstGeom>
            <a:effectLst/>
          </p:spPr>
        </p:pic>
        <p:sp>
          <p:nvSpPr>
            <p:cNvPr id="367" name="线条"/>
            <p:cNvSpPr/>
            <p:nvPr/>
          </p:nvSpPr>
          <p:spPr>
            <a:xfrm>
              <a:off x="203074" y="2647155"/>
              <a:ext cx="4517689" cy="1"/>
            </a:xfrm>
            <a:prstGeom prst="line">
              <a:avLst/>
            </a:prstGeom>
            <a:noFill/>
            <a:ln w="25400" cap="flat">
              <a:solidFill>
                <a:srgbClr val="929292"/>
              </a:solidFill>
              <a:prstDash val="solid"/>
              <a:miter lim="400000"/>
              <a:tailEnd type="stealth" w="med" len="med"/>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68" name="time"/>
            <p:cNvSpPr/>
            <p:nvPr/>
          </p:nvSpPr>
          <p:spPr>
            <a:xfrm>
              <a:off x="4373456" y="2464339"/>
              <a:ext cx="1270001" cy="1270001"/>
            </a:xfrm>
            <a:prstGeom prst="line">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1733930">
                <a:lnSpc>
                  <a:spcPct val="100000"/>
                </a:lnSpc>
                <a:defRPr sz="1300">
                  <a:solidFill>
                    <a:srgbClr val="5E5E5E"/>
                  </a:solidFill>
                  <a:latin typeface="Helvetica Neue"/>
                  <a:ea typeface="Helvetica Neue"/>
                  <a:cs typeface="Helvetica Neue"/>
                  <a:sym typeface="Helvetica Neue"/>
                </a:defRPr>
              </a:lvl1pPr>
            </a:lstStyle>
            <a:p>
              <a:r>
                <a:t>time</a:t>
              </a:r>
            </a:p>
          </p:txBody>
        </p:sp>
        <mc:AlternateContent xmlns:mc="http://schemas.openxmlformats.org/markup-compatibility/2006" xmlns:a14="http://schemas.microsoft.com/office/drawing/2010/main">
          <mc:Choice Requires="a14">
            <p:sp>
              <p:nvSpPr>
                <p:cNvPr id="369" name="方程"/>
                <p:cNvSpPr txBox="1"/>
                <p:nvPr/>
              </p:nvSpPr>
              <p:spPr>
                <a:xfrm>
                  <a:off x="2231012" y="953437"/>
                  <a:ext cx="317494" cy="220463"/>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sSup>
                          <m:sSupPr>
                            <m:ctrlPr>
                              <a:rPr sz="2000" i="1">
                                <a:solidFill>
                                  <a:srgbClr val="ED220B"/>
                                </a:solidFill>
                                <a:latin typeface="Cambria Math" panose="02040503050406030204" pitchFamily="18" charset="0"/>
                              </a:rPr>
                            </m:ctrlPr>
                          </m:sSupPr>
                          <m:e>
                            <m:r>
                              <a:rPr sz="2000" i="1">
                                <a:solidFill>
                                  <a:srgbClr val="ED220B"/>
                                </a:solidFill>
                                <a:latin typeface="Cambria Math" panose="02040503050406030204" pitchFamily="18" charset="0"/>
                              </a:rPr>
                              <m:t>𝑆</m:t>
                            </m:r>
                          </m:e>
                          <m:sup>
                            <m:r>
                              <a:rPr sz="2000" i="1">
                                <a:solidFill>
                                  <a:srgbClr val="ED220B"/>
                                </a:solidFill>
                                <a:latin typeface="Cambria Math" panose="02040503050406030204" pitchFamily="18" charset="0"/>
                              </a:rPr>
                              <m:t>(</m:t>
                            </m:r>
                            <m:r>
                              <a:rPr sz="2000" i="1">
                                <a:solidFill>
                                  <a:srgbClr val="ED220B"/>
                                </a:solidFill>
                                <a:latin typeface="Cambria Math" panose="02040503050406030204" pitchFamily="18" charset="0"/>
                              </a:rPr>
                              <m:t>𝑠</m:t>
                            </m:r>
                            <m:r>
                              <a:rPr sz="2000" i="1">
                                <a:solidFill>
                                  <a:srgbClr val="ED220B"/>
                                </a:solidFill>
                                <a:latin typeface="Cambria Math" panose="02040503050406030204" pitchFamily="18" charset="0"/>
                              </a:rPr>
                              <m:t>)</m:t>
                            </m:r>
                          </m:sup>
                        </m:sSup>
                      </m:oMath>
                    </m:oMathPara>
                  </a14:m>
                  <a:endParaRPr sz="2000">
                    <a:solidFill>
                      <a:srgbClr val="EE220C"/>
                    </a:solidFill>
                  </a:endParaRPr>
                </a:p>
              </p:txBody>
            </p:sp>
          </mc:Choice>
          <mc:Fallback xmlns="">
            <p:sp>
              <p:nvSpPr>
                <p:cNvPr id="369" name="方程"/>
                <p:cNvSpPr txBox="1">
                  <a:spLocks noRot="1" noChangeAspect="1" noMove="1" noResize="1" noEditPoints="1" noAdjustHandles="1" noChangeArrowheads="1" noChangeShapeType="1" noTextEdit="1"/>
                </p:cNvSpPr>
                <p:nvPr/>
              </p:nvSpPr>
              <p:spPr>
                <a:xfrm>
                  <a:off x="2231012" y="953437"/>
                  <a:ext cx="317494" cy="220463"/>
                </a:xfrm>
                <a:prstGeom prst="rect">
                  <a:avLst/>
                </a:prstGeom>
                <a:blipFill>
                  <a:blip r:embed="rId6"/>
                  <a:stretch>
                    <a:fillRect l="-26923" t="-5556" r="-50000" b="-50000"/>
                  </a:stretch>
                </a:blipFill>
                <a:ln w="12700" cap="flat">
                  <a:noFill/>
                  <a:miter lim="4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0" name="方程"/>
                <p:cNvSpPr txBox="1"/>
                <p:nvPr/>
              </p:nvSpPr>
              <p:spPr>
                <a:xfrm>
                  <a:off x="2034672" y="2200432"/>
                  <a:ext cx="349372" cy="221725"/>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sSup>
                          <m:sSupPr>
                            <m:ctrlPr>
                              <a:rPr sz="2000" i="1">
                                <a:solidFill>
                                  <a:srgbClr val="008F51"/>
                                </a:solidFill>
                                <a:latin typeface="Cambria Math" panose="02040503050406030204" pitchFamily="18" charset="0"/>
                              </a:rPr>
                            </m:ctrlPr>
                          </m:sSupPr>
                          <m:e>
                            <m:r>
                              <a:rPr sz="2000" i="1">
                                <a:solidFill>
                                  <a:srgbClr val="008F51"/>
                                </a:solidFill>
                                <a:latin typeface="Cambria Math" panose="02040503050406030204" pitchFamily="18" charset="0"/>
                              </a:rPr>
                              <m:t>𝑆</m:t>
                            </m:r>
                          </m:e>
                          <m:sup>
                            <m:r>
                              <a:rPr sz="2000" i="1">
                                <a:solidFill>
                                  <a:srgbClr val="008F51"/>
                                </a:solidFill>
                                <a:latin typeface="Cambria Math" panose="02040503050406030204" pitchFamily="18" charset="0"/>
                              </a:rPr>
                              <m:t>(</m:t>
                            </m:r>
                            <m:r>
                              <a:rPr sz="2000" i="1">
                                <a:solidFill>
                                  <a:srgbClr val="008F51"/>
                                </a:solidFill>
                                <a:latin typeface="Cambria Math" panose="02040503050406030204" pitchFamily="18" charset="0"/>
                              </a:rPr>
                              <m:t>𝑑</m:t>
                            </m:r>
                            <m:r>
                              <a:rPr sz="2000" i="1">
                                <a:solidFill>
                                  <a:srgbClr val="008F51"/>
                                </a:solidFill>
                                <a:latin typeface="Cambria Math" panose="02040503050406030204" pitchFamily="18" charset="0"/>
                              </a:rPr>
                              <m:t>)</m:t>
                            </m:r>
                          </m:sup>
                        </m:sSup>
                      </m:oMath>
                    </m:oMathPara>
                  </a14:m>
                  <a:endParaRPr sz="2000">
                    <a:solidFill>
                      <a:srgbClr val="009051"/>
                    </a:solidFill>
                  </a:endParaRPr>
                </a:p>
              </p:txBody>
            </p:sp>
          </mc:Choice>
          <mc:Fallback xmlns="">
            <p:sp>
              <p:nvSpPr>
                <p:cNvPr id="370" name="方程"/>
                <p:cNvSpPr txBox="1">
                  <a:spLocks noRot="1" noChangeAspect="1" noMove="1" noResize="1" noEditPoints="1" noAdjustHandles="1" noChangeArrowheads="1" noChangeShapeType="1" noTextEdit="1"/>
                </p:cNvSpPr>
                <p:nvPr/>
              </p:nvSpPr>
              <p:spPr>
                <a:xfrm>
                  <a:off x="2034672" y="2200432"/>
                  <a:ext cx="349372" cy="221725"/>
                </a:xfrm>
                <a:prstGeom prst="rect">
                  <a:avLst/>
                </a:prstGeom>
                <a:blipFill>
                  <a:blip r:embed="rId7"/>
                  <a:stretch>
                    <a:fillRect l="-20690" t="-5556" r="-44828" b="-50000"/>
                  </a:stretch>
                </a:blipFill>
                <a:ln w="12700" cap="flat">
                  <a:noFill/>
                  <a:miter lim="4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1" name="方程"/>
                <p:cNvSpPr txBox="1"/>
                <p:nvPr/>
              </p:nvSpPr>
              <p:spPr>
                <a:xfrm>
                  <a:off x="315252" y="1083845"/>
                  <a:ext cx="1127056" cy="249162"/>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sSup>
                          <m:sSupPr>
                            <m:ctrlPr>
                              <a:rPr sz="2300" i="1">
                                <a:solidFill>
                                  <a:srgbClr val="000000"/>
                                </a:solidFill>
                                <a:latin typeface="Cambria Math" panose="02040503050406030204" pitchFamily="18" charset="0"/>
                              </a:rPr>
                            </m:ctrlPr>
                          </m:sSupPr>
                          <m:e>
                            <m:r>
                              <a:rPr sz="2300" i="1">
                                <a:solidFill>
                                  <a:srgbClr val="000000"/>
                                </a:solidFill>
                                <a:latin typeface="Cambria Math" panose="02040503050406030204" pitchFamily="18" charset="0"/>
                              </a:rPr>
                              <m:t>𝐾</m:t>
                            </m:r>
                          </m:e>
                          <m:sup>
                            <m:r>
                              <a:rPr sz="2300" i="1">
                                <a:solidFill>
                                  <a:srgbClr val="000000"/>
                                </a:solidFill>
                                <a:latin typeface="Cambria Math" panose="02040503050406030204" pitchFamily="18" charset="0"/>
                              </a:rPr>
                              <m:t>∗</m:t>
                            </m:r>
                          </m:sup>
                        </m:sSup>
                        <m:r>
                          <a:rPr sz="2300" i="1">
                            <a:solidFill>
                              <a:srgbClr val="000000"/>
                            </a:solidFill>
                            <a:latin typeface="Cambria Math" panose="02040503050406030204" pitchFamily="18" charset="0"/>
                          </a:rPr>
                          <m:t>(</m:t>
                        </m:r>
                        <m:r>
                          <a:rPr sz="2300" i="1">
                            <a:solidFill>
                              <a:srgbClr val="000000"/>
                            </a:solidFill>
                            <a:latin typeface="Cambria Math" panose="02040503050406030204" pitchFamily="18" charset="0"/>
                          </a:rPr>
                          <m:t>𝑡</m:t>
                        </m:r>
                        <m:r>
                          <a:rPr sz="2300" i="1">
                            <a:solidFill>
                              <a:srgbClr val="000000"/>
                            </a:solidFill>
                            <a:latin typeface="Cambria Math" panose="02040503050406030204" pitchFamily="18" charset="0"/>
                          </a:rPr>
                          <m:t>=0)</m:t>
                        </m:r>
                      </m:oMath>
                    </m:oMathPara>
                  </a14:m>
                  <a:endParaRPr sz="2300"/>
                </a:p>
              </p:txBody>
            </p:sp>
          </mc:Choice>
          <mc:Fallback xmlns="">
            <p:sp>
              <p:nvSpPr>
                <p:cNvPr id="371" name="方程"/>
                <p:cNvSpPr txBox="1">
                  <a:spLocks noRot="1" noChangeAspect="1" noMove="1" noResize="1" noEditPoints="1" noAdjustHandles="1" noChangeArrowheads="1" noChangeShapeType="1" noTextEdit="1"/>
                </p:cNvSpPr>
                <p:nvPr/>
              </p:nvSpPr>
              <p:spPr>
                <a:xfrm>
                  <a:off x="315252" y="1083845"/>
                  <a:ext cx="1127056" cy="249162"/>
                </a:xfrm>
                <a:prstGeom prst="rect">
                  <a:avLst/>
                </a:prstGeom>
                <a:blipFill>
                  <a:blip r:embed="rId8"/>
                  <a:stretch>
                    <a:fillRect l="-8889" r="-21111" b="-95000"/>
                  </a:stretch>
                </a:blipFill>
                <a:ln w="12700" cap="flat">
                  <a:noFill/>
                  <a:miter lim="4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2" name="方程"/>
                <p:cNvSpPr txBox="1"/>
                <p:nvPr/>
              </p:nvSpPr>
              <p:spPr>
                <a:xfrm>
                  <a:off x="3928081" y="1787967"/>
                  <a:ext cx="602743" cy="249162"/>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sSup>
                          <m:sSupPr>
                            <m:ctrlPr>
                              <a:rPr sz="2300" i="1">
                                <a:solidFill>
                                  <a:srgbClr val="000000"/>
                                </a:solidFill>
                                <a:latin typeface="Cambria Math" panose="02040503050406030204" pitchFamily="18" charset="0"/>
                              </a:rPr>
                            </m:ctrlPr>
                          </m:sSupPr>
                          <m:e>
                            <m:r>
                              <a:rPr sz="2300" i="1">
                                <a:solidFill>
                                  <a:srgbClr val="000000"/>
                                </a:solidFill>
                                <a:latin typeface="Cambria Math" panose="02040503050406030204" pitchFamily="18" charset="0"/>
                              </a:rPr>
                              <m:t>𝐾</m:t>
                            </m:r>
                          </m:e>
                          <m:sup>
                            <m:r>
                              <a:rPr sz="2300" i="1">
                                <a:solidFill>
                                  <a:srgbClr val="000000"/>
                                </a:solidFill>
                                <a:latin typeface="Cambria Math" panose="02040503050406030204" pitchFamily="18" charset="0"/>
                              </a:rPr>
                              <m:t>∗</m:t>
                            </m:r>
                          </m:sup>
                        </m:sSup>
                        <m:r>
                          <a:rPr sz="2300" i="1">
                            <a:solidFill>
                              <a:srgbClr val="000000"/>
                            </a:solidFill>
                            <a:latin typeface="Cambria Math" panose="02040503050406030204" pitchFamily="18" charset="0"/>
                          </a:rPr>
                          <m:t>(</m:t>
                        </m:r>
                        <m:r>
                          <a:rPr sz="2300" i="1">
                            <a:solidFill>
                              <a:srgbClr val="000000"/>
                            </a:solidFill>
                            <a:latin typeface="Cambria Math" panose="02040503050406030204" pitchFamily="18" charset="0"/>
                          </a:rPr>
                          <m:t>𝑡</m:t>
                        </m:r>
                        <m:r>
                          <a:rPr sz="2300" i="1">
                            <a:solidFill>
                              <a:srgbClr val="000000"/>
                            </a:solidFill>
                            <a:latin typeface="Cambria Math" panose="02040503050406030204" pitchFamily="18" charset="0"/>
                          </a:rPr>
                          <m:t>)</m:t>
                        </m:r>
                      </m:oMath>
                    </m:oMathPara>
                  </a14:m>
                  <a:endParaRPr sz="2300"/>
                </a:p>
              </p:txBody>
            </p:sp>
          </mc:Choice>
          <mc:Fallback xmlns="">
            <p:sp>
              <p:nvSpPr>
                <p:cNvPr id="372" name="方程"/>
                <p:cNvSpPr txBox="1">
                  <a:spLocks noRot="1" noChangeAspect="1" noMove="1" noResize="1" noEditPoints="1" noAdjustHandles="1" noChangeArrowheads="1" noChangeShapeType="1" noTextEdit="1"/>
                </p:cNvSpPr>
                <p:nvPr/>
              </p:nvSpPr>
              <p:spPr>
                <a:xfrm>
                  <a:off x="3928081" y="1787967"/>
                  <a:ext cx="602743" cy="249162"/>
                </a:xfrm>
                <a:prstGeom prst="rect">
                  <a:avLst/>
                </a:prstGeom>
                <a:blipFill>
                  <a:blip r:embed="rId9"/>
                  <a:stretch>
                    <a:fillRect l="-16327" r="-36735" b="-85714"/>
                  </a:stretch>
                </a:blipFill>
                <a:ln w="12700" cap="flat">
                  <a:noFill/>
                  <a:miter lim="4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3" name="方程"/>
                <p:cNvSpPr txBox="1"/>
                <p:nvPr/>
              </p:nvSpPr>
              <p:spPr>
                <a:xfrm>
                  <a:off x="3611228" y="2810564"/>
                  <a:ext cx="59208" cy="127559"/>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r>
                          <a:rPr sz="1800" i="1">
                            <a:solidFill>
                              <a:srgbClr val="5E5E5E"/>
                            </a:solidFill>
                            <a:latin typeface="Cambria Math" panose="02040503050406030204" pitchFamily="18" charset="0"/>
                          </a:rPr>
                          <m:t>𝑡</m:t>
                        </m:r>
                      </m:oMath>
                    </m:oMathPara>
                  </a14:m>
                  <a:endParaRPr>
                    <a:solidFill>
                      <a:srgbClr val="5E5E5E"/>
                    </a:solidFill>
                  </a:endParaRPr>
                </a:p>
              </p:txBody>
            </p:sp>
          </mc:Choice>
          <mc:Fallback xmlns="">
            <p:sp>
              <p:nvSpPr>
                <p:cNvPr id="373" name="方程"/>
                <p:cNvSpPr txBox="1">
                  <a:spLocks noRot="1" noChangeAspect="1" noMove="1" noResize="1" noEditPoints="1" noAdjustHandles="1" noChangeArrowheads="1" noChangeShapeType="1" noTextEdit="1"/>
                </p:cNvSpPr>
                <p:nvPr/>
              </p:nvSpPr>
              <p:spPr>
                <a:xfrm>
                  <a:off x="3611228" y="2810564"/>
                  <a:ext cx="59208" cy="127559"/>
                </a:xfrm>
                <a:prstGeom prst="rect">
                  <a:avLst/>
                </a:prstGeom>
                <a:blipFill>
                  <a:blip r:embed="rId10"/>
                  <a:stretch>
                    <a:fillRect l="-120000" r="-160000" b="-118182"/>
                  </a:stretch>
                </a:blipFill>
                <a:ln w="12700" cap="flat">
                  <a:noFill/>
                  <a:miter lim="400000"/>
                </a:ln>
                <a:effectLst/>
              </p:spPr>
              <p:txBody>
                <a:bodyPr/>
                <a:lstStyle/>
                <a:p>
                  <a:r>
                    <a:rPr lang="zh-CN" altLang="en-US">
                      <a:noFill/>
                    </a:rPr>
                    <a:t> </a:t>
                  </a:r>
                </a:p>
              </p:txBody>
            </p:sp>
          </mc:Fallback>
        </mc:AlternateContent>
        <p:sp>
          <p:nvSpPr>
            <p:cNvPr id="374" name="线条"/>
            <p:cNvSpPr/>
            <p:nvPr/>
          </p:nvSpPr>
          <p:spPr>
            <a:xfrm flipV="1">
              <a:off x="917517" y="2570968"/>
              <a:ext cx="1" cy="165101"/>
            </a:xfrm>
            <a:prstGeom prst="line">
              <a:avLst/>
            </a:prstGeom>
            <a:noFill/>
            <a:ln w="25400" cap="flat">
              <a:solidFill>
                <a:srgbClr val="929292"/>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p:sp>
          <p:nvSpPr>
            <p:cNvPr id="375" name="线条"/>
            <p:cNvSpPr/>
            <p:nvPr/>
          </p:nvSpPr>
          <p:spPr>
            <a:xfrm flipV="1">
              <a:off x="3624900" y="2560796"/>
              <a:ext cx="1" cy="165101"/>
            </a:xfrm>
            <a:prstGeom prst="line">
              <a:avLst/>
            </a:prstGeom>
            <a:noFill/>
            <a:ln w="25400" cap="flat">
              <a:solidFill>
                <a:srgbClr val="929292"/>
              </a:solidFill>
              <a:prstDash val="solid"/>
              <a:miter lim="400000"/>
            </a:ln>
            <a:effectLst/>
          </p:spPr>
          <p:txBody>
            <a:bodyPr wrap="square" lIns="50800" tIns="50800" rIns="50800" bIns="50800" numCol="1" anchor="ctr">
              <a:noAutofit/>
            </a:bodyPr>
            <a:lstStyle/>
            <a:p>
              <a:pPr defTabSz="1733930">
                <a:lnSpc>
                  <a:spcPct val="100000"/>
                </a:lnSpc>
                <a:defRPr>
                  <a:solidFill>
                    <a:srgbClr val="5E5E5E"/>
                  </a:solidFill>
                  <a:latin typeface="Helvetica Neue"/>
                  <a:ea typeface="Helvetica Neue"/>
                  <a:cs typeface="Helvetica Neue"/>
                  <a:sym typeface="Helvetica Neue"/>
                </a:defRPr>
              </a:pPr>
              <a:endParaRPr/>
            </a:p>
          </p:txBody>
        </p:sp>
        <mc:AlternateContent xmlns:mc="http://schemas.openxmlformats.org/markup-compatibility/2006" xmlns:a14="http://schemas.microsoft.com/office/drawing/2010/main">
          <mc:Choice Requires="a14">
            <p:sp>
              <p:nvSpPr>
                <p:cNvPr id="376" name="方程"/>
                <p:cNvSpPr txBox="1"/>
                <p:nvPr/>
              </p:nvSpPr>
              <p:spPr>
                <a:xfrm>
                  <a:off x="0" y="1412443"/>
                  <a:ext cx="164007" cy="588646"/>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r>
                          <a:rPr sz="5000" i="1">
                            <a:solidFill>
                              <a:srgbClr val="000000"/>
                            </a:solidFill>
                            <a:latin typeface="Cambria Math" panose="02040503050406030204" pitchFamily="18" charset="0"/>
                          </a:rPr>
                          <m:t>⟨</m:t>
                        </m:r>
                      </m:oMath>
                    </m:oMathPara>
                  </a14:m>
                  <a:endParaRPr sz="5000"/>
                </a:p>
              </p:txBody>
            </p:sp>
          </mc:Choice>
          <mc:Fallback xmlns="">
            <p:sp>
              <p:nvSpPr>
                <p:cNvPr id="376" name="方程"/>
                <p:cNvSpPr txBox="1">
                  <a:spLocks noRot="1" noChangeAspect="1" noMove="1" noResize="1" noEditPoints="1" noAdjustHandles="1" noChangeArrowheads="1" noChangeShapeType="1" noTextEdit="1"/>
                </p:cNvSpPr>
                <p:nvPr/>
              </p:nvSpPr>
              <p:spPr>
                <a:xfrm>
                  <a:off x="0" y="1412443"/>
                  <a:ext cx="164007" cy="588646"/>
                </a:xfrm>
                <a:prstGeom prst="rect">
                  <a:avLst/>
                </a:prstGeom>
                <a:blipFill>
                  <a:blip r:embed="rId11"/>
                  <a:stretch>
                    <a:fillRect l="-164286" r="-200000" b="-78723"/>
                  </a:stretch>
                </a:blipFill>
                <a:ln w="12700" cap="flat">
                  <a:noFill/>
                  <a:miter lim="4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7" name="方程"/>
                <p:cNvSpPr txBox="1"/>
                <p:nvPr/>
              </p:nvSpPr>
              <p:spPr>
                <a:xfrm>
                  <a:off x="4630797" y="1412443"/>
                  <a:ext cx="164008" cy="588646"/>
                </a:xfrm>
                <a:prstGeom prst="rect">
                  <a:avLst/>
                </a:prstGeom>
                <a:noFill/>
                <a:ln w="12700" cap="flat">
                  <a:noFill/>
                  <a:miter lim="400000"/>
                </a:ln>
                <a:effectLst/>
              </p:spPr>
              <p:txBody>
                <a:bodyPr wrap="none" lIns="0" tIns="0" rIns="0" bIns="0">
                  <a:spAutoFit/>
                </a:bodyPr>
                <a:lstStyle/>
                <a:p>
                  <a:pPr algn="l" defTabSz="914400" latinLnBrk="1">
                    <a:lnSpc>
                      <a:spcPct val="100000"/>
                    </a:lnSpc>
                    <a:defRPr sz="1800"/>
                  </a:pPr>
                  <a14:m>
                    <m:oMathPara xmlns:m="http://schemas.openxmlformats.org/officeDocument/2006/math">
                      <m:oMathParaPr>
                        <m:jc m:val="centerGroup"/>
                      </m:oMathParaPr>
                      <m:oMath xmlns:m="http://schemas.openxmlformats.org/officeDocument/2006/math">
                        <m:r>
                          <a:rPr sz="5000" i="1">
                            <a:solidFill>
                              <a:srgbClr val="000000"/>
                            </a:solidFill>
                            <a:latin typeface="Cambria Math" panose="02040503050406030204" pitchFamily="18" charset="0"/>
                          </a:rPr>
                          <m:t>⟩</m:t>
                        </m:r>
                      </m:oMath>
                    </m:oMathPara>
                  </a14:m>
                  <a:endParaRPr sz="5000"/>
                </a:p>
              </p:txBody>
            </p:sp>
          </mc:Choice>
          <mc:Fallback xmlns="">
            <p:sp>
              <p:nvSpPr>
                <p:cNvPr id="377" name="方程"/>
                <p:cNvSpPr txBox="1">
                  <a:spLocks noRot="1" noChangeAspect="1" noMove="1" noResize="1" noEditPoints="1" noAdjustHandles="1" noChangeArrowheads="1" noChangeShapeType="1" noTextEdit="1"/>
                </p:cNvSpPr>
                <p:nvPr/>
              </p:nvSpPr>
              <p:spPr>
                <a:xfrm>
                  <a:off x="4630797" y="1412443"/>
                  <a:ext cx="164008" cy="588646"/>
                </a:xfrm>
                <a:prstGeom prst="rect">
                  <a:avLst/>
                </a:prstGeom>
                <a:blipFill>
                  <a:blip r:embed="rId12"/>
                  <a:stretch>
                    <a:fillRect l="-171429" r="-200000" b="-78723"/>
                  </a:stretch>
                </a:blipFill>
                <a:ln w="12700" cap="flat">
                  <a:noFill/>
                  <a:miter lim="400000"/>
                </a:ln>
                <a:effectLst/>
              </p:spPr>
              <p:txBody>
                <a:bodyPr/>
                <a:lstStyle/>
                <a:p>
                  <a:r>
                    <a:rPr lang="zh-CN" altLang="en-US">
                      <a:noFill/>
                    </a:rPr>
                    <a:t> </a:t>
                  </a:r>
                </a:p>
              </p:txBody>
            </p:sp>
          </mc:Fallback>
        </mc:AlternateContent>
      </p:grpSp>
      <p:sp>
        <p:nvSpPr>
          <p:cNvPr id="390" name="8"/>
          <p:cNvSpPr/>
          <p:nvPr/>
        </p:nvSpPr>
        <p:spPr>
          <a:xfrm>
            <a:off x="12337395" y="9099101"/>
            <a:ext cx="505282" cy="506403"/>
          </a:xfrm>
          <a:prstGeom prst="ellipse">
            <a:avLst/>
          </a:prstGeom>
          <a:solidFill>
            <a:schemeClr val="accent5">
              <a:hueOff val="187634"/>
              <a:satOff val="22839"/>
              <a:lumOff val="25028"/>
            </a:schemeClr>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normAutofit fontScale="92500" lnSpcReduction="10000"/>
          </a:bodyPr>
          <a:lstStyle>
            <a:lvl1pPr defTabSz="803768">
              <a:lnSpc>
                <a:spcPct val="100000"/>
              </a:lnSpc>
              <a:defRPr sz="2200">
                <a:solidFill>
                  <a:srgbClr val="FFFFFF"/>
                </a:solidFill>
                <a:latin typeface="Avenir Next Regular"/>
                <a:ea typeface="Avenir Next Regular"/>
                <a:cs typeface="Avenir Next Regular"/>
                <a:sym typeface="Avenir Next Regular"/>
              </a:defRPr>
            </a:lvl1pPr>
          </a:lstStyle>
          <a:p>
            <a:r>
              <a:t>8</a:t>
            </a:r>
          </a:p>
        </p:txBody>
      </p:sp>
      <p:pic>
        <p:nvPicPr>
          <p:cNvPr id="2" name="图片 1">
            <a:extLst>
              <a:ext uri="{FF2B5EF4-FFF2-40B4-BE49-F238E27FC236}">
                <a16:creationId xmlns:a16="http://schemas.microsoft.com/office/drawing/2014/main" id="{37450AAD-25C5-4A45-AE75-AEA66D4D6D37}"/>
              </a:ext>
            </a:extLst>
          </p:cNvPr>
          <p:cNvPicPr>
            <a:picLocks noChangeAspect="1"/>
          </p:cNvPicPr>
          <p:nvPr/>
        </p:nvPicPr>
        <p:blipFill>
          <a:blip r:embed="rId13"/>
          <a:stretch>
            <a:fillRect/>
          </a:stretch>
        </p:blipFill>
        <p:spPr>
          <a:xfrm>
            <a:off x="742005" y="1537933"/>
            <a:ext cx="10566377" cy="4344490"/>
          </a:xfrm>
          <a:prstGeom prst="rect">
            <a:avLst/>
          </a:prstGeom>
        </p:spPr>
      </p:pic>
      <p:pic>
        <p:nvPicPr>
          <p:cNvPr id="3" name="图片 2">
            <a:extLst>
              <a:ext uri="{FF2B5EF4-FFF2-40B4-BE49-F238E27FC236}">
                <a16:creationId xmlns:a16="http://schemas.microsoft.com/office/drawing/2014/main" id="{A73EB9CB-FCFE-1D4A-BE59-2C43BA695402}"/>
              </a:ext>
            </a:extLst>
          </p:cNvPr>
          <p:cNvPicPr>
            <a:picLocks noChangeAspect="1"/>
          </p:cNvPicPr>
          <p:nvPr/>
        </p:nvPicPr>
        <p:blipFill>
          <a:blip r:embed="rId14"/>
          <a:stretch>
            <a:fillRect/>
          </a:stretch>
        </p:blipFill>
        <p:spPr>
          <a:xfrm>
            <a:off x="930445" y="6352439"/>
            <a:ext cx="6021897" cy="2270734"/>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OUTLINE"/>
          <p:cNvSpPr txBox="1"/>
          <p:nvPr/>
        </p:nvSpPr>
        <p:spPr>
          <a:xfrm>
            <a:off x="-127824" y="258821"/>
            <a:ext cx="2762843" cy="66175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OUTLINE</a:t>
            </a:r>
          </a:p>
        </p:txBody>
      </p:sp>
      <p:pic>
        <p:nvPicPr>
          <p:cNvPr id="402" name="图像" descr="图像"/>
          <p:cNvPicPr>
            <a:picLocks noChangeAspect="1"/>
          </p:cNvPicPr>
          <p:nvPr/>
        </p:nvPicPr>
        <p:blipFill>
          <a:blip r:embed="rId3"/>
          <a:srcRect l="145" t="1386" r="145" b="70465"/>
          <a:stretch>
            <a:fillRect/>
          </a:stretch>
        </p:blipFill>
        <p:spPr>
          <a:xfrm flipH="1">
            <a:off x="-41356" y="-54684"/>
            <a:ext cx="13087432" cy="1103525"/>
          </a:xfrm>
          <a:prstGeom prst="rect">
            <a:avLst/>
          </a:prstGeom>
          <a:ln w="3175">
            <a:miter lim="400000"/>
          </a:ln>
        </p:spPr>
      </p:pic>
      <p:sp>
        <p:nvSpPr>
          <p:cNvPr id="403" name="LCDA in LaMET"/>
          <p:cNvSpPr txBox="1"/>
          <p:nvPr/>
        </p:nvSpPr>
        <p:spPr>
          <a:xfrm>
            <a:off x="-284142" y="166295"/>
            <a:ext cx="4334088" cy="6617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lvl="1" algn="l" defTabSz="1733930">
              <a:lnSpc>
                <a:spcPct val="150000"/>
              </a:lnSpc>
              <a:defRPr sz="4000" b="1">
                <a:solidFill>
                  <a:srgbClr val="FFFFFF"/>
                </a:solidFill>
                <a:latin typeface="Helvetica Neue"/>
                <a:ea typeface="Helvetica Neue"/>
                <a:cs typeface="Helvetica Neue"/>
                <a:sym typeface="Helvetica Neue"/>
              </a:defRPr>
            </a:pPr>
            <a:r>
              <a:t>LCDA in LaMET</a:t>
            </a:r>
          </a:p>
        </p:txBody>
      </p:sp>
      <p:sp>
        <p:nvSpPr>
          <p:cNvPr id="404" name="This work is based on 2+1+1 flavor ensembles generated with tree level tadpole improved clover fermion action and tadpole improved Symanzik gauge action;…"/>
          <p:cNvSpPr txBox="1"/>
          <p:nvPr/>
        </p:nvSpPr>
        <p:spPr>
          <a:xfrm>
            <a:off x="727197" y="2260563"/>
            <a:ext cx="11550406" cy="312420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79400" indent="-279400" algn="just" defTabSz="1733930">
              <a:lnSpc>
                <a:spcPct val="150000"/>
              </a:lnSpc>
              <a:buSzPct val="123000"/>
              <a:buChar char="•"/>
              <a:defRPr sz="2800" b="1">
                <a:solidFill>
                  <a:srgbClr val="011993"/>
                </a:solidFill>
                <a:latin typeface="Times Roman"/>
                <a:ea typeface="Times Roman"/>
                <a:cs typeface="Times Roman"/>
                <a:sym typeface="Times Roman"/>
              </a:defRPr>
            </a:pPr>
            <a:r>
              <a:rPr>
                <a:solidFill>
                  <a:schemeClr val="accent1">
                    <a:satOff val="2969"/>
                    <a:lumOff val="-11469"/>
                  </a:schemeClr>
                </a:solidFill>
              </a:rPr>
              <a:t>This work is based on</a:t>
            </a:r>
            <a:r>
              <a:t> </a:t>
            </a:r>
            <a:r>
              <a:rPr>
                <a:solidFill>
                  <a:srgbClr val="FF2600"/>
                </a:solidFill>
              </a:rPr>
              <a:t>2+1+1 flavor</a:t>
            </a:r>
            <a:r>
              <a:t> </a:t>
            </a:r>
            <a:r>
              <a:rPr>
                <a:solidFill>
                  <a:schemeClr val="accent1">
                    <a:satOff val="2969"/>
                    <a:lumOff val="-11469"/>
                  </a:schemeClr>
                </a:solidFill>
              </a:rPr>
              <a:t>ensembles generated with tree level tadpole improved </a:t>
            </a:r>
            <a:r>
              <a:rPr>
                <a:solidFill>
                  <a:schemeClr val="accent5"/>
                </a:solidFill>
              </a:rPr>
              <a:t>clover fermion action </a:t>
            </a:r>
            <a:r>
              <a:rPr>
                <a:solidFill>
                  <a:schemeClr val="accent1">
                    <a:satOff val="2969"/>
                    <a:lumOff val="-11469"/>
                  </a:schemeClr>
                </a:solidFill>
              </a:rPr>
              <a:t>and tadpole improved Symanzik gauge action;</a:t>
            </a:r>
          </a:p>
          <a:p>
            <a:pPr algn="just" defTabSz="1733930">
              <a:lnSpc>
                <a:spcPct val="150000"/>
              </a:lnSpc>
              <a:defRPr sz="2800" b="1">
                <a:solidFill>
                  <a:srgbClr val="011993"/>
                </a:solidFill>
                <a:latin typeface="Times Roman"/>
                <a:ea typeface="Times Roman"/>
                <a:cs typeface="Times Roman"/>
                <a:sym typeface="Times Roman"/>
              </a:defRPr>
            </a:pPr>
            <a:endParaRPr>
              <a:solidFill>
                <a:schemeClr val="accent1">
                  <a:satOff val="2969"/>
                  <a:lumOff val="-11469"/>
                </a:schemeClr>
              </a:solidFill>
            </a:endParaRPr>
          </a:p>
          <a:p>
            <a:pPr marL="279400" indent="-279400" algn="just" defTabSz="1733930">
              <a:lnSpc>
                <a:spcPct val="150000"/>
              </a:lnSpc>
              <a:buSzPct val="123000"/>
              <a:buChar char="•"/>
              <a:defRPr sz="2800" b="1">
                <a:solidFill>
                  <a:schemeClr val="accent1">
                    <a:satOff val="2969"/>
                    <a:lumOff val="-11469"/>
                  </a:schemeClr>
                </a:solidFill>
                <a:latin typeface="Times Roman"/>
                <a:ea typeface="Times Roman"/>
                <a:cs typeface="Times Roman"/>
                <a:sym typeface="Times Roman"/>
              </a:defRPr>
            </a:pPr>
            <a:r>
              <a:t>Basic informations of </a:t>
            </a:r>
            <a:r>
              <a:rPr>
                <a:solidFill>
                  <a:schemeClr val="accent5"/>
                </a:solidFill>
              </a:rPr>
              <a:t>three ensembles</a:t>
            </a:r>
            <a:r>
              <a:t> used in this calculation:</a:t>
            </a:r>
          </a:p>
        </p:txBody>
      </p:sp>
      <p:pic>
        <p:nvPicPr>
          <p:cNvPr id="405" name="图像" descr="图像"/>
          <p:cNvPicPr>
            <a:picLocks noChangeAspect="1"/>
          </p:cNvPicPr>
          <p:nvPr/>
        </p:nvPicPr>
        <p:blipFill>
          <a:blip r:embed="rId4"/>
          <a:stretch>
            <a:fillRect/>
          </a:stretch>
        </p:blipFill>
        <p:spPr>
          <a:xfrm>
            <a:off x="1671683" y="6389707"/>
            <a:ext cx="9193804" cy="1903405"/>
          </a:xfrm>
          <a:prstGeom prst="rect">
            <a:avLst/>
          </a:prstGeom>
          <a:ln w="3175">
            <a:miter lim="400000"/>
          </a:ln>
        </p:spPr>
      </p:pic>
      <p:sp>
        <p:nvSpPr>
          <p:cNvPr id="406" name="9"/>
          <p:cNvSpPr/>
          <p:nvPr/>
        </p:nvSpPr>
        <p:spPr>
          <a:xfrm>
            <a:off x="12337395" y="9099101"/>
            <a:ext cx="505282" cy="506403"/>
          </a:xfrm>
          <a:prstGeom prst="ellipse">
            <a:avLst/>
          </a:prstGeom>
          <a:solidFill>
            <a:schemeClr val="accent5">
              <a:hueOff val="187634"/>
              <a:satOff val="22839"/>
              <a:lumOff val="25028"/>
            </a:schemeClr>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normAutofit fontScale="92500" lnSpcReduction="10000"/>
          </a:bodyPr>
          <a:lstStyle>
            <a:lvl1pPr defTabSz="803768">
              <a:lnSpc>
                <a:spcPct val="100000"/>
              </a:lnSpc>
              <a:defRPr sz="2200">
                <a:solidFill>
                  <a:srgbClr val="FFFFFF"/>
                </a:solidFill>
                <a:latin typeface="Avenir Next Regular"/>
                <a:ea typeface="Avenir Next Regular"/>
                <a:cs typeface="Avenir Next Regular"/>
                <a:sym typeface="Avenir Next Regular"/>
              </a:defRPr>
            </a:lvl1pPr>
          </a:lstStyle>
          <a:p>
            <a:r>
              <a:t>9</a:t>
            </a:r>
          </a:p>
        </p:txBody>
      </p:sp>
    </p:spTree>
  </p:cSld>
  <p:clrMapOvr>
    <a:masterClrMapping/>
  </p:clrMapOvr>
  <p:transition spd="med"/>
</p:sld>
</file>

<file path=ppt/theme/theme1.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80376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1733973" rtl="0" fontAlgn="auto" latinLnBrk="0" hangingPunct="0">
          <a:lnSpc>
            <a:spcPct val="9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80376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1733973" rtl="0" fontAlgn="auto" latinLnBrk="0" hangingPunct="0">
          <a:lnSpc>
            <a:spcPct val="9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84</TotalTime>
  <Words>2598</Words>
  <Application>Microsoft Macintosh PowerPoint</Application>
  <PresentationFormat>自定义</PresentationFormat>
  <Paragraphs>220</Paragraphs>
  <Slides>18</Slides>
  <Notes>18</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18</vt:i4>
      </vt:variant>
    </vt:vector>
  </HeadingPairs>
  <TitlesOfParts>
    <vt:vector size="34" baseType="lpstr">
      <vt:lpstr>Arial</vt:lpstr>
      <vt:lpstr>Avenir Next Demi Bold</vt:lpstr>
      <vt:lpstr>Avenir Next Medium</vt:lpstr>
      <vt:lpstr>Avenir Next Regular</vt:lpstr>
      <vt:lpstr>Cambria Math</vt:lpstr>
      <vt:lpstr>Canela Bold</vt:lpstr>
      <vt:lpstr>Canela Deck Regular</vt:lpstr>
      <vt:lpstr>Canela Regular</vt:lpstr>
      <vt:lpstr>Canela Text Bold</vt:lpstr>
      <vt:lpstr>Canela Text Regular</vt:lpstr>
      <vt:lpstr>Helvetica Neue</vt:lpstr>
      <vt:lpstr>Helvetica Neue Medium</vt:lpstr>
      <vt:lpstr>Party LET</vt:lpstr>
      <vt:lpstr>Times New Roman</vt:lpstr>
      <vt:lpstr>Times Roman</vt:lpstr>
      <vt:lpstr>23_ClassicWhite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Microsoft Office User</cp:lastModifiedBy>
  <cp:revision>9</cp:revision>
  <dcterms:modified xsi:type="dcterms:W3CDTF">2021-08-17T01:54:11Z</dcterms:modified>
</cp:coreProperties>
</file>