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422" r:id="rId3"/>
    <p:sldId id="423" r:id="rId4"/>
    <p:sldId id="424" r:id="rId5"/>
    <p:sldId id="425" r:id="rId6"/>
    <p:sldId id="427" r:id="rId7"/>
    <p:sldId id="426" r:id="rId8"/>
    <p:sldId id="428" r:id="rId9"/>
    <p:sldId id="431" r:id="rId10"/>
    <p:sldId id="429" r:id="rId11"/>
    <p:sldId id="317" r:id="rId12"/>
    <p:sldId id="327" r:id="rId13"/>
    <p:sldId id="319" r:id="rId14"/>
    <p:sldId id="321" r:id="rId15"/>
    <p:sldId id="323" r:id="rId16"/>
    <p:sldId id="328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A2"/>
    <a:srgbClr val="C8DB8F"/>
    <a:srgbClr val="FFC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/>
    <p:restoredTop sz="94733"/>
  </p:normalViewPr>
  <p:slideViewPr>
    <p:cSldViewPr snapToGrid="0" snapToObjects="1">
      <p:cViewPr varScale="1">
        <p:scale>
          <a:sx n="127" d="100"/>
          <a:sy n="127" d="100"/>
        </p:scale>
        <p:origin x="21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5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341EB-9D19-D341-B113-A96911EACADD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E46F-A7E3-E346-AB4D-CB98B0B21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3E46F-A7E3-E346-AB4D-CB98B0B21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 userDrawn="1"/>
        </p:nvSpPr>
        <p:spPr bwMode="auto">
          <a:xfrm>
            <a:off x="32989" y="6387353"/>
            <a:ext cx="9144000" cy="47064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"/>
          <p:cNvSpPr>
            <a:spLocks/>
          </p:cNvSpPr>
          <p:nvPr userDrawn="1"/>
        </p:nvSpPr>
        <p:spPr bwMode="auto">
          <a:xfrm>
            <a:off x="0" y="1"/>
            <a:ext cx="9144000" cy="127046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68557" cy="126906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0364" y="6445973"/>
            <a:ext cx="2362489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altLang="zh-CN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16-19, Aug, 2021</a:t>
            </a:r>
            <a:endParaRPr lang="en-US" dirty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5749" y="6413967"/>
            <a:ext cx="1066511" cy="376798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724E99C-43B4-1049-9341-75BB63957EC2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dirty="0">
              <a:ea typeface="ＭＳ Ｐゴシック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6EAD8C-ABE8-EB4A-B7A0-33E22BA22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401" r="8990"/>
          <a:stretch/>
        </p:blipFill>
        <p:spPr>
          <a:xfrm>
            <a:off x="7534089" y="0"/>
            <a:ext cx="1609911" cy="12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0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EBE-12DE-9C49-A23B-4C00E6B0C0B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06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4DE-26BD-1F4C-B9B3-633EC119B0A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560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9A8C-5399-C24D-ADAD-27EE22BEEC5E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76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3" indent="0">
              <a:buNone/>
              <a:defRPr sz="1800"/>
            </a:lvl2pPr>
            <a:lvl3pPr marL="913865" indent="0">
              <a:buNone/>
              <a:defRPr sz="1600"/>
            </a:lvl3pPr>
            <a:lvl4pPr marL="1370799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30" indent="0">
              <a:buNone/>
              <a:defRPr sz="1400"/>
            </a:lvl8pPr>
            <a:lvl9pPr marL="36554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F04E-BD2F-9445-9855-9374703E389D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3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3343-BA29-864D-878A-1410C584F53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50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17ED-A5A2-CF41-B4AF-9E1D98BB1F1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347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083-8278-9043-AA70-04875DD9CCE6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49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630-3D86-5144-AC43-CC9BCFCDC10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637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D56D-B036-454F-B1FC-28890D422F86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9242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5FC0-DD62-4542-940A-37FE232E4473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 sz="18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6744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/>
          </p:cNvSpPr>
          <p:nvPr userDrawn="1"/>
        </p:nvSpPr>
        <p:spPr bwMode="auto">
          <a:xfrm>
            <a:off x="0" y="6521824"/>
            <a:ext cx="9144000" cy="336176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72353"/>
            <a:ext cx="9144000" cy="616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5636" y="6558243"/>
            <a:ext cx="1066511" cy="2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66"/>
                </a:solidFill>
                <a:latin typeface="Symbo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7CD5DA-0697-7446-880E-7E6AD085621C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43023" y="6552640"/>
            <a:ext cx="2134466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altLang="zh-CN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17</a:t>
            </a:r>
            <a:r>
              <a:rPr lang="en-US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baseline="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 Aug</a:t>
            </a:r>
            <a:r>
              <a:rPr lang="en-US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zh-CN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2021</a:t>
            </a:r>
            <a:endParaRPr lang="en-US" sz="1400" dirty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10"/>
          <p:cNvSpPr>
            <a:spLocks/>
          </p:cNvSpPr>
          <p:nvPr userDrawn="1"/>
        </p:nvSpPr>
        <p:spPr bwMode="auto">
          <a:xfrm>
            <a:off x="0" y="0"/>
            <a:ext cx="9144000" cy="67235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8" y="-14599"/>
            <a:ext cx="744512" cy="67235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512" y="0"/>
            <a:ext cx="8458488" cy="6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-69272" y="6509280"/>
            <a:ext cx="2971512" cy="35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7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全国粒子物理学术会议</a:t>
            </a:r>
            <a:endParaRPr lang="en-US" sz="17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902240" y="6521824"/>
            <a:ext cx="3040783" cy="32908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张华桥</a:t>
            </a:r>
            <a:endParaRPr lang="en-US" sz="1600" dirty="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0B343-D6D4-984C-A4A1-0B7EC13D4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8401"/>
          <a:stretch/>
        </p:blipFill>
        <p:spPr>
          <a:xfrm>
            <a:off x="8218529" y="0"/>
            <a:ext cx="925471" cy="66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693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0799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0485" indent="-34048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0804" indent="-2835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charset="0"/>
        <a:buChar char="§"/>
        <a:defRPr sz="2000">
          <a:solidFill>
            <a:srgbClr val="FF0000"/>
          </a:solidFill>
          <a:latin typeface="+mn-lt"/>
          <a:ea typeface="+mn-ea"/>
        </a:defRPr>
      </a:lvl2pPr>
      <a:lvl3pPr marL="1141123" indent="-226515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5000"/>
        <a:buFont typeface="Arial" charset="0"/>
        <a:buChar char="–"/>
        <a:defRPr sz="2000">
          <a:solidFill>
            <a:srgbClr val="009900"/>
          </a:solidFill>
          <a:latin typeface="+mn-lt"/>
          <a:ea typeface="+mn-ea"/>
        </a:defRPr>
      </a:lvl3pPr>
      <a:lvl4pPr marL="1597002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4306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130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064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996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27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1754" y="749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" y="1572907"/>
            <a:ext cx="8900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00FF"/>
                </a:solidFill>
              </a:rPr>
              <a:t>Observation of </a:t>
            </a:r>
            <a:r>
              <a:rPr lang="en-US" altLang="zh-CN" sz="4800" dirty="0" err="1">
                <a:solidFill>
                  <a:srgbClr val="0000FF"/>
                </a:solidFill>
              </a:rPr>
              <a:t>tW</a:t>
            </a:r>
            <a:r>
              <a:rPr lang="en-US" altLang="zh-CN" sz="4800" dirty="0">
                <a:solidFill>
                  <a:srgbClr val="0000FF"/>
                </a:solidFill>
              </a:rPr>
              <a:t> in </a:t>
            </a:r>
            <a:r>
              <a:rPr lang="en-US" altLang="zh-CN" sz="4800" dirty="0" err="1">
                <a:solidFill>
                  <a:srgbClr val="0000FF"/>
                </a:solidFill>
              </a:rPr>
              <a:t>lep</a:t>
            </a:r>
            <a:r>
              <a:rPr lang="en-US" altLang="zh-CN" sz="4800" dirty="0">
                <a:solidFill>
                  <a:srgbClr val="0000FF"/>
                </a:solidFill>
              </a:rPr>
              <a:t> + jets</a:t>
            </a:r>
          </a:p>
          <a:p>
            <a:pPr algn="ctr"/>
            <a:r>
              <a:rPr lang="en-US" altLang="zh-CN" sz="4800" dirty="0">
                <a:solidFill>
                  <a:srgbClr val="0000FF"/>
                </a:solidFill>
              </a:rPr>
              <a:t>and </a:t>
            </a:r>
          </a:p>
          <a:p>
            <a:pPr algn="ctr"/>
            <a:r>
              <a:rPr lang="en-US" altLang="zh-CN" sz="4800" dirty="0" err="1">
                <a:solidFill>
                  <a:srgbClr val="0000FF"/>
                </a:solidFill>
              </a:rPr>
              <a:t>ttH</a:t>
            </a:r>
            <a:r>
              <a:rPr lang="en-US" altLang="zh-CN" sz="4800" dirty="0">
                <a:solidFill>
                  <a:srgbClr val="0000FF"/>
                </a:solidFill>
              </a:rPr>
              <a:t> in multilepton channel</a:t>
            </a:r>
            <a:endParaRPr lang="en-US" sz="4800" dirty="0">
              <a:solidFill>
                <a:srgbClr val="0000FF"/>
              </a:solidFill>
              <a:latin typeface="Arial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24E99C-43B4-1049-9341-75BB63957EC2}" type="slidenum">
              <a:rPr lang="en-US" smtClean="0">
                <a:ea typeface="ＭＳ Ｐゴシック"/>
              </a:rPr>
              <a:pPr>
                <a:defRPr/>
              </a:pPr>
              <a:t>1</a:t>
            </a:fld>
            <a:endParaRPr lang="en-US" dirty="0">
              <a:ea typeface="ＭＳ Ｐゴシック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670695"/>
            <a:ext cx="6400800" cy="132289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张华桥</a:t>
            </a:r>
            <a:r>
              <a:rPr lang="en-US" altLang="zh-CN" dirty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高能所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(16-19,Aug,2021, online</a:t>
            </a:r>
            <a:r>
              <a:rPr lang="en-US" altLang="zh-CN" dirty="0">
                <a:solidFill>
                  <a:schemeClr val="tx1"/>
                </a:solidFill>
              </a:rPr>
              <a:t>, China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0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AFCA-ED37-324D-871B-4B4885D8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Introduction to ttH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AF7F2-E58E-7B47-AD0D-B7D0DD58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First observation in 2018 by combine all channels</a:t>
            </a:r>
          </a:p>
          <a:p>
            <a:r>
              <a:rPr lang="en-US" dirty="0"/>
              <a:t>E</a:t>
            </a:r>
            <a:r>
              <a:rPr lang="en-CN" dirty="0"/>
              <a:t>stablish production in seperated channel </a:t>
            </a:r>
          </a:p>
          <a:p>
            <a:r>
              <a:rPr lang="en-CN" dirty="0"/>
              <a:t>H-t CP/</a:t>
            </a:r>
            <a:r>
              <a:rPr lang="en-US" dirty="0"/>
              <a:t> EFT/Differential XS</a:t>
            </a:r>
            <a:r>
              <a:rPr lang="en-CN" dirty="0"/>
              <a:t>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003A-251F-2E48-B092-52E86C06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10</a:t>
            </a:fld>
            <a:endParaRPr lang="en-US" sz="1800">
              <a:ea typeface="ＭＳ Ｐゴシック"/>
            </a:endParaRP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9FE1F5D8-BAE5-4849-8C63-BD43EA816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96331"/>
              </p:ext>
            </p:extLst>
          </p:nvPr>
        </p:nvGraphicFramePr>
        <p:xfrm>
          <a:off x="81280" y="2439241"/>
          <a:ext cx="879690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510">
                  <a:extLst>
                    <a:ext uri="{9D8B030D-6E8A-4147-A177-3AD203B41FA5}">
                      <a16:colId xmlns:a16="http://schemas.microsoft.com/office/drawing/2014/main" val="611691612"/>
                    </a:ext>
                  </a:extLst>
                </a:gridCol>
                <a:gridCol w="2144111">
                  <a:extLst>
                    <a:ext uri="{9D8B030D-6E8A-4147-A177-3AD203B41FA5}">
                      <a16:colId xmlns:a16="http://schemas.microsoft.com/office/drawing/2014/main" val="2689525398"/>
                    </a:ext>
                  </a:extLst>
                </a:gridCol>
                <a:gridCol w="1597572">
                  <a:extLst>
                    <a:ext uri="{9D8B030D-6E8A-4147-A177-3AD203B41FA5}">
                      <a16:colId xmlns:a16="http://schemas.microsoft.com/office/drawing/2014/main" val="613559629"/>
                    </a:ext>
                  </a:extLst>
                </a:gridCol>
                <a:gridCol w="2136388">
                  <a:extLst>
                    <a:ext uri="{9D8B030D-6E8A-4147-A177-3AD203B41FA5}">
                      <a16:colId xmlns:a16="http://schemas.microsoft.com/office/drawing/2014/main" val="2114851404"/>
                    </a:ext>
                  </a:extLst>
                </a:gridCol>
                <a:gridCol w="1384327">
                  <a:extLst>
                    <a:ext uri="{9D8B030D-6E8A-4147-A177-3AD203B41FA5}">
                      <a16:colId xmlns:a16="http://schemas.microsoft.com/office/drawing/2014/main" val="2036777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N" dirty="0"/>
                        <a:t>ATLAS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N" dirty="0"/>
                        <a:t>CMS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4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t/ttH,H</a:t>
                      </a:r>
                      <a:r>
                        <a:rPr lang="en-CN" dirty="0">
                          <a:sym typeface="Wingdings" pitchFamily="2" charset="2"/>
                        </a:rPr>
                        <a:t>bb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ATLAS-CONF-2020-058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</a:t>
                      </a:r>
                      <a:r>
                        <a:rPr lang="en-CN" sz="1400" dirty="0"/>
                        <a:t>un2(1.3/3.0)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CMS-PAS-HIG-18-030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2016+2017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9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t/ttH,H</a:t>
                      </a:r>
                      <a:r>
                        <a:rPr lang="en-CN" dirty="0">
                          <a:sym typeface="Wingdings" pitchFamily="2" charset="2"/>
                        </a:rPr>
                        <a:t>WW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ATLAS-CONF-2019-045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2016+2017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EPJC 81 (2021) 378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Run2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3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t/ttH,H</a:t>
                      </a:r>
                      <a:r>
                        <a:rPr lang="en-CN" dirty="0">
                          <a:sym typeface="Wingdings" pitchFamily="2" charset="2"/>
                        </a:rPr>
                        <a:t>𝛕𝛕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ATLAS-CONF-2019-045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2016+2017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EPJC 81 (2021) 378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Run2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0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t/ttH,H</a:t>
                      </a:r>
                      <a:r>
                        <a:rPr lang="en-CN" dirty="0">
                          <a:sym typeface="Wingdings" pitchFamily="2" charset="2"/>
                        </a:rPr>
                        <a:t>ZZ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ATLAS-CONF-2019-045</a:t>
                      </a:r>
                    </a:p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arXiv:2004.03969 (4l)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2016+2017</a:t>
                      </a:r>
                    </a:p>
                    <a:p>
                      <a:r>
                        <a:rPr lang="en-CN" sz="1400" dirty="0"/>
                        <a:t>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EPJC 81 (2021) 378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Run2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48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t/ttH,H</a:t>
                      </a:r>
                      <a:r>
                        <a:rPr lang="en-CN" dirty="0">
                          <a:sym typeface="Wingdings" pitchFamily="2" charset="2"/>
                        </a:rPr>
                        <a:t>𝛾𝛾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PRL 125 (2020) 061802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</a:t>
                      </a:r>
                      <a:r>
                        <a:rPr lang="en-CN" sz="1400" dirty="0"/>
                        <a:t>un2(</a:t>
                      </a:r>
                      <a:r>
                        <a:rPr lang="en-CN" sz="1400" dirty="0">
                          <a:solidFill>
                            <a:srgbClr val="FF0000"/>
                          </a:solidFill>
                        </a:rPr>
                        <a:t>5.2/</a:t>
                      </a:r>
                      <a:r>
                        <a:rPr lang="en-CN" sz="1400" dirty="0"/>
                        <a:t>4.4)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PRL 125 (2020) 061801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</a:t>
                      </a:r>
                      <a:r>
                        <a:rPr lang="en-CN" sz="1400" dirty="0"/>
                        <a:t>un2(</a:t>
                      </a:r>
                      <a:r>
                        <a:rPr lang="en-CN" sz="1400" dirty="0">
                          <a:solidFill>
                            <a:srgbClr val="FF0000"/>
                          </a:solidFill>
                        </a:rPr>
                        <a:t>6.6/</a:t>
                      </a:r>
                      <a:r>
                        <a:rPr lang="en-CN" sz="1400" dirty="0"/>
                        <a:t>4.7)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3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ttH,H</a:t>
                      </a:r>
                      <a:r>
                        <a:rPr lang="en-CN" dirty="0">
                          <a:sym typeface="Wingdings" pitchFamily="2" charset="2"/>
                        </a:rPr>
                        <a:t>inv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ATLAS-CONF-2020-052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run2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CMS-PAS-HIG-18-008</a:t>
                      </a:r>
                      <a:endParaRPr lang="en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400" dirty="0"/>
                        <a:t>2016(re-interp)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754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DB2266E-8DB7-A74B-88AF-E630D48578FE}"/>
              </a:ext>
            </a:extLst>
          </p:cNvPr>
          <p:cNvSpPr/>
          <p:nvPr/>
        </p:nvSpPr>
        <p:spPr bwMode="auto">
          <a:xfrm>
            <a:off x="5331673" y="3157798"/>
            <a:ext cx="3673077" cy="1048701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6B3CC-2466-B749-A30A-93C64E58AB1E}"/>
              </a:ext>
            </a:extLst>
          </p:cNvPr>
          <p:cNvSpPr/>
          <p:nvPr/>
        </p:nvSpPr>
        <p:spPr>
          <a:xfrm>
            <a:off x="1997766" y="5711981"/>
            <a:ext cx="496956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CN" dirty="0"/>
              <a:t>My focus: CMS run2 ttHH multilepton analysis </a:t>
            </a:r>
          </a:p>
        </p:txBody>
      </p:sp>
    </p:spTree>
    <p:extLst>
      <p:ext uri="{BB962C8B-B14F-4D97-AF65-F5344CB8AC3E}">
        <p14:creationId xmlns:p14="http://schemas.microsoft.com/office/powerpoint/2010/main" val="21048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7E84-F836-8745-8016-C695E396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CN" dirty="0"/>
              <a:t>ignal region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BAADF-A4A8-694A-9E89-9D805B8A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0368"/>
            <a:ext cx="9144000" cy="4009852"/>
          </a:xfrm>
        </p:spPr>
        <p:txBody>
          <a:bodyPr/>
          <a:lstStyle/>
          <a:p>
            <a:r>
              <a:rPr lang="en-US" dirty="0"/>
              <a:t>Main decay </a:t>
            </a:r>
            <a:r>
              <a:rPr lang="en-CN" dirty="0"/>
              <a:t>modes in multilepton final states</a:t>
            </a:r>
          </a:p>
          <a:p>
            <a:pPr lvl="1"/>
            <a:r>
              <a:rPr lang="en-CN" dirty="0"/>
              <a:t>ttH, H</a:t>
            </a:r>
            <a:r>
              <a:rPr lang="en-CN" dirty="0">
                <a:sym typeface="Wingdings" pitchFamily="2" charset="2"/>
              </a:rPr>
              <a:t>WW : Largest BR and selected signal events</a:t>
            </a:r>
            <a:endParaRPr lang="en-CN" dirty="0"/>
          </a:p>
          <a:p>
            <a:pPr lvl="1"/>
            <a:r>
              <a:rPr lang="en-CN" dirty="0">
                <a:sym typeface="Wingdings" pitchFamily="2" charset="2"/>
              </a:rPr>
              <a:t>ttH, H𝛕𝛕    : Enriched in hadronic 𝛕 region</a:t>
            </a:r>
            <a:endParaRPr lang="en-CN" dirty="0"/>
          </a:p>
          <a:p>
            <a:pPr lvl="1"/>
            <a:r>
              <a:rPr lang="en-CN" dirty="0"/>
              <a:t>ttH, H</a:t>
            </a:r>
            <a:r>
              <a:rPr lang="en-CN" dirty="0">
                <a:sym typeface="Wingdings" pitchFamily="2" charset="2"/>
              </a:rPr>
              <a:t>ZZ (no 4l) : Small contribution with excellent mass resolution</a:t>
            </a:r>
          </a:p>
          <a:p>
            <a:pPr lvl="1"/>
            <a:r>
              <a:rPr lang="en-CN" dirty="0"/>
              <a:t>tHq/tHW       : Small but critical for interference studies</a:t>
            </a:r>
          </a:p>
          <a:p>
            <a:r>
              <a:rPr lang="en-CN" dirty="0"/>
              <a:t>Signal categarized by the presence of leptons</a:t>
            </a:r>
          </a:p>
          <a:p>
            <a:r>
              <a:rPr lang="en-CN" dirty="0"/>
              <a:t>10 signal region defined</a:t>
            </a:r>
          </a:p>
          <a:p>
            <a:pPr lvl="1"/>
            <a:r>
              <a:rPr lang="en-US" dirty="0"/>
              <a:t>D</a:t>
            </a:r>
            <a:r>
              <a:rPr lang="en-CN" dirty="0"/>
              <a:t>ifferent composition of ttH, tHq/tHW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D3C76-5B15-3F42-98D9-238FBC6D0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11</a:t>
            </a:fld>
            <a:endParaRPr lang="en-US" sz="1800">
              <a:ea typeface="ＭＳ Ｐゴシック"/>
            </a:endParaRPr>
          </a:p>
        </p:txBody>
      </p:sp>
      <p:pic>
        <p:nvPicPr>
          <p:cNvPr id="1025" name="Picture 1" descr="page18image12154272">
            <a:extLst>
              <a:ext uri="{FF2B5EF4-FFF2-40B4-BE49-F238E27FC236}">
                <a16:creationId xmlns:a16="http://schemas.microsoft.com/office/drawing/2014/main" id="{295129FB-FFAC-B947-B03F-06146B72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81" y="3976970"/>
            <a:ext cx="4774844" cy="25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8image12149488">
            <a:extLst>
              <a:ext uri="{FF2B5EF4-FFF2-40B4-BE49-F238E27FC236}">
                <a16:creationId xmlns:a16="http://schemas.microsoft.com/office/drawing/2014/main" id="{6BE57F6F-B8A5-0142-84AA-462FEC5F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0" y="4109705"/>
            <a:ext cx="3282837" cy="23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A626-983F-5943-AA35-F23BFAF4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CN" dirty="0"/>
              <a:t>verview of multilepton analysis strategy</a:t>
            </a:r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EEB90D80-2A86-A94F-B7F4-00AF3BA0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7469"/>
            <a:ext cx="9144000" cy="56672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44363-D103-E147-8D7B-499FA3D13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12</a:t>
            </a:fld>
            <a:endParaRPr lang="en-US" sz="1800"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5CDAB-7B33-F944-94FE-553D6D992618}"/>
              </a:ext>
            </a:extLst>
          </p:cNvPr>
          <p:cNvSpPr txBox="1"/>
          <p:nvPr/>
        </p:nvSpPr>
        <p:spPr>
          <a:xfrm>
            <a:off x="25988" y="4310015"/>
            <a:ext cx="5570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36</a:t>
            </a:r>
            <a:r>
              <a:rPr lang="zh-CN" altLang="en-US" sz="1000" dirty="0"/>
              <a:t> </a:t>
            </a:r>
            <a:r>
              <a:rPr lang="en-CN" altLang="zh-CN" sz="1000" dirty="0"/>
              <a:t>var</a:t>
            </a:r>
            <a:endParaRPr lang="en-CN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43328-9450-DA47-8A73-E80538E87FE8}"/>
              </a:ext>
            </a:extLst>
          </p:cNvPr>
          <p:cNvSpPr txBox="1"/>
          <p:nvPr/>
        </p:nvSpPr>
        <p:spPr>
          <a:xfrm>
            <a:off x="2417091" y="4532975"/>
            <a:ext cx="5570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15</a:t>
            </a:r>
            <a:r>
              <a:rPr lang="zh-CN" altLang="en-US" sz="1000" dirty="0"/>
              <a:t> </a:t>
            </a:r>
            <a:r>
              <a:rPr lang="en-CN" altLang="zh-CN" sz="1000" dirty="0"/>
              <a:t>var</a:t>
            </a:r>
            <a:endParaRPr lang="en-CN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8E960-BA42-E340-8F07-48442D7669B6}"/>
              </a:ext>
            </a:extLst>
          </p:cNvPr>
          <p:cNvSpPr txBox="1"/>
          <p:nvPr/>
        </p:nvSpPr>
        <p:spPr>
          <a:xfrm>
            <a:off x="3110918" y="4522467"/>
            <a:ext cx="5570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16</a:t>
            </a:r>
            <a:r>
              <a:rPr lang="zh-CN" altLang="en-US" sz="1000" dirty="0"/>
              <a:t> </a:t>
            </a:r>
            <a:r>
              <a:rPr lang="en-CN" altLang="zh-CN" sz="1000" dirty="0"/>
              <a:t>var</a:t>
            </a:r>
            <a:endParaRPr lang="en-CN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E5408-BE69-C446-98E6-FCF954F9CAD7}"/>
              </a:ext>
            </a:extLst>
          </p:cNvPr>
          <p:cNvSpPr txBox="1"/>
          <p:nvPr/>
        </p:nvSpPr>
        <p:spPr>
          <a:xfrm>
            <a:off x="4724256" y="4324739"/>
            <a:ext cx="5570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41</a:t>
            </a:r>
            <a:r>
              <a:rPr lang="zh-CN" altLang="en-US" sz="1000" dirty="0"/>
              <a:t> </a:t>
            </a:r>
            <a:r>
              <a:rPr lang="en-CN" altLang="zh-CN" sz="1000" dirty="0"/>
              <a:t>var</a:t>
            </a:r>
            <a:endParaRPr lang="en-CN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1BE5-33B7-1045-BC2C-DC526529628F}"/>
              </a:ext>
            </a:extLst>
          </p:cNvPr>
          <p:cNvSpPr txBox="1"/>
          <p:nvPr/>
        </p:nvSpPr>
        <p:spPr>
          <a:xfrm>
            <a:off x="3394842" y="6480038"/>
            <a:ext cx="5749158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CN" dirty="0"/>
              <a:t>akes are the dominate background in many channels</a:t>
            </a:r>
          </a:p>
        </p:txBody>
      </p:sp>
    </p:spTree>
    <p:extLst>
      <p:ext uri="{BB962C8B-B14F-4D97-AF65-F5344CB8AC3E}">
        <p14:creationId xmlns:p14="http://schemas.microsoft.com/office/powerpoint/2010/main" val="169034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EFE019-F163-DE41-A0B5-FC6CAE0B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16658" y="3464221"/>
            <a:ext cx="5385489" cy="302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F2EF9-BD3C-BF42-8E50-644ABDEE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CN" dirty="0"/>
              <a:t>ata driven fake background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6646-C764-3548-8CEE-288DE4E2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3783724" cy="5849471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CN" dirty="0"/>
              <a:t>ake estimation</a:t>
            </a:r>
          </a:p>
          <a:p>
            <a:pPr lvl="1"/>
            <a:r>
              <a:rPr lang="en-US" dirty="0"/>
              <a:t>Fake rate estimated using QCD in MR</a:t>
            </a:r>
          </a:p>
          <a:p>
            <a:pPr lvl="2"/>
            <a:r>
              <a:rPr lang="en-US" dirty="0"/>
              <a:t>In binning of </a:t>
            </a:r>
            <a:r>
              <a:rPr lang="en-US" dirty="0" err="1"/>
              <a:t>pt</a:t>
            </a:r>
            <a:r>
              <a:rPr lang="en-US" dirty="0"/>
              <a:t>, </a:t>
            </a:r>
            <a:r>
              <a:rPr lang="el-GR" dirty="0"/>
              <a:t>η </a:t>
            </a:r>
            <a:endParaRPr lang="en-US" dirty="0"/>
          </a:p>
          <a:p>
            <a:pPr lvl="1"/>
            <a:r>
              <a:rPr lang="en-US" dirty="0"/>
              <a:t>Validate in signal region like Application Region</a:t>
            </a:r>
          </a:p>
          <a:p>
            <a:pPr lvl="1"/>
            <a:r>
              <a:rPr lang="en-US" dirty="0"/>
              <a:t>Estimation with uncertainties including mismodeling</a:t>
            </a:r>
            <a:endParaRPr lang="el-GR" dirty="0"/>
          </a:p>
          <a:p>
            <a:pPr marL="0" indent="0">
              <a:buNone/>
            </a:pPr>
            <a:endParaRPr lang="en-CN" dirty="0"/>
          </a:p>
          <a:p>
            <a:r>
              <a:rPr lang="en-CN" dirty="0"/>
              <a:t>Charge flip</a:t>
            </a:r>
          </a:p>
          <a:p>
            <a:pPr lvl="1"/>
            <a:r>
              <a:rPr lang="en-US" dirty="0"/>
              <a:t>E</a:t>
            </a:r>
            <a:r>
              <a:rPr lang="en-CN" dirty="0"/>
              <a:t>lectron charge flip rates estimated from Z/</a:t>
            </a:r>
            <a:r>
              <a:rPr lang="en-CN" dirty="0">
                <a:sym typeface="Wingdings" pitchFamily="2" charset="2"/>
              </a:rPr>
              <a:t>ee events in the 2l OS/SS</a:t>
            </a:r>
          </a:p>
          <a:p>
            <a:pPr lvl="1"/>
            <a:r>
              <a:rPr lang="en-US" dirty="0"/>
              <a:t>N</a:t>
            </a:r>
            <a:r>
              <a:rPr lang="en-CN" dirty="0"/>
              <a:t>egnigible from muon</a:t>
            </a:r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2BC2E-A15B-9248-9A57-9239B33D6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13</a:t>
            </a:fld>
            <a:endParaRPr lang="en-US" sz="1800">
              <a:ea typeface="ＭＳ Ｐゴシック"/>
            </a:endParaRPr>
          </a:p>
        </p:txBody>
      </p:sp>
      <p:pic>
        <p:nvPicPr>
          <p:cNvPr id="2049" name="Picture 1" descr="page26image12536880">
            <a:extLst>
              <a:ext uri="{FF2B5EF4-FFF2-40B4-BE49-F238E27FC236}">
                <a16:creationId xmlns:a16="http://schemas.microsoft.com/office/drawing/2014/main" id="{E547B59E-836E-AC40-8881-521D55E09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/>
          <a:stretch/>
        </p:blipFill>
        <p:spPr bwMode="auto">
          <a:xfrm>
            <a:off x="3783724" y="672353"/>
            <a:ext cx="2363258" cy="27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26image12541040">
            <a:extLst>
              <a:ext uri="{FF2B5EF4-FFF2-40B4-BE49-F238E27FC236}">
                <a16:creationId xmlns:a16="http://schemas.microsoft.com/office/drawing/2014/main" id="{8F9960BF-91D7-0C49-9BEB-98E7ED723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/>
          <a:stretch/>
        </p:blipFill>
        <p:spPr bwMode="auto">
          <a:xfrm>
            <a:off x="6629479" y="691963"/>
            <a:ext cx="2363258" cy="27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1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6E71-74AD-CE4E-93DA-A6E957F0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Higgs-jet tagger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EEF5-BE2A-2846-839D-0FFC8A4B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Main differnce of background and signal: The Higgs</a:t>
            </a:r>
          </a:p>
          <a:p>
            <a:r>
              <a:rPr lang="en-CN" dirty="0"/>
              <a:t>Very challenge to reconstruct Higgs in multilepton FS</a:t>
            </a:r>
          </a:p>
          <a:p>
            <a:pPr lvl="1"/>
            <a:r>
              <a:rPr lang="en-CN" dirty="0"/>
              <a:t>At least 2 neutrinos, 1 from Higgs system, 1 from top system</a:t>
            </a:r>
          </a:p>
          <a:p>
            <a:pPr lvl="1"/>
            <a:r>
              <a:rPr lang="en-CN" dirty="0"/>
              <a:t>Missing Jets due to geo/Pt acceptance</a:t>
            </a:r>
          </a:p>
          <a:p>
            <a:pPr lvl="1"/>
            <a:r>
              <a:rPr lang="en-CN" dirty="0"/>
              <a:t>Combinataries </a:t>
            </a:r>
          </a:p>
          <a:p>
            <a:r>
              <a:rPr lang="en-CN" dirty="0"/>
              <a:t>Tag jets from Higgs decays based on relations to other obj.</a:t>
            </a:r>
          </a:p>
          <a:p>
            <a:pPr lvl="1"/>
            <a:r>
              <a:rPr lang="en-US" dirty="0"/>
              <a:t>P</a:t>
            </a:r>
            <a:r>
              <a:rPr lang="en-CN" dirty="0"/>
              <a:t>owerful to seperate ttH from Backgrounds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9CC3D-C7A9-CF40-98CE-587BD7191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14</a:t>
            </a:fld>
            <a:endParaRPr lang="en-US" sz="1800">
              <a:ea typeface="ＭＳ Ｐゴシック"/>
            </a:endParaRPr>
          </a:p>
        </p:txBody>
      </p:sp>
      <p:pic>
        <p:nvPicPr>
          <p:cNvPr id="3073" name="Picture 1" descr="page30image12155312">
            <a:extLst>
              <a:ext uri="{FF2B5EF4-FFF2-40B4-BE49-F238E27FC236}">
                <a16:creationId xmlns:a16="http://schemas.microsoft.com/office/drawing/2014/main" id="{2468F854-88F5-4F42-ACC1-CB8B2315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0" y="3545538"/>
            <a:ext cx="2649547" cy="29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33image12146784">
            <a:extLst>
              <a:ext uri="{FF2B5EF4-FFF2-40B4-BE49-F238E27FC236}">
                <a16:creationId xmlns:a16="http://schemas.microsoft.com/office/drawing/2014/main" id="{FE52A66C-14E8-4A4D-BD4C-D02DB12C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48" y="3545538"/>
            <a:ext cx="3248995" cy="31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ge30image12154688">
            <a:extLst>
              <a:ext uri="{FF2B5EF4-FFF2-40B4-BE49-F238E27FC236}">
                <a16:creationId xmlns:a16="http://schemas.microsoft.com/office/drawing/2014/main" id="{7BA05B7F-AA87-A141-9A65-240D88D8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7" y="3998069"/>
            <a:ext cx="2452418" cy="22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307D42-4B58-6F41-AF52-386B25585DC5}"/>
              </a:ext>
            </a:extLst>
          </p:cNvPr>
          <p:cNvSpPr txBox="1"/>
          <p:nvPr/>
        </p:nvSpPr>
        <p:spPr>
          <a:xfrm>
            <a:off x="8271641" y="672353"/>
            <a:ext cx="8723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2L 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EB46D6-F685-B74E-A511-2B53985BAD97}"/>
              </a:ext>
            </a:extLst>
          </p:cNvPr>
          <p:cNvSpPr/>
          <p:nvPr/>
        </p:nvSpPr>
        <p:spPr bwMode="auto">
          <a:xfrm>
            <a:off x="1051036" y="5591746"/>
            <a:ext cx="1891861" cy="856507"/>
          </a:xfrm>
          <a:prstGeom prst="rect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7400-9FBA-2E41-999F-1311281E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CN" dirty="0"/>
              <a:t>ignal extraction: DNN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3C48-6A1A-504F-9D64-E63404B8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Input features: obj. 4vec., H-j tagger, top tagger + others </a:t>
            </a:r>
          </a:p>
          <a:p>
            <a:r>
              <a:rPr lang="en-CN" dirty="0"/>
              <a:t>4 output nodes: ttH, tHQ, ttW,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28BB0-6C92-A64C-874D-74A10134A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15</a:t>
            </a:fld>
            <a:endParaRPr lang="en-US" sz="1800">
              <a:ea typeface="ＭＳ Ｐゴシック"/>
            </a:endParaRPr>
          </a:p>
        </p:txBody>
      </p:sp>
      <p:pic>
        <p:nvPicPr>
          <p:cNvPr id="4097" name="Picture 1" descr="page37image12375952">
            <a:extLst>
              <a:ext uri="{FF2B5EF4-FFF2-40B4-BE49-F238E27FC236}">
                <a16:creationId xmlns:a16="http://schemas.microsoft.com/office/drawing/2014/main" id="{186F44B7-3014-F24D-9AEF-FB0435E4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81" y="1558393"/>
            <a:ext cx="2644955" cy="264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37image12375328">
            <a:extLst>
              <a:ext uri="{FF2B5EF4-FFF2-40B4-BE49-F238E27FC236}">
                <a16:creationId xmlns:a16="http://schemas.microsoft.com/office/drawing/2014/main" id="{156D920B-734F-4747-8680-33D174BC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1" y="1558393"/>
            <a:ext cx="2643351" cy="26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ge37image12374496">
            <a:extLst>
              <a:ext uri="{FF2B5EF4-FFF2-40B4-BE49-F238E27FC236}">
                <a16:creationId xmlns:a16="http://schemas.microsoft.com/office/drawing/2014/main" id="{24938017-396E-CE43-8AB6-0016DE04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" y="4152353"/>
            <a:ext cx="2643351" cy="26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37image12372208">
            <a:extLst>
              <a:ext uri="{FF2B5EF4-FFF2-40B4-BE49-F238E27FC236}">
                <a16:creationId xmlns:a16="http://schemas.microsoft.com/office/drawing/2014/main" id="{AFCF2E4F-F0DD-824D-9DB0-B5354FCB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87" y="4152353"/>
            <a:ext cx="2767942" cy="27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ge37image12374080">
            <a:extLst>
              <a:ext uri="{FF2B5EF4-FFF2-40B4-BE49-F238E27FC236}">
                <a16:creationId xmlns:a16="http://schemas.microsoft.com/office/drawing/2014/main" id="{C527D410-4830-8F42-9847-B27D058A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29" y="2015757"/>
            <a:ext cx="3458271" cy="34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39B80-F304-6044-9EAD-E75876ECA0E2}"/>
              </a:ext>
            </a:extLst>
          </p:cNvPr>
          <p:cNvSpPr txBox="1"/>
          <p:nvPr/>
        </p:nvSpPr>
        <p:spPr>
          <a:xfrm>
            <a:off x="7929819" y="1201892"/>
            <a:ext cx="8723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2L 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64D3A-13CD-274A-A250-B51B66DB13A5}"/>
              </a:ext>
            </a:extLst>
          </p:cNvPr>
          <p:cNvSpPr txBox="1"/>
          <p:nvPr/>
        </p:nvSpPr>
        <p:spPr>
          <a:xfrm>
            <a:off x="6315042" y="5858375"/>
            <a:ext cx="21996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~10% improvement than 2D BDT</a:t>
            </a:r>
          </a:p>
        </p:txBody>
      </p:sp>
    </p:spTree>
    <p:extLst>
      <p:ext uri="{BB962C8B-B14F-4D97-AF65-F5344CB8AC3E}">
        <p14:creationId xmlns:p14="http://schemas.microsoft.com/office/powerpoint/2010/main" val="352258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BE04-DF3F-D34D-847E-45A46030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ttH </a:t>
            </a:r>
            <a:r>
              <a:rPr lang="en-US" dirty="0"/>
              <a:t>measurement</a:t>
            </a:r>
            <a:r>
              <a:rPr lang="en-CN" dirty="0"/>
              <a:t> in multilepton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5ACC7-03A9-8D4A-8CF9-D50F8E724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63949"/>
            <a:ext cx="8992645" cy="585787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CN" dirty="0"/>
              <a:t>ombined likelyhood fitting including contral regions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CN" dirty="0">
                <a:solidFill>
                  <a:schemeClr val="tx1"/>
                </a:solidFill>
              </a:rPr>
              <a:t>ormalization of ttW,ttZ are floating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CN" dirty="0">
                <a:solidFill>
                  <a:schemeClr val="tx1"/>
                </a:solidFill>
              </a:rPr>
              <a:t>ix tH signal to SM while estimate the other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B3072-1256-D943-B57B-6D7533FFC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16</a:t>
            </a:fld>
            <a:endParaRPr lang="en-US" sz="1800">
              <a:ea typeface="ＭＳ Ｐゴシック"/>
            </a:endParaRPr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D71AA9EC-247B-B24D-8D82-D6850E54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78011" y="2001089"/>
            <a:ext cx="4131925" cy="41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8F9518-3E6A-3B49-B050-3555129B9845}"/>
              </a:ext>
            </a:extLst>
          </p:cNvPr>
          <p:cNvSpPr/>
          <p:nvPr/>
        </p:nvSpPr>
        <p:spPr bwMode="auto">
          <a:xfrm>
            <a:off x="483476" y="2388180"/>
            <a:ext cx="3394842" cy="4391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13627-ACB0-734E-AD27-20471D6F5573}"/>
              </a:ext>
            </a:extLst>
          </p:cNvPr>
          <p:cNvSpPr txBox="1"/>
          <p:nvPr/>
        </p:nvSpPr>
        <p:spPr>
          <a:xfrm>
            <a:off x="1375710" y="5918757"/>
            <a:ext cx="16103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</a:t>
            </a:r>
            <a:r>
              <a:rPr lang="en-US" sz="2400" b="1" dirty="0"/>
              <a:t>.</a:t>
            </a:r>
            <a:r>
              <a:rPr lang="en-US" altLang="zh-CN" sz="2400" b="1" dirty="0"/>
              <a:t>7</a:t>
            </a:r>
            <a:r>
              <a:rPr lang="en-US" sz="2400" b="1" dirty="0"/>
              <a:t> (</a:t>
            </a:r>
            <a:r>
              <a:rPr lang="en-US" altLang="zh-CN" sz="2400" b="1" dirty="0"/>
              <a:t>5</a:t>
            </a:r>
            <a:r>
              <a:rPr lang="en-US" sz="2400" b="1" dirty="0"/>
              <a:t>.2) </a:t>
            </a:r>
            <a:r>
              <a:rPr lang="en-US" sz="2400" b="1" dirty="0" err="1"/>
              <a:t>σ</a:t>
            </a:r>
            <a:endParaRPr lang="en-US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840523-554A-9C43-9238-8628AA31D411}"/>
              </a:ext>
            </a:extLst>
          </p:cNvPr>
          <p:cNvSpPr/>
          <p:nvPr/>
        </p:nvSpPr>
        <p:spPr bwMode="auto">
          <a:xfrm>
            <a:off x="452113" y="2877123"/>
            <a:ext cx="830150" cy="856507"/>
          </a:xfrm>
          <a:prstGeom prst="rect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8E10E5A-25F6-D04A-8099-30707F52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81" y="2095940"/>
            <a:ext cx="3504218" cy="42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DCA0F60-C38E-D942-8A29-223B67EB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47" y="1901224"/>
            <a:ext cx="4572000" cy="1495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DB84A-D8CC-D740-ABC3-34791C55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8CD99-FDAE-BA45-A44D-23A27D40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5885890"/>
          </a:xfrm>
        </p:spPr>
        <p:txBody>
          <a:bodyPr/>
          <a:lstStyle/>
          <a:p>
            <a:r>
              <a:rPr lang="en-CN" dirty="0"/>
              <a:t>Report of observation of tW and ttH in lepton+jets channel</a:t>
            </a:r>
          </a:p>
          <a:p>
            <a:pPr lvl="2"/>
            <a:endParaRPr lang="en-US" dirty="0"/>
          </a:p>
          <a:p>
            <a:r>
              <a:rPr lang="en-US" dirty="0"/>
              <a:t>First observation of the </a:t>
            </a:r>
            <a:r>
              <a:rPr lang="en-US" dirty="0" err="1"/>
              <a:t>tW</a:t>
            </a:r>
            <a:r>
              <a:rPr lang="en-US" dirty="0"/>
              <a:t> process in the </a:t>
            </a:r>
            <a:r>
              <a:rPr lang="en-US" dirty="0" err="1"/>
              <a:t>lepton+jets</a:t>
            </a:r>
            <a:r>
              <a:rPr lang="en-US" dirty="0"/>
              <a:t> channel </a:t>
            </a:r>
            <a:endParaRPr lang="en-CN" dirty="0"/>
          </a:p>
          <a:p>
            <a:r>
              <a:rPr lang="en-CN" dirty="0"/>
              <a:t>Measnure tW cross-section:</a:t>
            </a:r>
          </a:p>
          <a:p>
            <a:pPr lvl="1"/>
            <a:r>
              <a:rPr lang="en-CN" dirty="0"/>
              <a:t>tW:</a:t>
            </a:r>
          </a:p>
          <a:p>
            <a:r>
              <a:rPr lang="en-CN" dirty="0"/>
              <a:t>Latest Theory prediction</a:t>
            </a:r>
            <a:r>
              <a:rPr lang="zh-CN" altLang="en-US" sz="1400" dirty="0"/>
              <a:t>（</a:t>
            </a:r>
            <a:r>
              <a:rPr lang="en-US" sz="1400" dirty="0"/>
              <a:t>JHEP 05 (2021) 278</a:t>
            </a:r>
            <a:r>
              <a:rPr lang="zh-CN" altLang="en-US" sz="1400" dirty="0"/>
              <a:t>）</a:t>
            </a:r>
            <a:r>
              <a:rPr lang="en-CN" dirty="0"/>
              <a:t>: </a:t>
            </a:r>
          </a:p>
          <a:p>
            <a:pPr lvl="1"/>
            <a:r>
              <a:rPr lang="en-US" dirty="0"/>
              <a:t> 79.5 +1.9−1.8 (scale) +2.0−1.4 (PDF) pb </a:t>
            </a:r>
          </a:p>
          <a:p>
            <a:pPr lvl="1"/>
            <a:endParaRPr lang="en-CN" dirty="0"/>
          </a:p>
          <a:p>
            <a:r>
              <a:rPr lang="en-CN" dirty="0"/>
              <a:t>ttH analysis in the multi-lepton final states</a:t>
            </a:r>
          </a:p>
          <a:p>
            <a:pPr lvl="1"/>
            <a:r>
              <a:rPr lang="en-CN" dirty="0"/>
              <a:t>Most sensitive to ttH so far at LHC</a:t>
            </a:r>
          </a:p>
          <a:p>
            <a:r>
              <a:rPr lang="en-US" dirty="0"/>
              <a:t>M</a:t>
            </a:r>
            <a:r>
              <a:rPr lang="en-CN" dirty="0"/>
              <a:t>easured ttH crossection:</a:t>
            </a:r>
          </a:p>
          <a:p>
            <a:pPr lvl="1"/>
            <a:r>
              <a:rPr lang="en-CN" dirty="0"/>
              <a:t>ttH: </a:t>
            </a:r>
          </a:p>
          <a:p>
            <a:r>
              <a:rPr lang="en-CN" dirty="0"/>
              <a:t>Next steps:</a:t>
            </a:r>
          </a:p>
          <a:p>
            <a:pPr lvl="1"/>
            <a:r>
              <a:rPr lang="en-US" dirty="0"/>
              <a:t>CP/EFT/Differential </a:t>
            </a:r>
            <a:r>
              <a:rPr lang="en-CN" dirty="0"/>
              <a:t>study of ttH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8BE55-E523-564F-B391-470B9C5CFA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17</a:t>
            </a:fld>
            <a:endParaRPr lang="en-US" sz="1800">
              <a:ea typeface="ＭＳ Ｐゴシック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3F19F-A44D-2449-B5CB-AD7F5CC7D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11" y="5405194"/>
            <a:ext cx="3353019" cy="324486"/>
          </a:xfrm>
          <a:prstGeom prst="rect">
            <a:avLst/>
          </a:prstGeom>
        </p:spPr>
      </p:pic>
      <p:pic>
        <p:nvPicPr>
          <p:cNvPr id="7" name="Picture 6" descr="A picture containing letter&#10;&#10;Description automatically generated">
            <a:extLst>
              <a:ext uri="{FF2B5EF4-FFF2-40B4-BE49-F238E27FC236}">
                <a16:creationId xmlns:a16="http://schemas.microsoft.com/office/drawing/2014/main" id="{5BD35BB0-C688-BE48-9415-AA0100947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41"/>
          <a:stretch/>
        </p:blipFill>
        <p:spPr>
          <a:xfrm>
            <a:off x="6541660" y="3551785"/>
            <a:ext cx="2129359" cy="2961786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4A372540-EF46-EB47-92DB-E7AD179AE8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9" t="25855" r="5067" b="17079"/>
          <a:stretch/>
        </p:blipFill>
        <p:spPr>
          <a:xfrm>
            <a:off x="1329911" y="2521323"/>
            <a:ext cx="2842591" cy="254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3DD42-7C9C-294A-AA2C-C2E1508F5D71}"/>
              </a:ext>
            </a:extLst>
          </p:cNvPr>
          <p:cNvSpPr txBox="1"/>
          <p:nvPr/>
        </p:nvSpPr>
        <p:spPr>
          <a:xfrm>
            <a:off x="6634229" y="5998756"/>
            <a:ext cx="212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CN" sz="1400" dirty="0"/>
              <a:t>ollaborate within IHEP and 16 other institutes</a:t>
            </a:r>
          </a:p>
        </p:txBody>
      </p:sp>
    </p:spTree>
    <p:extLst>
      <p:ext uri="{BB962C8B-B14F-4D97-AF65-F5344CB8AC3E}">
        <p14:creationId xmlns:p14="http://schemas.microsoft.com/office/powerpoint/2010/main" val="190740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B9AA-B7EA-7D41-A50D-327F4C30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B236-1F43-FA49-A62B-DA94F2A5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tW:</a:t>
            </a:r>
          </a:p>
          <a:p>
            <a:pPr lvl="1"/>
            <a:r>
              <a:rPr lang="en-US" dirty="0"/>
              <a:t>E</a:t>
            </a:r>
            <a:r>
              <a:rPr lang="en-CN" dirty="0"/>
              <a:t>lectroweak production of top quark</a:t>
            </a:r>
          </a:p>
          <a:p>
            <a:pPr lvl="1"/>
            <a:r>
              <a:rPr lang="en-CN" dirty="0"/>
              <a:t>Direct Probe of |V</a:t>
            </a:r>
            <a:r>
              <a:rPr lang="en-CN" baseline="-25000" dirty="0"/>
              <a:t>tb</a:t>
            </a:r>
            <a:r>
              <a:rPr lang="en-CN" dirty="0"/>
              <a:t>|</a:t>
            </a:r>
          </a:p>
          <a:p>
            <a:pPr lvl="1"/>
            <a:r>
              <a:rPr lang="en-CN" dirty="0"/>
              <a:t>Sensitive to new physics </a:t>
            </a:r>
          </a:p>
          <a:p>
            <a:pPr lvl="1"/>
            <a:endParaRPr lang="en-CN" dirty="0"/>
          </a:p>
          <a:p>
            <a:r>
              <a:rPr lang="en-CN" dirty="0"/>
              <a:t>ttH:</a:t>
            </a:r>
          </a:p>
          <a:p>
            <a:pPr lvl="1"/>
            <a:r>
              <a:rPr lang="en-CN" dirty="0"/>
              <a:t>Direct detection of top-Higgs Yukawa coupling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1C245-392F-5948-93B9-8DCA5DC69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2</a:t>
            </a:fld>
            <a:endParaRPr lang="en-US" sz="1800">
              <a:ea typeface="ＭＳ Ｐゴシック"/>
            </a:endParaRPr>
          </a:p>
        </p:txBody>
      </p:sp>
      <p:pic>
        <p:nvPicPr>
          <p:cNvPr id="7169" name="Picture 1" descr="page2image65034544">
            <a:extLst>
              <a:ext uri="{FF2B5EF4-FFF2-40B4-BE49-F238E27FC236}">
                <a16:creationId xmlns:a16="http://schemas.microsoft.com/office/drawing/2014/main" id="{7F1963E3-8E63-D74A-AF92-58C4BD03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0" y="945370"/>
            <a:ext cx="42291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25FC6-6EAC-6043-9B23-2E6EA8606F5F}"/>
              </a:ext>
            </a:extLst>
          </p:cNvPr>
          <p:cNvSpPr txBox="1"/>
          <p:nvPr/>
        </p:nvSpPr>
        <p:spPr>
          <a:xfrm>
            <a:off x="2581854" y="6136359"/>
            <a:ext cx="42290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sz="2400" dirty="0"/>
              <a:t>Observation in new channel</a:t>
            </a:r>
            <a:r>
              <a:rPr lang="zh-CN" altLang="en-US" sz="2400" dirty="0"/>
              <a:t>！</a:t>
            </a:r>
            <a:endParaRPr lang="en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1BAEF-CFA0-BB42-A0DA-BFBD8139FAA9}"/>
              </a:ext>
            </a:extLst>
          </p:cNvPr>
          <p:cNvSpPr txBox="1"/>
          <p:nvPr/>
        </p:nvSpPr>
        <p:spPr>
          <a:xfrm>
            <a:off x="5720080" y="2600067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CMS-PAS-TOP-20-002</a:t>
            </a:r>
          </a:p>
        </p:txBody>
      </p:sp>
      <p:pic>
        <p:nvPicPr>
          <p:cNvPr id="9" name="Content Placeholder 5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03F29CA4-CDB0-ED4E-BE55-D10B400F5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95275" y="3738528"/>
            <a:ext cx="2215678" cy="18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B15672E-0A74-5C4B-9DF7-F4AAD3E5F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954" y="3791128"/>
            <a:ext cx="1952046" cy="1793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1D95B-1DEE-DA43-85DB-15D2F4702C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53580" y="3738528"/>
            <a:ext cx="2382454" cy="2302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5FAC18-DAF5-6A4F-9ADE-E8D127F60290}"/>
              </a:ext>
            </a:extLst>
          </p:cNvPr>
          <p:cNvSpPr/>
          <p:nvPr/>
        </p:nvSpPr>
        <p:spPr>
          <a:xfrm>
            <a:off x="5703114" y="5637306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EPJC 81 (2021) 378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6228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DC4D-DE65-B941-80EF-253A90AD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CN" dirty="0"/>
              <a:t>ntroduction of tW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FBBD4-563E-C548-92AB-7AC98504E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LHC Run1 results: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PLB 716 (2012)142-159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Phys. Rev. Lett. 112, 231802 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First observation at LHC</a:t>
            </a:r>
          </a:p>
          <a:p>
            <a:r>
              <a:rPr lang="en-US" dirty="0"/>
              <a:t>LHC Run 2 results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JHEP10(2018)117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Eur. Phys. J. C 78, 186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Differential cross section studies</a:t>
            </a:r>
          </a:p>
          <a:p>
            <a:pPr lvl="1"/>
            <a:endParaRPr lang="en-US" dirty="0"/>
          </a:p>
          <a:p>
            <a:r>
              <a:rPr lang="en-US" dirty="0"/>
              <a:t>Lepton + jets measurement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Larger signal events, can reconstruct </a:t>
            </a:r>
            <a:r>
              <a:rPr lang="en-US" dirty="0" err="1">
                <a:solidFill>
                  <a:schemeClr val="tx1"/>
                </a:solidFill>
              </a:rPr>
              <a:t>tW</a:t>
            </a:r>
            <a:r>
              <a:rPr lang="en-US" dirty="0">
                <a:solidFill>
                  <a:schemeClr val="tx1"/>
                </a:solidFill>
              </a:rPr>
              <a:t> for property study / Worse S/B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public results until recently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Arxiv:2007.01554 (ATLAS, evidence)</a:t>
            </a:r>
          </a:p>
          <a:p>
            <a:pPr lvl="1"/>
            <a:r>
              <a:rPr lang="en-US" dirty="0"/>
              <a:t>CMS-PAS-TOP-2020-002 (This work)</a:t>
            </a:r>
            <a:br>
              <a:rPr lang="en-US" dirty="0"/>
            </a:br>
            <a:endParaRPr lang="en-US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C13D-6B32-2545-8ECE-1C4ED4CB4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3</a:t>
            </a:fld>
            <a:endParaRPr lang="en-US" sz="1800">
              <a:ea typeface="ＭＳ Ｐゴシック"/>
            </a:endParaRPr>
          </a:p>
        </p:txBody>
      </p:sp>
      <p:pic>
        <p:nvPicPr>
          <p:cNvPr id="8193" name="Picture 1" descr="page11image65443728">
            <a:extLst>
              <a:ext uri="{FF2B5EF4-FFF2-40B4-BE49-F238E27FC236}">
                <a16:creationId xmlns:a16="http://schemas.microsoft.com/office/drawing/2014/main" id="{77F14A15-850E-6347-A18D-7D11E1CE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2353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3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FE04-5D2C-A243-8861-2617C889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Modeling of tW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CC90-5062-1741-AFE8-D33186A1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tW</a:t>
            </a:r>
            <a:r>
              <a:rPr lang="en-US" dirty="0"/>
              <a:t> signal interferes with </a:t>
            </a:r>
            <a:r>
              <a:rPr lang="en-US" dirty="0" err="1"/>
              <a:t>tt</a:t>
            </a:r>
            <a:r>
              <a:rPr lang="en-US" dirty="0"/>
              <a:t> at NLO, causing conceptual and computational problems in signal definition </a:t>
            </a:r>
          </a:p>
          <a:p>
            <a:pPr lvl="1"/>
            <a:r>
              <a:rPr lang="en-US" dirty="0"/>
              <a:t>Diagram Removal (DR) </a:t>
            </a:r>
            <a:r>
              <a:rPr lang="en-US" dirty="0">
                <a:solidFill>
                  <a:schemeClr val="tx1"/>
                </a:solidFill>
              </a:rPr>
              <a:t>: remove doubly resonant diagrams from signal definition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Diagram Subtraction (DS) : subtract gauge-invariant term to cancel interference. 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Unified </a:t>
            </a:r>
            <a:r>
              <a:rPr lang="en-US" i="1" dirty="0" err="1">
                <a:solidFill>
                  <a:schemeClr val="tx1"/>
                </a:solidFill>
              </a:rPr>
              <a:t>WWbb</a:t>
            </a:r>
            <a:r>
              <a:rPr lang="en-US" i="1" dirty="0">
                <a:solidFill>
                  <a:schemeClr val="tx1"/>
                </a:solidFill>
              </a:rPr>
              <a:t> sample that incorporates both </a:t>
            </a:r>
            <a:r>
              <a:rPr lang="en-US" i="1" dirty="0" err="1">
                <a:solidFill>
                  <a:schemeClr val="tx1"/>
                </a:solidFill>
              </a:rPr>
              <a:t>tW</a:t>
            </a:r>
            <a:r>
              <a:rPr lang="en-US" i="1" dirty="0">
                <a:solidFill>
                  <a:schemeClr val="tx1"/>
                </a:solidFill>
              </a:rPr>
              <a:t>/</a:t>
            </a:r>
            <a:r>
              <a:rPr lang="en-US" i="1" dirty="0" err="1">
                <a:solidFill>
                  <a:schemeClr val="tx1"/>
                </a:solidFill>
              </a:rPr>
              <a:t>tt</a:t>
            </a:r>
            <a:r>
              <a:rPr lang="en-US" i="1" dirty="0">
                <a:solidFill>
                  <a:schemeClr val="tx1"/>
                </a:solidFill>
              </a:rPr>
              <a:t> processes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740B2-4DF3-F04E-945A-777353108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4</a:t>
            </a:fld>
            <a:endParaRPr lang="en-US" sz="1800">
              <a:ea typeface="ＭＳ Ｐゴシック"/>
            </a:endParaRPr>
          </a:p>
        </p:txBody>
      </p:sp>
      <p:pic>
        <p:nvPicPr>
          <p:cNvPr id="9217" name="Picture 1" descr="page5image65446640">
            <a:extLst>
              <a:ext uri="{FF2B5EF4-FFF2-40B4-BE49-F238E27FC236}">
                <a16:creationId xmlns:a16="http://schemas.microsoft.com/office/drawing/2014/main" id="{BEE6BF33-36AA-E445-A897-9214D432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6" y="3753270"/>
            <a:ext cx="8821347" cy="19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87970-AB9E-1C4F-9826-4B9A12472D60}"/>
              </a:ext>
            </a:extLst>
          </p:cNvPr>
          <p:cNvSpPr txBox="1"/>
          <p:nvPr/>
        </p:nvSpPr>
        <p:spPr>
          <a:xfrm>
            <a:off x="2620652" y="5964485"/>
            <a:ext cx="353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Some NLO tW feyman diagram</a:t>
            </a:r>
          </a:p>
        </p:txBody>
      </p:sp>
    </p:spTree>
    <p:extLst>
      <p:ext uri="{BB962C8B-B14F-4D97-AF65-F5344CB8AC3E}">
        <p14:creationId xmlns:p14="http://schemas.microsoft.com/office/powerpoint/2010/main" val="245191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3179-A78C-A046-A25E-B0BD8381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and backgrounds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7514-BC96-1743-A3E9-7A366773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Signal definition </a:t>
            </a:r>
          </a:p>
          <a:p>
            <a:pPr lvl="1"/>
            <a:r>
              <a:rPr lang="en-US" dirty="0"/>
              <a:t>One lepton (muon or electron)</a:t>
            </a:r>
          </a:p>
          <a:p>
            <a:pPr lvl="1"/>
            <a:r>
              <a:rPr lang="en-US" dirty="0"/>
              <a:t>Missing energy from associated neutrino</a:t>
            </a:r>
          </a:p>
          <a:p>
            <a:pPr lvl="1"/>
            <a:r>
              <a:rPr lang="en-US" dirty="0"/>
              <a:t>Three jets, one originating from a b quark </a:t>
            </a:r>
          </a:p>
          <a:p>
            <a:pPr lvl="1"/>
            <a:endParaRPr lang="en-US" dirty="0"/>
          </a:p>
          <a:p>
            <a:r>
              <a:rPr lang="en-US" dirty="0"/>
              <a:t>Main background</a:t>
            </a:r>
          </a:p>
          <a:p>
            <a:pPr lvl="1"/>
            <a:r>
              <a:rPr lang="en-US" dirty="0"/>
              <a:t>ttbar: indistinguishable at NLO </a:t>
            </a:r>
          </a:p>
          <a:p>
            <a:pPr lvl="1"/>
            <a:r>
              <a:rPr lang="en-US" dirty="0" err="1"/>
              <a:t>W+jets</a:t>
            </a:r>
            <a:r>
              <a:rPr lang="en-US" dirty="0"/>
              <a:t> and QCD with fake b-tags, </a:t>
            </a:r>
          </a:p>
          <a:p>
            <a:pPr lvl="1"/>
            <a:r>
              <a:rPr lang="en-US" dirty="0"/>
              <a:t>QCD: fake leptons</a:t>
            </a:r>
          </a:p>
          <a:p>
            <a:pPr lvl="1"/>
            <a:r>
              <a:rPr lang="en-US" dirty="0"/>
              <a:t>Small contributions from DY and other single top processes </a:t>
            </a:r>
          </a:p>
          <a:p>
            <a:pPr lvl="1"/>
            <a:endParaRPr lang="en-US" dirty="0"/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EBB9E-DC30-4641-9F3E-58E5407EE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5</a:t>
            </a:fld>
            <a:endParaRPr lang="en-US" sz="1800">
              <a:ea typeface="ＭＳ Ｐゴシック"/>
            </a:endParaRPr>
          </a:p>
        </p:txBody>
      </p:sp>
      <p:pic>
        <p:nvPicPr>
          <p:cNvPr id="11265" name="Picture 1" descr="page6image65451216">
            <a:extLst>
              <a:ext uri="{FF2B5EF4-FFF2-40B4-BE49-F238E27FC236}">
                <a16:creationId xmlns:a16="http://schemas.microsoft.com/office/drawing/2014/main" id="{3B0359B1-760F-184D-90CB-FBF6072A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3280"/>
            <a:ext cx="28067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E534CE-B89B-F745-945C-D56021DFC743}"/>
              </a:ext>
            </a:extLst>
          </p:cNvPr>
          <p:cNvSpPr txBox="1"/>
          <p:nvPr/>
        </p:nvSpPr>
        <p:spPr>
          <a:xfrm>
            <a:off x="548640" y="6338789"/>
            <a:ext cx="80467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result use 36 fb</a:t>
            </a:r>
            <a:r>
              <a:rPr lang="en-US" baseline="30000" dirty="0"/>
              <a:t>-1</a:t>
            </a:r>
            <a:r>
              <a:rPr lang="en-US" dirty="0"/>
              <a:t> pp collisions collected in 2016 by CMS at √s = 13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</p:txBody>
      </p:sp>
      <p:pic>
        <p:nvPicPr>
          <p:cNvPr id="11266" name="Picture 2" descr="page1image65923024">
            <a:extLst>
              <a:ext uri="{FF2B5EF4-FFF2-40B4-BE49-F238E27FC236}">
                <a16:creationId xmlns:a16="http://schemas.microsoft.com/office/drawing/2014/main" id="{BD2085EF-AC69-5B4A-93E1-059E36A7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79" y="4770658"/>
            <a:ext cx="1766236" cy="12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page1image65193808">
            <a:extLst>
              <a:ext uri="{FF2B5EF4-FFF2-40B4-BE49-F238E27FC236}">
                <a16:creationId xmlns:a16="http://schemas.microsoft.com/office/drawing/2014/main" id="{39D42A81-7F75-FE4D-89C5-341BF093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2" y="4568120"/>
            <a:ext cx="1766236" cy="15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ge1image65650688">
            <a:extLst>
              <a:ext uri="{FF2B5EF4-FFF2-40B4-BE49-F238E27FC236}">
                <a16:creationId xmlns:a16="http://schemas.microsoft.com/office/drawing/2014/main" id="{C6C51AC9-8809-854D-8A2C-F3A8EE64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00" y="4596687"/>
            <a:ext cx="1526098" cy="15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441B5-AB7C-9C44-88A4-A6352A2B04F8}"/>
              </a:ext>
            </a:extLst>
          </p:cNvPr>
          <p:cNvSpPr txBox="1"/>
          <p:nvPr/>
        </p:nvSpPr>
        <p:spPr>
          <a:xfrm>
            <a:off x="826851" y="5797685"/>
            <a:ext cx="8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ttbar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B6FBA-A140-7641-A2E3-A40FBCB55988}"/>
              </a:ext>
            </a:extLst>
          </p:cNvPr>
          <p:cNvSpPr txBox="1"/>
          <p:nvPr/>
        </p:nvSpPr>
        <p:spPr>
          <a:xfrm>
            <a:off x="3393425" y="6013994"/>
            <a:ext cx="106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W+jets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92FDA-1AA5-C84B-97D1-D418774303C9}"/>
              </a:ext>
            </a:extLst>
          </p:cNvPr>
          <p:cNvSpPr txBox="1"/>
          <p:nvPr/>
        </p:nvSpPr>
        <p:spPr>
          <a:xfrm>
            <a:off x="5821143" y="5861149"/>
            <a:ext cx="106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QCD</a:t>
            </a:r>
          </a:p>
        </p:txBody>
      </p:sp>
    </p:spTree>
    <p:extLst>
      <p:ext uri="{BB962C8B-B14F-4D97-AF65-F5344CB8AC3E}">
        <p14:creationId xmlns:p14="http://schemas.microsoft.com/office/powerpoint/2010/main" val="61954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0C40-E0FE-7F40-99D3-8A97CD5F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Background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013BF-577E-1F4E-B02D-8A5FCF44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Data-driven QCD estimation; </a:t>
            </a:r>
          </a:p>
          <a:p>
            <a:pPr lvl="1"/>
            <a:r>
              <a:rPr lang="en-US" dirty="0"/>
              <a:t>Shape taken from inverted isolation requirement on lepton, </a:t>
            </a:r>
          </a:p>
          <a:p>
            <a:pPr lvl="1"/>
            <a:r>
              <a:rPr lang="en-US" dirty="0"/>
              <a:t>Normalization estimated from a 0 b-tagged jet control region. </a:t>
            </a:r>
          </a:p>
          <a:p>
            <a:r>
              <a:rPr lang="en-US" dirty="0"/>
              <a:t>Other backgrounds estimated from MC simulation</a:t>
            </a:r>
          </a:p>
          <a:p>
            <a:endParaRPr lang="en-US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03466-5759-FC49-91F0-A859EE44E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6</a:t>
            </a:fld>
            <a:endParaRPr lang="en-US" sz="1800">
              <a:ea typeface="ＭＳ Ｐゴシック"/>
            </a:endParaRPr>
          </a:p>
        </p:txBody>
      </p:sp>
      <p:pic>
        <p:nvPicPr>
          <p:cNvPr id="10241" name="Picture 1" descr="page7image65426720">
            <a:extLst>
              <a:ext uri="{FF2B5EF4-FFF2-40B4-BE49-F238E27FC236}">
                <a16:creationId xmlns:a16="http://schemas.microsoft.com/office/drawing/2014/main" id="{61CBB46A-C10B-7B45-8EAE-4266DE7D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2342697"/>
            <a:ext cx="4950460" cy="42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AF681A9-91FD-F84C-BFBC-134AEC3D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67235" y="3126717"/>
            <a:ext cx="4305645" cy="34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1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D830-1535-4E44-8E03-1C6E78AF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Seperation between tW and ttbar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CE51-71EC-D947-84C8-4EC6710C2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BDT is used </a:t>
            </a:r>
            <a:r>
              <a:rPr lang="en-US" dirty="0"/>
              <a:t>to discriminate </a:t>
            </a:r>
            <a:r>
              <a:rPr lang="en-US" dirty="0" err="1"/>
              <a:t>tW</a:t>
            </a:r>
            <a:r>
              <a:rPr lang="en-US" dirty="0"/>
              <a:t> from leading ttbar background </a:t>
            </a:r>
          </a:p>
          <a:p>
            <a:pPr lvl="1"/>
            <a:r>
              <a:rPr lang="en-US" dirty="0"/>
              <a:t>Training carried out in signal region and applied to all regions 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DD4A3-4509-4647-BC15-DB95F0CC5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7</a:t>
            </a:fld>
            <a:endParaRPr lang="en-US" sz="1800">
              <a:ea typeface="ＭＳ Ｐゴシック"/>
            </a:endParaRPr>
          </a:p>
        </p:txBody>
      </p:sp>
      <p:pic>
        <p:nvPicPr>
          <p:cNvPr id="12290" name="Picture 2" descr="page8image65357232">
            <a:extLst>
              <a:ext uri="{FF2B5EF4-FFF2-40B4-BE49-F238E27FC236}">
                <a16:creationId xmlns:a16="http://schemas.microsoft.com/office/drawing/2014/main" id="{97195C3A-FE6F-844A-8EAF-31DF567F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729"/>
            <a:ext cx="5606917" cy="20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D54CD87-1B94-5949-910A-6B11D429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09" y="3761847"/>
            <a:ext cx="3627057" cy="2701787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70BA04D5-8DBB-6E44-8524-34B20A341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023" y="3988050"/>
            <a:ext cx="3313868" cy="2488559"/>
          </a:xfrm>
          <a:prstGeom prst="rect">
            <a:avLst/>
          </a:prstGeom>
        </p:spPr>
      </p:pic>
      <p:pic>
        <p:nvPicPr>
          <p:cNvPr id="12291" name="Picture 3" descr="page1image65153184">
            <a:extLst>
              <a:ext uri="{FF2B5EF4-FFF2-40B4-BE49-F238E27FC236}">
                <a16:creationId xmlns:a16="http://schemas.microsoft.com/office/drawing/2014/main" id="{CF264A22-953A-094C-9821-478CA0F8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69" y="1625670"/>
            <a:ext cx="2898031" cy="22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0051-4A0F-6644-9675-AD2B875A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tW singal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1A31-D78B-F345-8FAB-45AD30B23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Categorize regions based on Jet mutiplicity</a:t>
            </a:r>
          </a:p>
          <a:p>
            <a:pPr lvl="1"/>
            <a:r>
              <a:rPr lang="en-CN" dirty="0"/>
              <a:t>3j: Signal region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2j: W+jets and QCD enriched region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4j: ttbar enriched region</a:t>
            </a:r>
          </a:p>
          <a:p>
            <a:r>
              <a:rPr lang="en-CN" dirty="0"/>
              <a:t>Binned Simutanousely fitting of 3 regions</a:t>
            </a:r>
          </a:p>
          <a:p>
            <a:pPr lvl="1"/>
            <a:r>
              <a:rPr lang="en-US" dirty="0"/>
              <a:t>C</a:t>
            </a:r>
            <a:r>
              <a:rPr lang="en-CN" dirty="0"/>
              <a:t>onstrains on systematics to improve sensitivity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4D37C-090A-CA4A-A708-1BE73FF44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8</a:t>
            </a:fld>
            <a:endParaRPr lang="en-US" sz="1800">
              <a:ea typeface="ＭＳ Ｐゴシック"/>
            </a:endParaRPr>
          </a:p>
        </p:txBody>
      </p:sp>
      <p:pic>
        <p:nvPicPr>
          <p:cNvPr id="13313" name="Picture 1" descr="page9image65426304">
            <a:extLst>
              <a:ext uri="{FF2B5EF4-FFF2-40B4-BE49-F238E27FC236}">
                <a16:creationId xmlns:a16="http://schemas.microsoft.com/office/drawing/2014/main" id="{E64BF7EB-70C0-CA4B-98ED-E22B550F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85" y="3218497"/>
            <a:ext cx="6242901" cy="32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A0F2-0B3C-E94C-A67F-C7C5C6AB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45E7B-A24E-D642-B2FC-BE5A4BE0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4880113" cy="6161835"/>
          </a:xfrm>
        </p:spPr>
        <p:txBody>
          <a:bodyPr/>
          <a:lstStyle/>
          <a:p>
            <a:r>
              <a:rPr lang="en-CN" dirty="0"/>
              <a:t>Measured tW cross-section</a:t>
            </a:r>
          </a:p>
          <a:p>
            <a:pPr lvl="1"/>
            <a:endParaRPr lang="en-CN" dirty="0"/>
          </a:p>
          <a:p>
            <a:pPr lvl="1"/>
            <a:r>
              <a:rPr lang="en-CN" dirty="0"/>
              <a:t>15% relative uncertainty </a:t>
            </a:r>
          </a:p>
          <a:p>
            <a:r>
              <a:rPr lang="en-CN" dirty="0"/>
              <a:t>Correspond 7.4 sigma</a:t>
            </a:r>
          </a:p>
          <a:p>
            <a:pPr lvl="1"/>
            <a:r>
              <a:rPr lang="en-CN" dirty="0"/>
              <a:t>First observation in this channel </a:t>
            </a:r>
          </a:p>
          <a:p>
            <a:endParaRPr lang="en-CN" dirty="0"/>
          </a:p>
          <a:p>
            <a:r>
              <a:rPr lang="en-CN" dirty="0"/>
              <a:t>Dominate uncertainty from 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QCD estimation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W+Jets normalization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Jet energy scale</a:t>
            </a:r>
          </a:p>
          <a:p>
            <a:pPr lvl="1"/>
            <a:endParaRPr lang="en-CN" dirty="0">
              <a:solidFill>
                <a:schemeClr val="tx1"/>
              </a:solidFill>
            </a:endParaRPr>
          </a:p>
          <a:p>
            <a:r>
              <a:rPr lang="en-CN" dirty="0">
                <a:solidFill>
                  <a:schemeClr val="tx1"/>
                </a:solidFill>
              </a:rPr>
              <a:t>Very challenge to extract tW signal from syst.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CN" dirty="0">
                <a:solidFill>
                  <a:schemeClr val="tx1"/>
                </a:solidFill>
              </a:rPr>
              <a:t>ominate reg.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~100 k signal selected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FB721-5398-2E4C-AAF9-AB3F6B857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>
                <a:ea typeface="ＭＳ Ｐゴシック"/>
              </a:rPr>
              <a:pPr>
                <a:defRPr/>
              </a:pPr>
              <a:t>9</a:t>
            </a:fld>
            <a:endParaRPr lang="en-US" sz="1800">
              <a:ea typeface="ＭＳ Ｐゴシック"/>
            </a:endParaRPr>
          </a:p>
        </p:txBody>
      </p:sp>
      <p:pic>
        <p:nvPicPr>
          <p:cNvPr id="14337" name="Picture 1" descr="page10image65436704">
            <a:extLst>
              <a:ext uri="{FF2B5EF4-FFF2-40B4-BE49-F238E27FC236}">
                <a16:creationId xmlns:a16="http://schemas.microsoft.com/office/drawing/2014/main" id="{C407CE14-E0BF-4C47-B935-F86B001A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47" y="672353"/>
            <a:ext cx="4356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93AE742F-6F51-7647-8D98-D3BCCDD7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14" y="1108710"/>
            <a:ext cx="3069646" cy="4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00602"/>
      </p:ext>
    </p:extLst>
  </p:cSld>
  <p:clrMapOvr>
    <a:masterClrMapping/>
  </p:clrMapOvr>
</p:sld>
</file>

<file path=ppt/theme/theme1.xml><?xml version="1.0" encoding="utf-8"?>
<a:theme xmlns:a="http://schemas.openxmlformats.org/drawingml/2006/main" name="cms_pres">
  <a:themeElements>
    <a:clrScheme name="cms_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ms_pr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lnDef>
  </a:objectDefaults>
  <a:extraClrSchemeLst>
    <a:extraClrScheme>
      <a:clrScheme name="cms_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s_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29287</TotalTime>
  <Words>989</Words>
  <Application>Microsoft Macintosh PowerPoint</Application>
  <PresentationFormat>On-screen Show (4:3)</PresentationFormat>
  <Paragraphs>198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Bold</vt:lpstr>
      <vt:lpstr>Arial</vt:lpstr>
      <vt:lpstr>Calibri</vt:lpstr>
      <vt:lpstr>Symbol</vt:lpstr>
      <vt:lpstr>Verdana</vt:lpstr>
      <vt:lpstr>Wingdings</vt:lpstr>
      <vt:lpstr>cms_pres</vt:lpstr>
      <vt:lpstr>PowerPoint Presentation</vt:lpstr>
      <vt:lpstr>Motivation</vt:lpstr>
      <vt:lpstr>Introduction of tW</vt:lpstr>
      <vt:lpstr>Modeling of tW</vt:lpstr>
      <vt:lpstr>Signature and backgrounds </vt:lpstr>
      <vt:lpstr>Background estimation</vt:lpstr>
      <vt:lpstr>Seperation between tW and ttbar</vt:lpstr>
      <vt:lpstr>tW singal extraction</vt:lpstr>
      <vt:lpstr>Results</vt:lpstr>
      <vt:lpstr>Introduction to ttH</vt:lpstr>
      <vt:lpstr>Signal region definition</vt:lpstr>
      <vt:lpstr>Overview of multilepton analysis strategy</vt:lpstr>
      <vt:lpstr>Data driven fake background estimation</vt:lpstr>
      <vt:lpstr>Higgs-jet tagger</vt:lpstr>
      <vt:lpstr>Signal extraction: DNN performance</vt:lpstr>
      <vt:lpstr>ttH measurement in multilepton</vt:lpstr>
      <vt:lpstr>Summary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huaqiao ZHANG</dc:creator>
  <cp:lastModifiedBy>zhang Huaqiao</cp:lastModifiedBy>
  <cp:revision>997</cp:revision>
  <dcterms:created xsi:type="dcterms:W3CDTF">2016-08-04T03:23:11Z</dcterms:created>
  <dcterms:modified xsi:type="dcterms:W3CDTF">2021-08-16T10:43:54Z</dcterms:modified>
</cp:coreProperties>
</file>