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3" r:id="rId3"/>
    <p:sldId id="264" r:id="rId4"/>
    <p:sldId id="256" r:id="rId5"/>
    <p:sldId id="265" r:id="rId6"/>
    <p:sldId id="266" r:id="rId7"/>
    <p:sldId id="267" r:id="rId8"/>
    <p:sldId id="261" r:id="rId9"/>
    <p:sldId id="25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53C760-E1D1-45C5-BBE4-D21BD736C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142280F-025C-472E-9E49-29C231379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E1E964-3901-481A-8136-8BD81938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8BFCD4-5F27-48BC-81FB-DA05D5B13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E09CF4-1D33-4D41-90B5-BBEE8480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96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810BCA-63EA-424D-9FD1-A67EF71B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BAE67B9-5C1C-4FE2-8968-8E5126E43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7C1271-527E-4CF5-BE3D-476F2523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11B22-BBE5-456E-902B-35211872C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A4A8E6-40BD-495F-AC6B-5BAFFF48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35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BA7E70B-F8B3-494A-BAA8-DAC9F08D5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22438" y="365125"/>
            <a:ext cx="892912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C363532-09D3-43BD-9CA1-D5D3A78D5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88406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DE4806-0429-40F6-A6EE-26546B497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EB3810-AE64-4AB3-9184-13D33A8D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B100BA-EC3A-48C9-86B8-7AA0CC828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22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DA26E-C314-4E73-B023-75747CF47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C10622-708F-4675-BF4E-6D5BF3D37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458A30-8241-4FB4-9484-C79A28BA1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1E1F31-3618-4E70-90D9-39D9C617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267C35-B32B-4A96-AF2A-F9FB741B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834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C110BE-157A-48A6-A9F5-82446E681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CB7EF5-DEF2-4FCF-B5EB-B4AFD570F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641C8D-A4B1-49E4-AE62-E7ACED177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DE5692-5AB5-4D58-AFDE-766EAB79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24EA43-5FA9-4668-833E-5AACC75A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05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02715C-CFFC-4A31-AD99-12D76D06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1E31C5-8013-4F8F-8273-FCFB8D3F7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58291"/>
            <a:ext cx="3886200" cy="5218672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31EC196-E213-486A-9E76-DF01729C9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958291"/>
            <a:ext cx="3886200" cy="5218672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6BDB91-5E4A-45DC-842D-9FB3018BB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CCE404-6BBC-4E34-BD06-EF87DE28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8C9BF4-3F1C-46ED-A166-5CD0275D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85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BF871A-5BC0-40C5-AC28-AD49D9D9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432231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D2E1F1-B6BA-48D1-8869-9B6AF9819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886796"/>
            <a:ext cx="3868340" cy="3524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AA4F5A-8568-4400-8C2F-8FDDCCD82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328698"/>
            <a:ext cx="3868340" cy="486096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79931F-3849-4C9B-9B0E-F308D8D39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7012" y="886795"/>
            <a:ext cx="3887391" cy="3524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B40768D-339C-4B2F-B7C9-CC7973FBF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328696"/>
            <a:ext cx="3887391" cy="486096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DF2639-154B-41E8-BB86-0222C3F9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71C8891-FA69-4FA0-81C8-015956C8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E0CED9A-27F5-4F4C-B03E-622A3AE67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94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9D13C4-94AD-4A05-BD85-5F4625708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47DCAA0-B10B-49B3-B3EC-563946CB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E81E648-0E2B-47E1-B896-37BB2E00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6D6FCCB-259C-411B-B7D9-CCC32BA0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22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56BCEF0-92D0-4DE1-B2CC-0F76EEB2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85B8C10-A04F-4446-B9DA-090ED475D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7F21D3-C323-4E62-AA06-6EEA435A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0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261FE4-59D5-45A7-9327-5505D4E28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843C87-29CC-4F50-8B13-0DB4888E3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ADC1FE6-0D1A-4793-9A61-8279EFDE6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8EFD5B-C9B5-4E4C-9355-4E12071B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C9E627-1423-4C0B-A55B-621BD291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496B64B-D644-4909-8E6B-C4090B3B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68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0D76C7-E0DB-4433-A072-1F568CB9B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3B87B2E-6868-4C3A-815F-5E90E9081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7577473-3AAA-45D8-8FB7-27A002D3D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6DF462-D5D9-4003-95D0-9600FFFB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C987D7-5152-4A50-B96F-9EB74B4CC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1361812-273D-4519-B97A-9B9BD12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216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620E0FF-5F31-4DB2-BB92-03D67333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34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03EC64-FAE1-4390-BB50-276E1BA33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02182"/>
            <a:ext cx="7886700" cy="5174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AD2838-24C3-4688-B8C6-5BD19CAEE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86A4B-9202-4EA9-91CB-A962CDE04BB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904EE0-2C14-4357-830F-DA8EE4EC0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1894E7-8CE9-43E6-BF08-91EA9D3D0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83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033065-36E7-4844-9D02-9CDDE5256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0210" y="1231491"/>
            <a:ext cx="7263580" cy="2387600"/>
          </a:xfrm>
        </p:spPr>
        <p:txBody>
          <a:bodyPr/>
          <a:lstStyle/>
          <a:p>
            <a:pPr algn="l"/>
            <a:r>
              <a:rPr lang="en-US" altLang="zh-CN" b="1" dirty="0"/>
              <a:t>Migration of</a:t>
            </a:r>
            <a:br>
              <a:rPr lang="en-US" altLang="zh-CN" b="1" dirty="0"/>
            </a:br>
            <a:r>
              <a:rPr lang="en-US" altLang="zh-CN" b="1" dirty="0"/>
              <a:t>the Silicon tracking algorithm</a:t>
            </a:r>
            <a:br>
              <a:rPr lang="en-US" altLang="zh-CN" b="1" dirty="0"/>
            </a:br>
            <a:r>
              <a:rPr lang="en-US" altLang="zh-CN" b="1" dirty="0"/>
              <a:t>to Gaudi (temporary version)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4C09231-F393-4569-B3CC-41010A57B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6632" y="3970747"/>
            <a:ext cx="6858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b="1" dirty="0"/>
              <a:t>Yao ZHANG,</a:t>
            </a:r>
            <a:r>
              <a:rPr lang="zh-CN" altLang="en-US" b="1" dirty="0"/>
              <a:t> </a:t>
            </a:r>
            <a:r>
              <a:rPr lang="en-US" altLang="zh-CN" b="1" dirty="0"/>
              <a:t>Chengdong FU, Sheng-Sen SUN</a:t>
            </a:r>
          </a:p>
          <a:p>
            <a:pPr algn="l"/>
            <a:r>
              <a:rPr lang="en-US" altLang="zh-CN" b="1" dirty="0"/>
              <a:t>(on behalf of CEPCSW workgroup)</a:t>
            </a:r>
          </a:p>
          <a:p>
            <a:endParaRPr lang="en-US" altLang="zh-CN" b="1" dirty="0"/>
          </a:p>
          <a:p>
            <a:pPr algn="l"/>
            <a:r>
              <a:rPr lang="en-US" altLang="zh-CN" dirty="0"/>
              <a:t>2019 International Workshop on the </a:t>
            </a:r>
            <a:r>
              <a:rPr lang="en-US" altLang="zh-CN" dirty="0" err="1"/>
              <a:t>CepC</a:t>
            </a:r>
            <a:endParaRPr lang="en-US" altLang="zh-CN" dirty="0"/>
          </a:p>
          <a:p>
            <a:pPr algn="l"/>
            <a:r>
              <a:rPr lang="en-US" altLang="zh-CN" dirty="0"/>
              <a:t>Nov 18, Beijing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256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8DBD9F-4120-426A-8F7C-DC1DE4D4B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Usage Changes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8C529D-6D5C-4276-BC9D-6EC19C290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/>
              <a:t>From xml file options to python options</a:t>
            </a:r>
          </a:p>
          <a:p>
            <a:pPr lvl="1"/>
            <a:r>
              <a:rPr lang="en-US" altLang="zh-CN" dirty="0"/>
              <a:t>from </a:t>
            </a:r>
            <a:r>
              <a:rPr lang="en-US" altLang="zh-CN" dirty="0" err="1"/>
              <a:t>Configurables</a:t>
            </a:r>
            <a:r>
              <a:rPr lang="en-US" altLang="zh-CN" dirty="0"/>
              <a:t> import </a:t>
            </a:r>
            <a:r>
              <a:rPr lang="en-US" altLang="zh-CN" dirty="0" err="1"/>
              <a:t>SiliconTracking</a:t>
            </a:r>
            <a:endParaRPr lang="en-US" altLang="zh-CN" dirty="0"/>
          </a:p>
          <a:p>
            <a:pPr lvl="1"/>
            <a:r>
              <a:rPr lang="en-US" altLang="zh-CN" dirty="0"/>
              <a:t>tracking = </a:t>
            </a:r>
            <a:r>
              <a:rPr lang="en-US" altLang="zh-CN" dirty="0" err="1"/>
              <a:t>SiliconTracking</a:t>
            </a:r>
            <a:r>
              <a:rPr lang="en-US" altLang="zh-CN" dirty="0"/>
              <a:t>("</a:t>
            </a:r>
            <a:r>
              <a:rPr lang="en-US" altLang="zh-CN" dirty="0" err="1"/>
              <a:t>SiliconTracking</a:t>
            </a:r>
            <a:r>
              <a:rPr lang="en-US" altLang="zh-CN" dirty="0"/>
              <a:t>")</a:t>
            </a:r>
          </a:p>
          <a:p>
            <a:pPr lvl="1"/>
            <a:r>
              <a:rPr lang="en-US" altLang="zh-CN" dirty="0" err="1"/>
              <a:t>tracking.HeaderCol</a:t>
            </a:r>
            <a:r>
              <a:rPr lang="en-US" altLang="zh-CN" dirty="0"/>
              <a:t> = "</a:t>
            </a:r>
            <a:r>
              <a:rPr lang="en-US" altLang="zh-CN" dirty="0" err="1"/>
              <a:t>EventHeader</a:t>
            </a:r>
            <a:r>
              <a:rPr lang="en-US" altLang="zh-CN" dirty="0"/>
              <a:t>"</a:t>
            </a:r>
          </a:p>
          <a:p>
            <a:pPr lvl="1"/>
            <a:r>
              <a:rPr lang="en-US" altLang="zh-CN" dirty="0" err="1"/>
              <a:t>tracking.VTXHitCollection</a:t>
            </a:r>
            <a:r>
              <a:rPr lang="en-US" altLang="zh-CN" dirty="0"/>
              <a:t> = "</a:t>
            </a:r>
            <a:r>
              <a:rPr lang="en-US" altLang="zh-CN" dirty="0" err="1"/>
              <a:t>VXDTrackerHits</a:t>
            </a:r>
            <a:r>
              <a:rPr lang="en-US" altLang="zh-CN" dirty="0"/>
              <a:t>“</a:t>
            </a:r>
          </a:p>
          <a:p>
            <a:pPr lvl="1"/>
            <a:r>
              <a:rPr lang="en-US" altLang="zh-CN" dirty="0" err="1"/>
              <a:t>tracking.UseSIT</a:t>
            </a:r>
            <a:r>
              <a:rPr lang="en-US" altLang="zh-CN" dirty="0"/>
              <a:t> = 0</a:t>
            </a:r>
          </a:p>
          <a:p>
            <a:pPr lvl="1"/>
            <a:r>
              <a:rPr lang="en-US" altLang="zh-CN" dirty="0" err="1"/>
              <a:t>tracking.LayerCombinations</a:t>
            </a:r>
            <a:r>
              <a:rPr lang="en-US" altLang="zh-CN" dirty="0"/>
              <a:t> = [5,3,1, 5,3,0, 5,2,1, 5,2,0, 4,3,1, 4,3,0, 4,2,1, 4,2,0]</a:t>
            </a:r>
          </a:p>
          <a:p>
            <a:pPr lvl="1"/>
            <a:r>
              <a:rPr lang="en-US" altLang="zh-CN" dirty="0" err="1"/>
              <a:t>tracking.SmoothOn</a:t>
            </a:r>
            <a:r>
              <a:rPr lang="en-US" altLang="zh-CN" dirty="0"/>
              <a:t> = 0</a:t>
            </a:r>
          </a:p>
          <a:p>
            <a:r>
              <a:rPr lang="en-US" altLang="zh-CN" dirty="0"/>
              <a:t>From </a:t>
            </a:r>
            <a:r>
              <a:rPr lang="en-US" altLang="zh-CN" dirty="0" err="1"/>
              <a:t>TrackerHit</a:t>
            </a:r>
            <a:r>
              <a:rPr lang="en-US" altLang="zh-CN" dirty="0"/>
              <a:t> pointer to </a:t>
            </a:r>
            <a:r>
              <a:rPr lang="en-US" altLang="zh-CN" dirty="0" err="1"/>
              <a:t>TrackerHit</a:t>
            </a:r>
            <a:r>
              <a:rPr lang="en-US" altLang="zh-CN" dirty="0"/>
              <a:t> object</a:t>
            </a:r>
          </a:p>
          <a:p>
            <a:pPr lvl="1"/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TrackerHit</a:t>
            </a:r>
            <a:r>
              <a:rPr lang="en-US" altLang="zh-CN" dirty="0"/>
              <a:t> hit = </a:t>
            </a:r>
            <a:r>
              <a:rPr lang="en-US" altLang="zh-CN" dirty="0" err="1"/>
              <a:t>hitFTDPixelCol</a:t>
            </a:r>
            <a:r>
              <a:rPr lang="en-US" altLang="zh-CN" dirty="0"/>
              <a:t>-&gt;at(</a:t>
            </a:r>
            <a:r>
              <a:rPr lang="en-US" altLang="zh-CN" dirty="0" err="1"/>
              <a:t>iHit</a:t>
            </a:r>
            <a:r>
              <a:rPr lang="en-US" altLang="zh-CN" dirty="0"/>
              <a:t>);</a:t>
            </a:r>
          </a:p>
          <a:p>
            <a:pPr lvl="1"/>
            <a:r>
              <a:rPr lang="en-US" altLang="zh-CN" dirty="0"/>
              <a:t>Hit object does not have data member, just only data object pointer</a:t>
            </a:r>
          </a:p>
          <a:p>
            <a:pPr lvl="1"/>
            <a:r>
              <a:rPr lang="en-US" altLang="zh-CN" dirty="0"/>
              <a:t>In order to keep pointer usage in </a:t>
            </a:r>
            <a:r>
              <a:rPr lang="en-US" altLang="zh-CN" dirty="0" err="1"/>
              <a:t>KalDet</a:t>
            </a:r>
            <a:r>
              <a:rPr lang="en-US" altLang="zh-CN" dirty="0"/>
              <a:t> and </a:t>
            </a:r>
            <a:r>
              <a:rPr lang="en-US" altLang="zh-CN" dirty="0" err="1"/>
              <a:t>TrackSystemSvc</a:t>
            </a:r>
            <a:r>
              <a:rPr lang="en-US" altLang="zh-CN" dirty="0"/>
              <a:t>, build temporary object vector for each event</a:t>
            </a:r>
          </a:p>
          <a:p>
            <a:pPr lvl="2"/>
            <a:r>
              <a:rPr lang="en-US" altLang="zh-CN" dirty="0"/>
              <a:t>_</a:t>
            </a:r>
            <a:r>
              <a:rPr lang="en-US" altLang="zh-CN" dirty="0" err="1"/>
              <a:t>allHits.reserve</a:t>
            </a:r>
            <a:r>
              <a:rPr lang="en-US" altLang="zh-CN" dirty="0"/>
              <a:t>(100000); </a:t>
            </a:r>
          </a:p>
          <a:p>
            <a:pPr lvl="2"/>
            <a:r>
              <a:rPr lang="en-US" altLang="zh-CN" dirty="0"/>
              <a:t>…</a:t>
            </a:r>
          </a:p>
          <a:p>
            <a:pPr lvl="2"/>
            <a:r>
              <a:rPr lang="en-US" altLang="zh-CN" dirty="0"/>
              <a:t>  _</a:t>
            </a:r>
            <a:r>
              <a:rPr lang="en-US" altLang="zh-CN" dirty="0" err="1"/>
              <a:t>allHits.push_back</a:t>
            </a:r>
            <a:r>
              <a:rPr lang="en-US" altLang="zh-CN" dirty="0"/>
              <a:t>(hit); // &amp;hit can be used as </a:t>
            </a:r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TrackerHit</a:t>
            </a:r>
            <a:r>
              <a:rPr lang="en-US" altLang="zh-CN" dirty="0"/>
              <a:t>* before clear()</a:t>
            </a:r>
          </a:p>
          <a:p>
            <a:pPr lvl="2"/>
            <a:r>
              <a:rPr lang="en-US" altLang="zh-CN" dirty="0"/>
              <a:t>…</a:t>
            </a:r>
          </a:p>
          <a:p>
            <a:pPr lvl="2"/>
            <a:r>
              <a:rPr lang="en-US" altLang="zh-CN" dirty="0"/>
              <a:t>_</a:t>
            </a:r>
            <a:r>
              <a:rPr lang="en-US" altLang="zh-CN" dirty="0" err="1"/>
              <a:t>allHits.clear</a:t>
            </a:r>
            <a:r>
              <a:rPr lang="en-US" altLang="zh-CN" dirty="0"/>
              <a:t>();</a:t>
            </a:r>
          </a:p>
          <a:p>
            <a:pPr lvl="1"/>
            <a:r>
              <a:rPr lang="en-US" altLang="zh-CN" dirty="0"/>
              <a:t>Will be updated to object </a:t>
            </a:r>
            <a:r>
              <a:rPr lang="en-US" altLang="zh-CN" dirty="0" err="1"/>
              <a:t>transmition</a:t>
            </a:r>
            <a:endParaRPr lang="en-US" altLang="zh-CN" dirty="0"/>
          </a:p>
          <a:p>
            <a:r>
              <a:rPr lang="en-US" altLang="zh-CN" dirty="0"/>
              <a:t>From processor reusing to one by one algorithm</a:t>
            </a:r>
          </a:p>
          <a:p>
            <a:pPr lvl="1"/>
            <a:r>
              <a:rPr lang="en-US" altLang="zh-CN" dirty="0"/>
              <a:t>&lt;marlin&gt;</a:t>
            </a:r>
          </a:p>
          <a:p>
            <a:pPr lvl="1"/>
            <a:r>
              <a:rPr lang="en-US" altLang="zh-CN" dirty="0"/>
              <a:t>  &lt;execute&gt;</a:t>
            </a:r>
          </a:p>
          <a:p>
            <a:pPr lvl="1"/>
            <a:r>
              <a:rPr lang="en-US" altLang="zh-CN" dirty="0"/>
              <a:t>    &lt;processor name="</a:t>
            </a:r>
            <a:r>
              <a:rPr lang="en-US" altLang="zh-CN" dirty="0" err="1"/>
              <a:t>VXDPlanarDigiProcessor</a:t>
            </a:r>
            <a:r>
              <a:rPr lang="en-US" altLang="zh-CN" dirty="0"/>
              <a:t>"/&gt;</a:t>
            </a:r>
          </a:p>
          <a:p>
            <a:pPr lvl="1"/>
            <a:r>
              <a:rPr lang="en-US" altLang="zh-CN" dirty="0"/>
              <a:t>    &lt;processor name=“</a:t>
            </a:r>
            <a:r>
              <a:rPr lang="en-US" altLang="zh-CN" dirty="0" err="1"/>
              <a:t>SITPlanarDigiProcessor</a:t>
            </a:r>
            <a:r>
              <a:rPr lang="en-US" altLang="zh-CN" dirty="0"/>
              <a:t>"/&gt;</a:t>
            </a:r>
          </a:p>
          <a:p>
            <a:pPr lvl="1"/>
            <a:r>
              <a:rPr lang="en-US" altLang="zh-CN" dirty="0"/>
              <a:t>    &lt;processor name="</a:t>
            </a:r>
            <a:r>
              <a:rPr lang="en-US" altLang="zh-CN" dirty="0" err="1"/>
              <a:t>MySiliconTracking_MarlinTrk</a:t>
            </a:r>
            <a:r>
              <a:rPr lang="en-US" altLang="zh-CN" dirty="0"/>
              <a:t>"/&gt;</a:t>
            </a:r>
          </a:p>
          <a:p>
            <a:pPr lvl="1"/>
            <a:r>
              <a:rPr lang="en-US" altLang="zh-CN" dirty="0"/>
              <a:t>    &lt;processor name="</a:t>
            </a:r>
            <a:r>
              <a:rPr lang="en-US" altLang="zh-CN" dirty="0" err="1"/>
              <a:t>MyLCIOOutputProcessor</a:t>
            </a:r>
            <a:r>
              <a:rPr lang="en-US" altLang="zh-CN" dirty="0"/>
              <a:t>"/&gt;</a:t>
            </a:r>
          </a:p>
          <a:p>
            <a:pPr lvl="1"/>
            <a:r>
              <a:rPr lang="en-US" altLang="zh-CN" dirty="0"/>
              <a:t>  &lt;/execute&gt;</a:t>
            </a:r>
          </a:p>
          <a:p>
            <a:pPr lvl="1"/>
            <a:r>
              <a:rPr lang="en-US" altLang="zh-CN" dirty="0"/>
              <a:t>  &lt;processor name="</a:t>
            </a:r>
            <a:r>
              <a:rPr lang="en-US" altLang="zh-CN" dirty="0" err="1"/>
              <a:t>VXDPlanarDigiProcessor</a:t>
            </a:r>
            <a:r>
              <a:rPr lang="en-US" altLang="zh-CN" dirty="0"/>
              <a:t>" type="</a:t>
            </a:r>
            <a:r>
              <a:rPr lang="en-US" altLang="zh-CN" dirty="0" err="1"/>
              <a:t>PlanarDigiProcessor</a:t>
            </a:r>
            <a:r>
              <a:rPr lang="en-US" altLang="zh-CN" dirty="0"/>
              <a:t>"&gt;</a:t>
            </a:r>
          </a:p>
          <a:p>
            <a:pPr lvl="1"/>
            <a:r>
              <a:rPr lang="en-US" altLang="zh-CN" dirty="0"/>
              <a:t>  …</a:t>
            </a:r>
          </a:p>
          <a:p>
            <a:pPr lvl="1"/>
            <a:r>
              <a:rPr lang="en-US" altLang="zh-CN" dirty="0"/>
              <a:t>  &lt;processor name=“</a:t>
            </a:r>
            <a:r>
              <a:rPr lang="en-US" altLang="zh-CN" dirty="0" err="1"/>
              <a:t>SITPlanarDigiProcessor</a:t>
            </a:r>
            <a:r>
              <a:rPr lang="en-US" altLang="zh-CN" dirty="0"/>
              <a:t>" type="</a:t>
            </a:r>
            <a:r>
              <a:rPr lang="en-US" altLang="zh-CN" dirty="0" err="1"/>
              <a:t>PlanarDigiProcessor</a:t>
            </a:r>
            <a:r>
              <a:rPr lang="en-US" altLang="zh-CN" dirty="0"/>
              <a:t>"&gt;</a:t>
            </a:r>
          </a:p>
          <a:p>
            <a:pPr lvl="1"/>
            <a:r>
              <a:rPr lang="en-US" altLang="zh-CN" dirty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818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10D9C0-DDBE-4609-AFED-D68F9D31A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of tracking and fitting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E05795-F6B4-4E95-B27E-AE3ECA9EC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Single particle (muon, 10GeV)</a:t>
            </a:r>
          </a:p>
          <a:p>
            <a:pPr lvl="1"/>
            <a:r>
              <a:rPr lang="en-US" altLang="zh-CN" dirty="0"/>
              <a:t>same input (simulated by </a:t>
            </a:r>
            <a:r>
              <a:rPr lang="en-US" altLang="zh-CN" dirty="0" err="1"/>
              <a:t>MokkaC</a:t>
            </a:r>
            <a:r>
              <a:rPr lang="en-US" altLang="zh-CN" dirty="0"/>
              <a:t> with only VXD)</a:t>
            </a:r>
          </a:p>
          <a:p>
            <a:pPr lvl="1"/>
            <a:r>
              <a:rPr lang="en-US" altLang="zh-CN" dirty="0"/>
              <a:t>same reconstruction options</a:t>
            </a:r>
          </a:p>
          <a:p>
            <a:r>
              <a:rPr lang="en-US" altLang="zh-CN" dirty="0"/>
              <a:t>CEPCSW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Marlin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Difference is caused by different random number in digitization (gaussian smear), if testing by set space resolution as 0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7B77F17-06B7-4DF6-B4B6-842553594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487" y="3216188"/>
            <a:ext cx="6068513" cy="91767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90E2A0BB-0B90-4053-9EF1-2556E616D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488" y="1983881"/>
            <a:ext cx="6068513" cy="112989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0519148-DEC7-48F0-94E6-1D929FD6AD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71071"/>
            <a:ext cx="4886793" cy="91515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15EEF74-90C5-4C44-8895-1AEE950FB7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9127" y="5880364"/>
            <a:ext cx="6182240" cy="91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7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D25F56-93BE-44BD-9D9E-0B54BD32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Tracking efficiency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F3F2F8-5C94-40B5-82E5-C03855422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0838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9395A8-FB07-4AD7-AFAA-33FBD0FE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A90249-8528-472A-885C-64212155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2637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3EAF11-3878-4C69-A917-3B4D1B323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CPU Time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3048D4-8CF2-4D90-A80F-AF4B487C9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DEBUG mode</a:t>
            </a:r>
          </a:p>
          <a:p>
            <a:r>
              <a:rPr lang="en-US" altLang="zh-CN" dirty="0"/>
              <a:t>CEPCSW</a:t>
            </a:r>
          </a:p>
          <a:p>
            <a:pPr lvl="1"/>
            <a:r>
              <a:rPr lang="en-US" altLang="zh-CN" dirty="0"/>
              <a:t>total time (skipping 1st </a:t>
            </a:r>
            <a:r>
              <a:rPr lang="en-US" altLang="zh-CN" dirty="0" err="1"/>
              <a:t>evt</a:t>
            </a:r>
            <a:r>
              <a:rPr lang="en-US" altLang="zh-CN" dirty="0"/>
              <a:t>) 203768009 ns</a:t>
            </a:r>
          </a:p>
          <a:p>
            <a:r>
              <a:rPr lang="en-US" altLang="zh-CN" dirty="0"/>
              <a:t>Marlin</a:t>
            </a:r>
          </a:p>
          <a:p>
            <a:pPr lvl="1"/>
            <a:r>
              <a:rPr lang="en-US" altLang="zh-CN" dirty="0"/>
              <a:t>Total:                   2.100000e-01 s in           10 events  ==&gt; 2.100000e-02 [ s/</a:t>
            </a:r>
            <a:r>
              <a:rPr lang="en-US" altLang="zh-CN" dirty="0" err="1"/>
              <a:t>evt</a:t>
            </a:r>
            <a:r>
              <a:rPr lang="en-US" altLang="zh-CN" dirty="0"/>
              <a:t>.]</a:t>
            </a:r>
          </a:p>
          <a:p>
            <a:pPr lvl="1"/>
            <a:endParaRPr lang="en-US" altLang="zh-CN" dirty="0"/>
          </a:p>
          <a:p>
            <a:r>
              <a:rPr lang="en-US" altLang="zh-CN" dirty="0">
                <a:sym typeface="Symbol" panose="05050102010706020507" pitchFamily="18" charset="2"/>
              </a:rPr>
              <a:t></a:t>
            </a:r>
            <a:r>
              <a:rPr lang="en-US" altLang="zh-CN" dirty="0"/>
              <a:t>Run mode</a:t>
            </a:r>
          </a:p>
          <a:p>
            <a:r>
              <a:rPr lang="en-US" altLang="zh-CN" dirty="0"/>
              <a:t>Single particle</a:t>
            </a:r>
          </a:p>
          <a:p>
            <a:r>
              <a:rPr lang="en-US" altLang="zh-CN" dirty="0"/>
              <a:t>Physical events</a:t>
            </a:r>
          </a:p>
        </p:txBody>
      </p:sp>
    </p:spTree>
    <p:extLst>
      <p:ext uri="{BB962C8B-B14F-4D97-AF65-F5344CB8AC3E}">
        <p14:creationId xmlns:p14="http://schemas.microsoft.com/office/powerpoint/2010/main" val="1638851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095A17-0E12-4EFF-A9F4-18E8CD5C1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 and Plan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FDE721-E8D6-4116-8EFE-2E5047BF3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02182"/>
            <a:ext cx="7886700" cy="5174781"/>
          </a:xfrm>
        </p:spPr>
        <p:txBody>
          <a:bodyPr>
            <a:normAutofit lnSpcReduction="10000"/>
          </a:bodyPr>
          <a:lstStyle/>
          <a:p>
            <a:r>
              <a:rPr lang="en-US" altLang="zh-CN" dirty="0" err="1"/>
              <a:t>TrackStatus</a:t>
            </a:r>
            <a:endParaRPr lang="en-US" altLang="zh-CN" dirty="0"/>
          </a:p>
          <a:p>
            <a:pPr lvl="1"/>
            <a:r>
              <a:rPr lang="en-US" altLang="zh-CN" dirty="0" err="1">
                <a:latin typeface="Arial" panose="020B0604020202020204" pitchFamily="34" charset="0"/>
              </a:rPr>
              <a:t>plcio</a:t>
            </a:r>
            <a:r>
              <a:rPr lang="en-US" altLang="zh-CN" dirty="0">
                <a:latin typeface="Arial" panose="020B0604020202020204" pitchFamily="34" charset="0"/>
              </a:rPr>
              <a:t>::Track</a:t>
            </a:r>
          </a:p>
          <a:p>
            <a:pPr lvl="2"/>
            <a:r>
              <a:rPr lang="zh-CN" altLang="zh-CN" dirty="0">
                <a:latin typeface="Arial" panose="020B0604020202020204" pitchFamily="34" charset="0"/>
              </a:rPr>
              <a:t>plcio</a:t>
            </a:r>
            <a:r>
              <a:rPr lang="zh-CN" altLang="zh-CN" sz="2500" dirty="0">
                <a:latin typeface="Arial" panose="020B0604020202020204" pitchFamily="34" charset="0"/>
              </a:rPr>
              <a:t>::</a:t>
            </a:r>
            <a:r>
              <a:rPr lang="zh-CN" altLang="zh-CN" dirty="0">
                <a:latin typeface="Arial" panose="020B0604020202020204" pitchFamily="34" charset="0"/>
              </a:rPr>
              <a:t>TrackState</a:t>
            </a:r>
            <a:r>
              <a:rPr lang="zh-CN" altLang="zh-CN" sz="900" dirty="0">
                <a:latin typeface="Arial Unicode MS"/>
              </a:rPr>
              <a:t> </a:t>
            </a:r>
            <a:r>
              <a:rPr lang="zh-CN" altLang="zh-CN" dirty="0">
                <a:latin typeface="Arial" panose="020B0604020202020204" pitchFamily="34" charset="0"/>
              </a:rPr>
              <a:t>getTrackStates</a:t>
            </a:r>
            <a:r>
              <a:rPr lang="zh-CN" altLang="zh-CN" sz="900" dirty="0">
                <a:latin typeface="Arial Unicode MS"/>
              </a:rPr>
              <a:t>(unsigned int) const</a:t>
            </a:r>
            <a:r>
              <a:rPr lang="en-US" altLang="zh-CN" sz="900" dirty="0">
                <a:latin typeface="Arial Unicode MS"/>
              </a:rPr>
              <a:t>;</a:t>
            </a:r>
          </a:p>
          <a:p>
            <a:pPr lvl="1"/>
            <a:r>
              <a:rPr lang="en-US" altLang="zh-CN" dirty="0">
                <a:latin typeface="Arial Unicode MS"/>
              </a:rPr>
              <a:t>LCIO::EVENT::Track</a:t>
            </a:r>
          </a:p>
          <a:p>
            <a:pPr lvl="2"/>
            <a:r>
              <a:rPr lang="en-US" altLang="zh-CN" dirty="0"/>
              <a:t>virtual const </a:t>
            </a:r>
            <a:r>
              <a:rPr lang="en-US" altLang="zh-CN" dirty="0" err="1"/>
              <a:t>TrackState</a:t>
            </a:r>
            <a:r>
              <a:rPr lang="en-US" altLang="zh-CN" dirty="0"/>
              <a:t> * </a:t>
            </a:r>
            <a:r>
              <a:rPr lang="en-US" altLang="zh-CN" dirty="0" err="1"/>
              <a:t>getTrackState</a:t>
            </a:r>
            <a:r>
              <a:rPr lang="en-US" altLang="zh-CN" dirty="0"/>
              <a:t>(int location) const = 0;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r>
              <a:rPr lang="en-US" altLang="zh-CN" dirty="0"/>
              <a:t>Dependent on </a:t>
            </a:r>
            <a:r>
              <a:rPr lang="en-US" altLang="zh-CN" dirty="0" err="1"/>
              <a:t>plcio’s</a:t>
            </a:r>
            <a:r>
              <a:rPr lang="en-US" altLang="zh-CN" dirty="0"/>
              <a:t> data model and LCIO’s encoder, create ourselves’ cell id encoder in future?</a:t>
            </a:r>
          </a:p>
          <a:p>
            <a:endParaRPr lang="en-US" altLang="zh-CN" dirty="0"/>
          </a:p>
          <a:p>
            <a:r>
              <a:rPr lang="en-US" altLang="zh-CN" dirty="0"/>
              <a:t>Replace </a:t>
            </a:r>
            <a:r>
              <a:rPr lang="en-US" altLang="zh-CN" dirty="0" err="1"/>
              <a:t>MarlinTrk</a:t>
            </a:r>
            <a:r>
              <a:rPr lang="en-US" altLang="zh-CN" dirty="0"/>
              <a:t>, </a:t>
            </a:r>
            <a:r>
              <a:rPr lang="en-US" altLang="zh-CN" dirty="0" err="1"/>
              <a:t>KalDet</a:t>
            </a:r>
            <a:r>
              <a:rPr lang="en-US" altLang="zh-CN" dirty="0"/>
              <a:t>, </a:t>
            </a:r>
            <a:r>
              <a:rPr lang="en-US" altLang="zh-CN" dirty="0" err="1"/>
              <a:t>KalTest</a:t>
            </a:r>
            <a:r>
              <a:rPr lang="en-US" altLang="zh-CN" dirty="0"/>
              <a:t> with ?</a:t>
            </a:r>
          </a:p>
          <a:p>
            <a:endParaRPr lang="en-US" altLang="zh-CN" dirty="0"/>
          </a:p>
          <a:p>
            <a:r>
              <a:rPr lang="en-US" altLang="zh-CN" dirty="0"/>
              <a:t>Replace GEAR with ?</a:t>
            </a:r>
          </a:p>
          <a:p>
            <a:endParaRPr lang="en-US" altLang="zh-CN" dirty="0"/>
          </a:p>
          <a:p>
            <a:r>
              <a:rPr lang="en-US" altLang="zh-CN" dirty="0"/>
              <a:t>Migrate more reconstruction package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237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689E154-BAC5-4693-8647-F3A20D95353D}"/>
              </a:ext>
            </a:extLst>
          </p:cNvPr>
          <p:cNvSpPr txBox="1"/>
          <p:nvPr/>
        </p:nvSpPr>
        <p:spPr>
          <a:xfrm>
            <a:off x="3893575" y="3136612"/>
            <a:ext cx="2794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Thanks!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844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913655-32BB-453E-9FAF-CE05ECDE8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112769-9EBC-4963-B707-3E3AACBD8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Introdution</a:t>
            </a:r>
            <a:r>
              <a:rPr lang="en-US" altLang="zh-CN" dirty="0"/>
              <a:t>/Motivation</a:t>
            </a:r>
          </a:p>
          <a:p>
            <a:r>
              <a:rPr lang="en-US" altLang="zh-CN" dirty="0"/>
              <a:t>Realization</a:t>
            </a:r>
          </a:p>
          <a:p>
            <a:r>
              <a:rPr lang="en-US" altLang="zh-CN" dirty="0"/>
              <a:t>Progress</a:t>
            </a:r>
          </a:p>
          <a:p>
            <a:r>
              <a:rPr lang="en-US" altLang="zh-CN" dirty="0"/>
              <a:t>Comparison (usages and results)</a:t>
            </a:r>
          </a:p>
          <a:p>
            <a:r>
              <a:rPr lang="en-US" altLang="zh-CN" dirty="0"/>
              <a:t>Discussion and Plan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677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A86FEC-5AE7-4D21-BAE2-907C92DA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Introduction/Motivation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40EF46-AD80-458C-86A3-A32A9CCBF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004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20270342-CD74-41D3-8626-26C431A9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7140"/>
            <a:ext cx="7886700" cy="652513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Implement Tracking from Marlin into CEPCSW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56C3C4F-563C-4E9B-BA29-060B08964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899653"/>
            <a:ext cx="8236974" cy="5825612"/>
          </a:xfrm>
        </p:spPr>
        <p:txBody>
          <a:bodyPr>
            <a:normAutofit/>
          </a:bodyPr>
          <a:lstStyle/>
          <a:p>
            <a:r>
              <a:rPr lang="en-US" altLang="zh-CN" dirty="0"/>
              <a:t>Pixel: </a:t>
            </a:r>
            <a:r>
              <a:rPr lang="en-US" altLang="zh-CN" dirty="0" err="1">
                <a:solidFill>
                  <a:srgbClr val="0000CC"/>
                </a:solidFill>
              </a:rPr>
              <a:t>SimTrackerHit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>
                <a:solidFill>
                  <a:srgbClr val="0000CC"/>
                </a:solidFill>
              </a:rPr>
              <a:t>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                       </a:t>
            </a:r>
            <a:r>
              <a:rPr lang="en-US" altLang="zh-CN" dirty="0" err="1">
                <a:solidFill>
                  <a:srgbClr val="0000CC"/>
                </a:solidFill>
              </a:rPr>
              <a:t>SiliconTracking</a:t>
            </a:r>
            <a:endParaRPr lang="en-US" altLang="zh-CN" dirty="0">
              <a:solidFill>
                <a:srgbClr val="0000CC"/>
              </a:solidFill>
            </a:endParaRPr>
          </a:p>
          <a:p>
            <a:r>
              <a:rPr lang="en-US" altLang="zh-CN" dirty="0"/>
              <a:t>Strip: </a:t>
            </a:r>
            <a:r>
              <a:rPr lang="en-US" altLang="zh-CN" dirty="0" err="1">
                <a:solidFill>
                  <a:srgbClr val="0000CC"/>
                </a:solidFill>
              </a:rPr>
              <a:t>SimTrackerHit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>
                <a:solidFill>
                  <a:srgbClr val="0000CC"/>
                </a:solidFill>
              </a:rPr>
              <a:t>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>
                <a:solidFill>
                  <a:srgbClr val="0000CC"/>
                </a:solidFill>
                <a:sym typeface="Symbol" panose="05050102010706020507" pitchFamily="18" charset="2"/>
              </a:rPr>
              <a:t>SpacePoint</a:t>
            </a:r>
            <a:r>
              <a:rPr lang="en-US" altLang="zh-CN" dirty="0">
                <a:sym typeface="Symbol" panose="05050102010706020507" pitchFamily="18" charset="2"/>
              </a:rPr>
              <a:t>  </a:t>
            </a:r>
            <a:r>
              <a:rPr lang="en-US" altLang="zh-CN" dirty="0" err="1">
                <a:solidFill>
                  <a:srgbClr val="0000CC"/>
                </a:solidFill>
              </a:rPr>
              <a:t>SiliconTracking</a:t>
            </a:r>
            <a:endParaRPr lang="en-US" altLang="zh-CN" dirty="0">
              <a:solidFill>
                <a:srgbClr val="0000CC"/>
              </a:solidFill>
            </a:endParaRPr>
          </a:p>
          <a:p>
            <a:r>
              <a:rPr lang="en-US" altLang="zh-CN" dirty="0"/>
              <a:t>Tracking processes:</a:t>
            </a:r>
          </a:p>
          <a:p>
            <a:pPr lvl="1"/>
            <a:r>
              <a:rPr lang="en-US" altLang="zh-CN" dirty="0" err="1">
                <a:solidFill>
                  <a:srgbClr val="0000CC"/>
                </a:solidFill>
              </a:rPr>
              <a:t>SiliconTracking_MarlinTrk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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                                            </a:t>
            </a:r>
            <a:endParaRPr lang="en-US" altLang="zh-CN" dirty="0"/>
          </a:p>
          <a:p>
            <a:pPr lvl="1"/>
            <a:r>
              <a:rPr lang="en-US" altLang="zh-CN" dirty="0"/>
              <a:t>                                  </a:t>
            </a:r>
            <a:r>
              <a:rPr lang="en-US" altLang="zh-CN" dirty="0" err="1">
                <a:solidFill>
                  <a:srgbClr val="0000CC"/>
                </a:solidFill>
                <a:sym typeface="Symbol" panose="05050102010706020507" pitchFamily="18" charset="2"/>
              </a:rPr>
              <a:t>TrackSubsetProcessor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strike="sngStrike" dirty="0" err="1">
                <a:solidFill>
                  <a:srgbClr val="0000CC"/>
                </a:solidFill>
                <a:sym typeface="Symbol" panose="05050102010706020507" pitchFamily="18" charset="2"/>
              </a:rPr>
              <a:t>FullLDCTracking_MarlinTrk</a:t>
            </a:r>
            <a:endParaRPr lang="en-US" altLang="zh-CN" strike="sngStrike" dirty="0">
              <a:solidFill>
                <a:srgbClr val="0000CC"/>
              </a:solidFill>
            </a:endParaRP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                                            </a:t>
            </a:r>
            <a:endParaRPr lang="en-US" altLang="zh-CN" dirty="0"/>
          </a:p>
          <a:p>
            <a:pPr lvl="1"/>
            <a:r>
              <a:rPr lang="en-US" altLang="zh-CN" dirty="0" err="1">
                <a:solidFill>
                  <a:srgbClr val="0000CC"/>
                </a:solidFill>
              </a:rPr>
              <a:t>ForwardTracking</a:t>
            </a:r>
            <a:r>
              <a:rPr lang="en-US" altLang="zh-CN" dirty="0"/>
              <a:t>               </a:t>
            </a:r>
            <a:r>
              <a:rPr lang="en-US" altLang="zh-CN" dirty="0">
                <a:sym typeface="Symbol" panose="05050102010706020507" pitchFamily="18" charset="2"/>
              </a:rPr>
              <a:t> </a:t>
            </a:r>
            <a:endParaRPr lang="en-US" altLang="zh-CN" dirty="0"/>
          </a:p>
          <a:p>
            <a:pPr lvl="1"/>
            <a:r>
              <a:rPr lang="en-US" altLang="zh-CN" dirty="0"/>
              <a:t>                                     </a:t>
            </a:r>
            <a:r>
              <a:rPr lang="en-US" altLang="zh-CN" strike="sngStrike" dirty="0" err="1">
                <a:solidFill>
                  <a:srgbClr val="0000CC"/>
                </a:solidFill>
              </a:rPr>
              <a:t>ClupatraProcessor</a:t>
            </a:r>
            <a:r>
              <a:rPr lang="en-US" altLang="zh-CN" dirty="0"/>
              <a:t>    </a:t>
            </a:r>
            <a:r>
              <a:rPr lang="en-US" altLang="zh-CN" dirty="0">
                <a:sym typeface="Symbol" panose="05050102010706020507" pitchFamily="18" charset="2"/>
              </a:rPr>
              <a:t></a:t>
            </a:r>
            <a:endParaRPr lang="en-US" altLang="zh-CN" dirty="0"/>
          </a:p>
          <a:p>
            <a:r>
              <a:rPr lang="en-US" altLang="zh-CN" dirty="0"/>
              <a:t>Package dependencies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module package</a:t>
            </a:r>
            <a:r>
              <a:rPr lang="en-US" altLang="zh-CN" dirty="0">
                <a:sym typeface="Symbol" panose="05050102010706020507" pitchFamily="18" charset="2"/>
              </a:rPr>
              <a:t> (by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module classe</a:t>
            </a:r>
            <a:r>
              <a:rPr lang="en-US" altLang="zh-CN" dirty="0">
                <a:sym typeface="Symbol" panose="05050102010706020507" pitchFamily="18" charset="2"/>
              </a:rPr>
              <a:t>s)</a:t>
            </a:r>
            <a:endParaRPr lang="en-US" altLang="zh-CN" dirty="0"/>
          </a:p>
          <a:p>
            <a:pPr lvl="1"/>
            <a:r>
              <a:rPr lang="en-US" altLang="zh-CN" dirty="0" err="1">
                <a:solidFill>
                  <a:srgbClr val="0000CC"/>
                </a:solidFill>
              </a:rPr>
              <a:t>MarlinTrk</a:t>
            </a:r>
            <a:endParaRPr lang="en-US" altLang="zh-CN" dirty="0">
              <a:solidFill>
                <a:srgbClr val="0000CC"/>
              </a:solidFill>
            </a:endParaRPr>
          </a:p>
          <a:p>
            <a:pPr lvl="1"/>
            <a:r>
              <a:rPr lang="en-US" altLang="zh-CN" dirty="0" err="1">
                <a:solidFill>
                  <a:srgbClr val="0000CC"/>
                </a:solidFill>
              </a:rPr>
              <a:t>KalDet</a:t>
            </a:r>
            <a:endParaRPr lang="en-US" altLang="zh-CN" dirty="0">
              <a:solidFill>
                <a:srgbClr val="0000CC"/>
              </a:solidFill>
            </a:endParaRPr>
          </a:p>
          <a:p>
            <a:pPr lvl="1"/>
            <a:r>
              <a:rPr lang="en-US" altLang="zh-CN" dirty="0" err="1">
                <a:solidFill>
                  <a:srgbClr val="0000CC"/>
                </a:solidFill>
              </a:rPr>
              <a:t>KalTest</a:t>
            </a:r>
            <a:endParaRPr lang="en-US" altLang="zh-CN" dirty="0">
              <a:solidFill>
                <a:srgbClr val="0000CC"/>
              </a:solidFill>
            </a:endParaRPr>
          </a:p>
          <a:p>
            <a:r>
              <a:rPr lang="en-US" altLang="zh-CN" dirty="0"/>
              <a:t>Data model dependencies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LCIO</a:t>
            </a:r>
            <a:r>
              <a:rPr lang="en-US" altLang="zh-CN" dirty="0"/>
              <a:t> to </a:t>
            </a:r>
            <a:r>
              <a:rPr lang="en-US" altLang="zh-CN" dirty="0" err="1">
                <a:solidFill>
                  <a:srgbClr val="FF0000"/>
                </a:solidFill>
              </a:rPr>
              <a:t>plcio</a:t>
            </a:r>
            <a:endParaRPr lang="en-US" altLang="zh-CN" dirty="0">
              <a:solidFill>
                <a:srgbClr val="FF0000"/>
              </a:solidFill>
            </a:endParaRPr>
          </a:p>
          <a:p>
            <a:pPr lvl="2"/>
            <a:r>
              <a:rPr lang="en-US" altLang="zh-CN" dirty="0"/>
              <a:t>EVENT::</a:t>
            </a:r>
            <a:r>
              <a:rPr lang="en-US" altLang="zh-CN" dirty="0" err="1"/>
              <a:t>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>
                <a:sym typeface="Symbol" panose="05050102010706020507" pitchFamily="18" charset="2"/>
              </a:rPr>
              <a:t>plcio</a:t>
            </a:r>
            <a:r>
              <a:rPr lang="en-US" altLang="zh-CN" dirty="0">
                <a:sym typeface="Symbol" panose="05050102010706020507" pitchFamily="18" charset="2"/>
              </a:rPr>
              <a:t>::</a:t>
            </a:r>
            <a:r>
              <a:rPr lang="en-US" altLang="zh-CN" dirty="0" err="1"/>
              <a:t>TrackerHit</a:t>
            </a:r>
            <a:endParaRPr lang="en-US" altLang="zh-CN" dirty="0"/>
          </a:p>
          <a:p>
            <a:pPr lvl="2"/>
            <a:r>
              <a:rPr lang="en-US" altLang="zh-CN" dirty="0"/>
              <a:t>EVENT::</a:t>
            </a:r>
            <a:r>
              <a:rPr lang="en-US" altLang="zh-CN" dirty="0" err="1"/>
              <a:t>TrackerHitPlane</a:t>
            </a:r>
            <a:r>
              <a:rPr lang="en-US" altLang="zh-CN" dirty="0">
                <a:sym typeface="Symbol" panose="05050102010706020507" pitchFamily="18" charset="2"/>
              </a:rPr>
              <a:t>  </a:t>
            </a:r>
            <a:r>
              <a:rPr lang="en-US" altLang="zh-CN" dirty="0" err="1">
                <a:sym typeface="Symbol" panose="05050102010706020507" pitchFamily="18" charset="2"/>
              </a:rPr>
              <a:t>plcio</a:t>
            </a:r>
            <a:r>
              <a:rPr lang="en-US" altLang="zh-CN" dirty="0">
                <a:sym typeface="Symbol" panose="05050102010706020507" pitchFamily="18" charset="2"/>
              </a:rPr>
              <a:t>::</a:t>
            </a:r>
            <a:r>
              <a:rPr lang="en-US" altLang="zh-CN" dirty="0" err="1"/>
              <a:t>TrackerHitPlane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843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5D077A-2FAD-4366-95F0-37550D1B3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MarlinTrk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1F48D4-FD85-438E-B2D9-64A775473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02183"/>
            <a:ext cx="7886700" cy="2174406"/>
          </a:xfrm>
        </p:spPr>
        <p:txBody>
          <a:bodyPr>
            <a:normAutofit/>
          </a:bodyPr>
          <a:lstStyle/>
          <a:p>
            <a:r>
              <a:rPr lang="en-US" altLang="zh-CN" dirty="0"/>
              <a:t>Fitter and interface to fitter in Marlin, as temporary for CEPCSW before itself ready</a:t>
            </a:r>
          </a:p>
          <a:p>
            <a:r>
              <a:rPr lang="en-US" altLang="zh-CN" dirty="0"/>
              <a:t>Interface migrated as a Gaudi service and fitter as a </a:t>
            </a:r>
            <a:r>
              <a:rPr lang="en-US" altLang="zh-CN" dirty="0" err="1"/>
              <a:t>depedented</a:t>
            </a:r>
            <a:r>
              <a:rPr lang="en-US" altLang="zh-CN" dirty="0"/>
              <a:t> library</a:t>
            </a:r>
          </a:p>
          <a:p>
            <a:pPr lvl="1"/>
            <a:r>
              <a:rPr lang="en-US" altLang="zh-CN" dirty="0" err="1"/>
              <a:t>gaudi_add_library</a:t>
            </a:r>
            <a:r>
              <a:rPr lang="en-US" altLang="zh-CN" dirty="0"/>
              <a:t>(</a:t>
            </a:r>
            <a:r>
              <a:rPr lang="en-US" altLang="zh-CN" dirty="0" err="1"/>
              <a:t>TrackSystemSvcLib</a:t>
            </a:r>
            <a:r>
              <a:rPr lang="en-US" altLang="zh-CN" dirty="0"/>
              <a:t> ${</a:t>
            </a:r>
            <a:r>
              <a:rPr lang="en-US" altLang="zh-CN" dirty="0" err="1"/>
              <a:t>TrackSystemSvcLib_srcs</a:t>
            </a:r>
            <a:r>
              <a:rPr lang="en-US" altLang="zh-CN" dirty="0"/>
              <a:t>} …)</a:t>
            </a:r>
          </a:p>
          <a:p>
            <a:pPr lvl="1"/>
            <a:r>
              <a:rPr lang="en-US" altLang="zh-CN" dirty="0" err="1"/>
              <a:t>gaudi_add_module</a:t>
            </a:r>
            <a:r>
              <a:rPr lang="en-US" altLang="zh-CN" dirty="0"/>
              <a:t>(</a:t>
            </a:r>
            <a:r>
              <a:rPr lang="en-US" altLang="zh-CN" dirty="0" err="1"/>
              <a:t>TrackSystemSvc</a:t>
            </a:r>
            <a:r>
              <a:rPr lang="en-US" altLang="zh-CN" dirty="0"/>
              <a:t> ${</a:t>
            </a:r>
            <a:r>
              <a:rPr lang="en-US" altLang="zh-CN" dirty="0" err="1"/>
              <a:t>TrackSystemSvc_srcs</a:t>
            </a:r>
            <a:r>
              <a:rPr lang="en-US" altLang="zh-CN" dirty="0"/>
              <a:t>} …)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7F8BF03-0399-4509-BF5D-1F7E01DA8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681412"/>
            <a:ext cx="3563679" cy="230504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A7247FA-767A-4BDE-BDBE-5404DF7EF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7658" y="3817317"/>
            <a:ext cx="3846104" cy="169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35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A69D6D-12FB-43A8-A7DA-20D2AF0D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KalDet</a:t>
            </a:r>
            <a:r>
              <a:rPr lang="en-US" altLang="zh-CN" dirty="0"/>
              <a:t> &amp; </a:t>
            </a:r>
            <a:r>
              <a:rPr lang="en-US" altLang="zh-CN" dirty="0" err="1"/>
              <a:t>KalTest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B3B630-18E5-4E91-9EFF-DB7F50B3F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KalDet</a:t>
            </a:r>
            <a:r>
              <a:rPr lang="en-US" altLang="zh-CN" dirty="0"/>
              <a:t> is a geometry support package in Marlin</a:t>
            </a:r>
          </a:p>
          <a:p>
            <a:r>
              <a:rPr lang="en-US" altLang="zh-CN" dirty="0" err="1"/>
              <a:t>KalTest</a:t>
            </a:r>
            <a:r>
              <a:rPr lang="en-US" altLang="zh-CN" dirty="0"/>
              <a:t> provides base Kalman filter support, dependent on </a:t>
            </a:r>
            <a:r>
              <a:rPr lang="en-US" altLang="zh-CN" dirty="0" err="1"/>
              <a:t>KalDet</a:t>
            </a:r>
            <a:r>
              <a:rPr lang="en-US" altLang="zh-CN" dirty="0"/>
              <a:t> with each other</a:t>
            </a:r>
          </a:p>
          <a:p>
            <a:r>
              <a:rPr lang="en-US" altLang="zh-CN" dirty="0"/>
              <a:t>Migrated as two external packages</a:t>
            </a:r>
          </a:p>
          <a:p>
            <a:pPr lvl="1"/>
            <a:r>
              <a:rPr lang="en-US" altLang="zh-CN" dirty="0" err="1"/>
              <a:t>KalDet</a:t>
            </a:r>
            <a:r>
              <a:rPr lang="en-US" altLang="zh-CN" dirty="0"/>
              <a:t>: change data model dependency from LCIO to </a:t>
            </a:r>
            <a:r>
              <a:rPr lang="en-US" altLang="zh-CN" dirty="0" err="1"/>
              <a:t>plcio</a:t>
            </a:r>
            <a:endParaRPr lang="en-US" altLang="zh-CN" dirty="0"/>
          </a:p>
          <a:p>
            <a:pPr lvl="2"/>
            <a:r>
              <a:rPr lang="en-US" altLang="zh-CN" dirty="0"/>
              <a:t>class </a:t>
            </a:r>
            <a:r>
              <a:rPr lang="en-US" altLang="zh-CN" dirty="0" err="1"/>
              <a:t>ILDVMeasLayer</a:t>
            </a:r>
            <a:endParaRPr lang="en-US" altLang="zh-CN" dirty="0"/>
          </a:p>
          <a:p>
            <a:pPr lvl="3"/>
            <a:r>
              <a:rPr lang="en-US" altLang="zh-CN" dirty="0"/>
              <a:t>virtual </a:t>
            </a:r>
            <a:r>
              <a:rPr lang="en-US" altLang="zh-CN" dirty="0" err="1"/>
              <a:t>ILDVTrackHit</a:t>
            </a:r>
            <a:r>
              <a:rPr lang="en-US" altLang="zh-CN" dirty="0"/>
              <a:t>* </a:t>
            </a:r>
            <a:r>
              <a:rPr lang="en-US" altLang="zh-CN" dirty="0" err="1"/>
              <a:t>ConvertLCIOTrkHit</a:t>
            </a:r>
            <a:r>
              <a:rPr lang="en-US" altLang="zh-CN" dirty="0"/>
              <a:t>( </a:t>
            </a:r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TrackerHit</a:t>
            </a:r>
            <a:r>
              <a:rPr lang="en-US" altLang="zh-CN" dirty="0"/>
              <a:t>* </a:t>
            </a:r>
            <a:r>
              <a:rPr lang="en-US" altLang="zh-CN" dirty="0" err="1"/>
              <a:t>trkhit</a:t>
            </a:r>
            <a:r>
              <a:rPr lang="en-US" altLang="zh-CN" dirty="0"/>
              <a:t>) const = 0 ;</a:t>
            </a:r>
          </a:p>
          <a:p>
            <a:pPr lvl="2"/>
            <a:r>
              <a:rPr lang="en-US" altLang="zh-CN" dirty="0"/>
              <a:t>class </a:t>
            </a:r>
            <a:r>
              <a:rPr lang="en-US" altLang="zh-CN" dirty="0" err="1"/>
              <a:t>ILDVTrackHit</a:t>
            </a:r>
            <a:endParaRPr lang="en-US" altLang="zh-CN" dirty="0"/>
          </a:p>
          <a:p>
            <a:pPr lvl="3"/>
            <a:r>
              <a:rPr lang="en-US" altLang="zh-CN" dirty="0" err="1"/>
              <a:t>ILDVTrackHit</a:t>
            </a:r>
            <a:r>
              <a:rPr lang="en-US" altLang="zh-CN" dirty="0"/>
              <a:t>(const </a:t>
            </a:r>
            <a:r>
              <a:rPr lang="en-US" altLang="zh-CN" dirty="0" err="1"/>
              <a:t>TVMeasLayer</a:t>
            </a:r>
            <a:r>
              <a:rPr lang="en-US" altLang="zh-CN" dirty="0"/>
              <a:t> &amp;</a:t>
            </a:r>
            <a:r>
              <a:rPr lang="en-US" altLang="zh-CN" dirty="0" err="1"/>
              <a:t>ms</a:t>
            </a:r>
            <a:r>
              <a:rPr lang="en-US" altLang="zh-CN" dirty="0"/>
              <a:t>, </a:t>
            </a:r>
            <a:r>
              <a:rPr lang="en-US" altLang="zh-CN" dirty="0" err="1"/>
              <a:t>Double_t</a:t>
            </a:r>
            <a:r>
              <a:rPr lang="en-US" altLang="zh-CN" dirty="0"/>
              <a:t> *x, </a:t>
            </a:r>
            <a:r>
              <a:rPr lang="en-US" altLang="zh-CN" dirty="0" err="1"/>
              <a:t>Double_t</a:t>
            </a:r>
            <a:r>
              <a:rPr lang="en-US" altLang="zh-CN" dirty="0"/>
              <a:t> *dx, </a:t>
            </a:r>
            <a:r>
              <a:rPr lang="en-US" altLang="zh-CN" dirty="0" err="1"/>
              <a:t>Double_t</a:t>
            </a:r>
            <a:r>
              <a:rPr lang="en-US" altLang="zh-CN" dirty="0"/>
              <a:t> </a:t>
            </a:r>
            <a:r>
              <a:rPr lang="en-US" altLang="zh-CN" dirty="0" err="1"/>
              <a:t>bfield</a:t>
            </a:r>
            <a:r>
              <a:rPr lang="en-US" altLang="zh-CN" dirty="0"/>
              <a:t> , </a:t>
            </a:r>
            <a:r>
              <a:rPr lang="en-US" altLang="zh-CN" dirty="0" err="1"/>
              <a:t>Int_t</a:t>
            </a:r>
            <a:r>
              <a:rPr lang="en-US" altLang="zh-CN" dirty="0"/>
              <a:t> dim, </a:t>
            </a:r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TrackerHit</a:t>
            </a:r>
            <a:r>
              <a:rPr lang="en-US" altLang="zh-CN" dirty="0"/>
              <a:t>* </a:t>
            </a:r>
            <a:r>
              <a:rPr lang="en-US" altLang="zh-CN" dirty="0" err="1"/>
              <a:t>trkhit</a:t>
            </a:r>
            <a:r>
              <a:rPr lang="en-US" altLang="zh-CN" dirty="0"/>
              <a:t>)</a:t>
            </a:r>
          </a:p>
          <a:p>
            <a:pPr lvl="3"/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TrackerHit</a:t>
            </a:r>
            <a:r>
              <a:rPr lang="en-US" altLang="zh-CN" dirty="0"/>
              <a:t>* </a:t>
            </a:r>
            <a:r>
              <a:rPr lang="en-US" altLang="zh-CN" dirty="0" err="1"/>
              <a:t>getLCIOTrackerHit</a:t>
            </a:r>
            <a:r>
              <a:rPr lang="en-US" altLang="zh-CN" dirty="0"/>
              <a:t>() const { return _</a:t>
            </a:r>
            <a:r>
              <a:rPr lang="en-US" altLang="zh-CN" dirty="0" err="1"/>
              <a:t>trkhit</a:t>
            </a:r>
            <a:r>
              <a:rPr lang="en-US" altLang="zh-CN" dirty="0"/>
              <a:t>; }</a:t>
            </a:r>
          </a:p>
          <a:p>
            <a:pPr lvl="2"/>
            <a:r>
              <a:rPr lang="en-US" altLang="zh-CN" dirty="0"/>
              <a:t>…</a:t>
            </a:r>
          </a:p>
          <a:p>
            <a:pPr lvl="1"/>
            <a:r>
              <a:rPr lang="en-US" altLang="zh-CN" dirty="0" err="1"/>
              <a:t>KalTest</a:t>
            </a:r>
            <a:r>
              <a:rPr lang="en-US" altLang="zh-CN" dirty="0"/>
              <a:t>: compile and link in CEPCSW environment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49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364CEB-EFCF-4C19-A549-357C6E482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9153"/>
            <a:ext cx="7886700" cy="53464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From </a:t>
            </a:r>
            <a:r>
              <a:rPr lang="en-US" altLang="zh-CN" dirty="0" err="1"/>
              <a:t>SiliconTracking_Marlin</a:t>
            </a:r>
            <a:r>
              <a:rPr lang="en-US" altLang="zh-CN" dirty="0"/>
              <a:t> to </a:t>
            </a:r>
            <a:r>
              <a:rPr lang="en-US" altLang="zh-CN" dirty="0" err="1"/>
              <a:t>SiliconTrackingAlg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FF6B60-8E9F-4933-8083-C2F6323E2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66916"/>
            <a:ext cx="7886700" cy="5670755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Since </a:t>
            </a:r>
            <a:r>
              <a:rPr lang="en-US" altLang="zh-CN" dirty="0" err="1"/>
              <a:t>MarlinTrk</a:t>
            </a:r>
            <a:r>
              <a:rPr lang="en-US" altLang="zh-CN" dirty="0"/>
              <a:t>, </a:t>
            </a:r>
            <a:r>
              <a:rPr lang="en-US" altLang="zh-CN" dirty="0" err="1"/>
              <a:t>KalDet</a:t>
            </a:r>
            <a:r>
              <a:rPr lang="en-US" altLang="zh-CN" dirty="0"/>
              <a:t> and </a:t>
            </a:r>
            <a:r>
              <a:rPr lang="en-US" altLang="zh-CN" dirty="0" err="1"/>
              <a:t>KalTest</a:t>
            </a:r>
            <a:r>
              <a:rPr lang="en-US" altLang="zh-CN" dirty="0"/>
              <a:t> are all migrated and kept in CEPCSW at first step, less modification needed</a:t>
            </a:r>
          </a:p>
          <a:p>
            <a:pPr lvl="1"/>
            <a:r>
              <a:rPr lang="en-US" altLang="zh-CN" dirty="0"/>
              <a:t>Parameters input</a:t>
            </a:r>
          </a:p>
          <a:p>
            <a:pPr lvl="2"/>
            <a:r>
              <a:rPr lang="en-US" altLang="zh-CN" dirty="0"/>
              <a:t>Gaudi::Property&lt;bool&gt; _</a:t>
            </a:r>
            <a:r>
              <a:rPr lang="en-US" altLang="zh-CN" dirty="0" err="1"/>
              <a:t>MSOn</a:t>
            </a:r>
            <a:r>
              <a:rPr lang="en-US" altLang="zh-CN" dirty="0"/>
              <a:t>{this, "</a:t>
            </a:r>
            <a:r>
              <a:rPr lang="en-US" altLang="zh-CN" dirty="0" err="1"/>
              <a:t>MultipleScatteringOn</a:t>
            </a:r>
            <a:r>
              <a:rPr lang="en-US" altLang="zh-CN" dirty="0"/>
              <a:t>", true};</a:t>
            </a:r>
          </a:p>
          <a:p>
            <a:pPr lvl="2"/>
            <a:r>
              <a:rPr lang="en-US" altLang="zh-CN" dirty="0"/>
              <a:t>Gaudi::Property&lt;bool&gt; _</a:t>
            </a:r>
            <a:r>
              <a:rPr lang="en-US" altLang="zh-CN" dirty="0" err="1"/>
              <a:t>ElossOn</a:t>
            </a:r>
            <a:r>
              <a:rPr lang="en-US" altLang="zh-CN" dirty="0"/>
              <a:t>{this, "</a:t>
            </a:r>
            <a:r>
              <a:rPr lang="en-US" altLang="zh-CN" dirty="0" err="1"/>
              <a:t>EnergyLossOn</a:t>
            </a:r>
            <a:r>
              <a:rPr lang="en-US" altLang="zh-CN" dirty="0"/>
              <a:t>", true};</a:t>
            </a:r>
          </a:p>
          <a:p>
            <a:pPr lvl="2"/>
            <a:r>
              <a:rPr lang="en-US" altLang="zh-CN" dirty="0"/>
              <a:t>Gaudi::Property&lt;bool&gt; _</a:t>
            </a:r>
            <a:r>
              <a:rPr lang="en-US" altLang="zh-CN" dirty="0" err="1"/>
              <a:t>SmoothOn</a:t>
            </a:r>
            <a:r>
              <a:rPr lang="en-US" altLang="zh-CN" dirty="0"/>
              <a:t>{this, "</a:t>
            </a:r>
            <a:r>
              <a:rPr lang="en-US" altLang="zh-CN" dirty="0" err="1"/>
              <a:t>SmoothOn</a:t>
            </a:r>
            <a:r>
              <a:rPr lang="en-US" altLang="zh-CN" dirty="0"/>
              <a:t>", true};</a:t>
            </a:r>
          </a:p>
          <a:p>
            <a:pPr lvl="2"/>
            <a:r>
              <a:rPr lang="en-US" altLang="zh-CN" dirty="0"/>
              <a:t>Gaudi::Property&lt;bool&gt; _</a:t>
            </a:r>
            <a:r>
              <a:rPr lang="en-US" altLang="zh-CN" dirty="0" err="1"/>
              <a:t>useSIT</a:t>
            </a:r>
            <a:r>
              <a:rPr lang="en-US" altLang="zh-CN" dirty="0"/>
              <a:t>{this, "</a:t>
            </a:r>
            <a:r>
              <a:rPr lang="en-US" altLang="zh-CN" dirty="0" err="1"/>
              <a:t>UseSIT</a:t>
            </a:r>
            <a:r>
              <a:rPr lang="en-US" altLang="zh-CN" dirty="0"/>
              <a:t>", true};</a:t>
            </a:r>
          </a:p>
          <a:p>
            <a:pPr lvl="2"/>
            <a:r>
              <a:rPr lang="en-US" altLang="zh-CN" dirty="0"/>
              <a:t>…</a:t>
            </a:r>
          </a:p>
          <a:p>
            <a:pPr lvl="1"/>
            <a:r>
              <a:rPr lang="en-US" altLang="zh-CN" dirty="0"/>
              <a:t>Data input and output</a:t>
            </a:r>
          </a:p>
          <a:p>
            <a:pPr lvl="2"/>
            <a:r>
              <a:rPr lang="en-US" altLang="zh-CN" dirty="0" err="1"/>
              <a:t>DataHandle</a:t>
            </a:r>
            <a:r>
              <a:rPr lang="en-US" altLang="zh-CN" dirty="0"/>
              <a:t>&lt;</a:t>
            </a:r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TrackerHitCollection</a:t>
            </a:r>
            <a:r>
              <a:rPr lang="en-US" altLang="zh-CN" dirty="0"/>
              <a:t>&gt; _</a:t>
            </a:r>
            <a:r>
              <a:rPr lang="en-US" altLang="zh-CN" dirty="0" err="1"/>
              <a:t>inVTXColHdl</a:t>
            </a:r>
            <a:r>
              <a:rPr lang="en-US" altLang="zh-CN" dirty="0"/>
              <a:t>{"</a:t>
            </a:r>
            <a:r>
              <a:rPr lang="en-US" altLang="zh-CN" dirty="0" err="1"/>
              <a:t>VXDTrackerHits</a:t>
            </a:r>
            <a:r>
              <a:rPr lang="en-US" altLang="zh-CN" dirty="0"/>
              <a:t>", Gaudi::</a:t>
            </a:r>
            <a:r>
              <a:rPr lang="en-US" altLang="zh-CN" dirty="0" err="1"/>
              <a:t>DataHandle</a:t>
            </a:r>
            <a:r>
              <a:rPr lang="en-US" altLang="zh-CN" dirty="0"/>
              <a:t>::Reader, this};</a:t>
            </a:r>
          </a:p>
          <a:p>
            <a:pPr lvl="2"/>
            <a:r>
              <a:rPr lang="en-US" altLang="zh-CN" dirty="0" err="1"/>
              <a:t>DataHandle</a:t>
            </a:r>
            <a:r>
              <a:rPr lang="en-US" altLang="zh-CN" dirty="0"/>
              <a:t>&lt;</a:t>
            </a:r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TrackCollection</a:t>
            </a:r>
            <a:r>
              <a:rPr lang="en-US" altLang="zh-CN" dirty="0"/>
              <a:t>&gt; _</a:t>
            </a:r>
            <a:r>
              <a:rPr lang="en-US" altLang="zh-CN" dirty="0" err="1"/>
              <a:t>outColHdl</a:t>
            </a:r>
            <a:r>
              <a:rPr lang="en-US" altLang="zh-CN" dirty="0"/>
              <a:t>{"</a:t>
            </a:r>
            <a:r>
              <a:rPr lang="en-US" altLang="zh-CN" dirty="0" err="1"/>
              <a:t>SiTracks</a:t>
            </a:r>
            <a:r>
              <a:rPr lang="en-US" altLang="zh-CN" dirty="0"/>
              <a:t>", Gaudi::</a:t>
            </a:r>
            <a:r>
              <a:rPr lang="en-US" altLang="zh-CN" dirty="0" err="1"/>
              <a:t>DataHandle</a:t>
            </a:r>
            <a:r>
              <a:rPr lang="en-US" altLang="zh-CN" dirty="0"/>
              <a:t>::Writer, this}; </a:t>
            </a:r>
          </a:p>
          <a:p>
            <a:pPr lvl="2"/>
            <a:endParaRPr lang="en-US" altLang="zh-CN" dirty="0"/>
          </a:p>
          <a:p>
            <a:pPr lvl="2"/>
            <a:r>
              <a:rPr lang="en-US" altLang="zh-CN" dirty="0"/>
              <a:t>const </a:t>
            </a:r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TrackerHitCollection</a:t>
            </a:r>
            <a:r>
              <a:rPr lang="en-US" altLang="zh-CN" dirty="0"/>
              <a:t>* </a:t>
            </a:r>
            <a:r>
              <a:rPr lang="en-US" altLang="zh-CN" dirty="0" err="1"/>
              <a:t>hitFTDPixelCol</a:t>
            </a:r>
            <a:r>
              <a:rPr lang="en-US" altLang="zh-CN" dirty="0"/>
              <a:t> = </a:t>
            </a:r>
            <a:r>
              <a:rPr lang="en-US" altLang="zh-CN" dirty="0" err="1"/>
              <a:t>nullptr</a:t>
            </a:r>
            <a:r>
              <a:rPr lang="en-US" altLang="zh-CN" dirty="0"/>
              <a:t>;</a:t>
            </a:r>
          </a:p>
          <a:p>
            <a:pPr lvl="2"/>
            <a:r>
              <a:rPr lang="en-US" altLang="zh-CN" dirty="0"/>
              <a:t>try {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hitFTDPixelCol</a:t>
            </a:r>
            <a:r>
              <a:rPr lang="en-US" altLang="zh-CN" dirty="0"/>
              <a:t> = _</a:t>
            </a:r>
            <a:r>
              <a:rPr lang="en-US" altLang="zh-CN" dirty="0" err="1"/>
              <a:t>inFTDPixelColHdl.get</a:t>
            </a:r>
            <a:r>
              <a:rPr lang="en-US" altLang="zh-CN" dirty="0"/>
              <a:t>();</a:t>
            </a:r>
          </a:p>
          <a:p>
            <a:pPr lvl="2"/>
            <a:r>
              <a:rPr lang="en-US" altLang="zh-CN" dirty="0"/>
              <a:t>}</a:t>
            </a:r>
          </a:p>
          <a:p>
            <a:pPr lvl="2"/>
            <a:r>
              <a:rPr lang="en-US" altLang="zh-CN" dirty="0"/>
              <a:t>catch ( </a:t>
            </a:r>
            <a:r>
              <a:rPr lang="en-US" altLang="zh-CN" dirty="0" err="1"/>
              <a:t>GaudiException</a:t>
            </a:r>
            <a:r>
              <a:rPr lang="en-US" altLang="zh-CN" dirty="0"/>
              <a:t> &amp;e ) {</a:t>
            </a:r>
          </a:p>
          <a:p>
            <a:pPr lvl="2"/>
            <a:r>
              <a:rPr lang="en-US" altLang="zh-CN" dirty="0"/>
              <a:t>    debug() &lt;&lt; "Collection " &lt;&lt; _</a:t>
            </a:r>
            <a:r>
              <a:rPr lang="en-US" altLang="zh-CN" dirty="0" err="1"/>
              <a:t>inFTDPixelColHdl.fullKey</a:t>
            </a:r>
            <a:r>
              <a:rPr lang="en-US" altLang="zh-CN" dirty="0"/>
              <a:t>() &lt;&lt; " is unavailable in event " &lt;&lt; _</a:t>
            </a:r>
            <a:r>
              <a:rPr lang="en-US" altLang="zh-CN" dirty="0" err="1"/>
              <a:t>nEvt</a:t>
            </a:r>
            <a:r>
              <a:rPr lang="en-US" altLang="zh-CN" dirty="0"/>
              <a:t> &lt;&lt; </a:t>
            </a:r>
            <a:r>
              <a:rPr lang="en-US" altLang="zh-CN" dirty="0" err="1"/>
              <a:t>endmsg</a:t>
            </a:r>
            <a:r>
              <a:rPr lang="en-US" altLang="zh-CN" dirty="0"/>
              <a:t>;</a:t>
            </a:r>
          </a:p>
          <a:p>
            <a:pPr lvl="2"/>
            <a:r>
              <a:rPr lang="en-US" altLang="zh-CN" dirty="0"/>
              <a:t>    success = 0;</a:t>
            </a:r>
          </a:p>
          <a:p>
            <a:pPr lvl="2"/>
            <a:r>
              <a:rPr lang="en-US" altLang="zh-CN" dirty="0"/>
              <a:t>}</a:t>
            </a:r>
          </a:p>
          <a:p>
            <a:pPr lvl="2"/>
            <a:endParaRPr lang="en-US" altLang="zh-CN" dirty="0"/>
          </a:p>
          <a:p>
            <a:pPr lvl="2"/>
            <a:r>
              <a:rPr lang="en-US" altLang="zh-CN" dirty="0"/>
              <a:t>if(</a:t>
            </a:r>
            <a:r>
              <a:rPr lang="en-US" altLang="zh-CN" dirty="0" err="1"/>
              <a:t>hitFTDPixelCol</a:t>
            </a:r>
            <a:r>
              <a:rPr lang="en-US" altLang="zh-CN" dirty="0"/>
              <a:t>){</a:t>
            </a:r>
          </a:p>
          <a:p>
            <a:pPr lvl="2"/>
            <a:r>
              <a:rPr lang="en-US" altLang="zh-CN" dirty="0"/>
              <a:t>    for(auto hit : *</a:t>
            </a:r>
            <a:r>
              <a:rPr lang="en-US" altLang="zh-CN" dirty="0" err="1"/>
              <a:t>hitFTDPixelCol</a:t>
            </a:r>
            <a:r>
              <a:rPr lang="en-US" altLang="zh-CN" dirty="0"/>
              <a:t>){</a:t>
            </a:r>
          </a:p>
          <a:p>
            <a:pPr lvl="2"/>
            <a:r>
              <a:rPr lang="en-US" altLang="zh-CN" dirty="0"/>
              <a:t>         …</a:t>
            </a:r>
          </a:p>
          <a:p>
            <a:pPr lvl="2"/>
            <a:r>
              <a:rPr lang="en-US" altLang="zh-CN" dirty="0"/>
              <a:t>    }</a:t>
            </a:r>
          </a:p>
          <a:p>
            <a:pPr lvl="2"/>
            <a:r>
              <a:rPr lang="en-US" altLang="zh-CN" dirty="0"/>
              <a:t>}</a:t>
            </a:r>
          </a:p>
          <a:p>
            <a:pPr lvl="1"/>
            <a:r>
              <a:rPr lang="en-US" altLang="zh-CN" dirty="0"/>
              <a:t>Histogram: from </a:t>
            </a:r>
            <a:r>
              <a:rPr lang="en-US" altLang="zh-CN" dirty="0" err="1"/>
              <a:t>AIDAProcessor</a:t>
            </a:r>
            <a:r>
              <a:rPr lang="en-US" altLang="zh-CN" dirty="0"/>
              <a:t>::</a:t>
            </a:r>
            <a:r>
              <a:rPr lang="en-US" altLang="zh-CN" dirty="0" err="1"/>
              <a:t>histogramFactory</a:t>
            </a:r>
            <a:r>
              <a:rPr lang="en-US" altLang="zh-CN" dirty="0"/>
              <a:t> to Gaudi supported </a:t>
            </a:r>
          </a:p>
          <a:p>
            <a:pPr lvl="2"/>
            <a:r>
              <a:rPr lang="en-US" altLang="zh-CN" dirty="0"/>
              <a:t>At first step, remove </a:t>
            </a:r>
            <a:r>
              <a:rPr lang="en-US" altLang="zh-CN" dirty="0" err="1"/>
              <a:t>DiagnosticsHistograms</a:t>
            </a:r>
            <a:r>
              <a:rPr lang="en-US" altLang="zh-CN" dirty="0"/>
              <a:t> output</a:t>
            </a:r>
          </a:p>
          <a:p>
            <a:r>
              <a:rPr lang="en-US" altLang="zh-CN" dirty="0"/>
              <a:t>As temporary</a:t>
            </a:r>
          </a:p>
          <a:p>
            <a:pPr lvl="1"/>
            <a:r>
              <a:rPr lang="en-US" altLang="zh-CN" dirty="0"/>
              <a:t>keep some nonstandard use for Gaudi</a:t>
            </a:r>
          </a:p>
          <a:p>
            <a:pPr lvl="2"/>
            <a:r>
              <a:rPr lang="en-US" altLang="zh-CN" dirty="0"/>
              <a:t>_</a:t>
            </a:r>
            <a:r>
              <a:rPr lang="en-US" altLang="zh-CN" dirty="0" err="1"/>
              <a:t>fastfitter</a:t>
            </a:r>
            <a:r>
              <a:rPr lang="en-US" altLang="zh-CN" dirty="0"/>
              <a:t> = new </a:t>
            </a:r>
            <a:r>
              <a:rPr lang="en-US" altLang="zh-CN" dirty="0" err="1"/>
              <a:t>MarlinTrk</a:t>
            </a:r>
            <a:r>
              <a:rPr lang="en-US" altLang="zh-CN" dirty="0"/>
              <a:t>::</a:t>
            </a:r>
            <a:r>
              <a:rPr lang="en-US" altLang="zh-CN" dirty="0" err="1"/>
              <a:t>HelixFit</a:t>
            </a:r>
            <a:r>
              <a:rPr lang="en-US" altLang="zh-CN" dirty="0"/>
              <a:t>();</a:t>
            </a:r>
          </a:p>
          <a:p>
            <a:pPr lvl="1"/>
            <a:r>
              <a:rPr lang="en-US" altLang="zh-CN" dirty="0"/>
              <a:t>Keep LCIO’s UTIL dependency for cell id encoder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625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E4356F-E2F4-4D83-BA08-3AA428CC8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4132"/>
          </a:xfrm>
        </p:spPr>
        <p:txBody>
          <a:bodyPr/>
          <a:lstStyle/>
          <a:p>
            <a:r>
              <a:rPr lang="en-US" altLang="zh-CN" dirty="0"/>
              <a:t>Issues and Solutions (Temporary)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73F583-1C8A-408B-9D2F-B5450D16A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742"/>
            <a:ext cx="7886700" cy="4960221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Can’t get relative object directly in </a:t>
            </a:r>
            <a:r>
              <a:rPr lang="en-US" altLang="zh-CN" dirty="0" err="1">
                <a:solidFill>
                  <a:srgbClr val="FF0000"/>
                </a:solidFill>
              </a:rPr>
              <a:t>plcio</a:t>
            </a:r>
            <a:r>
              <a:rPr lang="en-US" altLang="zh-CN" dirty="0"/>
              <a:t> data model</a:t>
            </a:r>
          </a:p>
          <a:p>
            <a:pPr lvl="1"/>
            <a:r>
              <a:rPr lang="en-US" altLang="zh-CN" dirty="0"/>
              <a:t>Remove relative object usage in tracking and after fitting, influence some following analysis based on </a:t>
            </a:r>
            <a:r>
              <a:rPr lang="en-US" altLang="zh-CN" dirty="0">
                <a:solidFill>
                  <a:srgbClr val="0000CC"/>
                </a:solidFill>
              </a:rPr>
              <a:t>MC truth </a:t>
            </a:r>
            <a:r>
              <a:rPr lang="en-US" altLang="zh-CN" dirty="0"/>
              <a:t>particles</a:t>
            </a:r>
          </a:p>
          <a:p>
            <a:pPr lvl="1"/>
            <a:r>
              <a:rPr lang="en-US" altLang="zh-CN" dirty="0"/>
              <a:t>Going to extend </a:t>
            </a:r>
            <a:r>
              <a:rPr lang="en-US" altLang="zh-CN" dirty="0" err="1"/>
              <a:t>plcio</a:t>
            </a:r>
            <a:r>
              <a:rPr lang="en-US" altLang="zh-CN" dirty="0"/>
              <a:t> with a service to handle the object relations</a:t>
            </a:r>
          </a:p>
          <a:p>
            <a:r>
              <a:rPr lang="en-US" altLang="zh-CN" dirty="0"/>
              <a:t>Can’t convert pointers of data objects each other</a:t>
            </a:r>
          </a:p>
          <a:p>
            <a:pPr lvl="1"/>
            <a:r>
              <a:rPr lang="en-US" altLang="zh-CN" dirty="0"/>
              <a:t>Fix data type in algorithm and use template in codes of module classes</a:t>
            </a:r>
          </a:p>
          <a:p>
            <a:pPr lvl="1"/>
            <a:r>
              <a:rPr lang="en-US" altLang="zh-CN" dirty="0"/>
              <a:t>Only use one type tracker hit as temporary, saving U,V directions and resolutions into </a:t>
            </a:r>
            <a:r>
              <a:rPr lang="en-US" altLang="zh-CN" dirty="0" err="1"/>
              <a:t>CovMatrix</a:t>
            </a:r>
            <a:r>
              <a:rPr lang="en-US" altLang="zh-CN" dirty="0"/>
              <a:t> </a:t>
            </a:r>
          </a:p>
          <a:p>
            <a:pPr lvl="2"/>
            <a:r>
              <a:rPr lang="en-US" altLang="zh-CN" dirty="0"/>
              <a:t>std::array&lt;float, 6&gt; </a:t>
            </a:r>
            <a:r>
              <a:rPr lang="en-US" altLang="zh-CN" dirty="0" err="1"/>
              <a:t>cov</a:t>
            </a:r>
            <a:r>
              <a:rPr lang="en-US" altLang="zh-CN" dirty="0"/>
              <a:t>;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cov</a:t>
            </a:r>
            <a:r>
              <a:rPr lang="en-US" altLang="zh-CN" dirty="0"/>
              <a:t>[0] = </a:t>
            </a:r>
            <a:r>
              <a:rPr lang="en-US" altLang="zh-CN" dirty="0" err="1"/>
              <a:t>u_direction</a:t>
            </a:r>
            <a:r>
              <a:rPr lang="en-US" altLang="zh-CN" dirty="0"/>
              <a:t>[0];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cov</a:t>
            </a:r>
            <a:r>
              <a:rPr lang="en-US" altLang="zh-CN" dirty="0"/>
              <a:t>[1] = </a:t>
            </a:r>
            <a:r>
              <a:rPr lang="en-US" altLang="zh-CN" dirty="0" err="1"/>
              <a:t>u_direction</a:t>
            </a:r>
            <a:r>
              <a:rPr lang="en-US" altLang="zh-CN" dirty="0"/>
              <a:t>[1];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cov</a:t>
            </a:r>
            <a:r>
              <a:rPr lang="en-US" altLang="zh-CN" dirty="0"/>
              <a:t>[2] = </a:t>
            </a:r>
            <a:r>
              <a:rPr lang="en-US" altLang="zh-CN" dirty="0" err="1"/>
              <a:t>resU</a:t>
            </a:r>
            <a:r>
              <a:rPr lang="en-US" altLang="zh-CN" dirty="0"/>
              <a:t>;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cov</a:t>
            </a:r>
            <a:r>
              <a:rPr lang="en-US" altLang="zh-CN" dirty="0"/>
              <a:t>[3] = </a:t>
            </a:r>
            <a:r>
              <a:rPr lang="en-US" altLang="zh-CN" dirty="0" err="1"/>
              <a:t>v_direction</a:t>
            </a:r>
            <a:r>
              <a:rPr lang="en-US" altLang="zh-CN" dirty="0"/>
              <a:t>[0];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cov</a:t>
            </a:r>
            <a:r>
              <a:rPr lang="en-US" altLang="zh-CN" dirty="0"/>
              <a:t>[4] = </a:t>
            </a:r>
            <a:r>
              <a:rPr lang="en-US" altLang="zh-CN" dirty="0" err="1"/>
              <a:t>v_direction</a:t>
            </a:r>
            <a:r>
              <a:rPr lang="en-US" altLang="zh-CN" dirty="0"/>
              <a:t>[1];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cov</a:t>
            </a:r>
            <a:r>
              <a:rPr lang="en-US" altLang="zh-CN" dirty="0"/>
              <a:t>[5] = </a:t>
            </a:r>
            <a:r>
              <a:rPr lang="en-US" altLang="zh-CN" dirty="0" err="1"/>
              <a:t>resV</a:t>
            </a:r>
            <a:r>
              <a:rPr lang="en-US" altLang="zh-CN" dirty="0"/>
              <a:t>;</a:t>
            </a:r>
          </a:p>
          <a:p>
            <a:pPr lvl="2"/>
            <a:r>
              <a:rPr lang="en-US" altLang="zh-CN" dirty="0"/>
              <a:t>    </a:t>
            </a:r>
            <a:r>
              <a:rPr lang="en-US" altLang="zh-CN" dirty="0" err="1"/>
              <a:t>trkHit</a:t>
            </a:r>
            <a:r>
              <a:rPr lang="en-US" altLang="zh-CN" dirty="0"/>
              <a:t>-&gt;</a:t>
            </a:r>
            <a:r>
              <a:rPr lang="en-US" altLang="zh-CN" dirty="0" err="1"/>
              <a:t>setCovMatrix</a:t>
            </a:r>
            <a:r>
              <a:rPr lang="en-US" altLang="zh-CN" dirty="0"/>
              <a:t>(</a:t>
            </a:r>
            <a:r>
              <a:rPr lang="en-US" altLang="zh-CN" dirty="0" err="1"/>
              <a:t>cov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Geometry service during the transition from Marlin to Gaudi</a:t>
            </a:r>
          </a:p>
          <a:p>
            <a:pPr lvl="1"/>
            <a:r>
              <a:rPr lang="en-US" altLang="zh-CN" dirty="0"/>
              <a:t>Keep the GEAR package in Marlin at present</a:t>
            </a:r>
          </a:p>
          <a:p>
            <a:pPr lvl="2"/>
            <a:r>
              <a:rPr lang="en-US" altLang="zh-CN" dirty="0"/>
              <a:t>Load GEAR by a Gaudi service (</a:t>
            </a:r>
            <a:r>
              <a:rPr lang="en-US" altLang="zh-CN" dirty="0" err="1"/>
              <a:t>GearSvc</a:t>
            </a:r>
            <a:r>
              <a:rPr lang="en-US" altLang="zh-CN" dirty="0"/>
              <a:t>) </a:t>
            </a:r>
          </a:p>
          <a:p>
            <a:pPr lvl="3"/>
            <a:r>
              <a:rPr lang="en-US" altLang="zh-CN" dirty="0"/>
              <a:t> auto _gear = service&lt;</a:t>
            </a:r>
            <a:r>
              <a:rPr lang="en-US" altLang="zh-CN" dirty="0" err="1"/>
              <a:t>IGearSvc</a:t>
            </a:r>
            <a:r>
              <a:rPr lang="en-US" altLang="zh-CN" dirty="0"/>
              <a:t>&gt;("</a:t>
            </a:r>
            <a:r>
              <a:rPr lang="en-US" altLang="zh-CN" dirty="0" err="1"/>
              <a:t>GearSvc</a:t>
            </a:r>
            <a:r>
              <a:rPr lang="en-US" altLang="zh-CN" dirty="0"/>
              <a:t>");</a:t>
            </a:r>
          </a:p>
          <a:p>
            <a:pPr lvl="3"/>
            <a:r>
              <a:rPr lang="en-US" altLang="zh-CN" dirty="0"/>
              <a:t>  if ( !_gear ) {</a:t>
            </a:r>
          </a:p>
          <a:p>
            <a:pPr lvl="3"/>
            <a:r>
              <a:rPr lang="en-US" altLang="zh-CN" dirty="0"/>
              <a:t>    error() &lt;&lt; "Failed to find </a:t>
            </a:r>
            <a:r>
              <a:rPr lang="en-US" altLang="zh-CN" dirty="0" err="1"/>
              <a:t>GearSvc</a:t>
            </a:r>
            <a:r>
              <a:rPr lang="en-US" altLang="zh-CN" dirty="0"/>
              <a:t> ..." &lt;&lt; </a:t>
            </a:r>
            <a:r>
              <a:rPr lang="en-US" altLang="zh-CN" dirty="0" err="1"/>
              <a:t>endmsg</a:t>
            </a:r>
            <a:r>
              <a:rPr lang="en-US" altLang="zh-CN" dirty="0"/>
              <a:t>;</a:t>
            </a:r>
          </a:p>
          <a:p>
            <a:pPr lvl="3"/>
            <a:r>
              <a:rPr lang="en-US" altLang="zh-CN" dirty="0"/>
              <a:t>    return </a:t>
            </a:r>
            <a:r>
              <a:rPr lang="en-US" altLang="zh-CN" dirty="0" err="1"/>
              <a:t>StatusCode</a:t>
            </a:r>
            <a:r>
              <a:rPr lang="en-US" altLang="zh-CN" dirty="0"/>
              <a:t>::FAILURE;</a:t>
            </a:r>
          </a:p>
          <a:p>
            <a:pPr lvl="3"/>
            <a:r>
              <a:rPr lang="en-US" altLang="zh-CN" dirty="0"/>
              <a:t>  }</a:t>
            </a:r>
          </a:p>
          <a:p>
            <a:pPr lvl="3"/>
            <a:r>
              <a:rPr lang="en-US" altLang="zh-CN" dirty="0"/>
              <a:t>  gear::</a:t>
            </a:r>
            <a:r>
              <a:rPr lang="en-US" altLang="zh-CN" dirty="0" err="1"/>
              <a:t>GearMgr</a:t>
            </a:r>
            <a:r>
              <a:rPr lang="en-US" altLang="zh-CN" dirty="0"/>
              <a:t>* </a:t>
            </a:r>
            <a:r>
              <a:rPr lang="en-US" altLang="zh-CN" dirty="0" err="1"/>
              <a:t>gearMgr</a:t>
            </a:r>
            <a:r>
              <a:rPr lang="en-US" altLang="zh-CN" dirty="0"/>
              <a:t> = _gear-&gt;</a:t>
            </a:r>
            <a:r>
              <a:rPr lang="en-US" altLang="zh-CN" dirty="0" err="1"/>
              <a:t>getGearMgr</a:t>
            </a:r>
            <a:r>
              <a:rPr lang="en-US" altLang="zh-CN" dirty="0"/>
              <a:t>();</a:t>
            </a:r>
          </a:p>
          <a:p>
            <a:pPr lvl="1"/>
            <a:r>
              <a:rPr lang="en-US" altLang="zh-CN" dirty="0"/>
              <a:t>Will be replaced by the new service  with DD4hep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015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43F8EE-8898-42B0-99F5-B65F66E3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4132"/>
          </a:xfrm>
        </p:spPr>
        <p:txBody>
          <a:bodyPr/>
          <a:lstStyle/>
          <a:p>
            <a:r>
              <a:rPr lang="en-US" altLang="zh-CN" dirty="0"/>
              <a:t>Progress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98B17BC-F499-412B-8FA8-88B216198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796647"/>
              </p:ext>
            </p:extLst>
          </p:nvPr>
        </p:nvGraphicFramePr>
        <p:xfrm>
          <a:off x="628650" y="1079911"/>
          <a:ext cx="7886700" cy="436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176">
                  <a:extLst>
                    <a:ext uri="{9D8B030D-6E8A-4147-A177-3AD203B41FA5}">
                      <a16:colId xmlns:a16="http://schemas.microsoft.com/office/drawing/2014/main" val="303073633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93415742"/>
                    </a:ext>
                  </a:extLst>
                </a:gridCol>
                <a:gridCol w="1750449">
                  <a:extLst>
                    <a:ext uri="{9D8B030D-6E8A-4147-A177-3AD203B41FA5}">
                      <a16:colId xmlns:a16="http://schemas.microsoft.com/office/drawing/2014/main" val="373445982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555633253"/>
                    </a:ext>
                  </a:extLst>
                </a:gridCol>
              </a:tblGrid>
              <a:tr h="546202">
                <a:tc>
                  <a:txBody>
                    <a:bodyPr/>
                    <a:lstStyle/>
                    <a:p>
                      <a:r>
                        <a:rPr lang="en-US" altLang="zh-CN" dirty="0"/>
                        <a:t>package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Component of CEPCSW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Type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status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229331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MarlinTrk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ym typeface="Symbol" panose="05050102010706020507" pitchFamily="18" charset="2"/>
                        </a:rPr>
                        <a:t>TrackSystemSvc</a:t>
                      </a:r>
                      <a:endParaRPr lang="en-US" altLang="zh-CN" dirty="0">
                        <a:sym typeface="Symbol" panose="05050102010706020507" pitchFamily="18" charset="2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>
                          <a:sym typeface="Symbol" panose="05050102010706020507" pitchFamily="18" charset="2"/>
                        </a:rPr>
                        <a:t>TrackSystemSvcLib</a:t>
                      </a:r>
                      <a:endParaRPr lang="en-US" altLang="zh-CN" dirty="0">
                        <a:sym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Service</a:t>
                      </a:r>
                    </a:p>
                    <a:p>
                      <a:r>
                        <a:rPr lang="en-US" altLang="zh-CN" dirty="0"/>
                        <a:t>Library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ym typeface="Symbol" panose="05050102010706020507" pitchFamily="18" charset="2"/>
                        </a:rPr>
                        <a:t>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363522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KalDet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KalDet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Independent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ym typeface="Symbol" panose="05050102010706020507" pitchFamily="18" charset="2"/>
                        </a:rPr>
                        <a:t></a:t>
                      </a:r>
                      <a:endParaRPr lang="zh-CN" altLang="en-US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08238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KalTest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KalTest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Independent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ym typeface="Symbol" panose="05050102010706020507" pitchFamily="18" charset="2"/>
                        </a:rPr>
                        <a:t></a:t>
                      </a:r>
                      <a:endParaRPr lang="zh-CN" altLang="en-US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87069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SpacePointBuilder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SpacePointAlg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Algorithm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ongoing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283265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SiliconTracking_MarlinTrk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SiliconTrackingAlg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Algorithm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ym typeface="Symbol" panose="05050102010706020507" pitchFamily="18" charset="2"/>
                        </a:rPr>
                        <a:t>Working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92450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ForwardTracking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ForwardTrackingAlg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Algorithm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In plan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91296"/>
                  </a:ext>
                </a:extLst>
              </a:tr>
              <a:tr h="54620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TrackSubsetProcessor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TrackSubsetAlg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Algorithm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In plan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904990"/>
                  </a:ext>
                </a:extLst>
              </a:tr>
            </a:tbl>
          </a:graphicData>
        </a:graphic>
      </p:graphicFrame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2563749-06A7-4BB4-BBFC-89A60A8B6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566809"/>
            <a:ext cx="7886700" cy="583270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2271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1225</Words>
  <Application>Microsoft Office PowerPoint</Application>
  <PresentationFormat>全屏显示(4:3)</PresentationFormat>
  <Paragraphs>212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Arial Unicode MS</vt:lpstr>
      <vt:lpstr>等线</vt:lpstr>
      <vt:lpstr>等线 Light</vt:lpstr>
      <vt:lpstr>Arial</vt:lpstr>
      <vt:lpstr>Symbol</vt:lpstr>
      <vt:lpstr>Office 主题​​</vt:lpstr>
      <vt:lpstr>Migration of the Silicon tracking algorithm to Gaudi (temporary version)</vt:lpstr>
      <vt:lpstr>Contents</vt:lpstr>
      <vt:lpstr>Introduction/Motivation</vt:lpstr>
      <vt:lpstr>Implement Tracking from Marlin into CEPCSW</vt:lpstr>
      <vt:lpstr>MarlinTrk</vt:lpstr>
      <vt:lpstr>KalDet &amp; KalTest</vt:lpstr>
      <vt:lpstr>From SiliconTracking_Marlin to SiliconTrackingAlg</vt:lpstr>
      <vt:lpstr>Issues and Solutions (Temporary)</vt:lpstr>
      <vt:lpstr>Progress</vt:lpstr>
      <vt:lpstr>Usage Changes</vt:lpstr>
      <vt:lpstr>Comparison of tracking and fitting</vt:lpstr>
      <vt:lpstr>Tracking efficiency</vt:lpstr>
      <vt:lpstr>Resolution</vt:lpstr>
      <vt:lpstr>CPU Time</vt:lpstr>
      <vt:lpstr>Discussion and Plan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 SiliconTracking into CEPCSW</dc:title>
  <dc:creator>Fu Chengdong</dc:creator>
  <cp:lastModifiedBy>Fu Chengdong</cp:lastModifiedBy>
  <cp:revision>55</cp:revision>
  <dcterms:created xsi:type="dcterms:W3CDTF">2019-10-14T02:01:09Z</dcterms:created>
  <dcterms:modified xsi:type="dcterms:W3CDTF">2019-11-11T06:14:03Z</dcterms:modified>
</cp:coreProperties>
</file>