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1pPr>
    <a:lvl2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2pPr>
    <a:lvl3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3pPr>
    <a:lvl4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4pPr>
    <a:lvl5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5pPr>
    <a:lvl6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6pPr>
    <a:lvl7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7pPr>
    <a:lvl8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8pPr>
    <a:lvl9pPr marL="0" marR="0" indent="0" algn="ct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B5854"/>
        </a:solidFill>
        <a:effectLst/>
        <a:uFillTx/>
        <a:latin typeface="Avenir Medium"/>
        <a:ea typeface="Avenir Medium"/>
        <a:cs typeface="Avenir Medium"/>
        <a:sym typeface="Avenir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25400" cap="flat">
              <a:solidFill>
                <a:srgbClr val="5B5854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7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809E35">
              <a:alpha val="10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38100" cap="flat">
              <a:solidFill>
                <a:srgbClr val="5B585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5B5854"/>
              </a:solidFill>
              <a:prstDash val="solid"/>
              <a:miter lim="400000"/>
            </a:ln>
          </a:left>
          <a:right>
            <a:ln w="12700" cap="flat">
              <a:solidFill>
                <a:srgbClr val="5B585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5B5854"/>
              </a:solidFill>
              <a:prstDash val="solid"/>
              <a:miter lim="400000"/>
            </a:ln>
          </a:bottom>
          <a:insideH>
            <a:ln w="12700" cap="flat">
              <a:solidFill>
                <a:srgbClr val="5B5854"/>
              </a:solidFill>
              <a:prstDash val="solid"/>
              <a:miter lim="400000"/>
            </a:ln>
          </a:insideH>
          <a:insideV>
            <a:ln w="12700" cap="flat">
              <a:solidFill>
                <a:srgbClr val="5B5854"/>
              </a:solidFill>
              <a:prstDash val="solid"/>
              <a:miter lim="400000"/>
            </a:ln>
          </a:insideV>
        </a:tcBdr>
        <a:fill>
          <a:solidFill>
            <a:srgbClr val="619E5C">
              <a:alpha val="15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solidFill>
                <a:srgbClr val="BDBBB3"/>
              </a:solidFill>
              <a:prstDash val="solid"/>
              <a:miter lim="400000"/>
            </a:ln>
          </a:left>
          <a:right>
            <a:ln w="12700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8E755A"/>
              </a:solidFill>
              <a:prstDash val="solid"/>
              <a:miter lim="400000"/>
            </a:ln>
          </a:left>
          <a:right>
            <a:ln w="12700" cap="flat">
              <a:solidFill>
                <a:srgbClr val="8E755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8E755A"/>
              </a:solidFill>
              <a:prstDash val="solid"/>
              <a:miter lim="400000"/>
            </a:ln>
          </a:insideH>
          <a:insideV>
            <a:ln w="12700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A5A59F"/>
              </a:solidFill>
              <a:prstDash val="solid"/>
              <a:miter lim="400000"/>
            </a:ln>
          </a:left>
          <a:right>
            <a:ln w="12700" cap="flat">
              <a:solidFill>
                <a:srgbClr val="A5A59F"/>
              </a:solidFill>
              <a:prstDash val="solid"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A5A59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DBBB3"/>
              </a:solidFill>
              <a:prstDash val="solid"/>
              <a:miter lim="400000"/>
            </a:ln>
          </a:top>
          <a:bottom>
            <a:ln w="12700" cap="flat">
              <a:solidFill>
                <a:srgbClr val="A5A59F"/>
              </a:solidFill>
              <a:prstDash val="solid"/>
              <a:miter lim="400000"/>
            </a:ln>
          </a:bottom>
          <a:insideH>
            <a:ln w="12700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5A59F"/>
              </a:solidFill>
              <a:prstDash val="solid"/>
              <a:miter lim="400000"/>
            </a:ln>
          </a:top>
          <a:bottom>
            <a:ln w="12700" cap="flat">
              <a:solidFill>
                <a:srgbClr val="BDBBB3"/>
              </a:solidFill>
              <a:prstDash val="solid"/>
              <a:miter lim="400000"/>
            </a:ln>
          </a:bottom>
          <a:insideH>
            <a:ln w="12700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29A85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A29A85"/>
              </a:solidFill>
              <a:prstDash val="solid"/>
              <a:miter lim="400000"/>
            </a:ln>
          </a:bottom>
          <a:insideH>
            <a:ln w="12700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2">
              <a:hueOff val="-1122706"/>
              <a:satOff val="6504"/>
              <a:lumOff val="15871"/>
              <a:alpha val="12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12700" cap="flat">
              <a:noFill/>
              <a:miter lim="400000"/>
            </a:ln>
          </a:left>
          <a:right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top>
          <a:bottom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5B5854"/>
      </a:tcTxStyle>
      <a:tcStyle>
        <a:tcBdr>
          <a:lef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left>
          <a:right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50800" cap="flat">
              <a:solidFill>
                <a:schemeClr val="accent5">
                  <a:alpha val="75000"/>
                </a:schemeClr>
              </a:solidFill>
              <a:prstDash val="solid"/>
              <a:miter lim="400000"/>
            </a:ln>
          </a:bottom>
          <a:insideH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H>
          <a:insideV>
            <a:ln w="38100" cap="flat">
              <a:solidFill>
                <a:schemeClr val="accent2">
                  <a:hueOff val="-1122706"/>
                  <a:satOff val="6504"/>
                  <a:lumOff val="15871"/>
                  <a:alpha val="6499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6"/>
  </p:normalViewPr>
  <p:slideViewPr>
    <p:cSldViewPr snapToGrid="0" snapToObjects="1">
      <p:cViewPr varScale="1">
        <p:scale>
          <a:sx n="72" d="100"/>
          <a:sy n="72" d="100"/>
        </p:scale>
        <p:origin x="14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6" name="Shape 1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73100" y="3835400"/>
            <a:ext cx="11658600" cy="3886200"/>
          </a:xfrm>
          <a:prstGeom prst="rect">
            <a:avLst/>
          </a:prstGeom>
        </p:spPr>
        <p:txBody>
          <a:bodyPr/>
          <a:lstStyle>
            <a:lvl1pPr>
              <a:defRPr sz="10400" spc="208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3100" y="2070100"/>
            <a:ext cx="11658600" cy="1778000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0"/>
              </a:spcBef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cap="all" spc="215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Body Level One…"/>
          <p:cNvSpPr txBox="1">
            <a:spLocks noGrp="1"/>
          </p:cNvSpPr>
          <p:nvPr>
            <p:ph type="body" idx="1"/>
          </p:nvPr>
        </p:nvSpPr>
        <p:spPr>
          <a:xfrm>
            <a:off x="673100" y="1320800"/>
            <a:ext cx="11658600" cy="7467600"/>
          </a:xfrm>
          <a:prstGeom prst="rect">
            <a:avLst/>
          </a:prstGeom>
        </p:spPr>
        <p:txBody>
          <a:bodyPr anchor="ctr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Image"/>
          <p:cNvSpPr>
            <a:spLocks noGrp="1"/>
          </p:cNvSpPr>
          <p:nvPr>
            <p:ph type="pic" sz="half" idx="13"/>
          </p:nvPr>
        </p:nvSpPr>
        <p:spPr>
          <a:xfrm>
            <a:off x="6172200" y="4787900"/>
            <a:ext cx="6375400" cy="4145675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5" name="Image"/>
          <p:cNvSpPr>
            <a:spLocks noGrp="1"/>
          </p:cNvSpPr>
          <p:nvPr>
            <p:ph type="pic" sz="quarter" idx="14"/>
          </p:nvPr>
        </p:nvSpPr>
        <p:spPr>
          <a:xfrm>
            <a:off x="6333919" y="1079498"/>
            <a:ext cx="5918201" cy="3429001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6" name="Image"/>
          <p:cNvSpPr>
            <a:spLocks noGrp="1"/>
          </p:cNvSpPr>
          <p:nvPr>
            <p:ph type="pic" idx="15"/>
          </p:nvPr>
        </p:nvSpPr>
        <p:spPr>
          <a:xfrm>
            <a:off x="-321934" y="1080867"/>
            <a:ext cx="7686496" cy="7807542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2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Image"/>
          <p:cNvSpPr>
            <a:spLocks noGrp="1"/>
          </p:cNvSpPr>
          <p:nvPr>
            <p:ph type="pic" idx="13"/>
          </p:nvPr>
        </p:nvSpPr>
        <p:spPr>
          <a:xfrm>
            <a:off x="5556601" y="1079500"/>
            <a:ext cx="7701342" cy="77851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5" name="Image"/>
          <p:cNvSpPr>
            <a:spLocks noGrp="1"/>
          </p:cNvSpPr>
          <p:nvPr>
            <p:ph type="pic" idx="14"/>
          </p:nvPr>
        </p:nvSpPr>
        <p:spPr>
          <a:xfrm>
            <a:off x="299347" y="1003300"/>
            <a:ext cx="7793714" cy="789940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5522" y="9235547"/>
            <a:ext cx="327168" cy="3376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— 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673100" y="6483350"/>
            <a:ext cx="11658600" cy="5588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i="1" spc="52">
                <a:solidFill>
                  <a:schemeClr val="accent5">
                    <a:satOff val="-10854"/>
                    <a:lumOff val="-10463"/>
                  </a:schemeClr>
                </a:solidFill>
              </a:defRPr>
            </a:lvl1pPr>
          </a:lstStyle>
          <a:p>
            <a:r>
              <a:t>— Johnny Appleseed</a:t>
            </a:r>
          </a:p>
        </p:txBody>
      </p:sp>
      <p:sp>
        <p:nvSpPr>
          <p:cNvPr id="124" name="Type a quote here."/>
          <p:cNvSpPr txBox="1">
            <a:spLocks noGrp="1"/>
          </p:cNvSpPr>
          <p:nvPr>
            <p:ph type="body" sz="quarter" idx="14"/>
          </p:nvPr>
        </p:nvSpPr>
        <p:spPr>
          <a:xfrm>
            <a:off x="673100" y="5317839"/>
            <a:ext cx="11658600" cy="1057561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5800" cap="all" spc="464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pPr defTabSz="914400"/>
            <a:r>
              <a:t>Type a quote here.</a:t>
            </a:r>
          </a:p>
        </p:txBody>
      </p:sp>
      <p:sp>
        <p:nvSpPr>
          <p:cNvPr id="125" name="”"/>
          <p:cNvSpPr txBox="1">
            <a:spLocks noGrp="1"/>
          </p:cNvSpPr>
          <p:nvPr>
            <p:ph type="body" sz="quarter" idx="15"/>
          </p:nvPr>
        </p:nvSpPr>
        <p:spPr>
          <a:xfrm>
            <a:off x="6113659" y="70612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z="9000" spc="18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”</a:t>
            </a:r>
          </a:p>
        </p:txBody>
      </p:sp>
      <p:sp>
        <p:nvSpPr>
          <p:cNvPr id="126" name="“"/>
          <p:cNvSpPr txBox="1">
            <a:spLocks noGrp="1"/>
          </p:cNvSpPr>
          <p:nvPr>
            <p:ph type="body" sz="quarter" idx="16"/>
          </p:nvPr>
        </p:nvSpPr>
        <p:spPr>
          <a:xfrm>
            <a:off x="6113659" y="2565400"/>
            <a:ext cx="779541" cy="1409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 defTabSz="647700">
              <a:spcBef>
                <a:spcPts val="0"/>
              </a:spcBef>
              <a:buClrTx/>
              <a:buSzTx/>
              <a:buNone/>
              <a:defRPr sz="9000" spc="18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5312005" cy="9956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533400" y="3492500"/>
            <a:ext cx="11938000" cy="7762817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73100" y="1168400"/>
            <a:ext cx="11658600" cy="13335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7400" spc="148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3100" y="508000"/>
            <a:ext cx="11658600" cy="6731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ClrTx/>
              <a:buSzTx/>
              <a:buNone/>
              <a:defRPr sz="4000" cap="all" spc="79">
                <a:solidFill>
                  <a:srgbClr val="FFFFFF"/>
                </a:solidFill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mage"/>
          <p:cNvSpPr>
            <a:spLocks noGrp="1"/>
          </p:cNvSpPr>
          <p:nvPr>
            <p:ph type="pic" idx="13"/>
          </p:nvPr>
        </p:nvSpPr>
        <p:spPr>
          <a:xfrm>
            <a:off x="876300" y="2304347"/>
            <a:ext cx="11239500" cy="7308610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3100" y="1320800"/>
            <a:ext cx="11658600" cy="4953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SzTx/>
              <a:buNone/>
              <a:defRPr sz="2600" cap="all" spc="234">
                <a:latin typeface="+mn-lt"/>
                <a:ea typeface="+mn-ea"/>
                <a:cs typeface="+mn-cs"/>
                <a:sym typeface="Futura"/>
              </a:defRPr>
            </a:lvl1pPr>
            <a:lvl2pPr marL="0" indent="0" algn="ctr">
              <a:spcBef>
                <a:spcPts val="0"/>
              </a:spcBef>
              <a:buSzTx/>
              <a:buNone/>
              <a:defRPr sz="2600" cap="all" spc="234">
                <a:latin typeface="+mn-lt"/>
                <a:ea typeface="+mn-ea"/>
                <a:cs typeface="+mn-cs"/>
                <a:sym typeface="Futura"/>
              </a:defRPr>
            </a:lvl2pPr>
            <a:lvl3pPr marL="0" indent="0" algn="ctr">
              <a:spcBef>
                <a:spcPts val="0"/>
              </a:spcBef>
              <a:buSzTx/>
              <a:buNone/>
              <a:defRPr sz="2600" cap="all" spc="234">
                <a:latin typeface="+mn-lt"/>
                <a:ea typeface="+mn-ea"/>
                <a:cs typeface="+mn-cs"/>
                <a:sym typeface="Futura"/>
              </a:defRPr>
            </a:lvl3pPr>
            <a:lvl4pPr marL="0" indent="0" algn="ctr">
              <a:spcBef>
                <a:spcPts val="0"/>
              </a:spcBef>
              <a:buSzTx/>
              <a:buNone/>
              <a:defRPr sz="2600" cap="all" spc="234">
                <a:latin typeface="+mn-lt"/>
                <a:ea typeface="+mn-ea"/>
                <a:cs typeface="+mn-cs"/>
                <a:sym typeface="Futura"/>
              </a:defRPr>
            </a:lvl4pPr>
            <a:lvl5pPr marL="0" indent="0" algn="ctr">
              <a:spcBef>
                <a:spcPts val="0"/>
              </a:spcBef>
              <a:buSzTx/>
              <a:buNone/>
              <a:defRPr sz="2600" cap="all" spc="234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z="10400" spc="208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673100" y="3086100"/>
            <a:ext cx="11658600" cy="3568700"/>
          </a:xfrm>
          <a:prstGeom prst="rect">
            <a:avLst/>
          </a:prstGeom>
        </p:spPr>
        <p:txBody>
          <a:bodyPr anchor="ctr"/>
          <a:lstStyle>
            <a:lvl1pPr>
              <a:defRPr sz="10400" spc="208"/>
            </a:lvl1pPr>
          </a:lstStyle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Image"/>
          <p:cNvSpPr>
            <a:spLocks noGrp="1"/>
          </p:cNvSpPr>
          <p:nvPr>
            <p:ph type="pic" idx="13"/>
          </p:nvPr>
        </p:nvSpPr>
        <p:spPr>
          <a:xfrm>
            <a:off x="3630632" y="977900"/>
            <a:ext cx="10604501" cy="7881475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xfrm>
            <a:off x="673100" y="4191000"/>
            <a:ext cx="4889500" cy="3581400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  <a:defRPr sz="7400" spc="148"/>
            </a:lvl1pPr>
          </a:lstStyle>
          <a:p>
            <a:r>
              <a:t>Title Text</a:t>
            </a:r>
          </a:p>
        </p:txBody>
      </p:sp>
      <p:sp>
        <p:nvSpPr>
          <p:cNvPr id="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73100" y="2844800"/>
            <a:ext cx="4889500" cy="13589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Futura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Futura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Futura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Futura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sz="4000" cap="all" spc="79">
                <a:latin typeface="+mn-lt"/>
                <a:ea typeface="+mn-ea"/>
                <a:cs typeface="+mn-cs"/>
                <a:sym typeface="Futur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donec quis nunc"/>
          <p:cNvSpPr txBox="1">
            <a:spLocks noGrp="1"/>
          </p:cNvSpPr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6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donec quis nunc"/>
          <p:cNvSpPr txBox="1">
            <a:spLocks noGrp="1"/>
          </p:cNvSpPr>
          <p:nvPr>
            <p:ph type="body" sz="quarter" idx="13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7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Image"/>
          <p:cNvSpPr>
            <a:spLocks noGrp="1"/>
          </p:cNvSpPr>
          <p:nvPr>
            <p:ph type="pic" idx="13"/>
          </p:nvPr>
        </p:nvSpPr>
        <p:spPr>
          <a:xfrm>
            <a:off x="4701080" y="2297102"/>
            <a:ext cx="8877139" cy="6597667"/>
          </a:xfrm>
          <a:prstGeom prst="rect">
            <a:avLst/>
          </a:prstGeom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6" name="donec quis nunc"/>
          <p:cNvSpPr txBox="1">
            <a:spLocks noGrp="1"/>
          </p:cNvSpPr>
          <p:nvPr>
            <p:ph type="body" sz="quarter" idx="14"/>
          </p:nvPr>
        </p:nvSpPr>
        <p:spPr>
          <a:xfrm>
            <a:off x="673100" y="1320800"/>
            <a:ext cx="11658600" cy="53626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2600" cap="all" spc="234"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r>
              <a:t>donec quis nunc</a:t>
            </a:r>
          </a:p>
        </p:txBody>
      </p:sp>
      <p:sp>
        <p:nvSpPr>
          <p:cNvPr id="8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73100" y="2603500"/>
            <a:ext cx="4775200" cy="6019800"/>
          </a:xfrm>
          <a:prstGeom prst="rect">
            <a:avLst/>
          </a:prstGeom>
        </p:spPr>
        <p:txBody>
          <a:bodyPr/>
          <a:lstStyle>
            <a:lvl1pPr>
              <a:spcBef>
                <a:spcPts val="2800"/>
              </a:spcBef>
              <a:defRPr sz="2400" spc="48"/>
            </a:lvl1pPr>
            <a:lvl2pPr>
              <a:spcBef>
                <a:spcPts val="2800"/>
              </a:spcBef>
              <a:defRPr sz="2400" spc="48"/>
            </a:lvl2pPr>
            <a:lvl3pPr>
              <a:spcBef>
                <a:spcPts val="2800"/>
              </a:spcBef>
              <a:defRPr sz="2400" spc="48"/>
            </a:lvl3pPr>
            <a:lvl4pPr>
              <a:spcBef>
                <a:spcPts val="2800"/>
              </a:spcBef>
              <a:defRPr sz="2400" spc="48"/>
            </a:lvl4pPr>
            <a:lvl5pPr>
              <a:spcBef>
                <a:spcPts val="2800"/>
              </a:spcBef>
              <a:defRPr sz="2400" spc="48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8817" y="9235547"/>
            <a:ext cx="327168" cy="337606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73100" y="584200"/>
            <a:ext cx="11658600" cy="74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73100" y="2387600"/>
            <a:ext cx="11658600" cy="645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38817" y="9234278"/>
            <a:ext cx="327168" cy="33760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400" cap="all" spc="28">
                <a:solidFill>
                  <a:srgbClr val="9A958E"/>
                </a:solidFill>
                <a:latin typeface="+mn-lt"/>
                <a:ea typeface="+mn-ea"/>
                <a:cs typeface="+mn-cs"/>
                <a:sym typeface="Futura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3429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6858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10287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13716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7145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20574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24003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274320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all" spc="79" baseline="0">
          <a:solidFill>
            <a:srgbClr val="5B5854"/>
          </a:solidFill>
          <a:uFillTx/>
          <a:latin typeface="+mn-lt"/>
          <a:ea typeface="+mn-ea"/>
          <a:cs typeface="+mn-cs"/>
          <a:sym typeface="Futura"/>
        </a:defRPr>
      </a:lvl9pPr>
    </p:titleStyle>
    <p:bodyStyle>
      <a:lvl1pPr marL="381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1pPr>
      <a:lvl2pPr marL="762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2pPr>
      <a:lvl3pPr marL="1143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3pPr>
      <a:lvl4pPr marL="1524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4pPr>
      <a:lvl5pPr marL="1905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5pPr>
      <a:lvl6pPr marL="2286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6pPr>
      <a:lvl7pPr marL="2667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7pPr>
      <a:lvl8pPr marL="3048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8pPr>
      <a:lvl9pPr marL="3429000" marR="0" indent="-381000" algn="l" defTabSz="4572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A958E"/>
        </a:buClr>
        <a:buSzPct val="75000"/>
        <a:buFontTx/>
        <a:buChar char="•"/>
        <a:tabLst/>
        <a:defRPr sz="2800" b="0" i="0" u="none" strike="noStrike" cap="none" spc="56" baseline="0">
          <a:solidFill>
            <a:srgbClr val="5B5854"/>
          </a:solidFill>
          <a:uFillTx/>
          <a:latin typeface="Avenir Medium"/>
          <a:ea typeface="Avenir Medium"/>
          <a:cs typeface="Avenir Medium"/>
          <a:sym typeface="Avenir Medium"/>
        </a:defRPr>
      </a:lvl9pPr>
    </p:bodyStyle>
    <p:otherStyle>
      <a:lvl1pPr marL="0" marR="0" indent="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1pPr>
      <a:lvl2pPr marL="0" marR="0" indent="228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2pPr>
      <a:lvl3pPr marL="0" marR="0" indent="457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3pPr>
      <a:lvl4pPr marL="0" marR="0" indent="685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4pPr>
      <a:lvl5pPr marL="0" marR="0" indent="9144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5pPr>
      <a:lvl6pPr marL="0" marR="0" indent="11430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6pPr>
      <a:lvl7pPr marL="0" marR="0" indent="13716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7pPr>
      <a:lvl8pPr marL="0" marR="0" indent="16002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8pPr>
      <a:lvl9pPr marL="0" marR="0" indent="1828800" algn="ctr" defTabSz="457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all" spc="28" baseline="0">
          <a:solidFill>
            <a:schemeClr val="tx1"/>
          </a:solidFill>
          <a:uFillTx/>
          <a:latin typeface="+mn-lt"/>
          <a:ea typeface="+mn-ea"/>
          <a:cs typeface="+mn-cs"/>
          <a:sym typeface="Futu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8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Identification of multi-jet events at the CEPC…"/>
          <p:cNvSpPr txBox="1"/>
          <p:nvPr/>
        </p:nvSpPr>
        <p:spPr>
          <a:xfrm>
            <a:off x="1449982" y="2571750"/>
            <a:ext cx="10104836" cy="265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Identification of multi-jet events at the CEPC</a:t>
            </a:r>
          </a:p>
          <a:p>
            <a:pPr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>
              <a:defRPr sz="100">
                <a:latin typeface="Comic Sans MS"/>
                <a:ea typeface="Comic Sans MS"/>
                <a:cs typeface="Comic Sans MS"/>
                <a:sym typeface="Comic Sans MS"/>
              </a:defRPr>
            </a:pPr>
            <a:endParaRPr/>
          </a:p>
          <a:p>
            <a:pPr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zhu Yongfeng</a:t>
            </a:r>
          </a:p>
          <a:p>
            <a:pPr>
              <a:defRPr sz="3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IHEP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5" name="energy-energy correlation"/>
              <p:cNvSpPr txBox="1"/>
              <p:nvPr/>
            </p:nvSpPr>
            <p:spPr>
              <a:xfrm>
                <a:off x="610157" y="989260"/>
                <a:ext cx="10827810" cy="250627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spAutoFit/>
              </a:bodyPr>
              <a:lstStyle/>
              <a:p>
                <a:pPr algn="l">
                  <a:lnSpc>
                    <a:spcPct val="120000"/>
                  </a:lnSpc>
                  <a:defRPr sz="4000"/>
                </a:pPr>
                <a:r>
                  <a:t>energy-energy correlation</a:t>
                </a:r>
              </a:p>
              <a:p>
                <a:pPr algn="l">
                  <a:lnSpc>
                    <a:spcPct val="120000"/>
                  </a:lnSpc>
                </a:pPr>
                <a:endParaRPr/>
              </a:p>
              <a:p>
                <a:pPr algn="l">
                  <a:lnSpc>
                    <a:spcPct val="120000"/>
                  </a:lnSpc>
                </a:pPr>
                <a:r>
                  <a:t>      </a:t>
                </a:r>
                <a14:m>
                  <m:oMath xmlns:m="http://schemas.openxmlformats.org/officeDocument/2006/math">
                    <m:r>
                      <a:rPr sz="28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𝐸𝐸𝐶</m:t>
                    </m:r>
                    <m:r>
                      <a:rPr sz="28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28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8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sz="28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8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sz="28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𝑡𝑜𝑡</m:t>
                            </m:r>
                          </m:sub>
                        </m:sSub>
                      </m:den>
                    </m:f>
                    <m:limLow>
                      <m:limLowPr>
                        <m:ctrlPr>
                          <a:rPr sz="28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a:rPr sz="28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∑</m:t>
                        </m:r>
                      </m:e>
                      <m:lim>
                        <m:r>
                          <a:rPr sz="28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lim>
                    </m:limLow>
                    <m:r>
                      <a:rPr sz="28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∫</m:t>
                    </m:r>
                    <m:r>
                      <a:rPr sz="28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sz="28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𝜎</m:t>
                    </m:r>
                    <m:f>
                      <m:fPr>
                        <m:ctrlPr>
                          <a:rPr sz="28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sz="28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8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28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sz="28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8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28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sz="28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sz="28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sz="28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sz="28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r>
                      <a:rPr sz="28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28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sz="28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𝜒</m:t>
                    </m:r>
                    <m:r>
                      <a:rPr sz="28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sz="28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sz="28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28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sz="28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sz="28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sz="2600"/>
              </a:p>
            </p:txBody>
          </p:sp>
        </mc:Choice>
        <mc:Fallback>
          <p:sp>
            <p:nvSpPr>
              <p:cNvPr id="195" name="energy-energy correl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57" y="989260"/>
                <a:ext cx="10827810" cy="2506276"/>
              </a:xfrm>
              <a:prstGeom prst="rect">
                <a:avLst/>
              </a:prstGeom>
              <a:blipFill>
                <a:blip r:embed="rId2"/>
                <a:stretch>
                  <a:fillRect l="-2462" t="-5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9" name="Group"/>
          <p:cNvGrpSpPr/>
          <p:nvPr/>
        </p:nvGrpSpPr>
        <p:grpSpPr>
          <a:xfrm>
            <a:off x="602486" y="4484275"/>
            <a:ext cx="11799827" cy="3626202"/>
            <a:chOff x="0" y="0"/>
            <a:chExt cx="11799825" cy="3626201"/>
          </a:xfrm>
        </p:grpSpPr>
        <p:pic>
          <p:nvPicPr>
            <p:cNvPr id="196" name="cSixEEC.png" descr="cSixEEC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8576" y="0"/>
              <a:ext cx="3771250" cy="362620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197" name="cISREEC.png" descr="cISREEC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771250" cy="362620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198" name="cHmg.png" descr="cHmg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14288" y="0"/>
              <a:ext cx="3771250" cy="362620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1" name=": the histogram of each event…"/>
              <p:cNvSpPr txBox="1"/>
              <p:nvPr/>
            </p:nvSpPr>
            <p:spPr>
              <a:xfrm>
                <a:off x="3244859" y="1035729"/>
                <a:ext cx="8041498" cy="2827127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>
                <a:spAutoFit/>
              </a:bodyPr>
              <a:lstStyle/>
              <a:p>
                <a:pPr algn="l"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14:m>
                  <m:oMath xmlns:m="http://schemas.openxmlformats.org/officeDocument/2006/math">
                    <m:r>
                      <a:rPr sz="29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𝑙𝑖𝑘𝑒𝑙𝑖h𝑜𝑜𝑑</m:t>
                    </m:r>
                    <m:r>
                      <a:rPr sz="29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29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29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∑(</m:t>
                        </m:r>
                        <m:r>
                          <a:rPr sz="29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sz="29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)×</m:t>
                        </m:r>
                        <m:r>
                          <a:rPr sz="29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sSub>
                          <m:sSubPr>
                            <m:ctrlP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b>
                            <m: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ad>
                          <m:radPr>
                            <m:degHide m:val="on"/>
                            <m:ctrlP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∑(</m:t>
                            </m:r>
                            <m: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sz="290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90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sz="290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sz="290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90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sz="290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)×∑(</m:t>
                            </m:r>
                            <m: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sz="290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90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sz="290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  <m:sSub>
                              <m:sSubPr>
                                <m:ctrlPr>
                                  <a:rPr sz="290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290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sz="290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sz="29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rad>
                      </m:den>
                    </m:f>
                  </m:oMath>
                </a14:m>
                <a:r>
                  <a:rPr dirty="0"/>
                  <a:t> </a:t>
                </a:r>
              </a:p>
              <a:p>
                <a:pPr algn="l"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14:m>
                  <m:oMath xmlns:m="http://schemas.openxmlformats.org/officeDocument/2006/math">
                    <m:r>
                      <a:rPr sz="32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sz="32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dirty="0"/>
                  <a:t> : the histogram of each event</a:t>
                </a:r>
              </a:p>
              <a:p>
                <a:pPr algn="l"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14:m>
                  <m:oMath xmlns:m="http://schemas.openxmlformats.org/officeDocument/2006/math">
                    <m:r>
                      <a:rPr sz="29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sz="29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dirty="0"/>
                  <a:t> : the statistic distribution of each kinds of samples</a:t>
                </a:r>
              </a:p>
              <a:p>
                <a:pPr algn="l"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rPr dirty="0" err="1"/>
                  <a:t>i</a:t>
                </a:r>
                <a:r>
                  <a:rPr dirty="0"/>
                  <a:t> : </a:t>
                </a:r>
                <a:r>
                  <a:rPr dirty="0" err="1"/>
                  <a:t>i’th</a:t>
                </a:r>
                <a:r>
                  <a:rPr dirty="0"/>
                  <a:t> bin</a:t>
                </a:r>
              </a:p>
            </p:txBody>
          </p:sp>
        </mc:Choice>
        <mc:Fallback>
          <p:sp>
            <p:nvSpPr>
              <p:cNvPr id="201" name=": the histogram of each event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4859" y="1035729"/>
                <a:ext cx="8041498" cy="2827127"/>
              </a:xfrm>
              <a:prstGeom prst="rect">
                <a:avLst/>
              </a:prstGeom>
              <a:blipFill>
                <a:blip r:embed="rId2"/>
                <a:stretch>
                  <a:fillRect l="-1735" r="-31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5" name="Group"/>
          <p:cNvGrpSpPr/>
          <p:nvPr/>
        </p:nvGrpSpPr>
        <p:grpSpPr>
          <a:xfrm>
            <a:off x="2202673" y="3862856"/>
            <a:ext cx="10125875" cy="3019052"/>
            <a:chOff x="0" y="0"/>
            <a:chExt cx="10125873" cy="3019051"/>
          </a:xfrm>
        </p:grpSpPr>
        <p:pic>
          <p:nvPicPr>
            <p:cNvPr id="202" name="acMCPEEC6.png" descr="acMCPEEC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86060" y="0"/>
              <a:ext cx="3139814" cy="30190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203" name="acMCPEEC2.png" descr="acMCPEEC2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139814" cy="30190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204" name="acMCPEEC4.png" descr="acMCPEEC4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75103" y="0"/>
              <a:ext cx="3139814" cy="301905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</p:grpSp>
      <p:graphicFrame>
        <p:nvGraphicFramePr>
          <p:cNvPr id="206" name="Table"/>
          <p:cNvGraphicFramePr/>
          <p:nvPr/>
        </p:nvGraphicFramePr>
        <p:xfrm>
          <a:off x="2202673" y="7122338"/>
          <a:ext cx="10125871" cy="1997468"/>
        </p:xfrm>
        <a:graphic>
          <a:graphicData uri="http://schemas.openxmlformats.org/drawingml/2006/table">
            <a:tbl>
              <a:tblPr firstCol="1">
                <a:tableStyleId>{C7B018BB-80A7-4F77-B60F-C8B233D01FF8}</a:tableStyleId>
              </a:tblPr>
              <a:tblGrid>
                <a:gridCol w="3020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9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04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739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9367">
                <a:tc rowSpan="2">
                  <a:txBody>
                    <a:bodyPr/>
                    <a:lstStyle/>
                    <a:p>
                      <a:pPr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Avenir Next Demi Bold"/>
                        </a:rPr>
                        <a:t>max efficiency*purity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miter lim="400000"/>
                    </a:lnT>
                    <a:blipFill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normalized to unit one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8E755A"/>
                      </a:solidFill>
                      <a:miter lim="400000"/>
                    </a:lnB>
                    <a:blipFill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normalized to Xsection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8E755A"/>
                      </a:solidFill>
                      <a:miter lim="400000"/>
                    </a:lnB>
                    <a:blipFill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3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MC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solidFill>
                        <a:srgbClr val="8E755A"/>
                      </a:solidFill>
                      <a:miter lim="400000"/>
                    </a:lnT>
                    <a:blipFill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Reco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solidFill>
                        <a:srgbClr val="8E755A"/>
                      </a:solidFill>
                      <a:miter lim="400000"/>
                    </a:lnT>
                    <a:blipFill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MC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solidFill>
                        <a:srgbClr val="8E755A"/>
                      </a:solidFill>
                      <a:miter lim="400000"/>
                    </a:lnT>
                    <a:blipFill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Reco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8E755A"/>
                      </a:solidFill>
                      <a:miter lim="400000"/>
                    </a:lnT>
                    <a:blipFill rotWithShape="1">
                      <a:blip r:embed="rId6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367">
                <a:tc>
                  <a:txBody>
                    <a:bodyPr/>
                    <a:lstStyle/>
                    <a:p>
                      <a:pPr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Demi Bold"/>
                        </a:rPr>
                        <a:t>EEC2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0.639785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0.639467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0.744905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0.742189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367">
                <a:tc>
                  <a:txBody>
                    <a:bodyPr/>
                    <a:lstStyle/>
                    <a:p>
                      <a:pPr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Demi Bold"/>
                        </a:rPr>
                        <a:t>EEC4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0.557497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0.691678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0.691678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0.696338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7" name="EEC:"/>
          <p:cNvSpPr txBox="1"/>
          <p:nvPr/>
        </p:nvSpPr>
        <p:spPr>
          <a:xfrm>
            <a:off x="1385999" y="753346"/>
            <a:ext cx="1229470" cy="91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defRPr sz="46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rPr sz="4000"/>
              <a:t>EEC</a:t>
            </a:r>
            <a:r>
              <a:t>: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09" name="jet transition variable :…"/>
              <p:cNvSpPr txBox="1"/>
              <p:nvPr/>
            </p:nvSpPr>
            <p:spPr>
              <a:xfrm>
                <a:off x="935155" y="759796"/>
                <a:ext cx="5781924" cy="214199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>
                <a:spAutoFit/>
              </a:bodyPr>
              <a:lstStyle/>
              <a:p>
                <a:pPr algn="l">
                  <a:lnSpc>
                    <a:spcPct val="120000"/>
                  </a:lnSpc>
                  <a:defRPr sz="40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jet transition variable :</a:t>
                </a:r>
              </a:p>
              <a:p>
                <a:pPr algn="l">
                  <a:lnSpc>
                    <a:spcPct val="120000"/>
                  </a:lnSpc>
                  <a:defRPr sz="26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ee_kt_algorithm</a:t>
                </a:r>
              </a:p>
              <a:p>
                <a:pPr algn="l">
                  <a:lnSpc>
                    <a:spcPct val="120000"/>
                  </a:lnSpc>
                  <a:defRPr sz="26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1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)(1−</m:t>
                    </m:r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/>
              </a:p>
            </p:txBody>
          </p:sp>
        </mc:Choice>
        <mc:Fallback>
          <p:sp>
            <p:nvSpPr>
              <p:cNvPr id="209" name="jet transition variable 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155" y="759796"/>
                <a:ext cx="5781924" cy="2141998"/>
              </a:xfrm>
              <a:prstGeom prst="rect">
                <a:avLst/>
              </a:prstGeom>
              <a:blipFill>
                <a:blip r:embed="rId2"/>
                <a:stretch>
                  <a:fillRect l="-4386" t="-2381" r="-5921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3" name="Group"/>
          <p:cNvGrpSpPr/>
          <p:nvPr/>
        </p:nvGrpSpPr>
        <p:grpSpPr>
          <a:xfrm>
            <a:off x="1222567" y="3171451"/>
            <a:ext cx="11168618" cy="3410699"/>
            <a:chOff x="0" y="0"/>
            <a:chExt cx="11168616" cy="3410698"/>
          </a:xfrm>
        </p:grpSpPr>
        <p:pic>
          <p:nvPicPr>
            <p:cNvPr id="210" name="cMCPy2.png" descr="cMCPy2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524812" cy="338924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211" name="cMCPy4.png" descr="cMCPy4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21902" y="0"/>
              <a:ext cx="3524813" cy="338924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212" name="cMCPy6.png" descr="cMCPy6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43804" y="21455"/>
              <a:ext cx="3524813" cy="338924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</p:grpSp>
      <p:grpSp>
        <p:nvGrpSpPr>
          <p:cNvPr id="217" name="Group"/>
          <p:cNvGrpSpPr/>
          <p:nvPr/>
        </p:nvGrpSpPr>
        <p:grpSpPr>
          <a:xfrm>
            <a:off x="1211054" y="7036454"/>
            <a:ext cx="10338523" cy="2301494"/>
            <a:chOff x="12961" y="12961"/>
            <a:chExt cx="10338521" cy="2301492"/>
          </a:xfrm>
        </p:grpSpPr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14" name="Table"/>
                <p:cNvGraphicFramePr/>
                <p:nvPr/>
              </p:nvGraphicFramePr>
              <p:xfrm>
                <a:off x="12961" y="12961"/>
                <a:ext cx="10338521" cy="2301492"/>
              </p:xfrm>
              <a:graphic>
                <a:graphicData uri="http://schemas.openxmlformats.org/drawingml/2006/table">
                  <a:tbl>
                    <a:tblPr firstCol="1">
                      <a:tableStyleId>{C7B018BB-80A7-4F77-B60F-C8B233D01FF8}</a:tableStyleId>
                    </a:tblPr>
                    <a:tblGrid>
                      <a:gridCol w="3084236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808323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714763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817850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913351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</a:tblGrid>
                    <a:tr h="509778">
                      <a:tc rowSpan="2"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max efficiency*purity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8E755A"/>
                            </a:solidFill>
                            <a:miter lim="400000"/>
                          </a:lnR>
                          <a:lnT w="12700">
                            <a:miter lim="400000"/>
                          </a:lnT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tc gridSpan="2"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normalized to unit one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8E755A"/>
                            </a:solidFill>
                            <a:miter lim="400000"/>
                          </a:lnL>
                          <a:lnR w="12700">
                            <a:solidFill>
                              <a:srgbClr val="8E755A"/>
                            </a:solidFill>
                            <a:miter lim="400000"/>
                          </a:lnR>
                          <a:lnT w="12700">
                            <a:miter lim="400000"/>
                          </a:lnT>
                          <a:lnB w="12700">
                            <a:solidFill>
                              <a:srgbClr val="8E755A"/>
                            </a:solidFill>
                            <a:miter lim="400000"/>
                          </a:lnB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 gridSpan="2"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normalized to Xsection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8E755A"/>
                            </a:solidFill>
                            <a:miter lim="400000"/>
                          </a:lnL>
                          <a:lnR w="12700">
                            <a:miter lim="400000"/>
                          </a:lnR>
                          <a:lnT w="12700">
                            <a:miter lim="400000"/>
                          </a:lnT>
                          <a:lnB w="12700">
                            <a:solidFill>
                              <a:srgbClr val="8E755A"/>
                            </a:solidFill>
                            <a:miter lim="400000"/>
                          </a:lnB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509778">
                      <a:tc v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MC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8E755A"/>
                            </a:solidFill>
                            <a:miter lim="400000"/>
                          </a:lnL>
                          <a:lnR w="12700">
                            <a:solidFill>
                              <a:srgbClr val="8E755A"/>
                            </a:solidFill>
                            <a:miter lim="400000"/>
                          </a:lnR>
                          <a:lnT w="12700">
                            <a:solidFill>
                              <a:srgbClr val="8E755A"/>
                            </a:solidFill>
                            <a:miter lim="400000"/>
                          </a:lnT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Reco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8E755A"/>
                            </a:solidFill>
                            <a:miter lim="400000"/>
                          </a:lnL>
                          <a:lnR w="12700">
                            <a:solidFill>
                              <a:srgbClr val="8E755A"/>
                            </a:solidFill>
                            <a:miter lim="400000"/>
                          </a:lnR>
                          <a:lnT w="12700">
                            <a:solidFill>
                              <a:srgbClr val="8E755A"/>
                            </a:solidFill>
                            <a:miter lim="400000"/>
                          </a:lnT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MC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8E755A"/>
                            </a:solidFill>
                            <a:miter lim="400000"/>
                          </a:lnL>
                          <a:lnR w="12700">
                            <a:solidFill>
                              <a:srgbClr val="8E755A"/>
                            </a:solidFill>
                            <a:miter lim="400000"/>
                          </a:lnR>
                          <a:lnT w="12700">
                            <a:solidFill>
                              <a:srgbClr val="8E755A"/>
                            </a:solidFill>
                            <a:miter lim="400000"/>
                          </a:lnT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Reco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8E755A"/>
                            </a:solidFill>
                            <a:miter lim="400000"/>
                          </a:lnL>
                          <a:lnR w="12700">
                            <a:miter lim="400000"/>
                          </a:lnR>
                          <a:lnT w="12700">
                            <a:solidFill>
                              <a:srgbClr val="8E755A"/>
                            </a:solidFill>
                            <a:miter lim="400000"/>
                          </a:lnT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509778">
                      <a:tc>
                        <a:txBody>
                          <a:bodyPr/>
                          <a:lstStyle/>
                          <a:p>
                            <a:pPr defTabSz="914400">
                              <a:defRPr sz="2200" b="0">
                                <a:sym typeface="Avenir Next Demi Bold"/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0.642008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0.710959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0.75294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0.783771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509778">
                      <a:tc>
                        <a:txBody>
                          <a:bodyPr/>
                          <a:lstStyle/>
                          <a:p>
                            <a:pPr defTabSz="914400">
                              <a:defRPr sz="2200" b="0">
                                <a:sym typeface="Avenir Next Demi Bold"/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B w="12700"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0.640101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0.616687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0.762077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0.751312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miter lim="400000"/>
                          </a:lnR>
                          <a:lnB w="12700"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</a:tbl>
                </a:graphicData>
              </a:graphic>
            </p:graphicFrame>
          </mc:Choice>
          <mc:Fallback>
            <p:graphicFrame>
              <p:nvGraphicFramePr>
                <p:cNvPr id="214" name="Table"/>
                <p:cNvGraphicFramePr/>
                <p:nvPr/>
              </p:nvGraphicFramePr>
              <p:xfrm>
                <a:off x="12961" y="12961"/>
                <a:ext cx="10338521" cy="2301492"/>
              </p:xfrm>
              <a:graphic>
                <a:graphicData uri="http://schemas.openxmlformats.org/drawingml/2006/table">
                  <a:tbl>
                    <a:tblPr firstCol="1">
                      <a:tableStyleId>{C7B018BB-80A7-4F77-B60F-C8B233D01FF8}</a:tableStyleId>
                    </a:tblPr>
                    <a:tblGrid>
                      <a:gridCol w="3084236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1808323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714763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817850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1913351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</a:tblGrid>
                    <a:tr h="509778">
                      <a:tc rowSpan="2"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max efficiency*purity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8E755A"/>
                            </a:solidFill>
                            <a:miter lim="400000"/>
                          </a:lnR>
                          <a:lnT w="12700">
                            <a:miter lim="400000"/>
                          </a:lnT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tc gridSpan="2"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normalized to unit one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8E755A"/>
                            </a:solidFill>
                            <a:miter lim="400000"/>
                          </a:lnL>
                          <a:lnR w="12700">
                            <a:solidFill>
                              <a:srgbClr val="8E755A"/>
                            </a:solidFill>
                            <a:miter lim="400000"/>
                          </a:lnR>
                          <a:lnT w="12700">
                            <a:miter lim="400000"/>
                          </a:lnT>
                          <a:lnB w="12700">
                            <a:solidFill>
                              <a:srgbClr val="8E755A"/>
                            </a:solidFill>
                            <a:miter lim="400000"/>
                          </a:lnB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 gridSpan="2"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normalized to Xsection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8E755A"/>
                            </a:solidFill>
                            <a:miter lim="400000"/>
                          </a:lnL>
                          <a:lnR w="12700">
                            <a:miter lim="400000"/>
                          </a:lnR>
                          <a:lnT w="12700">
                            <a:miter lim="400000"/>
                          </a:lnT>
                          <a:lnB w="12700">
                            <a:solidFill>
                              <a:srgbClr val="8E755A"/>
                            </a:solidFill>
                            <a:miter lim="400000"/>
                          </a:lnB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509778">
                      <a:tc v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MC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8E755A"/>
                            </a:solidFill>
                            <a:miter lim="400000"/>
                          </a:lnL>
                          <a:lnR w="12700">
                            <a:solidFill>
                              <a:srgbClr val="8E755A"/>
                            </a:solidFill>
                            <a:miter lim="400000"/>
                          </a:lnR>
                          <a:lnT w="12700">
                            <a:solidFill>
                              <a:srgbClr val="8E755A"/>
                            </a:solidFill>
                            <a:miter lim="400000"/>
                          </a:lnT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Reco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8E755A"/>
                            </a:solidFill>
                            <a:miter lim="400000"/>
                          </a:lnL>
                          <a:lnR w="12700">
                            <a:solidFill>
                              <a:srgbClr val="8E755A"/>
                            </a:solidFill>
                            <a:miter lim="400000"/>
                          </a:lnR>
                          <a:lnT w="12700">
                            <a:solidFill>
                              <a:srgbClr val="8E755A"/>
                            </a:solidFill>
                            <a:miter lim="400000"/>
                          </a:lnT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MC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8E755A"/>
                            </a:solidFill>
                            <a:miter lim="400000"/>
                          </a:lnL>
                          <a:lnR w="12700">
                            <a:solidFill>
                              <a:srgbClr val="8E755A"/>
                            </a:solidFill>
                            <a:miter lim="400000"/>
                          </a:lnR>
                          <a:lnT w="12700">
                            <a:solidFill>
                              <a:srgbClr val="8E755A"/>
                            </a:solidFill>
                            <a:miter lim="400000"/>
                          </a:lnT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Reco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8E755A"/>
                            </a:solidFill>
                            <a:miter lim="400000"/>
                          </a:lnL>
                          <a:lnR w="12700">
                            <a:miter lim="400000"/>
                          </a:lnR>
                          <a:lnT w="12700">
                            <a:solidFill>
                              <a:srgbClr val="8E755A"/>
                            </a:solidFill>
                            <a:miter lim="400000"/>
                          </a:lnT>
                          <a:blipFill rotWithShape="1">
                            <a:blip r:embed="rId6"/>
                            <a:srcRect/>
                            <a:tile tx="0" ty="0" sx="100000" sy="100000" flip="none" algn="tl"/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509778">
                      <a:tc>
                        <a:txBody>
                          <a:bodyPr/>
                          <a:lstStyle/>
                          <a:p>
                            <a:pPr defTabSz="914400">
                              <a:defRPr sz="2200" b="0">
                                <a:sym typeface="Avenir Next Demi Bold"/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0.642008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0.710959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0.75294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0.783771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509778">
                      <a:tc>
                        <a:txBody>
                          <a:bodyPr/>
                          <a:lstStyle/>
                          <a:p>
                            <a:pPr defTabSz="914400">
                              <a:defRPr sz="2200" b="0">
                                <a:sym typeface="Avenir Next Demi Bold"/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B w="12700"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0.640101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0.616687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0.762077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0.751312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miter lim="400000"/>
                          </a:lnR>
                          <a:lnB w="12700"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5" name="Equation"/>
                <p:cNvSpPr txBox="1"/>
                <p:nvPr/>
              </p:nvSpPr>
              <p:spPr>
                <a:xfrm>
                  <a:off x="1428458" y="1208631"/>
                  <a:ext cx="340512" cy="2182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400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4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sz="24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sz="2400">
                    <a:solidFill>
                      <a:srgbClr val="5B5854"/>
                    </a:solidFill>
                  </a:endParaRPr>
                </a:p>
              </p:txBody>
            </p:sp>
          </mc:Choice>
          <mc:Fallback>
            <p:sp>
              <p:nvSpPr>
                <p:cNvPr id="215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8458" y="1208631"/>
                  <a:ext cx="340512" cy="218275"/>
                </a:xfrm>
                <a:prstGeom prst="rect">
                  <a:avLst/>
                </a:prstGeom>
                <a:blipFill>
                  <a:blip r:embed="rId7"/>
                  <a:stretch>
                    <a:fillRect l="-28571" r="-39286" b="-105882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16" name="Equation"/>
                <p:cNvSpPr txBox="1"/>
                <p:nvPr/>
              </p:nvSpPr>
              <p:spPr>
                <a:xfrm>
                  <a:off x="1427685" y="1690193"/>
                  <a:ext cx="342058" cy="2182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400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4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sz="240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sub>
                        </m:sSub>
                      </m:oMath>
                    </m:oMathPara>
                  </a14:m>
                  <a:endParaRPr sz="2400">
                    <a:solidFill>
                      <a:srgbClr val="5B5854"/>
                    </a:solidFill>
                  </a:endParaRPr>
                </a:p>
              </p:txBody>
            </p:sp>
          </mc:Choice>
          <mc:Fallback>
            <p:sp>
              <p:nvSpPr>
                <p:cNvPr id="216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27685" y="1690193"/>
                  <a:ext cx="342058" cy="218275"/>
                </a:xfrm>
                <a:prstGeom prst="rect">
                  <a:avLst/>
                </a:prstGeom>
                <a:blipFill>
                  <a:blip r:embed="rId8"/>
                  <a:stretch>
                    <a:fillRect l="-28571" r="-35714" b="-10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9" name="Equation"/>
              <p:cNvSpPr txBox="1"/>
              <p:nvPr/>
            </p:nvSpPr>
            <p:spPr>
              <a:xfrm>
                <a:off x="10008454" y="-1607042"/>
                <a:ext cx="403137" cy="25841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900">
                              <a:solidFill>
                                <a:srgbClr val="FEFE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900" i="1">
                              <a:solidFill>
                                <a:srgbClr val="FEFEF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2900" i="1">
                              <a:solidFill>
                                <a:srgbClr val="FEFEFE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sub>
                      </m:sSub>
                    </m:oMath>
                  </m:oMathPara>
                </a14:m>
                <a:endParaRPr sz="290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219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8454" y="-1607042"/>
                <a:ext cx="403137" cy="258419"/>
              </a:xfrm>
              <a:prstGeom prst="rect">
                <a:avLst/>
              </a:prstGeom>
              <a:blipFill>
                <a:blip r:embed="rId2"/>
                <a:stretch>
                  <a:fillRect l="-30303" r="-42424" b="-10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0" name="Equation"/>
              <p:cNvSpPr txBox="1"/>
              <p:nvPr/>
            </p:nvSpPr>
            <p:spPr>
              <a:xfrm>
                <a:off x="11025079" y="-1607042"/>
                <a:ext cx="404967" cy="258419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sz="2900">
                              <a:solidFill>
                                <a:srgbClr val="FEFEFE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sz="2900" i="1">
                              <a:solidFill>
                                <a:srgbClr val="FEFEFE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sz="2900" i="1">
                              <a:solidFill>
                                <a:srgbClr val="FEFEFE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sub>
                      </m:sSub>
                    </m:oMath>
                  </m:oMathPara>
                </a14:m>
                <a:endParaRPr sz="2900">
                  <a:solidFill>
                    <a:srgbClr val="FFFFFF"/>
                  </a:solidFill>
                </a:endParaRPr>
              </a:p>
            </p:txBody>
          </p:sp>
        </mc:Choice>
        <mc:Fallback>
          <p:sp>
            <p:nvSpPr>
              <p:cNvPr id="220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5079" y="-1607042"/>
                <a:ext cx="404967" cy="258419"/>
              </a:xfrm>
              <a:prstGeom prst="rect">
                <a:avLst/>
              </a:prstGeom>
              <a:blipFill>
                <a:blip r:embed="rId3"/>
                <a:stretch>
                  <a:fillRect l="-30303" r="-39394" b="-10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5" name="Group"/>
          <p:cNvGrpSpPr/>
          <p:nvPr/>
        </p:nvGrpSpPr>
        <p:grpSpPr>
          <a:xfrm>
            <a:off x="578879" y="723856"/>
            <a:ext cx="11821634" cy="4565661"/>
            <a:chOff x="0" y="0"/>
            <a:chExt cx="11821632" cy="456566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1" name="max efficiency   purity…"/>
                <p:cNvSpPr txBox="1"/>
                <p:nvPr/>
              </p:nvSpPr>
              <p:spPr>
                <a:xfrm>
                  <a:off x="0" y="0"/>
                  <a:ext cx="4895171" cy="162877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m="http://schemas.openxmlformats.org/officeDocument/2006/math" xmlns="" val="1"/>
                  </a:ext>
                </a:extLst>
              </p:spPr>
              <p:txBody>
                <a:bodyPr wrap="none" lIns="50800" tIns="50800" rIns="50800" bIns="50800" numCol="1" anchor="t">
                  <a:spAutoFit/>
                </a:bodyPr>
                <a:lstStyle/>
                <a:p>
                  <a:pPr algn="l">
                    <a:lnSpc>
                      <a:spcPct val="150000"/>
                    </a:lnSpc>
                    <a:defRPr sz="3300"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r>
                    <a:t>max efficiency </a:t>
                  </a:r>
                  <a14:m>
                    <m:oMath xmlns:m="http://schemas.openxmlformats.org/officeDocument/2006/math">
                      <m:r>
                        <a:rPr sz="4600" i="1">
                          <a:solidFill>
                            <a:srgbClr val="5B5853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t> purity</a:t>
                  </a:r>
                </a:p>
                <a:p>
                  <a:pPr algn="l">
                    <a:lnSpc>
                      <a:spcPct val="150000"/>
                    </a:lnSpc>
                    <a:defRPr sz="2900">
                      <a:latin typeface="Comic Sans MS"/>
                      <a:ea typeface="Comic Sans MS"/>
                      <a:cs typeface="Comic Sans MS"/>
                      <a:sym typeface="Comic Sans MS"/>
                    </a:defRPr>
                  </a:pPr>
                  <a:r>
                    <a:t> normalized to unit one : </a:t>
                  </a:r>
                </a:p>
              </p:txBody>
            </p:sp>
          </mc:Choice>
          <mc:Fallback>
            <p:sp>
              <p:nvSpPr>
                <p:cNvPr id="221" name="max efficiency   purity…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0"/>
                  <a:ext cx="4895171" cy="1628775"/>
                </a:xfrm>
                <a:prstGeom prst="rect">
                  <a:avLst/>
                </a:prstGeom>
                <a:blipFill>
                  <a:blip r:embed="rId4"/>
                  <a:stretch>
                    <a:fillRect l="-4145" r="-3109" b="-15504"/>
                  </a:stretch>
                </a:blipFill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22" name="Table"/>
                <p:cNvGraphicFramePr/>
                <p:nvPr/>
              </p:nvGraphicFramePr>
              <p:xfrm>
                <a:off x="175740" y="1736364"/>
                <a:ext cx="11645892" cy="2829296"/>
              </p:xfrm>
              <a:graphic>
                <a:graphicData uri="http://schemas.openxmlformats.org/drawingml/2006/table">
                  <a:tbl>
                    <a:tblPr firstRow="1">
                      <a:tableStyleId>{EEE7283C-3CF3-47DC-8721-378D4A62B228}</a:tableStyleId>
                    </a:tblPr>
                    <a:tblGrid>
                      <a:gridCol w="68109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749322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139774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139013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969723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837567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890617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1029972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  <a:gridCol w="1106805">
                        <a:extLst>
                          <a:ext uri="{9D8B030D-6E8A-4147-A177-3AD203B41FA5}">
                            <a16:colId xmlns:a16="http://schemas.microsoft.com/office/drawing/2014/main" val="20008"/>
                          </a:ext>
                        </a:extLst>
                      </a:gridCol>
                      <a:gridCol w="1114499">
                        <a:extLst>
                          <a:ext uri="{9D8B030D-6E8A-4147-A177-3AD203B41FA5}">
                            <a16:colId xmlns:a16="http://schemas.microsoft.com/office/drawing/2014/main" val="20009"/>
                          </a:ext>
                        </a:extLst>
                      </a:gridCol>
                      <a:gridCol w="869451">
                        <a:extLst>
                          <a:ext uri="{9D8B030D-6E8A-4147-A177-3AD203B41FA5}">
                            <a16:colId xmlns:a16="http://schemas.microsoft.com/office/drawing/2014/main" val="20010"/>
                          </a:ext>
                        </a:extLst>
                      </a:gridCol>
                      <a:gridCol w="1118056">
                        <a:extLst>
                          <a:ext uri="{9D8B030D-6E8A-4147-A177-3AD203B41FA5}">
                            <a16:colId xmlns:a16="http://schemas.microsoft.com/office/drawing/2014/main" val="20011"/>
                          </a:ext>
                        </a:extLst>
                      </a:gridCol>
                    </a:tblGrid>
                    <a:tr h="837937">
                      <a:tc gridSpan="2"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eff * purity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thrust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heavy
mass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W-B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T-B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C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D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EEC2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EEC4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2200" b="0">
                                <a:sym typeface="Avenir Next Demi Bold"/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2200" b="0">
                                <a:sym typeface="Avenir Next Demi Bold"/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478536">
                      <a:tc rowSpan="2"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MC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4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0.82698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0.782413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0.752157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0.80513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0.817299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0.817931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0.675149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0.630466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0.670569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0.634444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454749">
                      <a:tc v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2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0.815994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0.76392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0.734528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0.787802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0.803537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0.804263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0.639785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0.557497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0.642008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0.640101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477442">
                      <a:tc rowSpan="2"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Reco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4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0.821949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0.77758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0.750942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0.80077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0.813922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0.814498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0.673515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0.458078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0.739163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0.605496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451639">
                      <a:tc v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2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0.810917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0.758934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0.731371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0.784472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0.800047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0.800682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0.639467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0.691678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0.710959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0.616687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</a:tbl>
                </a:graphicData>
              </a:graphic>
            </p:graphicFrame>
          </mc:Choice>
          <mc:Fallback>
            <p:graphicFrame>
              <p:nvGraphicFramePr>
                <p:cNvPr id="222" name="Table"/>
                <p:cNvGraphicFramePr/>
                <p:nvPr/>
              </p:nvGraphicFramePr>
              <p:xfrm>
                <a:off x="175740" y="1736364"/>
                <a:ext cx="11645892" cy="2829296"/>
              </p:xfrm>
              <a:graphic>
                <a:graphicData uri="http://schemas.openxmlformats.org/drawingml/2006/table">
                  <a:tbl>
                    <a:tblPr firstRow="1">
                      <a:tableStyleId>{EEE7283C-3CF3-47DC-8721-378D4A62B228}</a:tableStyleId>
                    </a:tblPr>
                    <a:tblGrid>
                      <a:gridCol w="68109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749322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139774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139013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969723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837567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890617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1029972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  <a:gridCol w="1106805">
                        <a:extLst>
                          <a:ext uri="{9D8B030D-6E8A-4147-A177-3AD203B41FA5}">
                            <a16:colId xmlns:a16="http://schemas.microsoft.com/office/drawing/2014/main" val="20008"/>
                          </a:ext>
                        </a:extLst>
                      </a:gridCol>
                      <a:gridCol w="1114499">
                        <a:extLst>
                          <a:ext uri="{9D8B030D-6E8A-4147-A177-3AD203B41FA5}">
                            <a16:colId xmlns:a16="http://schemas.microsoft.com/office/drawing/2014/main" val="20009"/>
                          </a:ext>
                        </a:extLst>
                      </a:gridCol>
                      <a:gridCol w="869451">
                        <a:extLst>
                          <a:ext uri="{9D8B030D-6E8A-4147-A177-3AD203B41FA5}">
                            <a16:colId xmlns:a16="http://schemas.microsoft.com/office/drawing/2014/main" val="20010"/>
                          </a:ext>
                        </a:extLst>
                      </a:gridCol>
                      <a:gridCol w="1118056">
                        <a:extLst>
                          <a:ext uri="{9D8B030D-6E8A-4147-A177-3AD203B41FA5}">
                            <a16:colId xmlns:a16="http://schemas.microsoft.com/office/drawing/2014/main" val="20011"/>
                          </a:ext>
                        </a:extLst>
                      </a:gridCol>
                    </a:tblGrid>
                    <a:tr h="837937">
                      <a:tc gridSpan="2"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eff * purity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thrust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heavy
mass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W-B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T-B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C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D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EEC2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EEC4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2200" b="0">
                                <a:sym typeface="Avenir Next Demi Bold"/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2200" b="0">
                                <a:sym typeface="Avenir Next Demi Bold"/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478536">
                      <a:tc rowSpan="2"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MC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4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0.82698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0.782413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0.752157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0.80513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0.817299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0.817931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0.675149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0.630466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0.670569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0.634444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454749">
                      <a:tc v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2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0.815994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0.76392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0.734528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0.787802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0.803537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0.804263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0.639785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0.557497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0.642008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0.640101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477442">
                      <a:tc rowSpan="2"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Reco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4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0.821949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0.77758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0.750942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0.80077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0.813922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0.814498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0.673515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0.458078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0.739163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0.605496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451639">
                      <a:tc v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2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0.810917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0.758934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0.731371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0.784472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0.800047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0.800682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0.639467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0.691678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0.710959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0.616687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3" name="Equation"/>
                <p:cNvSpPr txBox="1"/>
                <p:nvPr/>
              </p:nvSpPr>
              <p:spPr>
                <a:xfrm>
                  <a:off x="11053185" y="2036864"/>
                  <a:ext cx="404967" cy="258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900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9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sz="29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sub>
                        </m:sSub>
                      </m:oMath>
                    </m:oMathPara>
                  </a14:m>
                  <a:endParaRPr sz="2900">
                    <a:solidFill>
                      <a:srgbClr val="FFFFFF"/>
                    </a:solidFill>
                  </a:endParaRPr>
                </a:p>
              </p:txBody>
            </p:sp>
          </mc:Choice>
          <mc:Fallback>
            <p:sp>
              <p:nvSpPr>
                <p:cNvPr id="223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3185" y="2036864"/>
                  <a:ext cx="404967" cy="258419"/>
                </a:xfrm>
                <a:prstGeom prst="rect">
                  <a:avLst/>
                </a:prstGeom>
                <a:blipFill>
                  <a:blip r:embed="rId6"/>
                  <a:stretch>
                    <a:fillRect l="-30303" r="-39394" b="-10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4" name="Equation"/>
                <p:cNvSpPr txBox="1"/>
                <p:nvPr/>
              </p:nvSpPr>
              <p:spPr>
                <a:xfrm>
                  <a:off x="10034106" y="2036864"/>
                  <a:ext cx="403136" cy="25841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900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9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sz="29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sz="2900">
                    <a:solidFill>
                      <a:srgbClr val="FFFFFF"/>
                    </a:solidFill>
                  </a:endParaRPr>
                </a:p>
              </p:txBody>
            </p:sp>
          </mc:Choice>
          <mc:Fallback>
            <p:sp>
              <p:nvSpPr>
                <p:cNvPr id="224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34106" y="2036864"/>
                  <a:ext cx="403136" cy="258419"/>
                </a:xfrm>
                <a:prstGeom prst="rect">
                  <a:avLst/>
                </a:prstGeom>
                <a:blipFill>
                  <a:blip r:embed="rId7"/>
                  <a:stretch>
                    <a:fillRect l="-31250" r="-46875" b="-100000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1" name="Group"/>
          <p:cNvGrpSpPr/>
          <p:nvPr/>
        </p:nvGrpSpPr>
        <p:grpSpPr>
          <a:xfrm>
            <a:off x="704255" y="5442151"/>
            <a:ext cx="11746623" cy="3616300"/>
            <a:chOff x="0" y="0"/>
            <a:chExt cx="11746622" cy="3616299"/>
          </a:xfrm>
        </p:grpSpPr>
        <mc:AlternateContent xmlns:mc="http://schemas.openxmlformats.org/markup-compatibility/2006">
          <mc:Choice xmlns:a14="http://schemas.microsoft.com/office/drawing/2010/main" Requires="a14">
            <p:graphicFrame>
              <p:nvGraphicFramePr>
                <p:cNvPr id="226" name="Table"/>
                <p:cNvGraphicFramePr/>
                <p:nvPr/>
              </p:nvGraphicFramePr>
              <p:xfrm>
                <a:off x="100729" y="787003"/>
                <a:ext cx="11645893" cy="2829296"/>
              </p:xfrm>
              <a:graphic>
                <a:graphicData uri="http://schemas.openxmlformats.org/drawingml/2006/table">
                  <a:tbl>
                    <a:tblPr firstRow="1">
                      <a:tableStyleId>{EEE7283C-3CF3-47DC-8721-378D4A62B228}</a:tableStyleId>
                    </a:tblPr>
                    <a:tblGrid>
                      <a:gridCol w="68109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749322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139774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139013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969723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837567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890617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1029972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  <a:gridCol w="1106805">
                        <a:extLst>
                          <a:ext uri="{9D8B030D-6E8A-4147-A177-3AD203B41FA5}">
                            <a16:colId xmlns:a16="http://schemas.microsoft.com/office/drawing/2014/main" val="20008"/>
                          </a:ext>
                        </a:extLst>
                      </a:gridCol>
                      <a:gridCol w="1114499">
                        <a:extLst>
                          <a:ext uri="{9D8B030D-6E8A-4147-A177-3AD203B41FA5}">
                            <a16:colId xmlns:a16="http://schemas.microsoft.com/office/drawing/2014/main" val="20009"/>
                          </a:ext>
                        </a:extLst>
                      </a:gridCol>
                      <a:gridCol w="869451">
                        <a:extLst>
                          <a:ext uri="{9D8B030D-6E8A-4147-A177-3AD203B41FA5}">
                            <a16:colId xmlns:a16="http://schemas.microsoft.com/office/drawing/2014/main" val="20010"/>
                          </a:ext>
                        </a:extLst>
                      </a:gridCol>
                      <a:gridCol w="1118056">
                        <a:extLst>
                          <a:ext uri="{9D8B030D-6E8A-4147-A177-3AD203B41FA5}">
                            <a16:colId xmlns:a16="http://schemas.microsoft.com/office/drawing/2014/main" val="20011"/>
                          </a:ext>
                        </a:extLst>
                      </a:gridCol>
                    </a:tblGrid>
                    <a:tr h="837937">
                      <a:tc gridSpan="2"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eff * purity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thrust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heavy
mass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W-B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T-B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C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D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EEC2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EEC4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2200" b="0">
                                <a:sym typeface="Avenir Next Demi Bold"/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2200" b="0">
                                <a:sym typeface="Avenir Next Demi Bold"/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478536">
                      <a:tc rowSpan="2"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MC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4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0.725126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0.662227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0.626333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0.689816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0.710484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0.711881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0.518468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0.458078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0.515794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0.496913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454749">
                      <a:tc v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2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0.853088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0.815345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0.80235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0.836156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0.848953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0.849227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0.744905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0.691678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0.75294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0.762077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477442">
                      <a:tc rowSpan="2"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Reco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4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0.719017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0.656155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0.622944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0.687122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0.706065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0.706444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0.515967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0.470759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0.602634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0.460444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451639">
                      <a:tc v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2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0.851713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0.812466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0.800644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0.834205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0.847589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0.848108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0.742189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0.696338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0.783771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0.751312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</a:tbl>
                </a:graphicData>
              </a:graphic>
            </p:graphicFrame>
          </mc:Choice>
          <mc:Fallback>
            <p:graphicFrame>
              <p:nvGraphicFramePr>
                <p:cNvPr id="226" name="Table"/>
                <p:cNvGraphicFramePr/>
                <p:nvPr/>
              </p:nvGraphicFramePr>
              <p:xfrm>
                <a:off x="100729" y="787003"/>
                <a:ext cx="11645893" cy="2829296"/>
              </p:xfrm>
              <a:graphic>
                <a:graphicData uri="http://schemas.openxmlformats.org/drawingml/2006/table">
                  <a:tbl>
                    <a:tblPr firstRow="1">
                      <a:tableStyleId>{EEE7283C-3CF3-47DC-8721-378D4A62B228}</a:tableStyleId>
                    </a:tblPr>
                    <a:tblGrid>
                      <a:gridCol w="681095">
                        <a:extLst>
                          <a:ext uri="{9D8B030D-6E8A-4147-A177-3AD203B41FA5}">
                            <a16:colId xmlns:a16="http://schemas.microsoft.com/office/drawing/2014/main" val="20000"/>
                          </a:ext>
                        </a:extLst>
                      </a:gridCol>
                      <a:gridCol w="749322">
                        <a:extLst>
                          <a:ext uri="{9D8B030D-6E8A-4147-A177-3AD203B41FA5}">
                            <a16:colId xmlns:a16="http://schemas.microsoft.com/office/drawing/2014/main" val="20001"/>
                          </a:ext>
                        </a:extLst>
                      </a:gridCol>
                      <a:gridCol w="1139774">
                        <a:extLst>
                          <a:ext uri="{9D8B030D-6E8A-4147-A177-3AD203B41FA5}">
                            <a16:colId xmlns:a16="http://schemas.microsoft.com/office/drawing/2014/main" val="20002"/>
                          </a:ext>
                        </a:extLst>
                      </a:gridCol>
                      <a:gridCol w="1139013">
                        <a:extLst>
                          <a:ext uri="{9D8B030D-6E8A-4147-A177-3AD203B41FA5}">
                            <a16:colId xmlns:a16="http://schemas.microsoft.com/office/drawing/2014/main" val="20003"/>
                          </a:ext>
                        </a:extLst>
                      </a:gridCol>
                      <a:gridCol w="969723">
                        <a:extLst>
                          <a:ext uri="{9D8B030D-6E8A-4147-A177-3AD203B41FA5}">
                            <a16:colId xmlns:a16="http://schemas.microsoft.com/office/drawing/2014/main" val="20004"/>
                          </a:ext>
                        </a:extLst>
                      </a:gridCol>
                      <a:gridCol w="837567">
                        <a:extLst>
                          <a:ext uri="{9D8B030D-6E8A-4147-A177-3AD203B41FA5}">
                            <a16:colId xmlns:a16="http://schemas.microsoft.com/office/drawing/2014/main" val="20005"/>
                          </a:ext>
                        </a:extLst>
                      </a:gridCol>
                      <a:gridCol w="890617">
                        <a:extLst>
                          <a:ext uri="{9D8B030D-6E8A-4147-A177-3AD203B41FA5}">
                            <a16:colId xmlns:a16="http://schemas.microsoft.com/office/drawing/2014/main" val="20006"/>
                          </a:ext>
                        </a:extLst>
                      </a:gridCol>
                      <a:gridCol w="1029972">
                        <a:extLst>
                          <a:ext uri="{9D8B030D-6E8A-4147-A177-3AD203B41FA5}">
                            <a16:colId xmlns:a16="http://schemas.microsoft.com/office/drawing/2014/main" val="20007"/>
                          </a:ext>
                        </a:extLst>
                      </a:gridCol>
                      <a:gridCol w="1106805">
                        <a:extLst>
                          <a:ext uri="{9D8B030D-6E8A-4147-A177-3AD203B41FA5}">
                            <a16:colId xmlns:a16="http://schemas.microsoft.com/office/drawing/2014/main" val="20008"/>
                          </a:ext>
                        </a:extLst>
                      </a:gridCol>
                      <a:gridCol w="1114499">
                        <a:extLst>
                          <a:ext uri="{9D8B030D-6E8A-4147-A177-3AD203B41FA5}">
                            <a16:colId xmlns:a16="http://schemas.microsoft.com/office/drawing/2014/main" val="20009"/>
                          </a:ext>
                        </a:extLst>
                      </a:gridCol>
                      <a:gridCol w="869451">
                        <a:extLst>
                          <a:ext uri="{9D8B030D-6E8A-4147-A177-3AD203B41FA5}">
                            <a16:colId xmlns:a16="http://schemas.microsoft.com/office/drawing/2014/main" val="20010"/>
                          </a:ext>
                        </a:extLst>
                      </a:gridCol>
                      <a:gridCol w="1118056">
                        <a:extLst>
                          <a:ext uri="{9D8B030D-6E8A-4147-A177-3AD203B41FA5}">
                            <a16:colId xmlns:a16="http://schemas.microsoft.com/office/drawing/2014/main" val="20011"/>
                          </a:ext>
                        </a:extLst>
                      </a:gridCol>
                    </a:tblGrid>
                    <a:tr h="837937">
                      <a:tc gridSpan="2"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eff * purity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 h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thrust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heavy
mass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W-B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T-B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C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D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EEC2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 b="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FFFFFF"/>
                                </a:solidFill>
                                <a:sym typeface="Avenir Next Demi Bold"/>
                              </a:rPr>
                              <a:t>EEC4</a:t>
                            </a:r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2200" b="0">
                                <a:sym typeface="Avenir Next Demi Bold"/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2200" b="0">
                                <a:sym typeface="Avenir Next Demi Bold"/>
                              </a:defRPr>
                            </a:pPr>
                            <a:endParaRPr/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blipFill rotWithShape="1">
                            <a:blip r:embed="rId5"/>
                            <a:srcRect/>
                            <a:tile tx="0" ty="0" sx="100000" sy="100000" flip="none" algn="tl"/>
                          </a:blipFill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0"/>
                        </a:ext>
                      </a:extLst>
                    </a:tr>
                    <a:tr h="478536">
                      <a:tc rowSpan="2"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MC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4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0.725126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0.662227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0.626333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0.689816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0.710484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0.711881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0.518468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0.458078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0.515794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0.496913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1"/>
                        </a:ext>
                      </a:extLst>
                    </a:tr>
                    <a:tr h="454749">
                      <a:tc v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2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0.853088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0.815345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0.80235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0.836156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0.848953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0.849227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0.744905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0.691678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0.75294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0.762077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2"/>
                        </a:ext>
                      </a:extLst>
                    </a:tr>
                    <a:tr h="477442">
                      <a:tc rowSpan="2"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Reco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4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0.719017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0.656155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0.622944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0.687122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0.706065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0.706444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0.515967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0.470759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0.602634</a:t>
                            </a:r>
                          </a:p>
                        </a:txBody>
                        <a:tcPr marL="50800" marR="50800" marT="50800" marB="50800" anchor="ctr" horzOverflow="overflow"/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0.460444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3"/>
                        </a:ext>
                      </a:extLst>
                    </a:tr>
                    <a:tr h="451639">
                      <a:tc vMerge="1">
                        <a:txBody>
                          <a:bodyPr/>
                          <a:lstStyle/>
                          <a:p>
                            <a:endParaRPr lang="en-US"/>
                          </a:p>
                        </a:txBody>
                        <a:tcPr/>
                      </a:tc>
                      <a:tc>
                        <a:txBody>
                          <a:bodyPr/>
                          <a:lstStyle/>
                          <a:p>
                            <a:pPr defTabSz="914400"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2200">
                                <a:solidFill>
                                  <a:srgbClr val="5B5854"/>
                                </a:solidFill>
                                <a:latin typeface="Avenir Next Demi Bold"/>
                                <a:ea typeface="Avenir Next Demi Bold"/>
                                <a:cs typeface="Avenir Next Demi Bold"/>
                                <a:sym typeface="Avenir Next Demi Bold"/>
                              </a:rPr>
                              <a:t>2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T w="12700">
                            <a:solidFill>
                              <a:srgbClr val="A5A59F"/>
                            </a:solidFill>
                            <a:miter lim="400000"/>
                          </a:lnT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  <a:solidFill>
                            <a:srgbClr val="D6D5D0"/>
                          </a:solidFill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0.851713</a:t>
                            </a:r>
                          </a:p>
                        </a:txBody>
                        <a:tcPr marL="50800" marR="50800" marT="50800" marB="50800" anchor="ctr" horzOverflow="overflow">
                          <a:lnL w="12700">
                            <a:solidFill>
                              <a:srgbClr val="A5A59F"/>
                            </a:solidFill>
                            <a:miter lim="400000"/>
                          </a:lnL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0.812466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0.800644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0.834205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0.847589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0.848108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0.742189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0.696338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0.783771</a:t>
                            </a:r>
                          </a:p>
                        </a:txBody>
                        <a:tcPr marL="50800" marR="50800" marT="50800" marB="50800" anchor="ctr" horzOverflow="overflow"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tc>
                        <a:txBody>
                          <a:bodyPr/>
                          <a:lstStyle/>
                          <a:p>
                            <a:pPr defTabSz="12700">
                              <a:tabLst>
                                <a:tab pos="355600" algn="l"/>
                                <a:tab pos="711200" algn="l"/>
                                <a:tab pos="1066800" algn="l"/>
                                <a:tab pos="1422400" algn="l"/>
                                <a:tab pos="1778000" algn="l"/>
                                <a:tab pos="2133600" algn="l"/>
                                <a:tab pos="2489200" algn="l"/>
                                <a:tab pos="2844800" algn="l"/>
                                <a:tab pos="3200400" algn="l"/>
                                <a:tab pos="3556000" algn="l"/>
                                <a:tab pos="3911600" algn="l"/>
                                <a:tab pos="4267200" algn="l"/>
                              </a:tabLst>
                              <a:defRPr sz="1800">
                                <a:solidFill>
                                  <a:srgbClr val="000000"/>
                                </a:solidFill>
                              </a:defRPr>
                            </a:pPr>
                            <a:r>
                              <a:rPr sz="1300">
                                <a:latin typeface="Menlo"/>
                                <a:ea typeface="Menlo"/>
                                <a:cs typeface="Menlo"/>
                                <a:sym typeface="Menlo"/>
                              </a:rPr>
                              <a:t>0.751312</a:t>
                            </a:r>
                          </a:p>
                        </a:txBody>
                        <a:tcPr marL="50800" marR="50800" marT="50800" marB="50800" anchor="ctr" horzOverflow="overflow">
                          <a:lnR w="12700">
                            <a:solidFill>
                              <a:srgbClr val="A5A59F"/>
                            </a:solidFill>
                            <a:miter lim="400000"/>
                          </a:lnR>
                          <a:lnB w="12700">
                            <a:solidFill>
                              <a:srgbClr val="A5A59F"/>
                            </a:solidFill>
                            <a:miter lim="400000"/>
                          </a:lnB>
                        </a:tcPr>
                      </a:tc>
                      <a:extLst>
                        <a:ext uri="{0D108BD9-81ED-4DB2-BD59-A6C34878D82A}">
                          <a16:rowId xmlns:a16="http://schemas.microsoft.com/office/drawing/2014/main" val="10004"/>
                        </a:ext>
                      </a:extLst>
                    </a:tr>
                  </a:tbl>
                </a:graphicData>
              </a:graphic>
            </p:graphicFrame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7" name="Equation"/>
                <p:cNvSpPr txBox="1"/>
                <p:nvPr/>
              </p:nvSpPr>
              <p:spPr>
                <a:xfrm>
                  <a:off x="9959095" y="1084163"/>
                  <a:ext cx="403137" cy="2584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900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9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sz="29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23</m:t>
                            </m:r>
                          </m:sub>
                        </m:sSub>
                      </m:oMath>
                    </m:oMathPara>
                  </a14:m>
                  <a:endParaRPr sz="2900">
                    <a:solidFill>
                      <a:srgbClr val="FFFFFF"/>
                    </a:solidFill>
                  </a:endParaRPr>
                </a:p>
              </p:txBody>
            </p:sp>
          </mc:Choice>
          <mc:Fallback>
            <p:sp>
              <p:nvSpPr>
                <p:cNvPr id="227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59095" y="1084163"/>
                  <a:ext cx="403137" cy="258418"/>
                </a:xfrm>
                <a:prstGeom prst="rect">
                  <a:avLst/>
                </a:prstGeom>
                <a:blipFill>
                  <a:blip r:embed="rId8"/>
                  <a:stretch>
                    <a:fillRect l="-35484" r="-48387" b="-10952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8" name="Text"/>
            <p:cNvSpPr txBox="1"/>
            <p:nvPr/>
          </p:nvSpPr>
          <p:spPr>
            <a:xfrm>
              <a:off x="0" y="0"/>
              <a:ext cx="4504513" cy="8227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50800" tIns="50800" rIns="50800" bIns="50800" numCol="1" anchor="t">
              <a:spAutoFit/>
            </a:bodyPr>
            <a:lstStyle/>
            <a:p>
              <a:endParaRPr/>
            </a:p>
          </p:txBody>
        </p:sp>
        <p:sp>
          <p:nvSpPr>
            <p:cNvPr id="229" name="normalized to Xsection :"/>
            <p:cNvSpPr txBox="1"/>
            <p:nvPr/>
          </p:nvSpPr>
          <p:spPr>
            <a:xfrm>
              <a:off x="0" y="0"/>
              <a:ext cx="4390213" cy="609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algn="l">
                <a:defRPr sz="2900">
                  <a:latin typeface="Comic Sans MS"/>
                  <a:ea typeface="Comic Sans MS"/>
                  <a:cs typeface="Comic Sans MS"/>
                  <a:sym typeface="Comic Sans MS"/>
                </a:defRPr>
              </a:lvl1pPr>
            </a:lstStyle>
            <a:p>
              <a:r>
                <a:t> normalized to Xsection :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0" name="Equation"/>
                <p:cNvSpPr txBox="1"/>
                <p:nvPr/>
              </p:nvSpPr>
              <p:spPr>
                <a:xfrm>
                  <a:off x="11087975" y="1084163"/>
                  <a:ext cx="404967" cy="258418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</p:spPr>
              <p:txBody>
                <a:bodyPr wrap="none" lIns="0" tIns="0" rIns="0" bIns="0">
                  <a:spAutoFit/>
                </a:bodyPr>
                <a:lstStyle/>
                <a:p>
                  <a:pPr algn="l" defTabSz="914400" latinLnBrk="1">
                    <a:defRPr sz="1800">
                      <a:solidFill>
                        <a:srgbClr val="000000"/>
                      </a:solidFill>
                    </a:defRP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sz="2900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29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sz="2900" i="1">
                                <a:solidFill>
                                  <a:srgbClr val="FEFEFE"/>
                                </a:solidFill>
                                <a:latin typeface="Cambria Math" panose="02040503050406030204" pitchFamily="18" charset="0"/>
                              </a:rPr>
                              <m:t>45</m:t>
                            </m:r>
                          </m:sub>
                        </m:sSub>
                      </m:oMath>
                    </m:oMathPara>
                  </a14:m>
                  <a:endParaRPr sz="2900">
                    <a:solidFill>
                      <a:srgbClr val="FFFFFF"/>
                    </a:solidFill>
                  </a:endParaRPr>
                </a:p>
              </p:txBody>
            </p:sp>
          </mc:Choice>
          <mc:Fallback>
            <p:sp>
              <p:nvSpPr>
                <p:cNvPr id="230" name="Equation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87975" y="1084163"/>
                  <a:ext cx="404967" cy="258418"/>
                </a:xfrm>
                <a:prstGeom prst="rect">
                  <a:avLst/>
                </a:prstGeom>
                <a:blipFill>
                  <a:blip r:embed="rId9"/>
                  <a:stretch>
                    <a:fillRect l="-31250" r="-43750" b="-109524"/>
                  </a:stretch>
                </a:blipFill>
                <a:ln w="12700" cap="flat">
                  <a:noFill/>
                  <a:miter lim="400000"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BDT Results"/>
          <p:cNvSpPr txBox="1"/>
          <p:nvPr/>
        </p:nvSpPr>
        <p:spPr>
          <a:xfrm>
            <a:off x="4149420" y="3333663"/>
            <a:ext cx="4470045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6300"/>
            </a:lvl1pPr>
          </a:lstStyle>
          <a:p>
            <a:r>
              <a:t>BDT Results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tfMCCorrelationMatrixS.png" descr="tfMCCorrelationMatrix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34" y="1531344"/>
            <a:ext cx="4016727" cy="3862238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36" name="tfMCcanvas1.png" descr="tfMCcanvas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1215" y="1716368"/>
            <a:ext cx="4714063" cy="349219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37" name="tfMCBDTScan.png" descr="tfMCBDTSc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695" y="5695114"/>
            <a:ext cx="5006841" cy="3407234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8" name="max efficiency   purity…"/>
              <p:cNvSpPr txBox="1"/>
              <p:nvPr/>
            </p:nvSpPr>
            <p:spPr>
              <a:xfrm>
                <a:off x="7159510" y="6326832"/>
                <a:ext cx="4170797" cy="190045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>
                <a:spAutoFit/>
              </a:bodyPr>
              <a:lstStyle/>
              <a:p>
                <a:pPr>
                  <a:lnSpc>
                    <a:spcPct val="120000"/>
                  </a:lnSpc>
                  <a:defRPr sz="28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max efficiency </a:t>
                </a:r>
                <a14:m>
                  <m:oMath xmlns:m="http://schemas.openxmlformats.org/officeDocument/2006/math">
                    <m:r>
                      <a:rPr sz="39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t> purity</a:t>
                </a:r>
              </a:p>
              <a:p>
                <a:pPr>
                  <a:lnSpc>
                    <a:spcPct val="120000"/>
                  </a:lnSpc>
                  <a:defRPr sz="28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MC : 0.896342</a:t>
                </a:r>
              </a:p>
              <a:p>
                <a:pPr>
                  <a:lnSpc>
                    <a:spcPct val="120000"/>
                  </a:lnSpc>
                  <a:defRPr sz="28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Reco : 0.890765</a:t>
                </a:r>
              </a:p>
            </p:txBody>
          </p:sp>
        </mc:Choice>
        <mc:Fallback>
          <p:sp>
            <p:nvSpPr>
              <p:cNvPr id="238" name="max efficiency   purity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9510" y="6326832"/>
                <a:ext cx="4170797" cy="1900452"/>
              </a:xfrm>
              <a:prstGeom prst="rect">
                <a:avLst/>
              </a:prstGeom>
              <a:blipFill>
                <a:blip r:embed="rId5"/>
                <a:stretch>
                  <a:fillRect l="-3659" r="-3354" b="-198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9" name="separation of 2-jet from 4-jet"/>
          <p:cNvSpPr txBox="1"/>
          <p:nvPr/>
        </p:nvSpPr>
        <p:spPr>
          <a:xfrm>
            <a:off x="876597" y="658312"/>
            <a:ext cx="4834001" cy="57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6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separation of 2-jet from 4-jet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Identify the six-fermion from the background of the two-fermion and the four-fermion"/>
          <p:cNvSpPr txBox="1"/>
          <p:nvPr/>
        </p:nvSpPr>
        <p:spPr>
          <a:xfrm>
            <a:off x="420268" y="1077728"/>
            <a:ext cx="11928349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Identify the six-fermion from the background of the two-fermion and the four-fermion</a:t>
            </a:r>
          </a:p>
        </p:txBody>
      </p:sp>
      <p:pic>
        <p:nvPicPr>
          <p:cNvPr id="242" name="MCcanvas1.png" descr="MCcanvas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10" y="2454221"/>
            <a:ext cx="5266585" cy="3901499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pic>
        <p:nvPicPr>
          <p:cNvPr id="243" name="MCBDTScan.png" descr="MCBDTSc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6453" y="2454221"/>
            <a:ext cx="5733151" cy="3901499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244" name="MC : 0.0241703         Reco : 0.018606"/>
          <p:cNvSpPr txBox="1"/>
          <p:nvPr/>
        </p:nvSpPr>
        <p:spPr>
          <a:xfrm>
            <a:off x="3630879" y="7373703"/>
            <a:ext cx="5271212" cy="520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MC : 0.0241703         Reco : 0.018606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ummary :…"/>
          <p:cNvSpPr txBox="1"/>
          <p:nvPr/>
        </p:nvSpPr>
        <p:spPr>
          <a:xfrm>
            <a:off x="572498" y="1254664"/>
            <a:ext cx="11859804" cy="3888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20000"/>
              </a:lnSpc>
              <a:defRPr sz="4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Summary : </a:t>
            </a:r>
          </a:p>
          <a:p>
            <a:pPr marL="326571" indent="-326571" algn="l">
              <a:lnSpc>
                <a:spcPct val="120000"/>
              </a:lnSpc>
              <a:buClr>
                <a:srgbClr val="9A958E"/>
              </a:buClr>
              <a:buSzPct val="75000"/>
              <a:buChar char="•"/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At the CEPC, the events with multi-jet final state occupy large part and various analysis can be done with these kinds of events.</a:t>
            </a:r>
          </a:p>
          <a:p>
            <a:pPr marL="326571" indent="-326571" algn="l">
              <a:lnSpc>
                <a:spcPct val="120000"/>
              </a:lnSpc>
              <a:buClr>
                <a:srgbClr val="9A958E"/>
              </a:buClr>
              <a:buSzPct val="75000"/>
              <a:buChar char="•"/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event shape variables can efficiently separate the two-jet from the four-jet.</a:t>
            </a:r>
          </a:p>
          <a:p>
            <a:pPr marL="326571" indent="-326571" algn="l">
              <a:lnSpc>
                <a:spcPct val="120000"/>
              </a:lnSpc>
              <a:buClr>
                <a:srgbClr val="9A958E"/>
              </a:buClr>
              <a:buSzPct val="75000"/>
              <a:buChar char="•"/>
              <a:defRPr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The event shape variables plus multiplicity variables can identify six fermions from the background of two fermions and four fermions to some extent.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Backup"/>
          <p:cNvSpPr txBox="1"/>
          <p:nvPr/>
        </p:nvSpPr>
        <p:spPr>
          <a:xfrm>
            <a:off x="4717325" y="3038770"/>
            <a:ext cx="3334235" cy="1485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78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Backup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50" name="Multiplicity variables :…"/>
              <p:cNvSpPr txBox="1"/>
              <p:nvPr/>
            </p:nvSpPr>
            <p:spPr>
              <a:xfrm>
                <a:off x="641424" y="591154"/>
                <a:ext cx="11721952" cy="23697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spAutoFit/>
              </a:bodyPr>
              <a:lstStyle/>
              <a:p>
                <a:pPr algn="l">
                  <a:defRPr sz="40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Multiplicity variables :</a:t>
                </a:r>
              </a:p>
              <a:p>
                <a:pPr marL="326571" indent="-326571" algn="l">
                  <a:buClr>
                    <a:srgbClr val="9A958E"/>
                  </a:buClr>
                  <a:buSzPct val="75000"/>
                  <a:buChar char="•"/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the number of neutron hadron, charge hadron, gamma and light (e, </a:t>
                </a:r>
                <a14:m>
                  <m:oMath xmlns:m="http://schemas.openxmlformats.org/officeDocument/2006/math">
                    <m:r>
                      <a:rPr sz="29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t>)</a:t>
                </a:r>
              </a:p>
              <a:p>
                <a:pPr marL="326571" indent="-326571" algn="l">
                  <a:buClr>
                    <a:srgbClr val="9A958E"/>
                  </a:buClr>
                  <a:buSzPct val="75000"/>
                  <a:buChar char="•"/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the energy of energetic neutron hadron, charge hadron, gamma and light (e, </a:t>
                </a:r>
                <a14:m>
                  <m:oMath xmlns:m="http://schemas.openxmlformats.org/officeDocument/2006/math">
                    <m:r>
                      <a:rPr sz="29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t>)</a:t>
                </a:r>
              </a:p>
              <a:p>
                <a:pPr marL="326571" indent="-326571" algn="l">
                  <a:buClr>
                    <a:srgbClr val="9A958E"/>
                  </a:buClr>
                  <a:buSzPct val="75000"/>
                  <a:buChar char="•"/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the average energy of neutron hadron, charge hadron, gamma and light (e, </a:t>
                </a:r>
                <a14:m>
                  <m:oMath xmlns:m="http://schemas.openxmlformats.org/officeDocument/2006/math">
                    <m:r>
                      <a:rPr sz="29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t>)</a:t>
                </a:r>
              </a:p>
            </p:txBody>
          </p:sp>
        </mc:Choice>
        <mc:Fallback>
          <p:sp>
            <p:nvSpPr>
              <p:cNvPr id="250" name="Multiplicity variables 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24" y="591154"/>
                <a:ext cx="11721952" cy="2369756"/>
              </a:xfrm>
              <a:prstGeom prst="rect">
                <a:avLst/>
              </a:prstGeom>
              <a:blipFill>
                <a:blip r:embed="rId2"/>
                <a:stretch>
                  <a:fillRect l="-2167" t="-4278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7" name="Group"/>
          <p:cNvGrpSpPr/>
          <p:nvPr/>
        </p:nvGrpSpPr>
        <p:grpSpPr>
          <a:xfrm>
            <a:off x="1128930" y="3127803"/>
            <a:ext cx="10746940" cy="6273595"/>
            <a:chOff x="0" y="0"/>
            <a:chExt cx="10746939" cy="6273593"/>
          </a:xfrm>
        </p:grpSpPr>
        <p:pic>
          <p:nvPicPr>
            <p:cNvPr id="251" name="cnum_chargeHadrom.png" descr="cnum_chargeHadrom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101843" cy="298254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252" name="cnum_gamma.png" descr="cnum_gamma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3283992"/>
              <a:ext cx="3101843" cy="298254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253" name="cnum_neutronHadron.png" descr="cnum_neutronHadr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51019" y="2434"/>
              <a:ext cx="3096780" cy="297767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254" name="cnum_chargeLight.png" descr="cnum_chargeLight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8487" y="3283992"/>
              <a:ext cx="3101844" cy="298254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255" name="cenergyChargeHadron.png" descr="cenergyChargeHadron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11747" y="0"/>
              <a:ext cx="3101844" cy="2982542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256" name="cavGamma.png" descr="cavGamma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630410" y="3276931"/>
              <a:ext cx="3116530" cy="2996663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Motivation…"/>
          <p:cNvSpPr txBox="1"/>
          <p:nvPr/>
        </p:nvSpPr>
        <p:spPr>
          <a:xfrm>
            <a:off x="2388134" y="2351530"/>
            <a:ext cx="5029027" cy="608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120000"/>
              </a:lnSpc>
              <a:defRPr sz="3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Motivation</a:t>
            </a:r>
          </a:p>
          <a:p>
            <a:pPr algn="l">
              <a:lnSpc>
                <a:spcPct val="120000"/>
              </a:lnSpc>
              <a:defRPr sz="3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Sample</a:t>
            </a:r>
          </a:p>
          <a:p>
            <a:pPr algn="l">
              <a:lnSpc>
                <a:spcPct val="120000"/>
              </a:lnSpc>
              <a:defRPr sz="30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Event-shape variables:</a:t>
            </a:r>
          </a:p>
          <a:p>
            <a:pPr marL="381000" indent="-381000" algn="l">
              <a:lnSpc>
                <a:spcPct val="120000"/>
              </a:lnSpc>
              <a:buClr>
                <a:srgbClr val="9A958E"/>
              </a:buClr>
              <a:buSzPct val="75000"/>
              <a:buChar char="•"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thrust</a:t>
            </a:r>
          </a:p>
          <a:p>
            <a:pPr marL="381000" indent="-381000" algn="l">
              <a:lnSpc>
                <a:spcPct val="120000"/>
              </a:lnSpc>
              <a:buClr>
                <a:srgbClr val="9A958E"/>
              </a:buClr>
              <a:buSzPct val="75000"/>
              <a:buChar char="•"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heavy mass</a:t>
            </a:r>
          </a:p>
          <a:p>
            <a:pPr marL="381000" indent="-381000" algn="l">
              <a:lnSpc>
                <a:spcPct val="120000"/>
              </a:lnSpc>
              <a:buClr>
                <a:srgbClr val="9A958E"/>
              </a:buClr>
              <a:buSzPct val="75000"/>
              <a:buChar char="•"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wide and total broadening</a:t>
            </a:r>
          </a:p>
          <a:p>
            <a:pPr marL="381000" indent="-381000" algn="l">
              <a:lnSpc>
                <a:spcPct val="120000"/>
              </a:lnSpc>
              <a:buClr>
                <a:srgbClr val="9A958E"/>
              </a:buClr>
              <a:buSzPct val="75000"/>
              <a:buChar char="•"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C and D parameter</a:t>
            </a:r>
          </a:p>
          <a:p>
            <a:pPr marL="381000" indent="-381000" algn="l">
              <a:lnSpc>
                <a:spcPct val="120000"/>
              </a:lnSpc>
              <a:buClr>
                <a:srgbClr val="9A958E"/>
              </a:buClr>
              <a:buSzPct val="75000"/>
              <a:buChar char="•"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energy-energy correlation</a:t>
            </a:r>
          </a:p>
          <a:p>
            <a:pPr marL="381000" indent="-381000" algn="l">
              <a:lnSpc>
                <a:spcPct val="120000"/>
              </a:lnSpc>
              <a:buClr>
                <a:srgbClr val="9A958E"/>
              </a:buClr>
              <a:buSzPct val="75000"/>
              <a:buChar char="•"/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 jet transition variable</a:t>
            </a:r>
          </a:p>
          <a:p>
            <a:pPr algn="l">
              <a:lnSpc>
                <a:spcPct val="120000"/>
              </a:lnSpc>
              <a:defRPr sz="2800">
                <a:latin typeface="Comic Sans MS"/>
                <a:ea typeface="Comic Sans MS"/>
                <a:cs typeface="Comic Sans MS"/>
                <a:sym typeface="Comic Sans MS"/>
              </a:defRPr>
            </a:pPr>
            <a:r>
              <a:t>Summary</a:t>
            </a:r>
          </a:p>
        </p:txBody>
      </p:sp>
      <p:sp>
        <p:nvSpPr>
          <p:cNvPr id="161" name="Contents:"/>
          <p:cNvSpPr txBox="1"/>
          <p:nvPr/>
        </p:nvSpPr>
        <p:spPr>
          <a:xfrm>
            <a:off x="1739871" y="1284154"/>
            <a:ext cx="2375496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120000"/>
              </a:lnSpc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Contents: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Motivation :…"/>
              <p:cNvSpPr txBox="1"/>
              <p:nvPr/>
            </p:nvSpPr>
            <p:spPr>
              <a:xfrm>
                <a:off x="583134" y="1048239"/>
                <a:ext cx="11838532" cy="6504856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spAutoFit/>
              </a:bodyPr>
              <a:lstStyle/>
              <a:p>
                <a:pPr algn="l">
                  <a:lnSpc>
                    <a:spcPct val="150000"/>
                  </a:lnSpc>
                  <a:defRPr sz="43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Motivation :</a:t>
                </a:r>
              </a:p>
              <a:p>
                <a:pPr marL="326571" indent="-326571" algn="l">
                  <a:lnSpc>
                    <a:spcPct val="120000"/>
                  </a:lnSpc>
                  <a:buClr>
                    <a:srgbClr val="9A958E"/>
                  </a:buClr>
                  <a:buSzPct val="75000"/>
                  <a:buChar char="•"/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At the CEPC, about 37.84% of two fermions final state is </a:t>
                </a:r>
                <a14:m>
                  <m:oMath xmlns:m="http://schemas.openxmlformats.org/officeDocument/2006/math">
                    <m:r>
                      <a:rPr sz="30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bar>
                      <m:barPr>
                        <m:pos m:val="top"/>
                        <m:ctrlPr>
                          <a:rPr sz="30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30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t>, 67.41 of W decay to </a:t>
                </a:r>
                <a14:m>
                  <m:oMath xmlns:m="http://schemas.openxmlformats.org/officeDocument/2006/math">
                    <m:r>
                      <a:rPr sz="30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bar>
                      <m:barPr>
                        <m:pos m:val="top"/>
                        <m:ctrlPr>
                          <a:rPr sz="30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30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t>, 69.91% of Z to </a:t>
                </a:r>
                <a14:m>
                  <m:oMath xmlns:m="http://schemas.openxmlformats.org/officeDocument/2006/math">
                    <m:r>
                      <a:rPr sz="30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bar>
                      <m:barPr>
                        <m:pos m:val="top"/>
                        <m:ctrlPr>
                          <a:rPr sz="30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30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t>, 69.18% of Higgs to </a:t>
                </a:r>
                <a14:m>
                  <m:oMath xmlns:m="http://schemas.openxmlformats.org/officeDocument/2006/math">
                    <m:r>
                      <a:rPr sz="30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bar>
                      <m:barPr>
                        <m:pos m:val="top"/>
                        <m:ctrlPr>
                          <a:rPr sz="30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30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t>(gg), and 11.06% of Higgs to 4-quarks.</a:t>
                </a:r>
              </a:p>
              <a:p>
                <a:pPr marL="326571" indent="-326571" algn="l">
                  <a:lnSpc>
                    <a:spcPct val="120000"/>
                  </a:lnSpc>
                  <a:buClr>
                    <a:srgbClr val="9A958E"/>
                  </a:buClr>
                  <a:buSzPct val="75000"/>
                  <a:buChar char="•"/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For the two-jet,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0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t> measurement can be done with event shape variables. We also can measure the Higgs branching ratio and Triple Gauge Coupling. Since the number of the two-jet is large, these events can be used as detector monitoring and calibration.</a:t>
                </a:r>
              </a:p>
              <a:p>
                <a:pPr marL="326571" indent="-326571" algn="l">
                  <a:lnSpc>
                    <a:spcPct val="120000"/>
                  </a:lnSpc>
                  <a:buClr>
                    <a:srgbClr val="9A958E"/>
                  </a:buClr>
                  <a:buSzPct val="75000"/>
                  <a:buChar char="•"/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For the four-jet, we can study Color Reconnection effect and measure the Higgs branching ratio.</a:t>
                </a:r>
              </a:p>
              <a:p>
                <a:pPr marL="326571" indent="-326571" algn="l">
                  <a:lnSpc>
                    <a:spcPct val="120000"/>
                  </a:lnSpc>
                  <a:buClr>
                    <a:srgbClr val="9A958E"/>
                  </a:buClr>
                  <a:buSzPct val="75000"/>
                  <a:buChar char="•"/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For the six-jet, we also can measure the Higgs branching ratio.</a:t>
                </a:r>
              </a:p>
            </p:txBody>
          </p:sp>
        </mc:Choice>
        <mc:Fallback>
          <p:sp>
            <p:nvSpPr>
              <p:cNvPr id="163" name="Motivation 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134" y="1048239"/>
                <a:ext cx="11838532" cy="6504856"/>
              </a:xfrm>
              <a:prstGeom prst="rect">
                <a:avLst/>
              </a:prstGeom>
              <a:blipFill>
                <a:blip r:embed="rId2"/>
                <a:stretch>
                  <a:fillRect l="-2358" r="-182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Sample:…"/>
              <p:cNvSpPr txBox="1"/>
              <p:nvPr/>
            </p:nvSpPr>
            <p:spPr>
              <a:xfrm>
                <a:off x="419809" y="974516"/>
                <a:ext cx="12165182" cy="340214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>
                <a:spAutoFit/>
              </a:bodyPr>
              <a:lstStyle/>
              <a:p>
                <a:pPr algn="l">
                  <a:lnSpc>
                    <a:spcPct val="120000"/>
                  </a:lnSpc>
                  <a:defRPr sz="45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Sample:</a:t>
                </a:r>
              </a:p>
              <a:p>
                <a:pPr algn="l">
                  <a:lnSpc>
                    <a:spcPct val="120000"/>
                  </a:lnSpc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</a:t>
                </a:r>
                <a:r>
                  <a:rPr sz="2500"/>
                  <a:t>                                                                              cross section (fb)</a:t>
                </a:r>
              </a:p>
              <a:p>
                <a:pPr marL="340178" indent="-340178" algn="l">
                  <a:lnSpc>
                    <a:spcPct val="120000"/>
                  </a:lnSpc>
                  <a:buClr>
                    <a:srgbClr val="9A958E"/>
                  </a:buClr>
                  <a:buSzPct val="75000"/>
                  <a:buChar char="•"/>
                  <a:defRPr sz="25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2 jets: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30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sz="30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sz="30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bar>
                      <m:barPr>
                        <m:pos m:val="top"/>
                        <m:ctrlP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</m:oMath>
                </a14:m>
                <a:r>
                  <a:t>                                                  54106.86 </a:t>
                </a:r>
                <a14:m>
                  <m:oMath xmlns:m="http://schemas.openxmlformats.org/officeDocument/2006/math">
                    <m:r>
                      <a:rPr sz="35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t> 0.22 = 11976.12</a:t>
                </a:r>
              </a:p>
              <a:p>
                <a:pPr marL="340178" indent="-340178" algn="l">
                  <a:lnSpc>
                    <a:spcPct val="120000"/>
                  </a:lnSpc>
                  <a:buClr>
                    <a:srgbClr val="9A958E"/>
                  </a:buClr>
                  <a:buSzPct val="75000"/>
                  <a:buChar char="•"/>
                  <a:defRPr sz="25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4 jets: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300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0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sz="30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sz="30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0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sz="30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sz="30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sz="30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𝑊𝑊</m:t>
                    </m:r>
                    <m:r>
                      <a:rPr sz="30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30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𝑍𝑍𝑜𝑟𝑍𝐻</m:t>
                    </m:r>
                    <m:r>
                      <a:rPr sz="30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)→4</m:t>
                    </m:r>
                    <m:r>
                      <a:rPr sz="300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t>                  4436.77</a:t>
                </a:r>
              </a:p>
              <a:p>
                <a:pPr marL="340178" indent="-340178" algn="l">
                  <a:lnSpc>
                    <a:spcPct val="120000"/>
                  </a:lnSpc>
                  <a:buClr>
                    <a:srgbClr val="9A958E"/>
                  </a:buClr>
                  <a:buSzPct val="75000"/>
                  <a:buChar char="•"/>
                  <a:defRPr sz="25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6 jets: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30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sz="30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sz="30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bar>
                      <m:barPr>
                        <m:pos m:val="top"/>
                        <m:ctrlP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bar>
                    <m:r>
                      <a:rPr sz="30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sz="30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sz="30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sz="30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sz="30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𝑊</m:t>
                    </m:r>
                    <m:sSup>
                      <m:sSupPr>
                        <m:ctrlP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sz="30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sz="30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𝑍</m:t>
                    </m:r>
                    <m:sSup>
                      <m:sSupPr>
                        <m:ctrlP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sz="30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sz="30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)→4</m:t>
                    </m:r>
                    <m:r>
                      <a:rPr sz="30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t>        15.13</a:t>
                </a:r>
              </a:p>
            </p:txBody>
          </p:sp>
        </mc:Choice>
        <mc:Fallback>
          <p:sp>
            <p:nvSpPr>
              <p:cNvPr id="165" name="Sample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809" y="974516"/>
                <a:ext cx="12165182" cy="3402143"/>
              </a:xfrm>
              <a:prstGeom prst="rect">
                <a:avLst/>
              </a:prstGeom>
              <a:blipFill>
                <a:blip r:embed="rId2"/>
                <a:stretch>
                  <a:fillRect l="-2398" t="-1487" b="-6320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6" name="cGzz.png" descr="cGzz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240" y="4598744"/>
            <a:ext cx="4815823" cy="4630600"/>
          </a:xfrm>
          <a:prstGeom prst="rect">
            <a:avLst/>
          </a:prstGeom>
          <a:ln w="12700">
            <a:miter lim="400000"/>
          </a:ln>
          <a:effectLst>
            <a:outerShdw blurRad="127000" dist="76200" dir="2700000" rotWithShape="0">
              <a:srgbClr val="000000">
                <a:alpha val="75000"/>
              </a:srgbClr>
            </a:outerShdw>
          </a:effectLst>
        </p:spPr>
      </p:pic>
      <p:sp>
        <p:nvSpPr>
          <p:cNvPr id="167" name="Line"/>
          <p:cNvSpPr/>
          <p:nvPr/>
        </p:nvSpPr>
        <p:spPr>
          <a:xfrm flipV="1">
            <a:off x="8926902" y="5687606"/>
            <a:ext cx="1" cy="3256867"/>
          </a:xfrm>
          <a:prstGeom prst="line">
            <a:avLst/>
          </a:prstGeom>
          <a:ln w="38100">
            <a:solidFill>
              <a:schemeClr val="accent5">
                <a:alpha val="75000"/>
              </a:schemeClr>
            </a:solidFill>
            <a:custDash>
              <a:ds d="200000" sp="200000"/>
            </a:custDash>
            <a:miter lim="400000"/>
          </a:ln>
        </p:spPr>
        <p:txBody>
          <a:bodyPr lIns="50800" tIns="50800" rIns="50800" bIns="50800" anchor="ctr"/>
          <a:lstStyle/>
          <a:p>
            <a:pPr>
              <a:defRPr sz="1600" cap="all" spc="32">
                <a:latin typeface="+mn-lt"/>
                <a:ea typeface="+mn-ea"/>
                <a:cs typeface="+mn-cs"/>
                <a:sym typeface="Futura"/>
              </a:defRPr>
            </a:pPr>
            <a:endParaRPr/>
          </a:p>
        </p:txBody>
      </p:sp>
      <p:sp>
        <p:nvSpPr>
          <p:cNvPr id="168" name="220 GeV"/>
          <p:cNvSpPr txBox="1"/>
          <p:nvPr/>
        </p:nvSpPr>
        <p:spPr>
          <a:xfrm>
            <a:off x="8944233" y="5737045"/>
            <a:ext cx="1132161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2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220 GeV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70" name="thrust:…"/>
              <p:cNvSpPr txBox="1"/>
              <p:nvPr/>
            </p:nvSpPr>
            <p:spPr>
              <a:xfrm>
                <a:off x="1347768" y="1195686"/>
                <a:ext cx="8655029" cy="538813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>
                <a:spAutoFit/>
              </a:bodyPr>
              <a:lstStyle/>
              <a:p>
                <a:pPr algn="l">
                  <a:lnSpc>
                    <a:spcPct val="120000"/>
                  </a:lnSpc>
                  <a:defRPr sz="46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thrust:</a:t>
                </a:r>
              </a:p>
              <a:p>
                <a:pPr algn="l">
                  <a:lnSpc>
                    <a:spcPct val="120000"/>
                  </a:lnSpc>
                  <a:defRPr sz="17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endParaRPr/>
              </a:p>
              <a:p>
                <a:pPr algn="l">
                  <a:lnSpc>
                    <a:spcPct val="120000"/>
                  </a:lnSpc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</a:t>
                </a:r>
                <a:r>
                  <a:rPr sz="3000"/>
                  <a:t>       </a:t>
                </a:r>
                <a14:m>
                  <m:oMath xmlns:m="http://schemas.openxmlformats.org/officeDocument/2006/math">
                    <m:r>
                      <a:rPr sz="36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sz="36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sz="36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𝑚𝑎</m:t>
                    </m:r>
                    <m:sSub>
                      <m:sSubPr>
                        <m:ctrlPr>
                          <a:rPr sz="36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6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sub>
                    </m:sSub>
                    <m:r>
                      <a:rPr sz="36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sz="36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6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sub>
                            <m: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sz="36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6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sz="36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𝑝𝑎𝑟𝑡𝑖𝑐𝑙𝑒𝑠</m:t>
                                </m:r>
                              </m:sub>
                            </m:sSub>
                          </m:sup>
                        </m:sSubSup>
                        <m:r>
                          <a:rPr sz="36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sz="36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limUpp>
                      <m:limUppPr>
                        <m:ctrlPr>
                          <a:rPr sz="36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e>
                      <m:lim>
                        <m:sSub>
                          <m:sSubPr>
                            <m:ctrlP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sz="36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𝑝𝑎𝑟𝑡𝑖𝑐𝑙𝑒𝑠</m:t>
                            </m:r>
                          </m:sub>
                        </m:sSub>
                      </m:lim>
                    </m:limUpp>
                    <m:r>
                      <a:rPr sz="36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sz="36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6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36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36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sz="36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6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sz="36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sz="36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endParaRPr sz="3000"/>
              </a:p>
              <a:p>
                <a:pPr algn="l">
                  <a:lnSpc>
                    <a:spcPct val="120000"/>
                  </a:lnSpc>
                  <a:defRPr sz="30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70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7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37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t> : 3-momentum</a:t>
                </a:r>
              </a:p>
              <a:p>
                <a:pPr algn="l">
                  <a:lnSpc>
                    <a:spcPct val="120000"/>
                  </a:lnSpc>
                  <a:defRPr sz="30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4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4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sz="34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t> : a unit vector</a:t>
                </a:r>
              </a:p>
              <a:p>
                <a:pPr algn="l">
                  <a:lnSpc>
                    <a:spcPct val="120000"/>
                  </a:lnSpc>
                  <a:defRPr sz="30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   the direction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4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4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sz="34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t> : the thrust axis</a:t>
                </a:r>
              </a:p>
            </p:txBody>
          </p:sp>
        </mc:Choice>
        <mc:Fallback>
          <p:sp>
            <p:nvSpPr>
              <p:cNvPr id="170" name="thrust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7768" y="1195686"/>
                <a:ext cx="8655029" cy="5388139"/>
              </a:xfrm>
              <a:prstGeom prst="rect">
                <a:avLst/>
              </a:prstGeom>
              <a:blipFill>
                <a:blip r:embed="rId2"/>
                <a:stretch>
                  <a:fillRect l="-3367" t="-706" r="-8346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roup"/>
          <p:cNvGrpSpPr/>
          <p:nvPr/>
        </p:nvGrpSpPr>
        <p:grpSpPr>
          <a:xfrm>
            <a:off x="977831" y="1231694"/>
            <a:ext cx="8154375" cy="3705721"/>
            <a:chOff x="0" y="0"/>
            <a:chExt cx="8154373" cy="3705719"/>
          </a:xfrm>
        </p:grpSpPr>
        <p:pic>
          <p:nvPicPr>
            <p:cNvPr id="172" name="cVisISRThrust.png" descr="cVisISRThrust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3853949" cy="370572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173" name="cVisISRThrustEPR.png" descr="cVisISRThrustEPR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00424" y="0"/>
              <a:ext cx="3853950" cy="370572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</p:grpSp>
      <p:grpSp>
        <p:nvGrpSpPr>
          <p:cNvPr id="177" name="Group"/>
          <p:cNvGrpSpPr/>
          <p:nvPr/>
        </p:nvGrpSpPr>
        <p:grpSpPr>
          <a:xfrm>
            <a:off x="977831" y="5302996"/>
            <a:ext cx="8154374" cy="3705721"/>
            <a:chOff x="0" y="0"/>
            <a:chExt cx="8154372" cy="3705719"/>
          </a:xfrm>
        </p:grpSpPr>
        <p:pic>
          <p:nvPicPr>
            <p:cNvPr id="175" name="cVisISRThrustN.png" descr="cVisISRThrust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3853949" cy="370572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  <p:pic>
          <p:nvPicPr>
            <p:cNvPr id="176" name="cVisISRThrustNEPR.png" descr="cVisISRThrustNEPR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00424" y="0"/>
              <a:ext cx="3853949" cy="3705720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127000" dist="76200" dir="2700000" rotWithShape="0">
                <a:srgbClr val="000000">
                  <a:alpha val="75000"/>
                </a:srgbClr>
              </a:outerShdw>
            </a:effectLst>
          </p:spPr>
        </p:pic>
      </p:grpSp>
      <p:sp>
        <p:nvSpPr>
          <p:cNvPr id="178" name="thrust"/>
          <p:cNvSpPr txBox="1"/>
          <p:nvPr/>
        </p:nvSpPr>
        <p:spPr>
          <a:xfrm>
            <a:off x="896385" y="340495"/>
            <a:ext cx="145105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>
              <a:defRPr sz="35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thrust</a:t>
            </a:r>
          </a:p>
        </p:txBody>
      </p:sp>
      <p:sp>
        <p:nvSpPr>
          <p:cNvPr id="179" name="normalized to unit one…"/>
          <p:cNvSpPr txBox="1"/>
          <p:nvPr/>
        </p:nvSpPr>
        <p:spPr>
          <a:xfrm>
            <a:off x="9341412" y="1593792"/>
            <a:ext cx="3316225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normalized to unit one</a:t>
            </a:r>
          </a:p>
          <a:p>
            <a:r>
              <a:t>MC: 0.815994</a:t>
            </a:r>
          </a:p>
          <a:p>
            <a:r>
              <a:t>Reco: 0.810917</a:t>
            </a:r>
          </a:p>
        </p:txBody>
      </p:sp>
      <p:sp>
        <p:nvSpPr>
          <p:cNvPr id="180" name="normalized to X-section…"/>
          <p:cNvSpPr txBox="1"/>
          <p:nvPr/>
        </p:nvSpPr>
        <p:spPr>
          <a:xfrm>
            <a:off x="9265212" y="5908278"/>
            <a:ext cx="3468625" cy="135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normalized to X-section</a:t>
            </a:r>
          </a:p>
          <a:p>
            <a:r>
              <a:t>MC: 0.853088</a:t>
            </a:r>
          </a:p>
          <a:p>
            <a:r>
              <a:t>Reco: 0.851713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hemisphere masses:…"/>
              <p:cNvSpPr txBox="1"/>
              <p:nvPr/>
            </p:nvSpPr>
            <p:spPr>
              <a:xfrm>
                <a:off x="1005723" y="974516"/>
                <a:ext cx="7345481" cy="600543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>
                <a:spAutoFit/>
              </a:bodyPr>
              <a:lstStyle/>
              <a:p>
                <a:pPr algn="l">
                  <a:lnSpc>
                    <a:spcPct val="120000"/>
                  </a:lnSpc>
                  <a:defRPr sz="40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hemisphere masses:</a:t>
                </a:r>
              </a:p>
              <a:p>
                <a:pPr algn="l">
                  <a:lnSpc>
                    <a:spcPct val="120000"/>
                  </a:lnSpc>
                  <a:defRPr sz="30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</a:t>
                </a:r>
                <a:r>
                  <a:rPr sz="270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32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sz="32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sz="32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32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𝑣𝑖𝑠</m:t>
                            </m:r>
                          </m:sub>
                          <m:sup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sz="32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(</m:t>
                    </m:r>
                    <m:limUpp>
                      <m:limUppPr>
                        <m:ctrlP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sz="32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2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sz="32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sz="32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2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sz="32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&gt;0</m:t>
                            </m:r>
                          </m:lim>
                        </m:limLow>
                      </m:e>
                      <m:lim>
                        <m:sSub>
                          <m:sSubPr>
                            <m:ctrlP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𝑝𝑎𝑟𝑡𝑖𝑐𝑙𝑒𝑠</m:t>
                            </m:r>
                          </m:sub>
                        </m:sSub>
                      </m:lim>
                    </m:limUpp>
                    <m:sSub>
                      <m:sSubPr>
                        <m:ctrlP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sz="2700"/>
              </a:p>
              <a:p>
                <a:pPr algn="l">
                  <a:lnSpc>
                    <a:spcPct val="120000"/>
                  </a:lnSpc>
                  <a:defRPr sz="27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32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sz="32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sz="32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sz="32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𝑣𝑖𝑠</m:t>
                            </m:r>
                          </m:sub>
                          <m:sup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sz="32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(</m:t>
                    </m:r>
                    <m:limUpp>
                      <m:limUppPr>
                        <m:ctrlP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sz="32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2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sz="32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sz="32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2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sz="32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lim>
                        </m:limLow>
                      </m:e>
                      <m:lim>
                        <m:sSub>
                          <m:sSubPr>
                            <m:ctrlP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𝑝𝑎𝑟𝑡𝑖𝑐𝑙𝑒𝑠</m:t>
                            </m:r>
                          </m:sub>
                        </m:sSub>
                      </m:lim>
                    </m:limUpp>
                    <m:sSub>
                      <m:sSubPr>
                        <m:ctrlP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/>
              </a:p>
              <a:p>
                <a:pPr algn="l">
                  <a:lnSpc>
                    <a:spcPct val="120000"/>
                  </a:lnSpc>
                  <a:defRPr sz="27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30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3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sz="33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𝑣𝑖𝑠</m:t>
                        </m:r>
                      </m:sub>
                    </m:sSub>
                  </m:oMath>
                </a14:m>
                <a:r>
                  <a:t> : total energy of final state particles</a:t>
                </a:r>
              </a:p>
              <a:p>
                <a:pPr algn="l">
                  <a:lnSpc>
                    <a:spcPct val="120000"/>
                  </a:lnSpc>
                  <a:defRPr sz="27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30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3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33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t> : 4-momentum</a:t>
                </a:r>
              </a:p>
              <a:p>
                <a:pPr algn="l">
                  <a:lnSpc>
                    <a:spcPct val="120000"/>
                  </a:lnSpc>
                  <a:defRPr sz="27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heavy jet mass 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sub>
                          <m:sup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t> = max(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t>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sz="32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sz="32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t>)</a:t>
                </a:r>
              </a:p>
            </p:txBody>
          </p:sp>
        </mc:Choice>
        <mc:Fallback>
          <p:sp>
            <p:nvSpPr>
              <p:cNvPr id="182" name="hemisphere masses: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723" y="974516"/>
                <a:ext cx="7345481" cy="6005434"/>
              </a:xfrm>
              <a:prstGeom prst="rect">
                <a:avLst/>
              </a:prstGeom>
              <a:blipFill>
                <a:blip r:embed="rId2"/>
                <a:stretch>
                  <a:fillRect l="-3276" t="-633" r="-7241" b="-6962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3" name="normalized to unit one:…"/>
          <p:cNvSpPr txBox="1"/>
          <p:nvPr/>
        </p:nvSpPr>
        <p:spPr>
          <a:xfrm>
            <a:off x="8695961" y="2522706"/>
            <a:ext cx="3457043" cy="387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r>
              <a:t>normalized to unit one:</a:t>
            </a:r>
          </a:p>
          <a:p>
            <a:r>
              <a:t>MC : 0.76392</a:t>
            </a:r>
          </a:p>
          <a:p>
            <a:r>
              <a:t>Reco : 0.758934</a:t>
            </a:r>
          </a:p>
          <a:p>
            <a:endParaRPr/>
          </a:p>
          <a:p>
            <a:endParaRPr/>
          </a:p>
          <a:p>
            <a:endParaRPr/>
          </a:p>
          <a:p>
            <a:r>
              <a:t>normalized to Xsection:</a:t>
            </a:r>
          </a:p>
          <a:p>
            <a:r>
              <a:t>MC : 0.815345</a:t>
            </a:r>
          </a:p>
          <a:p>
            <a:r>
              <a:t>Reco : 0.812466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85" name=": 3-momentum…"/>
              <p:cNvSpPr txBox="1"/>
              <p:nvPr/>
            </p:nvSpPr>
            <p:spPr>
              <a:xfrm>
                <a:off x="3459686" y="1416856"/>
                <a:ext cx="6988614" cy="5061023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>
                <a:spAutoFit/>
              </a:bodyPr>
              <a:lstStyle/>
              <a:p>
                <a:pPr algn="l">
                  <a:lnSpc>
                    <a:spcPct val="120000"/>
                  </a:lnSpc>
                  <a:defRPr sz="26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1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𝑝𝑎𝑟𝑡𝑖𝑐𝑙𝑒𝑠</m:t>
                                </m:r>
                              </m:sub>
                            </m:sSub>
                          </m:sup>
                        </m:sSubSup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limUpp>
                      <m:limUpp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&gt;0</m:t>
                            </m:r>
                          </m:lim>
                        </m:limLow>
                      </m:e>
                      <m:lim>
                        <m:sSub>
                          <m:sSub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𝑝𝑎𝑟𝑡𝑖𝑐𝑙𝑒𝑠</m:t>
                            </m:r>
                          </m:sub>
                        </m:sSub>
                      </m:lim>
                    </m:limUpp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/>
              </a:p>
              <a:p>
                <a:pPr algn="l">
                  <a:lnSpc>
                    <a:spcPct val="120000"/>
                  </a:lnSpc>
                  <a:defRPr sz="26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1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𝑝𝑎𝑟𝑡𝑖𝑐𝑙𝑒𝑠</m:t>
                                </m:r>
                              </m:sub>
                            </m:sSub>
                          </m:sup>
                        </m:sSubSup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limUpp>
                      <m:limUpp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=1,</m:t>
                            </m:r>
                            <m:sSub>
                              <m:sSubPr>
                                <m:ctrlP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&lt;0</m:t>
                            </m:r>
                          </m:lim>
                        </m:limLow>
                      </m:e>
                      <m:lim>
                        <m:sSub>
                          <m:sSub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𝑝𝑎𝑟𝑡𝑖𝑐𝑙𝑒𝑠</m:t>
                            </m:r>
                          </m:sub>
                        </m:sSub>
                      </m:lim>
                    </m:limUpp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/>
              </a:p>
              <a:p>
                <a:pPr algn="l">
                  <a:lnSpc>
                    <a:spcPct val="120000"/>
                  </a:lnSpc>
                  <a:defRPr sz="26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20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2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32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t> : 3-momentum</a:t>
                </a:r>
              </a:p>
              <a:p>
                <a:pPr algn="l">
                  <a:lnSpc>
                    <a:spcPct val="120000"/>
                  </a:lnSpc>
                  <a:defRPr sz="26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total jet broadening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1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/>
              </a:p>
              <a:p>
                <a:pPr algn="l">
                  <a:lnSpc>
                    <a:spcPct val="120000"/>
                  </a:lnSpc>
                  <a:defRPr sz="26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wide jet broadening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1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𝑚𝑎𝑥</m:t>
                    </m:r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/>
              </a:p>
            </p:txBody>
          </p:sp>
        </mc:Choice>
        <mc:Fallback>
          <p:sp>
            <p:nvSpPr>
              <p:cNvPr id="185" name=": 3-momentum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686" y="1416856"/>
                <a:ext cx="6988614" cy="5061023"/>
              </a:xfrm>
              <a:prstGeom prst="rect">
                <a:avLst/>
              </a:prstGeom>
              <a:blipFill>
                <a:blip r:embed="rId2"/>
                <a:stretch>
                  <a:fillRect r="-2717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6" name="Table"/>
          <p:cNvGraphicFramePr/>
          <p:nvPr/>
        </p:nvGraphicFramePr>
        <p:xfrm>
          <a:off x="1341253" y="6753721"/>
          <a:ext cx="10322291" cy="2111684"/>
        </p:xfrm>
        <a:graphic>
          <a:graphicData uri="http://schemas.openxmlformats.org/drawingml/2006/table">
            <a:tbl>
              <a:tblPr firstCol="1">
                <a:tableStyleId>{C7B018BB-80A7-4F77-B60F-C8B233D01FF8}</a:tableStyleId>
              </a:tblPr>
              <a:tblGrid>
                <a:gridCol w="3079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5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20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9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03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921">
                <a:tc rowSpan="2">
                  <a:txBody>
                    <a:bodyPr/>
                    <a:lstStyle/>
                    <a:p>
                      <a:pPr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Avenir Next Demi Bold"/>
                        </a:rPr>
                        <a:t>max efficiency*purity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miter lim="400000"/>
                    </a:lnT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normalized to unit one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8E755A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normalized to Xsection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8E755A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2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MC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solidFill>
                        <a:srgbClr val="8E755A"/>
                      </a:solidFill>
                      <a:miter lim="400000"/>
                    </a:lnT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Reco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solidFill>
                        <a:srgbClr val="8E755A"/>
                      </a:solidFill>
                      <a:miter lim="400000"/>
                    </a:lnT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MC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solidFill>
                        <a:srgbClr val="8E755A"/>
                      </a:solidFill>
                      <a:miter lim="400000"/>
                    </a:lnT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Reco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8E755A"/>
                      </a:solidFill>
                      <a:miter lim="400000"/>
                    </a:lnT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921">
                <a:tc>
                  <a:txBody>
                    <a:bodyPr/>
                    <a:lstStyle/>
                    <a:p>
                      <a:pPr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Demi Bold"/>
                        </a:rPr>
                        <a:t>wide jet broadening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0.734528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0.731371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0.80235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0.800644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921">
                <a:tc>
                  <a:txBody>
                    <a:bodyPr/>
                    <a:lstStyle/>
                    <a:p>
                      <a:pPr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Demi Bold"/>
                        </a:rPr>
                        <a:t>total jet broadening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0.787802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0.784472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0.836156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0.834205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Equation"/>
              <p:cNvSpPr txBox="1"/>
              <p:nvPr/>
            </p:nvSpPr>
            <p:spPr>
              <a:xfrm>
                <a:off x="6417817" y="4792217"/>
                <a:ext cx="169165" cy="16916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5B5853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sz="2400">
                  <a:solidFill>
                    <a:srgbClr val="5B5854"/>
                  </a:solidFill>
                </a:endParaRPr>
              </a:p>
            </p:txBody>
          </p:sp>
        </mc:Choice>
        <mc:Fallback>
          <p:sp>
            <p:nvSpPr>
              <p:cNvPr id="187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7817" y="4792217"/>
                <a:ext cx="169165" cy="169165"/>
              </a:xfrm>
              <a:prstGeom prst="rect">
                <a:avLst/>
              </a:prstGeom>
              <a:blipFill>
                <a:blip r:embed="rId4"/>
                <a:stretch>
                  <a:fillRect l="-40000" r="-66667" b="-10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Equation"/>
              <p:cNvSpPr txBox="1"/>
              <p:nvPr/>
            </p:nvSpPr>
            <p:spPr>
              <a:xfrm>
                <a:off x="6544818" y="4919217"/>
                <a:ext cx="169165" cy="169165"/>
              </a:xfrm>
              <a:prstGeom prst="rect">
                <a:avLst/>
              </a:prstGeom>
              <a:ln w="12700">
                <a:miter lim="400000"/>
              </a:ln>
            </p:spPr>
            <p:txBody>
              <a:bodyPr wrap="none" lIns="0" tIns="0" rIns="0" bIns="0">
                <a:spAutoFit/>
              </a:bodyPr>
              <a:lstStyle/>
              <a:p>
                <a:pPr algn="l" defTabSz="914400" latinLnBrk="1">
                  <a:defRPr sz="1800">
                    <a:solidFill>
                      <a:srgbClr val="000000"/>
                    </a:solidFill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sz="2400" i="1">
                          <a:solidFill>
                            <a:srgbClr val="5B5853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sz="2400">
                  <a:solidFill>
                    <a:srgbClr val="5B5854"/>
                  </a:solidFill>
                </a:endParaRPr>
              </a:p>
            </p:txBody>
          </p:sp>
        </mc:Choice>
        <mc:Fallback>
          <p:sp>
            <p:nvSpPr>
              <p:cNvPr id="188" name="Equation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818" y="4919217"/>
                <a:ext cx="169165" cy="169165"/>
              </a:xfrm>
              <a:prstGeom prst="rect">
                <a:avLst/>
              </a:prstGeom>
              <a:blipFill>
                <a:blip r:embed="rId4"/>
                <a:stretch>
                  <a:fillRect l="-40000" r="-66667" b="-100000"/>
                </a:stretch>
              </a:blipFill>
              <a:ln w="12700">
                <a:miter lim="400000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9" name="jet broadening:"/>
          <p:cNvSpPr txBox="1"/>
          <p:nvPr/>
        </p:nvSpPr>
        <p:spPr>
          <a:xfrm>
            <a:off x="1418828" y="830410"/>
            <a:ext cx="3733553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150000"/>
              </a:lnSpc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jet broadening: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91" name=": 3-momentum…"/>
              <p:cNvSpPr txBox="1"/>
              <p:nvPr/>
            </p:nvSpPr>
            <p:spPr>
              <a:xfrm>
                <a:off x="2514858" y="1593792"/>
                <a:ext cx="9714955" cy="4848140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wrap="none" lIns="50800" tIns="50800" rIns="50800" bIns="50800">
                <a:spAutoFit/>
              </a:bodyPr>
              <a:lstStyle/>
              <a:p>
                <a:pPr algn="l">
                  <a:lnSpc>
                    <a:spcPct val="120000"/>
                  </a:lnSpc>
                  <a:defRPr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</a:t>
                </a:r>
                <a:r>
                  <a:rPr sz="260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31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Sup>
                          <m:sSubSup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sSub>
                              <m:sSubPr>
                                <m:ctrlP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sz="3150" i="1">
                                    <a:solidFill>
                                      <a:srgbClr val="5B5853"/>
                                    </a:solidFill>
                                    <a:latin typeface="Cambria Math" panose="02040503050406030204" pitchFamily="18" charset="0"/>
                                  </a:rPr>
                                  <m:t>𝑝𝑎𝑟𝑡𝑖𝑐𝑙𝑒𝑠</m:t>
                                </m:r>
                              </m:sub>
                            </m:sSub>
                          </m:sup>
                        </m:sSubSup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  <m:limUpp>
                      <m:limUpp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limUppPr>
                      <m:e>
                        <m:limLow>
                          <m:limLow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∑</m:t>
                            </m:r>
                          </m:e>
                          <m:lim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lim>
                        </m:limLow>
                      </m:e>
                      <m:lim>
                        <m:sSub>
                          <m:sSub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𝑝𝑎𝑟𝑡𝑖𝑐𝑙𝑒𝑠</m:t>
                            </m:r>
                          </m:sub>
                        </m:sSub>
                      </m:lim>
                    </m:limUpp>
                    <m:f>
                      <m:f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bSup>
                        <m:sSubSup>
                          <m:sSubSup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p>
                        </m:sSubSup>
                      </m:num>
                      <m:den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sz="3150" i="1">
                                <a:solidFill>
                                  <a:srgbClr val="5B5853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</m:den>
                    </m:f>
                  </m:oMath>
                </a14:m>
                <a:endParaRPr sz="2600"/>
              </a:p>
              <a:p>
                <a:pPr algn="l">
                  <a:lnSpc>
                    <a:spcPct val="120000"/>
                  </a:lnSpc>
                  <a:defRPr sz="26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sz="320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2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32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t> : 3-momentum</a:t>
                </a:r>
              </a:p>
              <a:p>
                <a:pPr algn="l">
                  <a:lnSpc>
                    <a:spcPct val="120000"/>
                  </a:lnSpc>
                  <a:defRPr sz="26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sz="320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sz="32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sz="32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sz="320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sup>
                    </m:sSubSup>
                  </m:oMath>
                </a14:m>
                <a:r>
                  <a:t> : the component a of the 3-momentum of the particle i</a:t>
                </a:r>
              </a:p>
              <a:p>
                <a:pPr algn="l">
                  <a:lnSpc>
                    <a:spcPct val="120000"/>
                  </a:lnSpc>
                  <a:defRPr sz="26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 C parameter : C = </a:t>
                </a:r>
                <a14:m>
                  <m:oMath xmlns:m="http://schemas.openxmlformats.org/officeDocument/2006/math"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3(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/>
              </a:p>
              <a:p>
                <a:pPr algn="l">
                  <a:lnSpc>
                    <a:spcPct val="120000"/>
                  </a:lnSpc>
                  <a:defRPr sz="26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 </a:t>
                </a:r>
                <a14:m>
                  <m:oMath xmlns:m="http://schemas.openxmlformats.org/officeDocument/2006/math">
                    <m:r>
                      <a:rPr sz="32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t> : the eigenvalue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sz="3150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p>
                    </m:sSup>
                  </m:oMath>
                </a14:m>
                <a:endParaRPr/>
              </a:p>
              <a:p>
                <a:pPr algn="l">
                  <a:lnSpc>
                    <a:spcPct val="120000"/>
                  </a:lnSpc>
                  <a:defRPr sz="2600">
                    <a:latin typeface="Comic Sans MS"/>
                    <a:ea typeface="Comic Sans MS"/>
                    <a:cs typeface="Comic Sans MS"/>
                    <a:sym typeface="Comic Sans MS"/>
                  </a:defRPr>
                </a:pPr>
                <a:r>
                  <a:t>      D parameter : D = </a:t>
                </a:r>
                <a14:m>
                  <m:oMath xmlns:m="http://schemas.openxmlformats.org/officeDocument/2006/math"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27×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sz="3150" i="1">
                        <a:solidFill>
                          <a:srgbClr val="5B5853"/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sz="3150" i="1">
                            <a:solidFill>
                              <a:srgbClr val="5B5853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/>
              </a:p>
            </p:txBody>
          </p:sp>
        </mc:Choice>
        <mc:Fallback>
          <p:sp>
            <p:nvSpPr>
              <p:cNvPr id="191" name=": 3-momentum…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858" y="1593792"/>
                <a:ext cx="9714955" cy="4848140"/>
              </a:xfrm>
              <a:prstGeom prst="rect">
                <a:avLst/>
              </a:prstGeom>
              <a:blipFill>
                <a:blip r:embed="rId2"/>
                <a:stretch>
                  <a:fillRect r="-91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2" name="Table"/>
          <p:cNvGraphicFramePr/>
          <p:nvPr/>
        </p:nvGraphicFramePr>
        <p:xfrm>
          <a:off x="2082526" y="6930658"/>
          <a:ext cx="10370096" cy="2172848"/>
        </p:xfrm>
        <a:graphic>
          <a:graphicData uri="http://schemas.openxmlformats.org/drawingml/2006/table">
            <a:tbl>
              <a:tblPr firstCol="1">
                <a:tableStyleId>{C7B018BB-80A7-4F77-B60F-C8B233D01FF8}</a:tableStyleId>
              </a:tblPr>
              <a:tblGrid>
                <a:gridCol w="309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3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34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91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212">
                <a:tc rowSpan="2">
                  <a:txBody>
                    <a:bodyPr/>
                    <a:lstStyle/>
                    <a:p>
                      <a:pPr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sym typeface="Avenir Next Demi Bold"/>
                        </a:rPr>
                        <a:t>max efficiency*purity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miter lim="400000"/>
                    </a:lnT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gridSpan="2"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normalized to unit one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8E755A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normalized to Xsection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solidFill>
                        <a:srgbClr val="8E755A"/>
                      </a:solidFill>
                      <a:miter lim="400000"/>
                    </a:lnB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2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MC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solidFill>
                        <a:srgbClr val="8E755A"/>
                      </a:solidFill>
                      <a:miter lim="400000"/>
                    </a:lnT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Reco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solidFill>
                        <a:srgbClr val="8E755A"/>
                      </a:solidFill>
                      <a:miter lim="400000"/>
                    </a:lnT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MC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solidFill>
                        <a:srgbClr val="8E755A"/>
                      </a:solidFill>
                      <a:miter lim="400000"/>
                    </a:lnR>
                    <a:lnT w="12700">
                      <a:solidFill>
                        <a:srgbClr val="8E755A"/>
                      </a:solidFill>
                      <a:miter lim="400000"/>
                    </a:lnT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FFFFFF"/>
                          </a:solidFill>
                          <a:latin typeface="Avenir Next Demi Bold"/>
                          <a:ea typeface="Avenir Next Demi Bold"/>
                          <a:cs typeface="Avenir Next Demi Bold"/>
                          <a:sym typeface="Avenir Next Demi Bold"/>
                        </a:rPr>
                        <a:t>Reco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8E755A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solidFill>
                        <a:srgbClr val="8E755A"/>
                      </a:solidFill>
                      <a:miter lim="400000"/>
                    </a:lnT>
                    <a:blipFill rotWithShape="1">
                      <a:blip r:embed="rId3"/>
                      <a:srcRect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3212">
                <a:tc>
                  <a:txBody>
                    <a:bodyPr/>
                    <a:lstStyle/>
                    <a:p>
                      <a:pPr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Demi Bold"/>
                        </a:rPr>
                        <a:t>C parameter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0.803537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0.80004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0.848953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0.847589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3212">
                <a:tc>
                  <a:txBody>
                    <a:bodyPr/>
                    <a:lstStyle/>
                    <a:p>
                      <a:pPr defTabSz="914400">
                        <a:defRPr sz="1800" b="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solidFill>
                            <a:srgbClr val="5B5854"/>
                          </a:solidFill>
                          <a:sym typeface="Avenir Next Demi Bold"/>
                        </a:rPr>
                        <a:t>D parameter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0.804263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0.800682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0.849227</a:t>
                      </a:r>
                    </a:p>
                  </a:txBody>
                  <a:tcPr marL="50800" marR="50800" marT="50800" marB="50800" anchor="ctr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12700"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cap="none" spc="0">
                          <a:solidFill>
                            <a:srgbClr val="000000"/>
                          </a:solidFill>
                        </a:defRPr>
                      </a:pPr>
                      <a:r>
                        <a:rPr sz="1300">
                          <a:latin typeface="Menlo"/>
                          <a:ea typeface="Menlo"/>
                          <a:cs typeface="Menlo"/>
                          <a:sym typeface="Menlo"/>
                        </a:rPr>
                        <a:t>0.848108</a:t>
                      </a:r>
                    </a:p>
                  </a:txBody>
                  <a:tcPr marL="50800" marR="50800" marT="50800" marB="50800" anchor="ctr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3" name="C and D parameter:"/>
          <p:cNvSpPr txBox="1"/>
          <p:nvPr/>
        </p:nvSpPr>
        <p:spPr>
          <a:xfrm>
            <a:off x="973148" y="812324"/>
            <a:ext cx="4688781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120000"/>
              </a:lnSpc>
              <a:defRPr sz="4000"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r>
              <a:t>C and D parameter: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8">
  <a:themeElements>
    <a:clrScheme name="New_Template8">
      <a:dk1>
        <a:srgbClr val="5B5854"/>
      </a:dk1>
      <a:lt1>
        <a:srgbClr val="072B5B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all" spc="32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8">
  <a:themeElements>
    <a:clrScheme name="New_Template8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8">
      <a:majorFont>
        <a:latin typeface="Futura"/>
        <a:ea typeface="Futura"/>
        <a:cs typeface="Futura"/>
      </a:majorFont>
      <a:minorFont>
        <a:latin typeface="Futura"/>
        <a:ea typeface="Futura"/>
        <a:cs typeface="Futura"/>
      </a:minorFont>
    </a:fontScheme>
    <a:fmtScheme name="New_Template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all" spc="32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Futur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5"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t">
        <a:spAutoFit/>
      </a:bodyPr>
      <a:lstStyle>
        <a:defPPr marL="0" marR="0" indent="0" algn="ct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B5854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Macintosh PowerPoint</Application>
  <PresentationFormat>Custom</PresentationFormat>
  <Paragraphs>284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Avenir Medium</vt:lpstr>
      <vt:lpstr>Avenir Next Demi Bold</vt:lpstr>
      <vt:lpstr>Baskerville SemiBold</vt:lpstr>
      <vt:lpstr>Cambria Math</vt:lpstr>
      <vt:lpstr>Comic Sans MS</vt:lpstr>
      <vt:lpstr>Futura</vt:lpstr>
      <vt:lpstr>Helvetica Neue</vt:lpstr>
      <vt:lpstr>Menlo</vt:lpstr>
      <vt:lpstr>New_Template8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1</cp:revision>
  <dcterms:modified xsi:type="dcterms:W3CDTF">2019-11-15T07:10:41Z</dcterms:modified>
</cp:coreProperties>
</file>