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4053" r:id="rId1"/>
    <p:sldMasterId id="2147484089" r:id="rId2"/>
  </p:sldMasterIdLst>
  <p:notesMasterIdLst>
    <p:notesMasterId r:id="rId33"/>
  </p:notesMasterIdLst>
  <p:handoutMasterIdLst>
    <p:handoutMasterId r:id="rId34"/>
  </p:handoutMasterIdLst>
  <p:sldIdLst>
    <p:sldId id="861" r:id="rId3"/>
    <p:sldId id="862" r:id="rId4"/>
    <p:sldId id="749" r:id="rId5"/>
    <p:sldId id="527" r:id="rId6"/>
    <p:sldId id="855" r:id="rId7"/>
    <p:sldId id="856" r:id="rId8"/>
    <p:sldId id="863" r:id="rId9"/>
    <p:sldId id="743" r:id="rId10"/>
    <p:sldId id="857" r:id="rId11"/>
    <p:sldId id="864" r:id="rId12"/>
    <p:sldId id="744" r:id="rId13"/>
    <p:sldId id="838" r:id="rId14"/>
    <p:sldId id="840" r:id="rId15"/>
    <p:sldId id="519" r:id="rId16"/>
    <p:sldId id="554" r:id="rId17"/>
    <p:sldId id="780" r:id="rId18"/>
    <p:sldId id="575" r:id="rId19"/>
    <p:sldId id="854" r:id="rId20"/>
    <p:sldId id="858" r:id="rId21"/>
    <p:sldId id="842" r:id="rId22"/>
    <p:sldId id="859" r:id="rId23"/>
    <p:sldId id="860" r:id="rId24"/>
    <p:sldId id="839" r:id="rId25"/>
    <p:sldId id="685" r:id="rId26"/>
    <p:sldId id="595" r:id="rId27"/>
    <p:sldId id="644" r:id="rId28"/>
    <p:sldId id="732" r:id="rId29"/>
    <p:sldId id="849" r:id="rId30"/>
    <p:sldId id="846" r:id="rId31"/>
    <p:sldId id="847" r:id="rId32"/>
  </p:sldIdLst>
  <p:sldSz cx="9144000" cy="6858000" type="screen4x3"/>
  <p:notesSz cx="7099300" cy="10234613"/>
  <p:embeddedFontLst>
    <p:embeddedFont>
      <p:font typeface="华文新魏" panose="02010800040101010101" pitchFamily="2" charset="-12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  <p:embeddedFont>
      <p:font typeface="Helvetica" panose="020B0604020202020204" pitchFamily="34" charset="0"/>
      <p:regular r:id="rId41"/>
      <p:bold r:id="rId42"/>
      <p:italic r:id="rId43"/>
      <p:boldItalic r:id="rId44"/>
    </p:embeddedFont>
    <p:embeddedFont>
      <p:font typeface="Wingdings 2" panose="05020102010507070707" pitchFamily="18" charset="2"/>
      <p:regular r:id="rId45"/>
    </p:embeddedFont>
    <p:embeddedFont>
      <p:font typeface="黑体" panose="02010609060101010101" pitchFamily="49" charset="-122"/>
      <p:regular r:id="rId46"/>
    </p:embeddedFont>
    <p:embeddedFont>
      <p:font typeface="华文行楷" panose="02010800040101010101" pitchFamily="2" charset="-122"/>
      <p:regular r:id="rId47"/>
    </p:embeddedFont>
    <p:embeddedFont>
      <p:font typeface="华文楷体" panose="02010600040101010101" pitchFamily="2" charset="-122"/>
      <p:regular r:id="rId48"/>
    </p:embeddedFont>
    <p:embeddedFont>
      <p:font typeface="华文楷体" panose="02010600040101010101" pitchFamily="2" charset="-122"/>
      <p:regular r:id="rId4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3200" b="1" kern="1200">
        <a:solidFill>
          <a:schemeClr val="tx1"/>
        </a:solidFill>
        <a:latin typeface="Times New Roman" pitchFamily="18" charset="0"/>
        <a:ea typeface="宋体" charset="-122"/>
        <a:cs typeface="+mn-cs"/>
        <a:sym typeface="Symbol" pitchFamily="18" charset="2"/>
      </a:defRPr>
    </a:lvl1pPr>
    <a:lvl2pPr marL="457200" algn="l" rtl="0" fontAlgn="base">
      <a:spcBef>
        <a:spcPct val="0"/>
      </a:spcBef>
      <a:spcAft>
        <a:spcPct val="0"/>
      </a:spcAft>
      <a:defRPr kumimoji="1" sz="3200" b="1" kern="1200">
        <a:solidFill>
          <a:schemeClr val="tx1"/>
        </a:solidFill>
        <a:latin typeface="Times New Roman" pitchFamily="18" charset="0"/>
        <a:ea typeface="宋体" charset="-122"/>
        <a:cs typeface="+mn-cs"/>
        <a:sym typeface="Symbol" pitchFamily="18" charset="2"/>
      </a:defRPr>
    </a:lvl2pPr>
    <a:lvl3pPr marL="914400" algn="l" rtl="0" fontAlgn="base">
      <a:spcBef>
        <a:spcPct val="0"/>
      </a:spcBef>
      <a:spcAft>
        <a:spcPct val="0"/>
      </a:spcAft>
      <a:defRPr kumimoji="1" sz="3200" b="1" kern="1200">
        <a:solidFill>
          <a:schemeClr val="tx1"/>
        </a:solidFill>
        <a:latin typeface="Times New Roman" pitchFamily="18" charset="0"/>
        <a:ea typeface="宋体" charset="-122"/>
        <a:cs typeface="+mn-cs"/>
        <a:sym typeface="Symbol" pitchFamily="18" charset="2"/>
      </a:defRPr>
    </a:lvl3pPr>
    <a:lvl4pPr marL="1371600" algn="l" rtl="0" fontAlgn="base">
      <a:spcBef>
        <a:spcPct val="0"/>
      </a:spcBef>
      <a:spcAft>
        <a:spcPct val="0"/>
      </a:spcAft>
      <a:defRPr kumimoji="1" sz="3200" b="1" kern="1200">
        <a:solidFill>
          <a:schemeClr val="tx1"/>
        </a:solidFill>
        <a:latin typeface="Times New Roman" pitchFamily="18" charset="0"/>
        <a:ea typeface="宋体" charset="-122"/>
        <a:cs typeface="+mn-cs"/>
        <a:sym typeface="Symbol" pitchFamily="18" charset="2"/>
      </a:defRPr>
    </a:lvl4pPr>
    <a:lvl5pPr marL="1828800" algn="l" rtl="0" fontAlgn="base">
      <a:spcBef>
        <a:spcPct val="0"/>
      </a:spcBef>
      <a:spcAft>
        <a:spcPct val="0"/>
      </a:spcAft>
      <a:defRPr kumimoji="1" sz="3200" b="1" kern="1200">
        <a:solidFill>
          <a:schemeClr val="tx1"/>
        </a:solidFill>
        <a:latin typeface="Times New Roman" pitchFamily="18" charset="0"/>
        <a:ea typeface="宋体" charset="-122"/>
        <a:cs typeface="+mn-cs"/>
        <a:sym typeface="Symbol" pitchFamily="18" charset="2"/>
      </a:defRPr>
    </a:lvl5pPr>
    <a:lvl6pPr marL="2286000" algn="l" defTabSz="914400" rtl="0" eaLnBrk="1" latinLnBrk="0" hangingPunct="1">
      <a:defRPr kumimoji="1" sz="3200" b="1" kern="1200">
        <a:solidFill>
          <a:schemeClr val="tx1"/>
        </a:solidFill>
        <a:latin typeface="Times New Roman" pitchFamily="18" charset="0"/>
        <a:ea typeface="宋体" charset="-122"/>
        <a:cs typeface="+mn-cs"/>
        <a:sym typeface="Symbol" pitchFamily="18" charset="2"/>
      </a:defRPr>
    </a:lvl6pPr>
    <a:lvl7pPr marL="2743200" algn="l" defTabSz="914400" rtl="0" eaLnBrk="1" latinLnBrk="0" hangingPunct="1">
      <a:defRPr kumimoji="1" sz="3200" b="1" kern="1200">
        <a:solidFill>
          <a:schemeClr val="tx1"/>
        </a:solidFill>
        <a:latin typeface="Times New Roman" pitchFamily="18" charset="0"/>
        <a:ea typeface="宋体" charset="-122"/>
        <a:cs typeface="+mn-cs"/>
        <a:sym typeface="Symbol" pitchFamily="18" charset="2"/>
      </a:defRPr>
    </a:lvl7pPr>
    <a:lvl8pPr marL="3200400" algn="l" defTabSz="914400" rtl="0" eaLnBrk="1" latinLnBrk="0" hangingPunct="1">
      <a:defRPr kumimoji="1" sz="3200" b="1" kern="1200">
        <a:solidFill>
          <a:schemeClr val="tx1"/>
        </a:solidFill>
        <a:latin typeface="Times New Roman" pitchFamily="18" charset="0"/>
        <a:ea typeface="宋体" charset="-122"/>
        <a:cs typeface="+mn-cs"/>
        <a:sym typeface="Symbol" pitchFamily="18" charset="2"/>
      </a:defRPr>
    </a:lvl8pPr>
    <a:lvl9pPr marL="3657600" algn="l" defTabSz="914400" rtl="0" eaLnBrk="1" latinLnBrk="0" hangingPunct="1">
      <a:defRPr kumimoji="1" sz="3200" b="1" kern="1200">
        <a:solidFill>
          <a:schemeClr val="tx1"/>
        </a:solidFill>
        <a:latin typeface="Times New Roman" pitchFamily="18" charset="0"/>
        <a:ea typeface="宋体" charset="-122"/>
        <a:cs typeface="+mn-cs"/>
        <a:sym typeface="Symbol" pitchFamily="18" charset="2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0066"/>
    <a:srgbClr val="FF0066"/>
    <a:srgbClr val="CC3399"/>
    <a:srgbClr val="FF99FF"/>
    <a:srgbClr val="BA0023"/>
    <a:srgbClr val="7000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57" autoAdjust="0"/>
    <p:restoredTop sz="94634" autoAdjust="0"/>
  </p:normalViewPr>
  <p:slideViewPr>
    <p:cSldViewPr>
      <p:cViewPr varScale="1">
        <p:scale>
          <a:sx n="61" d="100"/>
          <a:sy n="61" d="100"/>
        </p:scale>
        <p:origin x="88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64"/>
    </p:cViewPr>
  </p:sorterViewPr>
  <p:notesViewPr>
    <p:cSldViewPr>
      <p:cViewPr varScale="1">
        <p:scale>
          <a:sx n="45" d="100"/>
          <a:sy n="45" d="100"/>
        </p:scale>
        <p:origin x="-1836" y="-114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7DCA5-8609-4442-9B4C-CAC6C4B5880A}" type="datetimeFigureOut">
              <a:rPr lang="zh-CN" altLang="en-US" smtClean="0"/>
              <a:t>2019-12-13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70F9D-FC68-4FDC-B7F3-387E77BDC2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493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l" defTabSz="947738">
              <a:spcBef>
                <a:spcPct val="0"/>
              </a:spcBef>
              <a:buClrTx/>
              <a:buFontTx/>
              <a:buNone/>
              <a:defRPr kumimoji="0" sz="1200" b="0">
                <a:solidFill>
                  <a:srgbClr val="000066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defTabSz="947738">
              <a:spcBef>
                <a:spcPct val="0"/>
              </a:spcBef>
              <a:buClrTx/>
              <a:buFontTx/>
              <a:buNone/>
              <a:defRPr kumimoji="0" sz="1200" b="0">
                <a:solidFill>
                  <a:srgbClr val="000066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07000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l" defTabSz="947738">
              <a:spcBef>
                <a:spcPct val="0"/>
              </a:spcBef>
              <a:buClrTx/>
              <a:buFontTx/>
              <a:buNone/>
              <a:defRPr kumimoji="0" sz="1200" b="0">
                <a:solidFill>
                  <a:srgbClr val="000066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defTabSz="947738">
              <a:spcBef>
                <a:spcPct val="0"/>
              </a:spcBef>
              <a:buClrTx/>
              <a:buFontTx/>
              <a:buNone/>
              <a:defRPr kumimoji="0" sz="1200" b="0">
                <a:solidFill>
                  <a:srgbClr val="000066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1ED89F7A-F466-4291-B6E8-67A9C2C0AE8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5666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重大科学问题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D89F7A-F466-4291-B6E8-67A9C2C0AE86}" type="slidenum">
              <a:rPr lang="zh-CN" altLang="en-US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4403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80" rIns="94759" bIns="47380" anchor="b"/>
          <a:lstStyle>
            <a:lvl1pPr algn="ctr" defTabSz="947738" eaLnBrk="0" hangingPunct="0">
              <a:spcBef>
                <a:spcPct val="50000"/>
              </a:spcBef>
              <a:buClr>
                <a:srgbClr val="FF3399"/>
              </a:buClr>
              <a:buFont typeface="Wingdings 2" pitchFamily="18" charset="2"/>
              <a:defRPr kumimoji="1"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algn="ctr" defTabSz="947738" eaLnBrk="0" hangingPunct="0">
              <a:spcBef>
                <a:spcPct val="50000"/>
              </a:spcBef>
              <a:buClr>
                <a:srgbClr val="FF3399"/>
              </a:buClr>
              <a:buFont typeface="Wingdings 2" pitchFamily="18" charset="2"/>
              <a:defRPr kumimoji="1"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algn="ctr" defTabSz="947738" eaLnBrk="0" hangingPunct="0">
              <a:spcBef>
                <a:spcPct val="50000"/>
              </a:spcBef>
              <a:buClr>
                <a:srgbClr val="FF3399"/>
              </a:buClr>
              <a:buFont typeface="Wingdings 2" pitchFamily="18" charset="2"/>
              <a:defRPr kumimoji="1"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algn="ctr" defTabSz="947738" eaLnBrk="0" hangingPunct="0">
              <a:spcBef>
                <a:spcPct val="50000"/>
              </a:spcBef>
              <a:buClr>
                <a:srgbClr val="FF3399"/>
              </a:buClr>
              <a:buFont typeface="Wingdings 2" pitchFamily="18" charset="2"/>
              <a:defRPr kumimoji="1"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algn="ctr" defTabSz="947738" eaLnBrk="0" hangingPunct="0">
              <a:spcBef>
                <a:spcPct val="50000"/>
              </a:spcBef>
              <a:buClr>
                <a:srgbClr val="FF3399"/>
              </a:buClr>
              <a:buFont typeface="Wingdings 2" pitchFamily="18" charset="2"/>
              <a:defRPr kumimoji="1"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algn="ctr" defTabSz="947738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defRPr kumimoji="1"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algn="ctr" defTabSz="947738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defRPr kumimoji="1"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algn="ctr" defTabSz="947738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defRPr kumimoji="1"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algn="ctr" defTabSz="947738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defRPr kumimoji="1"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3D2947D-7BE7-4575-B803-6CF5B44AC1AC}" type="slidenum">
              <a:rPr kumimoji="0" lang="zh-CN" altLang="en-US" sz="1200" b="0">
                <a:solidFill>
                  <a:srgbClr val="000066"/>
                </a:solidFill>
                <a:ea typeface="宋体" charset="-122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kumimoji="0" lang="en-US" altLang="zh-CN" sz="1200" b="0">
              <a:solidFill>
                <a:srgbClr val="000066"/>
              </a:solidFill>
              <a:ea typeface="宋体" charset="-122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/>
          </a:p>
          <a:p>
            <a:pPr eaLnBrk="1" hangingPunct="1"/>
            <a:r>
              <a:rPr lang="en-US" altLang="zh-CN"/>
              <a:t>If you miss this chance, you might miss forever</a:t>
            </a:r>
          </a:p>
          <a:p>
            <a:pPr eaLnBrk="1" hangingPunct="1"/>
            <a:r>
              <a:rPr lang="en-US" altLang="zh-CN"/>
              <a:t>Change title</a:t>
            </a:r>
          </a:p>
          <a:p>
            <a:pPr eaLnBrk="1" hangingPunct="1"/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5053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E6601-7B5B-6C41-B32D-725F3CEFC7AD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91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在举了一个例子后，为了充分理解阈值产生实验的优势、劣势，我们比较一下现有的粲物理实验装置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D89F7A-F466-4291-B6E8-67A9C2C0AE86}" type="slidenum">
              <a:rPr lang="zh-CN" altLang="en-US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92740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在举了一个例子后，为了充分理解阈值产生实验的优势、劣势，我们比较一下现有的粲物理实验装置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D89F7A-F466-4291-B6E8-67A9C2C0AE86}" type="slidenum">
              <a:rPr lang="zh-CN" altLang="en-US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8871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65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截止目前为止，基于。。。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B5799-6C85-45A3-AB03-4A7C85452B7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280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下面我们介绍一下这</a:t>
            </a:r>
            <a:r>
              <a:rPr lang="en-US" altLang="zh-CN" dirty="0"/>
              <a:t>35</a:t>
            </a:r>
            <a:r>
              <a:rPr lang="zh-CN" altLang="en-US" dirty="0"/>
              <a:t>天数据的具体有哪些影响。。。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B5799-6C85-45A3-AB03-4A7C85452B7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345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also have very preliminary conception</a:t>
            </a:r>
            <a:r>
              <a:rPr lang="en-US" altLang="zh-CN" baseline="0" dirty="0"/>
              <a:t> design for the Detector, a very BESIII like </a:t>
            </a:r>
            <a:r>
              <a:rPr lang="en-US" altLang="zh-CN" baseline="0" dirty="0" err="1"/>
              <a:t>symetry</a:t>
            </a:r>
            <a:r>
              <a:rPr lang="en-US" altLang="zh-CN" baseline="0" dirty="0"/>
              <a:t> </a:t>
            </a:r>
          </a:p>
          <a:p>
            <a:r>
              <a:rPr lang="en-US" altLang="zh-CN" baseline="0" dirty="0"/>
              <a:t>Detectors is proposed.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92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D89F7A-F466-4291-B6E8-67A9C2C0AE86}" type="slidenum">
              <a:rPr lang="zh-CN" altLang="en-US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9144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1028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524000"/>
            <a:ext cx="7772400" cy="1371600"/>
          </a:xfrm>
        </p:spPr>
        <p:txBody>
          <a:bodyPr/>
          <a:lstStyle>
            <a:lvl1pPr algn="ctr">
              <a:defRPr>
                <a:solidFill>
                  <a:srgbClr val="333399"/>
                </a:solidFill>
              </a:defRPr>
            </a:lvl1pPr>
          </a:lstStyle>
          <a:p>
            <a:pPr lvl="0"/>
            <a:r>
              <a:rPr lang="zh-CN" altLang="en-US" noProof="0"/>
              <a:t>单击此处编辑母版标题样式</a:t>
            </a:r>
            <a:endParaRPr lang="en-US" altLang="zh-CN" noProof="0"/>
          </a:p>
        </p:txBody>
      </p:sp>
      <p:sp>
        <p:nvSpPr>
          <p:cNvPr id="13317" name="Rectangle 10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19200" y="3352800"/>
            <a:ext cx="6400800" cy="990600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noProof="0" dirty="0"/>
              <a:t>单击此处编辑母版副标题样式</a:t>
            </a:r>
            <a:endParaRPr lang="en-US" altLang="zh-CN" noProof="0" dirty="0"/>
          </a:p>
        </p:txBody>
      </p:sp>
      <p:sp>
        <p:nvSpPr>
          <p:cNvPr id="13320" name="Rectangle 103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57200" y="6172200"/>
            <a:ext cx="9144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8FF14D8-998C-42A1-B904-1B71A7C560B8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3326" name="Rectangle 1038"/>
          <p:cNvSpPr>
            <a:spLocks noChangeArrowheads="1"/>
          </p:cNvSpPr>
          <p:nvPr/>
        </p:nvSpPr>
        <p:spPr bwMode="auto">
          <a:xfrm>
            <a:off x="685800" y="2971800"/>
            <a:ext cx="7620000" cy="76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3372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en-US" sz="24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" name="Rectangle 1038"/>
          <p:cNvSpPr>
            <a:spLocks noChangeArrowheads="1"/>
          </p:cNvSpPr>
          <p:nvPr/>
        </p:nvSpPr>
        <p:spPr bwMode="auto">
          <a:xfrm>
            <a:off x="685800" y="2971800"/>
            <a:ext cx="7620000" cy="76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3372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0"/>
              </a:spcBef>
              <a:buClrTx/>
              <a:buFontTx/>
              <a:buNone/>
            </a:pPr>
            <a:endParaRPr lang="zh-CN" altLang="en-US" sz="2400" b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BB8A6-BFB1-43FE-A3CB-0FAA3046D92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0060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5B418-F8FB-4976-AE5C-B273F2422FF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9217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87846-16BB-4F01-B81D-CFB0D0A8A31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0696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467600" y="6553200"/>
            <a:ext cx="16764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fld id="{932CD2D1-CC56-4F03-BC41-E8984C12E12A}" type="datetime1">
              <a:rPr lang="zh-CN" altLang="en-US" sz="2400">
                <a:solidFill>
                  <a:srgbClr val="FFFFFF"/>
                </a:solidFill>
                <a:latin typeface="Arial" charset="0"/>
                <a:ea typeface="MS PGothic" pitchFamily="34" charset="-128"/>
              </a:rPr>
              <a:pPr algn="ctr">
                <a:spcBef>
                  <a:spcPct val="20000"/>
                </a:spcBef>
                <a:buClr>
                  <a:srgbClr val="FF3399"/>
                </a:buClr>
                <a:buFont typeface="Wingdings 2" pitchFamily="18" charset="2"/>
                <a:buNone/>
                <a:defRPr/>
              </a:pPr>
              <a:t>2019-12-13</a:t>
            </a:fld>
            <a:r>
              <a:rPr lang="en-US" altLang="zh-CN" sz="2400">
                <a:solidFill>
                  <a:srgbClr val="FFFFFF"/>
                </a:solidFill>
                <a:latin typeface="Arial" charset="0"/>
                <a:ea typeface="MS PGothic" pitchFamily="34" charset="-128"/>
              </a:rPr>
              <a:t>Sep. 7, 2010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3600" y="6553200"/>
            <a:ext cx="480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r>
              <a:rPr lang="en-US" altLang="zh-CN" sz="2400">
                <a:solidFill>
                  <a:srgbClr val="FFFFFF"/>
                </a:solidFill>
                <a:latin typeface="Arial" charset="0"/>
                <a:ea typeface="MS PGothic" pitchFamily="34" charset="-128"/>
              </a:rPr>
              <a:t>Y. Zheng @ GUCAS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A4B01-86D6-4AE0-8740-9690688DD68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1904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467600" y="6553200"/>
            <a:ext cx="16764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fld id="{32B72767-BF91-45CB-8F98-037AADCAF422}" type="datetime1">
              <a:rPr lang="zh-CN" altLang="en-US" sz="2400">
                <a:solidFill>
                  <a:srgbClr val="FFFFFF"/>
                </a:solidFill>
                <a:latin typeface="Arial" charset="0"/>
                <a:ea typeface="MS PGothic" pitchFamily="34" charset="-128"/>
              </a:rPr>
              <a:pPr algn="ctr">
                <a:spcBef>
                  <a:spcPct val="20000"/>
                </a:spcBef>
                <a:buClr>
                  <a:srgbClr val="FF3399"/>
                </a:buClr>
                <a:buFont typeface="Wingdings 2" pitchFamily="18" charset="2"/>
                <a:buNone/>
                <a:defRPr/>
              </a:pPr>
              <a:t>2019-12-13</a:t>
            </a:fld>
            <a:r>
              <a:rPr lang="en-US" altLang="zh-CN" sz="2400">
                <a:solidFill>
                  <a:srgbClr val="FFFFFF"/>
                </a:solidFill>
                <a:latin typeface="Arial" charset="0"/>
                <a:ea typeface="MS PGothic" pitchFamily="34" charset="-128"/>
              </a:rPr>
              <a:t>Sep. 7, 2010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3600" y="6553200"/>
            <a:ext cx="480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r>
              <a:rPr lang="en-US" altLang="zh-CN" sz="2400">
                <a:solidFill>
                  <a:srgbClr val="FFFFFF"/>
                </a:solidFill>
                <a:latin typeface="Arial" charset="0"/>
                <a:ea typeface="MS PGothic" pitchFamily="34" charset="-128"/>
              </a:rPr>
              <a:t>Y. Zheng @ GUCAS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47115-8B7D-4084-ADA6-31570C2F404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99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467600" y="6553200"/>
            <a:ext cx="16764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fld id="{EEE96E67-5BDF-45D0-949C-4993F31DC419}" type="datetime1">
              <a:rPr lang="zh-CN" altLang="en-US" sz="2400">
                <a:solidFill>
                  <a:srgbClr val="FFFFFF"/>
                </a:solidFill>
                <a:latin typeface="Arial" charset="0"/>
                <a:ea typeface="MS PGothic" pitchFamily="34" charset="-128"/>
              </a:rPr>
              <a:pPr algn="ctr">
                <a:spcBef>
                  <a:spcPct val="20000"/>
                </a:spcBef>
                <a:buClr>
                  <a:srgbClr val="FF3399"/>
                </a:buClr>
                <a:buFont typeface="Wingdings 2" pitchFamily="18" charset="2"/>
                <a:buNone/>
                <a:defRPr/>
              </a:pPr>
              <a:t>2019-12-13</a:t>
            </a:fld>
            <a:r>
              <a:rPr lang="en-US" altLang="zh-CN" sz="2400">
                <a:solidFill>
                  <a:srgbClr val="FFFFFF"/>
                </a:solidFill>
                <a:latin typeface="Arial" charset="0"/>
                <a:ea typeface="MS PGothic" pitchFamily="34" charset="-128"/>
              </a:rPr>
              <a:t>Sep. 7, 2010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3600" y="6553200"/>
            <a:ext cx="480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r>
              <a:rPr lang="en-US" altLang="zh-CN" sz="2400">
                <a:solidFill>
                  <a:srgbClr val="FFFFFF"/>
                </a:solidFill>
                <a:latin typeface="Arial" charset="0"/>
                <a:ea typeface="MS PGothic" pitchFamily="34" charset="-128"/>
              </a:rPr>
              <a:t>Y. Zheng @ GUCAS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32ADF-76CF-43E8-916C-688E69F624B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9332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467600" y="6553200"/>
            <a:ext cx="16764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fld id="{69425AD5-2B75-49AB-AF69-278078028600}" type="datetime1">
              <a:rPr lang="zh-CN" altLang="en-US" sz="2400">
                <a:solidFill>
                  <a:srgbClr val="FFFFFF"/>
                </a:solidFill>
                <a:latin typeface="Arial" charset="0"/>
                <a:ea typeface="MS PGothic" pitchFamily="34" charset="-128"/>
              </a:rPr>
              <a:pPr algn="ctr">
                <a:spcBef>
                  <a:spcPct val="20000"/>
                </a:spcBef>
                <a:buClr>
                  <a:srgbClr val="FF3399"/>
                </a:buClr>
                <a:buFont typeface="Wingdings 2" pitchFamily="18" charset="2"/>
                <a:buNone/>
                <a:defRPr/>
              </a:pPr>
              <a:t>2019-12-13</a:t>
            </a:fld>
            <a:r>
              <a:rPr lang="en-US" altLang="zh-CN" sz="2400">
                <a:solidFill>
                  <a:srgbClr val="FFFFFF"/>
                </a:solidFill>
                <a:latin typeface="Arial" charset="0"/>
                <a:ea typeface="MS PGothic" pitchFamily="34" charset="-128"/>
              </a:rPr>
              <a:t>Sep. 7, 2010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133600" y="6553200"/>
            <a:ext cx="480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r>
              <a:rPr lang="en-US" altLang="zh-CN" sz="2400">
                <a:solidFill>
                  <a:srgbClr val="FFFFFF"/>
                </a:solidFill>
                <a:latin typeface="Arial" charset="0"/>
                <a:ea typeface="MS PGothic" pitchFamily="34" charset="-128"/>
              </a:rPr>
              <a:t>Y. Zheng @ GUCAS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BD4E5-9C60-4C32-A24B-6B88DEDA908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8249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3962400" cy="4724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3962400" cy="4724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7467600" y="6629400"/>
            <a:ext cx="1447800" cy="228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r>
              <a:rPr lang="zh-CN" altLang="en-US" sz="2400">
                <a:solidFill>
                  <a:srgbClr val="FFFFFF"/>
                </a:solidFill>
                <a:latin typeface="Arial" charset="0"/>
                <a:ea typeface="MS PGothic" pitchFamily="34" charset="-128"/>
              </a:rPr>
              <a:t>06/26/2008</a:t>
            </a:r>
            <a:endParaRPr lang="en-US" altLang="zh-CN" sz="2400">
              <a:solidFill>
                <a:srgbClr val="FFFFFF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2133600" y="6553200"/>
            <a:ext cx="48768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r>
              <a:rPr lang="en-US" altLang="zh-CN" sz="2400">
                <a:solidFill>
                  <a:srgbClr val="FFFFFF"/>
                </a:solidFill>
                <a:latin typeface="Arial" charset="0"/>
                <a:ea typeface="MS PGothic" pitchFamily="34" charset="-128"/>
              </a:rPr>
              <a:t>Y. Zheng (GUCAS)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85800" y="6629400"/>
            <a:ext cx="609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BF7B2-62B7-4E30-910B-6E55676C372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69561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65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FC9F5-6E0F-4CDA-863B-724C968F799A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04670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04401-3697-4DA7-AF0D-A6DF96822332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6467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A9BA9-9620-4FEF-82F7-CF9F87E4BCA0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7891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6180" y="19928"/>
            <a:ext cx="82296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E0CD7-6715-4C53-A97C-C53DAE38A4D7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3526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8DEE5-D043-4D14-89A5-6D96415B9133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3621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0C9E0-E48A-4E43-810D-6EE3BF8E671A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6319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CFB6D6-2885-44FA-8B47-DE8B0243A6F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5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3"/>
          <p:cNvSpPr>
            <a:spLocks noChangeArrowheads="1"/>
          </p:cNvSpPr>
          <p:nvPr/>
        </p:nvSpPr>
        <p:spPr bwMode="auto">
          <a:xfrm>
            <a:off x="304800" y="2973888"/>
            <a:ext cx="8077200" cy="76200"/>
          </a:xfrm>
          <a:prstGeom prst="rect">
            <a:avLst/>
          </a:prstGeom>
          <a:gradFill rotWithShape="0">
            <a:gsLst>
              <a:gs pos="0">
                <a:srgbClr val="9999FF">
                  <a:gamma/>
                  <a:tint val="93725"/>
                  <a:invGamma/>
                </a:srgbClr>
              </a:gs>
              <a:gs pos="50000">
                <a:srgbClr val="9999FF">
                  <a:alpha val="6000"/>
                </a:srgbClr>
              </a:gs>
              <a:gs pos="100000">
                <a:srgbClr val="9999FF">
                  <a:gamma/>
                  <a:tint val="9372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sz="2400" b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13316" name="Rectangle 1028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098116"/>
            <a:ext cx="7772400" cy="1371600"/>
          </a:xfrm>
        </p:spPr>
        <p:txBody>
          <a:bodyPr/>
          <a:lstStyle>
            <a:lvl1pPr algn="ctr">
              <a:defRPr>
                <a:solidFill>
                  <a:srgbClr val="333399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13317" name="Rectangle 10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19200" y="3352800"/>
            <a:ext cx="6400800" cy="990600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>
                <a:solidFill>
                  <a:schemeClr val="accent1"/>
                </a:solidFill>
                <a:latin typeface="Times New Roman" pitchFamily="18" charset="0"/>
              </a:defRPr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7200" y="6172200"/>
            <a:ext cx="9144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5BB712E-3D17-4E93-9C4B-27263BD42AEF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0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28600" y="704331"/>
            <a:ext cx="8763000" cy="76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3372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en-US" sz="24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288" y="0"/>
            <a:ext cx="853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0772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" y="66294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600">
                <a:solidFill>
                  <a:srgbClr val="333399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>
              <a:defRPr/>
            </a:pPr>
            <a:fld id="{B7155FA5-595E-447C-B2C4-DD46781A807B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101" r:id="rId8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华文楷体" panose="02010600040101010101" pitchFamily="2" charset="-122"/>
          <a:ea typeface="华文楷体" panose="02010600040101010101" pitchFamily="2" charset="-122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华文行楷" pitchFamily="2" charset="-122"/>
          <a:ea typeface="华文行楷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华文行楷" pitchFamily="2" charset="-122"/>
          <a:ea typeface="华文行楷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华文行楷" pitchFamily="2" charset="-122"/>
          <a:ea typeface="华文行楷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华文行楷" pitchFamily="2" charset="-122"/>
          <a:ea typeface="华文行楷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华文行楷" pitchFamily="2" charset="-122"/>
          <a:ea typeface="华文行楷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华文行楷" pitchFamily="2" charset="-122"/>
          <a:ea typeface="华文行楷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华文行楷" pitchFamily="2" charset="-122"/>
          <a:ea typeface="华文行楷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华文行楷" pitchFamily="2" charset="-122"/>
          <a:ea typeface="华文行楷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3200" b="1">
          <a:solidFill>
            <a:srgbClr val="000066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800" b="1">
          <a:solidFill>
            <a:srgbClr val="000099"/>
          </a:solidFill>
          <a:latin typeface="华文楷体" panose="02010600040101010101" pitchFamily="2" charset="-122"/>
          <a:ea typeface="华文楷体" panose="02010600040101010101" pitchFamily="2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400" b="1">
          <a:solidFill>
            <a:schemeClr val="accent1"/>
          </a:solidFill>
          <a:latin typeface="华文楷体" panose="02010600040101010101" pitchFamily="2" charset="-122"/>
          <a:ea typeface="华文楷体" panose="02010600040101010101" pitchFamily="2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000" b="1">
          <a:solidFill>
            <a:srgbClr val="000066"/>
          </a:solidFill>
          <a:latin typeface="华文楷体" panose="02010600040101010101" pitchFamily="2" charset="-122"/>
          <a:ea typeface="华文楷体" panose="02010600040101010101" pitchFamily="2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000" b="1">
          <a:solidFill>
            <a:srgbClr val="000066"/>
          </a:solidFill>
          <a:latin typeface="华文楷体" panose="02010600040101010101" pitchFamily="2" charset="-122"/>
          <a:ea typeface="华文楷体" panose="02010600040101010101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000" b="1">
          <a:solidFill>
            <a:srgbClr val="000066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000" b="1">
          <a:solidFill>
            <a:srgbClr val="000066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000" b="1">
          <a:solidFill>
            <a:srgbClr val="000066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000" b="1">
          <a:solidFill>
            <a:srgbClr val="000066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28600" y="739775"/>
            <a:ext cx="8229600" cy="44450"/>
          </a:xfrm>
          <a:prstGeom prst="rect">
            <a:avLst/>
          </a:prstGeom>
          <a:gradFill rotWithShape="0">
            <a:gsLst>
              <a:gs pos="0">
                <a:schemeClr val="accent1">
                  <a:alpha val="8000"/>
                </a:schemeClr>
              </a:gs>
              <a:gs pos="100000">
                <a:schemeClr val="accent1">
                  <a:gamma/>
                  <a:tint val="3372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sz="2400" b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077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8600" y="65532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kumimoji="0" sz="1600">
                <a:solidFill>
                  <a:srgbClr val="333399"/>
                </a:solidFill>
                <a:latin typeface="+mj-lt"/>
                <a:ea typeface="宋体" pitchFamily="2" charset="-122"/>
              </a:defRPr>
            </a:lvl1pPr>
          </a:lstStyle>
          <a:p>
            <a:pPr>
              <a:defRPr/>
            </a:pPr>
            <a:fld id="{8FB3E671-3038-4E13-BEB5-375A9A8DB4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135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3200" b="1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8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400" b="1">
          <a:solidFill>
            <a:schemeClr val="accent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000" b="1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000" b="1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000" b="1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000" b="1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000" b="1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000" b="1">
          <a:solidFill>
            <a:srgbClr val="000066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12" Type="http://schemas.openxmlformats.org/officeDocument/2006/relationships/image" Target="../media/image47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5" Type="http://schemas.openxmlformats.org/officeDocument/2006/relationships/image" Target="../media/image40.emf"/><Relationship Id="rId10" Type="http://schemas.openxmlformats.org/officeDocument/2006/relationships/image" Target="../media/image45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1E541-3B94-407D-BBCD-051B923E025E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from Charm workshop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64FFDBA-6D6E-47B8-868F-82F0C8773BFC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Yangheng Zheng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46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粲工厂 </a:t>
            </a:r>
            <a:r>
              <a:rPr lang="en-US" altLang="zh-CN" dirty="0"/>
              <a:t>-- Belle/Belle-II</a:t>
            </a:r>
            <a:r>
              <a:rPr lang="zh-CN" altLang="en-US" dirty="0"/>
              <a:t>实验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5808" y="914400"/>
            <a:ext cx="8805792" cy="5715000"/>
          </a:xfrm>
        </p:spPr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正负电子对撞实验（触发效率接近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Belle </a:t>
            </a:r>
            <a:r>
              <a:rPr lang="zh-CN" altLang="en-US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（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亮度世界纪录：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 x 10</a:t>
            </a:r>
            <a:r>
              <a:rPr lang="en-US" altLang="zh-CN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积分亮度：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~1000 fb</a:t>
            </a:r>
            <a:r>
              <a:rPr lang="en-US" altLang="zh-CN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zh-CN" altLang="en-US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）：</a:t>
            </a:r>
            <a:r>
              <a:rPr lang="en-US" altLang="zh-CN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1.3 x 10</a:t>
            </a:r>
            <a:r>
              <a:rPr lang="en-US" altLang="zh-CN" baseline="300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9</a:t>
            </a:r>
            <a:r>
              <a:rPr lang="en-US" altLang="zh-CN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zh-CN" altLang="en-US" dirty="0">
                <a:cs typeface="Times New Roman" pitchFamily="18" charset="0"/>
              </a:rPr>
              <a:t>个粲介子</a:t>
            </a:r>
            <a:endParaRPr lang="en-US" altLang="zh-CN" dirty="0">
              <a:cs typeface="Times New Roman" pitchFamily="18" charset="0"/>
            </a:endParaRPr>
          </a:p>
          <a:p>
            <a:pPr lvl="1"/>
            <a:r>
              <a:rPr lang="en-US" altLang="zh-CN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</a:t>
            </a:r>
            <a:r>
              <a:rPr lang="en-US" altLang="zh-CN" u="sng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</a:t>
            </a:r>
            <a:r>
              <a:rPr lang="zh-CN" altLang="en-US" dirty="0">
                <a:cs typeface="Times New Roman" pitchFamily="18" charset="0"/>
              </a:rPr>
              <a:t>的统计量少于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zh-CN" altLang="en-US" dirty="0">
                <a:cs typeface="Times New Roman" pitchFamily="18" charset="0"/>
              </a:rPr>
              <a:t>，但多于</a:t>
            </a:r>
            <a:r>
              <a:rPr lang="en-US" altLang="zh-CN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BESIII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</a:t>
            </a:r>
            <a:r>
              <a:rPr lang="zh-CN" altLang="en-US" dirty="0"/>
              <a:t> </a:t>
            </a:r>
            <a:r>
              <a:rPr lang="zh-CN" altLang="en-US" dirty="0">
                <a:sym typeface="Symbol" panose="05050102010706020507" pitchFamily="18" charset="2"/>
              </a:rPr>
              <a:t> 粲强子衰变顶点重建</a:t>
            </a:r>
            <a:endParaRPr lang="en-US" altLang="zh-CN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r>
              <a:rPr lang="en-US" altLang="zh-CN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Belle-II</a:t>
            </a:r>
            <a:r>
              <a:rPr lang="zh-CN" altLang="en-US" dirty="0">
                <a:cs typeface="Times New Roman" pitchFamily="18" charset="0"/>
              </a:rPr>
              <a:t>的亮度再提高了</a:t>
            </a:r>
            <a:r>
              <a:rPr lang="en-US" altLang="zh-CN" dirty="0">
                <a:cs typeface="Times New Roman" pitchFamily="18" charset="0"/>
              </a:rPr>
              <a:t>40</a:t>
            </a:r>
            <a:r>
              <a:rPr lang="zh-CN" altLang="en-US" dirty="0">
                <a:cs typeface="Times New Roman" pitchFamily="18" charset="0"/>
              </a:rPr>
              <a:t>倍！ </a:t>
            </a:r>
            <a:endParaRPr lang="en-US" altLang="zh-CN" dirty="0">
              <a:cs typeface="Times New Roman" pitchFamily="18" charset="0"/>
            </a:endParaRPr>
          </a:p>
          <a:p>
            <a:r>
              <a:rPr lang="en-US" altLang="zh-CN" dirty="0"/>
              <a:t>ISR </a:t>
            </a:r>
            <a:r>
              <a:rPr lang="zh-CN" altLang="en-US" dirty="0">
                <a:sym typeface="Symbol" panose="05050102010706020507" pitchFamily="18" charset="2"/>
              </a:rPr>
              <a:t> 对撞质心系能量覆盖</a:t>
            </a:r>
            <a:r>
              <a:rPr lang="en-US" altLang="zh-CN" dirty="0">
                <a:sym typeface="Symbol" panose="05050102010706020507" pitchFamily="18" charset="2"/>
              </a:rPr>
              <a:t>-Charm</a:t>
            </a:r>
            <a:r>
              <a:rPr lang="zh-CN" altLang="en-US" dirty="0">
                <a:sym typeface="Symbol" panose="05050102010706020507" pitchFamily="18" charset="2"/>
              </a:rPr>
              <a:t>能区</a:t>
            </a:r>
            <a:endParaRPr lang="en-US" altLang="zh-CN" dirty="0"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marL="0" indent="0">
              <a:buNone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FC900BF-AE97-4880-8613-81E0EC51C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039100" y="662940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kumimoji="0" sz="1600" b="1" kern="120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Symbol" panose="05050102010706020507" pitchFamily="18" charset="2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5pPr>
            <a:lvl6pPr marL="22860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6pPr>
            <a:lvl7pPr marL="27432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7pPr>
            <a:lvl8pPr marL="32004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8pPr>
            <a:lvl9pPr marL="36576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9pPr>
          </a:lstStyle>
          <a:p>
            <a:fld id="{3917FE17-BB62-45E8-80D8-8DA0DEEF5B9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921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Belle</a:t>
            </a:r>
            <a:r>
              <a:rPr lang="zh-CN" altLang="en-US" dirty="0"/>
              <a:t>实验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FC9F5-6E0F-4CDA-863B-724C968F799A}" type="slidenum">
              <a:rPr lang="zh-CN" altLang="en-US" smtClean="0"/>
              <a:pPr>
                <a:defRPr/>
              </a:pPr>
              <a:t>11</a:t>
            </a:fld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B3D295-A37C-49ED-979B-E04FAAAB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83" y="838200"/>
            <a:ext cx="4393840" cy="31135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F3D3C7C-6728-4F2C-AB0E-8A7205E38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492" y="838200"/>
            <a:ext cx="4111525" cy="2895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2C9B065-83B8-41D3-9BB3-C43F53AFC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91" y="4041043"/>
            <a:ext cx="3966824" cy="23796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3CAA899-B979-4F6C-A03A-F4BA04D9B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173" y="4032334"/>
            <a:ext cx="4495600" cy="264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89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0" y="898525"/>
          <a:ext cx="91440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4" imgW="7239627" imgH="4008467" progId="">
                  <p:embed/>
                </p:oleObj>
              </mc:Choice>
              <mc:Fallback>
                <p:oleObj r:id="rId4" imgW="7239627" imgH="4008467" progId="">
                  <p:embed/>
                  <p:pic>
                    <p:nvPicPr>
                      <p:cNvPr id="4608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98525"/>
                        <a:ext cx="9144000" cy="5410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99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6913563" y="2565400"/>
            <a:ext cx="179387" cy="176213"/>
          </a:xfrm>
          <a:prstGeom prst="star5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华文新魏"/>
              <a:cs typeface="+mn-cs"/>
              <a:sym typeface="Symbol" panose="05050102010706020507" pitchFamily="18" charset="2"/>
            </a:endParaRPr>
          </a:p>
        </p:txBody>
      </p:sp>
      <p:sp>
        <p:nvSpPr>
          <p:cNvPr id="46084" name="WordArt 6"/>
          <p:cNvSpPr>
            <a:spLocks noChangeArrowheads="1" noChangeShapeType="1" noTextEdit="1"/>
          </p:cNvSpPr>
          <p:nvPr/>
        </p:nvSpPr>
        <p:spPr bwMode="auto">
          <a:xfrm>
            <a:off x="2895600" y="571500"/>
            <a:ext cx="3324225" cy="38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1" lang="zh-CN" altLang="en-US" sz="1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/>
                </a:outerShdw>
              </a:effectLst>
              <a:uLnTx/>
              <a:uFillTx/>
              <a:latin typeface="宋体"/>
              <a:ea typeface="宋体"/>
              <a:cs typeface="+mn-cs"/>
              <a:sym typeface="Symbol" panose="05050102010706020507" pitchFamily="18" charset="2"/>
            </a:endParaRPr>
          </a:p>
        </p:txBody>
      </p:sp>
      <p:sp>
        <p:nvSpPr>
          <p:cNvPr id="46085" name="Rectangle 18"/>
          <p:cNvSpPr>
            <a:spLocks noChangeArrowheads="1"/>
          </p:cNvSpPr>
          <p:nvPr/>
        </p:nvSpPr>
        <p:spPr bwMode="auto">
          <a:xfrm>
            <a:off x="7300119" y="2592794"/>
            <a:ext cx="1500187" cy="62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Japan (1)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Tokyo Univ.</a:t>
            </a:r>
          </a:p>
        </p:txBody>
      </p:sp>
      <p:sp>
        <p:nvSpPr>
          <p:cNvPr id="46086" name="Rectangle 19"/>
          <p:cNvSpPr>
            <a:spLocks noChangeArrowheads="1"/>
          </p:cNvSpPr>
          <p:nvPr/>
        </p:nvSpPr>
        <p:spPr bwMode="auto">
          <a:xfrm>
            <a:off x="152400" y="1300163"/>
            <a:ext cx="3562350" cy="209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US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(5)</a:t>
            </a: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1" lang="en-US" altLang="zh-CN" sz="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Symbol" panose="05050102010706020507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Univ. of Hawaii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Univ. of Washington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Carnegie Mellon Univ. </a:t>
            </a:r>
            <a:b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</a:b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Univ. of Minnesota </a:t>
            </a:r>
            <a:b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</a:b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 Univ. of Rochester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Univ. of Indiana</a:t>
            </a:r>
            <a:b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</a:br>
            <a:endParaRPr kumimoji="1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Symbol" panose="05050102010706020507" pitchFamily="18" charset="2"/>
            </a:endParaRPr>
          </a:p>
        </p:txBody>
      </p:sp>
      <p:sp>
        <p:nvSpPr>
          <p:cNvPr id="46087" name="Rectangle 21"/>
          <p:cNvSpPr>
            <a:spLocks noChangeArrowheads="1"/>
          </p:cNvSpPr>
          <p:nvPr/>
        </p:nvSpPr>
        <p:spPr bwMode="auto">
          <a:xfrm>
            <a:off x="2760663" y="973138"/>
            <a:ext cx="41529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Europe (16)</a:t>
            </a:r>
          </a:p>
          <a:p>
            <a:pPr marL="0" marR="0" lvl="0" indent="0" algn="ctr" defTabSz="914400" rtl="0" eaLnBrk="0" fontAlgn="base" latinLnBrk="0" hangingPunct="0">
              <a:lnSpc>
                <a:spcPts val="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1" lang="en-US" altLang="zh-CN" sz="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Symbol" panose="05050102010706020507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ts val="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Germany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: Univ. of Bochum, </a:t>
            </a:r>
          </a:p>
          <a:p>
            <a:pPr marL="0" marR="0" lvl="0" indent="0" algn="ctr" defTabSz="914400" rtl="0" eaLnBrk="0" fontAlgn="base" latinLnBrk="0" hangingPunct="0">
              <a:lnSpc>
                <a:spcPts val="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Univ. of Giessen, GSI</a:t>
            </a:r>
          </a:p>
          <a:p>
            <a:pPr marL="0" marR="0" lvl="0" indent="0" algn="ctr" defTabSz="914400" rtl="0" eaLnBrk="0" fontAlgn="base" latinLnBrk="0" hangingPunct="0">
              <a:lnSpc>
                <a:spcPts val="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  <a:sym typeface="Symbol" panose="05050102010706020507" pitchFamily="18" charset="2"/>
              </a:rPr>
              <a:t> 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Univ. of Johannes Gutenberg</a:t>
            </a:r>
          </a:p>
          <a:p>
            <a:pPr marL="0" marR="0" lvl="0" indent="0" algn="ctr" defTabSz="914400" rtl="0" eaLnBrk="0" fontAlgn="base" latinLnBrk="0" hangingPunct="0">
              <a:lnSpc>
                <a:spcPts val="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Helmholtz Ins. In Mainz</a:t>
            </a:r>
          </a:p>
          <a:p>
            <a:pPr marL="0" marR="0" lvl="0" indent="0" algn="ctr" defTabSz="914400" rtl="0" eaLnBrk="0" fontAlgn="base" latinLnBrk="0" hangingPunct="0">
              <a:lnSpc>
                <a:spcPts val="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Russia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: JINR </a:t>
            </a:r>
            <a:r>
              <a:rPr kumimoji="1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Dubna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; BINP Novosibirsk </a:t>
            </a:r>
          </a:p>
          <a:p>
            <a:pPr marL="0" marR="0" lvl="0" indent="0" algn="ctr" defTabSz="914400" rtl="0" eaLnBrk="0" fontAlgn="base" latinLnBrk="0" hangingPunct="0">
              <a:lnSpc>
                <a:spcPts val="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Italy: 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Univ. of Torino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，</a:t>
            </a:r>
            <a:r>
              <a:rPr kumimoji="1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Frascati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 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Lab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，</a:t>
            </a:r>
            <a:endParaRPr kumimoji="1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Symbol" panose="05050102010706020507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ts val="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 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Univ. of Ferrara</a:t>
            </a:r>
          </a:p>
          <a:p>
            <a:pPr marL="0" marR="0" lvl="0" indent="0" algn="ctr" defTabSz="914400" rtl="0" eaLnBrk="0" fontAlgn="base" latinLnBrk="0" hangingPunct="0">
              <a:lnSpc>
                <a:spcPts val="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Netherland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：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KVI/Univ. of Groningen</a:t>
            </a:r>
          </a:p>
          <a:p>
            <a:pPr marL="0" marR="0" lvl="0" indent="0" algn="ctr" defTabSz="914400" rtl="0" eaLnBrk="0" fontAlgn="base" latinLnBrk="0" hangingPunct="0">
              <a:lnSpc>
                <a:spcPts val="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Sweden: 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Uppsala Univ. </a:t>
            </a:r>
          </a:p>
          <a:p>
            <a:pPr marL="0" marR="0" lvl="0" indent="0" algn="ctr" defTabSz="914400" rtl="0" eaLnBrk="0" fontAlgn="base" latinLnBrk="0" hangingPunct="0">
              <a:lnSpc>
                <a:spcPts val="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Turkey: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 Turkey Accelerator Center</a:t>
            </a:r>
          </a:p>
        </p:txBody>
      </p:sp>
      <p:sp>
        <p:nvSpPr>
          <p:cNvPr id="46088" name="Rectangle 20"/>
          <p:cNvSpPr>
            <a:spLocks noChangeArrowheads="1"/>
          </p:cNvSpPr>
          <p:nvPr/>
        </p:nvSpPr>
        <p:spPr bwMode="auto">
          <a:xfrm>
            <a:off x="4203700" y="2855913"/>
            <a:ext cx="4047331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China(</a:t>
            </a:r>
            <a:r>
              <a:rPr lang="en-US" altLang="zh-CN" sz="2000" dirty="0">
                <a:solidFill>
                  <a:srgbClr val="FF3300"/>
                </a:solidFill>
                <a:latin typeface="Calibri" pitchFamily="34" charset="0"/>
                <a:ea typeface="宋体" pitchFamily="2" charset="-122"/>
              </a:rPr>
              <a:t>43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)</a:t>
            </a:r>
          </a:p>
          <a:p>
            <a:pPr marL="342900" marR="0" lvl="0" indent="-34290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IHEP, CCAST</a:t>
            </a:r>
            <a:r>
              <a:rPr lang="en-US" altLang="zh-CN" sz="14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</a:rPr>
              <a:t>, UCAS, Shandong Univ.,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USTC</a:t>
            </a:r>
            <a:r>
              <a:rPr lang="en-US" altLang="zh-CN" sz="14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</a:rPr>
              <a:t>,</a:t>
            </a:r>
            <a:r>
              <a:rPr lang="zh-CN" altLang="en-US" sz="14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</a:rPr>
              <a:t> 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Zhejiang Univ., Huangshan Coll.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Huazhong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 Normal Univ., Wuhan Univ.</a:t>
            </a: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Zhengzhou Univ., Henan Normal Univ.</a:t>
            </a: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Peking Univ., 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Tsinghua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 Univ. ,</a:t>
            </a: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Zhongshan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 </a:t>
            </a:r>
            <a:r>
              <a:rPr kumimoji="1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Univ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.,</a:t>
            </a:r>
            <a:r>
              <a:rPr kumimoji="1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Nankai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 Univ.</a:t>
            </a: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Shanxi Univ., Sichuan Univ., Univ. of South China</a:t>
            </a: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Hunan Univ</a:t>
            </a:r>
            <a:r>
              <a:rPr lang="en-US" altLang="zh-CN" sz="14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</a:rPr>
              <a:t>., Liaoning Univ.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Nanjing Univ., Nanjing Normal Univ.</a:t>
            </a: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Guangxi Normal Univ., </a:t>
            </a:r>
            <a:r>
              <a:rPr lang="en-US" altLang="zh-CN" sz="14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</a:rPr>
              <a:t>Guangxi Univ.</a:t>
            </a: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Suzhou Univ., Hangzhou Normal Univ.</a:t>
            </a: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lang="en-US" altLang="zh-CN" sz="14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</a:rPr>
              <a:t>Lanzhou Univ., 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Henan Sci. and Tech. Univ.</a:t>
            </a: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Beihang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 Univ.</a:t>
            </a:r>
            <a:r>
              <a:rPr lang="en-US" altLang="zh-CN" sz="14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</a:rPr>
              <a:t>,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 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Fudan Univ.</a:t>
            </a:r>
            <a:r>
              <a:rPr lang="en-US" altLang="zh-CN" sz="14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</a:rPr>
              <a:t>,</a:t>
            </a:r>
            <a:r>
              <a:rPr lang="zh-CN" altLang="en-US" sz="14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</a:rPr>
              <a:t>IMP,  Univ. of Jinan</a:t>
            </a: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lang="en-US" altLang="zh-CN" sz="14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</a:rPr>
              <a:t>SYSU</a:t>
            </a:r>
          </a:p>
        </p:txBody>
      </p:sp>
      <p:sp>
        <p:nvSpPr>
          <p:cNvPr id="46089" name="TextBox 34"/>
          <p:cNvSpPr txBox="1">
            <a:spLocks noChangeArrowheads="1"/>
          </p:cNvSpPr>
          <p:nvPr/>
        </p:nvSpPr>
        <p:spPr bwMode="auto">
          <a:xfrm>
            <a:off x="2143125" y="4286250"/>
            <a:ext cx="184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 b="1">
                <a:solidFill>
                  <a:schemeClr val="hlink"/>
                </a:solidFill>
                <a:latin typeface="Arial" pitchFamily="34" charset="0"/>
                <a:ea typeface="MS PGothic" pitchFamily="34" charset="-128"/>
                <a:sym typeface="Symbol" pitchFamily="18" charset="2"/>
              </a:defRPr>
            </a:lvl1pPr>
            <a:lvl2pPr marL="742950" indent="-285750" eaLnBrk="0" hangingPunct="0">
              <a:defRPr kumimoji="1" sz="3200" b="1">
                <a:solidFill>
                  <a:schemeClr val="hlink"/>
                </a:solidFill>
                <a:latin typeface="Arial" pitchFamily="34" charset="0"/>
                <a:ea typeface="MS PGothic" pitchFamily="34" charset="-128"/>
                <a:sym typeface="Symbol" pitchFamily="18" charset="2"/>
              </a:defRPr>
            </a:lvl2pPr>
            <a:lvl3pPr marL="1143000" indent="-228600" eaLnBrk="0" hangingPunct="0">
              <a:defRPr kumimoji="1" sz="3200" b="1">
                <a:solidFill>
                  <a:schemeClr val="hlink"/>
                </a:solidFill>
                <a:latin typeface="Arial" pitchFamily="34" charset="0"/>
                <a:ea typeface="MS PGothic" pitchFamily="34" charset="-128"/>
                <a:sym typeface="Symbol" pitchFamily="18" charset="2"/>
              </a:defRPr>
            </a:lvl3pPr>
            <a:lvl4pPr marL="1600200" indent="-228600" eaLnBrk="0" hangingPunct="0">
              <a:defRPr kumimoji="1" sz="3200" b="1">
                <a:solidFill>
                  <a:schemeClr val="hlink"/>
                </a:solidFill>
                <a:latin typeface="Arial" pitchFamily="34" charset="0"/>
                <a:ea typeface="MS PGothic" pitchFamily="34" charset="-128"/>
                <a:sym typeface="Symbol" pitchFamily="18" charset="2"/>
              </a:defRPr>
            </a:lvl4pPr>
            <a:lvl5pPr marL="2057400" indent="-228600" eaLnBrk="0" hangingPunct="0">
              <a:defRPr kumimoji="1" sz="3200" b="1">
                <a:solidFill>
                  <a:schemeClr val="hlink"/>
                </a:solidFill>
                <a:latin typeface="Arial" pitchFamily="34" charset="0"/>
                <a:ea typeface="MS PGothic" pitchFamily="34" charset="-128"/>
                <a:sym typeface="Symbol" pitchFamily="18" charset="2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kumimoji="1" sz="3200" b="1">
                <a:solidFill>
                  <a:schemeClr val="hlink"/>
                </a:solidFill>
                <a:latin typeface="Arial" pitchFamily="34" charset="0"/>
                <a:ea typeface="MS PGothic" pitchFamily="34" charset="-128"/>
                <a:sym typeface="Symbol" pitchFamily="18" charset="2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kumimoji="1" sz="3200" b="1">
                <a:solidFill>
                  <a:schemeClr val="hlink"/>
                </a:solidFill>
                <a:latin typeface="Arial" pitchFamily="34" charset="0"/>
                <a:ea typeface="MS PGothic" pitchFamily="34" charset="-128"/>
                <a:sym typeface="Symbol" pitchFamily="18" charset="2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kumimoji="1" sz="3200" b="1">
                <a:solidFill>
                  <a:schemeClr val="hlink"/>
                </a:solidFill>
                <a:latin typeface="Arial" pitchFamily="34" charset="0"/>
                <a:ea typeface="MS PGothic" pitchFamily="34" charset="-128"/>
                <a:sym typeface="Symbol" pitchFamily="18" charset="2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kumimoji="1" sz="3200" b="1">
                <a:solidFill>
                  <a:schemeClr val="hlink"/>
                </a:solidFill>
                <a:latin typeface="Arial" pitchFamily="34" charset="0"/>
                <a:ea typeface="MS PGothic" pitchFamily="34" charset="-128"/>
                <a:sym typeface="Symbol" pitchFamily="18" charset="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Symbol" panose="05050102010706020507" pitchFamily="18" charset="2"/>
            </a:endParaRPr>
          </a:p>
        </p:txBody>
      </p:sp>
      <p:sp>
        <p:nvSpPr>
          <p:cNvPr id="46090" name="TextBox 35"/>
          <p:cNvSpPr txBox="1">
            <a:spLocks noChangeArrowheads="1"/>
          </p:cNvSpPr>
          <p:nvPr/>
        </p:nvSpPr>
        <p:spPr bwMode="auto">
          <a:xfrm>
            <a:off x="1643063" y="4357688"/>
            <a:ext cx="184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 b="1">
                <a:solidFill>
                  <a:schemeClr val="hlink"/>
                </a:solidFill>
                <a:latin typeface="Arial" pitchFamily="34" charset="0"/>
                <a:ea typeface="MS PGothic" pitchFamily="34" charset="-128"/>
                <a:sym typeface="Symbol" pitchFamily="18" charset="2"/>
              </a:defRPr>
            </a:lvl1pPr>
            <a:lvl2pPr marL="742950" indent="-285750" eaLnBrk="0" hangingPunct="0">
              <a:defRPr kumimoji="1" sz="3200" b="1">
                <a:solidFill>
                  <a:schemeClr val="hlink"/>
                </a:solidFill>
                <a:latin typeface="Arial" pitchFamily="34" charset="0"/>
                <a:ea typeface="MS PGothic" pitchFamily="34" charset="-128"/>
                <a:sym typeface="Symbol" pitchFamily="18" charset="2"/>
              </a:defRPr>
            </a:lvl2pPr>
            <a:lvl3pPr marL="1143000" indent="-228600" eaLnBrk="0" hangingPunct="0">
              <a:defRPr kumimoji="1" sz="3200" b="1">
                <a:solidFill>
                  <a:schemeClr val="hlink"/>
                </a:solidFill>
                <a:latin typeface="Arial" pitchFamily="34" charset="0"/>
                <a:ea typeface="MS PGothic" pitchFamily="34" charset="-128"/>
                <a:sym typeface="Symbol" pitchFamily="18" charset="2"/>
              </a:defRPr>
            </a:lvl3pPr>
            <a:lvl4pPr marL="1600200" indent="-228600" eaLnBrk="0" hangingPunct="0">
              <a:defRPr kumimoji="1" sz="3200" b="1">
                <a:solidFill>
                  <a:schemeClr val="hlink"/>
                </a:solidFill>
                <a:latin typeface="Arial" pitchFamily="34" charset="0"/>
                <a:ea typeface="MS PGothic" pitchFamily="34" charset="-128"/>
                <a:sym typeface="Symbol" pitchFamily="18" charset="2"/>
              </a:defRPr>
            </a:lvl4pPr>
            <a:lvl5pPr marL="2057400" indent="-228600" eaLnBrk="0" hangingPunct="0">
              <a:defRPr kumimoji="1" sz="3200" b="1">
                <a:solidFill>
                  <a:schemeClr val="hlink"/>
                </a:solidFill>
                <a:latin typeface="Arial" pitchFamily="34" charset="0"/>
                <a:ea typeface="MS PGothic" pitchFamily="34" charset="-128"/>
                <a:sym typeface="Symbol" pitchFamily="18" charset="2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kumimoji="1" sz="3200" b="1">
                <a:solidFill>
                  <a:schemeClr val="hlink"/>
                </a:solidFill>
                <a:latin typeface="Arial" pitchFamily="34" charset="0"/>
                <a:ea typeface="MS PGothic" pitchFamily="34" charset="-128"/>
                <a:sym typeface="Symbol" pitchFamily="18" charset="2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kumimoji="1" sz="3200" b="1">
                <a:solidFill>
                  <a:schemeClr val="hlink"/>
                </a:solidFill>
                <a:latin typeface="Arial" pitchFamily="34" charset="0"/>
                <a:ea typeface="MS PGothic" pitchFamily="34" charset="-128"/>
                <a:sym typeface="Symbol" pitchFamily="18" charset="2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kumimoji="1" sz="3200" b="1">
                <a:solidFill>
                  <a:schemeClr val="hlink"/>
                </a:solidFill>
                <a:latin typeface="Arial" pitchFamily="34" charset="0"/>
                <a:ea typeface="MS PGothic" pitchFamily="34" charset="-128"/>
                <a:sym typeface="Symbol" pitchFamily="18" charset="2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kumimoji="1" sz="3200" b="1">
                <a:solidFill>
                  <a:schemeClr val="hlink"/>
                </a:solidFill>
                <a:latin typeface="Arial" pitchFamily="34" charset="0"/>
                <a:ea typeface="MS PGothic" pitchFamily="34" charset="-128"/>
                <a:sym typeface="Symbol" pitchFamily="18" charset="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Symbol" panose="05050102010706020507" pitchFamily="18" charset="2"/>
            </a:endParaRPr>
          </a:p>
        </p:txBody>
      </p:sp>
      <p:sp>
        <p:nvSpPr>
          <p:cNvPr id="46091" name="矩形 37"/>
          <p:cNvSpPr>
            <a:spLocks noChangeArrowheads="1"/>
          </p:cNvSpPr>
          <p:nvPr/>
        </p:nvSpPr>
        <p:spPr bwMode="auto">
          <a:xfrm>
            <a:off x="7085013" y="2030413"/>
            <a:ext cx="13716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Korea (1)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Seoul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 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Nat. Univ.</a:t>
            </a:r>
          </a:p>
        </p:txBody>
      </p:sp>
      <p:sp>
        <p:nvSpPr>
          <p:cNvPr id="46092" name="矩形 38"/>
          <p:cNvSpPr>
            <a:spLocks noChangeArrowheads="1"/>
          </p:cNvSpPr>
          <p:nvPr/>
        </p:nvSpPr>
        <p:spPr bwMode="auto">
          <a:xfrm>
            <a:off x="2987675" y="3151188"/>
            <a:ext cx="1785938" cy="85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Pakistan (3)</a:t>
            </a:r>
            <a:endParaRPr kumimoji="1" lang="en-US" altLang="zh-CN" sz="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Symbol" panose="05050102010706020507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Univ.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 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of Punjab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COMSAT CIIT</a:t>
            </a:r>
          </a:p>
        </p:txBody>
      </p:sp>
      <p:sp>
        <p:nvSpPr>
          <p:cNvPr id="796688" name="Rectangle 16"/>
          <p:cNvSpPr>
            <a:spLocks noGrp="1" noChangeArrowheads="1"/>
          </p:cNvSpPr>
          <p:nvPr>
            <p:ph type="title"/>
          </p:nvPr>
        </p:nvSpPr>
        <p:spPr>
          <a:xfrm>
            <a:off x="238125" y="1588"/>
            <a:ext cx="8763000" cy="762793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effectLst/>
              </a:rPr>
              <a:t>BESIII</a:t>
            </a:r>
            <a:r>
              <a:rPr lang="zh-CN" altLang="en-US" dirty="0">
                <a:effectLst/>
              </a:rPr>
              <a:t>实验合作组</a:t>
            </a:r>
            <a:endParaRPr lang="zh-CN" altLang="en-US" dirty="0"/>
          </a:p>
        </p:txBody>
      </p:sp>
      <p:sp>
        <p:nvSpPr>
          <p:cNvPr id="46094" name="Rectangle 33"/>
          <p:cNvSpPr>
            <a:spLocks noChangeArrowheads="1"/>
          </p:cNvSpPr>
          <p:nvPr/>
        </p:nvSpPr>
        <p:spPr bwMode="auto">
          <a:xfrm>
            <a:off x="0" y="4357688"/>
            <a:ext cx="4824413" cy="9540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+mn-cs"/>
                <a:sym typeface="Symbol" panose="05050102010706020507" pitchFamily="18" charset="2"/>
              </a:rPr>
              <a:t>来自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+mn-cs"/>
                <a:sym typeface="Symbol" panose="05050102010706020507" pitchFamily="18" charset="2"/>
              </a:rPr>
              <a:t>15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+mn-cs"/>
                <a:sym typeface="Symbol" panose="05050102010706020507" pitchFamily="18" charset="2"/>
              </a:rPr>
              <a:t>个国家的</a:t>
            </a:r>
            <a:r>
              <a:rPr kumimoji="0" lang="en-US" altLang="zh-CN" sz="2800" dirty="0">
                <a:solidFill>
                  <a:srgbClr val="FF0033"/>
                </a:solidFill>
                <a:latin typeface="华文新魏" pitchFamily="2" charset="-122"/>
                <a:ea typeface="华文新魏" pitchFamily="2" charset="-122"/>
              </a:rPr>
              <a:t>76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+mn-cs"/>
                <a:sym typeface="Symbol" panose="05050102010706020507" pitchFamily="18" charset="2"/>
              </a:rPr>
              <a:t>个合作单位合作成员约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+mn-cs"/>
                <a:sym typeface="Symbol" panose="05050102010706020507" pitchFamily="18" charset="2"/>
              </a:rPr>
              <a:t>500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+mn-cs"/>
                <a:sym typeface="Symbol" panose="05050102010706020507" pitchFamily="18" charset="2"/>
              </a:rPr>
              <a:t>人</a:t>
            </a:r>
          </a:p>
        </p:txBody>
      </p:sp>
      <p:sp>
        <p:nvSpPr>
          <p:cNvPr id="18" name="矩形 38"/>
          <p:cNvSpPr>
            <a:spLocks noChangeArrowheads="1"/>
          </p:cNvSpPr>
          <p:nvPr/>
        </p:nvSpPr>
        <p:spPr bwMode="auto">
          <a:xfrm>
            <a:off x="3196431" y="3907721"/>
            <a:ext cx="1785938" cy="59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India (1)</a:t>
            </a:r>
            <a:endParaRPr kumimoji="1" lang="en-US" altLang="zh-CN" sz="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Symbol" panose="05050102010706020507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IIT</a:t>
            </a:r>
          </a:p>
        </p:txBody>
      </p:sp>
      <p:sp>
        <p:nvSpPr>
          <p:cNvPr id="17" name="矩形 37"/>
          <p:cNvSpPr>
            <a:spLocks noChangeArrowheads="1"/>
          </p:cNvSpPr>
          <p:nvPr/>
        </p:nvSpPr>
        <p:spPr bwMode="auto">
          <a:xfrm>
            <a:off x="6111596" y="1795585"/>
            <a:ext cx="1403910" cy="59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Mongolia (1)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Symbol" panose="05050102010706020507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Institue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 of P&amp;T.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1595A0-DFB6-47AD-A8F4-C4ECB389A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9954" y="2908570"/>
            <a:ext cx="1500187" cy="62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lang="en-US" altLang="zh-CN" sz="2000" dirty="0">
                <a:solidFill>
                  <a:srgbClr val="FF3300"/>
                </a:solidFill>
                <a:latin typeface="Calibri" pitchFamily="34" charset="0"/>
                <a:ea typeface="宋体" pitchFamily="2" charset="-122"/>
              </a:rPr>
              <a:t>Thailand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Symbol" panose="05050102010706020507" pitchFamily="18" charset="2"/>
              </a:rPr>
              <a:t> (1)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lang="en-US" altLang="zh-CN" sz="14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</a:rPr>
              <a:t>SUT</a:t>
            </a:r>
            <a:endParaRPr kumimoji="1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Symbol" panose="05050102010706020507" pitchFamily="18" charset="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83A5746-806B-4B3C-8ED4-B7B67887BA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039100" y="662940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kumimoji="0" sz="1600" b="1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5pPr>
            <a:lvl6pPr marL="22860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6pPr>
            <a:lvl7pPr marL="27432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7pPr>
            <a:lvl8pPr marL="32004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8pPr>
            <a:lvl9pPr marL="36576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9pPr>
          </a:lstStyle>
          <a:p>
            <a:fld id="{C973300C-797F-D148-A78D-320196FBAF0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59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66CEFF-41CF-40CF-8310-E3C623599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BES</a:t>
            </a:r>
            <a:r>
              <a:rPr lang="zh-CN" altLang="en-US" dirty="0"/>
              <a:t>实验的部分亮点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83375D-742D-4DC7-A790-B270F2E5E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200" dirty="0">
                <a:sym typeface="Symbol" panose="05050102010706020507" pitchFamily="18" charset="2"/>
              </a:rPr>
              <a:t>质量测量</a:t>
            </a:r>
            <a:endParaRPr lang="en-US" altLang="zh-CN" sz="3200" dirty="0">
              <a:sym typeface="Symbol" panose="05050102010706020507" pitchFamily="18" charset="2"/>
            </a:endParaRPr>
          </a:p>
          <a:p>
            <a:r>
              <a:rPr lang="en-US" altLang="zh-CN" sz="3200" dirty="0">
                <a:sym typeface="Symbol" panose="05050102010706020507" pitchFamily="18" charset="2"/>
              </a:rPr>
              <a:t>R scan</a:t>
            </a:r>
          </a:p>
          <a:p>
            <a:r>
              <a:rPr lang="en-US" altLang="zh-CN" sz="3200" dirty="0">
                <a:sym typeface="Symbol" panose="05050102010706020507" pitchFamily="18" charset="2"/>
              </a:rPr>
              <a:t>X(1835)</a:t>
            </a:r>
          </a:p>
          <a:p>
            <a:r>
              <a:rPr lang="en-US" altLang="zh-CN" sz="3200" dirty="0" err="1">
                <a:sym typeface="Symbol" panose="05050102010706020507" pitchFamily="18" charset="2"/>
              </a:rPr>
              <a:t>Zc</a:t>
            </a:r>
            <a:r>
              <a:rPr lang="zh-CN" altLang="en-US" sz="3200" dirty="0">
                <a:sym typeface="Symbol" panose="05050102010706020507" pitchFamily="18" charset="2"/>
              </a:rPr>
              <a:t>系列</a:t>
            </a:r>
            <a:endParaRPr lang="en-US" altLang="zh-CN" sz="3200" dirty="0">
              <a:sym typeface="Symbol" panose="05050102010706020507" pitchFamily="18" charset="2"/>
            </a:endParaRPr>
          </a:p>
          <a:p>
            <a:r>
              <a:rPr lang="zh-CN" altLang="zh-CN" sz="3200" dirty="0">
                <a:sym typeface="Symbol" panose="05050102010706020507" pitchFamily="18" charset="2"/>
              </a:rPr>
              <a:t></a:t>
            </a:r>
            <a:r>
              <a:rPr lang="en-US" altLang="zh-CN" sz="3200" dirty="0">
                <a:sym typeface="Symbol" panose="05050102010706020507" pitchFamily="18" charset="2"/>
              </a:rPr>
              <a:t>c</a:t>
            </a:r>
            <a:r>
              <a:rPr lang="zh-CN" altLang="en-US" sz="3200" dirty="0">
                <a:sym typeface="Symbol" panose="05050102010706020507" pitchFamily="18" charset="2"/>
              </a:rPr>
              <a:t>产生衰变测量</a:t>
            </a:r>
            <a:endParaRPr lang="en-US" altLang="zh-CN" sz="3200" dirty="0">
              <a:sym typeface="Symbol" panose="05050102010706020507" pitchFamily="18" charset="2"/>
            </a:endParaRPr>
          </a:p>
          <a:p>
            <a:r>
              <a:rPr lang="en-US" altLang="zh-CN" sz="3200" dirty="0">
                <a:sym typeface="Symbol" panose="05050102010706020507" pitchFamily="18" charset="2"/>
              </a:rPr>
              <a:t>CKM &amp; Decay constants &amp; </a:t>
            </a:r>
          </a:p>
          <a:p>
            <a:r>
              <a:rPr lang="en-US" altLang="zh-CN" sz="3200" dirty="0">
                <a:sym typeface="Symbol" panose="05050102010706020507" pitchFamily="18" charset="2"/>
              </a:rPr>
              <a:t>Polarization of Baryons in J/</a:t>
            </a:r>
          </a:p>
          <a:p>
            <a:r>
              <a:rPr lang="en-US" altLang="zh-CN" sz="3200" dirty="0">
                <a:sym typeface="Symbol" panose="05050102010706020507" pitchFamily="18" charset="2"/>
              </a:rPr>
              <a:t>…</a:t>
            </a:r>
          </a:p>
          <a:p>
            <a:pPr marL="0" indent="0">
              <a:buNone/>
            </a:pPr>
            <a:r>
              <a:rPr lang="en-US" altLang="zh-CN" dirty="0">
                <a:solidFill>
                  <a:srgbClr val="FF0000"/>
                </a:solidFill>
                <a:sym typeface="Symbol" panose="05050102010706020507" pitchFamily="18" charset="2"/>
              </a:rPr>
              <a:t>                       Threshold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F4344A0-B7D6-48DE-88E4-101476C1FD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039100" y="662940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kumimoji="0" sz="1600" b="1" kern="120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Symbol" panose="05050102010706020507" pitchFamily="18" charset="2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5pPr>
            <a:lvl6pPr marL="22860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6pPr>
            <a:lvl7pPr marL="27432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7pPr>
            <a:lvl8pPr marL="32004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8pPr>
            <a:lvl9pPr marL="36576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9pPr>
          </a:lstStyle>
          <a:p>
            <a:fld id="{3917FE17-BB62-45E8-80D8-8DA0DEEF5B92}" type="slidenum">
              <a:rPr lang="zh-CN" alt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9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228600" y="65532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kumimoji="0" sz="1600" b="1" kern="1200">
                <a:solidFill>
                  <a:srgbClr val="333399"/>
                </a:solidFill>
                <a:latin typeface="+mj-lt"/>
                <a:ea typeface="宋体" pitchFamily="2" charset="-122"/>
                <a:cs typeface="+mn-cs"/>
                <a:sym typeface="Symbol" panose="05050102010706020507" pitchFamily="18" charset="2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defRPr kumimoji="1" sz="2400" b="1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defRPr kumimoji="1" sz="2400" b="1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defRPr kumimoji="1" sz="2400" b="1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defRPr kumimoji="1" sz="2400" b="1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defRPr>
            </a:lvl9pPr>
          </a:lstStyle>
          <a:p>
            <a:pPr>
              <a:defRPr/>
            </a:pPr>
            <a:fld id="{457F1A95-C6AD-4214-B2AA-015C4771CD94}" type="slidenum">
              <a:rPr lang="zh-CN" altLang="en-US" smtClean="0"/>
              <a:pPr>
                <a:defRPr/>
              </a:pPr>
              <a:t>14</a:t>
            </a:fld>
            <a:endParaRPr lang="en-US" altLang="zh-CN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Charm facilities</a:t>
            </a:r>
            <a:endParaRPr lang="zh-CN" altLang="en-US" dirty="0"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0244" name="内容占位符 2"/>
          <p:cNvSpPr>
            <a:spLocks noGrp="1"/>
          </p:cNvSpPr>
          <p:nvPr>
            <p:ph idx="1"/>
          </p:nvPr>
        </p:nvSpPr>
        <p:spPr>
          <a:xfrm>
            <a:off x="0" y="766572"/>
            <a:ext cx="9144000" cy="5829300"/>
          </a:xfrm>
        </p:spPr>
        <p:txBody>
          <a:bodyPr/>
          <a:lstStyle/>
          <a:p>
            <a:r>
              <a:rPr lang="en-US" altLang="zh-CN" sz="28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Hadron colliders (Huge cross-section, energy boost)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LHC (</a:t>
            </a:r>
            <a:r>
              <a:rPr lang="en-US" altLang="zh-CN" sz="2400" dirty="0" err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LHCb</a:t>
            </a:r>
            <a:r>
              <a:rPr lang="en-US" altLang="zh-CN" sz="2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2800" baseline="30000" dirty="0" err="1"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2800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Colliders (</a:t>
            </a:r>
            <a:r>
              <a:rPr lang="en-US" altLang="zh-CN" sz="28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more kinematic constrains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, clean environment, ~100% trigger efficiency)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B-factories (Belle, </a:t>
            </a:r>
            <a:r>
              <a:rPr lang="en-US" altLang="zh-CN" sz="2400" dirty="0" err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BaBar</a:t>
            </a:r>
            <a:r>
              <a:rPr lang="en-US" altLang="zh-CN" sz="2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)</a:t>
            </a:r>
          </a:p>
          <a:p>
            <a:pPr marL="947738" lvl="2">
              <a:lnSpc>
                <a:spcPct val="9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Prompt D* decays &amp; B decays</a:t>
            </a:r>
          </a:p>
          <a:p>
            <a:pPr marL="947738" lvl="2">
              <a:lnSpc>
                <a:spcPct val="9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High Luminosity </a:t>
            </a:r>
            <a:r>
              <a:rPr lang="en-US" altLang="zh-CN" sz="20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US" altLang="zh-CN" sz="20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double tag technique possible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Threshold production 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CLEOc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, BESIII)</a:t>
            </a:r>
          </a:p>
          <a:p>
            <a:pPr marL="947738" lvl="2">
              <a:lnSpc>
                <a:spcPct val="90000"/>
              </a:lnSpc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Can not compete in statistics with Hadron colliders &amp; B-factories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！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947738" lvl="2">
              <a:lnSpc>
                <a:spcPct val="9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Only Charm hadron pairs, no extra CM Energy for </a:t>
            </a:r>
            <a:r>
              <a:rPr lang="en-US" altLang="zh-CN" sz="2000" dirty="0" err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pions</a:t>
            </a:r>
            <a:endParaRPr lang="en-US" altLang="zh-CN" sz="2000" dirty="0"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947738" lvl="2">
              <a:lnSpc>
                <a:spcPct val="9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Quantum Correlations (QC) and CP-tagging are unique</a:t>
            </a:r>
          </a:p>
          <a:p>
            <a:pPr marL="947738" lvl="2">
              <a:lnSpc>
                <a:spcPct val="9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Systematic uncertainties cancellations while applying double tag technique</a:t>
            </a:r>
          </a:p>
        </p:txBody>
      </p:sp>
    </p:spTree>
    <p:extLst>
      <p:ext uri="{BB962C8B-B14F-4D97-AF65-F5344CB8AC3E}">
        <p14:creationId xmlns:p14="http://schemas.microsoft.com/office/powerpoint/2010/main" val="1783022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0323" y="794419"/>
            <a:ext cx="8526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基于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BESIII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35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天采集的</a:t>
            </a:r>
            <a:r>
              <a:rPr lang="en-US" altLang="zh-CN" sz="2400" b="1" dirty="0" err="1">
                <a:solidFill>
                  <a:srgbClr val="FF0000"/>
                </a:solidFill>
                <a:latin typeface="Symbol" panose="05050102010706020507" pitchFamily="18" charset="2"/>
                <a:ea typeface="华文楷体" panose="02010600040101010101" pitchFamily="2" charset="-122"/>
                <a:cs typeface="Times New Roman" panose="02020603050405020304" pitchFamily="18" charset="0"/>
              </a:rPr>
              <a:t>L</a:t>
            </a:r>
            <a:r>
              <a:rPr lang="en-US" altLang="zh-CN" sz="24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数据，发表了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16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篇文章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(7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is-I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PRLs)</a:t>
            </a:r>
          </a:p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代表性成果如下：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87AC7D8-F3BD-4144-B581-ADA029E2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Symbol" panose="05050102010706020507" pitchFamily="18" charset="2"/>
              </a:rPr>
              <a:t>L</a:t>
            </a:r>
            <a:r>
              <a:rPr lang="en-US" altLang="zh-CN" baseline="-25000" dirty="0" err="1"/>
              <a:t>c</a:t>
            </a:r>
            <a:r>
              <a:rPr lang="en-US" altLang="zh-CN" dirty="0"/>
              <a:t> </a:t>
            </a:r>
            <a:r>
              <a:rPr lang="zh-CN" altLang="en-US" dirty="0"/>
              <a:t>衰变相关的物理结果产出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27892DE3-4C65-4C15-9EDF-DBD09D2A3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79" y="1712739"/>
            <a:ext cx="3886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2F9568-E624-47BA-A0B2-E23094675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345" y="2231745"/>
            <a:ext cx="2499112" cy="1678721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131B379F-3DD0-4A34-847A-1662035A2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49" y="2053748"/>
            <a:ext cx="1824775" cy="139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440488C5-36AD-427A-8353-245351769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967" y="1805868"/>
            <a:ext cx="2209799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65000"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PRL 118, 112001 (2017)</a:t>
            </a:r>
            <a:endParaRPr lang="en-US" altLang="zh-C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79B15066-65C1-42AA-9F54-94B474C3C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23" y="1602859"/>
            <a:ext cx="2209799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65000"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PRL,115,221805(2015)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FBA29FC8-9149-49DF-B06A-05876DB58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724" y="1393917"/>
            <a:ext cx="2209799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65000"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PRL,116,052001) (2016)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2832D5C-6E07-41B3-8E9F-05E4A2959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713" y="3558292"/>
            <a:ext cx="2047409" cy="1129694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95191639-62E6-463F-8AD5-32E81B215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03" y="3314699"/>
            <a:ext cx="1824776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65000"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PLB,767,42 (2017)</a:t>
            </a:r>
          </a:p>
        </p:txBody>
      </p:sp>
      <p:sp>
        <p:nvSpPr>
          <p:cNvPr id="16" name="内容占位符 14">
            <a:extLst>
              <a:ext uri="{FF2B5EF4-FFF2-40B4-BE49-F238E27FC236}">
                <a16:creationId xmlns:a16="http://schemas.microsoft.com/office/drawing/2014/main" id="{57FAACE7-123E-48F4-93AF-D800DE152263}"/>
              </a:ext>
            </a:extLst>
          </p:cNvPr>
          <p:cNvSpPr txBox="1">
            <a:spLocks/>
          </p:cNvSpPr>
          <p:nvPr/>
        </p:nvSpPr>
        <p:spPr>
          <a:xfrm>
            <a:off x="193964" y="4815678"/>
            <a:ext cx="8679915" cy="198569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3200" b="1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800" b="1">
                <a:solidFill>
                  <a:srgbClr val="0000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400" b="1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2800" kern="0" dirty="0"/>
              <a:t>测量了一系列近</a:t>
            </a:r>
            <a:r>
              <a:rPr lang="en-US" altLang="zh-CN" sz="2800" kern="0" dirty="0"/>
              <a:t>20</a:t>
            </a:r>
            <a:r>
              <a:rPr lang="zh-CN" altLang="en-US" sz="2800" kern="0" dirty="0"/>
              <a:t>个衰变道的</a:t>
            </a:r>
            <a:r>
              <a:rPr lang="zh-CN" altLang="en-US" sz="2800" kern="0" dirty="0">
                <a:solidFill>
                  <a:srgbClr val="FF0000"/>
                </a:solidFill>
              </a:rPr>
              <a:t>模型无关绝对分支比</a:t>
            </a:r>
            <a:endParaRPr lang="en-US" altLang="zh-CN" sz="2800" kern="0" dirty="0">
              <a:solidFill>
                <a:srgbClr val="FF0000"/>
              </a:solidFill>
            </a:endParaRPr>
          </a:p>
          <a:p>
            <a:r>
              <a:rPr lang="zh-CN" altLang="en-US" sz="2800" kern="0" dirty="0"/>
              <a:t>刷新了实验测量精度 </a:t>
            </a:r>
            <a:r>
              <a:rPr lang="zh-CN" altLang="en-US" sz="2800" kern="0" dirty="0">
                <a:sym typeface="Symbol" panose="05050102010706020507" pitchFamily="18" charset="2"/>
              </a:rPr>
              <a:t> </a:t>
            </a:r>
            <a:r>
              <a:rPr lang="en-US" altLang="zh-CN" sz="2800" kern="0" dirty="0">
                <a:solidFill>
                  <a:srgbClr val="FF0000"/>
                </a:solidFill>
                <a:sym typeface="Symbol" panose="05050102010706020507" pitchFamily="18" charset="2"/>
              </a:rPr>
              <a:t>BESIII</a:t>
            </a:r>
            <a:r>
              <a:rPr lang="zh-CN" altLang="en-US" sz="2800" kern="0" dirty="0">
                <a:solidFill>
                  <a:srgbClr val="FF0000"/>
                </a:solidFill>
                <a:sym typeface="Symbol" panose="05050102010706020507" pitchFamily="18" charset="2"/>
              </a:rPr>
              <a:t>实验</a:t>
            </a:r>
            <a:r>
              <a:rPr lang="zh-CN" altLang="en-US" sz="2800" kern="0" dirty="0"/>
              <a:t>为强子</a:t>
            </a:r>
            <a:r>
              <a:rPr lang="en-US" altLang="zh-CN" sz="2800" kern="0" dirty="0">
                <a:solidFill>
                  <a:srgbClr val="FF0000"/>
                </a:solidFill>
              </a:rPr>
              <a:t>QCD</a:t>
            </a:r>
            <a:r>
              <a:rPr lang="zh-CN" altLang="en-US" sz="2800" kern="0" dirty="0">
                <a:solidFill>
                  <a:srgbClr val="FF0000"/>
                </a:solidFill>
              </a:rPr>
              <a:t>理论工具的开发</a:t>
            </a:r>
            <a:r>
              <a:rPr lang="zh-CN" altLang="en-US" sz="2800" kern="0" dirty="0"/>
              <a:t>提供了重要的实验数据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6EF7DBD-2E45-402D-89AB-B020C32B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CFB6D6-2885-44FA-8B47-DE8B0243A6F8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92769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分支比测量精度大幅度改善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572769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r" defTabSz="914400" rtl="0" eaLnBrk="1" latinLnBrk="0" hangingPunct="1">
              <a:defRPr kumimoji="0" sz="1600" b="1" kern="1200">
                <a:solidFill>
                  <a:srgbClr val="333399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EDE91C-B049-4EAD-A10A-A34A4F1BE5EA}" type="slidenum">
              <a:rPr lang="zh-CN" altLang="en-US" smtClean="0"/>
              <a:pPr>
                <a:defRPr/>
              </a:pPr>
              <a:t>16</a:t>
            </a:fld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内容占位符 2"/>
              <p:cNvSpPr txBox="1">
                <a:spLocks/>
              </p:cNvSpPr>
              <p:nvPr/>
            </p:nvSpPr>
            <p:spPr bwMode="auto">
              <a:xfrm>
                <a:off x="304801" y="5619129"/>
                <a:ext cx="8445888" cy="1203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 2" pitchFamily="18" charset="2"/>
                  <a:buChar char="è"/>
                  <a:defRPr sz="3200" b="1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 2" pitchFamily="18" charset="2"/>
                  <a:buChar char="è"/>
                  <a:defRPr sz="2800" b="1">
                    <a:solidFill>
                      <a:srgbClr val="000099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 2" pitchFamily="18" charset="2"/>
                  <a:buChar char="è"/>
                  <a:defRPr sz="2400" b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 2" pitchFamily="18" charset="2"/>
                  <a:buChar char="è"/>
                  <a:defRPr sz="2000" b="1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 2" pitchFamily="18" charset="2"/>
                  <a:buChar char="è"/>
                  <a:defRPr sz="2000" b="1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 2" pitchFamily="18" charset="2"/>
                  <a:buChar char="è"/>
                  <a:defRPr sz="2000" b="1">
                    <a:solidFill>
                      <a:srgbClr val="000066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 2" pitchFamily="18" charset="2"/>
                  <a:buChar char="è"/>
                  <a:defRPr sz="2000" b="1">
                    <a:solidFill>
                      <a:srgbClr val="000066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 2" pitchFamily="18" charset="2"/>
                  <a:buChar char="è"/>
                  <a:defRPr sz="2000" b="1">
                    <a:solidFill>
                      <a:srgbClr val="000066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 2" pitchFamily="18" charset="2"/>
                  <a:buChar char="è"/>
                  <a:defRPr sz="2000" b="1">
                    <a:solidFill>
                      <a:srgbClr val="000066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zh-CN" sz="2000" kern="0" dirty="0"/>
                  <a:t>BESIII</a:t>
                </a:r>
                <a:r>
                  <a:rPr lang="zh-CN" altLang="en-US" sz="2000" kern="0" dirty="0"/>
                  <a:t>的贡献使得多数分支比结果</a:t>
                </a:r>
                <a:r>
                  <a:rPr lang="zh-CN" altLang="en-US" sz="2000" kern="0" dirty="0">
                    <a:solidFill>
                      <a:srgbClr val="FF0000"/>
                    </a:solidFill>
                  </a:rPr>
                  <a:t>由相对测量改为绝对测量。</a:t>
                </a:r>
                <a:endParaRPr lang="en-US" altLang="zh-CN" sz="2000" kern="0" dirty="0">
                  <a:solidFill>
                    <a:srgbClr val="FF0000"/>
                  </a:solidFill>
                </a:endParaRPr>
              </a:p>
              <a:p>
                <a:r>
                  <a:rPr lang="en-US" altLang="zh-CN" sz="2000" kern="0" dirty="0"/>
                  <a:t>BESIII</a:t>
                </a:r>
                <a:r>
                  <a:rPr lang="zh-CN" altLang="en-US" sz="2000" kern="0" dirty="0"/>
                  <a:t>对黄金道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2000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000">
                            <a:latin typeface="Cambria Math"/>
                          </a:rPr>
                          <m:t>+</m:t>
                        </m:r>
                      </m:sup>
                    </m:sSubSup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000" dirty="0" err="1"/>
                  <a:t>pK</a:t>
                </a:r>
                <a:r>
                  <a:rPr lang="el-GR" altLang="zh-CN" sz="2000" dirty="0"/>
                  <a:t>π</a:t>
                </a:r>
                <a:r>
                  <a:rPr lang="zh-CN" altLang="en-US" sz="2000" dirty="0"/>
                  <a:t>的测量</a:t>
                </a:r>
                <a:r>
                  <a:rPr lang="zh-CN" altLang="en-US" sz="2000" kern="0" dirty="0">
                    <a:solidFill>
                      <a:srgbClr val="FF0000"/>
                    </a:solidFill>
                  </a:rPr>
                  <a:t> </a:t>
                </a:r>
                <a:r>
                  <a:rPr lang="zh-CN" altLang="en-US" sz="2000" kern="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 “</a:t>
                </a:r>
                <a:r>
                  <a:rPr lang="zh-CN" altLang="en-US" sz="2000" kern="0" dirty="0">
                    <a:solidFill>
                      <a:srgbClr val="FF0000"/>
                    </a:solidFill>
                  </a:rPr>
                  <a:t>模型依赖”变为“模型无关”。</a:t>
                </a:r>
                <a:endParaRPr lang="en-US" altLang="zh-CN" sz="2000" kern="0" dirty="0">
                  <a:solidFill>
                    <a:srgbClr val="FF0000"/>
                  </a:solidFill>
                </a:endParaRPr>
              </a:p>
              <a:p>
                <a:r>
                  <a:rPr kumimoji="1" lang="en-US" altLang="zh-CN" sz="2000" kern="0" dirty="0"/>
                  <a:t>BESIII</a:t>
                </a:r>
                <a:r>
                  <a:rPr kumimoji="1" lang="zh-CN" altLang="en-US" sz="2000" kern="0" dirty="0"/>
                  <a:t>贡献</a:t>
                </a:r>
                <a:r>
                  <a:rPr lang="zh-CN" altLang="en-US" sz="2000" kern="0" dirty="0"/>
                  <a:t>发现了更多以前没发现的衰变道</a:t>
                </a:r>
                <a:r>
                  <a:rPr lang="en-US" altLang="zh-CN" sz="2000" kern="0" dirty="0"/>
                  <a:t>(</a:t>
                </a:r>
                <a:r>
                  <a:rPr lang="zh-CN" altLang="en-US" sz="2000" kern="0" dirty="0"/>
                  <a:t>比如含中子末态的衰变</a:t>
                </a:r>
                <a:r>
                  <a:rPr lang="en-US" altLang="zh-CN" sz="2000" kern="0" dirty="0"/>
                  <a:t>)</a:t>
                </a:r>
                <a:r>
                  <a:rPr lang="zh-CN" altLang="en-US" sz="2000" kern="0" dirty="0"/>
                  <a:t>。</a:t>
                </a:r>
                <a:endParaRPr lang="en-US" altLang="zh-CN" sz="2000" kern="0" dirty="0"/>
              </a:p>
            </p:txBody>
          </p:sp>
        </mc:Choice>
        <mc:Fallback xmlns="">
          <p:sp>
            <p:nvSpPr>
              <p:cNvPr id="13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1" y="5619129"/>
                <a:ext cx="8445888" cy="1203494"/>
              </a:xfrm>
              <a:prstGeom prst="rect">
                <a:avLst/>
              </a:prstGeom>
              <a:blipFill>
                <a:blip r:embed="rId3"/>
                <a:stretch>
                  <a:fillRect l="-505" t="-3553" b="-35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1" t="11400" r="2328" b="22127"/>
          <a:stretch/>
        </p:blipFill>
        <p:spPr>
          <a:xfrm>
            <a:off x="4654356" y="1044317"/>
            <a:ext cx="3950088" cy="4610184"/>
          </a:xfrm>
          <a:prstGeom prst="rect">
            <a:avLst/>
          </a:prstGeom>
        </p:spPr>
      </p:pic>
      <p:sp>
        <p:nvSpPr>
          <p:cNvPr id="15" name="内容占位符 2"/>
          <p:cNvSpPr>
            <a:spLocks noGrp="1"/>
          </p:cNvSpPr>
          <p:nvPr>
            <p:ph idx="1"/>
          </p:nvPr>
        </p:nvSpPr>
        <p:spPr>
          <a:xfrm>
            <a:off x="1331640" y="709794"/>
            <a:ext cx="1271155" cy="431965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sz="2000" dirty="0"/>
              <a:t>PDG2014</a:t>
            </a:r>
            <a:endParaRPr kumimoji="1" lang="zh-CN" altLang="en-US" sz="2000" dirty="0"/>
          </a:p>
        </p:txBody>
      </p:sp>
      <p:sp>
        <p:nvSpPr>
          <p:cNvPr id="16" name="内容占位符 2"/>
          <p:cNvSpPr txBox="1">
            <a:spLocks/>
          </p:cNvSpPr>
          <p:nvPr/>
        </p:nvSpPr>
        <p:spPr bwMode="auto">
          <a:xfrm>
            <a:off x="5905629" y="710335"/>
            <a:ext cx="1271155" cy="33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3200" b="1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800" b="1">
                <a:solidFill>
                  <a:srgbClr val="0000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400" b="1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kumimoji="1" lang="en-US" altLang="zh-CN" sz="2000" kern="0" dirty="0"/>
              <a:t>PDG2019</a:t>
            </a:r>
            <a:endParaRPr kumimoji="1" lang="zh-CN" altLang="en-US" sz="2000" kern="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3" y="1109096"/>
            <a:ext cx="4309794" cy="44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51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0A2CCC3-D751-4E87-8F9E-F8241B822B1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0"/>
                <a:ext cx="8377518" cy="685800"/>
              </a:xfrm>
            </p:spPr>
            <p:txBody>
              <a:bodyPr/>
              <a:lstStyle/>
              <a:p>
                <a:r>
                  <a:rPr lang="en-US" altLang="zh-CN" sz="4219" dirty="0"/>
                  <a:t>Contributions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4219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4219" i="1"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CN" sz="4219" i="1">
                            <a:latin typeface="Cambria Math" panose="02040503050406030204" pitchFamily="18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4219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en-US" altLang="zh-CN" sz="4219" dirty="0"/>
                  <a:t>observation</a:t>
                </a:r>
                <a:endParaRPr lang="zh-CN" altLang="en-US" sz="4219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0A2CCC3-D751-4E87-8F9E-F8241B822B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0"/>
                <a:ext cx="8377518" cy="685800"/>
              </a:xfrm>
              <a:blipFill>
                <a:blip r:embed="rId2"/>
                <a:stretch>
                  <a:fillRect l="-2911" t="-22124" b="-50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内容占位符 4">
                <a:extLst>
                  <a:ext uri="{FF2B5EF4-FFF2-40B4-BE49-F238E27FC236}">
                    <a16:creationId xmlns:a16="http://schemas.microsoft.com/office/drawing/2014/main" id="{63234D00-7C2E-4493-9074-87DAEF3FBA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7135" y="838199"/>
                <a:ext cx="5363438" cy="5527377"/>
              </a:xfrm>
            </p:spPr>
            <p:txBody>
              <a:bodyPr/>
              <a:lstStyle/>
              <a:p>
                <a:r>
                  <a:rPr lang="en-US" altLang="zh-CN" sz="3094" dirty="0" err="1"/>
                  <a:t>LHCb</a:t>
                </a:r>
                <a:r>
                  <a:rPr lang="en-US" altLang="zh-CN" sz="3094" dirty="0"/>
                  <a:t> observed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094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l-GR" altLang="zh-CN" sz="3094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𝜩</m:t>
                        </m:r>
                      </m:e>
                      <m:sub>
                        <m:r>
                          <a:rPr lang="en-US" altLang="zh-CN" sz="3094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3094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en-US" altLang="zh-CN" sz="3094" dirty="0"/>
                  <a:t>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094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l-GR" altLang="zh-CN" sz="3094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𝜩</m:t>
                        </m:r>
                      </m:e>
                      <m:sub>
                        <m:r>
                          <a:rPr lang="en-US" altLang="zh-CN" sz="3094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3094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++</m:t>
                        </m:r>
                      </m:sup>
                    </m:sSubSup>
                    <m:r>
                      <a:rPr lang="is-IS" altLang="zh-CN" sz="3094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3094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l-GR" altLang="zh-CN" sz="3094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𝜦</m:t>
                        </m:r>
                      </m:e>
                      <m:sub>
                        <m:r>
                          <a:rPr lang="en-US" altLang="zh-CN" sz="3094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3094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3094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3094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altLang="zh-CN" sz="3094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3094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3094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𝝅</m:t>
                        </m:r>
                      </m:e>
                      <m:sup>
                        <m:r>
                          <a:rPr lang="en-US" altLang="zh-CN" sz="3094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094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3094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𝝅</m:t>
                        </m:r>
                      </m:e>
                      <m:sup>
                        <m:r>
                          <a:rPr lang="en-US" altLang="zh-CN" sz="3094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3094" dirty="0">
                    <a:latin typeface="Helvetica" charset="0"/>
                    <a:ea typeface="Helvetica" charset="0"/>
                    <a:cs typeface="Helvetica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094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l-GR" altLang="zh-CN" sz="3094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𝜩</m:t>
                        </m:r>
                      </m:e>
                      <m:sub>
                        <m:r>
                          <a:rPr lang="en-US" altLang="zh-CN" sz="3094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3094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3094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3094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𝝅</m:t>
                        </m:r>
                      </m:e>
                      <m:sup>
                        <m:r>
                          <a:rPr lang="en-US" altLang="zh-CN" sz="3094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3094" dirty="0">
                    <a:latin typeface="Helvetica" charset="0"/>
                    <a:ea typeface="Helvetica" charset="0"/>
                    <a:cs typeface="Helvetica" charset="0"/>
                  </a:rPr>
                  <a:t> decays</a:t>
                </a:r>
                <a:endParaRPr lang="en-US" altLang="zh-CN" sz="3094" dirty="0"/>
              </a:p>
              <a:p>
                <a:r>
                  <a:rPr lang="en-US" altLang="zh-CN" sz="3094" dirty="0"/>
                  <a:t>Credits from theorists</a:t>
                </a:r>
              </a:p>
              <a:p>
                <a:pPr lvl="1"/>
                <a:r>
                  <a:rPr lang="en-US" altLang="zh-CN" sz="2531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53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2531" i="1">
                            <a:latin typeface="Cambria Math" panose="02040503050406030204" pitchFamily="18" charset="0"/>
                          </a:rPr>
                          <m:t>𝝉</m:t>
                        </m:r>
                        <m:r>
                          <a:rPr lang="en-US" altLang="zh-CN" sz="253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l-GR" altLang="zh-CN" sz="253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𝜩</m:t>
                        </m:r>
                      </m:e>
                      <m:sub>
                        <m:r>
                          <a:rPr lang="en-US" altLang="zh-CN" sz="2531" i="1">
                            <a:latin typeface="Cambria Math" panose="02040503050406030204" pitchFamily="18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2531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  <m:r>
                      <a:rPr lang="en-US" altLang="zh-CN" sz="2531" i="1"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altLang="zh-CN" sz="253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zh-CN" sz="253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altLang="zh-CN" sz="253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CN" sz="253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2531" i="1">
                            <a:latin typeface="Cambria Math" panose="02040503050406030204" pitchFamily="18" charset="0"/>
                          </a:rPr>
                          <m:t>𝝉</m:t>
                        </m:r>
                        <m:r>
                          <a:rPr lang="en-US" altLang="zh-CN" sz="253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l-GR" altLang="zh-CN" sz="253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𝜩</m:t>
                        </m:r>
                      </m:e>
                      <m:sub>
                        <m:r>
                          <a:rPr lang="en-US" altLang="zh-CN" sz="2531" i="1">
                            <a:latin typeface="Cambria Math" panose="02040503050406030204" pitchFamily="18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253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53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531" dirty="0"/>
                  <a:t>  </a:t>
                </a:r>
                <a:r>
                  <a:rPr lang="de-DE" altLang="zh-CN" sz="2531" dirty="0"/>
                  <a:t>(Chang, Li, Wang, Karliner, et al.)</a:t>
                </a:r>
              </a:p>
              <a:p>
                <a:pPr lvl="1"/>
                <a:r>
                  <a:rPr lang="en-US" altLang="zh-CN" sz="2812" dirty="0">
                    <a:latin typeface="Helvetica" charset="0"/>
                    <a:ea typeface="Helvetica" charset="0"/>
                    <a:cs typeface="Helvetica" charset="0"/>
                  </a:rPr>
                  <a:t>“Discovery channels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12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l-GR" altLang="zh-CN" sz="2812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𝜩</m:t>
                        </m:r>
                      </m:e>
                      <m:sub>
                        <m:r>
                          <a:rPr lang="en-US" altLang="zh-CN" sz="2812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2812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++</m:t>
                        </m:r>
                      </m:sup>
                    </m:sSubSup>
                    <m:r>
                      <a:rPr lang="is-IS" altLang="zh-CN" sz="2812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812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l-GR" altLang="zh-CN" sz="2812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812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12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812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2812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812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12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2812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12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12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2812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12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812" dirty="0">
                    <a:latin typeface="Helvetica" charset="0"/>
                    <a:ea typeface="Helvetica" charset="0"/>
                    <a:cs typeface="Helvetica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12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l-GR" altLang="zh-CN" sz="2812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𝜩</m:t>
                        </m:r>
                      </m:e>
                      <m:sub>
                        <m:r>
                          <a:rPr lang="en-US" altLang="zh-CN" sz="2812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12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812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812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12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812" dirty="0">
                    <a:latin typeface="Helvetica" charset="0"/>
                    <a:ea typeface="Helvetica" charset="0"/>
                    <a:cs typeface="Helvetica" charset="0"/>
                  </a:rPr>
                  <a:t> was predicted </a:t>
                </a:r>
                <a:r>
                  <a:rPr lang="en-US" altLang="zh-CN" sz="2812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benefited from BESIII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12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l-GR" altLang="zh-CN" sz="2812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812" i="1">
                            <a:solidFill>
                              <a:srgbClr val="FF0000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12" i="1">
                            <a:solidFill>
                              <a:srgbClr val="FF0000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812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 measurements </a:t>
                </a:r>
                <a:r>
                  <a:rPr lang="en-US" altLang="zh-CN" sz="2812" dirty="0"/>
                  <a:t>”            </a:t>
                </a:r>
              </a:p>
              <a:p>
                <a:pPr marL="457200" lvl="1" indent="0">
                  <a:buNone/>
                </a:pPr>
                <a:r>
                  <a:rPr lang="en-US" altLang="zh-CN" sz="2000" dirty="0"/>
                  <a:t>(FSY, Jiang, Li, </a:t>
                </a:r>
                <a:r>
                  <a:rPr lang="en-US" altLang="zh-CN" sz="2000" dirty="0" err="1"/>
                  <a:t>Lyu</a:t>
                </a:r>
                <a:r>
                  <a:rPr lang="en-US" altLang="zh-CN" sz="2000" dirty="0"/>
                  <a:t>, Wang, Zhao ’17)</a:t>
                </a:r>
              </a:p>
              <a:p>
                <a:pPr lvl="1"/>
                <a:endParaRPr lang="zh-CN" altLang="en-US" sz="2531" dirty="0"/>
              </a:p>
            </p:txBody>
          </p:sp>
        </mc:Choice>
        <mc:Fallback>
          <p:sp>
            <p:nvSpPr>
              <p:cNvPr id="5" name="内容占位符 4">
                <a:extLst>
                  <a:ext uri="{FF2B5EF4-FFF2-40B4-BE49-F238E27FC236}">
                    <a16:creationId xmlns:a16="http://schemas.microsoft.com/office/drawing/2014/main" id="{63234D00-7C2E-4493-9074-87DAEF3FBA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7135" y="838199"/>
                <a:ext cx="5363438" cy="5527377"/>
              </a:xfrm>
              <a:blipFill>
                <a:blip r:embed="rId3"/>
                <a:stretch>
                  <a:fillRect l="-2159" t="-1213" b="-18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5D629A0-6818-4367-9A57-AE482B2AE4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039100" y="662940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kumimoji="0" sz="1600" b="1" kern="120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Symbol" panose="05050102010706020507" pitchFamily="18" charset="2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5pPr>
            <a:lvl6pPr marL="22860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6pPr>
            <a:lvl7pPr marL="27432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7pPr>
            <a:lvl8pPr marL="32004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8pPr>
            <a:lvl9pPr marL="36576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9pPr>
          </a:lstStyle>
          <a:p>
            <a:pPr>
              <a:defRPr/>
            </a:pPr>
            <a:fld id="{3917FE17-BB62-45E8-80D8-8DA0DEEF5B92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  <p:pic>
        <p:nvPicPr>
          <p:cNvPr id="4" name="图片 3" descr="Xicc HighRes">
            <a:extLst>
              <a:ext uri="{FF2B5EF4-FFF2-40B4-BE49-F238E27FC236}">
                <a16:creationId xmlns:a16="http://schemas.microsoft.com/office/drawing/2014/main" id="{153B9A20-98A6-44A3-A498-F3FD6DC44D8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244" y="1438018"/>
            <a:ext cx="3256386" cy="239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LHCb">
            <a:extLst>
              <a:ext uri="{FF2B5EF4-FFF2-40B4-BE49-F238E27FC236}">
                <a16:creationId xmlns:a16="http://schemas.microsoft.com/office/drawing/2014/main" id="{0AD9314A-BF76-4E30-A7FE-E371B52FD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309" y="838200"/>
            <a:ext cx="866523" cy="57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4B6F5B8D-E8B8-48C0-A324-D4E4A2064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7765" y="4087198"/>
            <a:ext cx="3053864" cy="250150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B47B9E2-B0B8-4C10-B984-62C3089E4EC1}"/>
              </a:ext>
            </a:extLst>
          </p:cNvPr>
          <p:cNvSpPr/>
          <p:nvPr/>
        </p:nvSpPr>
        <p:spPr>
          <a:xfrm>
            <a:off x="7215451" y="1419784"/>
            <a:ext cx="1804364" cy="2871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zh-CN" sz="126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119, 112001 (2017)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58735D4-93DF-409B-B26E-DF480CEEC55C}"/>
              </a:ext>
            </a:extLst>
          </p:cNvPr>
          <p:cNvSpPr/>
          <p:nvPr/>
        </p:nvSpPr>
        <p:spPr>
          <a:xfrm>
            <a:off x="7112751" y="4091100"/>
            <a:ext cx="1783586" cy="48192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zh-CN" sz="126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121, 162002 (2018)</a:t>
            </a:r>
          </a:p>
        </p:txBody>
      </p:sp>
    </p:spTree>
    <p:extLst>
      <p:ext uri="{BB962C8B-B14F-4D97-AF65-F5344CB8AC3E}">
        <p14:creationId xmlns:p14="http://schemas.microsoft.com/office/powerpoint/2010/main" val="1150192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72AC1-4599-4D2A-B3B7-D62D7628A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67800" cy="685800"/>
          </a:xfrm>
        </p:spPr>
        <p:txBody>
          <a:bodyPr/>
          <a:lstStyle/>
          <a:p>
            <a:r>
              <a:rPr lang="en-US" altLang="zh-CN" sz="3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theoretical Framework for Charmed Hadrons</a:t>
            </a:r>
            <a:endParaRPr lang="zh-CN" altLang="en-US" sz="33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1B352CC-EE9A-496F-A89A-AC0131D19B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0500" y="862315"/>
                <a:ext cx="8839200" cy="2546554"/>
              </a:xfrm>
            </p:spPr>
            <p:txBody>
              <a:bodyPr/>
              <a:lstStyle/>
              <a:p>
                <a:r>
                  <a:rPr lang="en-US" altLang="zh-CN" sz="2531" dirty="0">
                    <a:latin typeface="Helvetica" charset="0"/>
                    <a:ea typeface="Helvetica" charset="0"/>
                    <a:cs typeface="Helvetica" charset="0"/>
                  </a:rPr>
                  <a:t>Topological diagrams + </a:t>
                </a:r>
                <a:r>
                  <a:rPr lang="en-US" altLang="zh-CN" sz="2531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Symmetries</a:t>
                </a:r>
                <a:r>
                  <a:rPr lang="en-US" altLang="zh-CN" sz="2531" dirty="0">
                    <a:latin typeface="Helvetica" charset="0"/>
                    <a:ea typeface="Helvetica" charset="0"/>
                    <a:cs typeface="Helvetica" charset="0"/>
                  </a:rPr>
                  <a:t> + Experimental inputs </a:t>
                </a:r>
                <a:r>
                  <a:rPr lang="en-US" altLang="zh-CN" sz="2531" dirty="0">
                    <a:latin typeface="Helvetica" charset="0"/>
                    <a:ea typeface="Helvetica" charset="0"/>
                    <a:cs typeface="Helvetica" charset="0"/>
                    <a:sym typeface="Symbol" panose="05050102010706020507" pitchFamily="18" charset="2"/>
                  </a:rPr>
                  <a:t> t</a:t>
                </a:r>
                <a:r>
                  <a:rPr lang="en-US" altLang="zh-CN" sz="2531" dirty="0">
                    <a:latin typeface="Helvetica" charset="0"/>
                    <a:ea typeface="Helvetica" charset="0"/>
                    <a:cs typeface="Helvetica" charset="0"/>
                  </a:rPr>
                  <a:t>o</a:t>
                </a:r>
                <a:r>
                  <a:rPr lang="zh-CN" altLang="en-US" sz="2531" dirty="0"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:r>
                  <a:rPr lang="en-US" altLang="zh-CN" sz="2531" dirty="0">
                    <a:latin typeface="Helvetica" charset="0"/>
                    <a:ea typeface="Helvetica" charset="0"/>
                    <a:cs typeface="Helvetica" charset="0"/>
                  </a:rPr>
                  <a:t>understand the decaying dynamics, predicting double-charm baryon decays, CPV, etc. (</a:t>
                </a:r>
                <a:r>
                  <a:rPr lang="en-US" altLang="zh-CN" sz="2531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predictive power</a:t>
                </a:r>
                <a:r>
                  <a:rPr lang="en-US" altLang="zh-CN" sz="2531" dirty="0">
                    <a:latin typeface="Helvetica" charset="0"/>
                    <a:ea typeface="Helvetica" charset="0"/>
                    <a:cs typeface="Helvetica" charset="0"/>
                  </a:rPr>
                  <a:t>)   </a:t>
                </a:r>
                <a:r>
                  <a:rPr lang="en-US" altLang="zh-CN" sz="2531" dirty="0">
                    <a:latin typeface="Helvetica" charset="0"/>
                    <a:ea typeface="Helvetica" charset="0"/>
                    <a:cs typeface="Helvetica" charset="0"/>
                    <a:sym typeface="Symbol" panose="05050102010706020507" pitchFamily="18" charset="2"/>
                  </a:rPr>
                  <a:t>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A example: 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13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l-GR" altLang="zh-CN" sz="2131" i="1">
                            <a:solidFill>
                              <a:schemeClr val="accent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131" i="1">
                            <a:solidFill>
                              <a:schemeClr val="accent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131" i="1">
                            <a:solidFill>
                              <a:schemeClr val="accent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131" dirty="0">
                    <a:solidFill>
                      <a:schemeClr val="accent1"/>
                    </a:solidFill>
                    <a:latin typeface="Helvetica" charset="0"/>
                    <a:ea typeface="Helvetica" charset="0"/>
                    <a:cs typeface="Helvetica" charset="0"/>
                  </a:rPr>
                  <a:t> branching fractions used for global analysis  </a:t>
                </a:r>
                <a:br>
                  <a:rPr lang="en-US" altLang="zh-CN" sz="2131" dirty="0">
                    <a:solidFill>
                      <a:schemeClr val="accent1"/>
                    </a:solidFill>
                    <a:latin typeface="Helvetica" charset="0"/>
                    <a:ea typeface="Helvetica" charset="0"/>
                    <a:cs typeface="Helvetica" charset="0"/>
                  </a:rPr>
                </a:br>
                <a:r>
                  <a:rPr lang="en-US" altLang="zh-CN" sz="2131" dirty="0">
                    <a:latin typeface="Helvetica" charset="0"/>
                    <a:ea typeface="Helvetica" charset="0"/>
                    <a:cs typeface="Helvetica" charset="0"/>
                    <a:sym typeface="Symbol" panose="05050102010706020507" pitchFamily="18" charset="2"/>
                  </a:rPr>
                  <a:t> </a:t>
                </a:r>
                <a:r>
                  <a:rPr lang="en-US" altLang="zh-CN" sz="1969" dirty="0">
                    <a:latin typeface="Helvetica" charset="0"/>
                    <a:ea typeface="Helvetica" charset="0"/>
                    <a:cs typeface="Helvetica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969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l-GR" altLang="zh-CN" sz="1969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𝜩</m:t>
                        </m:r>
                      </m:e>
                      <m:sub>
                        <m:r>
                          <a:rPr lang="en-US" altLang="zh-CN" sz="1969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1969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++</m:t>
                        </m:r>
                      </m:sup>
                    </m:sSubSup>
                    <m:r>
                      <a:rPr lang="is-IS" altLang="zh-CN" sz="1969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1969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l-GR" altLang="zh-CN" sz="1969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969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969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969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1969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969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969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1969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969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969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1969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969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969" dirty="0">
                    <a:latin typeface="Helvetica" charset="0"/>
                    <a:ea typeface="Helvetica" charset="0"/>
                    <a:cs typeface="Helvetica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969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l-GR" altLang="zh-CN" sz="1969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𝜩</m:t>
                        </m:r>
                      </m:e>
                      <m:sub>
                        <m:r>
                          <a:rPr lang="en-US" altLang="zh-CN" sz="1969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969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969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1969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969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969" dirty="0">
                    <a:latin typeface="Helvetica" charset="0"/>
                    <a:ea typeface="Helvetica" charset="0"/>
                    <a:cs typeface="Helvetica" charset="0"/>
                    <a:sym typeface="Symbol" panose="05050102010706020507" pitchFamily="18" charset="2"/>
                  </a:rPr>
                  <a:t> are large enough for observation. </a:t>
                </a:r>
              </a:p>
              <a:p>
                <a:pPr lvl="1"/>
                <a:endParaRPr lang="en-US" altLang="zh-CN" sz="2131" dirty="0">
                  <a:latin typeface="Helvetica" charset="0"/>
                  <a:ea typeface="Helvetica" charset="0"/>
                  <a:cs typeface="Helvetica" charset="0"/>
                  <a:sym typeface="Symbol" panose="05050102010706020507" pitchFamily="18" charset="2"/>
                </a:endParaRPr>
              </a:p>
              <a:p>
                <a:endParaRPr lang="zh-CN" altLang="en-US" sz="2531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1B352CC-EE9A-496F-A89A-AC0131D19B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862315"/>
                <a:ext cx="8839200" cy="2546554"/>
              </a:xfrm>
              <a:blipFill>
                <a:blip r:embed="rId2"/>
                <a:stretch>
                  <a:fillRect l="-897" t="-21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9CCE3C-5B67-498D-B228-E610D2AAC8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039100" y="662940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kumimoji="0" sz="1600" b="1" kern="120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Symbol" pitchFamily="18" charset="2"/>
              </a:defRPr>
            </a:lvl1pPr>
            <a:lvl2pPr marL="457200" algn="r" rtl="0" fontAlgn="base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kumimoji="1" sz="3200" b="1" kern="1200">
                <a:solidFill>
                  <a:schemeClr val="hlink"/>
                </a:solidFill>
                <a:latin typeface="Arial" pitchFamily="34" charset="0"/>
                <a:ea typeface="MS PGothic" pitchFamily="34" charset="-128"/>
                <a:cs typeface="+mn-cs"/>
                <a:sym typeface="Symbol" pitchFamily="18" charset="2"/>
              </a:defRPr>
            </a:lvl2pPr>
            <a:lvl3pPr marL="914400" algn="r" rtl="0" fontAlgn="base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kumimoji="1" sz="3200" b="1" kern="1200">
                <a:solidFill>
                  <a:schemeClr val="hlink"/>
                </a:solidFill>
                <a:latin typeface="Arial" pitchFamily="34" charset="0"/>
                <a:ea typeface="MS PGothic" pitchFamily="34" charset="-128"/>
                <a:cs typeface="+mn-cs"/>
                <a:sym typeface="Symbol" pitchFamily="18" charset="2"/>
              </a:defRPr>
            </a:lvl3pPr>
            <a:lvl4pPr marL="1371600" algn="r" rtl="0" fontAlgn="base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kumimoji="1" sz="3200" b="1" kern="1200">
                <a:solidFill>
                  <a:schemeClr val="hlink"/>
                </a:solidFill>
                <a:latin typeface="Arial" pitchFamily="34" charset="0"/>
                <a:ea typeface="MS PGothic" pitchFamily="34" charset="-128"/>
                <a:cs typeface="+mn-cs"/>
                <a:sym typeface="Symbol" pitchFamily="18" charset="2"/>
              </a:defRPr>
            </a:lvl4pPr>
            <a:lvl5pPr marL="1828800" algn="r" rtl="0" fontAlgn="base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kumimoji="1" sz="3200" b="1" kern="1200">
                <a:solidFill>
                  <a:schemeClr val="hlink"/>
                </a:solidFill>
                <a:latin typeface="Arial" pitchFamily="34" charset="0"/>
                <a:ea typeface="MS PGothic" pitchFamily="34" charset="-128"/>
                <a:cs typeface="+mn-cs"/>
                <a:sym typeface="Symbol" pitchFamily="18" charset="2"/>
              </a:defRPr>
            </a:lvl5pPr>
            <a:lvl6pPr marL="22860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itchFamily="34" charset="0"/>
                <a:ea typeface="MS PGothic" pitchFamily="34" charset="-128"/>
                <a:cs typeface="+mn-cs"/>
                <a:sym typeface="Symbol" pitchFamily="18" charset="2"/>
              </a:defRPr>
            </a:lvl6pPr>
            <a:lvl7pPr marL="27432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itchFamily="34" charset="0"/>
                <a:ea typeface="MS PGothic" pitchFamily="34" charset="-128"/>
                <a:cs typeface="+mn-cs"/>
                <a:sym typeface="Symbol" pitchFamily="18" charset="2"/>
              </a:defRPr>
            </a:lvl7pPr>
            <a:lvl8pPr marL="32004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itchFamily="34" charset="0"/>
                <a:ea typeface="MS PGothic" pitchFamily="34" charset="-128"/>
                <a:cs typeface="+mn-cs"/>
                <a:sym typeface="Symbol" pitchFamily="18" charset="2"/>
              </a:defRPr>
            </a:lvl8pPr>
            <a:lvl9pPr marL="36576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itchFamily="34" charset="0"/>
                <a:ea typeface="MS PGothic" pitchFamily="34" charset="-128"/>
                <a:cs typeface="+mn-cs"/>
                <a:sym typeface="Symbol" pitchFamily="18" charset="2"/>
              </a:defRPr>
            </a:lvl9pPr>
          </a:lstStyle>
          <a:p>
            <a:pPr>
              <a:defRPr/>
            </a:pPr>
            <a:fld id="{3917FE17-BB62-45E8-80D8-8DA0DEEF5B92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4078D9C9-D0EC-4B8B-92E5-936A87093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86" y="3443432"/>
            <a:ext cx="5389346" cy="1206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88AF7C97-A267-40C7-BA84-E3ECFDFE081C}"/>
                  </a:ext>
                </a:extLst>
              </p:cNvPr>
              <p:cNvSpPr txBox="1"/>
              <p:nvPr/>
            </p:nvSpPr>
            <p:spPr>
              <a:xfrm>
                <a:off x="1439290" y="4826249"/>
                <a:ext cx="2613985" cy="265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87" i="1">
                        <a:solidFill>
                          <a:schemeClr val="accent1"/>
                        </a:solidFill>
                        <a:latin typeface="Cambria Math" charset="0"/>
                      </a:rPr>
                      <m:t>𝑩𝒓</m:t>
                    </m:r>
                    <m:r>
                      <a:rPr lang="en-US" sz="1687" i="1">
                        <a:solidFill>
                          <a:schemeClr val="accent1"/>
                        </a:solidFill>
                        <a:latin typeface="Cambria Math" charset="0"/>
                      </a:rPr>
                      <m:t>(</m:t>
                    </m:r>
                    <m:sSubSup>
                      <m:sSubSupPr>
                        <m:ctrlPr>
                          <a:rPr lang="en-US" sz="1687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1687" i="1">
                            <a:solidFill>
                              <a:schemeClr val="accent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𝜦</m:t>
                        </m:r>
                      </m:e>
                      <m:sub>
                        <m:r>
                          <a:rPr lang="en-US" sz="1687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𝒄</m:t>
                        </m:r>
                      </m:sub>
                      <m:sup>
                        <m:r>
                          <a:rPr lang="en-US" sz="1687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bSup>
                    <m:r>
                      <a:rPr lang="is-IS" sz="1687" i="1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sz="1687" i="1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𝒑</m:t>
                    </m:r>
                    <m:r>
                      <a:rPr lang="en-US" sz="1687" i="1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𝝓</m:t>
                    </m:r>
                    <m:r>
                      <a:rPr lang="en-US" sz="1687" i="1">
                        <a:solidFill>
                          <a:schemeClr val="accent1"/>
                        </a:solidFill>
                        <a:latin typeface="Cambria Math" charset="0"/>
                      </a:rPr>
                      <m:t>)/|</m:t>
                    </m:r>
                    <m:sSub>
                      <m:sSubPr>
                        <m:ctrlPr>
                          <a:rPr lang="en-US" sz="1687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87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𝑽</m:t>
                        </m:r>
                      </m:e>
                      <m:sub>
                        <m:r>
                          <a:rPr lang="en-US" sz="1687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𝒖𝒔</m:t>
                        </m:r>
                      </m:sub>
                    </m:sSub>
                    <m:sSup>
                      <m:sSupPr>
                        <m:ctrlPr>
                          <a:rPr lang="en-US" sz="1687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87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|</m:t>
                        </m:r>
                      </m:e>
                      <m:sup>
                        <m:r>
                          <a:rPr lang="en-US" altLang="zh-CN" sz="1687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zh-CN" altLang="en-US" sz="1687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zh-CN" sz="1687" dirty="0">
                    <a:solidFill>
                      <a:schemeClr val="accent1"/>
                    </a:solidFill>
                  </a:rPr>
                  <a:t>=</a:t>
                </a:r>
                <a:r>
                  <a:rPr lang="zh-CN" altLang="en-US" sz="1687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zh-CN" sz="1687" dirty="0">
                    <a:solidFill>
                      <a:schemeClr val="accent1"/>
                    </a:solidFill>
                  </a:rPr>
                  <a:t>2</a:t>
                </a:r>
                <a:r>
                  <a:rPr lang="zh-CN" altLang="en-US" sz="1687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zh-CN" sz="1687" dirty="0">
                    <a:solidFill>
                      <a:schemeClr val="accent1"/>
                    </a:solidFill>
                  </a:rPr>
                  <a:t>%</a:t>
                </a:r>
                <a:endParaRPr lang="en-US" sz="1687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88AF7C97-A267-40C7-BA84-E3ECFDFE0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290" y="4826249"/>
                <a:ext cx="2613985" cy="265329"/>
              </a:xfrm>
              <a:prstGeom prst="rect">
                <a:avLst/>
              </a:prstGeom>
              <a:blipFill>
                <a:blip r:embed="rId4"/>
                <a:stretch>
                  <a:fillRect l="-2797" t="-20930" r="-3497" b="-51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7">
                <a:extLst>
                  <a:ext uri="{FF2B5EF4-FFF2-40B4-BE49-F238E27FC236}">
                    <a16:creationId xmlns:a16="http://schemas.microsoft.com/office/drawing/2014/main" id="{A7C8AEE6-6E0B-4B29-84C7-FCDB7566914D}"/>
                  </a:ext>
                </a:extLst>
              </p:cNvPr>
              <p:cNvSpPr txBox="1"/>
              <p:nvPr/>
            </p:nvSpPr>
            <p:spPr>
              <a:xfrm>
                <a:off x="4701643" y="4828737"/>
                <a:ext cx="2604816" cy="2930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87" i="1">
                        <a:solidFill>
                          <a:schemeClr val="accent1"/>
                        </a:solidFill>
                        <a:latin typeface="Cambria Math" charset="0"/>
                      </a:rPr>
                      <m:t>𝑩𝒓</m:t>
                    </m:r>
                    <m:d>
                      <m:dPr>
                        <m:ctrlPr>
                          <a:rPr lang="en-US" sz="1687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687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l-GR" sz="1687" i="1">
                                <a:solidFill>
                                  <a:schemeClr val="accent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𝜩</m:t>
                            </m:r>
                          </m:e>
                          <m:sub>
                            <m:r>
                              <a:rPr lang="en-US" sz="1687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𝒄𝒄</m:t>
                            </m:r>
                          </m:sub>
                          <m:sup>
                            <m:r>
                              <a:rPr lang="en-US" sz="1687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++</m:t>
                            </m:r>
                          </m:sup>
                        </m:sSubSup>
                        <m:r>
                          <a:rPr lang="is-IS" sz="1687" i="1">
                            <a:solidFill>
                              <a:schemeClr val="accent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US" sz="1687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l-GR" sz="1687" i="1">
                                <a:solidFill>
                                  <a:schemeClr val="accent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𝜮</m:t>
                            </m:r>
                          </m:e>
                          <m:sub>
                            <m:r>
                              <a:rPr lang="en-US" sz="1687" i="1">
                                <a:solidFill>
                                  <a:schemeClr val="accent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sz="1687" i="1">
                                <a:solidFill>
                                  <a:schemeClr val="accent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++</m:t>
                            </m:r>
                          </m:sup>
                        </m:sSubSup>
                        <m:sSup>
                          <m:sSupPr>
                            <m:ctrlPr>
                              <a:rPr lang="is-IS" sz="1687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is-IS" sz="1687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1687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𝑲</m:t>
                                </m:r>
                              </m:e>
                            </m:acc>
                          </m:e>
                          <m:sup>
                            <m:r>
                              <a:rPr lang="en-US" sz="1687" i="1">
                                <a:solidFill>
                                  <a:schemeClr val="accent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∗</m:t>
                            </m:r>
                            <m:r>
                              <a:rPr lang="en-US" sz="1687" i="1">
                                <a:solidFill>
                                  <a:schemeClr val="accent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𝟎</m:t>
                            </m:r>
                          </m:sup>
                        </m:sSup>
                      </m:e>
                    </m:d>
                    <m:r>
                      <a:rPr lang="zh-CN" altLang="en-US" sz="1687" i="1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1687" dirty="0">
                    <a:solidFill>
                      <a:schemeClr val="accent1"/>
                    </a:solidFill>
                  </a:rPr>
                  <a:t>=</a:t>
                </a:r>
                <a:r>
                  <a:rPr lang="zh-CN" altLang="en-US" sz="1687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zh-CN" sz="1687" dirty="0">
                    <a:solidFill>
                      <a:schemeClr val="accent1"/>
                    </a:solidFill>
                  </a:rPr>
                  <a:t>O(%)</a:t>
                </a:r>
                <a:endParaRPr lang="en-US" sz="1687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Box 17">
                <a:extLst>
                  <a:ext uri="{FF2B5EF4-FFF2-40B4-BE49-F238E27FC236}">
                    <a16:creationId xmlns:a16="http://schemas.microsoft.com/office/drawing/2014/main" id="{A7C8AEE6-6E0B-4B29-84C7-FCDB75669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643" y="4828737"/>
                <a:ext cx="2604816" cy="293029"/>
              </a:xfrm>
              <a:prstGeom prst="rect">
                <a:avLst/>
              </a:prstGeom>
              <a:blipFill>
                <a:blip r:embed="rId5"/>
                <a:stretch>
                  <a:fillRect l="-2804" t="-16667" r="-4439" b="-395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19">
            <a:extLst>
              <a:ext uri="{FF2B5EF4-FFF2-40B4-BE49-F238E27FC236}">
                <a16:creationId xmlns:a16="http://schemas.microsoft.com/office/drawing/2014/main" id="{168114D0-BAD3-4E46-84AA-B22CB91914E7}"/>
              </a:ext>
            </a:extLst>
          </p:cNvPr>
          <p:cNvCxnSpPr/>
          <p:nvPr/>
        </p:nvCxnSpPr>
        <p:spPr>
          <a:xfrm>
            <a:off x="4233112" y="4977731"/>
            <a:ext cx="282030" cy="2488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2">
                <a:extLst>
                  <a:ext uri="{FF2B5EF4-FFF2-40B4-BE49-F238E27FC236}">
                    <a16:creationId xmlns:a16="http://schemas.microsoft.com/office/drawing/2014/main" id="{1557F4F7-D7EF-41FA-BAA9-55CC1EC3CEA8}"/>
                  </a:ext>
                </a:extLst>
              </p:cNvPr>
              <p:cNvSpPr/>
              <p:nvPr/>
            </p:nvSpPr>
            <p:spPr>
              <a:xfrm>
                <a:off x="4834113" y="5375130"/>
                <a:ext cx="2021515" cy="3519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87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Helvetica" charset="0"/>
                              <a:cs typeface="Helvetica" charset="0"/>
                            </a:rPr>
                          </m:ctrlPr>
                        </m:sSubSupPr>
                        <m:e>
                          <m:r>
                            <a:rPr lang="el-GR" sz="1687" i="1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𝜩</m:t>
                          </m:r>
                        </m:e>
                        <m:sub>
                          <m:r>
                            <a:rPr lang="en-US" sz="1687" i="1">
                              <a:solidFill>
                                <a:schemeClr val="accent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𝒄𝒄</m:t>
                          </m:r>
                        </m:sub>
                        <m:sup>
                          <m:r>
                            <a:rPr lang="en-US" sz="1687" i="1">
                              <a:solidFill>
                                <a:schemeClr val="accent1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++</m:t>
                          </m:r>
                        </m:sup>
                      </m:sSubSup>
                      <m:r>
                        <a:rPr lang="is-IS" sz="1687" i="1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Sup>
                        <m:sSubSupPr>
                          <m:ctrlPr>
                            <a:rPr lang="en-US" sz="1687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l-GR" sz="1687" i="1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𝜦</m:t>
                          </m:r>
                        </m:e>
                        <m:sub>
                          <m:r>
                            <a:rPr lang="en-US" sz="1687" i="1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𝒄</m:t>
                          </m:r>
                        </m:sub>
                        <m:sup>
                          <m:r>
                            <a:rPr lang="en-US" sz="1687" i="1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sz="1687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1687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87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sz="1687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1687" i="1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𝑲</m:t>
                          </m:r>
                        </m:e>
                        <m:sup>
                          <m:r>
                            <a:rPr lang="en-US" sz="1687" i="1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1687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87" i="1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𝝅</m:t>
                          </m:r>
                        </m:e>
                        <m:sup>
                          <m:r>
                            <a:rPr lang="en-US" sz="1687" i="1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687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Rectangle 22">
                <a:extLst>
                  <a:ext uri="{FF2B5EF4-FFF2-40B4-BE49-F238E27FC236}">
                    <a16:creationId xmlns:a16="http://schemas.microsoft.com/office/drawing/2014/main" id="{1557F4F7-D7EF-41FA-BAA9-55CC1EC3CE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113" y="5375130"/>
                <a:ext cx="2021515" cy="3519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23">
            <a:extLst>
              <a:ext uri="{FF2B5EF4-FFF2-40B4-BE49-F238E27FC236}">
                <a16:creationId xmlns:a16="http://schemas.microsoft.com/office/drawing/2014/main" id="{E487159E-6624-40BA-9EF9-0373ABAAE1A0}"/>
              </a:ext>
            </a:extLst>
          </p:cNvPr>
          <p:cNvCxnSpPr/>
          <p:nvPr/>
        </p:nvCxnSpPr>
        <p:spPr>
          <a:xfrm>
            <a:off x="6070875" y="5106142"/>
            <a:ext cx="0" cy="268988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6">
            <a:extLst>
              <a:ext uri="{FF2B5EF4-FFF2-40B4-BE49-F238E27FC236}">
                <a16:creationId xmlns:a16="http://schemas.microsoft.com/office/drawing/2014/main" id="{B5D62131-D81C-42D0-B5CD-A45483D7A640}"/>
              </a:ext>
            </a:extLst>
          </p:cNvPr>
          <p:cNvSpPr txBox="1"/>
          <p:nvPr/>
        </p:nvSpPr>
        <p:spPr>
          <a:xfrm>
            <a:off x="3961159" y="5703097"/>
            <a:ext cx="3760966" cy="395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69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Large enough for observation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26">
                <a:extLst>
                  <a:ext uri="{FF2B5EF4-FFF2-40B4-BE49-F238E27FC236}">
                    <a16:creationId xmlns:a16="http://schemas.microsoft.com/office/drawing/2014/main" id="{0FA0EC9B-A656-410E-828F-7F5716094CDB}"/>
                  </a:ext>
                </a:extLst>
              </p:cNvPr>
              <p:cNvSpPr txBox="1"/>
              <p:nvPr/>
            </p:nvSpPr>
            <p:spPr>
              <a:xfrm>
                <a:off x="759318" y="6143977"/>
                <a:ext cx="7732373" cy="481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31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53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zh-CN" altLang="en-US" sz="253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53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53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531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 BFs from BESIII  Stronger predictive power</a:t>
                </a:r>
              </a:p>
            </p:txBody>
          </p:sp>
        </mc:Choice>
        <mc:Fallback xmlns="">
          <p:sp>
            <p:nvSpPr>
              <p:cNvPr id="13" name="TextBox 26">
                <a:extLst>
                  <a:ext uri="{FF2B5EF4-FFF2-40B4-BE49-F238E27FC236}">
                    <a16:creationId xmlns:a16="http://schemas.microsoft.com/office/drawing/2014/main" id="{0FA0EC9B-A656-410E-828F-7F5716094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18" y="6143977"/>
                <a:ext cx="7732373" cy="481799"/>
              </a:xfrm>
              <a:prstGeom prst="rect">
                <a:avLst/>
              </a:prstGeom>
              <a:blipFill>
                <a:blip r:embed="rId7"/>
                <a:stretch>
                  <a:fillRect t="-12658" r="-473" b="-303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0792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46E0C3-5A80-4570-8099-457A34240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实验（粲重子）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2A8E9F-C130-484D-AFD8-6CA865665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FC9F5-6E0F-4CDA-863B-724C968F799A}" type="slidenum">
              <a:rPr lang="zh-CN" altLang="en-US" smtClean="0"/>
              <a:pPr>
                <a:defRPr/>
              </a:pPr>
              <a:t>19</a:t>
            </a:fld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6FDD2AB-5022-4713-B54A-41ED2946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00783"/>
            <a:ext cx="4106160" cy="26645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727CE2-E981-4422-9FB0-864E80DDC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400"/>
            <a:ext cx="4436280" cy="31311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31ABA7-5E03-43D9-A3E2-D1A79CEB1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42" y="4045513"/>
            <a:ext cx="4365893" cy="226483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F5B5D3-39F1-42BC-83C8-4D275ADB5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289" y="4192456"/>
            <a:ext cx="4182360" cy="18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02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CB10A-9EC8-4755-A4BF-2E5CEE614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提纲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FA6413-6E4C-44B4-84C3-5F44AD4FF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近期的两个</a:t>
            </a:r>
            <a:r>
              <a:rPr lang="zh-CN" altLang="en-US" dirty="0">
                <a:solidFill>
                  <a:srgbClr val="FF0000"/>
                </a:solidFill>
              </a:rPr>
              <a:t>粲强子</a:t>
            </a:r>
            <a:r>
              <a:rPr lang="zh-CN" altLang="en-US" dirty="0"/>
              <a:t>物理会议：</a:t>
            </a:r>
            <a:endParaRPr lang="en-US" altLang="zh-CN" dirty="0"/>
          </a:p>
          <a:p>
            <a:r>
              <a:rPr lang="en-US" altLang="zh-CN" dirty="0"/>
              <a:t>Joint Workshop on Charmed Hadron Decays @ BESIII, BELLE, </a:t>
            </a:r>
            <a:r>
              <a:rPr lang="en-US" altLang="zh-CN" dirty="0" err="1"/>
              <a:t>LHCb</a:t>
            </a:r>
            <a:r>
              <a:rPr lang="en-US" altLang="zh-CN" dirty="0"/>
              <a:t> 2019 </a:t>
            </a:r>
            <a:r>
              <a:rPr lang="zh-CN" altLang="en-US" dirty="0"/>
              <a:t>（</a:t>
            </a:r>
            <a:r>
              <a:rPr lang="en-US" altLang="zh-CN" dirty="0"/>
              <a:t>31 October 2019 to 3 November 2019</a:t>
            </a:r>
            <a:r>
              <a:rPr lang="zh-CN" altLang="en-US" dirty="0"/>
              <a:t>，山西师范大学）</a:t>
            </a:r>
            <a:endParaRPr lang="en-US" altLang="zh-CN" dirty="0"/>
          </a:p>
          <a:p>
            <a:r>
              <a:rPr lang="en-US" altLang="zh-CN" dirty="0"/>
              <a:t>2019</a:t>
            </a:r>
            <a:r>
              <a:rPr lang="zh-CN" altLang="en-US" dirty="0"/>
              <a:t>年理论与实验联合专题研讨会：粲物理（</a:t>
            </a:r>
            <a:r>
              <a:rPr lang="en-US" altLang="zh-CN" dirty="0"/>
              <a:t>22-24 November 2019</a:t>
            </a:r>
            <a:r>
              <a:rPr lang="zh-CN" altLang="en-US" dirty="0"/>
              <a:t>，暨南大学）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B402A6-E36E-47ED-9DCE-91A8442D3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FC9F5-6E0F-4CDA-863B-724C968F799A}" type="slidenum">
              <a:rPr lang="zh-CN" altLang="en-US" smtClean="0"/>
              <a:pPr>
                <a:defRPr/>
              </a:pPr>
              <a:t>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11570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>
            <a:extLst>
              <a:ext uri="{FF2B5EF4-FFF2-40B4-BE49-F238E27FC236}">
                <a16:creationId xmlns:a16="http://schemas.microsoft.com/office/drawing/2014/main" id="{57A45D3B-F36B-4B29-A842-052C11CE7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806" y="1268883"/>
            <a:ext cx="3631016" cy="251023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4689B18-2EC1-48CC-ACC6-2CD12943E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Symbol" panose="05050102010706020507" pitchFamily="18" charset="2"/>
              </a:rPr>
              <a:t>L</a:t>
            </a:r>
            <a:r>
              <a:rPr lang="en-US" altLang="zh-CN" baseline="-25000" dirty="0" err="1"/>
              <a:t>c</a:t>
            </a:r>
            <a:r>
              <a:rPr lang="en-US" altLang="zh-CN" dirty="0"/>
              <a:t> </a:t>
            </a:r>
            <a:r>
              <a:rPr lang="zh-CN" altLang="en-US" dirty="0"/>
              <a:t>衰变的下一步研究展望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A52F5D-BCB9-4E80-9F72-AD6315495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43744"/>
            <a:ext cx="5334000" cy="6014256"/>
          </a:xfrm>
        </p:spPr>
        <p:txBody>
          <a:bodyPr/>
          <a:lstStyle/>
          <a:p>
            <a:r>
              <a:rPr lang="zh-CN" altLang="en-US" sz="2800" dirty="0"/>
              <a:t>北京正负电子对撞机</a:t>
            </a:r>
            <a:r>
              <a:rPr lang="en-US" altLang="zh-CN" sz="2800" dirty="0"/>
              <a:t>BEPCII 2018</a:t>
            </a:r>
            <a:r>
              <a:rPr lang="zh-CN" altLang="en-US" sz="2800" dirty="0"/>
              <a:t>年夏季停机检修：最高束流能量升级</a:t>
            </a:r>
            <a:r>
              <a:rPr lang="en-US" altLang="zh-CN" sz="2800" dirty="0">
                <a:solidFill>
                  <a:srgbClr val="FF0000"/>
                </a:solidFill>
              </a:rPr>
              <a:t>4.6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GeV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4.7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GeV </a:t>
            </a:r>
            <a:r>
              <a:rPr lang="zh-CN" altLang="en-US" sz="2800" dirty="0"/>
              <a:t>（感谢加速器同行们的努力）</a:t>
            </a:r>
            <a:endParaRPr lang="en-US" altLang="zh-CN" sz="2800" dirty="0"/>
          </a:p>
          <a:p>
            <a:r>
              <a:rPr lang="en-US" altLang="zh-CN" sz="2800" dirty="0"/>
              <a:t>2019</a:t>
            </a:r>
            <a:r>
              <a:rPr lang="zh-CN" altLang="en-US" sz="2800" dirty="0"/>
              <a:t>年</a:t>
            </a:r>
            <a:r>
              <a:rPr lang="en-US" altLang="zh-CN" sz="2800" dirty="0"/>
              <a:t>7</a:t>
            </a:r>
            <a:r>
              <a:rPr lang="zh-CN" altLang="en-US" sz="2800" dirty="0"/>
              <a:t>月</a:t>
            </a:r>
            <a:r>
              <a:rPr lang="en-US" altLang="zh-CN" sz="2800" dirty="0"/>
              <a:t>2</a:t>
            </a:r>
            <a:r>
              <a:rPr lang="zh-CN" altLang="en-US" sz="2800" dirty="0"/>
              <a:t>日</a:t>
            </a:r>
            <a:r>
              <a:rPr lang="en-US" altLang="zh-CN" sz="2800" dirty="0"/>
              <a:t>BESIII</a:t>
            </a:r>
            <a:r>
              <a:rPr lang="zh-CN" altLang="en-US" sz="2800" dirty="0"/>
              <a:t>实验执行委员会</a:t>
            </a:r>
            <a:r>
              <a:rPr lang="zh-CN" altLang="en-US" sz="2800" dirty="0">
                <a:solidFill>
                  <a:srgbClr val="FF0000"/>
                </a:solidFill>
              </a:rPr>
              <a:t>正式批准</a:t>
            </a:r>
            <a:r>
              <a:rPr lang="en-US" altLang="zh-CN" sz="2800" dirty="0"/>
              <a:t>2019</a:t>
            </a:r>
            <a:r>
              <a:rPr lang="zh-CN" altLang="en-US" sz="2800" dirty="0"/>
              <a:t>年年底开始在能量</a:t>
            </a:r>
            <a:r>
              <a:rPr lang="en-US" altLang="zh-CN" sz="2800" dirty="0">
                <a:solidFill>
                  <a:srgbClr val="FF0000"/>
                </a:solidFill>
              </a:rPr>
              <a:t>4.6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GeV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sym typeface="Wingdings"/>
              </a:rPr>
              <a:t>-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4.7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GeV</a:t>
            </a:r>
            <a:r>
              <a:rPr lang="zh-CN" altLang="en-US" sz="2800" dirty="0"/>
              <a:t>区间采集</a:t>
            </a:r>
            <a:r>
              <a:rPr lang="en-US" altLang="zh-CN" sz="2800" dirty="0"/>
              <a:t>5 fb</a:t>
            </a:r>
            <a:r>
              <a:rPr lang="en-US" altLang="zh-CN" sz="2800" baseline="30000" dirty="0"/>
              <a:t>-1</a:t>
            </a:r>
            <a:r>
              <a:rPr lang="zh-CN" altLang="en-US" sz="2800" dirty="0"/>
              <a:t>数据（</a:t>
            </a:r>
            <a:r>
              <a:rPr lang="en-US" altLang="zh-CN" sz="2800" dirty="0">
                <a:solidFill>
                  <a:srgbClr val="FF0000"/>
                </a:solidFill>
              </a:rPr>
              <a:t>1 – 1.5 M</a:t>
            </a:r>
            <a:r>
              <a:rPr lang="en-US" altLang="zh-CN" sz="2800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altLang="zh-CN" sz="2800" baseline="-25000" dirty="0" err="1">
                <a:solidFill>
                  <a:srgbClr val="FF0000"/>
                </a:solidFill>
              </a:rPr>
              <a:t>c</a:t>
            </a:r>
            <a:r>
              <a:rPr lang="zh-CN" altLang="en-US" sz="2800" dirty="0">
                <a:solidFill>
                  <a:srgbClr val="FF0000"/>
                </a:solidFill>
              </a:rPr>
              <a:t>对，</a:t>
            </a:r>
            <a:r>
              <a:rPr lang="en-US" altLang="zh-CN" sz="2800" dirty="0">
                <a:solidFill>
                  <a:srgbClr val="FF0000"/>
                </a:solidFill>
              </a:rPr>
              <a:t>&gt;10</a:t>
            </a:r>
            <a:r>
              <a:rPr lang="zh-CN" altLang="en-US" sz="2800" dirty="0">
                <a:solidFill>
                  <a:srgbClr val="FF0000"/>
                </a:solidFill>
              </a:rPr>
              <a:t>倍现有</a:t>
            </a:r>
            <a:r>
              <a:rPr lang="en-US" altLang="zh-CN" sz="2800" dirty="0" err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altLang="zh-CN" sz="2800" baseline="-25000" dirty="0" err="1">
                <a:solidFill>
                  <a:srgbClr val="FF0000"/>
                </a:solidFill>
              </a:rPr>
              <a:t>c</a:t>
            </a:r>
            <a:r>
              <a:rPr lang="zh-CN" altLang="en-US" sz="2800" dirty="0">
                <a:solidFill>
                  <a:srgbClr val="FF0000"/>
                </a:solidFill>
              </a:rPr>
              <a:t>统计量</a:t>
            </a:r>
            <a:r>
              <a:rPr lang="zh-CN" altLang="en-US" sz="2800" dirty="0"/>
              <a:t>）</a:t>
            </a:r>
            <a:endParaRPr lang="en-US" altLang="zh-CN" sz="2800" dirty="0"/>
          </a:p>
          <a:p>
            <a:r>
              <a:rPr lang="zh-CN" altLang="en-US" sz="2800" dirty="0"/>
              <a:t>郑阳恒获得基金委重点项目“北京正负电子对撞机</a:t>
            </a:r>
            <a:r>
              <a:rPr lang="en-US" altLang="zh-CN" sz="2800" dirty="0"/>
              <a:t>BESIII</a:t>
            </a:r>
            <a:r>
              <a:rPr lang="zh-CN" altLang="en-US" sz="2800" dirty="0"/>
              <a:t>实验上</a:t>
            </a:r>
            <a:r>
              <a:rPr lang="zh-CN" altLang="en-US" sz="2800" dirty="0">
                <a:solidFill>
                  <a:srgbClr val="FF0000"/>
                </a:solidFill>
              </a:rPr>
              <a:t>粲重子</a:t>
            </a:r>
            <a:r>
              <a:rPr lang="en-US" altLang="zh-CN" sz="2800" dirty="0" err="1">
                <a:solidFill>
                  <a:srgbClr val="FF0000"/>
                </a:solidFill>
              </a:rPr>
              <a:t>Λc</a:t>
            </a:r>
            <a:r>
              <a:rPr lang="zh-CN" altLang="en-US" sz="2800" dirty="0">
                <a:solidFill>
                  <a:srgbClr val="FF0000"/>
                </a:solidFill>
              </a:rPr>
              <a:t>研究</a:t>
            </a:r>
            <a:r>
              <a:rPr lang="zh-CN" altLang="en-US" sz="2800" dirty="0"/>
              <a:t>”支持，</a:t>
            </a:r>
            <a:r>
              <a:rPr lang="en-US" altLang="zh-CN" sz="2800" dirty="0"/>
              <a:t>2020.1 – 2024.12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F7892A63-BEB5-45CC-92B1-895579DD9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315" y="3853136"/>
            <a:ext cx="2209799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65000"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Symbol" panose="05050102010706020507" pitchFamily="18" charset="2"/>
                <a:ea typeface="华文楷体" panose="02010600040101010101" pitchFamily="2" charset="-122"/>
              </a:rPr>
              <a:t>L</a:t>
            </a:r>
            <a:r>
              <a:rPr lang="en-US" altLang="zh-CN" sz="2400" b="1" baseline="-25000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对产生截面</a:t>
            </a:r>
            <a:endParaRPr lang="en-US" altLang="zh-CN" sz="24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13">
            <a:extLst>
              <a:ext uri="{FF2B5EF4-FFF2-40B4-BE49-F238E27FC236}">
                <a16:creationId xmlns:a16="http://schemas.microsoft.com/office/drawing/2014/main" id="{7686F1D7-36C6-499C-B938-133D86AB6004}"/>
              </a:ext>
            </a:extLst>
          </p:cNvPr>
          <p:cNvCxnSpPr/>
          <p:nvPr/>
        </p:nvCxnSpPr>
        <p:spPr>
          <a:xfrm flipH="1">
            <a:off x="6429349" y="1300670"/>
            <a:ext cx="8573" cy="1383811"/>
          </a:xfrm>
          <a:prstGeom prst="straightConnector1">
            <a:avLst/>
          </a:prstGeom>
          <a:noFill/>
          <a:ln w="57150" cap="flat" cmpd="sng" algn="ctr">
            <a:solidFill>
              <a:srgbClr val="0000FF"/>
            </a:solidFill>
            <a:prstDash val="sysDash"/>
            <a:tailEnd type="triangle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</p:cxnSp>
      <p:sp>
        <p:nvSpPr>
          <p:cNvPr id="11" name="TextBox 14">
            <a:extLst>
              <a:ext uri="{FF2B5EF4-FFF2-40B4-BE49-F238E27FC236}">
                <a16:creationId xmlns:a16="http://schemas.microsoft.com/office/drawing/2014/main" id="{D7553B93-0DF4-4AC5-A4F0-52B941498B34}"/>
              </a:ext>
            </a:extLst>
          </p:cNvPr>
          <p:cNvSpPr txBox="1"/>
          <p:nvPr/>
        </p:nvSpPr>
        <p:spPr>
          <a:xfrm>
            <a:off x="5798963" y="900523"/>
            <a:ext cx="1277915" cy="351739"/>
          </a:xfrm>
          <a:prstGeom prst="rect">
            <a:avLst/>
          </a:prstGeom>
          <a:solidFill>
            <a:srgbClr val="FFFF00"/>
          </a:solidFill>
          <a:ln>
            <a:solidFill>
              <a:sysClr val="window" lastClr="FFFFFF">
                <a:lumMod val="50000"/>
              </a:sysClr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TKaiti" charset="-122"/>
                <a:ea typeface="STKaiti" charset="-122"/>
                <a:cs typeface="STKaiti" charset="-122"/>
              </a:rPr>
              <a:t>4.6GeV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TKaiti" charset="-122"/>
              <a:ea typeface="STKaiti" charset="-122"/>
              <a:cs typeface="STKaiti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060E284-3AD6-414B-A535-0084C7C32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056" y="4695697"/>
            <a:ext cx="4015422" cy="1723266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58F65AD-6D4F-4562-8BB3-EDCB297B58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039100" y="662940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kumimoji="0" sz="1600" b="1" kern="120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Symbol" pitchFamily="18" charset="2"/>
              </a:defRPr>
            </a:lvl1pPr>
            <a:lvl2pPr marL="457200" algn="r" rtl="0" fontAlgn="base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kumimoji="1" sz="3200" b="1" kern="1200">
                <a:solidFill>
                  <a:schemeClr val="hlink"/>
                </a:solidFill>
                <a:latin typeface="Arial" pitchFamily="34" charset="0"/>
                <a:ea typeface="MS PGothic" pitchFamily="34" charset="-128"/>
                <a:cs typeface="+mn-cs"/>
                <a:sym typeface="Symbol" pitchFamily="18" charset="2"/>
              </a:defRPr>
            </a:lvl2pPr>
            <a:lvl3pPr marL="914400" algn="r" rtl="0" fontAlgn="base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kumimoji="1" sz="3200" b="1" kern="1200">
                <a:solidFill>
                  <a:schemeClr val="hlink"/>
                </a:solidFill>
                <a:latin typeface="Arial" pitchFamily="34" charset="0"/>
                <a:ea typeface="MS PGothic" pitchFamily="34" charset="-128"/>
                <a:cs typeface="+mn-cs"/>
                <a:sym typeface="Symbol" pitchFamily="18" charset="2"/>
              </a:defRPr>
            </a:lvl3pPr>
            <a:lvl4pPr marL="1371600" algn="r" rtl="0" fontAlgn="base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kumimoji="1" sz="3200" b="1" kern="1200">
                <a:solidFill>
                  <a:schemeClr val="hlink"/>
                </a:solidFill>
                <a:latin typeface="Arial" pitchFamily="34" charset="0"/>
                <a:ea typeface="MS PGothic" pitchFamily="34" charset="-128"/>
                <a:cs typeface="+mn-cs"/>
                <a:sym typeface="Symbol" pitchFamily="18" charset="2"/>
              </a:defRPr>
            </a:lvl4pPr>
            <a:lvl5pPr marL="1828800" algn="r" rtl="0" fontAlgn="base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kumimoji="1" sz="3200" b="1" kern="1200">
                <a:solidFill>
                  <a:schemeClr val="hlink"/>
                </a:solidFill>
                <a:latin typeface="Arial" pitchFamily="34" charset="0"/>
                <a:ea typeface="MS PGothic" pitchFamily="34" charset="-128"/>
                <a:cs typeface="+mn-cs"/>
                <a:sym typeface="Symbol" pitchFamily="18" charset="2"/>
              </a:defRPr>
            </a:lvl5pPr>
            <a:lvl6pPr marL="22860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itchFamily="34" charset="0"/>
                <a:ea typeface="MS PGothic" pitchFamily="34" charset="-128"/>
                <a:cs typeface="+mn-cs"/>
                <a:sym typeface="Symbol" pitchFamily="18" charset="2"/>
              </a:defRPr>
            </a:lvl6pPr>
            <a:lvl7pPr marL="27432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itchFamily="34" charset="0"/>
                <a:ea typeface="MS PGothic" pitchFamily="34" charset="-128"/>
                <a:cs typeface="+mn-cs"/>
                <a:sym typeface="Symbol" pitchFamily="18" charset="2"/>
              </a:defRPr>
            </a:lvl7pPr>
            <a:lvl8pPr marL="32004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itchFamily="34" charset="0"/>
                <a:ea typeface="MS PGothic" pitchFamily="34" charset="-128"/>
                <a:cs typeface="+mn-cs"/>
                <a:sym typeface="Symbol" pitchFamily="18" charset="2"/>
              </a:defRPr>
            </a:lvl8pPr>
            <a:lvl9pPr marL="36576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itchFamily="34" charset="0"/>
                <a:ea typeface="MS PGothic" pitchFamily="34" charset="-128"/>
                <a:cs typeface="+mn-cs"/>
                <a:sym typeface="Symbol" pitchFamily="18" charset="2"/>
              </a:defRPr>
            </a:lvl9pPr>
          </a:lstStyle>
          <a:p>
            <a:pPr>
              <a:defRPr/>
            </a:pPr>
            <a:fld id="{B9A0A17A-4A07-4B91-9E80-7D20AAFEE754}" type="slidenum">
              <a:rPr lang="zh-CN" altLang="en-US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6765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660BC3-38BE-4C66-89C6-D9F4E1893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BESIII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实验（粲介子非轻末态）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3B4020-DA3E-47A0-A4F2-8A7C79827D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6BB8A6-BFB1-43FE-A3CB-0FAA3046D922}" type="slidenum">
              <a:rPr lang="zh-CN" altLang="en-US" smtClean="0"/>
              <a:pPr>
                <a:defRPr/>
              </a:pPr>
              <a:t>21</a:t>
            </a:fld>
            <a:endParaRPr lang="en-US" altLang="zh-C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D96C5A0-41E1-43EA-BC83-F2FA1B338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20785"/>
            <a:ext cx="3469399" cy="260821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EC0DE05-92ED-4934-85A7-202253939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914400"/>
            <a:ext cx="3624360" cy="29903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E663ED6-FDE2-4ADE-87EB-6B4B8BF67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810000"/>
            <a:ext cx="4228760" cy="28956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830759-CFC1-4B94-A43C-D3A118CC3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4261837"/>
            <a:ext cx="2143760" cy="25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15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660BC3-38BE-4C66-89C6-D9F4E1893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BESIII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实验（粲介子含轻子末态）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3B4020-DA3E-47A0-A4F2-8A7C79827D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6BB8A6-BFB1-43FE-A3CB-0FAA3046D922}" type="slidenum">
              <a:rPr lang="zh-CN" altLang="en-US" smtClean="0"/>
              <a:pPr>
                <a:defRPr/>
              </a:pPr>
              <a:t>22</a:t>
            </a:fld>
            <a:endParaRPr lang="en-US" altLang="zh-CN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FA6C4D-B858-4D19-BEFA-B7D2E5066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90" y="897234"/>
            <a:ext cx="3082558" cy="21822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5BB5E-6622-4576-ABE2-5604C3CDB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640" y="768209"/>
            <a:ext cx="2447600" cy="27325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FCDCEA7-CAF4-4C51-8928-D34508EE3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890" y="896120"/>
            <a:ext cx="2261920" cy="17300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05DE969-36AD-47A5-930B-7889AB029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49" y="3228771"/>
            <a:ext cx="3194999" cy="22466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3BDD611-70C7-4BF8-87E5-7BEC207AD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5100" y="3583199"/>
            <a:ext cx="2742452" cy="20299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3678B77-D3C7-4007-AE5A-49B6BAD1BD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6029" y="2551353"/>
            <a:ext cx="1789280" cy="27114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DCA1E53-965B-494A-924C-ED1380C7D2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5226734"/>
            <a:ext cx="2582640" cy="15481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A0668D0-F729-43BD-BA4B-9A00B0D294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3800" y="5191380"/>
            <a:ext cx="2329440" cy="16666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521206E-60B6-4C8E-AADA-232AE97E69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5254" y="3587877"/>
            <a:ext cx="2430720" cy="24660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8C950A0-2450-42A5-97EA-B9A38740F7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9300" y="5265405"/>
            <a:ext cx="3376000" cy="151857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F467803-D37A-49E9-A6F0-1D303AD089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4100" y="1939401"/>
            <a:ext cx="2093120" cy="16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22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Publication of BESIII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856311" y="4811425"/>
            <a:ext cx="7444409" cy="193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36FA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Up to</a:t>
            </a:r>
            <a:r>
              <a:rPr kumimoji="1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6FA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36FA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Nov</a:t>
            </a:r>
            <a:r>
              <a:rPr lang="en-US" altLang="zh-CN" sz="22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ember, 2019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36FA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  <a:r>
              <a:rPr kumimoji="1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6FA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36FA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286 publications, 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PRL</a:t>
            </a:r>
            <a:r>
              <a:rPr kumimoji="1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6FA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，</a:t>
            </a:r>
            <a:endParaRPr kumimoji="1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0036FA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Excellent in both number and quality</a:t>
            </a:r>
          </a:p>
          <a:p>
            <a:pPr marL="0" marR="0" lvl="0" indent="0" algn="ctr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       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36FA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http://bes3.ihep.ac.cn/pub/physics.htm</a:t>
            </a:r>
          </a:p>
          <a:p>
            <a:pPr marL="0" marR="0" lvl="0" indent="0" algn="ctr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~20 PhD / year</a:t>
            </a:r>
            <a:endParaRPr kumimoji="1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36FA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EC74D-8F4C-409D-A27E-E65BF556B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B898255-2545-41FD-9AD8-1145F80FA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25064"/>
            <a:ext cx="5581650" cy="415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57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Times New Roman" panose="02020603050405020304" pitchFamily="18" charset="0"/>
              </a:rPr>
              <a:t>STCF and</a:t>
            </a:r>
            <a:r>
              <a:rPr lang="zh-CN" altLang="en-US" dirty="0">
                <a:latin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</a:rPr>
              <a:t>Detector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984E733-7BA4-4F53-98FE-C71237D57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271" y="3719648"/>
            <a:ext cx="4121525" cy="2960866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9D423B5-39D4-4CB4-8BD4-46F4B1C1F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E516EC-85C0-4F51-AE7B-EE608ABBF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3535"/>
            <a:ext cx="4422271" cy="283651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72D7DF-15BE-4695-9B9A-820840AB17FF}"/>
              </a:ext>
            </a:extLst>
          </p:cNvPr>
          <p:cNvSpPr>
            <a:spLocks noGrp="1"/>
          </p:cNvSpPr>
          <p:nvPr/>
        </p:nvSpPr>
        <p:spPr>
          <a:xfrm>
            <a:off x="4505303" y="865385"/>
            <a:ext cx="4450080" cy="283651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marR="0" lvl="0" indent="0" algn="l" defTabSz="457200" rtl="0" eaLnBrk="1" fontAlgn="base" latinLnBrk="0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Symbol" panose="05050102010706020507" pitchFamily="18" charset="2"/>
              </a:rPr>
              <a:t>Designed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Symbol" panose="05050102010706020507" pitchFamily="18" charset="2"/>
              </a:rPr>
              <a:t>STCF</a:t>
            </a:r>
          </a:p>
          <a:p>
            <a:pPr marL="594900" marR="0" lvl="0" indent="-342900" algn="l" defTabSz="457200" rtl="0" eaLnBrk="1" fontAlgn="base" latinLnBrk="0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Symbol" panose="05050102010706020507" pitchFamily="18" charset="2"/>
              </a:rPr>
              <a:t>Peak luminosity 0.5-1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Symbol" panose="05050102010706020507" pitchFamily="18" charset="2"/>
              </a:rPr>
              <a:t>10</a:t>
            </a:r>
            <a:r>
              <a:rPr kumimoji="1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Symbol" panose="05050102010706020507" pitchFamily="18" charset="2"/>
              </a:rPr>
              <a:t>35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Symbol" panose="05050102010706020507" pitchFamily="18" charset="2"/>
              </a:rPr>
              <a:t> cm</a:t>
            </a:r>
            <a:r>
              <a:rPr kumimoji="1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Symbol" panose="05050102010706020507" pitchFamily="18" charset="2"/>
              </a:rPr>
              <a:t>-2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kumimoji="1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Symbol" panose="05050102010706020507" pitchFamily="18" charset="2"/>
              </a:rPr>
              <a:t>-1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Symbol" panose="05050102010706020507" pitchFamily="18" charset="2"/>
              </a:rPr>
              <a:t> at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Symbol" panose="05050102010706020507" pitchFamily="18" charset="2"/>
              </a:rPr>
              <a:t>4 GeV </a:t>
            </a:r>
            <a:endParaRPr kumimoji="1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594900" marR="0" lvl="0" indent="-342900" algn="l" defTabSz="457200" rtl="0" eaLnBrk="1" fontAlgn="base" latinLnBrk="0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Symbol" panose="05050102010706020507" pitchFamily="18" charset="2"/>
              </a:rPr>
              <a:t>Energy range 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kumimoji="1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Symbol" panose="05050102010706020507" pitchFamily="18" charset="2"/>
              </a:rPr>
              <a:t>cm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Symbol" panose="05050102010706020507" pitchFamily="18" charset="2"/>
              </a:rPr>
              <a:t>27 GeV </a:t>
            </a:r>
          </a:p>
          <a:p>
            <a:pPr marL="594900" marR="0" lvl="0" indent="-342900" algn="l" defTabSz="457200" rtl="0" eaLnBrk="1" fontAlgn="base" latinLnBrk="0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Symbol" panose="05050102010706020507" pitchFamily="18" charset="2"/>
              </a:rPr>
              <a:t>Single Beam Polarization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Symbol" panose="05050102010706020507" pitchFamily="18" charset="2"/>
              </a:rPr>
              <a:t> (Phase II)</a:t>
            </a:r>
          </a:p>
        </p:txBody>
      </p:sp>
    </p:spTree>
    <p:extLst>
      <p:ext uri="{BB962C8B-B14F-4D97-AF65-F5344CB8AC3E}">
        <p14:creationId xmlns:p14="http://schemas.microsoft.com/office/powerpoint/2010/main" val="4201687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/>
              <a:t>总结与展望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820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16288" y="771144"/>
                <a:ext cx="8699112" cy="5715000"/>
              </a:xfrm>
            </p:spPr>
            <p:txBody>
              <a:bodyPr/>
              <a:lstStyle/>
              <a:p>
                <a:r>
                  <a:rPr lang="en-US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LHCb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实验</a:t>
                </a:r>
                <a:r>
                  <a:rPr lang="en-US" altLang="zh-CN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产生截面巨大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最终将有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fb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Belle-II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2019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年开始采集数据，相关统计量将在几年内超过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Belle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实验现有统计量一个量级，最终将有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ab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的积分亮度。</a:t>
                </a: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BESIII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实验特色：粲强子阈值附近成对产生，量子关联效应</a:t>
                </a: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BESIII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实验正在准备升级提高对撞质心系能量，研究提高对撞亮度、极化束流的可行性。</a:t>
                </a: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BESIII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实验结束后，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超级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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粲工厂？</a:t>
                </a: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8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6288" y="771144"/>
                <a:ext cx="8699112" cy="5715000"/>
              </a:xfrm>
              <a:blipFill>
                <a:blip r:embed="rId3"/>
                <a:stretch>
                  <a:fillRect l="-1050" t="-13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18" name="Rectangle 11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50000"/>
              </a:spcBef>
              <a:buClr>
                <a:srgbClr val="FF3399"/>
              </a:buClr>
              <a:buFont typeface="Wingdings 2" pitchFamily="18" charset="2"/>
              <a:defRPr kumimoji="1"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algn="ctr" eaLnBrk="0" hangingPunct="0">
              <a:spcBef>
                <a:spcPct val="50000"/>
              </a:spcBef>
              <a:buClr>
                <a:srgbClr val="FF3399"/>
              </a:buClr>
              <a:buFont typeface="Wingdings 2" pitchFamily="18" charset="2"/>
              <a:defRPr kumimoji="1"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algn="ctr" eaLnBrk="0" hangingPunct="0">
              <a:spcBef>
                <a:spcPct val="50000"/>
              </a:spcBef>
              <a:buClr>
                <a:srgbClr val="FF3399"/>
              </a:buClr>
              <a:buFont typeface="Wingdings 2" pitchFamily="18" charset="2"/>
              <a:defRPr kumimoji="1"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algn="ctr" eaLnBrk="0" hangingPunct="0">
              <a:spcBef>
                <a:spcPct val="50000"/>
              </a:spcBef>
              <a:buClr>
                <a:srgbClr val="FF3399"/>
              </a:buClr>
              <a:buFont typeface="Wingdings 2" pitchFamily="18" charset="2"/>
              <a:defRPr kumimoji="1"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algn="ctr" eaLnBrk="0" hangingPunct="0">
              <a:spcBef>
                <a:spcPct val="50000"/>
              </a:spcBef>
              <a:buClr>
                <a:srgbClr val="FF3399"/>
              </a:buClr>
              <a:buFont typeface="Wingdings 2" pitchFamily="18" charset="2"/>
              <a:defRPr kumimoji="1"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defRPr kumimoji="1"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defRPr kumimoji="1"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defRPr kumimoji="1"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defRPr kumimoji="1"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70719B7-4ED3-4809-838F-2203122755EC}" type="slidenum">
              <a:rPr kumimoji="0" lang="zh-CN" altLang="en-US" sz="1600">
                <a:latin typeface="宋体" charset="-122"/>
                <a:ea typeface="宋体" charset="-122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kumimoji="0" lang="en-US" altLang="zh-CN" sz="1600" dirty="0">
              <a:latin typeface="宋体" charset="-122"/>
              <a:ea typeface="宋体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8"/>
    </mc:Choice>
    <mc:Fallback xmlns="">
      <p:transition spd="slow" advTm="817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3" name="Rectangle 3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altLang="zh-CN" sz="6600" dirty="0">
                <a:solidFill>
                  <a:srgbClr val="0000FF"/>
                </a:solidFill>
                <a:ea typeface="华文行楷" pitchFamily="2" charset="-122"/>
              </a:rPr>
              <a:t>Backup </a:t>
            </a:r>
            <a:endParaRPr lang="zh-CN" altLang="en-US" sz="6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华文行楷" pitchFamily="2" charset="-122"/>
            </a:endParaRPr>
          </a:p>
        </p:txBody>
      </p:sp>
      <p:sp>
        <p:nvSpPr>
          <p:cNvPr id="3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0FED874-A5CB-40A3-9F0B-1D97F82A3995}" type="slidenum">
              <a:rPr lang="zh-CN" altLang="en-US"/>
              <a:pPr>
                <a:defRPr/>
              </a:pPr>
              <a:t>26</a:t>
            </a:fld>
            <a:endParaRPr lang="en-US" altLang="zh-CN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9528" y="2040361"/>
            <a:ext cx="3948953" cy="283488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Symbol" panose="05050102010706020507" pitchFamily="18" charset="2"/>
              </a:rPr>
              <a:t></a:t>
            </a:r>
            <a:r>
              <a:rPr lang="en-US" altLang="zh-CN" baseline="-25000" dirty="0">
                <a:sym typeface="Symbol" panose="05050102010706020507" pitchFamily="18" charset="2"/>
              </a:rPr>
              <a:t>c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衰变展望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6BB8A6-BFB1-43FE-A3CB-0FAA3046D922}" type="slidenum">
              <a:rPr lang="zh-CN" altLang="en-US" smtClean="0"/>
              <a:pPr>
                <a:defRPr/>
              </a:pPr>
              <a:t>27</a:t>
            </a:fld>
            <a:endParaRPr lang="en-US" altLang="zh-CN"/>
          </a:p>
        </p:txBody>
      </p:sp>
      <p:cxnSp>
        <p:nvCxnSpPr>
          <p:cNvPr id="7" name="直接箭头连接符 6"/>
          <p:cNvCxnSpPr/>
          <p:nvPr/>
        </p:nvCxnSpPr>
        <p:spPr bwMode="auto">
          <a:xfrm>
            <a:off x="6037729" y="2040361"/>
            <a:ext cx="26894" cy="1676400"/>
          </a:xfrm>
          <a:prstGeom prst="straightConnector1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矩形 11"/>
          <p:cNvSpPr/>
          <p:nvPr/>
        </p:nvSpPr>
        <p:spPr bwMode="auto">
          <a:xfrm>
            <a:off x="5085229" y="1188720"/>
            <a:ext cx="2458571" cy="851641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</a:pPr>
            <a:r>
              <a:rPr lang="zh-CN" altLang="en-US" sz="28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目前的数据</a:t>
            </a:r>
            <a:endParaRPr lang="en-US" altLang="zh-CN" sz="280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 algn="ctr"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</a:pPr>
            <a:r>
              <a:rPr lang="en-US" altLang="zh-CN" sz="2000" dirty="0">
                <a:solidFill>
                  <a:srgbClr val="0000FF"/>
                </a:solidFill>
                <a:latin typeface="Arial" charset="0"/>
                <a:ea typeface="MS PGothic" pitchFamily="34" charset="-128"/>
              </a:rPr>
              <a:t>500 pb</a:t>
            </a:r>
            <a:r>
              <a:rPr lang="en-US" altLang="zh-CN" sz="2000" baseline="30000" dirty="0">
                <a:solidFill>
                  <a:srgbClr val="0000FF"/>
                </a:solidFill>
                <a:latin typeface="Arial" charset="0"/>
                <a:ea typeface="MS PGothic" pitchFamily="34" charset="-128"/>
              </a:rPr>
              <a:t>-1</a:t>
            </a:r>
            <a:r>
              <a:rPr lang="en-US" altLang="zh-CN" sz="2000" dirty="0">
                <a:solidFill>
                  <a:srgbClr val="0000FF"/>
                </a:solidFill>
                <a:latin typeface="Arial" charset="0"/>
                <a:ea typeface="MS PGothic" pitchFamily="34" charset="-128"/>
              </a:rPr>
              <a:t> @4.6GeV</a:t>
            </a:r>
            <a:endParaRPr lang="zh-CN" altLang="en-US" sz="2000" dirty="0">
              <a:solidFill>
                <a:srgbClr val="0000FF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5199527" y="4103375"/>
            <a:ext cx="2296087" cy="771869"/>
          </a:xfrm>
          <a:prstGeom prst="rect">
            <a:avLst/>
          </a:prstGeom>
          <a:noFill/>
          <a:ln w="57150" cap="flat" cmpd="sng" algn="ctr">
            <a:solidFill>
              <a:srgbClr val="BA00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</a:pPr>
            <a:r>
              <a:rPr lang="zh-CN" altLang="en-US" sz="2400" dirty="0">
                <a:solidFill>
                  <a:srgbClr val="BA002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能否在</a:t>
            </a:r>
            <a:r>
              <a:rPr lang="en-US" altLang="zh-CN" sz="2000" dirty="0">
                <a:solidFill>
                  <a:srgbClr val="BA0023"/>
                </a:solidFill>
                <a:latin typeface="Arial" charset="0"/>
                <a:ea typeface="MS PGothic" pitchFamily="34" charset="-128"/>
              </a:rPr>
              <a:t>4.63GeV</a:t>
            </a:r>
            <a:endParaRPr lang="en-US" altLang="zh-CN" sz="2000" dirty="0">
              <a:solidFill>
                <a:srgbClr val="BA0023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 algn="ctr"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</a:pPr>
            <a:r>
              <a:rPr lang="zh-CN" altLang="en-US" sz="2400" dirty="0">
                <a:solidFill>
                  <a:srgbClr val="BA002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峰上采集数据</a:t>
            </a:r>
            <a:r>
              <a:rPr lang="en-US" altLang="zh-CN" sz="2400" dirty="0">
                <a:solidFill>
                  <a:srgbClr val="BA002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?</a:t>
            </a:r>
            <a:endParaRPr lang="zh-CN" altLang="en-US" sz="2400" dirty="0">
              <a:solidFill>
                <a:srgbClr val="BA0023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4191001" y="5110568"/>
            <a:ext cx="4953000" cy="115822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</a:pPr>
            <a:r>
              <a:rPr lang="en-US" altLang="zh-CN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</a:t>
            </a:r>
            <a:r>
              <a:rPr lang="zh-CN" altLang="en-US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倍现有数据：</a:t>
            </a:r>
            <a:r>
              <a:rPr lang="en-US" altLang="zh-CN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10fb</a:t>
            </a:r>
            <a:r>
              <a:rPr lang="en-US" altLang="zh-CN" sz="2800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-1</a:t>
            </a:r>
          </a:p>
          <a:p>
            <a:pPr marL="342900" indent="-342900" algn="ctr"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</a:pPr>
            <a:r>
              <a:rPr lang="zh-CN" altLang="en-US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在超级</a:t>
            </a:r>
            <a:r>
              <a:rPr lang="en-US" altLang="zh-CN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粲工厂上只需要几天！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A8C5BF5-909E-4D36-98E9-E0FDB4715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56" y="1446505"/>
            <a:ext cx="4558022" cy="26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2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114300" y="720544"/>
            <a:ext cx="8915399" cy="600109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Super -c Facility (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STCF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):  </a:t>
            </a:r>
            <a:r>
              <a:rPr lang="en-US" altLang="zh-CN" sz="28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extension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 </a:t>
            </a:r>
            <a:r>
              <a:rPr lang="en-US" altLang="zh-CN" sz="28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viable option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 post-BEPCII project </a:t>
            </a:r>
          </a:p>
          <a:p>
            <a:pPr>
              <a:lnSpc>
                <a:spcPct val="11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Status of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STCF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project in China: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Physics: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Rich &amp; unique for physics with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quark and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leptons.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Detector &amp; Electronics: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Significant progress in R&amp;D at USTC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Accelerator: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Design group is formed and working hard, progress are ongoing. More experts are needed. 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Funding: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10M RMB for initial R&amp;D from USTC; More communication to CAS and Local governments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An </a:t>
            </a:r>
            <a:r>
              <a:rPr lang="en-US" altLang="zh-CN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international collaboration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is under preparing</a:t>
            </a:r>
          </a:p>
          <a:p>
            <a:pPr>
              <a:lnSpc>
                <a:spcPct val="11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Strategy &amp; Plan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Complete </a:t>
            </a:r>
            <a:r>
              <a:rPr lang="en-US" altLang="zh-CN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CDR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in 2 years, </a:t>
            </a:r>
            <a:r>
              <a:rPr lang="en-US" altLang="zh-CN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TDR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in 6 years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Construction site: Currently open</a:t>
            </a:r>
          </a:p>
        </p:txBody>
      </p:sp>
      <p:sp>
        <p:nvSpPr>
          <p:cNvPr id="8" name="AutoShape 2" descr="http://img5.imgtn.bdimg.com/it/u=1833646153,162515926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33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+mn-cs"/>
              <a:sym typeface="Symbol" panose="05050102010706020507" pitchFamily="18" charset="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109142D-BC49-4F35-AFDE-864FFCA8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911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B31B6EE-2AFE-4FE5-BA11-DABBF003E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641" y="1610436"/>
            <a:ext cx="6213939" cy="412162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4943627-EB4A-486D-B728-EABC20960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742686" cy="68580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Candidate site 1: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广东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F290B1-9D8E-48D6-A282-DBAFAA249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900752"/>
            <a:ext cx="8742687" cy="5638800"/>
          </a:xfrm>
        </p:spPr>
        <p:txBody>
          <a:bodyPr/>
          <a:lstStyle/>
          <a:p>
            <a:r>
              <a:rPr lang="en-US" altLang="zh-CN" sz="2400" dirty="0"/>
              <a:t>Institute of Modern Physics, CAS, proposed building HIAF-</a:t>
            </a:r>
            <a:r>
              <a:rPr lang="en-US" altLang="zh-CN" sz="2400" dirty="0" err="1"/>
              <a:t>EicC</a:t>
            </a:r>
            <a:r>
              <a:rPr lang="en-US" altLang="zh-CN" sz="2400" dirty="0"/>
              <a:t> in Huizhou, Canton</a:t>
            </a:r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3F01E48-16BC-415D-A6E0-58C22E8690E5}"/>
              </a:ext>
            </a:extLst>
          </p:cNvPr>
          <p:cNvSpPr/>
          <p:nvPr/>
        </p:nvSpPr>
        <p:spPr>
          <a:xfrm>
            <a:off x="172713" y="2296060"/>
            <a:ext cx="26196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6FA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STCF Share the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6FA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design effort of the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6FA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electron accelerator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6FA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of </a:t>
            </a:r>
            <a:r>
              <a:rPr kumimoji="1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6FA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EicC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6FA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?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4C610E4A-9A81-42CF-B616-D9CEA7DD7367}"/>
              </a:ext>
            </a:extLst>
          </p:cNvPr>
          <p:cNvSpPr/>
          <p:nvPr/>
        </p:nvSpPr>
        <p:spPr bwMode="auto">
          <a:xfrm>
            <a:off x="2696475" y="3615146"/>
            <a:ext cx="1151862" cy="113578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 typeface="Wingdings 2" pitchFamily="18" charset="2"/>
              <a:buNone/>
              <a:tabLst/>
              <a:defRPr/>
            </a:pPr>
            <a:endParaRPr kumimoji="1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  <a:sym typeface="Symbol" pitchFamily="18" charset="2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FB231B02-F800-4085-97B2-6631A1A2ACFF}"/>
              </a:ext>
            </a:extLst>
          </p:cNvPr>
          <p:cNvCxnSpPr>
            <a:endCxn id="6" idx="2"/>
          </p:cNvCxnSpPr>
          <p:nvPr/>
        </p:nvCxnSpPr>
        <p:spPr bwMode="auto">
          <a:xfrm flipH="1" flipV="1">
            <a:off x="1482527" y="3619499"/>
            <a:ext cx="1213948" cy="52942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9FC86755-94D4-4CF9-A6D2-E5AEFCFEB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73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粲强子物理研究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749300"/>
                <a:ext cx="8686800" cy="5791200"/>
              </a:xfrm>
            </p:spPr>
            <p:txBody>
              <a:bodyPr/>
              <a:lstStyle/>
              <a:p>
                <a:r>
                  <a:rPr lang="zh-CN" altLang="en-US" sz="2800" dirty="0">
                    <a:solidFill>
                      <a:srgbClr val="FF0000"/>
                    </a:solidFill>
                  </a:rPr>
                  <a:t>“理论与实验紧密结合！</a:t>
                </a:r>
                <a:r>
                  <a:rPr lang="en-US" altLang="zh-CN" sz="2800" dirty="0">
                    <a:solidFill>
                      <a:srgbClr val="FF0000"/>
                    </a:solidFill>
                  </a:rPr>
                  <a:t>”</a:t>
                </a: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实验检验和发展粲能区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QCD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理论</a:t>
                </a: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lvl="1"/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粲强子谱研究</a:t>
                </a: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, excited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zh-CN" altLang="en-US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𝛀</m:t>
                        </m:r>
                      </m:e>
                      <m:sub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states, excited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states</a:t>
                </a:r>
              </a:p>
              <a:p>
                <a:pPr lvl="1"/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粲强子的产生和衰变测量</a:t>
                </a: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zh-CN" altLang="en-US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𝚲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𝑫</m:t>
                        </m:r>
                      </m:e>
                      <m:sub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𝒔</m:t>
                        </m:r>
                      </m:sub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zh-CN" altLang="en-US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𝛀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𝒄</m:t>
                        </m:r>
                      </m:sub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𝟎</m:t>
                        </m:r>
                      </m:sup>
                    </m:sSubSup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寻找标准模型以外的新物理</a:t>
                </a: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中性粲介子混合及粲介子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破坏</a:t>
                </a: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粲介子衰变的强相角差测量</a:t>
                </a: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Quantum correlated measurements</a:t>
                </a:r>
              </a:p>
              <a:p>
                <a:pPr lvl="1"/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粲强子衰变常数及形状因子测量</a:t>
                </a: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/>
                <a:r>
                  <a:rPr lang="en-US" altLang="zh-CN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𝑫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𝒔</m:t>
                        </m:r>
                      </m:sub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(semi)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leptonic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；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zh-CN" altLang="en-US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𝚲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𝒄</m:t>
                        </m:r>
                      </m:sub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semi-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leptonic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decays</a:t>
                </a:r>
              </a:p>
              <a:p>
                <a:pPr lvl="2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Lattice QCD</a:t>
                </a:r>
              </a:p>
              <a:p>
                <a:pPr lvl="1"/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粲强子禁戒、稀有衰变寻找</a:t>
                </a: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749300"/>
                <a:ext cx="8686800" cy="5791200"/>
              </a:xfrm>
              <a:blipFill rotWithShape="0">
                <a:blip r:embed="rId3"/>
                <a:stretch>
                  <a:fillRect l="-1123" t="-1158" b="-6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FC9F5-6E0F-4CDA-863B-724C968F799A}" type="slidenum">
              <a:rPr lang="zh-CN" altLang="en-US" smtClean="0"/>
              <a:pPr>
                <a:defRPr/>
              </a:pPr>
              <a:t>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89229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68580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Candidate site 2: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安徽合肥</a:t>
            </a:r>
          </a:p>
        </p:txBody>
      </p:sp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5408048" y="1751322"/>
            <a:ext cx="3735952" cy="3853065"/>
          </a:xfrm>
        </p:spPr>
        <p:txBody>
          <a:bodyPr/>
          <a:lstStyle/>
          <a:p>
            <a:r>
              <a:rPr lang="en-US" altLang="zh-CN" sz="2000" dirty="0"/>
              <a:t>University of Science and Technology of China (USTC)</a:t>
            </a:r>
          </a:p>
          <a:p>
            <a:r>
              <a:rPr lang="en-US" altLang="zh-CN" sz="2000" dirty="0"/>
              <a:t>National Synchrotron Radiation Lab and Hefei Light Source, operated by USTC</a:t>
            </a:r>
          </a:p>
          <a:p>
            <a:r>
              <a:rPr lang="en-US" altLang="zh-CN" sz="2000" dirty="0"/>
              <a:t>The only National Lab operated by University in China. (Totally Four officially approved National Labs in China)</a:t>
            </a:r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52630" y="878702"/>
            <a:ext cx="3350631" cy="496020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34342" y="1894496"/>
            <a:ext cx="478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Hefei Integrated National Science Center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+mn-cs"/>
              <a:sym typeface="Symbol" panose="05050102010706020507" pitchFamily="18" charset="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8600" y="778748"/>
            <a:ext cx="8551605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One of  three 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integrated national science centers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, which will play important  role in ‘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Megascience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’ of China in near future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28600" y="5166530"/>
            <a:ext cx="5597337" cy="1135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Pay a lot of attention on 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accelerator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36FA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 facilities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Hefei Advanced light source 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36FA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is under design</a:t>
            </a:r>
          </a:p>
          <a:p>
            <a:pPr marL="285750" marR="0" lvl="0" indent="-2857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36FA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STCF is listed in 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rPr>
              <a:t>future plan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+mn-cs"/>
              <a:sym typeface="Symbol" panose="05050102010706020507" pitchFamily="18" charset="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CE93FF0-A068-4804-80C9-CCF41A14A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18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106414" y="1190286"/>
                <a:ext cx="8740080" cy="52629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>
                    <a:latin typeface="Times New Roman" charset="0"/>
                    <a:ea typeface="Times New Roman" charset="0"/>
                    <a:cs typeface="Times New Roman" charset="0"/>
                  </a:rPr>
                  <a:t>Zhen-Xing ZHAO, Wei WANG, Fu-Sheng YU :</a:t>
                </a:r>
              </a:p>
              <a:p>
                <a:endParaRPr lang="en-US" altLang="zh-CN" sz="2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en-US" altLang="zh-CN" sz="2800" dirty="0">
                    <a:latin typeface="Times New Roman" charset="0"/>
                    <a:ea typeface="Times New Roman" charset="0"/>
                    <a:cs typeface="Times New Roman" charset="0"/>
                  </a:rPr>
                  <a:t>Heavy Flavor Physics: indirect search for NP</a:t>
                </a:r>
              </a:p>
              <a:p>
                <a:endParaRPr lang="en-US" altLang="zh-CN" sz="2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en-US" altLang="zh-CN" sz="2800" dirty="0">
                    <a:latin typeface="Times New Roman" charset="0"/>
                    <a:ea typeface="Times New Roman" charset="0"/>
                    <a:cs typeface="Times New Roman" charset="0"/>
                  </a:rPr>
                  <a:t>Photon polarization in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lang="is-IS" altLang="zh-CN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altLang="zh-CN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altLang="zh-CN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altLang="zh-CN" sz="2800" dirty="0">
                    <a:latin typeface="Times New Roman" charset="0"/>
                    <a:ea typeface="Times New Roman" charset="0"/>
                    <a:cs typeface="Times New Roman" charset="0"/>
                  </a:rPr>
                  <a:t>:  unique to probe right-handed couplings</a:t>
                </a:r>
              </a:p>
              <a:p>
                <a:endParaRPr lang="en-US" altLang="zh-CN" sz="2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sz="2800" dirty="0">
                    <a:latin typeface="Times New Roman" charset="0"/>
                    <a:ea typeface="Times New Roman" charset="0"/>
                    <a:cs typeface="Times New Roman" charset="0"/>
                  </a:rPr>
                  <a:t>Model-independent extraction using 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𝐷</m:t>
                    </m:r>
                    <m:r>
                      <a:rPr kumimoji="1" lang="is-IS" altLang="zh-CN" sz="28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sSub>
                      <m:sSubPr>
                        <m:ctrlPr>
                          <a:rPr kumimoji="1" lang="en-US" altLang="zh-CN" sz="2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kumimoji="1" lang="en-US" altLang="zh-CN" sz="2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8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𝜈</m:t>
                    </m:r>
                  </m:oMath>
                </a14:m>
                <a:endParaRPr kumimoji="1" lang="en-US" altLang="zh-CN" sz="2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1028700" lvl="1" indent="-571500">
                  <a:buFont typeface="Wingdings" charset="2"/>
                  <a:buChar char="ü"/>
                </a:pPr>
                <a:r>
                  <a:rPr kumimoji="1" lang="en-US" altLang="zh-CN" sz="2800" dirty="0">
                    <a:latin typeface="Times New Roman" charset="0"/>
                    <a:ea typeface="Times New Roman" charset="0"/>
                    <a:cs typeface="Times New Roman" charset="0"/>
                  </a:rPr>
                  <a:t>Hadron inputs</a:t>
                </a:r>
              </a:p>
              <a:p>
                <a:pPr marL="1028700" lvl="1" indent="-571500">
                  <a:buFont typeface="Wingdings" charset="2"/>
                  <a:buChar char="ü"/>
                </a:pPr>
                <a:r>
                  <a:rPr kumimoji="1" lang="en-US" altLang="zh-CN" sz="2800" dirty="0">
                    <a:latin typeface="Times New Roman" charset="0"/>
                    <a:ea typeface="Times New Roman" charset="0"/>
                    <a:cs typeface="Times New Roman" charset="0"/>
                  </a:rPr>
                  <a:t>Photon polarization in a model-independent way: NP?</a:t>
                </a:r>
              </a:p>
              <a:p>
                <a:pPr marL="1028700" lvl="1" indent="-571500">
                  <a:buFont typeface="Wingdings" charset="2"/>
                  <a:buChar char="ü"/>
                </a:pPr>
                <a:r>
                  <a:rPr kumimoji="1" lang="en-US" altLang="zh-CN" sz="2800" dirty="0">
                    <a:latin typeface="Times New Roman" charset="0"/>
                    <a:ea typeface="Times New Roman" charset="0"/>
                    <a:cs typeface="Times New Roman" charset="0"/>
                  </a:rPr>
                  <a:t>BESIII or </a:t>
                </a:r>
                <a:r>
                  <a:rPr kumimoji="1" lang="en-US" altLang="zh-CN" sz="2800" dirty="0" err="1">
                    <a:latin typeface="Times New Roman" charset="0"/>
                    <a:ea typeface="Times New Roman" charset="0"/>
                    <a:cs typeface="Times New Roman" charset="0"/>
                  </a:rPr>
                  <a:t>BelleII</a:t>
                </a:r>
                <a:r>
                  <a:rPr kumimoji="1" lang="en-US" altLang="zh-CN" sz="2800" dirty="0">
                    <a:latin typeface="Times New Roman" charset="0"/>
                    <a:ea typeface="Times New Roman" charset="0"/>
                    <a:cs typeface="Times New Roman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14" y="1190286"/>
                <a:ext cx="8740080" cy="5262979"/>
              </a:xfrm>
              <a:prstGeom prst="rect">
                <a:avLst/>
              </a:prstGeom>
              <a:blipFill>
                <a:blip r:embed="rId3"/>
                <a:stretch>
                  <a:fillRect l="-1395" t="-1157" r="-2232" b="-21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375FAD2-E6C0-4DF0-908C-9A2C217A0C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Photon polarization in </a:t>
                </a:r>
                <a14:m>
                  <m:oMath xmlns:m="http://schemas.openxmlformats.org/officeDocument/2006/math">
                    <m:r>
                      <a:rPr lang="en-US" altLang="zh-CN" b="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lang="is-IS" altLang="zh-CN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altLang="zh-CN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altLang="zh-CN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375FAD2-E6C0-4DF0-908C-9A2C217A0C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929" t="-20000" b="-416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134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20"/>
    </mc:Choice>
    <mc:Fallback xmlns="">
      <p:transition spd="slow" advTm="28220"/>
    </mc:Fallback>
  </mc:AlternateContent>
  <p:extLst>
    <p:ext uri="{E180D4A7-C9FB-4DFB-919C-405C955672EB}">
      <p14:showEvtLst xmlns:p14="http://schemas.microsoft.com/office/powerpoint/2010/main">
        <p14:playEvt time="0" objId="4"/>
        <p14:stopEvt time="2789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541DFA-8F1F-4F4E-B09B-F85D48012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a tetraquark hadron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D708A25-8BBC-4E95-BAE2-2CB03180B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90600"/>
            <a:ext cx="8077200" cy="4724400"/>
          </a:xfrm>
        </p:spPr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萧佑国、柯百谦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786207-52E0-4BD5-A33A-DC36F1977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FC9F5-6E0F-4CDA-863B-724C968F799A}" type="slidenum">
              <a:rPr lang="zh-CN" altLang="en-US" smtClean="0"/>
              <a:pPr>
                <a:defRPr/>
              </a:pPr>
              <a:t>5</a:t>
            </a:fld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7CA5CA3-60C9-442F-BA6D-AA84D3E96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33" y="1828800"/>
            <a:ext cx="833645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30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B75972-C048-4910-9EF4-365510A5A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the decay amplitude of hadron?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5A0C8A3-36B8-4863-88CF-C9B59AABD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792480"/>
            <a:ext cx="8077200" cy="887818"/>
          </a:xfrm>
        </p:spPr>
        <p:txBody>
          <a:bodyPr/>
          <a:lstStyle/>
          <a:p>
            <a:r>
              <a:rPr lang="zh-CN" altLang="en-US" dirty="0"/>
              <a:t>蒋华玉、于福升、李润辉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35E595-053F-4149-8D16-3E1CE225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FC9F5-6E0F-4CDA-863B-724C968F799A}" type="slidenum">
              <a:rPr lang="zh-CN" altLang="en-US" smtClean="0"/>
              <a:pPr>
                <a:defRPr/>
              </a:pPr>
              <a:t>6</a:t>
            </a:fld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498C4D5-609E-4938-9500-75029149B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88" y="1680298"/>
            <a:ext cx="7162800" cy="49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94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粲工厂 </a:t>
            </a:r>
            <a:r>
              <a:rPr lang="en-US" altLang="zh-CN" dirty="0"/>
              <a:t>-- </a:t>
            </a:r>
            <a:r>
              <a:rPr lang="en-US" altLang="zh-CN" dirty="0" err="1"/>
              <a:t>LHCb</a:t>
            </a:r>
            <a:r>
              <a:rPr lang="zh-CN" altLang="en-US" dirty="0"/>
              <a:t>实验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5808" y="914400"/>
            <a:ext cx="8805792" cy="5715000"/>
          </a:xfrm>
        </p:spPr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强子对撞实验（粲强子产生截面巨大，能量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~3 fb</a:t>
            </a:r>
            <a:r>
              <a:rPr lang="en-US" altLang="zh-CN" baseline="30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-1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：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60 x 10</a:t>
            </a:r>
            <a:r>
              <a:rPr lang="en-US" altLang="zh-CN" baseline="30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11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个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</a:t>
            </a:r>
            <a:r>
              <a:rPr lang="en-US" altLang="zh-CN" u="sng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，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未来将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50 fb</a:t>
            </a:r>
            <a:r>
              <a:rPr lang="en-US" altLang="zh-CN" baseline="30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-1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在长寿命带电径迹末态衰变中，优势巨大（电子末态除外）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部分重建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可重建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（半轻衰变）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劣势：测量包含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中性末态粒子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altLang="zh-CN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的衰变道，电子末态，顶点不能太远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A2A69D8-4061-4C7A-9B36-1990DC76AD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039100" y="662940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kumimoji="0" sz="1600" b="1" kern="120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Symbol" panose="05050102010706020507" pitchFamily="18" charset="2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5pPr>
            <a:lvl6pPr marL="22860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6pPr>
            <a:lvl7pPr marL="27432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7pPr>
            <a:lvl8pPr marL="32004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8pPr>
            <a:lvl9pPr marL="3657600" algn="l" defTabSz="914400" rtl="0" eaLnBrk="1" latinLnBrk="0" hangingPunct="1">
              <a:defRPr kumimoji="1" sz="3200" b="1" kern="1200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cs typeface="+mn-cs"/>
                <a:sym typeface="Symbol" panose="05050102010706020507" pitchFamily="18" charset="2"/>
              </a:defRPr>
            </a:lvl9pPr>
          </a:lstStyle>
          <a:p>
            <a:fld id="{3917FE17-BB62-45E8-80D8-8DA0DEEF5B9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205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实验 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mixing &amp; CPV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FC9F5-6E0F-4CDA-863B-724C968F799A}" type="slidenum">
              <a:rPr lang="zh-CN" altLang="en-US" smtClean="0"/>
              <a:pPr>
                <a:defRPr/>
              </a:pPr>
              <a:t>8</a:t>
            </a:fld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35A574-2D1B-4368-AB5F-2DF9624A6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45" y="990600"/>
            <a:ext cx="4436520" cy="32478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C5369D-A5C4-475E-9473-B4B090384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467072"/>
            <a:ext cx="4658880" cy="12224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BB77427-FBC5-4A58-9A54-0B9780CCA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009" y="902067"/>
            <a:ext cx="4038400" cy="29020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6D8E01-9799-4FB8-8C2A-8AEAF87DF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589" y="3804788"/>
            <a:ext cx="4301240" cy="282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14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CA2C4A-B40F-4479-9642-B6F80A42C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实验（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CECE78-337B-4F77-BD0A-2CCED093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FC9F5-6E0F-4CDA-863B-724C968F799A}" type="slidenum">
              <a:rPr lang="zh-CN" altLang="en-US" smtClean="0"/>
              <a:pPr>
                <a:defRPr/>
              </a:pPr>
              <a:t>9</a:t>
            </a:fld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ACA196-FF71-463F-9F32-CD51F2737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9" y="942703"/>
            <a:ext cx="4164601" cy="23622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881E73D-FEA9-45EE-8920-B9B7CE686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914400"/>
            <a:ext cx="4723960" cy="25873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243D82-FD1E-4C75-BFAE-880151B86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15" y="3881860"/>
            <a:ext cx="4566079" cy="24858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ED2C99-6369-4A60-8661-7BC3B2DBB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4010810"/>
            <a:ext cx="3995960" cy="222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79768"/>
      </p:ext>
    </p:extLst>
  </p:cSld>
  <p:clrMapOvr>
    <a:masterClrMapping/>
  </p:clrMapOvr>
</p:sld>
</file>

<file path=ppt/theme/theme1.xml><?xml version="1.0" encoding="utf-8"?>
<a:theme xmlns:a="http://schemas.openxmlformats.org/drawingml/2006/main" name="1_zyh-new">
  <a:themeElements>
    <a:clrScheme name="zyh-uh 2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0033"/>
      </a:hlink>
      <a:folHlink>
        <a:srgbClr val="CCCCCC"/>
      </a:folHlink>
    </a:clrScheme>
    <a:fontScheme name="zyh-uh">
      <a:majorFont>
        <a:latin typeface="华文行楷"/>
        <a:ea typeface="华文行楷"/>
        <a:cs typeface=""/>
      </a:majorFont>
      <a:minorFont>
        <a:latin typeface="华文新魏"/>
        <a:ea typeface="华文新魏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zh-CN" sz="32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Garamond" pitchFamily="18" charset="0"/>
            <a:ea typeface="宋体" pitchFamily="2" charset="-122"/>
            <a:sym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zh-CN" sz="32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Garamond" pitchFamily="18" charset="0"/>
            <a:ea typeface="宋体" pitchFamily="2" charset="-122"/>
            <a:sym typeface="Symbol" pitchFamily="18" charset="2"/>
          </a:defRPr>
        </a:defPPr>
      </a:lstStyle>
    </a:lnDef>
  </a:objectDefaults>
  <a:extraClrSchemeLst>
    <a:extraClrScheme>
      <a:clrScheme name="zyh-uh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yh-uh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yh-uh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zyh-uh">
  <a:themeElements>
    <a:clrScheme name="zyh-uh 2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0033"/>
      </a:hlink>
      <a:folHlink>
        <a:srgbClr val="CCCCCC"/>
      </a:folHlink>
    </a:clrScheme>
    <a:fontScheme name="zyh-uh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3399"/>
          </a:buClr>
          <a:buSzTx/>
          <a:buFont typeface="Wingdings 2" pitchFamily="18" charset="2"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PGothic" pitchFamily="34" charset="-128"/>
            <a:sym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3399"/>
          </a:buClr>
          <a:buSzTx/>
          <a:buFont typeface="Wingdings 2" pitchFamily="18" charset="2"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PGothic" pitchFamily="34" charset="-128"/>
            <a:sym typeface="Symbol" pitchFamily="18" charset="2"/>
          </a:defRPr>
        </a:defPPr>
      </a:lstStyle>
    </a:lnDef>
  </a:objectDefaults>
  <a:extraClrSchemeLst>
    <a:extraClrScheme>
      <a:clrScheme name="zyh-uh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yh-uh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yh-uh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39510</TotalTime>
  <Words>1897</Words>
  <Application>Microsoft Office PowerPoint</Application>
  <PresentationFormat>全屏显示(4:3)</PresentationFormat>
  <Paragraphs>267</Paragraphs>
  <Slides>30</Slides>
  <Notes>10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30</vt:i4>
      </vt:variant>
    </vt:vector>
  </HeadingPairs>
  <TitlesOfParts>
    <vt:vector size="47" baseType="lpstr">
      <vt:lpstr>黑体</vt:lpstr>
      <vt:lpstr>华文楷体</vt:lpstr>
      <vt:lpstr>Symbol</vt:lpstr>
      <vt:lpstr>Helvetica</vt:lpstr>
      <vt:lpstr>华文行楷</vt:lpstr>
      <vt:lpstr>华文楷体</vt:lpstr>
      <vt:lpstr>Calibri</vt:lpstr>
      <vt:lpstr>Arial Unicode MS</vt:lpstr>
      <vt:lpstr>Times New Roman</vt:lpstr>
      <vt:lpstr>Wingdings</vt:lpstr>
      <vt:lpstr>Cambria Math</vt:lpstr>
      <vt:lpstr>华文新魏</vt:lpstr>
      <vt:lpstr>Arial</vt:lpstr>
      <vt:lpstr>Wingdings 2</vt:lpstr>
      <vt:lpstr>宋体</vt:lpstr>
      <vt:lpstr>1_zyh-new</vt:lpstr>
      <vt:lpstr>2_zyh-uh</vt:lpstr>
      <vt:lpstr>Summary from Charm workshop</vt:lpstr>
      <vt:lpstr>提纲</vt:lpstr>
      <vt:lpstr>粲强子物理研究</vt:lpstr>
      <vt:lpstr>Photon polarization in b→sγ</vt:lpstr>
      <vt:lpstr>a0 : a tetraquark hadron</vt:lpstr>
      <vt:lpstr>Calculate the decay amplitude of hadron?</vt:lpstr>
      <vt:lpstr>粲工厂 -- LHCb实验</vt:lpstr>
      <vt:lpstr>LHCb实验 （mixing &amp; CPV）</vt:lpstr>
      <vt:lpstr>LHCb实验（Spectroscopy）</vt:lpstr>
      <vt:lpstr>粲工厂 -- Belle/Belle-II实验</vt:lpstr>
      <vt:lpstr>Belle实验</vt:lpstr>
      <vt:lpstr>BESIII实验合作组</vt:lpstr>
      <vt:lpstr>BES实验的部分亮点</vt:lpstr>
      <vt:lpstr>Charm facilities</vt:lpstr>
      <vt:lpstr>Lc 衰变相关的物理结果产出</vt:lpstr>
      <vt:lpstr>分支比测量精度大幅度改善</vt:lpstr>
      <vt:lpstr>Contributions to Ξ_cc^(++)observation</vt:lpstr>
      <vt:lpstr>A theoretical Framework for Charmed Hadrons</vt:lpstr>
      <vt:lpstr>BESIII实验（粲重子）</vt:lpstr>
      <vt:lpstr>Lc 衰变的下一步研究展望</vt:lpstr>
      <vt:lpstr>BESIII实验（粲介子非轻末态）</vt:lpstr>
      <vt:lpstr>BESIII实验（粲介子含轻子末态）</vt:lpstr>
      <vt:lpstr>Publication of BESIII</vt:lpstr>
      <vt:lpstr>STCF and Detector</vt:lpstr>
      <vt:lpstr>总结与展望</vt:lpstr>
      <vt:lpstr>Backup </vt:lpstr>
      <vt:lpstr>c 衰变展望</vt:lpstr>
      <vt:lpstr>Summary</vt:lpstr>
      <vt:lpstr>Candidate site 1: 广东</vt:lpstr>
      <vt:lpstr>Candidate site 2: 安徽合肥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</dc:title>
  <dc:creator>Yangheng Zheng</dc:creator>
  <cp:lastModifiedBy>Bianzi Da</cp:lastModifiedBy>
  <cp:revision>3641</cp:revision>
  <dcterms:created xsi:type="dcterms:W3CDTF">2003-04-28T21:37:29Z</dcterms:created>
  <dcterms:modified xsi:type="dcterms:W3CDTF">2019-12-13T16:25:03Z</dcterms:modified>
</cp:coreProperties>
</file>