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1334" r:id="rId3"/>
    <p:sldId id="827" r:id="rId4"/>
    <p:sldId id="1393" r:id="rId5"/>
    <p:sldId id="1392" r:id="rId6"/>
    <p:sldId id="1407" r:id="rId7"/>
    <p:sldId id="1406" r:id="rId8"/>
    <p:sldId id="1405" r:id="rId9"/>
    <p:sldId id="1399" r:id="rId10"/>
    <p:sldId id="1408" r:id="rId11"/>
    <p:sldId id="1413" r:id="rId12"/>
    <p:sldId id="1415" r:id="rId13"/>
    <p:sldId id="1417" r:id="rId14"/>
    <p:sldId id="1401" r:id="rId15"/>
    <p:sldId id="1414" r:id="rId16"/>
    <p:sldId id="1402" r:id="rId17"/>
    <p:sldId id="1419" r:id="rId18"/>
    <p:sldId id="1403" r:id="rId19"/>
    <p:sldId id="1404" r:id="rId20"/>
    <p:sldId id="1420" r:id="rId21"/>
    <p:sldId id="1396" r:id="rId22"/>
    <p:sldId id="1212" r:id="rId23"/>
    <p:sldId id="1374" r:id="rId24"/>
  </p:sldIdLst>
  <p:sldSz cx="9144000" cy="6858000" type="screen4x3"/>
  <p:notesSz cx="6940550" cy="9080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rgbClr val="FF6600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1D0"/>
    <a:srgbClr val="36990D"/>
    <a:srgbClr val="C2FFF0"/>
    <a:srgbClr val="FFFF66"/>
    <a:srgbClr val="00CC99"/>
    <a:srgbClr val="E73315"/>
    <a:srgbClr val="5E485C"/>
    <a:srgbClr val="FF0000"/>
    <a:srgbClr val="B2E6E5"/>
    <a:srgbClr val="2D2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0" autoAdjust="0"/>
    <p:restoredTop sz="98399" autoAdjust="0"/>
  </p:normalViewPr>
  <p:slideViewPr>
    <p:cSldViewPr>
      <p:cViewPr varScale="1">
        <p:scale>
          <a:sx n="60" d="100"/>
          <a:sy n="60" d="100"/>
        </p:scale>
        <p:origin x="9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238" y="0"/>
            <a:ext cx="30083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13238"/>
            <a:ext cx="50895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83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3" rIns="91323" bIns="4566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238" y="8626475"/>
            <a:ext cx="30083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3" tIns="45663" rIns="91323" bIns="456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46D3E4-72BD-8C4B-8CB2-14C3DB9189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601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5B9DF687-5949-5E48-9E87-62CAC8A1A647}" type="slidenum">
              <a:rPr kumimoji="0" lang="en-US" altLang="zh-CN" sz="1200">
                <a:solidFill>
                  <a:schemeClr val="tx1"/>
                </a:solidFill>
              </a:rPr>
              <a:pPr/>
              <a:t>1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1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10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91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11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12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7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13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0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14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15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5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16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92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17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13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18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29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19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5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2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20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63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D880E23B-9BC4-F74C-8F13-CD44399698D0}" type="slidenum">
              <a:rPr kumimoji="0" lang="en-US" altLang="zh-CN" sz="1200">
                <a:solidFill>
                  <a:schemeClr val="tx1"/>
                </a:solidFill>
              </a:rPr>
              <a:pPr/>
              <a:t>21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6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22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3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2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4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4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5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2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6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9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7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8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8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6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1E24384C-AB2C-C944-AC5B-92C9B153A033}" type="slidenum">
              <a:rPr kumimoji="0" lang="en-US" altLang="zh-CN" sz="1200">
                <a:solidFill>
                  <a:schemeClr val="tx1"/>
                </a:solidFill>
              </a:rPr>
              <a:pPr/>
              <a:t>9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4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17B1-9F06-554C-B369-EC0C1CC976C5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1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F099-61E2-CC46-A65A-E0FC9CBB99CA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D193-6794-5449-BDF4-D38CC0FB7F8F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5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5576-2B18-42A7-A078-85752C4014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6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C42F-54E3-4284-895A-845F375C7B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8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8262-FE46-425D-95E5-5BC2999385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440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000F4-768A-4407-BC58-702F361B93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212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6AC8-A775-4599-A52E-3F0FA1D113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455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9137-CF79-4E37-8351-30A9717422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1604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98B8-CE04-48B6-95C2-56F5C69659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012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C821-FF9C-4754-BB6A-71C3C8B82F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773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09C5-A7EF-AC4E-839E-EEC08746BD18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3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44D6D-28C7-4A68-9974-3EDE048F92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9302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21D6-D525-48FB-AAA6-D8864AD650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343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EC04-1BCA-4574-A83D-ECF44DA438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126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F72A-EE5B-254D-B5FE-EA13B4783E37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964-AEE9-9043-AE43-D39271D33030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648D8-74E7-254F-B84D-0FAB009DDB26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5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3D703-A9D6-3F42-8C9D-F7D1AFB54EA5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13767-2554-5745-AAAD-F8EF79015091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6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DC28-A869-0543-8E81-4B20D2861583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3385-FA22-2945-B3CE-E409190AFDC3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9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90099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66FF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0099"/>
                </a:solidFill>
              </a:defRPr>
            </a:lvl1pPr>
          </a:lstStyle>
          <a:p>
            <a:pPr>
              <a:defRPr/>
            </a:pPr>
            <a:fld id="{B5448118-73A5-2647-858D-3F8F729CF6F7}" type="slidenum">
              <a:rPr lang="en-US" altLang="zh-CN"/>
              <a:pPr>
                <a:defRPr/>
              </a:pPr>
              <a:t>‹#›</a:t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宋体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宋体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835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600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6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华文楷体" charset="0"/>
                <a:cs typeface="华文楷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1882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7F7DF66-D85F-46C5-BEA8-B3C2813E01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57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63.emf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250.png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260.png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92138" y="6267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1B4F145-13CD-437F-B59E-E92F1FC0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34752"/>
            <a:ext cx="726307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Photon polarization study at </a:t>
            </a:r>
            <a:r>
              <a:rPr lang="en-US" altLang="zh-CN" sz="3200" b="1" dirty="0" err="1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LHCb</a:t>
            </a:r>
            <a:endParaRPr lang="en-US" altLang="zh-CN" sz="3200" b="1" dirty="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F61774A-260F-4918-BFFB-BE47FC0301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857" y="1484784"/>
            <a:ext cx="7775575" cy="65905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b="1" dirty="0" err="1">
                <a:solidFill>
                  <a:srgbClr val="800000"/>
                </a:solidFill>
                <a:latin typeface="微软雅黑"/>
                <a:ea typeface="微软雅黑"/>
                <a:cs typeface="微软雅黑"/>
              </a:rPr>
              <a:t>Yuehong</a:t>
            </a:r>
            <a:r>
              <a:rPr kumimoji="0" lang="en-US" altLang="zh-CN" sz="2400" b="1" dirty="0">
                <a:solidFill>
                  <a:srgbClr val="8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0" lang="en-US" altLang="zh-CN" sz="2400" b="1" dirty="0" err="1">
                <a:solidFill>
                  <a:srgbClr val="800000"/>
                </a:solidFill>
                <a:latin typeface="微软雅黑"/>
                <a:ea typeface="微软雅黑"/>
                <a:cs typeface="微软雅黑"/>
              </a:rPr>
              <a:t>Xie</a:t>
            </a:r>
            <a:r>
              <a:rPr kumimoji="0" lang="en-US" altLang="zh-CN" sz="2400" b="1" dirty="0">
                <a:solidFill>
                  <a:srgbClr val="8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0" lang="zh-CN" altLang="en-US" sz="2400" b="1" dirty="0">
                <a:solidFill>
                  <a:srgbClr val="800000"/>
                </a:solidFill>
                <a:latin typeface="微软雅黑"/>
                <a:ea typeface="微软雅黑"/>
                <a:cs typeface="微软雅黑"/>
              </a:rPr>
              <a:t>（华中师范大学）</a:t>
            </a:r>
            <a:endParaRPr kumimoji="0" lang="en-US" altLang="zh-CN" sz="2400" b="1" dirty="0">
              <a:solidFill>
                <a:srgbClr val="8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C79D429-2CA4-4CF2-AA97-592DC2A7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589240"/>
            <a:ext cx="7775575" cy="111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第一届</a:t>
            </a:r>
            <a:r>
              <a:rPr kumimoji="0" lang="en-US" altLang="zh-CN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LHCb</a:t>
            </a:r>
            <a:r>
              <a:rPr kumimoji="0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前沿物理研讨会</a:t>
            </a:r>
            <a:endParaRPr kumimoji="0" lang="en-US" altLang="zh-CN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/>
              <a:ea typeface="微软雅黑"/>
              <a:cs typeface="微软雅黑"/>
            </a:endParaRPr>
          </a:p>
          <a:p>
            <a:pPr>
              <a:spcBef>
                <a:spcPct val="50000"/>
              </a:spcBef>
              <a:defRPr/>
            </a:pPr>
            <a:r>
              <a:rPr kumimoji="0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北京大学，</a:t>
            </a:r>
            <a:r>
              <a:rPr kumimoji="0"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2019</a:t>
            </a:r>
            <a:r>
              <a:rPr kumimoji="0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年</a:t>
            </a:r>
            <a:r>
              <a:rPr kumimoji="0"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11</a:t>
            </a:r>
            <a:r>
              <a:rPr kumimoji="0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月</a:t>
            </a:r>
            <a:r>
              <a:rPr kumimoji="0"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22-24</a:t>
            </a:r>
            <a:r>
              <a:rPr kumimoji="0"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软雅黑"/>
                <a:ea typeface="微软雅黑"/>
                <a:cs typeface="微软雅黑"/>
              </a:rPr>
              <a:t>日</a:t>
            </a:r>
            <a:endParaRPr kumimoji="0" lang="en-US" altLang="zh-CN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940A53B-7756-47CC-B91D-C30CE0CC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49" y="2564904"/>
            <a:ext cx="469955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5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Resonances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blipFill>
                <a:blip r:embed="rId3"/>
                <a:stretch>
                  <a:fillRect t="-15094" b="-415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10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9897C97-8039-4FE7-97F2-73F96575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60848"/>
            <a:ext cx="3914891" cy="234955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6C00E3-2CDD-4C52-926C-28FF98689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096" y="2204864"/>
            <a:ext cx="3707904" cy="2133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43EF1B7-6726-4535-AA3C-7554D70B7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5301208"/>
                <a:ext cx="7554416" cy="927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Babar: 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𝑺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sub>
                    </m:sSub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=−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𝟏𝟖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𝟑</m:t>
                    </m:r>
                    <m:sSubSup>
                      <m:sSubSupPr>
                        <m:ctrlP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𝟐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𝟎𝟓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𝟎𝟔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16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[PRD 93 (2016) 052013]</a:t>
                </a:r>
                <a:endParaRPr lang="en-US" altLang="zh-CN" sz="2000" b="1" dirty="0">
                  <a:solidFill>
                    <a:srgbClr val="36990D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Belle: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𝑺</m:t>
                            </m:r>
                          </m:sub>
                        </m:s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𝝆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𝟏𝟏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𝟑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𝟑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𝟎𝟗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𝟎𝟓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16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[PRL 101 (2008) 251601]</a:t>
                </a:r>
                <a:endParaRPr lang="en-US" altLang="zh-CN" sz="2000" b="1" dirty="0">
                  <a:solidFill>
                    <a:srgbClr val="36990D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43EF1B7-6726-4535-AA3C-7554D70B7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301208"/>
                <a:ext cx="7554416" cy="927818"/>
              </a:xfrm>
              <a:prstGeom prst="rect">
                <a:avLst/>
              </a:prstGeom>
              <a:blipFill>
                <a:blip r:embed="rId6"/>
                <a:stretch>
                  <a:fillRect l="-161" t="-1316" b="-65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07D0E53-9E64-4342-91B7-4A77DE6D3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980728"/>
                <a:ext cx="7992888" cy="82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3-body: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𝟏𝟐𝟕𝟎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𝟏𝟒𝟕𝟎</m:t>
                        </m:r>
                      </m:e>
                    </m:d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𝟏𝟒𝟏𝟎</m:t>
                        </m:r>
                      </m:e>
                    </m:d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𝟏𝟔𝟖𝟎</m:t>
                        </m:r>
                      </m:e>
                    </m:d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𝟏𝟒𝟑𝟎</m:t>
                    </m:r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</m:oMath>
                </a14:m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2-body: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±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  <m:r>
                              <a:rPr lang="en-US" altLang="zh-CN" sz="20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𝝅</m:t>
                            </m:r>
                          </m:e>
                        </m:d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𝒘𝒂𝒗𝒆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±</m:t>
                        </m:r>
                      </m:sup>
                    </m:sSubSup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07D0E53-9E64-4342-91B7-4A77DE6D3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980728"/>
                <a:ext cx="7992888" cy="824072"/>
              </a:xfrm>
              <a:prstGeom prst="rect">
                <a:avLst/>
              </a:prstGeom>
              <a:blipFill>
                <a:blip r:embed="rId7"/>
                <a:stretch>
                  <a:fillRect l="-76" t="-4444" b="-11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New  strategy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黑体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 t="-12963" b="-40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11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1124680"/>
                <a:ext cx="748883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Extract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 from a tagged time-dependent amplitude  analysis, instead of measuring phase-integrated CPV  </a:t>
                </a: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680"/>
                <a:ext cx="7488832" cy="707886"/>
              </a:xfrm>
              <a:prstGeom prst="rect">
                <a:avLst/>
              </a:prstGeom>
              <a:blipFill>
                <a:blip r:embed="rId4"/>
                <a:stretch>
                  <a:fillRect l="-163" t="-4274" b="-145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1283232-27E3-43F2-8329-630BDF0F5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448" y="4869160"/>
            <a:ext cx="2151848" cy="8640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8096D3A-F90E-4F3D-B403-CC988C0DD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4953362"/>
                <a:ext cx="79928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Sum over all resonances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8096D3A-F90E-4F3D-B403-CC988C0DD6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953362"/>
                <a:ext cx="7992888" cy="400110"/>
              </a:xfrm>
              <a:prstGeom prst="rect">
                <a:avLst/>
              </a:prstGeom>
              <a:blipFill>
                <a:blip r:embed="rId6"/>
                <a:stretch>
                  <a:fillRect l="-76" t="-7692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81A0D650-D2F7-40F3-8CC9-0B307145C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320" y="1988840"/>
            <a:ext cx="6162923" cy="29106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C1A2648-0FA4-4622-ADDE-94678EC1F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928" y="2348879"/>
            <a:ext cx="2866912" cy="1800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71CA5B1-5E22-423D-A2A1-D1C81D0D3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589240"/>
                <a:ext cx="7992888" cy="76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6-d analysis: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𝝅𝝅</m:t>
                            </m:r>
                          </m:sub>
                          <m:sup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  <m:sSup>
                              <m:sSup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𝜽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𝝌</m:t>
                        </m:r>
                      </m:e>
                    </m:d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to separate different 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ressonances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 </a:t>
                </a:r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71CA5B1-5E22-423D-A2A1-D1C81D0D3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589240"/>
                <a:ext cx="7992888" cy="762325"/>
              </a:xfrm>
              <a:prstGeom prst="rect">
                <a:avLst/>
              </a:prstGeom>
              <a:blipFill>
                <a:blip r:embed="rId9"/>
                <a:stretch>
                  <a:fillRect l="-76" t="-800" b="-13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B7BE0C26-5F06-461F-BC41-1CD1D919505C}"/>
              </a:ext>
            </a:extLst>
          </p:cNvPr>
          <p:cNvSpPr/>
          <p:nvPr/>
        </p:nvSpPr>
        <p:spPr>
          <a:xfrm>
            <a:off x="2123728" y="6926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36990D"/>
                </a:solidFill>
                <a:latin typeface="Helvetica" charset="0"/>
                <a:cs typeface="Helvetica" charset="0"/>
              </a:rPr>
              <a:t>[PLB 763 (2016) 66, E. Kou et al.]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6326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714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𝑱</m:t>
                        </m:r>
                      </m:sub>
                    </m:sSub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weak amplitudes  </a:t>
                </a: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714106"/>
              </a:xfrm>
              <a:prstGeom prst="rect">
                <a:avLst/>
              </a:prstGeom>
              <a:blipFill>
                <a:blip r:embed="rId3"/>
                <a:stretch>
                  <a:fillRect t="-11966" b="-299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12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2AA58D-397F-4336-A65A-70BD403F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700808"/>
            <a:ext cx="4881673" cy="19469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04CE783-311C-47EC-AA81-90EDC6517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413138"/>
            <a:ext cx="7344816" cy="13282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ADA2934-810B-4E28-BD60-FCD8482B7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980728"/>
                <a:ext cx="7488832" cy="42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Wilson coefficients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enter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𝐀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𝑩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𝑱</m:t>
                        </m:r>
                      </m:sub>
                    </m:sSub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𝑽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)  </a:t>
                </a: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ADA2934-810B-4E28-BD60-FCD8482B7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80728"/>
                <a:ext cx="7488832" cy="423642"/>
              </a:xfrm>
              <a:prstGeom prst="rect">
                <a:avLst/>
              </a:prstGeom>
              <a:blipFill>
                <a:blip r:embed="rId6"/>
                <a:stretch>
                  <a:fillRect l="-163" t="-8696" b="-20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0089CAC6-497B-4DCD-A0E2-F2E2B26C3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829090"/>
            <a:ext cx="7488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Spin factors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FC75451-3D0E-4DF9-89DD-A11D277A3BC7}"/>
              </a:ext>
            </a:extLst>
          </p:cNvPr>
          <p:cNvSpPr/>
          <p:nvPr/>
        </p:nvSpPr>
        <p:spPr>
          <a:xfrm>
            <a:off x="2286000" y="141277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36990D"/>
                </a:solidFill>
                <a:latin typeface="Helvetica" charset="0"/>
                <a:cs typeface="Helvetica" charset="0"/>
              </a:rPr>
              <a:t>[JHEP 04 (2017) 027, A. Paul and D. Straub]</a:t>
            </a:r>
            <a:endParaRPr lang="zh-CN" altLang="en-US" sz="1600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E6BF527-B51A-4763-9DA6-BAD68D21B6BF}"/>
              </a:ext>
            </a:extLst>
          </p:cNvPr>
          <p:cNvSpPr/>
          <p:nvPr/>
        </p:nvSpPr>
        <p:spPr bwMode="auto">
          <a:xfrm>
            <a:off x="4283968" y="1772816"/>
            <a:ext cx="576064" cy="190414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F9A1A47-F03F-4FFE-8BB3-62EB4E8827F2}"/>
                  </a:ext>
                </a:extLst>
              </p:cNvPr>
              <p:cNvSpPr/>
              <p:nvPr/>
            </p:nvSpPr>
            <p:spPr>
              <a:xfrm>
                <a:off x="392005" y="3945250"/>
                <a:ext cx="69305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 theoretical inputs: FFs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𝑻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, complex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𝑳</m:t>
                        </m:r>
                      </m:sub>
                    </m:sSub>
                    <m:r>
                      <a:rPr lang="en-US" altLang="zh-CN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&amp;  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𝑹</m:t>
                        </m:r>
                      </m:sub>
                    </m:sSub>
                  </m:oMath>
                </a14:m>
                <a:endParaRPr lang="zh-CN" altLang="en-US" sz="2000" b="1" dirty="0">
                  <a:solidFill>
                    <a:srgbClr val="C0000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F9A1A47-F03F-4FFE-8BB3-62EB4E882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5" y="3945250"/>
                <a:ext cx="6930552" cy="400110"/>
              </a:xfrm>
              <a:prstGeom prst="rect">
                <a:avLst/>
              </a:prstGeom>
              <a:blipFill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46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88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𝑱</m:t>
                        </m:r>
                      </m:sub>
                    </m:sSub>
                    <m:r>
                      <a:rPr lang="en-US" altLang="zh-CN" sz="3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𝑲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𝝅𝝅</m:t>
                    </m:r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amplitudes </a:t>
                </a: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88778"/>
              </a:xfrm>
              <a:prstGeom prst="rect">
                <a:avLst/>
              </a:prstGeom>
              <a:blipFill>
                <a:blip r:embed="rId3"/>
                <a:stretch>
                  <a:fillRect t="-15044" b="-318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13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35A0F20-C5FE-46E1-B9CF-C7F753629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980728"/>
                <a:ext cx="7488832" cy="42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𝑱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𝑲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𝝅𝝅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 poorly known</a:t>
                </a: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35A0F20-C5FE-46E1-B9CF-C7F753629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80728"/>
                <a:ext cx="7488832" cy="423642"/>
              </a:xfrm>
              <a:prstGeom prst="rect">
                <a:avLst/>
              </a:prstGeom>
              <a:blipFill>
                <a:blip r:embed="rId4"/>
                <a:stretch>
                  <a:fillRect l="-163" t="-8696" b="-20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8B42EB58-8C2D-431E-9BA3-A867ADD77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36" y="1484784"/>
            <a:ext cx="7740352" cy="28229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0E53D6E-A751-474F-B141-63904C4CF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5269807"/>
                <a:ext cx="7992888" cy="1207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Combine 4 decays to extract hadronic info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decays</a:t>
                </a: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𝑱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𝝍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𝑱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𝝍</m:t>
                    </m:r>
                  </m:oMath>
                </a14:m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0E53D6E-A751-474F-B141-63904C4CF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269807"/>
                <a:ext cx="7992888" cy="1207062"/>
              </a:xfrm>
              <a:prstGeom prst="rect">
                <a:avLst/>
              </a:prstGeom>
              <a:blipFill>
                <a:blip r:embed="rId6"/>
                <a:stretch>
                  <a:fillRect l="-153" t="-2525" b="-8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A4AB41E-E7FB-4D9B-A9F0-68E8538FB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4365104"/>
                <a:ext cx="7488832" cy="731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Assume quasi two body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𝑱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𝑹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(→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𝟑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𝑹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𝝆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…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A4AB41E-E7FB-4D9B-A9F0-68E8538FB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365104"/>
                <a:ext cx="7488832" cy="731419"/>
              </a:xfrm>
              <a:prstGeom prst="rect">
                <a:avLst/>
              </a:prstGeom>
              <a:blipFill>
                <a:blip r:embed="rId7"/>
                <a:stretch>
                  <a:fillRect l="-163" t="-4167" b="-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02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status at </a:t>
                </a:r>
                <a:r>
                  <a:rPr lang="en-US" altLang="zh-CN" sz="36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LHCb</a:t>
                </a:r>
                <a:endParaRPr lang="en-US" altLang="zh-CN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黑体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 t="-12963" b="-40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14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58E36D-4669-4AC1-9175-E9E7D6E7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980728"/>
            <a:ext cx="755441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An initial study is ongoing with run 2 data: ~5000 signals</a:t>
            </a:r>
          </a:p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Ultimate goal: physics case for phase 2 upgrade </a:t>
            </a:r>
          </a:p>
          <a:p>
            <a:pPr algn="l">
              <a:spcAft>
                <a:spcPts val="600"/>
              </a:spcAft>
              <a:buSzPct val="70000"/>
            </a:pPr>
            <a:endParaRPr lang="en-US" altLang="zh-CN" sz="2000" b="1" dirty="0">
              <a:solidFill>
                <a:srgbClr val="2951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6FE93D-9B6D-441F-BC90-1EB5A13F4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8" y="2064502"/>
            <a:ext cx="4963796" cy="4279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9D1D36-8474-45E4-9443-E2431290A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2996952"/>
            <a:ext cx="366413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36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angular analysis</a:t>
                </a: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15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935104"/>
                <a:ext cx="7554416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SzPct val="70000"/>
                </a:pPr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angular analysis to measure</a:t>
                </a:r>
              </a:p>
              <a:p>
                <a:pPr algn="l">
                  <a:spcAft>
                    <a:spcPts val="600"/>
                  </a:spcAft>
                  <a:buSzPct val="70000"/>
                </a:pPr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     photon polarization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𝒓𝒆𝒔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polarization </a:t>
                </a: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Up-down asymmetry </a:t>
                </a:r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935104"/>
                <a:ext cx="7554416" cy="1169551"/>
              </a:xfrm>
              <a:prstGeom prst="rect">
                <a:avLst/>
              </a:prstGeom>
              <a:blipFill>
                <a:blip r:embed="rId4"/>
                <a:stretch>
                  <a:fillRect l="-888" t="-2083" b="-88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AD20D88-06BE-4C3C-8CFF-F7DC5D3CB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04" y="4365104"/>
            <a:ext cx="4257724" cy="8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2758F3-1FE3-4BEF-B4DC-E6EEC8C12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3611578"/>
            <a:ext cx="3264204" cy="20496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26696D-F1F3-4E37-B0AE-577872B6D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841664"/>
            <a:ext cx="6049367" cy="2011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51C651-EFF2-4307-9344-4796CEF0EAB5}"/>
                  </a:ext>
                </a:extLst>
              </p:cNvPr>
              <p:cNvSpPr txBox="1"/>
              <p:nvPr/>
            </p:nvSpPr>
            <p:spPr bwMode="auto">
              <a:xfrm>
                <a:off x="1974791" y="5301208"/>
                <a:ext cx="1085041" cy="49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 charset="0"/>
                        </a:rPr>
                        <m:t>𝑘</m:t>
                      </m:r>
                      <m:sSub>
                        <m:sSubPr>
                          <m:ctrlPr>
                            <a:rPr kumimoji="0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</m:ctrlPr>
                        </m:sSubPr>
                        <m:e>
                          <m:r>
                            <a:rPr kumimoji="0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𝜆</m:t>
                          </m:r>
                        </m:e>
                        <m:sub>
                          <m:r>
                            <a:rPr kumimoji="0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kumimoji="0" lang="zh-CN" altLang="en-US" sz="2800" dirty="0">
                  <a:solidFill>
                    <a:schemeClr val="tx1"/>
                  </a:solidFill>
                  <a:latin typeface="Tahoma" charset="0"/>
                  <a:cs typeface="Tahoma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51C651-EFF2-4307-9344-4796CEF0E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791" y="5301208"/>
                <a:ext cx="1085041" cy="491160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0438C74-D805-4FF2-A2A1-F5B729691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84" y="5787841"/>
                <a:ext cx="755441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The decay factor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𝒌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needs be estimated in theory or using a control mode  (see talk by W. Wang)</a:t>
                </a: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0438C74-D805-4FF2-A2A1-F5B729691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984" y="5787841"/>
                <a:ext cx="7554416" cy="707886"/>
              </a:xfrm>
              <a:prstGeom prst="rect">
                <a:avLst/>
              </a:prstGeom>
              <a:blipFill>
                <a:blip r:embed="rId9"/>
                <a:stretch>
                  <a:fillRect l="-161" t="-3419" b="-145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70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36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angular analysis</a:t>
                </a: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16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A8C09C-1777-4ADA-91C3-6EEAF1E9C579}"/>
              </a:ext>
            </a:extLst>
          </p:cNvPr>
          <p:cNvSpPr/>
          <p:nvPr/>
        </p:nvSpPr>
        <p:spPr>
          <a:xfrm>
            <a:off x="6228184" y="5229200"/>
            <a:ext cx="3059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36990D"/>
                </a:solidFill>
                <a:latin typeface="Helvetica" charset="0"/>
                <a:cs typeface="Helvetica" charset="0"/>
              </a:rPr>
              <a:t>[PRL 112 (2014) 161801]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2643CD-1E65-4959-B272-0D1AFB64A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720477"/>
            <a:ext cx="5688632" cy="40044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180470-8BC7-4F15-BAF3-E4912F9CB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850675"/>
            <a:ext cx="5724128" cy="4289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D52FC6-588E-4408-A0C1-BFCF0F5F8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04" y="5373217"/>
            <a:ext cx="5436096" cy="6019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1B97520-9F93-44CD-867B-81D88585D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6021288"/>
                <a:ext cx="75544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SzPct val="70000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Observation of photon polarization at 5.2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𝝈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significance </a:t>
                </a: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1B97520-9F93-44CD-867B-81D88585D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6021288"/>
                <a:ext cx="7554416" cy="400110"/>
              </a:xfrm>
              <a:prstGeom prst="rect">
                <a:avLst/>
              </a:prstGeom>
              <a:blipFill>
                <a:blip r:embed="rId7"/>
                <a:stretch>
                  <a:fillRect l="-888" t="-7692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95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</m:ctrlPr>
                        </m:sSubSupPr>
                        <m:e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𝒃</m:t>
                          </m:r>
                        </m:sub>
                        <m:sup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36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ambria Math" panose="02040503050406030204" pitchFamily="18" charset="0"/>
                          <a:ea typeface="黑体"/>
                          <a:cs typeface="Helvetica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𝚲</m:t>
                          </m:r>
                        </m:e>
                        <m:sup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36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ambria Math" panose="02040503050406030204" pitchFamily="18" charset="0"/>
                          <a:ea typeface="黑体"/>
                          <a:cs typeface="Helvetica" charset="0"/>
                        </a:rPr>
                        <m:t>𝜸</m:t>
                      </m:r>
                    </m:oMath>
                  </m:oMathPara>
                </a14:m>
                <a:endParaRPr lang="en-US" altLang="zh-CN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黑体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95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17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58E36D-4669-4AC1-9175-E9E7D6E7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348880"/>
            <a:ext cx="755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Angular distribution</a:t>
            </a:r>
            <a:endParaRPr lang="en-US" altLang="zh-CN" sz="2000" b="1" dirty="0">
              <a:solidFill>
                <a:srgbClr val="2951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4A8D82-D22C-48A0-9DD4-E8512374A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319" y="1124744"/>
            <a:ext cx="2454649" cy="9480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4E90CEA-DBAA-42FB-A892-808AAC40C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1" y="2777752"/>
            <a:ext cx="3676189" cy="947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010C48-8540-4F35-9964-70F33E296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836712"/>
            <a:ext cx="2499076" cy="17986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2C7351-987E-4326-93EA-944E0AA37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3714811"/>
            <a:ext cx="3816425" cy="50627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23CCF3F-794B-40CD-A724-ECE9163D7C39}"/>
              </a:ext>
            </a:extLst>
          </p:cNvPr>
          <p:cNvSpPr/>
          <p:nvPr/>
        </p:nvSpPr>
        <p:spPr>
          <a:xfrm>
            <a:off x="1043608" y="5805264"/>
            <a:ext cx="3059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36990D"/>
                </a:solidFill>
                <a:latin typeface="Helvetica" charset="0"/>
                <a:cs typeface="Helvetica" charset="0"/>
              </a:rPr>
              <a:t>[PRL 123 (2019) 031801]</a:t>
            </a:r>
            <a:endParaRPr lang="zh-CN" alt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D0971E-BC0D-4838-A37A-7EF0440D5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2744076"/>
            <a:ext cx="3744416" cy="349323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50CCE59-7F2B-4008-8A70-E3D3957C3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541058"/>
            <a:ext cx="446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First observation</a:t>
            </a:r>
            <a:endParaRPr lang="en-US" altLang="zh-CN" sz="2000" b="1" dirty="0">
              <a:solidFill>
                <a:srgbClr val="2951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4D7D7F-1EA0-43C0-BB95-670A843C58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5085184"/>
            <a:ext cx="4037915" cy="6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7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∗</m:t>
                        </m:r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𝒒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</a:t>
                </a:r>
                <a:endParaRPr lang="zh-CN" alt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黑体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 t="-12963" b="-40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18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746F37-6DEA-4EE9-97A9-776C3874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89498"/>
            <a:ext cx="8205014" cy="26595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A210F1F-1CCE-49BD-B21E-2ACCEF8A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12666"/>
            <a:ext cx="755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Angular distribution</a:t>
            </a:r>
            <a:endParaRPr lang="en-US" altLang="zh-CN" sz="2000" b="1" dirty="0">
              <a:solidFill>
                <a:srgbClr val="2951D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39E1080-EC4B-41A1-ABC7-F7BA1F1A3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97042"/>
            <a:ext cx="280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Observables </a:t>
            </a:r>
            <a:endParaRPr lang="en-US" altLang="zh-CN" sz="2000" b="1" dirty="0">
              <a:solidFill>
                <a:srgbClr val="2951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D40ADE6-239E-43E4-9A93-46D751C7C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968" y="5082730"/>
            <a:ext cx="2952328" cy="6619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A9C8EF-FFC3-4082-9D1B-FD5CF09E5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968" y="5875797"/>
            <a:ext cx="3099408" cy="7215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98B890-788D-410A-94EF-4ADE822F1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64" y="2496327"/>
            <a:ext cx="3360064" cy="20848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554EC24-BFCA-4B28-A2E2-ECF8A7798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913" y="4507433"/>
            <a:ext cx="3604031" cy="23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∗</m:t>
                        </m:r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results </a:t>
                </a:r>
                <a:endParaRPr lang="zh-CN" alt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黑体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 t="-12963" b="-40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19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B94235-4245-4DF7-B0A5-96AAE586C41A}"/>
              </a:ext>
            </a:extLst>
          </p:cNvPr>
          <p:cNvSpPr/>
          <p:nvPr/>
        </p:nvSpPr>
        <p:spPr>
          <a:xfrm>
            <a:off x="2304256" y="6381328"/>
            <a:ext cx="3059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36990D"/>
                </a:solidFill>
                <a:latin typeface="Helvetica" charset="0"/>
                <a:cs typeface="Helvetica" charset="0"/>
              </a:rPr>
              <a:t>[JHEP 04 (2015) 064]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C6F0D00-7C64-424B-9610-A205544C8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07475"/>
            <a:ext cx="6984776" cy="55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3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44624"/>
            <a:ext cx="7921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Helvetica" charset="0"/>
                <a:cs typeface="Helvetica" charset="0"/>
              </a:rPr>
              <a:t>Outline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黑体"/>
              <a:ea typeface="黑体"/>
              <a:cs typeface="黑体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6" name="矩形 7"/>
              <p:cNvSpPr>
                <a:spLocks noChangeArrowheads="1"/>
              </p:cNvSpPr>
              <p:nvPr/>
            </p:nvSpPr>
            <p:spPr bwMode="auto">
              <a:xfrm>
                <a:off x="899592" y="1124744"/>
                <a:ext cx="8244408" cy="169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457200" indent="-457200" algn="l">
                  <a:lnSpc>
                    <a:spcPct val="150000"/>
                  </a:lnSpc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TD analysis: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𝝓𝜸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457200" indent="-457200" algn="l">
                  <a:lnSpc>
                    <a:spcPct val="150000"/>
                  </a:lnSpc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Angular analysis: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𝐛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𝚲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</a:p>
              <a:p>
                <a:pPr marL="457200" indent="-457200" algn="l">
                  <a:lnSpc>
                    <a:spcPct val="150000"/>
                  </a:lnSpc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Summary </a:t>
                </a:r>
                <a:endParaRPr lang="en-US" altLang="zh-CN" sz="28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6386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124744"/>
                <a:ext cx="8244408" cy="1698350"/>
              </a:xfrm>
              <a:prstGeom prst="rect">
                <a:avLst/>
              </a:prstGeom>
              <a:blipFill>
                <a:blip r:embed="rId3"/>
                <a:stretch>
                  <a:fillRect l="-370" b="-791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2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44624"/>
            <a:ext cx="7921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/>
                <a:cs typeface="Helvetica" charset="0"/>
              </a:rPr>
              <a:t>Summary 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20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1124680"/>
                <a:ext cx="7554416" cy="2364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Several methods to measure photon polarization at 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LHCb</a:t>
                </a: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Lifetime and CPV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𝝓𝜸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CPV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Angular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Angular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𝐛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𝚲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Angular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∗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 </a:t>
                </a:r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124680"/>
                <a:ext cx="7554416" cy="2364045"/>
              </a:xfrm>
              <a:prstGeom prst="rect">
                <a:avLst/>
              </a:prstGeom>
              <a:blipFill>
                <a:blip r:embed="rId3"/>
                <a:stretch>
                  <a:fillRect l="-161" t="-1031" b="-2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46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kumimoji="0" lang="en-US" altLang="zh-CN" sz="3600" b="1" dirty="0">
                <a:solidFill>
                  <a:srgbClr val="2D2BCC"/>
                </a:solidFill>
                <a:latin typeface="Helvetica" charset="0"/>
                <a:cs typeface="Helvetica" charset="0"/>
              </a:rPr>
              <a:t>Backup slides</a:t>
            </a:r>
            <a:endParaRPr lang="en-US" altLang="zh-CN" sz="3600" b="1" dirty="0">
              <a:solidFill>
                <a:srgbClr val="2D2BCC"/>
              </a:solidFill>
              <a:latin typeface="Franklin Gothic Medium" charset="0"/>
              <a:cs typeface="Franklin Gothic Medium" charset="0"/>
            </a:endParaRPr>
          </a:p>
        </p:txBody>
      </p:sp>
      <p:sp>
        <p:nvSpPr>
          <p:cNvPr id="109570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E0576417-1D49-5D40-B934-DB66AB32B65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21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8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44624"/>
            <a:ext cx="7921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黑体"/>
                <a:cs typeface="Helvetica" charset="0"/>
              </a:rPr>
              <a:t>c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22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419AC028-0E6D-4355-B4A7-177EF5896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980859"/>
            <a:ext cx="6696744" cy="42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ts val="28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6278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Photon polarization in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𝒃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𝒔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𝜸</m:t>
                    </m:r>
                  </m:oMath>
                </a14:m>
                <a:endParaRPr lang="zh-CN" alt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黑体"/>
                  <a:ea typeface="黑体"/>
                  <a:cs typeface="黑体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blipFill>
                <a:blip r:embed="rId3"/>
                <a:stretch>
                  <a:fillRect t="-14151" b="-424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3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3356992"/>
                <a:ext cx="8117770" cy="1806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𝒃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𝒔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𝒃</m:t>
                        </m:r>
                      </m:e>
                    </m:acc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𝒔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𝑹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are dominating in SM</a:t>
                </a: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NP models  (e.g.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𝑹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or charged Higgs) can enhance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Polarization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𝜶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 (sensitive to large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|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|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)</a:t>
                </a: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356992"/>
                <a:ext cx="8117770" cy="1806457"/>
              </a:xfrm>
              <a:prstGeom prst="rect">
                <a:avLst/>
              </a:prstGeom>
              <a:blipFill>
                <a:blip r:embed="rId4"/>
                <a:stretch>
                  <a:fillRect l="-300" t="-2027" b="-506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0FA8CAA6-290F-40A5-86E5-17FA5C853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36712"/>
            <a:ext cx="3770307" cy="2229998"/>
          </a:xfrm>
          <a:prstGeom prst="rect">
            <a:avLst/>
          </a:prstGeom>
        </p:spPr>
      </p:pic>
      <p:sp>
        <p:nvSpPr>
          <p:cNvPr id="3" name="流程图: 汇总连接 2">
            <a:extLst>
              <a:ext uri="{FF2B5EF4-FFF2-40B4-BE49-F238E27FC236}">
                <a16:creationId xmlns:a16="http://schemas.microsoft.com/office/drawing/2014/main" id="{D3CFC8AA-3FED-48DE-940D-8052FCA8FB02}"/>
              </a:ext>
            </a:extLst>
          </p:cNvPr>
          <p:cNvSpPr/>
          <p:nvPr/>
        </p:nvSpPr>
        <p:spPr bwMode="auto">
          <a:xfrm>
            <a:off x="1331640" y="1378758"/>
            <a:ext cx="144016" cy="180600"/>
          </a:xfrm>
          <a:prstGeom prst="flowChartSummingJunc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45DF06-3A99-49BA-A2BA-D90ACE131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1052736"/>
            <a:ext cx="5199872" cy="10993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07B737-6E42-489B-9BD8-28BF16EC5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216" y="2276872"/>
            <a:ext cx="2340064" cy="8901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BBC975-2D7D-406A-A2BB-1F53FA4E9B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5229200"/>
            <a:ext cx="6415249" cy="1152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BD5C2C3-1166-44A1-84ED-DCCFD2773955}"/>
                  </a:ext>
                </a:extLst>
              </p:cNvPr>
              <p:cNvSpPr/>
              <p:nvPr/>
            </p:nvSpPr>
            <p:spPr>
              <a:xfrm>
                <a:off x="6630953" y="2420888"/>
                <a:ext cx="16134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∼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SM</a:t>
                </a:r>
                <a:endParaRPr lang="zh-CN" alt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BD5C2C3-1166-44A1-84ED-DCCFD277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53" y="2420888"/>
                <a:ext cx="1613455" cy="461665"/>
              </a:xfrm>
              <a:prstGeom prst="rect">
                <a:avLst/>
              </a:prstGeom>
              <a:blipFill>
                <a:blip r:embed="rId9"/>
                <a:stretch>
                  <a:fillRect t="-9211" r="-5303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DE10679-6D5D-4230-A104-7B8802A77FB7}"/>
              </a:ext>
            </a:extLst>
          </p:cNvPr>
          <p:cNvCxnSpPr/>
          <p:nvPr/>
        </p:nvCxnSpPr>
        <p:spPr bwMode="auto">
          <a:xfrm>
            <a:off x="5940152" y="2420888"/>
            <a:ext cx="0" cy="576064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AEE5781-CC57-4EC0-A39A-0DD66E6FC1AE}"/>
              </a:ext>
            </a:extLst>
          </p:cNvPr>
          <p:cNvCxnSpPr/>
          <p:nvPr/>
        </p:nvCxnSpPr>
        <p:spPr bwMode="auto">
          <a:xfrm>
            <a:off x="6372200" y="2420888"/>
            <a:ext cx="0" cy="576064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3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44624"/>
            <a:ext cx="7921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黑体"/>
                <a:cs typeface="Helvetica" charset="0"/>
              </a:rPr>
              <a:t>Photon polarization measurements 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黑体"/>
              <a:ea typeface="黑体"/>
              <a:cs typeface="黑体"/>
            </a:endParaRPr>
          </a:p>
        </p:txBody>
      </p:sp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4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1124744"/>
                <a:ext cx="7554416" cy="3533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Time dependent  analysis </a:t>
                </a: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∗</m:t>
                            </m:r>
                            <m: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000" b="1" i="1" dirty="0">
                    <a:solidFill>
                      <a:srgbClr val="2951D0"/>
                    </a:solidFill>
                    <a:latin typeface="Cambria Math" panose="02040503050406030204" pitchFamily="18" charset="0"/>
                    <a:cs typeface="Helvetica" charset="0"/>
                  </a:rPr>
                  <a:t> </a:t>
                </a:r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CPV </a:t>
                </a:r>
                <a:endParaRPr lang="en-US" altLang="zh-CN" sz="2000" b="1" dirty="0">
                  <a:solidFill>
                    <a:srgbClr val="2951D0"/>
                  </a:solidFill>
                  <a:latin typeface="Cambria Math" panose="02040503050406030204" pitchFamily="18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𝝓𝜸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lifetime and CP violation </a:t>
                </a: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CPV</a:t>
                </a: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Angular analysis </a:t>
                </a: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𝝓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𝒃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𝚲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  <a:p>
                <a:pPr marL="800100" lvl="1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∗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𝒒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</a:p>
              <a:p>
                <a:pPr algn="l">
                  <a:spcAft>
                    <a:spcPts val="600"/>
                  </a:spcAft>
                  <a:buSzPct val="70000"/>
                </a:pPr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124744"/>
                <a:ext cx="7554416" cy="3533340"/>
              </a:xfrm>
              <a:prstGeom prst="rect">
                <a:avLst/>
              </a:prstGeom>
              <a:blipFill>
                <a:blip r:embed="rId3"/>
                <a:stretch>
                  <a:fillRect l="-161" t="-86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50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6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Mixing induced CPV in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𝑩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𝒇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𝑪𝑷</m:t>
                        </m:r>
                      </m:sub>
                    </m:sSub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endParaRPr lang="en-US" altLang="zh-CN" sz="3600" b="1" dirty="0">
                  <a:solidFill>
                    <a:srgbClr val="C0000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5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166" y="3068960"/>
                <a:ext cx="5235090" cy="1926233"/>
              </a:xfrm>
              <a:prstGeom prst="rect">
                <a:avLst/>
              </a:prstGeom>
              <a:noFill/>
              <a:ln w="38100">
                <a:solidFill>
                  <a:srgbClr val="2951D0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𝑪𝑷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𝐭</m:t>
                                  </m:r>
                                </m:e>
                              </m:d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𝑪𝑷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𝜸</m:t>
                              </m:r>
                            </m:e>
                          </m:d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𝚪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𝐁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𝐭</m:t>
                              </m:r>
                            </m:e>
                          </m:d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𝑪𝑷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𝜸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𝐭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𝑪𝑷</m:t>
                                  </m:r>
                                </m:sub>
                              </m:s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𝜸</m:t>
                              </m:r>
                            </m:e>
                          </m:d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+</m:t>
                          </m:r>
                          <m:r>
                            <a:rPr lang="en-US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𝚪</m:t>
                          </m:r>
                          <m:r>
                            <a:rPr lang="en-US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𝐁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𝐭</m:t>
                              </m:r>
                            </m:e>
                          </m:d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𝑪𝑷</m:t>
                              </m:r>
                            </m:sub>
                          </m:s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𝜸</m:t>
                          </m:r>
                          <m:r>
                            <a:rPr lang="en-US" altLang="zh-CN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   </m:t>
                      </m:r>
                    </m:oMath>
                  </m:oMathPara>
                </a14:m>
                <a:endParaRPr lang="en-US" altLang="zh-CN" sz="2000" b="1" i="0" dirty="0">
                  <a:solidFill>
                    <a:schemeClr val="tx1"/>
                  </a:solidFill>
                  <a:latin typeface="Cambria Math" panose="02040503050406030204" pitchFamily="18" charset="0"/>
                  <a:cs typeface="Helvetica" charset="0"/>
                </a:endParaRPr>
              </a:p>
              <a:p>
                <a:pPr algn="l">
                  <a:spcAft>
                    <a:spcPts val="600"/>
                  </a:spcAft>
                  <a:buSzPct val="70000"/>
                </a:pP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l">
                  <a:spcAft>
                    <a:spcPts val="600"/>
                  </a:spcAft>
                  <a:buSzPct val="70000"/>
                </a:pP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algn="l">
                  <a:spcAft>
                    <a:spcPts val="600"/>
                  </a:spcAft>
                  <a:buSzPct val="70000"/>
                </a:pP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166" y="3068960"/>
                <a:ext cx="5235090" cy="1926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951D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497B2A1-2771-46EE-BDDB-D06FE3E86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5265384"/>
                <a:ext cx="7344816" cy="1259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𝑺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∼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⋅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𝒔𝒊𝒏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𝒒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  <m:r>
                          <a:rPr lang="en-US" altLang="zh-CN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𝟐</m:t>
                        </m:r>
                        <m:r>
                          <a:rPr lang="en-US" altLang="zh-CN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𝚫</m:t>
                        </m:r>
                      </m:e>
                    </m:d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suppressed by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/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as it requires both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𝑩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decay to the same helicity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𝐟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𝐂𝐏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𝑪𝑷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)</a:t>
                </a:r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497B2A1-2771-46EE-BDDB-D06FE3E86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265384"/>
                <a:ext cx="7344816" cy="1259960"/>
              </a:xfrm>
              <a:prstGeom prst="rect">
                <a:avLst/>
              </a:prstGeom>
              <a:blipFill>
                <a:blip r:embed="rId5"/>
                <a:stretch>
                  <a:fillRect t="-1942" b="-1068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Screen Shot 2016-08-08 at 6.08.41 PM.png">
            <a:extLst>
              <a:ext uri="{FF2B5EF4-FFF2-40B4-BE49-F238E27FC236}">
                <a16:creationId xmlns:a16="http://schemas.microsoft.com/office/drawing/2014/main" id="{1F457D72-CC94-431C-8049-80396E5FAE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2558"/>
            <a:ext cx="2960055" cy="1694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440027-10BA-4FE8-84DD-53F6DF8CED8C}"/>
                  </a:ext>
                </a:extLst>
              </p:cNvPr>
              <p:cNvSpPr txBox="1"/>
              <p:nvPr/>
            </p:nvSpPr>
            <p:spPr bwMode="auto">
              <a:xfrm>
                <a:off x="5148064" y="1164814"/>
                <a:ext cx="81406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</m:ctrlPr>
                        </m:sSubPr>
                        <m:e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𝒇</m:t>
                          </m:r>
                        </m:e>
                        <m:sub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𝑪𝑷</m:t>
                          </m:r>
                        </m:sub>
                      </m:sSub>
                      <m:r>
                        <a:rPr kumimoji="0"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 charset="0"/>
                        </a:rPr>
                        <m:t>𝜸</m:t>
                      </m:r>
                    </m:oMath>
                  </m:oMathPara>
                </a14:m>
                <a:endParaRPr kumimoji="0" lang="zh-CN" altLang="en-US" sz="2800" b="1" dirty="0">
                  <a:solidFill>
                    <a:schemeClr val="tx1"/>
                  </a:solidFill>
                  <a:latin typeface="Tahoma" charset="0"/>
                  <a:cs typeface="Tahoma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440027-10BA-4FE8-84DD-53F6DF8CE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1164814"/>
                <a:ext cx="814069" cy="400110"/>
              </a:xfrm>
              <a:prstGeom prst="rect">
                <a:avLst/>
              </a:prstGeom>
              <a:blipFill>
                <a:blip r:embed="rId7"/>
                <a:stretch>
                  <a:fillRect l="-2239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5197A6-722A-426E-820E-5D0ECD8ACDC0}"/>
                  </a:ext>
                </a:extLst>
              </p:cNvPr>
              <p:cNvSpPr txBox="1"/>
              <p:nvPr/>
            </p:nvSpPr>
            <p:spPr bwMode="auto">
              <a:xfrm>
                <a:off x="2915816" y="1164814"/>
                <a:ext cx="393480" cy="494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</m:ctrlPr>
                        </m:sSubPr>
                        <m:e>
                          <m:r>
                            <a:rPr kumimoji="0"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𝑩</m:t>
                          </m:r>
                        </m:e>
                        <m:sub>
                          <m:r>
                            <a:rPr kumimoji="0"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kumimoji="0" lang="zh-CN" altLang="en-US" sz="3200" b="1" dirty="0">
                  <a:solidFill>
                    <a:schemeClr val="tx1"/>
                  </a:solidFill>
                  <a:latin typeface="Tahoma" charset="0"/>
                  <a:cs typeface="Tahoma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5197A6-722A-426E-820E-5D0ECD8AC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1164814"/>
                <a:ext cx="393480" cy="494879"/>
              </a:xfrm>
              <a:prstGeom prst="rect">
                <a:avLst/>
              </a:prstGeom>
              <a:blipFill>
                <a:blip r:embed="rId8"/>
                <a:stretch>
                  <a:fillRect l="-33846" r="-3077" b="-74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74599BA-3BE9-4639-A1E7-85CB627734A3}"/>
                  </a:ext>
                </a:extLst>
              </p:cNvPr>
              <p:cNvSpPr txBox="1"/>
              <p:nvPr/>
            </p:nvSpPr>
            <p:spPr bwMode="auto">
              <a:xfrm>
                <a:off x="3995936" y="2194145"/>
                <a:ext cx="393480" cy="5017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charset="0"/>
                                </a:rPr>
                                <m:t>𝑩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kumimoji="0" lang="zh-CN" altLang="en-US" sz="3200" b="1" dirty="0">
                  <a:solidFill>
                    <a:schemeClr val="tx1"/>
                  </a:solidFill>
                  <a:latin typeface="Tahoma" charset="0"/>
                  <a:cs typeface="Tahoma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74599BA-3BE9-4639-A1E7-85CB6277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2194145"/>
                <a:ext cx="393480" cy="501740"/>
              </a:xfrm>
              <a:prstGeom prst="rect">
                <a:avLst/>
              </a:prstGeom>
              <a:blipFill>
                <a:blip r:embed="rId9"/>
                <a:stretch>
                  <a:fillRect l="-35938" r="-3125" b="-73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ABFAAE0-DD8D-457D-91D0-0A48D877F9C6}"/>
                  </a:ext>
                </a:extLst>
              </p:cNvPr>
              <p:cNvSpPr txBox="1"/>
              <p:nvPr/>
            </p:nvSpPr>
            <p:spPr bwMode="auto">
              <a:xfrm>
                <a:off x="3851920" y="980728"/>
                <a:ext cx="576064" cy="407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𝑨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+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𝒊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𝜟</m:t>
                          </m:r>
                        </m:sup>
                      </m:sSup>
                      <m:r>
                        <a:rPr kumimoji="0"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 charset="0"/>
                        </a:rPr>
                        <m:t> </m:t>
                      </m:r>
                    </m:oMath>
                  </m:oMathPara>
                </a14:m>
                <a:endParaRPr kumimoji="0" lang="zh-CN" altLang="en-US" sz="2000" b="1" i="1" dirty="0">
                  <a:solidFill>
                    <a:schemeClr val="tx1"/>
                  </a:solidFill>
                  <a:latin typeface="Tahoma" charset="0"/>
                  <a:cs typeface="Tahoma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ABFAAE0-DD8D-457D-91D0-0A48D877F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980728"/>
                <a:ext cx="576064" cy="407997"/>
              </a:xfrm>
              <a:prstGeom prst="rect">
                <a:avLst/>
              </a:prstGeom>
              <a:blipFill>
                <a:blip r:embed="rId10"/>
                <a:stretch>
                  <a:fillRect l="-32979" r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181D034B-06D0-45E6-8D2C-9C9A7EABAE33}"/>
              </a:ext>
            </a:extLst>
          </p:cNvPr>
          <p:cNvSpPr/>
          <p:nvPr/>
        </p:nvSpPr>
        <p:spPr bwMode="auto">
          <a:xfrm rot="2209495">
            <a:off x="2795118" y="2045687"/>
            <a:ext cx="566207" cy="4092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AB5BC0B-16C1-490B-8C82-8425AC4B492B}"/>
                  </a:ext>
                </a:extLst>
              </p:cNvPr>
              <p:cNvSpPr txBox="1"/>
              <p:nvPr/>
            </p:nvSpPr>
            <p:spPr bwMode="auto">
              <a:xfrm>
                <a:off x="2843808" y="2223401"/>
                <a:ext cx="576064" cy="413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𝒆</m:t>
                          </m:r>
                        </m:e>
                        <m:sup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−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kumimoji="0"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kumimoji="0"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charset="0"/>
                                </a:rPr>
                                <m:t>𝒒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CN" altLang="en-US" sz="2000" b="1" dirty="0">
                  <a:solidFill>
                    <a:schemeClr val="tx1"/>
                  </a:solidFill>
                  <a:latin typeface="Tahoma" charset="0"/>
                  <a:cs typeface="Tahoma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AB5BC0B-16C1-490B-8C82-8425AC4B4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2223401"/>
                <a:ext cx="576064" cy="413511"/>
              </a:xfrm>
              <a:prstGeom prst="rect">
                <a:avLst/>
              </a:prstGeom>
              <a:blipFill>
                <a:blip r:embed="rId11"/>
                <a:stretch>
                  <a:fillRect l="-20213" r="-2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>
            <a:extLst>
              <a:ext uri="{FF2B5EF4-FFF2-40B4-BE49-F238E27FC236}">
                <a16:creationId xmlns:a16="http://schemas.microsoft.com/office/drawing/2014/main" id="{C1824F38-E095-4A08-8E17-FF38F50B58BE}"/>
              </a:ext>
            </a:extLst>
          </p:cNvPr>
          <p:cNvSpPr/>
          <p:nvPr/>
        </p:nvSpPr>
        <p:spPr bwMode="auto">
          <a:xfrm rot="18190058">
            <a:off x="5165171" y="1950884"/>
            <a:ext cx="592887" cy="70575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792B58B-97EE-454B-BEE9-36AE4D2EBBEC}"/>
                  </a:ext>
                </a:extLst>
              </p:cNvPr>
              <p:cNvSpPr txBox="1"/>
              <p:nvPr/>
            </p:nvSpPr>
            <p:spPr bwMode="auto">
              <a:xfrm>
                <a:off x="5076056" y="2156907"/>
                <a:ext cx="792088" cy="407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𝒓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⋅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𝑨𝒆</m:t>
                          </m:r>
                        </m:e>
                        <m:sup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−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𝒊</m:t>
                          </m:r>
                          <m:r>
                            <a:rPr kumimoji="0"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charset="0"/>
                            </a:rPr>
                            <m:t>𝜟</m:t>
                          </m:r>
                        </m:sup>
                      </m:sSup>
                      <m:r>
                        <a:rPr kumimoji="0"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 charset="0"/>
                        </a:rPr>
                        <m:t> </m:t>
                      </m:r>
                    </m:oMath>
                  </m:oMathPara>
                </a14:m>
                <a:endParaRPr kumimoji="0" lang="zh-CN" altLang="en-US" sz="2000" b="1" dirty="0">
                  <a:solidFill>
                    <a:schemeClr val="tx1"/>
                  </a:solidFill>
                  <a:latin typeface="Tahoma" charset="0"/>
                  <a:cs typeface="Tahoma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792B58B-97EE-454B-BEE9-36AE4D2E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2156907"/>
                <a:ext cx="792088" cy="407997"/>
              </a:xfrm>
              <a:prstGeom prst="rect">
                <a:avLst/>
              </a:prstGeom>
              <a:blipFill>
                <a:blip r:embed="rId12"/>
                <a:stretch>
                  <a:fillRect l="-27692" r="-11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8640D6D-634B-4F08-BD1B-4FFB13A41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206" y="3994818"/>
                <a:ext cx="5235090" cy="87434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𝐒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⋅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𝐬𝐢𝐧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𝐪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𝐭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𝐂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⋅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𝐬𝐢𝐧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𝐦</m:t>
                              </m:r>
                            </m:e>
                            <m:sub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𝐪</m:t>
                              </m:r>
                            </m:sub>
                          </m:sSub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𝐭</m:t>
                          </m:r>
                        </m:num>
                        <m:den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𝐜𝐨𝐬𝐡</m:t>
                          </m:r>
                          <m:d>
                            <m:dPr>
                              <m:ctrlP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𝐪</m:t>
                                  </m:r>
                                </m:sub>
                              </m:sSub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𝐭</m:t>
                              </m:r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/</m:t>
                              </m:r>
                              <m:r>
                                <a:rPr lang="en-US" altLang="zh-CN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𝐇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⋅</m:t>
                          </m:r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𝐬𝐢𝐧𝐡</m:t>
                          </m:r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altLang="zh-CN" sz="2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𝐪</m:t>
                                  </m:r>
                                </m:sub>
                              </m:sSub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𝐭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/</m:t>
                              </m:r>
                              <m:r>
                                <a:rPr lang="en-US" altLang="zh-CN" sz="2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8640D6D-634B-4F08-BD1B-4FFB13A41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1206" y="3994818"/>
                <a:ext cx="5235090" cy="8743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0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36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ambria Math" panose="02040503050406030204" pitchFamily="18" charset="0"/>
                          <a:ea typeface="黑体"/>
                          <a:cs typeface="Helvetica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3600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DDDDDD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b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DDDDDD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/>
                                  <a:cs typeface="Helvetica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3600" b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DDDDDD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/>
                                  <a:cs typeface="Helvetica" charset="0"/>
                                </a:rPr>
                                <m:t>∗</m:t>
                              </m:r>
                              <m:r>
                                <a:rPr lang="en-US" altLang="zh-CN" sz="3600" b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DDDDDD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/>
                                  <a:cs typeface="Helvetica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(</m:t>
                          </m:r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𝑺</m:t>
                          </m:r>
                        </m:sub>
                      </m:sSub>
                      <m:sSup>
                        <m:sSupPr>
                          <m:ctrlPr>
                            <a:rPr lang="en-US" altLang="zh-CN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600" b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DDDDDD"/>
                                </a:outerShdw>
                              </a:effectLst>
                              <a:latin typeface="Cambria Math" panose="02040503050406030204" pitchFamily="18" charset="0"/>
                              <a:ea typeface="黑体"/>
                              <a:cs typeface="Helvetica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36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ambria Math" panose="02040503050406030204" pitchFamily="18" charset="0"/>
                          <a:ea typeface="黑体"/>
                          <a:cs typeface="Helvetica" charset="0"/>
                        </a:rPr>
                        <m:t>)</m:t>
                      </m:r>
                      <m:r>
                        <a:rPr lang="en-US" altLang="zh-CN" sz="36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ambria Math" panose="02040503050406030204" pitchFamily="18" charset="0"/>
                          <a:ea typeface="黑体"/>
                          <a:cs typeface="Helvetica" charset="0"/>
                        </a:rPr>
                        <m:t>𝜸</m:t>
                      </m:r>
                    </m:oMath>
                  </m:oMathPara>
                </a14:m>
                <a:endParaRPr lang="en-US" altLang="zh-CN" sz="36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6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1124680"/>
                <a:ext cx="7776864" cy="5144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𝚫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𝚪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is very small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𝚫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is not measurable in practice </a:t>
                </a: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Only measure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𝑺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∼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⋅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𝒔𝒊𝒏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𝟐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𝜷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𝒆𝒇𝒇</m:t>
                        </m:r>
                      </m:sup>
                    </m:sSup>
                  </m:oMath>
                </a14:m>
                <a:endParaRPr lang="en-US" altLang="zh-CN" sz="2000" b="1" dirty="0">
                  <a:solidFill>
                    <a:srgbClr val="C00000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SM: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𝑺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  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𝑺𝑴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=−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𝟎𝟐𝟑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𝟎𝟏𝟔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[PRD 75 (2007) 054004, P. Ball,  G. Jones, R. </a:t>
                </a:r>
                <a:r>
                  <a:rPr lang="en-US" altLang="zh-CN" sz="1600" b="1" dirty="0" err="1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Zwikcy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]</a:t>
                </a:r>
              </a:p>
              <a:p>
                <a:pPr algn="l">
                  <a:spcAft>
                    <a:spcPts val="600"/>
                  </a:spcAft>
                  <a:buSzPct val="70000"/>
                </a:pPr>
                <a:endParaRPr lang="en-US" altLang="zh-CN" sz="16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Babar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18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𝐒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𝐊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b="1" i="1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smtClean="0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0" smtClean="0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𝐊</m:t>
                                </m:r>
                              </m:e>
                              <m:sub>
                                <m:r>
                                  <a:rPr lang="en-US" altLang="zh-CN" sz="1800" b="1" i="0" smtClean="0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1800" b="1" i="1" smtClean="0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1" smtClean="0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1800" b="1" i="1" smtClean="0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8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𝑩𝒂𝒃𝒓</m:t>
                        </m:r>
                      </m:sup>
                    </m:sSubSup>
                    <m:r>
                      <a:rPr lang="en-US" altLang="zh-CN" sz="18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=−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𝟏𝟓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𝟏𝟕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𝟏𝟑</m:t>
                    </m:r>
                  </m:oMath>
                </a14:m>
                <a:r>
                  <a:rPr lang="en-US" altLang="zh-CN" sz="18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[arXiv:0708.1614]</a:t>
                </a: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Belle: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18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a:rPr lang="en-US" altLang="zh-CN" sz="1800" b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𝐒</m:t>
                        </m:r>
                      </m:e>
                      <m:sub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𝐊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b="1" i="1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𝐊</m:t>
                                </m:r>
                              </m:e>
                              <m:sub>
                                <m:r>
                                  <a:rPr lang="en-US" altLang="zh-CN" sz="1800" b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18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1800" b="1" i="1">
                                    <a:solidFill>
                                      <a:srgbClr val="2951D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8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𝜸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𝑩𝒂𝒃𝒓</m:t>
                        </m:r>
                      </m:sup>
                    </m:sSubSup>
                    <m:r>
                      <a:rPr lang="en-US" altLang="zh-CN" sz="18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=−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𝟐𝟎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𝟐𝟒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𝟎𝟓</m:t>
                    </m:r>
                  </m:oMath>
                </a14:m>
                <a:r>
                  <a:rPr lang="en-US" altLang="zh-CN" sz="18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[PRD 74 (2006) 111104]</a:t>
                </a: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Important physics goal for BELLEII </a:t>
                </a: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Challenging for </a:t>
                </a:r>
                <a:r>
                  <a:rPr lang="en-US" altLang="zh-CN" sz="2000" b="1" dirty="0" err="1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LHCb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, even after upgrade II</a:t>
                </a:r>
                <a:endParaRPr lang="en-US" altLang="zh-CN" sz="2000" b="1" i="1" dirty="0">
                  <a:solidFill>
                    <a:srgbClr val="C00000"/>
                  </a:solidFill>
                  <a:latin typeface="Cambria Math" panose="02040503050406030204" pitchFamily="18" charset="0"/>
                  <a:cs typeface="Helvetica" charset="0"/>
                </a:endParaRPr>
              </a:p>
              <a:p>
                <a:pPr algn="l">
                  <a:spcAft>
                    <a:spcPts val="600"/>
                  </a:spcAft>
                  <a:buSzPct val="70000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      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latin typeface="Helvetica" charset="0"/>
                    <a:cs typeface="Helvetica" charset="0"/>
                  </a:rPr>
                  <a:t> are all hard  to reconstruct </a:t>
                </a:r>
              </a:p>
              <a:p>
                <a:pPr algn="l">
                  <a:spcAft>
                    <a:spcPts val="600"/>
                  </a:spcAft>
                  <a:buSzPct val="70000"/>
                </a:pPr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124680"/>
                <a:ext cx="7776864" cy="5144613"/>
              </a:xfrm>
              <a:prstGeom prst="rect">
                <a:avLst/>
              </a:prstGeom>
              <a:blipFill>
                <a:blip r:embed="rId4"/>
                <a:stretch>
                  <a:fillRect l="-157" t="-35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5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6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LHCb</a:t>
                </a:r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golden mode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b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b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𝝓𝜸</m:t>
                    </m:r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</a:t>
                </a:r>
                <a:endParaRPr lang="zh-CN" alt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黑体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 t="-12963" b="-40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7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1124680"/>
                <a:ext cx="7554416" cy="40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New observable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𝑯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≡−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𝚫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in addition to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𝑺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due to large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𝚫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𝚪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A58E36D-4669-4AC1-9175-E9E7D6E7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124680"/>
                <a:ext cx="7554416" cy="406458"/>
              </a:xfrm>
              <a:prstGeom prst="rect">
                <a:avLst/>
              </a:prstGeom>
              <a:blipFill>
                <a:blip r:embed="rId4"/>
                <a:stretch>
                  <a:fillRect l="-161" t="-4478" b="-2686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E5EFE53-13B4-421E-A7F7-3772E47D4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556792"/>
            <a:ext cx="5832648" cy="9385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1519613-FF18-49A7-9111-E78F92FA6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806518"/>
                <a:ext cx="8087816" cy="219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𝚫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∝</m:t>
                    </m:r>
                    <m:r>
                      <a:rPr lang="en-US" altLang="zh-CN" sz="2000" b="1" i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𝐑𝐞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𝒑</m:t>
                        </m:r>
                      </m:den>
                    </m:f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∼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⋅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𝒄𝒐𝒔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𝝓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𝒆𝒇𝒇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to be measured w/o tagging,  and used to constrain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𝑹𝒆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𝑺</m:t>
                    </m:r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  ∝</m:t>
                    </m:r>
                    <m:r>
                      <a:rPr lang="en-US" altLang="zh-CN" sz="2000" b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𝐈𝐦</m:t>
                    </m:r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𝒑</m:t>
                        </m:r>
                      </m:den>
                    </m:f>
                    <m:sSubSup>
                      <m:sSubSup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</m:sSub>
                    <m:r>
                      <a:rPr lang="en-US" altLang="zh-CN" sz="2000" b="1" i="1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∼</m:t>
                    </m:r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⋅</m:t>
                    </m:r>
                    <m:r>
                      <a:rPr lang="en-US" altLang="zh-CN" sz="2000" b="1" i="1" dirty="0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𝒔𝒊𝒏</m:t>
                    </m:r>
                    <m:d>
                      <m:dPr>
                        <m:ctrlPr>
                          <a:rPr lang="en-US" altLang="zh-CN" sz="2000" b="1" i="1" dirty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1" i="1" dirty="0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dirty="0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CN" sz="2000" b="1" i="1" dirty="0" smtClean="0">
                                <a:solidFill>
                                  <a:srgbClr val="2951D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𝒆𝒇𝒇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,  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to be measured using tagging, and used to constrain Im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(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)</m:t>
                    </m:r>
                  </m:oMath>
                </a14:m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Assuming a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𝝓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𝒆𝒇𝒇</m:t>
                        </m:r>
                      </m:sup>
                    </m:sSubSup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as in SM,  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𝚫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has  sensitivity to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𝒓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1519613-FF18-49A7-9111-E78F92FA6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806518"/>
                <a:ext cx="8087816" cy="2197846"/>
              </a:xfrm>
              <a:prstGeom prst="rect">
                <a:avLst/>
              </a:prstGeom>
              <a:blipFill>
                <a:blip r:embed="rId6"/>
                <a:stretch>
                  <a:fillRect l="-151" b="-360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73B7890-3794-4DB8-9205-6C85B6FD4ED1}"/>
                  </a:ext>
                </a:extLst>
              </p:cNvPr>
              <p:cNvSpPr/>
              <p:nvPr/>
            </p:nvSpPr>
            <p:spPr>
              <a:xfrm>
                <a:off x="827584" y="5373216"/>
                <a:ext cx="7128792" cy="1073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spcAft>
                    <a:spcPts val="600"/>
                  </a:spcAft>
                  <a:buSzPct val="70000"/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SM: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𝚫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=−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𝟕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𝟎𝟐𝟗</m:t>
                        </m:r>
                      </m:sup>
                    </m:sSubSup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,   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𝑺</m:t>
                    </m:r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𝟎𝟎𝟎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𝟎𝟎𝟐</m:t>
                    </m:r>
                    <m:r>
                      <a:rPr lang="en-US" altLang="zh-C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endParaRPr lang="en-US" altLang="zh-CN" sz="2000" b="1" dirty="0">
                  <a:solidFill>
                    <a:srgbClr val="000000"/>
                  </a:solidFill>
                  <a:latin typeface="Helvetica" charset="0"/>
                  <a:cs typeface="Helvetica" charset="0"/>
                </a:endParaRPr>
              </a:p>
              <a:p>
                <a:pPr lvl="0" algn="l">
                  <a:spcAft>
                    <a:spcPts val="600"/>
                  </a:spcAft>
                  <a:buSzPct val="70000"/>
                </a:pPr>
                <a:r>
                  <a:rPr lang="en-US" altLang="zh-CN" sz="1600" b="1" dirty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      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 [PLB 664 (2008) 174, F. </a:t>
                </a:r>
                <a:r>
                  <a:rPr lang="en-US" altLang="zh-CN" sz="1600" b="1" dirty="0" err="1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Muheim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, Y. </a:t>
                </a:r>
                <a:r>
                  <a:rPr lang="en-US" altLang="zh-CN" sz="1600" b="1" dirty="0" err="1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Xie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, R. Zwicky] </a:t>
                </a:r>
              </a:p>
              <a:p>
                <a:pPr lvl="0" algn="l">
                  <a:spcAft>
                    <a:spcPts val="600"/>
                  </a:spcAft>
                  <a:buSzPct val="70000"/>
                </a:pPr>
                <a:endParaRPr lang="en-US" altLang="zh-CN" sz="1600" b="1" dirty="0">
                  <a:solidFill>
                    <a:srgbClr val="000000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73B7890-3794-4DB8-9205-6C85B6FD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73216"/>
                <a:ext cx="7128792" cy="1073884"/>
              </a:xfrm>
              <a:prstGeom prst="rect">
                <a:avLst/>
              </a:prstGeom>
              <a:blipFill>
                <a:blip r:embed="rId7"/>
                <a:stretch>
                  <a:fillRect l="-941" t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00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b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b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𝝓𝜸</m:t>
                    </m:r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results </a:t>
                </a:r>
                <a:endParaRPr lang="zh-CN" alt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黑体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 t="-12963" b="-40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8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E24A1D-696D-45B5-8760-AEE5DC160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024" y="980728"/>
                <a:ext cx="6618312" cy="269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LHCb run 1  measurement </a:t>
                </a:r>
                <a:endParaRPr lang="en-US" altLang="zh-CN" sz="2000" b="1" dirty="0">
                  <a:solidFill>
                    <a:srgbClr val="36990D"/>
                  </a:solidFill>
                  <a:latin typeface="Helvetica" charset="0"/>
                  <a:cs typeface="Helvetica" charset="0"/>
                </a:endParaRPr>
              </a:p>
              <a:p>
                <a:pPr algn="l">
                  <a:spcAft>
                    <a:spcPts val="600"/>
                  </a:spcAft>
                  <a:buSzPct val="70000"/>
                </a:pPr>
                <a:r>
                  <a:rPr lang="en-US" altLang="zh-CN" sz="2000" b="1" dirty="0">
                    <a:solidFill>
                      <a:schemeClr val="tx1"/>
                    </a:solidFill>
                    <a:cs typeface="Helvetica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𝚫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=−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𝟗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𝟓𝟐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 −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𝟐𝟎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𝟒𝟔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 +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2951D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𝟐𝟑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 </a:t>
                </a:r>
                <a:r>
                  <a:rPr lang="en-US" altLang="zh-CN" sz="20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   </a:t>
                </a:r>
              </a:p>
              <a:p>
                <a:pPr algn="l">
                  <a:spcAft>
                    <a:spcPts val="600"/>
                  </a:spcAft>
                  <a:buSzPct val="70000"/>
                </a:pPr>
                <a:r>
                  <a:rPr lang="en-US" altLang="zh-CN" sz="20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  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[PLB 118 (2017 ) 021801]</a:t>
                </a:r>
                <a:endParaRPr lang="en-US" altLang="zh-CN" sz="1600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Recent update including tagging </a:t>
                </a:r>
                <a:endParaRPr lang="en-US" altLang="zh-CN" sz="2000" b="1" i="1" dirty="0">
                  <a:solidFill>
                    <a:srgbClr val="2951D0"/>
                  </a:solidFill>
                  <a:latin typeface="Cambria Math" panose="02040503050406030204" pitchFamily="18" charset="0"/>
                  <a:cs typeface="Helvetica" charset="0"/>
                </a:endParaRPr>
              </a:p>
              <a:p>
                <a:pPr algn="l">
                  <a:spcAft>
                    <a:spcPts val="600"/>
                  </a:spcAft>
                  <a:buSzPct val="7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   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zh-CN" sz="2000" b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𝚫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=−</m:t>
                      </m:r>
                      <m:r>
                        <a:rPr lang="en-US" altLang="zh-CN" sz="2000" b="1" i="1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𝟎</m:t>
                      </m:r>
                      <m:r>
                        <a:rPr lang="en-US" altLang="zh-CN" sz="2000" b="1" i="1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.</m:t>
                      </m:r>
                      <m:sSubSup>
                        <m:sSubSupPr>
                          <m:ctrlP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𝟔𝟕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𝟎</m:t>
                          </m:r>
                          <m: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𝟒𝟏</m:t>
                          </m:r>
                        </m:sub>
                        <m:sup>
                          <m: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+</m:t>
                          </m:r>
                          <m: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𝟎</m:t>
                          </m:r>
                          <m:r>
                            <a:rPr lang="en-US" altLang="zh-CN" sz="2000" b="1" i="1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rgbClr val="2951D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𝟑𝟕</m:t>
                          </m:r>
                        </m:sup>
                      </m:sSubSup>
                      <m:r>
                        <a:rPr lang="en-US" altLang="zh-CN" sz="2000" b="1" i="1" smtClean="0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±</m:t>
                      </m:r>
                      <m:r>
                        <a:rPr lang="en-US" altLang="zh-CN" sz="2000" b="1" i="1" smtClean="0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𝟎</m:t>
                      </m:r>
                      <m:r>
                        <a:rPr lang="en-US" altLang="zh-CN" sz="2000" b="1" i="1" smtClean="0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2951D0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𝟏𝟕</m:t>
                      </m:r>
                    </m:oMath>
                  </m:oMathPara>
                </a14:m>
                <a:endParaRPr lang="en-US" altLang="zh-CN" sz="2000" b="1" dirty="0">
                  <a:solidFill>
                    <a:srgbClr val="2951D0"/>
                  </a:solidFill>
                  <a:latin typeface="Helvetica" charset="0"/>
                  <a:cs typeface="Helvetica" charset="0"/>
                </a:endParaRPr>
              </a:p>
              <a:p>
                <a:pPr algn="l">
                  <a:spcAft>
                    <a:spcPts val="600"/>
                  </a:spcAft>
                  <a:buSzPct val="70000"/>
                </a:pPr>
                <a:r>
                  <a:rPr lang="en-US" altLang="zh-CN" sz="2000" b="1" dirty="0">
                    <a:solidFill>
                      <a:srgbClr val="2951D0"/>
                    </a:solidFill>
                    <a:cs typeface="Helvetica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𝑺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𝟒𝟑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𝟑𝟎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2951D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𝟏𝟏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  </a:t>
                </a: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   </a:t>
                </a:r>
              </a:p>
              <a:p>
                <a:pPr algn="l">
                  <a:spcAft>
                    <a:spcPts val="600"/>
                  </a:spcAft>
                  <a:buSzPct val="70000"/>
                </a:pPr>
                <a:r>
                  <a:rPr lang="en-US" altLang="zh-CN" sz="1600" b="1" dirty="0">
                    <a:solidFill>
                      <a:srgbClr val="36990D"/>
                    </a:solidFill>
                    <a:latin typeface="Helvetica" charset="0"/>
                    <a:cs typeface="Helvetica" charset="0"/>
                  </a:rPr>
                  <a:t>    [PRL 123 (2019) 081802]</a:t>
                </a: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E24A1D-696D-45B5-8760-AEE5DC160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024" y="980728"/>
                <a:ext cx="6618312" cy="2697213"/>
              </a:xfrm>
              <a:prstGeom prst="rect">
                <a:avLst/>
              </a:prstGeom>
              <a:blipFill>
                <a:blip r:embed="rId4"/>
                <a:stretch>
                  <a:fillRect l="-92" t="-1131" b="-226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CB88F61-D0BD-47EC-BEFD-C9B7715A4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340768"/>
            <a:ext cx="3233304" cy="22631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C3ABC1-6D3B-487B-AE7F-D07559C37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789040"/>
            <a:ext cx="6618312" cy="22631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87F3ADB-BB94-4D83-87B9-17B6B3749AF0}"/>
                  </a:ext>
                </a:extLst>
              </p:cNvPr>
              <p:cNvSpPr/>
              <p:nvPr/>
            </p:nvSpPr>
            <p:spPr>
              <a:xfrm>
                <a:off x="2934072" y="4783504"/>
                <a:ext cx="98985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altLang="zh-CN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87F3ADB-BB94-4D83-87B9-17B6B3749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72" y="4783504"/>
                <a:ext cx="989856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E6B8401-9D54-4849-AD75-75CD43D7AEEA}"/>
                  </a:ext>
                </a:extLst>
              </p:cNvPr>
              <p:cNvSpPr/>
              <p:nvPr/>
            </p:nvSpPr>
            <p:spPr>
              <a:xfrm>
                <a:off x="6030416" y="4797152"/>
                <a:ext cx="98985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𝑩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altLang="zh-CN" b="1" dirty="0">
                  <a:solidFill>
                    <a:schemeClr val="tx1"/>
                  </a:solidFill>
                  <a:latin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E6B8401-9D54-4849-AD75-75CD43D7A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16" y="4797152"/>
                <a:ext cx="989856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031387BF-C1B5-47C2-9120-DC804E90B3DC}"/>
              </a:ext>
            </a:extLst>
          </p:cNvPr>
          <p:cNvSpPr/>
          <p:nvPr/>
        </p:nvSpPr>
        <p:spPr>
          <a:xfrm>
            <a:off x="971600" y="6021288"/>
            <a:ext cx="69127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Run 2 analysis in progress and</a:t>
            </a:r>
          </a:p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Very promising prospect with </a:t>
            </a:r>
          </a:p>
        </p:txBody>
      </p:sp>
    </p:spTree>
    <p:extLst>
      <p:ext uri="{BB962C8B-B14F-4D97-AF65-F5344CB8AC3E}">
        <p14:creationId xmlns:p14="http://schemas.microsoft.com/office/powerpoint/2010/main" val="178731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CPV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36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  <a:latin typeface="Cambria Math" panose="02040503050406030204" pitchFamily="18" charset="0"/>
                            <a:ea typeface="黑体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ambria Math" panose="02040503050406030204" pitchFamily="18" charset="0"/>
                        <a:ea typeface="黑体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黑体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4624"/>
                <a:ext cx="7921575" cy="658898"/>
              </a:xfrm>
              <a:prstGeom prst="rect">
                <a:avLst/>
              </a:prstGeom>
              <a:blipFill>
                <a:blip r:embed="rId3"/>
                <a:stretch>
                  <a:fillRect t="-12963" b="-40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3"/>
          <p:cNvSpPr txBox="1">
            <a:spLocks/>
          </p:cNvSpPr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7FDA686-0669-0848-ACD5-27573CC278B7}" type="slidenum">
              <a:rPr kumimoji="0" lang="en-US" altLang="zh-CN" sz="1200">
                <a:solidFill>
                  <a:srgbClr val="898989"/>
                </a:solidFill>
              </a:rPr>
              <a:pPr eaLnBrk="1" hangingPunct="1"/>
              <a:t>9</a:t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58E36D-4669-4AC1-9175-E9E7D6E7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124680"/>
            <a:ext cx="75544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Measure phase space integrated CPV</a:t>
            </a:r>
          </a:p>
          <a:p>
            <a:pPr algn="l">
              <a:spcAft>
                <a:spcPts val="600"/>
              </a:spcAft>
              <a:buSzPct val="70000"/>
            </a:pPr>
            <a:r>
              <a:rPr lang="en-US" altLang="zh-CN" sz="20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    </a:t>
            </a:r>
            <a:r>
              <a:rPr lang="en-US" altLang="zh-CN" sz="1600" b="1" dirty="0">
                <a:solidFill>
                  <a:schemeClr val="tx1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zh-CN" sz="1600" b="1" dirty="0">
                <a:solidFill>
                  <a:srgbClr val="2951D0"/>
                </a:solidFill>
                <a:latin typeface="Helvetica" charset="0"/>
                <a:cs typeface="Helvetica" charset="0"/>
              </a:rPr>
              <a:t>[Babar, PRD 93 (2016) 052013]</a:t>
            </a:r>
            <a:endParaRPr lang="en-US" altLang="zh-CN" sz="2000" b="1" dirty="0">
              <a:solidFill>
                <a:srgbClr val="2951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DAEF18-CBA7-4956-A637-EDF22038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073" y="2006975"/>
            <a:ext cx="4361095" cy="9899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B97BD00-DA52-4E25-B693-D186F0D8B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" y="4990635"/>
            <a:ext cx="9144000" cy="11746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B787E47-33BD-466C-86A3-B0738D753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165917"/>
                <a:ext cx="7554416" cy="714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Only interested in CP-conjugate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𝑪𝑷</m:t>
                        </m:r>
                      </m:sub>
                    </m:sSub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𝝆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  among the complex resonance structure </a:t>
                </a:r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B787E47-33BD-466C-86A3-B0738D753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165917"/>
                <a:ext cx="7554416" cy="714876"/>
              </a:xfrm>
              <a:prstGeom prst="rect">
                <a:avLst/>
              </a:prstGeom>
              <a:blipFill>
                <a:blip r:embed="rId6"/>
                <a:stretch>
                  <a:fillRect l="-81" t="-2542" b="-144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E164110-5DC3-4903-B6B9-6D470E404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077072"/>
                <a:ext cx="755441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Extract dilution factor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𝜸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2951D0"/>
                    </a:solidFill>
                    <a:latin typeface="Helvetica" charset="0"/>
                    <a:cs typeface="Helvetica" charset="0"/>
                  </a:rPr>
                  <a:t>assuming isospin symmetry</a:t>
                </a:r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E164110-5DC3-4903-B6B9-6D470E404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077072"/>
                <a:ext cx="7554416" cy="707886"/>
              </a:xfrm>
              <a:prstGeom prst="rect">
                <a:avLst/>
              </a:prstGeom>
              <a:blipFill>
                <a:blip r:embed="rId7"/>
                <a:stretch>
                  <a:fillRect l="-81" t="-4310" b="-155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347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defRPr kumimoji="0" sz="2800" dirty="0">
            <a:solidFill>
              <a:schemeClr val="tx1"/>
            </a:solidFill>
            <a:latin typeface="Tahoma" charset="0"/>
            <a:cs typeface="Tahoma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Designs\BLUSH.POT</Template>
  <TotalTime>74371</TotalTime>
  <Words>1080</Words>
  <Application>Microsoft Office PowerPoint</Application>
  <PresentationFormat>全屏显示(4:3)</PresentationFormat>
  <Paragraphs>164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微软雅黑</vt:lpstr>
      <vt:lpstr>Arial</vt:lpstr>
      <vt:lpstr>Cambria Math</vt:lpstr>
      <vt:lpstr>Franklin Gothic Medium</vt:lpstr>
      <vt:lpstr>Helvetica</vt:lpstr>
      <vt:lpstr>Tahoma</vt:lpstr>
      <vt:lpstr>Times New Roman</vt:lpstr>
      <vt:lpstr>Wingdings</vt:lpstr>
      <vt:lpstr>Blank Presentation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Backup slides</vt:lpstr>
      <vt:lpstr>PowerPoint 演示文稿</vt:lpstr>
    </vt:vector>
  </TitlesOfParts>
  <Company>Univ.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Phenomena:  Recent Results and Prospects from the Fermilab Tevatron</dc:title>
  <dc:creator>toback</dc:creator>
  <cp:lastModifiedBy>xyh</cp:lastModifiedBy>
  <cp:revision>8303</cp:revision>
  <cp:lastPrinted>2000-04-28T17:28:47Z</cp:lastPrinted>
  <dcterms:created xsi:type="dcterms:W3CDTF">2000-02-16T04:53:28Z</dcterms:created>
  <dcterms:modified xsi:type="dcterms:W3CDTF">2019-12-14T17:32:12Z</dcterms:modified>
</cp:coreProperties>
</file>