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2"/>
  </p:handoutMasterIdLst>
  <p:sldIdLst>
    <p:sldId id="256" r:id="rId3"/>
    <p:sldId id="257" r:id="rId5"/>
    <p:sldId id="331" r:id="rId6"/>
    <p:sldId id="598" r:id="rId7"/>
    <p:sldId id="409" r:id="rId8"/>
    <p:sldId id="374" r:id="rId9"/>
    <p:sldId id="402" r:id="rId10"/>
    <p:sldId id="586" r:id="rId11"/>
    <p:sldId id="587" r:id="rId12"/>
    <p:sldId id="588" r:id="rId13"/>
    <p:sldId id="404" r:id="rId14"/>
    <p:sldId id="405" r:id="rId15"/>
    <p:sldId id="406" r:id="rId16"/>
    <p:sldId id="496" r:id="rId17"/>
    <p:sldId id="595" r:id="rId18"/>
    <p:sldId id="596" r:id="rId19"/>
    <p:sldId id="597" r:id="rId20"/>
    <p:sldId id="445" r:id="rId21"/>
    <p:sldId id="457" r:id="rId22"/>
    <p:sldId id="498" r:id="rId23"/>
    <p:sldId id="499" r:id="rId24"/>
    <p:sldId id="599" r:id="rId25"/>
    <p:sldId id="501" r:id="rId26"/>
    <p:sldId id="502" r:id="rId27"/>
    <p:sldId id="503" r:id="rId28"/>
    <p:sldId id="505" r:id="rId29"/>
    <p:sldId id="458" r:id="rId30"/>
    <p:sldId id="407" r:id="rId3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3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20FDD7-7D22-436A-8B37-436469F9FD04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26F723C1-632C-4A30-A47E-F5467E8D9F83}">
      <dgm:prSet phldrT="[文本]" custT="1"/>
      <dgm:spPr/>
      <dgm:t>
        <a:bodyPr/>
        <a:lstStyle/>
        <a:p>
          <a:r>
            <a:rPr lang="en-US" altLang="zh-CN" sz="2100" b="1" dirty="0"/>
            <a:t>Pandas</a:t>
          </a:r>
        </a:p>
        <a:p>
          <a:r>
            <a:rPr lang="en-US" altLang="zh-CN" sz="2100" b="1" dirty="0" err="1"/>
            <a:t>DataFrame</a:t>
          </a:r>
          <a:endParaRPr lang="zh-CN" altLang="en-US" sz="2100" b="1" dirty="0"/>
        </a:p>
      </dgm:t>
    </dgm:pt>
    <dgm:pt modelId="{236ACB68-2C43-41FC-A02E-C5E34AB11DB3}" cxnId="{7C2EE3AB-7AA3-4862-A5E4-B2F2A533FAC3}" type="parTrans">
      <dgm:prSet/>
      <dgm:spPr/>
      <dgm:t>
        <a:bodyPr/>
        <a:lstStyle/>
        <a:p>
          <a:endParaRPr lang="zh-CN" altLang="en-US"/>
        </a:p>
      </dgm:t>
    </dgm:pt>
    <dgm:pt modelId="{90788CC7-3DE8-4181-9917-B62BD612EA3F}" cxnId="{7C2EE3AB-7AA3-4862-A5E4-B2F2A533FAC3}" type="sibTrans">
      <dgm:prSet/>
      <dgm:spPr/>
      <dgm:t>
        <a:bodyPr/>
        <a:lstStyle/>
        <a:p>
          <a:endParaRPr lang="zh-CN" altLang="en-US"/>
        </a:p>
      </dgm:t>
    </dgm:pt>
    <dgm:pt modelId="{23698B47-4E62-4084-9C29-1FD337571CA0}">
      <dgm:prSet phldrT="[文本]"/>
      <dgm:spPr/>
      <dgm:t>
        <a:bodyPr/>
        <a:lstStyle/>
        <a:p>
          <a:r>
            <a:rPr lang="en-US" altLang="zh-CN" b="1" dirty="0"/>
            <a:t>Timestamp Alignment</a:t>
          </a:r>
          <a:endParaRPr lang="zh-CN" altLang="en-US" dirty="0"/>
        </a:p>
      </dgm:t>
    </dgm:pt>
    <dgm:pt modelId="{2EE48DB8-02C9-4913-8E12-201C3B0E0F8D}" cxnId="{EE504AB7-79F3-437F-9264-63633879147F}" type="parTrans">
      <dgm:prSet/>
      <dgm:spPr/>
      <dgm:t>
        <a:bodyPr/>
        <a:lstStyle/>
        <a:p>
          <a:endParaRPr lang="zh-CN" altLang="en-US"/>
        </a:p>
      </dgm:t>
    </dgm:pt>
    <dgm:pt modelId="{0CF57CB5-C217-4DBC-AE39-5648A7EDC339}" cxnId="{EE504AB7-79F3-437F-9264-63633879147F}" type="sibTrans">
      <dgm:prSet/>
      <dgm:spPr/>
      <dgm:t>
        <a:bodyPr/>
        <a:lstStyle/>
        <a:p>
          <a:endParaRPr lang="zh-CN" altLang="en-US"/>
        </a:p>
      </dgm:t>
    </dgm:pt>
    <dgm:pt modelId="{419356A9-91DD-4019-8BBF-298D14AFE836}">
      <dgm:prSet phldrT="[文本]"/>
      <dgm:spPr/>
      <dgm:t>
        <a:bodyPr/>
        <a:lstStyle/>
        <a:p>
          <a:r>
            <a:rPr lang="en-US" altLang="zh-CN" b="1" dirty="0"/>
            <a:t>Data Unification</a:t>
          </a:r>
          <a:endParaRPr lang="zh-CN" altLang="en-US" dirty="0"/>
        </a:p>
      </dgm:t>
    </dgm:pt>
    <dgm:pt modelId="{14802680-5B04-4BA6-90DF-DB4E52E76A58}" cxnId="{FD37ACF2-FDB0-4917-9DF7-59018ECF9D6F}" type="parTrans">
      <dgm:prSet/>
      <dgm:spPr/>
      <dgm:t>
        <a:bodyPr/>
        <a:lstStyle/>
        <a:p>
          <a:endParaRPr lang="zh-CN" altLang="en-US"/>
        </a:p>
      </dgm:t>
    </dgm:pt>
    <dgm:pt modelId="{208555BA-7195-4100-A9C8-01B3F31D5120}" cxnId="{FD37ACF2-FDB0-4917-9DF7-59018ECF9D6F}" type="sibTrans">
      <dgm:prSet/>
      <dgm:spPr/>
      <dgm:t>
        <a:bodyPr/>
        <a:lstStyle/>
        <a:p>
          <a:endParaRPr lang="zh-CN" altLang="en-US"/>
        </a:p>
      </dgm:t>
    </dgm:pt>
    <dgm:pt modelId="{133F9EFC-AAEA-4B22-9BC5-C1BCF2A89065}">
      <dgm:prSet/>
      <dgm:spPr/>
      <dgm:t>
        <a:bodyPr/>
        <a:lstStyle/>
        <a:p>
          <a:r>
            <a:rPr lang="en-US" altLang="zh-CN" b="1" dirty="0"/>
            <a:t>Data Merging</a:t>
          </a:r>
          <a:endParaRPr lang="zh-CN" altLang="en-US" dirty="0"/>
        </a:p>
      </dgm:t>
    </dgm:pt>
    <dgm:pt modelId="{B961102F-83D6-4670-A701-9034568C6759}" cxnId="{C18C39FC-6B5D-4DD7-8106-4240AC949685}" type="parTrans">
      <dgm:prSet/>
      <dgm:spPr/>
      <dgm:t>
        <a:bodyPr/>
        <a:lstStyle/>
        <a:p>
          <a:endParaRPr lang="zh-CN" altLang="en-US"/>
        </a:p>
      </dgm:t>
    </dgm:pt>
    <dgm:pt modelId="{5046D76A-676C-4DB4-8E7A-DC103B91E32E}" cxnId="{C18C39FC-6B5D-4DD7-8106-4240AC949685}" type="sibTrans">
      <dgm:prSet/>
      <dgm:spPr/>
      <dgm:t>
        <a:bodyPr/>
        <a:lstStyle/>
        <a:p>
          <a:endParaRPr lang="zh-CN" altLang="en-US"/>
        </a:p>
      </dgm:t>
    </dgm:pt>
    <dgm:pt modelId="{4C4FF183-CE52-4469-8AD7-FA1D9570D651}" type="pres">
      <dgm:prSet presAssocID="{8520FDD7-7D22-436A-8B37-436469F9FD0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E412BC-4998-4914-AAA5-7A3DBBD8D17C}" type="pres">
      <dgm:prSet presAssocID="{26F723C1-632C-4A30-A47E-F5467E8D9F83}" presName="centerShape" presStyleLbl="node0" presStyleIdx="0" presStyleCnt="1" custScaleX="133737" custScaleY="114825"/>
      <dgm:spPr/>
      <dgm:t>
        <a:bodyPr/>
        <a:lstStyle/>
        <a:p>
          <a:endParaRPr lang="en-US"/>
        </a:p>
      </dgm:t>
    </dgm:pt>
    <dgm:pt modelId="{F3941B28-BC9C-4600-AD99-C16FFC0A19B0}" type="pres">
      <dgm:prSet presAssocID="{B961102F-83D6-4670-A701-9034568C6759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81A3A9DA-5653-4960-BCEE-86F37BE97680}" type="pres">
      <dgm:prSet presAssocID="{133F9EFC-AAEA-4B22-9BC5-C1BCF2A89065}" presName="node" presStyleLbl="node1" presStyleIdx="0" presStyleCnt="3" custRadScaleRad="137634" custRadScaleInc="-48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EFC87E-7D81-4653-9D4E-CB7F7BE95D7F}" type="pres">
      <dgm:prSet presAssocID="{2EE48DB8-02C9-4913-8E12-201C3B0E0F8D}" presName="parTrans" presStyleLbl="bgSibTrans2D1" presStyleIdx="1" presStyleCnt="3" custLinFactNeighborY="2784" custRadScaleRad="101602" custRadScaleInc="-2147483648"/>
      <dgm:spPr/>
      <dgm:t>
        <a:bodyPr/>
        <a:lstStyle/>
        <a:p>
          <a:endParaRPr lang="en-US"/>
        </a:p>
      </dgm:t>
    </dgm:pt>
    <dgm:pt modelId="{1FF55D1B-05A2-4551-97A2-A0C4E896F32B}" type="pres">
      <dgm:prSet presAssocID="{23698B47-4E62-4084-9C29-1FD337571CA0}" presName="node" presStyleLbl="node1" presStyleIdx="1" presStyleCnt="3" custRadScaleRad="109731" custRadScaleInc="-31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A2470-8B29-4A3F-BDB7-E300FE5817DE}" type="pres">
      <dgm:prSet presAssocID="{14802680-5B04-4BA6-90DF-DB4E52E76A58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EED3A226-7BEC-4B85-A4BD-92E1F8B760B7}" type="pres">
      <dgm:prSet presAssocID="{419356A9-91DD-4019-8BBF-298D14AFE836}" presName="node" presStyleLbl="node1" presStyleIdx="2" presStyleCnt="3" custRadScaleRad="138212" custRadScaleInc="10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1F19FE-E07E-41D7-B5B5-9F842D0958FC}" type="presOf" srcId="{14802680-5B04-4BA6-90DF-DB4E52E76A58}" destId="{42FA2470-8B29-4A3F-BDB7-E300FE5817DE}" srcOrd="0" destOrd="0" presId="urn:microsoft.com/office/officeart/2005/8/layout/radial4"/>
    <dgm:cxn modelId="{36D62D16-1061-4B53-ABBF-46858E165E04}" type="presOf" srcId="{B961102F-83D6-4670-A701-9034568C6759}" destId="{F3941B28-BC9C-4600-AD99-C16FFC0A19B0}" srcOrd="0" destOrd="0" presId="urn:microsoft.com/office/officeart/2005/8/layout/radial4"/>
    <dgm:cxn modelId="{25FDBE97-F316-48A1-8BE7-52BBF001D9DE}" type="presOf" srcId="{23698B47-4E62-4084-9C29-1FD337571CA0}" destId="{1FF55D1B-05A2-4551-97A2-A0C4E896F32B}" srcOrd="0" destOrd="0" presId="urn:microsoft.com/office/officeart/2005/8/layout/radial4"/>
    <dgm:cxn modelId="{C18C39FC-6B5D-4DD7-8106-4240AC949685}" srcId="{26F723C1-632C-4A30-A47E-F5467E8D9F83}" destId="{133F9EFC-AAEA-4B22-9BC5-C1BCF2A89065}" srcOrd="0" destOrd="0" parTransId="{B961102F-83D6-4670-A701-9034568C6759}" sibTransId="{5046D76A-676C-4DB4-8E7A-DC103B91E32E}"/>
    <dgm:cxn modelId="{7C2EE3AB-7AA3-4862-A5E4-B2F2A533FAC3}" srcId="{8520FDD7-7D22-436A-8B37-436469F9FD04}" destId="{26F723C1-632C-4A30-A47E-F5467E8D9F83}" srcOrd="0" destOrd="0" parTransId="{236ACB68-2C43-41FC-A02E-C5E34AB11DB3}" sibTransId="{90788CC7-3DE8-4181-9917-B62BD612EA3F}"/>
    <dgm:cxn modelId="{EA077989-86C5-4109-A61D-5E53562A5EA7}" type="presOf" srcId="{133F9EFC-AAEA-4B22-9BC5-C1BCF2A89065}" destId="{81A3A9DA-5653-4960-BCEE-86F37BE97680}" srcOrd="0" destOrd="0" presId="urn:microsoft.com/office/officeart/2005/8/layout/radial4"/>
    <dgm:cxn modelId="{FD37ACF2-FDB0-4917-9DF7-59018ECF9D6F}" srcId="{26F723C1-632C-4A30-A47E-F5467E8D9F83}" destId="{419356A9-91DD-4019-8BBF-298D14AFE836}" srcOrd="2" destOrd="0" parTransId="{14802680-5B04-4BA6-90DF-DB4E52E76A58}" sibTransId="{208555BA-7195-4100-A9C8-01B3F31D5120}"/>
    <dgm:cxn modelId="{024CEBD5-9D44-4E7C-A8AB-B6B97F2FF028}" type="presOf" srcId="{8520FDD7-7D22-436A-8B37-436469F9FD04}" destId="{4C4FF183-CE52-4469-8AD7-FA1D9570D651}" srcOrd="0" destOrd="0" presId="urn:microsoft.com/office/officeart/2005/8/layout/radial4"/>
    <dgm:cxn modelId="{308DF934-3BCC-4BC6-BBB2-592BFEC52101}" type="presOf" srcId="{419356A9-91DD-4019-8BBF-298D14AFE836}" destId="{EED3A226-7BEC-4B85-A4BD-92E1F8B760B7}" srcOrd="0" destOrd="0" presId="urn:microsoft.com/office/officeart/2005/8/layout/radial4"/>
    <dgm:cxn modelId="{5A84DCEE-2BE4-4EF2-B6AE-3C7A7834A816}" type="presOf" srcId="{2EE48DB8-02C9-4913-8E12-201C3B0E0F8D}" destId="{72EFC87E-7D81-4653-9D4E-CB7F7BE95D7F}" srcOrd="0" destOrd="0" presId="urn:microsoft.com/office/officeart/2005/8/layout/radial4"/>
    <dgm:cxn modelId="{C7CC1323-9620-42D3-AA41-38F77C6D171D}" type="presOf" srcId="{26F723C1-632C-4A30-A47E-F5467E8D9F83}" destId="{FBE412BC-4998-4914-AAA5-7A3DBBD8D17C}" srcOrd="0" destOrd="0" presId="urn:microsoft.com/office/officeart/2005/8/layout/radial4"/>
    <dgm:cxn modelId="{EE504AB7-79F3-437F-9264-63633879147F}" srcId="{26F723C1-632C-4A30-A47E-F5467E8D9F83}" destId="{23698B47-4E62-4084-9C29-1FD337571CA0}" srcOrd="1" destOrd="0" parTransId="{2EE48DB8-02C9-4913-8E12-201C3B0E0F8D}" sibTransId="{0CF57CB5-C217-4DBC-AE39-5648A7EDC339}"/>
    <dgm:cxn modelId="{40E5FDD1-E21F-462C-9155-04EBEFD208CD}" type="presParOf" srcId="{4C4FF183-CE52-4469-8AD7-FA1D9570D651}" destId="{FBE412BC-4998-4914-AAA5-7A3DBBD8D17C}" srcOrd="0" destOrd="0" presId="urn:microsoft.com/office/officeart/2005/8/layout/radial4"/>
    <dgm:cxn modelId="{D0380559-0B3F-48D8-9F14-C581AE6400DB}" type="presParOf" srcId="{4C4FF183-CE52-4469-8AD7-FA1D9570D651}" destId="{F3941B28-BC9C-4600-AD99-C16FFC0A19B0}" srcOrd="1" destOrd="0" presId="urn:microsoft.com/office/officeart/2005/8/layout/radial4"/>
    <dgm:cxn modelId="{2FC8ECCF-9043-4D37-86A8-F17AD2F977CD}" type="presParOf" srcId="{4C4FF183-CE52-4469-8AD7-FA1D9570D651}" destId="{81A3A9DA-5653-4960-BCEE-86F37BE97680}" srcOrd="2" destOrd="0" presId="urn:microsoft.com/office/officeart/2005/8/layout/radial4"/>
    <dgm:cxn modelId="{7D025409-065E-48AA-AEFE-9AA66864B3B8}" type="presParOf" srcId="{4C4FF183-CE52-4469-8AD7-FA1D9570D651}" destId="{72EFC87E-7D81-4653-9D4E-CB7F7BE95D7F}" srcOrd="3" destOrd="0" presId="urn:microsoft.com/office/officeart/2005/8/layout/radial4"/>
    <dgm:cxn modelId="{FE9DC4F1-16EB-40CC-B5E4-9185E0CE55BC}" type="presParOf" srcId="{4C4FF183-CE52-4469-8AD7-FA1D9570D651}" destId="{1FF55D1B-05A2-4551-97A2-A0C4E896F32B}" srcOrd="4" destOrd="0" presId="urn:microsoft.com/office/officeart/2005/8/layout/radial4"/>
    <dgm:cxn modelId="{7A7940DD-E828-4B78-AE16-642365E5D6B5}" type="presParOf" srcId="{4C4FF183-CE52-4469-8AD7-FA1D9570D651}" destId="{42FA2470-8B29-4A3F-BDB7-E300FE5817DE}" srcOrd="5" destOrd="0" presId="urn:microsoft.com/office/officeart/2005/8/layout/radial4"/>
    <dgm:cxn modelId="{25427DD7-DF27-40A1-9DA8-46069F845DF7}" type="presParOf" srcId="{4C4FF183-CE52-4469-8AD7-FA1D9570D651}" destId="{EED3A226-7BEC-4B85-A4BD-92E1F8B760B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412BC-4998-4914-AAA5-7A3DBBD8D17C}">
      <dsp:nvSpPr>
        <dsp:cNvPr id="0" name=""/>
        <dsp:cNvSpPr/>
      </dsp:nvSpPr>
      <dsp:spPr>
        <a:xfrm>
          <a:off x="2832175" y="1486852"/>
          <a:ext cx="1838852" cy="157881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b="1" kern="1200" dirty="0"/>
            <a:t>Pandas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b="1" kern="1200" dirty="0" err="1"/>
            <a:t>DataFrame</a:t>
          </a:r>
          <a:endParaRPr lang="zh-CN" altLang="en-US" sz="2100" b="1" kern="1200" dirty="0"/>
        </a:p>
      </dsp:txBody>
      <dsp:txXfrm>
        <a:off x="3101469" y="1718064"/>
        <a:ext cx="1300264" cy="1116392"/>
      </dsp:txXfrm>
    </dsp:sp>
    <dsp:sp modelId="{F3941B28-BC9C-4600-AD99-C16FFC0A19B0}">
      <dsp:nvSpPr>
        <dsp:cNvPr id="0" name=""/>
        <dsp:cNvSpPr/>
      </dsp:nvSpPr>
      <dsp:spPr>
        <a:xfrm rot="12724104">
          <a:off x="1531193" y="1164917"/>
          <a:ext cx="1518662" cy="391868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3A9DA-5653-4960-BCEE-86F37BE97680}">
      <dsp:nvSpPr>
        <dsp:cNvPr id="0" name=""/>
        <dsp:cNvSpPr/>
      </dsp:nvSpPr>
      <dsp:spPr>
        <a:xfrm>
          <a:off x="993942" y="435207"/>
          <a:ext cx="1306227" cy="104498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b="1" kern="1200" dirty="0"/>
            <a:t>Data Merging</a:t>
          </a:r>
          <a:endParaRPr lang="zh-CN" altLang="en-US" sz="1900" kern="1200" dirty="0"/>
        </a:p>
      </dsp:txBody>
      <dsp:txXfrm>
        <a:off x="1024548" y="465813"/>
        <a:ext cx="1245015" cy="983770"/>
      </dsp:txXfrm>
    </dsp:sp>
    <dsp:sp modelId="{72EFC87E-7D81-4653-9D4E-CB7F7BE95D7F}">
      <dsp:nvSpPr>
        <dsp:cNvPr id="0" name=""/>
        <dsp:cNvSpPr/>
      </dsp:nvSpPr>
      <dsp:spPr>
        <a:xfrm rot="16075366">
          <a:off x="3223469" y="766592"/>
          <a:ext cx="960173" cy="391868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F55D1B-05A2-4551-97A2-A0C4E896F32B}">
      <dsp:nvSpPr>
        <dsp:cNvPr id="0" name=""/>
        <dsp:cNvSpPr/>
      </dsp:nvSpPr>
      <dsp:spPr>
        <a:xfrm>
          <a:off x="3033040" y="-50645"/>
          <a:ext cx="1306227" cy="104498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b="1" kern="1200" dirty="0"/>
            <a:t>Timestamp Alignment</a:t>
          </a:r>
          <a:endParaRPr lang="zh-CN" altLang="en-US" sz="1900" kern="1200" dirty="0"/>
        </a:p>
      </dsp:txBody>
      <dsp:txXfrm>
        <a:off x="3063646" y="-20039"/>
        <a:ext cx="1245015" cy="983770"/>
      </dsp:txXfrm>
    </dsp:sp>
    <dsp:sp modelId="{42FA2470-8B29-4A3F-BDB7-E300FE5817DE}">
      <dsp:nvSpPr>
        <dsp:cNvPr id="0" name=""/>
        <dsp:cNvSpPr/>
      </dsp:nvSpPr>
      <dsp:spPr>
        <a:xfrm rot="19876560">
          <a:off x="4510649" y="1247406"/>
          <a:ext cx="1521601" cy="391868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3A226-7BEC-4B85-A4BD-92E1F8B760B7}">
      <dsp:nvSpPr>
        <dsp:cNvPr id="0" name=""/>
        <dsp:cNvSpPr/>
      </dsp:nvSpPr>
      <dsp:spPr>
        <a:xfrm>
          <a:off x="5285516" y="555215"/>
          <a:ext cx="1306227" cy="104498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b="1" kern="1200" dirty="0"/>
            <a:t>Data Unification</a:t>
          </a:r>
          <a:endParaRPr lang="zh-CN" altLang="en-US" sz="1900" kern="1200" dirty="0"/>
        </a:p>
      </dsp:txBody>
      <dsp:txXfrm>
        <a:off x="5316122" y="585821"/>
        <a:ext cx="1245015" cy="983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9591E-DD00-4F11-932C-F7198A2AF67D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A3D90-0003-43FC-8488-870441CFEA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5C407-99D6-46DC-A7B2-965835F6988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70482-1121-4847-91DC-0FCF7F634BB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335" y="1282700"/>
            <a:ext cx="12178030" cy="222504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56348" y="3589362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3404" y="6327057"/>
            <a:ext cx="12178596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5235" y="229235"/>
            <a:ext cx="4291965" cy="765810"/>
          </a:xfrm>
          <a:prstGeom prst="rect">
            <a:avLst/>
          </a:prstGeom>
        </p:spPr>
      </p:pic>
      <p:pic>
        <p:nvPicPr>
          <p:cNvPr id="15" name="图片 14" descr="横版组合——透明.png"/>
          <p:cNvPicPr/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3865" y="339725"/>
            <a:ext cx="2729230" cy="544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611" y="500062"/>
            <a:ext cx="5588190" cy="1325563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505200" y="2112228"/>
            <a:ext cx="8245522" cy="658268"/>
          </a:xfrm>
        </p:spPr>
        <p:txBody>
          <a:bodyPr anchor="ctr"/>
          <a:lstStyle>
            <a:lvl1pPr marL="514350" indent="-514350">
              <a:buFont typeface="+mj-lt"/>
              <a:buAutoNum type="arabicPeriod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518848" y="2906969"/>
            <a:ext cx="8231874" cy="723331"/>
          </a:xfrm>
        </p:spPr>
        <p:txBody>
          <a:bodyPr anchor="ctr"/>
          <a:lstStyle>
            <a:lvl1pPr marL="514350" indent="-514350">
              <a:buFont typeface="+mj-lt"/>
              <a:buAutoNum type="arabicPeriod" startAt="2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8" name="内容占位符 3"/>
          <p:cNvSpPr>
            <a:spLocks noGrp="1"/>
          </p:cNvSpPr>
          <p:nvPr>
            <p:ph sz="half" idx="13"/>
          </p:nvPr>
        </p:nvSpPr>
        <p:spPr>
          <a:xfrm>
            <a:off x="3534768" y="3728110"/>
            <a:ext cx="8215954" cy="723331"/>
          </a:xfrm>
        </p:spPr>
        <p:txBody>
          <a:bodyPr anchor="ctr"/>
          <a:lstStyle>
            <a:lvl1pPr marL="514350" indent="-514350">
              <a:buFont typeface="+mj-lt"/>
              <a:buAutoNum type="arabicPeriod" startAt="3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3"/>
          <p:cNvSpPr>
            <a:spLocks noGrp="1"/>
          </p:cNvSpPr>
          <p:nvPr>
            <p:ph sz="half" idx="14"/>
          </p:nvPr>
        </p:nvSpPr>
        <p:spPr>
          <a:xfrm>
            <a:off x="3534768" y="4574273"/>
            <a:ext cx="8215954" cy="723331"/>
          </a:xfrm>
        </p:spPr>
        <p:txBody>
          <a:bodyPr anchor="ctr"/>
          <a:lstStyle>
            <a:lvl1pPr marL="514350" indent="-514350">
              <a:buFont typeface="+mj-lt"/>
              <a:buAutoNum type="arabicPeriod" startAt="4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内容占位符 3"/>
          <p:cNvSpPr>
            <a:spLocks noGrp="1"/>
          </p:cNvSpPr>
          <p:nvPr>
            <p:ph sz="half" idx="15"/>
          </p:nvPr>
        </p:nvSpPr>
        <p:spPr>
          <a:xfrm>
            <a:off x="3534768" y="5420429"/>
            <a:ext cx="8215954" cy="723331"/>
          </a:xfrm>
        </p:spPr>
        <p:txBody>
          <a:bodyPr anchor="ctr"/>
          <a:lstStyle>
            <a:lvl1pPr marL="514350" indent="-514350">
              <a:buFont typeface="+mj-lt"/>
              <a:buAutoNum type="arabicPeriod" startAt="5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0" y="6296025"/>
            <a:ext cx="10863263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组合 7"/>
          <p:cNvGrpSpPr/>
          <p:nvPr/>
        </p:nvGrpSpPr>
        <p:grpSpPr bwMode="auto">
          <a:xfrm>
            <a:off x="10773909" y="5897158"/>
            <a:ext cx="1332366" cy="907442"/>
            <a:chOff x="9021169" y="4065539"/>
            <a:chExt cx="3084395" cy="2931310"/>
          </a:xfrm>
        </p:grpSpPr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3" r="34193" b="51509"/>
            <a:stretch>
              <a:fillRect/>
            </a:stretch>
          </p:blipFill>
          <p:spPr bwMode="auto">
            <a:xfrm>
              <a:off x="9021169" y="5071284"/>
              <a:ext cx="3084395" cy="1925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9477923" y="4065539"/>
              <a:ext cx="2168264" cy="12881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Handwriting" panose="03010101010101010101" pitchFamily="66" charset="0"/>
                  <a:ea typeface="+mn-ea"/>
                </a:rPr>
                <a:t>IHEP</a:t>
              </a:r>
              <a:endParaRPr lang="en-US" altLang="zh-CN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  <a:ea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10535"/>
            <a:ext cx="10515600" cy="80858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89556"/>
            <a:ext cx="10515600" cy="48874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p"/>
              <a:defRPr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buFont typeface="微软雅黑" panose="020B0503020204020204" pitchFamily="34" charset="-122"/>
              <a:buChar char="‐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800">
                <a:latin typeface="+mn-ea"/>
                <a:ea typeface="+mn-ea"/>
              </a:defRPr>
            </a:lvl4pPr>
            <a:lvl5pPr marL="143002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en-US" altLang="zh-CN" dirty="0"/>
          </a:p>
          <a:p>
            <a:pPr lvl="3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仿宋_GB2312" panose="02010609030101010101" pitchFamily="49" charset="-122"/>
                <a:ea typeface="仿宋_GB2312" panose="02010609030101010101" pitchFamily="49" charset="-122"/>
              </a:defRPr>
            </a:lvl1pPr>
          </a:lstStyle>
          <a:p>
            <a:pPr>
              <a:defRPr/>
            </a:pPr>
            <a:r>
              <a:rPr lang="en-US" altLang="zh-CN" smtClean="0"/>
              <a:t>Dec 19, 2019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526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AAF97-D60F-4A30-86ED-B6EB7508DE97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1C73-6920-4190-8F76-1A0FE52E9A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443CB-CBD7-4A8A-9BAA-27A79AA954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8D32226-C75F-4A9F-9F21-AFEE1C93021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.xml"/><Relationship Id="rId2" Type="http://schemas.openxmlformats.org/officeDocument/2006/relationships/image" Target="../media/image15.png"/><Relationship Id="rId1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.xml"/><Relationship Id="rId2" Type="http://schemas.openxmlformats.org/officeDocument/2006/relationships/image" Target="../media/image16.png"/><Relationship Id="rId1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5.GIF"/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00" y="1282700"/>
            <a:ext cx="12182475" cy="2224405"/>
          </a:xfrm>
          <a:solidFill>
            <a:schemeClr val="accent1">
              <a:lumMod val="75000"/>
            </a:schemeClr>
          </a:solidFill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dirty="0"/>
              <a:t> 粒子加速器中的运行数据挖掘与性能优化</a:t>
            </a:r>
            <a:endParaRPr lang="en-US" altLang="zh-CN" dirty="0"/>
          </a:p>
        </p:txBody>
      </p:sp>
      <p:sp>
        <p:nvSpPr>
          <p:cNvPr id="5123" name="副标题 2"/>
          <p:cNvSpPr>
            <a:spLocks noGrp="1"/>
          </p:cNvSpPr>
          <p:nvPr>
            <p:ph type="subTitle" idx="1"/>
          </p:nvPr>
        </p:nvSpPr>
        <p:spPr>
          <a:xfrm>
            <a:off x="657225" y="3589338"/>
            <a:ext cx="10142538" cy="1655762"/>
          </a:xfrm>
        </p:spPr>
        <p:txBody>
          <a:bodyPr/>
          <a:lstStyle/>
          <a:p>
            <a:r>
              <a:rPr lang="zh-CN" altLang="en-US" dirty="0"/>
              <a:t>肖邓杰，储中明，白宇，乔予思</a:t>
            </a:r>
            <a:endParaRPr lang="en-US" altLang="zh-CN" dirty="0"/>
          </a:p>
          <a:p>
            <a:r>
              <a:rPr lang="zh-CN" altLang="en-US" dirty="0" smtClean="0"/>
              <a:t>中国科学院高能物理研究所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ym typeface="+mn-ea"/>
              </a:rPr>
              <a:t>机器学习应用想法</a:t>
            </a:r>
            <a:r>
              <a:rPr lang="en-US" altLang="zh-CN" dirty="0" smtClean="0">
                <a:sym typeface="+mn-ea"/>
              </a:rPr>
              <a:t> </a:t>
            </a:r>
            <a:r>
              <a:rPr lang="en-US" altLang="zh-CN" dirty="0" smtClean="0"/>
              <a:t> [2]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大数据应用</a:t>
            </a:r>
            <a:endParaRPr lang="en-US" dirty="0" smtClean="0"/>
          </a:p>
          <a:p>
            <a:pPr lvl="1"/>
            <a:r>
              <a:rPr lang="zh-CN" altLang="en-US" dirty="0" smtClean="0"/>
              <a:t>安装各种传感器，收集尽可能多的数据。</a:t>
            </a:r>
            <a:endParaRPr lang="en-US" dirty="0" smtClean="0"/>
          </a:p>
          <a:p>
            <a:pPr lvl="1"/>
            <a:r>
              <a:rPr lang="zh-CN" altLang="en-US" dirty="0" smtClean="0"/>
              <a:t>数据挖掘、数据关联、跨学科数据分析。</a:t>
            </a:r>
            <a:endParaRPr lang="en-US" dirty="0" smtClean="0"/>
          </a:p>
          <a:p>
            <a:r>
              <a:rPr lang="zh-CN" altLang="en-US" dirty="0" smtClean="0"/>
              <a:t>数据共享的光源数据中心</a:t>
            </a:r>
            <a:endParaRPr lang="en-US" dirty="0" smtClean="0"/>
          </a:p>
          <a:p>
            <a:r>
              <a:rPr lang="zh-CN" altLang="en-US" dirty="0" smtClean="0"/>
              <a:t>加速器数据存档中心</a:t>
            </a:r>
            <a:endParaRPr lang="en-US" dirty="0" smtClean="0"/>
          </a:p>
          <a:p>
            <a:pPr lvl="1"/>
            <a:r>
              <a:rPr lang="zh-CN" altLang="en-US" dirty="0" smtClean="0"/>
              <a:t>国内外各种加速器相关的数据存档</a:t>
            </a:r>
            <a:endParaRPr lang="en-US" dirty="0" smtClean="0"/>
          </a:p>
          <a:p>
            <a:r>
              <a:rPr lang="en-US" smtClean="0"/>
              <a:t>…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SCE 2019, July 18,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机器学习平台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收集数据</a:t>
            </a:r>
            <a:endParaRPr lang="en-US" dirty="0"/>
          </a:p>
          <a:p>
            <a:r>
              <a:rPr lang="zh-CN" altLang="en-US" dirty="0"/>
              <a:t>数据预处理</a:t>
            </a:r>
            <a:endParaRPr lang="en-US" dirty="0"/>
          </a:p>
          <a:p>
            <a:r>
              <a:rPr lang="zh-CN" altLang="en-US" dirty="0"/>
              <a:t>应用算法</a:t>
            </a:r>
            <a:endParaRPr lang="en-US" dirty="0"/>
          </a:p>
          <a:p>
            <a:r>
              <a:rPr lang="zh-CN" altLang="en-US" dirty="0"/>
              <a:t>展示结果</a:t>
            </a:r>
            <a:endParaRPr lang="en-US" dirty="0"/>
          </a:p>
          <a:p>
            <a:r>
              <a:rPr lang="zh-CN" altLang="en-US" dirty="0"/>
              <a:t>应用算法的预测或输出结果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870" y="575014"/>
            <a:ext cx="6480610" cy="5291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54" y="4113589"/>
            <a:ext cx="4889416" cy="1932599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机器学习预备工作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数据收集</a:t>
            </a:r>
            <a:endParaRPr lang="en-US" dirty="0" smtClean="0"/>
          </a:p>
          <a:p>
            <a:pPr lvl="1"/>
            <a:r>
              <a:rPr lang="zh-CN" altLang="en-US" dirty="0" smtClean="0"/>
              <a:t>加速器存档数据 </a:t>
            </a:r>
            <a:r>
              <a:rPr lang="en-US" altLang="zh-CN" dirty="0" smtClean="0"/>
              <a:t>Archiver</a:t>
            </a:r>
            <a:endParaRPr lang="en-US" dirty="0" smtClean="0"/>
          </a:p>
          <a:p>
            <a:pPr lvl="1"/>
            <a:r>
              <a:rPr lang="zh-CN" altLang="en-US" dirty="0" smtClean="0"/>
              <a:t>数据采集系统（</a:t>
            </a:r>
            <a:r>
              <a:rPr lang="en-US" altLang="zh-CN" dirty="0" smtClean="0"/>
              <a:t>DAQ</a:t>
            </a:r>
            <a:r>
              <a:rPr lang="zh-CN" altLang="en-US" dirty="0" smtClean="0"/>
              <a:t>）的实验数据</a:t>
            </a:r>
            <a:endParaRPr lang="en-US" dirty="0" smtClean="0"/>
          </a:p>
          <a:p>
            <a:pPr lvl="1"/>
            <a:r>
              <a:rPr lang="en-US" dirty="0" err="1"/>
              <a:t>PVLogger</a:t>
            </a:r>
            <a:r>
              <a:rPr lang="en-US" dirty="0"/>
              <a:t> (</a:t>
            </a:r>
            <a:r>
              <a:rPr lang="zh-CN" altLang="en-US" dirty="0"/>
              <a:t>基于</a:t>
            </a:r>
            <a:r>
              <a:rPr lang="en-US" altLang="zh-CN" dirty="0"/>
              <a:t>EPICS</a:t>
            </a:r>
            <a:r>
              <a:rPr lang="en-US" dirty="0"/>
              <a:t>) or time synchronized meta data</a:t>
            </a:r>
            <a:endParaRPr lang="en-US" dirty="0" smtClean="0"/>
          </a:p>
          <a:p>
            <a:pPr lvl="2"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dirty="0"/>
              <a:t>定义自己的</a:t>
            </a:r>
            <a:r>
              <a:rPr lang="en-US" altLang="zh-CN" sz="1600" dirty="0"/>
              <a:t>EPICS PV</a:t>
            </a:r>
            <a:r>
              <a:rPr lang="zh-CN" altLang="en-US" sz="1600" dirty="0"/>
              <a:t>列表，周期性记录</a:t>
            </a:r>
            <a:endParaRPr lang="en-US" altLang="zh-CN" sz="1600" dirty="0"/>
          </a:p>
          <a:p>
            <a:pPr lvl="2"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dirty="0"/>
              <a:t>对齐时间戳</a:t>
            </a:r>
            <a:r>
              <a:rPr lang="en-US" altLang="zh-CN" sz="1600" dirty="0"/>
              <a:t>PV</a:t>
            </a:r>
            <a:endParaRPr lang="en-US" altLang="zh-CN" sz="1600" dirty="0"/>
          </a:p>
          <a:p>
            <a:pPr lvl="2"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sz="1600" dirty="0"/>
              <a:t>MySQL DB </a:t>
            </a:r>
            <a:endParaRPr lang="en-US" altLang="zh-CN" sz="1600" dirty="0"/>
          </a:p>
          <a:p>
            <a:pPr lvl="2"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dirty="0"/>
              <a:t>周期性的记录数据</a:t>
            </a:r>
            <a:endParaRPr lang="en-US" altLang="zh-CN" sz="1600" dirty="0"/>
          </a:p>
          <a:p>
            <a:pPr lvl="2"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dirty="0"/>
              <a:t>手动记录数据</a:t>
            </a:r>
            <a:endParaRPr lang="en-US" altLang="zh-CN" sz="1600" dirty="0"/>
          </a:p>
          <a:p>
            <a:pPr lvl="1"/>
            <a:endParaRPr lang="en-US" dirty="0"/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4266" y="4765054"/>
            <a:ext cx="4749196" cy="110956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708" y="3981087"/>
            <a:ext cx="1310754" cy="481626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184" y="3573706"/>
            <a:ext cx="4970966" cy="2079417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数据处理</a:t>
            </a:r>
            <a:endParaRPr lang="zh-CN" alt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439928" y="1037961"/>
            <a:ext cx="6544908" cy="36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lnSpcReduction="10000"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b="1" dirty="0" smtClean="0"/>
              <a:t>数据源</a:t>
            </a:r>
            <a:endParaRPr lang="en-US" altLang="zh-CN" b="1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dirty="0" smtClean="0"/>
              <a:t>EPICS </a:t>
            </a:r>
            <a:r>
              <a:rPr lang="zh-CN" altLang="en-US" dirty="0" smtClean="0"/>
              <a:t>实时数据</a:t>
            </a:r>
            <a:endParaRPr lang="en-US" altLang="zh-CN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dirty="0" smtClean="0"/>
              <a:t>TXT/Excel </a:t>
            </a:r>
            <a:r>
              <a:rPr lang="zh-CN" altLang="en-US" dirty="0" smtClean="0"/>
              <a:t>文件</a:t>
            </a:r>
            <a:endParaRPr lang="en-US" altLang="zh-CN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dirty="0" smtClean="0"/>
              <a:t>EPICS Channel Archiver</a:t>
            </a:r>
            <a:endParaRPr lang="en-US" altLang="zh-CN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dirty="0" smtClean="0"/>
              <a:t>EPISC Archiver Appliance</a:t>
            </a:r>
            <a:endParaRPr lang="en-US" altLang="zh-CN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 smtClean="0"/>
              <a:t>其他数据源</a:t>
            </a:r>
            <a:r>
              <a:rPr lang="en-US" altLang="zh-CN" dirty="0" smtClean="0"/>
              <a:t> (e.g. </a:t>
            </a:r>
            <a:r>
              <a:rPr lang="en-US" altLang="zh-CN" dirty="0" err="1" smtClean="0"/>
              <a:t>PVLogger</a:t>
            </a:r>
            <a:r>
              <a:rPr lang="en-US" altLang="zh-CN" dirty="0" smtClean="0"/>
              <a:t>)</a:t>
            </a: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1800210" y="4158094"/>
            <a:ext cx="89770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Code Snippet </a:t>
            </a:r>
            <a:endParaRPr lang="en-US" altLang="zh-CN" dirty="0"/>
          </a:p>
          <a:p>
            <a:r>
              <a:rPr lang="en-US" altLang="zh-CN" i="1" dirty="0" err="1"/>
              <a:t>pvnames</a:t>
            </a:r>
            <a:r>
              <a:rPr lang="en-US" altLang="zh-CN" i="1" dirty="0"/>
              <a:t>=['BIBPM:R1OBPM02:XPOS','BIBPM:R1OBPM03:XPOS','BIBPM:R1OBPM04:XPOS]</a:t>
            </a:r>
            <a:endParaRPr lang="en-US" altLang="zh-CN" i="1" dirty="0"/>
          </a:p>
          <a:p>
            <a:r>
              <a:rPr lang="en-US" altLang="zh-CN" i="1" dirty="0"/>
              <a:t>#also can load </a:t>
            </a:r>
            <a:r>
              <a:rPr lang="en-US" altLang="zh-CN" i="1" dirty="0" err="1"/>
              <a:t>pvnames</a:t>
            </a:r>
            <a:r>
              <a:rPr lang="en-US" altLang="zh-CN" i="1" dirty="0"/>
              <a:t> from files</a:t>
            </a:r>
            <a:endParaRPr lang="en-US" altLang="zh-CN" i="1" dirty="0"/>
          </a:p>
          <a:p>
            <a:r>
              <a:rPr lang="en-US" altLang="zh-CN" i="1" dirty="0"/>
              <a:t>engine=</a:t>
            </a:r>
            <a:r>
              <a:rPr lang="en-US" altLang="zh-CN" i="1" dirty="0" err="1"/>
              <a:t>LoadData.getKey</a:t>
            </a:r>
            <a:r>
              <a:rPr lang="en-US" altLang="zh-CN" i="1" dirty="0"/>
              <a:t>(</a:t>
            </a:r>
            <a:r>
              <a:rPr lang="en-US" altLang="zh-CN" i="1" dirty="0" err="1"/>
              <a:t>server_addr,pvnames</a:t>
            </a:r>
            <a:r>
              <a:rPr lang="en-US" altLang="zh-CN" i="1" dirty="0"/>
              <a:t>)</a:t>
            </a:r>
            <a:endParaRPr lang="en-US" altLang="zh-CN" i="1" dirty="0"/>
          </a:p>
          <a:p>
            <a:r>
              <a:rPr lang="en-US" altLang="zh-CN" i="1" dirty="0"/>
              <a:t>data=</a:t>
            </a:r>
            <a:r>
              <a:rPr lang="en-US" altLang="zh-CN" i="1" dirty="0" err="1"/>
              <a:t>LoadData.getFormatChanArch</a:t>
            </a:r>
            <a:r>
              <a:rPr lang="en-US" altLang="zh-CN" i="1" dirty="0"/>
              <a:t>(</a:t>
            </a:r>
            <a:r>
              <a:rPr lang="en-US" altLang="zh-CN" i="1" dirty="0" err="1"/>
              <a:t>server_addr,engine,pvnames,start_time</a:t>
            </a:r>
            <a:r>
              <a:rPr lang="en-US" altLang="zh-CN" i="1" dirty="0"/>
              <a:t>='11/30/2018 14:15:00’,end_time='11/30/2018 14:16:00’,merge_type='outer’,</a:t>
            </a:r>
            <a:r>
              <a:rPr lang="en-US" altLang="zh-CN" i="1" dirty="0" err="1"/>
              <a:t>interpolation_type</a:t>
            </a:r>
            <a:r>
              <a:rPr lang="en-US" altLang="zh-CN" i="1" dirty="0"/>
              <a:t>='linear’, </a:t>
            </a:r>
            <a:r>
              <a:rPr lang="en-US" altLang="zh-CN" i="1" dirty="0" err="1"/>
              <a:t>fillna_type</a:t>
            </a:r>
            <a:r>
              <a:rPr lang="en-US" altLang="zh-CN" i="1" dirty="0"/>
              <a:t>=</a:t>
            </a:r>
            <a:r>
              <a:rPr lang="en-US" altLang="zh-CN" i="1" dirty="0" err="1"/>
              <a:t>None,how</a:t>
            </a:r>
            <a:r>
              <a:rPr lang="en-US" altLang="zh-CN" i="1" dirty="0"/>
              <a:t>=0)</a:t>
            </a:r>
            <a:endParaRPr lang="en-US" altLang="zh-CN" i="1" dirty="0"/>
          </a:p>
        </p:txBody>
      </p:sp>
      <p:sp>
        <p:nvSpPr>
          <p:cNvPr id="7" name="矩形 3"/>
          <p:cNvSpPr/>
          <p:nvPr/>
        </p:nvSpPr>
        <p:spPr>
          <a:xfrm>
            <a:off x="7800642" y="1354323"/>
            <a:ext cx="3746919" cy="256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accent5">
                  <a:lumMod val="50000"/>
                </a:schemeClr>
              </a:buClr>
            </a:pPr>
            <a:r>
              <a:rPr lang="zh-CN" altLang="en-US" sz="2800" b="1" dirty="0"/>
              <a:t>输出格式</a:t>
            </a:r>
            <a:endParaRPr lang="en-US" altLang="zh-CN" sz="2800" b="1" dirty="0"/>
          </a:p>
          <a:p>
            <a:pPr marL="228600" indent="-539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sz="2800" dirty="0"/>
              <a:t>Pandas </a:t>
            </a:r>
            <a:r>
              <a:rPr lang="en-US" altLang="zh-CN" sz="2800" dirty="0" err="1"/>
              <a:t>DataFrame</a:t>
            </a:r>
            <a:endParaRPr lang="en-US" altLang="zh-CN" sz="2800" dirty="0"/>
          </a:p>
          <a:p>
            <a:pPr marL="228600" indent="-539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sz="2800" dirty="0"/>
              <a:t>TXT/Excel </a:t>
            </a:r>
            <a:r>
              <a:rPr lang="zh-CN" altLang="en-US" sz="2800" dirty="0"/>
              <a:t>文件</a:t>
            </a:r>
            <a:endParaRPr lang="en-US" altLang="zh-CN" sz="2800" dirty="0"/>
          </a:p>
          <a:p>
            <a:pPr marL="228600" indent="-539750">
              <a:lnSpc>
                <a:spcPct val="90000"/>
              </a:lnSpc>
              <a:spcBef>
                <a:spcPts val="100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800" dirty="0"/>
              <a:t>其他格式</a:t>
            </a:r>
            <a:r>
              <a:rPr lang="en-US" altLang="zh-CN" sz="2800" dirty="0"/>
              <a:t>: HDFS </a:t>
            </a:r>
            <a:endParaRPr lang="en-US" altLang="zh-CN" sz="2800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数据导出和统一</a:t>
            </a:r>
            <a:r>
              <a:rPr lang="en-US" dirty="0"/>
              <a:t> [1]</a:t>
            </a:r>
            <a:endParaRPr 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413656" y="1086124"/>
            <a:ext cx="8316685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zh-CN" altLang="en-US" b="1" dirty="0" smtClean="0"/>
              <a:t>原始数据特征</a:t>
            </a:r>
            <a:endParaRPr lang="en-US" altLang="zh-CN" b="1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 smtClean="0"/>
              <a:t>大量</a:t>
            </a:r>
            <a:r>
              <a:rPr lang="en-US" altLang="zh-CN" dirty="0" smtClean="0"/>
              <a:t>PV</a:t>
            </a:r>
            <a:r>
              <a:rPr lang="zh-CN" altLang="en-US" dirty="0" smtClean="0"/>
              <a:t>作为模型特征</a:t>
            </a:r>
            <a:endParaRPr lang="en-US" altLang="zh-CN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 smtClean="0"/>
              <a:t>不同的</a:t>
            </a:r>
            <a:r>
              <a:rPr lang="en-US" altLang="zh-CN" dirty="0" smtClean="0"/>
              <a:t>PV</a:t>
            </a:r>
            <a:r>
              <a:rPr lang="zh-CN" altLang="en-US" dirty="0" smtClean="0"/>
              <a:t>有不同获取周期</a:t>
            </a:r>
            <a:endParaRPr lang="en-US" altLang="zh-CN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 smtClean="0"/>
              <a:t>处理缺失值和异常值</a:t>
            </a:r>
            <a:r>
              <a:rPr lang="en-US" altLang="zh-CN" dirty="0" smtClean="0"/>
              <a:t> </a:t>
            </a:r>
            <a:endParaRPr lang="en-US" altLang="zh-CN" dirty="0" smtClean="0"/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/>
          </a:p>
        </p:txBody>
      </p:sp>
      <p:graphicFrame>
        <p:nvGraphicFramePr>
          <p:cNvPr id="6" name="图示 3"/>
          <p:cNvGraphicFramePr/>
          <p:nvPr/>
        </p:nvGraphicFramePr>
        <p:xfrm>
          <a:off x="4038600" y="2988567"/>
          <a:ext cx="7503203" cy="301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" action="ppaction://hlinkshowjump?jump=previousslide"/>
          </p:cNvPr>
          <p:cNvSpPr/>
          <p:nvPr/>
        </p:nvSpPr>
        <p:spPr>
          <a:xfrm>
            <a:off x="1" y="0"/>
            <a:ext cx="12192000" cy="1052736"/>
          </a:xfrm>
          <a:prstGeom prst="rect">
            <a:avLst/>
          </a:prstGeom>
          <a:solidFill>
            <a:srgbClr val="055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等腰三角形 8"/>
          <p:cNvSpPr/>
          <p:nvPr/>
        </p:nvSpPr>
        <p:spPr>
          <a:xfrm rot="10800000">
            <a:off x="695400" y="1042253"/>
            <a:ext cx="290416" cy="178103"/>
          </a:xfrm>
          <a:prstGeom prst="triangle">
            <a:avLst/>
          </a:prstGeom>
          <a:solidFill>
            <a:srgbClr val="055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32" name="文本框 31"/>
          <p:cNvSpPr txBox="1"/>
          <p:nvPr/>
        </p:nvSpPr>
        <p:spPr>
          <a:xfrm>
            <a:off x="335280" y="317500"/>
            <a:ext cx="33591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PV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Logger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hlinkClick r:id="rId1" action="ppaction://hlinksldjump"/>
          </p:cNvPr>
          <p:cNvSpPr/>
          <p:nvPr/>
        </p:nvSpPr>
        <p:spPr>
          <a:xfrm>
            <a:off x="617000" y="1520016"/>
            <a:ext cx="53295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l">
              <a:buFont typeface="Arial" panose="020B0604020202090204" pitchFamily="34" charset="0"/>
              <a:buChar char="•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Problems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Inconsistent timestamps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Different PV has different acquisition period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 descr="C:\Users\BaiYu\AppData\Local\Temp\WeChat Files\67030833085327943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0" y="2774801"/>
            <a:ext cx="3979573" cy="3857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750020" y="2996952"/>
            <a:ext cx="2753692" cy="3635071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C:\Users\BaiYu\AppData\Local\Temp\WeChat Files\76725969588738234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209521"/>
            <a:ext cx="4056846" cy="5604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6050246" y="1412776"/>
            <a:ext cx="3070090" cy="5401672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69"/>
    </mc:Choice>
    <mc:Fallback>
      <p:transition spd="slow" advTm="5266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1" action="ppaction://hlinksldjump"/>
          </p:cNvPr>
          <p:cNvSpPr/>
          <p:nvPr/>
        </p:nvSpPr>
        <p:spPr>
          <a:xfrm>
            <a:off x="1" y="954"/>
            <a:ext cx="12192000" cy="1051782"/>
          </a:xfrm>
          <a:prstGeom prst="rect">
            <a:avLst/>
          </a:prstGeom>
          <a:solidFill>
            <a:srgbClr val="055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等腰三角形 8"/>
          <p:cNvSpPr/>
          <p:nvPr/>
        </p:nvSpPr>
        <p:spPr>
          <a:xfrm rot="10800000">
            <a:off x="491893" y="1031418"/>
            <a:ext cx="290416" cy="178103"/>
          </a:xfrm>
          <a:prstGeom prst="triangle">
            <a:avLst/>
          </a:prstGeom>
          <a:solidFill>
            <a:srgbClr val="055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782309" y="1988840"/>
            <a:ext cx="3009435" cy="1198880"/>
          </a:xfrm>
          <a:prstGeom prst="rect">
            <a:avLst/>
          </a:prstGeom>
          <a:noFill/>
          <a:ln>
            <a:solidFill>
              <a:srgbClr val="0553A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Data collection &amp; display</a:t>
            </a:r>
            <a:endParaRPr lang="zh-CN" altLang="en-US" dirty="0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3648075" y="2348865"/>
            <a:ext cx="10077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35280" y="317500"/>
            <a:ext cx="3312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Data processing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9" y="1168666"/>
            <a:ext cx="10570275" cy="556842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071664" y="6453336"/>
            <a:ext cx="1872208" cy="28375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322185" y="2475865"/>
            <a:ext cx="1853565" cy="338455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919605" y="1614805"/>
            <a:ext cx="1593850" cy="2413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82320" y="2475865"/>
            <a:ext cx="328295" cy="99568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223125" y="1614805"/>
            <a:ext cx="926465" cy="2413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07"/>
    </mc:Choice>
    <mc:Fallback>
      <p:transition spd="slow" advTm="3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1" action="ppaction://hlinksldjump"/>
          </p:cNvPr>
          <p:cNvSpPr/>
          <p:nvPr/>
        </p:nvSpPr>
        <p:spPr>
          <a:xfrm>
            <a:off x="1" y="954"/>
            <a:ext cx="12192000" cy="1051782"/>
          </a:xfrm>
          <a:prstGeom prst="rect">
            <a:avLst/>
          </a:prstGeom>
          <a:solidFill>
            <a:srgbClr val="055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9" name="等腰三角形 8"/>
          <p:cNvSpPr/>
          <p:nvPr/>
        </p:nvSpPr>
        <p:spPr>
          <a:xfrm rot="10800000">
            <a:off x="491893" y="1031418"/>
            <a:ext cx="290416" cy="178103"/>
          </a:xfrm>
          <a:prstGeom prst="triangle">
            <a:avLst/>
          </a:prstGeom>
          <a:solidFill>
            <a:srgbClr val="055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" y="1290955"/>
            <a:ext cx="11856085" cy="54076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5280" y="317500"/>
            <a:ext cx="6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PV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Logger export data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07"/>
    </mc:Choice>
    <mc:Fallback>
      <p:transition spd="slow" advTm="3640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0319"/>
            <a:ext cx="10515600" cy="808582"/>
          </a:xfrm>
        </p:spPr>
        <p:txBody>
          <a:bodyPr/>
          <a:lstStyle/>
          <a:p>
            <a:r>
              <a:rPr lang="zh-TW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时间</a:t>
            </a:r>
            <a:r>
              <a:rPr lang="zh-TW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戳矫正</a:t>
            </a:r>
            <a:endParaRPr lang="en-US" dirty="0"/>
          </a:p>
        </p:txBody>
      </p:sp>
      <p:grpSp>
        <p:nvGrpSpPr>
          <p:cNvPr id="5" name="组合 6"/>
          <p:cNvGrpSpPr/>
          <p:nvPr/>
        </p:nvGrpSpPr>
        <p:grpSpPr>
          <a:xfrm>
            <a:off x="918768" y="2485618"/>
            <a:ext cx="8678063" cy="2886674"/>
            <a:chOff x="0" y="0"/>
            <a:chExt cx="8972774" cy="3188403"/>
          </a:xfrm>
        </p:grpSpPr>
        <p:pic>
          <p:nvPicPr>
            <p:cNvPr id="6" name="Figure_1-2" descr="Figure_1-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25483"/>
              <a:ext cx="4408266" cy="306257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" name="Figure_1-2" descr="Figure_1-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1912" y="125486"/>
              <a:ext cx="4410863" cy="306291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8" name="Input data"/>
            <p:cNvSpPr txBox="1"/>
            <p:nvPr/>
          </p:nvSpPr>
          <p:spPr>
            <a:xfrm>
              <a:off x="1382647" y="-1"/>
              <a:ext cx="2286733" cy="326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>
              <a:lvl1pPr algn="l" defTabSz="914400">
                <a:defRPr sz="1300">
                  <a:solidFill>
                    <a:srgbClr val="FF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lvl1pPr>
            </a:lstStyle>
            <a:p>
              <a:r>
                <a:t>Input data</a:t>
              </a:r>
            </a:p>
          </p:txBody>
        </p:sp>
        <p:sp>
          <p:nvSpPr>
            <p:cNvPr id="9" name="return"/>
            <p:cNvSpPr txBox="1"/>
            <p:nvPr/>
          </p:nvSpPr>
          <p:spPr>
            <a:xfrm>
              <a:off x="6005408" y="-1"/>
              <a:ext cx="1525032" cy="326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>
              <a:lvl1pPr algn="l" defTabSz="914400">
                <a:defRPr sz="1300">
                  <a:solidFill>
                    <a:srgbClr val="FF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lvl1pPr>
            </a:lstStyle>
            <a:p>
              <a:r>
                <a:t>return</a:t>
              </a:r>
            </a:p>
          </p:txBody>
        </p:sp>
      </p:grpSp>
      <p:sp>
        <p:nvSpPr>
          <p:cNvPr id="10" name="This method based on machine learning is accurate and can be used widely in accelerator systems with little manual work."/>
          <p:cNvSpPr txBox="1"/>
          <p:nvPr/>
        </p:nvSpPr>
        <p:spPr>
          <a:xfrm>
            <a:off x="641656" y="2097788"/>
            <a:ext cx="8267577" cy="335279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>
            <a:lvl1pPr algn="l" defTabSz="914400">
              <a:defRPr sz="15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r>
              <a:t>这种基于机器学习的方法是精确的，而且可以在少量的操作下广泛的应用在其他加速器系统中</a:t>
            </a:r>
          </a:p>
        </p:txBody>
      </p:sp>
      <p:grpSp>
        <p:nvGrpSpPr>
          <p:cNvPr id="11" name="组合 12"/>
          <p:cNvGrpSpPr/>
          <p:nvPr/>
        </p:nvGrpSpPr>
        <p:grpSpPr>
          <a:xfrm>
            <a:off x="568241" y="902800"/>
            <a:ext cx="10910910" cy="990552"/>
            <a:chOff x="0" y="0"/>
            <a:chExt cx="10910908" cy="990550"/>
          </a:xfrm>
        </p:grpSpPr>
        <p:sp>
          <p:nvSpPr>
            <p:cNvPr id="12" name="Relation function:"/>
            <p:cNvSpPr txBox="1"/>
            <p:nvPr/>
          </p:nvSpPr>
          <p:spPr>
            <a:xfrm>
              <a:off x="0" y="76948"/>
              <a:ext cx="9521249" cy="3312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>
              <a:lvl1pPr algn="l" defTabSz="914400">
                <a:defRPr sz="13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lvl1pPr>
            </a:lstStyle>
            <a:p>
              <a:r>
                <a:t>相关函数: </a:t>
              </a:r>
            </a:p>
          </p:txBody>
        </p:sp>
        <p:sp>
          <p:nvSpPr>
            <p:cNvPr id="13" name="Optimization target:"/>
            <p:cNvSpPr txBox="1"/>
            <p:nvPr/>
          </p:nvSpPr>
          <p:spPr>
            <a:xfrm>
              <a:off x="0" y="533034"/>
              <a:ext cx="9521249" cy="331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l" defTabSz="914400">
                <a:defRPr sz="13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r>
                <a:rPr sz="1500"/>
                <a:t>优化目标:</a:t>
              </a:r>
              <a:r>
                <a:t>  </a:t>
              </a:r>
            </a:p>
          </p:txBody>
        </p:sp>
        <p:pic>
          <p:nvPicPr>
            <p:cNvPr id="14" name="对象 17" descr="对象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1584" y="114468"/>
              <a:ext cx="1936216" cy="26790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15" name="文本框 18"/>
            <p:cNvSpPr txBox="1"/>
            <p:nvPr/>
          </p:nvSpPr>
          <p:spPr>
            <a:xfrm>
              <a:off x="4045868" y="0"/>
              <a:ext cx="6865041" cy="990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l" defTabSz="685800">
                <a:defRPr sz="1400" i="1">
                  <a:solidFill>
                    <a:srgbClr val="808080"/>
                  </a:solidFill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pPr>
              <a:r>
                <a:t>f1(t)&amp;f2(t)</a:t>
              </a:r>
              <a:r>
                <a:rPr i="0"/>
                <a:t> : The relation between 'value' and 'timestamp' of two systems(such as correctors with BPM).</a:t>
              </a:r>
              <a:endParaRPr i="0"/>
            </a:p>
            <a:p>
              <a:pPr algn="l" defTabSz="685800">
                <a:defRPr sz="1400" i="1">
                  <a:solidFill>
                    <a:srgbClr val="808080"/>
                  </a:solidFill>
                  <a:latin typeface="Calibri Light" panose="020F0302020204030204"/>
                  <a:ea typeface="Calibri Light" panose="020F0302020204030204"/>
                  <a:cs typeface="Calibri Light" panose="020F0302020204030204"/>
                  <a:sym typeface="Calibri Light" panose="020F0302020204030204"/>
                </a:defRPr>
              </a:pPr>
              <a:r>
                <a:t>h()</a:t>
              </a:r>
              <a:r>
                <a:rPr i="0"/>
                <a:t>: Projection of one group of value to another.</a:t>
              </a:r>
              <a:endParaRPr i="0"/>
            </a:p>
            <a:p>
              <a:pPr algn="l" defTabSz="685800">
                <a:defRPr sz="1400">
                  <a:solidFill>
                    <a:srgbClr val="808080"/>
                  </a:solidFill>
                  <a:latin typeface="Arial" panose="020B0604020202090204"/>
                  <a:ea typeface="Arial" panose="020B0604020202090204"/>
                  <a:cs typeface="Arial" panose="020B0604020202090204"/>
                  <a:sym typeface="Arial" panose="020B0604020202090204"/>
                </a:defRPr>
              </a:pPr>
              <a:r>
                <a:t>ζ(): Integral coefficient. (Remove interference and noise. Keep normalization)</a:t>
              </a:r>
            </a:p>
          </p:txBody>
        </p:sp>
        <p:pic>
          <p:nvPicPr>
            <p:cNvPr id="16" name="对象 19" descr="对象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4855" y="585734"/>
              <a:ext cx="1077097" cy="24598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7" name="文本框 20"/>
          <p:cNvSpPr txBox="1"/>
          <p:nvPr/>
        </p:nvSpPr>
        <p:spPr>
          <a:xfrm>
            <a:off x="2685535" y="5485589"/>
            <a:ext cx="5286661" cy="754379"/>
          </a:xfrm>
          <a:prstGeom prst="rect">
            <a:avLst/>
          </a:prstGeom>
          <a:ln w="12700">
            <a:miter lim="400000"/>
          </a:ln>
        </p:spPr>
        <p:txBody>
          <a:bodyPr lIns="34289" tIns="34289" rIns="34289" bIns="34289">
            <a:spAutoFit/>
          </a:bodyPr>
          <a:lstStyle/>
          <a:p>
            <a:pPr marL="285750" indent="-285750" algn="l" defTabSz="685800">
              <a:buSzPct val="100000"/>
              <a:buChar char="▪"/>
              <a:defRPr sz="1300">
                <a:solidFill>
                  <a:srgbClr val="222A3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dirty="0" err="1"/>
              <a:t>结果展示了一个有效的矫正</a:t>
            </a:r>
            <a:endParaRPr dirty="0"/>
          </a:p>
          <a:p>
            <a:pPr marL="285750" indent="-285750" algn="l" defTabSz="685800">
              <a:buSzPct val="100000"/>
              <a:buChar char="▪"/>
              <a:defRPr sz="1300">
                <a:solidFill>
                  <a:srgbClr val="535353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dirty="0" err="1"/>
              <a:t>矫正时间</a:t>
            </a:r>
            <a:r>
              <a:rPr dirty="0"/>
              <a:t> </a:t>
            </a:r>
            <a:r>
              <a:rPr dirty="0" err="1"/>
              <a:t>dT</a:t>
            </a:r>
            <a:r>
              <a:rPr dirty="0"/>
              <a:t> = 13s</a:t>
            </a:r>
            <a:endParaRPr dirty="0">
              <a:solidFill>
                <a:srgbClr val="7C7C7C"/>
              </a:solidFill>
            </a:endParaRPr>
          </a:p>
          <a:p>
            <a:pPr marL="285750" indent="-285750" algn="l" defTabSz="685800">
              <a:buSzPct val="100000"/>
              <a:buChar char="▪"/>
              <a:defRPr sz="1300">
                <a:solidFill>
                  <a:srgbClr val="548235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r>
              <a:rPr dirty="0" err="1"/>
              <a:t>应用在传输线和直线的其他矫正子和BPM上，结果显示是一致的</a:t>
            </a:r>
            <a:endParaRPr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8080" y="2595880"/>
            <a:ext cx="3561080" cy="3390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635" y="2766060"/>
            <a:ext cx="4390390" cy="284861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>
                <a:cs typeface="微软雅黑" panose="020B0503020204020204" pitchFamily="34" charset="-122"/>
                <a:sym typeface="微软雅黑" panose="020B0503020204020204" pitchFamily="34" charset="-122"/>
              </a:rPr>
              <a:t>基于机器学习的闭轨矫正方法</a:t>
            </a:r>
            <a:endParaRPr lang="en-US" dirty="0"/>
          </a:p>
        </p:txBody>
      </p:sp>
      <p:sp>
        <p:nvSpPr>
          <p:cNvPr id="8" name="内容占位符 2"/>
          <p:cNvSpPr txBox="1"/>
          <p:nvPr/>
        </p:nvSpPr>
        <p:spPr bwMode="auto">
          <a:xfrm>
            <a:off x="328295" y="804545"/>
            <a:ext cx="9650730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>
                <a:sym typeface="+mn-ea"/>
              </a:rPr>
              <a:t>加速器储存环中束流需要围绕闭合轨道做周期运动。</a:t>
            </a: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>
                <a:sym typeface="+mn-ea"/>
              </a:rPr>
              <a:t>实际加速器，总是存在各种各样的误差。可能导致束流运动不稳定，对加速器的调束和运行性能有着严重影响。</a:t>
            </a:r>
            <a:endParaRPr>
              <a:sym typeface="+mn-ea"/>
            </a:endParaRP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背景简介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构想和架构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zh-CN" altLang="en-US" dirty="0"/>
              <a:t>数据收集与预处理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zh-CN" altLang="en-US" dirty="0"/>
              <a:t>加速器机器学习应用</a:t>
            </a:r>
            <a:endParaRPr lang="zh-CN" altLang="en-US" dirty="0"/>
          </a:p>
        </p:txBody>
      </p:sp>
      <p:sp>
        <p:nvSpPr>
          <p:cNvPr id="7" name="内容占位符 5"/>
          <p:cNvSpPr txBox="1"/>
          <p:nvPr/>
        </p:nvSpPr>
        <p:spPr bwMode="auto">
          <a:xfrm>
            <a:off x="3534768" y="5420436"/>
            <a:ext cx="8215954" cy="7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514350" indent="-5143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+mj-lt"/>
              <a:buAutoNum type="arabicPeriod" startAt="4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 startAt="5"/>
            </a:pPr>
            <a:r>
              <a:rPr lang="zh-CN" altLang="en-US" dirty="0"/>
              <a:t>总结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>
                <a:cs typeface="微软雅黑" panose="020B0503020204020204" pitchFamily="34" charset="-122"/>
                <a:sym typeface="微软雅黑" panose="020B0503020204020204" pitchFamily="34" charset="-122"/>
              </a:rPr>
              <a:t>基于机器学习的闭轨矫正方法</a:t>
            </a:r>
            <a:endParaRPr 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370840" y="645160"/>
            <a:ext cx="7782560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 smtClean="0"/>
              <a:t>利用多元回归的算法，对轨道和磁铁矫正强度历史数据进行建模和拟合。</a:t>
            </a:r>
            <a:endParaRPr lang="en-US" altLang="zh-CN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dirty="0" smtClean="0"/>
              <a:t>根据</a:t>
            </a:r>
            <a:r>
              <a:rPr lang="en-US" altLang="zh-CN" dirty="0" smtClean="0"/>
              <a:t>BPM</a:t>
            </a:r>
            <a:r>
              <a:rPr lang="zh-CN" altLang="en-US" dirty="0" smtClean="0"/>
              <a:t>数值预测矫正强度，使轨道矫回理想轨道或黄金轨道。</a:t>
            </a:r>
            <a:endParaRPr lang="zh-CN" altLang="en-US" dirty="0" smtClean="0"/>
          </a:p>
        </p:txBody>
      </p:sp>
      <p:pic>
        <p:nvPicPr>
          <p:cNvPr id="156" name="图片 1" descr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682" y="3125849"/>
            <a:ext cx="3200060" cy="239517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7" name="图片 1" descr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453" y="3125849"/>
            <a:ext cx="3356326" cy="239517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图片 7" descr="Fig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98" y="644862"/>
            <a:ext cx="3577679" cy="510376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34689" y="5736324"/>
            <a:ext cx="1814003" cy="2444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12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Palatino"/>
              </a:rPr>
              <a:t>机器学习轨道矫正实验流程</a:t>
            </a:r>
            <a:endParaRPr kumimoji="0" lang="zh-CN" altLang="en-US" sz="112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Palatino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875064" y="5521059"/>
            <a:ext cx="1814003" cy="2444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125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Palatino"/>
              </a:rPr>
              <a:t>校正前轨道</a:t>
            </a:r>
            <a:endParaRPr kumimoji="0" lang="zh-CN" altLang="en-US" sz="112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Palatino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39879" y="5546459"/>
            <a:ext cx="1814003" cy="2444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125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Palatino"/>
              </a:rPr>
              <a:t>校正后轨道</a:t>
            </a:r>
            <a:endParaRPr kumimoji="0" lang="zh-CN" altLang="en-US" sz="112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>
                <a:cs typeface="微软雅黑" panose="020B0503020204020204" pitchFamily="34" charset="-122"/>
                <a:sym typeface="微软雅黑" panose="020B0503020204020204" pitchFamily="34" charset="-122"/>
              </a:rPr>
              <a:t>基于机器学习的闭轨矫正方法</a:t>
            </a:r>
            <a:endParaRPr 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715010" y="917575"/>
            <a:ext cx="5260975" cy="118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>
                <a:ea typeface="宋体" panose="02010600030101010101" pitchFamily="2" charset="-122"/>
                <a:sym typeface="+mn-ea"/>
              </a:rPr>
              <a:t>BEPCII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的运行数据训练结果</a:t>
            </a:r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0602" y="2104608"/>
            <a:ext cx="4125516" cy="344909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129669" y="5554010"/>
            <a:ext cx="2111138" cy="2444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12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Palatino"/>
              </a:rPr>
              <a:t>真实数据与预测矫正子数据对比</a:t>
            </a:r>
            <a:endParaRPr kumimoji="0" lang="zh-CN" altLang="en-US" sz="112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Palatino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72530" y="1468755"/>
            <a:ext cx="5174615" cy="4887595"/>
          </a:xfrm>
        </p:spPr>
        <p:txBody>
          <a:bodyPr/>
          <a:p>
            <a:r>
              <a:rPr lang="zh-CN" altLang="en-US" dirty="0" smtClean="0"/>
              <a:t>计算速度快：</a:t>
            </a:r>
            <a:endParaRPr lang="en-US" sz="2800" dirty="0" smtClean="0"/>
          </a:p>
          <a:p>
            <a:pPr lvl="1"/>
            <a:r>
              <a:rPr lang="zh-CN" altLang="en-US" sz="2800" dirty="0" smtClean="0">
                <a:sym typeface="+mn-ea"/>
              </a:rPr>
              <a:t>模拟矫正中一次矫正时间</a:t>
            </a:r>
            <a:r>
              <a:rPr lang="en-US" altLang="zh-CN" sz="2800" dirty="0" smtClean="0">
                <a:sym typeface="+mn-ea"/>
              </a:rPr>
              <a:t>0.7s</a:t>
            </a:r>
            <a:r>
              <a:rPr lang="zh-CN" altLang="en-US" sz="2800" dirty="0" smtClean="0">
                <a:sym typeface="+mn-ea"/>
              </a:rPr>
              <a:t>（</a:t>
            </a:r>
            <a:r>
              <a:rPr lang="en-US" altLang="zh-CN" sz="2800" dirty="0" smtClean="0">
                <a:sym typeface="+mn-ea"/>
              </a:rPr>
              <a:t>intel i7 2600</a:t>
            </a:r>
            <a:r>
              <a:rPr lang="zh-CN" altLang="en-US" sz="2800" dirty="0" smtClean="0">
                <a:sym typeface="+mn-ea"/>
              </a:rPr>
              <a:t>）</a:t>
            </a:r>
            <a:endParaRPr lang="zh-CN" altLang="en-US" sz="2800" dirty="0" smtClean="0">
              <a:sym typeface="+mn-ea"/>
            </a:endParaRPr>
          </a:p>
          <a:p>
            <a:pPr lvl="1"/>
            <a:r>
              <a:rPr lang="en-US" altLang="zh-CN" sz="2800" dirty="0" smtClean="0">
                <a:sym typeface="+mn-ea"/>
              </a:rPr>
              <a:t>MICADO 120s</a:t>
            </a:r>
            <a:endParaRPr lang="en-US" dirty="0" smtClean="0"/>
          </a:p>
          <a:p>
            <a:r>
              <a:rPr lang="zh-CN" altLang="en-US" dirty="0" smtClean="0"/>
              <a:t>适用横纵向耦合矫正，误差分析。</a:t>
            </a:r>
            <a:endParaRPr lang="zh-CN" altLang="en-US" dirty="0" smtClean="0"/>
          </a:p>
          <a:p>
            <a:r>
              <a:rPr lang="zh-CN" altLang="en-US" dirty="0" smtClean="0"/>
              <a:t>不受理想模型的限制。</a:t>
            </a:r>
            <a:endParaRPr lang="zh-CN" altLang="en-US" dirty="0" smtClean="0"/>
          </a:p>
          <a:p>
            <a:r>
              <a:rPr lang="zh-CN" altLang="en-US" dirty="0" smtClean="0"/>
              <a:t>更通用的</a:t>
            </a:r>
            <a:r>
              <a:rPr lang="en-US" altLang="zh-CN" dirty="0" smtClean="0"/>
              <a:t>API</a:t>
            </a:r>
            <a:r>
              <a:rPr lang="zh-CN" altLang="en-US" dirty="0" smtClean="0"/>
              <a:t>接口。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cs typeface="微软雅黑" panose="020B0503020204020204" pitchFamily="34" charset="-122"/>
                <a:sym typeface="微软雅黑" panose="020B0503020204020204" pitchFamily="34" charset="-122"/>
              </a:rPr>
              <a:t>加速器智能控制系统</a:t>
            </a:r>
            <a:r>
              <a:rPr lang="en-US" altLang="zh-CN">
                <a:cs typeface="微软雅黑" panose="020B0503020204020204" pitchFamily="34" charset="-122"/>
                <a:sym typeface="微软雅黑" panose="020B0503020204020204" pitchFamily="34" charset="-122"/>
              </a:rPr>
              <a:t>AICtrl</a:t>
            </a:r>
            <a:endParaRPr 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325120" y="592455"/>
            <a:ext cx="10306050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>
                <a:ea typeface="宋体" panose="02010600030101010101" pitchFamily="2" charset="-122"/>
                <a:sym typeface="+mn-ea"/>
              </a:rPr>
              <a:t>基于强化学习的系统架构，自动调节减轻操作人员负担。</a:t>
            </a:r>
            <a:endParaRPr lang="zh-CN">
              <a:ea typeface="宋体" panose="02010600030101010101" pitchFamily="2" charset="-122"/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>
                <a:ea typeface="宋体" panose="02010600030101010101" pitchFamily="2" charset="-122"/>
                <a:sym typeface="+mn-ea"/>
              </a:rPr>
              <a:t>利用神经网络对状态和策略的分析，进行调节优化。</a:t>
            </a:r>
            <a:endParaRPr lang="zh-CN">
              <a:ea typeface="宋体" panose="02010600030101010101" pitchFamily="2" charset="-122"/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>
                <a:sym typeface="+mn-ea"/>
              </a:rPr>
              <a:t>Watchdog 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对自动程序监测，以防程序将机器调入危险的区域。</a:t>
            </a:r>
            <a:endParaRPr lang="zh-CN" altLang="en-US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zh-CN">
              <a:ea typeface="宋体" panose="02010600030101010101" pitchFamily="2" charset="-122"/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zh-CN" altLang="en-US" dirty="0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4265" y="2529513"/>
            <a:ext cx="6904881" cy="3650010"/>
          </a:xfrm>
          <a:prstGeom prst="rect">
            <a:avLst/>
          </a:prstGeom>
        </p:spPr>
      </p:pic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cs typeface="微软雅黑" panose="020B0503020204020204" pitchFamily="34" charset="-122"/>
                <a:sym typeface="微软雅黑" panose="020B0503020204020204" pitchFamily="34" charset="-122"/>
              </a:rPr>
              <a:t>加速器智能控制系统</a:t>
            </a:r>
            <a:r>
              <a:rPr lang="en-US" altLang="zh-CN">
                <a:cs typeface="微软雅黑" panose="020B0503020204020204" pitchFamily="34" charset="-122"/>
                <a:sym typeface="微软雅黑" panose="020B0503020204020204" pitchFamily="34" charset="-122"/>
              </a:rPr>
              <a:t>AICtrl</a:t>
            </a:r>
            <a:endParaRPr 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325120" y="592455"/>
            <a:ext cx="7955915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>
                <a:sym typeface="+mn-ea"/>
              </a:rPr>
              <a:t>横纵向offset自动优化、亮度优化。</a:t>
            </a:r>
            <a:endParaRPr lang="en-US" altLang="zh-CN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>
                <a:sym typeface="+mn-ea"/>
              </a:rPr>
              <a:t>轨道自动调节、工作点调节、耦合调节等。</a:t>
            </a: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>
                <a:sym typeface="+mn-ea"/>
              </a:rPr>
              <a:t>其他硬件系统调节与优化……</a:t>
            </a:r>
            <a:endParaRPr lang="en-US" altLang="zh-CN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892" y="2764512"/>
            <a:ext cx="5048845" cy="37339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61167" y="6498729"/>
            <a:ext cx="1940294" cy="2228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985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AICtrl</a:t>
            </a:r>
            <a:r>
              <a:rPr kumimoji="0" lang="en-US" altLang="zh-CN" sz="98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 Offset</a:t>
            </a:r>
            <a:r>
              <a:rPr kumimoji="0" lang="zh-CN" altLang="en-US" sz="98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自动调节</a:t>
            </a:r>
            <a:endParaRPr kumimoji="0" lang="zh-CN" altLang="en-US" sz="98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95" y="4123690"/>
            <a:ext cx="5505450" cy="2073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635" y="2625725"/>
            <a:ext cx="5353050" cy="2009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420" y="53340"/>
            <a:ext cx="3926205" cy="2614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cs typeface="微软雅黑" panose="020B0503020204020204" pitchFamily="34" charset="-122"/>
                <a:sym typeface="微软雅黑" panose="020B0503020204020204" pitchFamily="34" charset="-122"/>
              </a:rPr>
              <a:t>加速器智能控制系统</a:t>
            </a:r>
            <a:r>
              <a:rPr lang="en-US" altLang="zh-CN">
                <a:cs typeface="微软雅黑" panose="020B0503020204020204" pitchFamily="34" charset="-122"/>
                <a:sym typeface="微软雅黑" panose="020B0503020204020204" pitchFamily="34" charset="-122"/>
              </a:rPr>
              <a:t>AICtrl</a:t>
            </a:r>
            <a:endParaRPr 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325391" y="592729"/>
            <a:ext cx="8316685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 smtClean="0"/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sz="1800">
                <a:sym typeface="+mn-ea"/>
              </a:rPr>
              <a:t>offset自动调节、亮度优化</a:t>
            </a:r>
            <a:endParaRPr sz="1800"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sz="1800">
                <a:ea typeface="宋体" panose="02010600030101010101" pitchFamily="2" charset="-122"/>
                <a:sym typeface="+mn-ea"/>
              </a:rPr>
              <a:t>AICtrl 自动寻找的offset和最好得offset比较。</a:t>
            </a:r>
            <a:endParaRPr lang="en-US" altLang="zh-CN" sz="1800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 sz="1800">
                <a:ea typeface="宋体" panose="02010600030101010101" pitchFamily="2" charset="-122"/>
                <a:sym typeface="+mn-ea"/>
              </a:rPr>
              <a:t>产生的亮度和手动调节的比较。</a:t>
            </a:r>
            <a:endParaRPr lang="en-US" altLang="zh-CN" sz="1800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 b="1" dirty="0"/>
          </a:p>
        </p:txBody>
      </p:sp>
      <p:pic>
        <p:nvPicPr>
          <p:cNvPr id="15" name="图片 14" descr="offset1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2608" y="2014091"/>
            <a:ext cx="3280321" cy="2273052"/>
          </a:xfrm>
          <a:prstGeom prst="rect">
            <a:avLst/>
          </a:prstGeom>
        </p:spPr>
      </p:pic>
      <p:pic>
        <p:nvPicPr>
          <p:cNvPr id="16" name="图片 15" descr="real-lum and q-l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100" y="2052935"/>
            <a:ext cx="3166914" cy="2195364"/>
          </a:xfrm>
          <a:prstGeom prst="rect">
            <a:avLst/>
          </a:prstGeom>
        </p:spPr>
      </p:pic>
      <p:pic>
        <p:nvPicPr>
          <p:cNvPr id="17" name="图片 16" descr="nodog-lu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795" y="4287143"/>
            <a:ext cx="2893219" cy="1928813"/>
          </a:xfrm>
          <a:prstGeom prst="rect">
            <a:avLst/>
          </a:prstGeom>
        </p:spPr>
      </p:pic>
      <p:pic>
        <p:nvPicPr>
          <p:cNvPr id="18" name="图片 17" descr="nodog-offs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520" y="4287143"/>
            <a:ext cx="2893219" cy="192881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85982" y="6120398"/>
            <a:ext cx="1940294" cy="2228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985" dirty="0" smtClean="0">
                <a:solidFill>
                  <a:srgbClr val="FF0000"/>
                </a:solidFill>
              </a:rPr>
              <a:t>机器调节</a:t>
            </a:r>
            <a:r>
              <a:rPr lang="en-US" altLang="zh-CN" sz="985" dirty="0" smtClean="0">
                <a:solidFill>
                  <a:srgbClr val="FF0000"/>
                </a:solidFill>
              </a:rPr>
              <a:t>offset</a:t>
            </a:r>
            <a:r>
              <a:rPr lang="zh-CN" altLang="en-US" sz="985" dirty="0" smtClean="0">
                <a:solidFill>
                  <a:srgbClr val="FF0000"/>
                </a:solidFill>
              </a:rPr>
              <a:t>过程比较</a:t>
            </a:r>
            <a:endParaRPr kumimoji="0" lang="zh-CN" altLang="en-US" sz="98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61927" y="6104513"/>
            <a:ext cx="1940294" cy="2228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985" dirty="0" smtClean="0">
                <a:solidFill>
                  <a:srgbClr val="FF0000"/>
                </a:solidFill>
              </a:rPr>
              <a:t>机器调节</a:t>
            </a:r>
            <a:r>
              <a:rPr lang="zh-CN" altLang="en-US" sz="985" dirty="0">
                <a:solidFill>
                  <a:srgbClr val="FF0000"/>
                </a:solidFill>
              </a:rPr>
              <a:t>亮度</a:t>
            </a:r>
            <a:r>
              <a:rPr lang="zh-CN" altLang="en-US" sz="985" dirty="0" smtClean="0">
                <a:solidFill>
                  <a:srgbClr val="FF0000"/>
                </a:solidFill>
              </a:rPr>
              <a:t>过程比较</a:t>
            </a:r>
            <a:endParaRPr kumimoji="0" lang="zh-CN" altLang="en-US" sz="98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cs typeface="微软雅黑" panose="020B0503020204020204" pitchFamily="34" charset="-122"/>
                <a:sym typeface="微软雅黑" panose="020B0503020204020204" pitchFamily="34" charset="-122"/>
              </a:rPr>
              <a:t>加速器智能控制系统</a:t>
            </a:r>
            <a:r>
              <a:rPr lang="en-US" altLang="zh-CN">
                <a:cs typeface="微软雅黑" panose="020B0503020204020204" pitchFamily="34" charset="-122"/>
                <a:sym typeface="微软雅黑" panose="020B0503020204020204" pitchFamily="34" charset="-122"/>
              </a:rPr>
              <a:t>AICtrl</a:t>
            </a:r>
            <a:endParaRPr 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325120" y="592455"/>
            <a:ext cx="9658985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 smtClean="0"/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sz="2000">
                <a:sym typeface="微软雅黑" panose="020B0503020204020204" pitchFamily="34" charset="-122"/>
              </a:rPr>
              <a:t>Watchdog 监测系统</a:t>
            </a:r>
            <a:endParaRPr sz="2000"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000" dirty="0">
                <a:ea typeface="宋体" panose="02010600030101010101" pitchFamily="2" charset="-122"/>
                <a:sym typeface="+mn-ea"/>
              </a:rPr>
              <a:t>读取设备数据库，禁止程序将设备设置超限值，保护设备。</a:t>
            </a:r>
            <a:endParaRPr lang="zh-CN" altLang="en-US" sz="2000" dirty="0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000" dirty="0">
                <a:ea typeface="宋体" panose="02010600030101010101" pitchFamily="2" charset="-122"/>
                <a:sym typeface="+mn-ea"/>
              </a:rPr>
              <a:t>读取历史数据库分析危险状态，禁止某些设备同时设置某些状态，防止丢束。</a:t>
            </a:r>
            <a:endParaRPr lang="zh-CN" altLang="en-US" sz="2000" dirty="0">
              <a:ea typeface="宋体" panose="02010600030101010101" pitchFamily="2" charset="-122"/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2000" dirty="0">
                <a:ea typeface="宋体" panose="02010600030101010101" pitchFamily="2" charset="-122"/>
                <a:sym typeface="+mn-ea"/>
              </a:rPr>
              <a:t>在不太安全区域给予AICtrl惩罚，发出警报。将</a:t>
            </a:r>
            <a:r>
              <a:rPr lang="en-US" altLang="zh-CN" sz="2000" dirty="0" err="1">
                <a:ea typeface="宋体" panose="02010600030101010101" pitchFamily="2" charset="-122"/>
                <a:sym typeface="+mn-ea"/>
              </a:rPr>
              <a:t>AICtrl</a:t>
            </a:r>
            <a:r>
              <a:rPr lang="zh-CN" altLang="en-US" sz="2000" dirty="0">
                <a:ea typeface="宋体" panose="02010600030101010101" pitchFamily="2" charset="-122"/>
                <a:sym typeface="+mn-ea"/>
              </a:rPr>
              <a:t>带出一些困境。</a:t>
            </a:r>
            <a:endParaRPr lang="zh-CN" altLang="en-US" sz="2000" dirty="0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 sz="2000" dirty="0" err="1">
              <a:ea typeface="宋体" panose="02010600030101010101" pitchFamily="2" charset="-122"/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8596" y="2668379"/>
            <a:ext cx="2699445" cy="3198614"/>
          </a:xfrm>
          <a:prstGeom prst="rect">
            <a:avLst/>
          </a:prstGeom>
        </p:spPr>
      </p:pic>
      <p:pic>
        <p:nvPicPr>
          <p:cNvPr id="27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512" y="3038068"/>
            <a:ext cx="3120033" cy="21239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" name="文本框 8"/>
          <p:cNvSpPr txBox="1"/>
          <p:nvPr/>
        </p:nvSpPr>
        <p:spPr>
          <a:xfrm>
            <a:off x="5990759" y="5277063"/>
            <a:ext cx="1673423" cy="2444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35718" tIns="35718" rIns="35718" bIns="35718" numCol="1" spcCol="38100" rtlCol="0" anchor="ctr" forceAA="0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125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直线矫正子聚类分析</a:t>
            </a:r>
            <a:endParaRPr kumimoji="0" lang="zh-CN" altLang="en-US" sz="1125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38171" y="5853927"/>
            <a:ext cx="1940294" cy="2444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12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Palatino"/>
              </a:rPr>
              <a:t>Watchdog</a:t>
            </a:r>
            <a:r>
              <a:rPr kumimoji="0" lang="zh-CN" altLang="en-US" sz="112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Palatino"/>
              </a:rPr>
              <a:t>监测系统</a:t>
            </a:r>
            <a:endParaRPr kumimoji="0" lang="zh-CN" altLang="en-US" sz="112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Palatino"/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278495" y="3037840"/>
            <a:ext cx="3965575" cy="3319145"/>
          </a:xfrm>
        </p:spPr>
        <p:txBody>
          <a:bodyPr/>
          <a:p>
            <a:r>
              <a:rPr lang="zh-CN" altLang="en-US" sz="2400" dirty="0" smtClean="0"/>
              <a:t>三种模式</a:t>
            </a:r>
            <a:endParaRPr lang="en-US" dirty="0" smtClean="0"/>
          </a:p>
          <a:p>
            <a:pPr lvl="1"/>
            <a:r>
              <a:rPr lang="zh-CN" altLang="en-US" sz="2000" dirty="0" smtClean="0"/>
              <a:t>设备安全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禁止超出设备限制</a:t>
            </a:r>
            <a:endParaRPr lang="en-US" sz="2000" dirty="0" smtClean="0"/>
          </a:p>
          <a:p>
            <a:pPr lvl="1"/>
            <a:r>
              <a:rPr lang="zh-CN" altLang="en-US" sz="2000" dirty="0" smtClean="0"/>
              <a:t>运行安全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禁止超出运行安全限制（束损、辐射）</a:t>
            </a:r>
            <a:r>
              <a:rPr lang="en-US" sz="2000" dirty="0"/>
              <a:t> </a:t>
            </a:r>
            <a:endParaRPr lang="en-US" sz="2000" dirty="0"/>
          </a:p>
          <a:p>
            <a:pPr lvl="1"/>
            <a:r>
              <a:rPr lang="zh-CN" altLang="en-US" sz="2000" dirty="0"/>
              <a:t>运行效率</a:t>
            </a:r>
            <a:r>
              <a:rPr lang="en-US" altLang="zh-CN" sz="2000" dirty="0"/>
              <a:t>-</a:t>
            </a:r>
            <a:r>
              <a:rPr lang="zh-CN" altLang="en-US" sz="2000" dirty="0"/>
              <a:t>根据历史数据，调节参数关联限制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cs typeface="微软雅黑" panose="020B0503020204020204" pitchFamily="34" charset="-122"/>
                <a:sym typeface="微软雅黑" panose="020B0503020204020204" pitchFamily="34" charset="-122"/>
              </a:rPr>
              <a:t>加速器智能控制系统</a:t>
            </a:r>
            <a:r>
              <a:rPr lang="en-US" altLang="zh-CN">
                <a:cs typeface="微软雅黑" panose="020B0503020204020204" pitchFamily="34" charset="-122"/>
                <a:sym typeface="微软雅黑" panose="020B0503020204020204" pitchFamily="34" charset="-122"/>
              </a:rPr>
              <a:t>AICtrl</a:t>
            </a:r>
            <a:endParaRPr lang="en-US" dirty="0"/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325391" y="592729"/>
            <a:ext cx="8316685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 smtClean="0"/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r>
              <a:rPr lang="en-US" altLang="zh-CN">
                <a:cs typeface="微软雅黑" panose="020B0503020204020204" pitchFamily="34" charset="-122"/>
                <a:sym typeface="微软雅黑" panose="020B0503020204020204" pitchFamily="34" charset="-122"/>
              </a:rPr>
              <a:t>Watchdog turn on</a:t>
            </a: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 altLang="zh-CN">
                <a:ea typeface="宋体" panose="02010600030101010101" pitchFamily="2" charset="-122"/>
                <a:sym typeface="+mn-ea"/>
              </a:rPr>
              <a:t>Watchdog 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对程序操作进行监视，阻止程序进行不好的操作。以及对特殊情况的矫回。</a:t>
            </a:r>
            <a:endParaRPr lang="zh-CN" altLang="en-US" dirty="0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zh-CN" altLang="en-US" dirty="0">
              <a:ea typeface="宋体" panose="02010600030101010101" pitchFamily="2" charset="-122"/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>
              <a:ea typeface="宋体" panose="02010600030101010101" pitchFamily="2" charset="-122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endParaRPr lang="en-US" altLang="zh-CN" b="1" dirty="0"/>
          </a:p>
        </p:txBody>
      </p:sp>
      <p:pic>
        <p:nvPicPr>
          <p:cNvPr id="3" name="图片 2" descr="watchdog-warni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0855" y="2778026"/>
            <a:ext cx="4262140" cy="2982069"/>
          </a:xfrm>
          <a:prstGeom prst="rect">
            <a:avLst/>
          </a:prstGeom>
        </p:spPr>
      </p:pic>
      <p:pic>
        <p:nvPicPr>
          <p:cNvPr id="7" name="图片 6" descr="dog-l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33" y="2464246"/>
            <a:ext cx="2893219" cy="1928813"/>
          </a:xfrm>
          <a:prstGeom prst="rect">
            <a:avLst/>
          </a:prstGeom>
        </p:spPr>
      </p:pic>
      <p:pic>
        <p:nvPicPr>
          <p:cNvPr id="6" name="图片 5" descr="dog-offse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433" y="4393059"/>
            <a:ext cx="2893219" cy="192881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66607" y="5889243"/>
            <a:ext cx="2446734" cy="2654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35718" tIns="35718" rIns="35718" bIns="35718" numCol="1" spcCol="38100" rtlCol="0" anchor="ctr" forceAA="0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65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Watchdog </a:t>
            </a:r>
            <a:r>
              <a:rPr kumimoji="0" lang="zh-CN" altLang="en-US" sz="126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宋体" panose="02010600030101010101" pitchFamily="2" charset="-122"/>
                <a:cs typeface="Palatino"/>
                <a:sym typeface="Palatino"/>
              </a:rPr>
              <a:t>触发</a:t>
            </a:r>
            <a:r>
              <a:rPr lang="zh-CN" altLang="en-US" sz="1265" dirty="0">
                <a:solidFill>
                  <a:srgbClr val="FF0000"/>
                </a:solidFill>
                <a:ea typeface="宋体" panose="02010600030101010101" pitchFamily="2" charset="-122"/>
              </a:rPr>
              <a:t>报警</a:t>
            </a:r>
            <a:r>
              <a:rPr kumimoji="0" lang="zh-CN" altLang="en-US" sz="126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宋体" panose="02010600030101010101" pitchFamily="2" charset="-122"/>
                <a:cs typeface="Palatino"/>
                <a:sym typeface="Palatino"/>
              </a:rPr>
              <a:t>信息</a:t>
            </a:r>
            <a:endParaRPr kumimoji="0" lang="zh-CN" altLang="en-US" sz="126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Palatino"/>
              <a:ea typeface="宋体" panose="02010600030101010101" pitchFamily="2" charset="-122"/>
              <a:cs typeface="Palatino"/>
              <a:sym typeface="Palatino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05895" y="6322239"/>
            <a:ext cx="1940294" cy="2228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98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打开</a:t>
            </a:r>
            <a:r>
              <a:rPr kumimoji="0" lang="en-US" altLang="zh-CN" sz="98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Watchdog</a:t>
            </a:r>
            <a:r>
              <a:rPr kumimoji="0" lang="zh-CN" altLang="en-US" sz="985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Palatino"/>
                <a:ea typeface="Palatino"/>
                <a:cs typeface="Palatino"/>
                <a:sym typeface="Palatino"/>
              </a:rPr>
              <a:t>后的机器调节</a:t>
            </a:r>
            <a:endParaRPr kumimoji="0" lang="zh-CN" altLang="en-US" sz="985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720" y="1468626"/>
            <a:ext cx="10515600" cy="4887407"/>
          </a:xfrm>
        </p:spPr>
        <p:txBody>
          <a:bodyPr/>
          <a:lstStyle/>
          <a:p>
            <a:r>
              <a:rPr lang="zh-CN" altLang="en-US" dirty="0">
                <a:sym typeface="+mn-ea"/>
              </a:rPr>
              <a:t>加速器中机器学习广泛的应用场景</a:t>
            </a:r>
            <a:endParaRPr lang="en-US" dirty="0"/>
          </a:p>
          <a:p>
            <a:r>
              <a:rPr lang="zh-CN" altLang="en-US" dirty="0"/>
              <a:t>整体考虑，模块化实现</a:t>
            </a:r>
            <a:endParaRPr lang="en-US" dirty="0"/>
          </a:p>
          <a:p>
            <a:r>
              <a:rPr lang="zh-CN" altLang="en-US" dirty="0"/>
              <a:t>以数据为中心的方法</a:t>
            </a:r>
            <a:endParaRPr lang="en-US" dirty="0"/>
          </a:p>
          <a:p>
            <a:r>
              <a:rPr lang="zh-CN" altLang="en-US" dirty="0" smtClean="0"/>
              <a:t>加速器平台的机器学习</a:t>
            </a:r>
            <a:r>
              <a:rPr lang="en-US" dirty="0" smtClean="0"/>
              <a:t> </a:t>
            </a:r>
            <a:endParaRPr lang="en-US" dirty="0"/>
          </a:p>
          <a:p>
            <a:r>
              <a:rPr lang="zh-CN" altLang="en-US" dirty="0" smtClean="0"/>
              <a:t>许多应用已经实现或正在实现</a:t>
            </a:r>
            <a:endParaRPr lang="zh-CN" altLang="en-US" dirty="0" smtClean="0"/>
          </a:p>
          <a:p>
            <a:r>
              <a:rPr lang="zh-CN" altLang="en-US" dirty="0" smtClean="0"/>
              <a:t>困难和不足 </a:t>
            </a:r>
            <a:r>
              <a:rPr lang="en-US" altLang="zh-CN" dirty="0" smtClean="0"/>
              <a:t>……</a:t>
            </a:r>
            <a:endParaRPr lang="en-US" dirty="0"/>
          </a:p>
          <a:p>
            <a:r>
              <a:rPr lang="zh-CN" altLang="en-US" dirty="0"/>
              <a:t>欢迎合作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870" y="2494935"/>
            <a:ext cx="10515600" cy="80858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/>
              <a:t>谢谢！</a:t>
            </a:r>
            <a:endParaRPr lang="zh-CN" altLang="en-US" dirty="0" smtClean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背景</a:t>
            </a:r>
            <a:endParaRPr lang="zh-CN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sp>
        <p:nvSpPr>
          <p:cNvPr id="8" name="内容占位符 2"/>
          <p:cNvSpPr txBox="1"/>
          <p:nvPr/>
        </p:nvSpPr>
        <p:spPr bwMode="auto">
          <a:xfrm>
            <a:off x="1083310" y="948690"/>
            <a:ext cx="9650730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‐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43002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 smtClean="0"/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>
                <a:sym typeface="+mn-ea"/>
              </a:rPr>
              <a:t>粒子加速器中存在许多的非线性效应。</a:t>
            </a:r>
            <a:endParaRPr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>
                <a:sym typeface="+mn-ea"/>
              </a:rPr>
              <a:t>加速器通常包含许多相互协调的系统，并对性能要求有严格的约束。</a:t>
            </a:r>
            <a:endParaRPr lang="zh-CN"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zh-CN">
                <a:sym typeface="+mn-ea"/>
              </a:rPr>
              <a:t>加速器运行过程中，可调参数多，现实机器背后的物理模型复杂。</a:t>
            </a:r>
            <a:endParaRPr lang="zh-CN">
              <a:sym typeface="+mn-ea"/>
            </a:endParaRPr>
          </a:p>
          <a:p>
            <a:pPr indent="-539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n"/>
            </a:pPr>
            <a:r>
              <a:rPr lang="en-US">
                <a:sym typeface="+mn-ea"/>
              </a:rPr>
              <a:t>机器学习是一种多用途的技术，特别适合于复杂、非线性和时变系统以及具有大参数空间的系统的建模、控制和诊断分析。</a:t>
            </a:r>
            <a:endParaRPr>
              <a:sym typeface="+mn-ea"/>
            </a:endParaRPr>
          </a:p>
          <a:p>
            <a:pPr marL="0" indent="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altLang="zh-C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62635" y="985391"/>
            <a:ext cx="10515600" cy="4887407"/>
          </a:xfrm>
        </p:spPr>
        <p:txBody>
          <a:bodyPr/>
          <a:p>
            <a:r>
              <a:rPr lang="en-US" altLang="zh-CN" dirty="0"/>
              <a:t>BEPCII - </a:t>
            </a:r>
            <a:r>
              <a:rPr dirty="0">
                <a:sym typeface="+mn-ea"/>
              </a:rPr>
              <a:t>由注入器、束流输运线、储存环、北京谱仪(BES)和同步辐射装置(BSRF)五部分组成</a:t>
            </a:r>
            <a:endParaRPr lang="en-US" altLang="zh-CN" dirty="0"/>
          </a:p>
          <a:p>
            <a:r>
              <a:rPr lang="zh-CN" altLang="en-US" dirty="0"/>
              <a:t>要求高频、磁铁、束测、真空、低温等系统协调运转。</a:t>
            </a:r>
            <a:endParaRPr dirty="0"/>
          </a:p>
          <a:p>
            <a:r>
              <a:rPr lang="zh-CN" altLang="en-US" dirty="0"/>
              <a:t>注入器长 202 米，环周长</a:t>
            </a:r>
            <a:r>
              <a:rPr lang="en-US" altLang="zh-CN" dirty="0"/>
              <a:t>240.4</a:t>
            </a:r>
            <a:r>
              <a:rPr lang="zh-CN" altLang="en-US" dirty="0"/>
              <a:t>米，能量</a:t>
            </a:r>
            <a:r>
              <a:rPr lang="en-US" altLang="zh-CN" dirty="0"/>
              <a:t>1.0~2.5GeV</a:t>
            </a:r>
            <a:r>
              <a:rPr lang="zh-CN" altLang="en-US" dirty="0"/>
              <a:t>附近。</a:t>
            </a:r>
            <a:endParaRPr lang="zh-CN" altLang="en-US" dirty="0"/>
          </a:p>
          <a:p>
            <a:r>
              <a:rPr lang="en-US" altLang="zh-CN" dirty="0"/>
              <a:t>PV</a:t>
            </a:r>
            <a:r>
              <a:rPr lang="zh-CN" altLang="en-US" dirty="0"/>
              <a:t>量：</a:t>
            </a:r>
            <a:r>
              <a:rPr lang="en-US" altLang="zh-CN" dirty="0"/>
              <a:t>8000~</a:t>
            </a:r>
            <a:endParaRPr lang="en-US" altLang="zh-CN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北京正负电子对撞机</a:t>
            </a:r>
            <a:r>
              <a:rPr lang="en-US" altLang="zh-CN" dirty="0" smtClean="0"/>
              <a:t>II</a:t>
            </a:r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9470" y="2835275"/>
            <a:ext cx="6209030" cy="3649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022" y="2522786"/>
            <a:ext cx="5260753" cy="3555809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255" y="2522647"/>
            <a:ext cx="5428283" cy="3537533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62635" y="985391"/>
            <a:ext cx="10515600" cy="4887407"/>
          </a:xfrm>
        </p:spPr>
        <p:txBody>
          <a:bodyPr/>
          <a:p>
            <a:r>
              <a:rPr lang="en-US" altLang="zh-CN" dirty="0"/>
              <a:t>HEPS– </a:t>
            </a:r>
            <a:r>
              <a:rPr lang="zh-CN" altLang="en-US" dirty="0"/>
              <a:t>第四代同步辐射光源</a:t>
            </a:r>
            <a:endParaRPr lang="zh-CN" altLang="en-US" dirty="0"/>
          </a:p>
          <a:p>
            <a:r>
              <a:rPr lang="zh-CN" altLang="en-US" dirty="0"/>
              <a:t>建设周期</a:t>
            </a:r>
            <a:r>
              <a:rPr lang="en-US" altLang="zh-CN" dirty="0"/>
              <a:t> – </a:t>
            </a:r>
            <a:r>
              <a:rPr lang="en-US" altLang="zh-CN" dirty="0" smtClean="0"/>
              <a:t>2019</a:t>
            </a:r>
            <a:r>
              <a:rPr lang="zh-CN" altLang="en-US" dirty="0" smtClean="0"/>
              <a:t>年六月</a:t>
            </a:r>
            <a:r>
              <a:rPr lang="en-US" altLang="zh-CN" dirty="0" smtClean="0"/>
              <a:t> </a:t>
            </a:r>
            <a:r>
              <a:rPr lang="en-US" altLang="zh-CN" dirty="0"/>
              <a:t>– 2025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</a:t>
            </a:r>
            <a:endParaRPr lang="zh-CN" altLang="en-US" dirty="0"/>
          </a:p>
          <a:p>
            <a:r>
              <a:rPr lang="zh-CN" altLang="en-US" dirty="0"/>
              <a:t>周长</a:t>
            </a:r>
            <a:r>
              <a:rPr lang="en-US" altLang="zh-CN" dirty="0"/>
              <a:t>1360</a:t>
            </a:r>
            <a:r>
              <a:rPr lang="zh-CN" altLang="en-US" dirty="0"/>
              <a:t>米，能量</a:t>
            </a:r>
            <a:r>
              <a:rPr lang="en-US" altLang="zh-CN" dirty="0"/>
              <a:t>6GeV</a:t>
            </a:r>
            <a:r>
              <a:rPr lang="zh-CN" altLang="en-US" dirty="0"/>
              <a:t>，发射度</a:t>
            </a:r>
            <a:r>
              <a:rPr lang="en-US" altLang="zh-CN" dirty="0"/>
              <a:t>58pm·rad</a:t>
            </a:r>
            <a:r>
              <a:rPr lang="zh-CN" altLang="en-US" dirty="0"/>
              <a:t>，流强</a:t>
            </a:r>
            <a:r>
              <a:rPr lang="en-US" altLang="zh-CN" dirty="0"/>
              <a:t>200mA</a:t>
            </a:r>
            <a:endParaRPr lang="en-US" altLang="zh-CN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高能光源</a:t>
            </a:r>
            <a:endParaRPr lang="zh-CN" alt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16" y="2473962"/>
            <a:ext cx="8438238" cy="3654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加速器控制中面对的挑战</a:t>
            </a:r>
            <a:endParaRPr lang="zh-CN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>
                <a:sym typeface="+mn-ea"/>
              </a:rPr>
              <a:t>•</a:t>
            </a:r>
            <a:r>
              <a:t>粒子加速器</a:t>
            </a:r>
            <a:r>
              <a:rPr lang="zh-CN"/>
              <a:t>中有</a:t>
            </a:r>
            <a:r>
              <a:t>无数复杂</a:t>
            </a:r>
            <a:r>
              <a:rPr lang="zh-CN"/>
              <a:t>、</a:t>
            </a:r>
            <a:r>
              <a:t>非线性物理现象</a:t>
            </a:r>
          </a:p>
          <a:p>
            <a:pPr marL="0" indent="0">
              <a:buNone/>
            </a:pPr>
            <a:r>
              <a:t>•通常涉及多个单独控制、相互作用的系统</a:t>
            </a:r>
          </a:p>
          <a:p>
            <a:pPr marL="0" indent="0">
              <a:buNone/>
            </a:pPr>
            <a:r>
              <a:t>•可能有许多未建模的干扰</a:t>
            </a:r>
          </a:p>
          <a:p>
            <a:pPr marL="0" indent="0">
              <a:buNone/>
            </a:pPr>
            <a:r>
              <a:t>•不稳定性，耦合</a:t>
            </a:r>
          </a:p>
          <a:p>
            <a:pPr marL="0" indent="0">
              <a:buNone/>
            </a:pPr>
            <a:r>
              <a:t>•长期</a:t>
            </a:r>
            <a:r>
              <a:rPr lang="zh-CN"/>
              <a:t>工作中的参数</a:t>
            </a:r>
            <a:r>
              <a:t>漂移</a:t>
            </a:r>
          </a:p>
          <a:p>
            <a:pPr marL="0" indent="0">
              <a:buNone/>
            </a:pPr>
            <a:r>
              <a:t>•有限</a:t>
            </a:r>
            <a:r>
              <a:rPr lang="zh-CN"/>
              <a:t>的监测量</a:t>
            </a:r>
            <a:r>
              <a:t>（需要调整的变量很多，</a:t>
            </a:r>
            <a:r>
              <a:rPr lang="zh-CN"/>
              <a:t>可测量输出的参数少</a:t>
            </a:r>
            <a:r>
              <a:t>）</a:t>
            </a:r>
          </a:p>
          <a:p>
            <a:pPr marL="0" indent="0">
              <a:buNone/>
            </a:pPr>
            <a:r>
              <a:t>•性能要求越来越严格（能量/</a:t>
            </a:r>
            <a:r>
              <a:rPr lang="zh-CN"/>
              <a:t>流强升高</a:t>
            </a:r>
            <a:r>
              <a:t>）</a:t>
            </a:r>
          </a:p>
          <a:p>
            <a:pPr marL="0" indent="0">
              <a:buNone/>
            </a:pPr>
            <a:r>
              <a:t>•希望在最少停机时间的情况下长时间运行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未来期望控制系统所具有的能力</a:t>
            </a:r>
            <a:endParaRPr lang="zh-CN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t>•自动将大量数据提取为有用的信息</a:t>
            </a:r>
          </a:p>
          <a:p>
            <a:pPr marL="0" indent="0">
              <a:buNone/>
            </a:pPr>
            <a:r>
              <a:t>•解释</a:t>
            </a:r>
            <a:r>
              <a:rPr lang="zh-CN"/>
              <a:t>非物理模型</a:t>
            </a:r>
            <a:r>
              <a:t>的行为</a:t>
            </a:r>
          </a:p>
          <a:p>
            <a:pPr marL="0" indent="0">
              <a:buNone/>
            </a:pPr>
            <a:r>
              <a:t>•适应系统</a:t>
            </a:r>
            <a:r>
              <a:rPr lang="zh-CN"/>
              <a:t>参数</a:t>
            </a:r>
            <a:r>
              <a:t>的漂移</a:t>
            </a:r>
          </a:p>
          <a:p>
            <a:pPr marL="0" indent="0">
              <a:buNone/>
            </a:pPr>
            <a:r>
              <a:t>•模型适应（基于模型的控制）</a:t>
            </a:r>
          </a:p>
          <a:p>
            <a:pPr marL="0" indent="0">
              <a:buNone/>
            </a:pPr>
            <a:r>
              <a:t>•找到最佳控制措施，以实现所需的</a:t>
            </a:r>
            <a:r>
              <a:rPr lang="zh-CN"/>
              <a:t>状态</a:t>
            </a:r>
            <a:endParaRPr lang="zh-CN"/>
          </a:p>
          <a:p>
            <a:pPr marL="0" indent="0">
              <a:buNone/>
            </a:pPr>
            <a:r>
              <a:t>•最小化/最大化某些参数</a:t>
            </a:r>
          </a:p>
          <a:p>
            <a:pPr marL="0" indent="0">
              <a:buNone/>
            </a:pPr>
            <a:r>
              <a:t>•</a:t>
            </a:r>
            <a:r>
              <a:rPr lang="zh-CN"/>
              <a:t>约束调控范围，以实现机器的保护</a:t>
            </a:r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  <a:p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ym typeface="+mn-ea"/>
              </a:rPr>
              <a:t>第九届科研信息化联盟会议</a:t>
            </a:r>
            <a:r>
              <a:rPr lang="en-US" altLang="zh-CN">
                <a:sym typeface="+mn-ea"/>
              </a:rPr>
              <a:t>, Dec 19,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机器学习将能用在加速器什么地方？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4756"/>
            <a:ext cx="10515600" cy="488740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zh-CN" altLang="en-US" dirty="0" smtClean="0"/>
              <a:t>最优拟合</a:t>
            </a:r>
            <a:r>
              <a:rPr lang="en-US" dirty="0" smtClean="0"/>
              <a:t>: </a:t>
            </a:r>
            <a:r>
              <a:rPr lang="zh-CN" altLang="en-US" dirty="0" smtClean="0"/>
              <a:t>拥有充足数据且质量良好的非线性问题</a:t>
            </a:r>
            <a:endParaRPr lang="en-US" dirty="0" smtClean="0"/>
          </a:p>
          <a:p>
            <a:r>
              <a:rPr lang="zh-CN" altLang="en-US" dirty="0" smtClean="0"/>
              <a:t>整个加速器生命周期都可以使用机器学习</a:t>
            </a:r>
            <a:endParaRPr lang="en-US" dirty="0" smtClean="0"/>
          </a:p>
          <a:p>
            <a:pPr lvl="1"/>
            <a:r>
              <a:rPr lang="zh-CN" altLang="en-US" dirty="0" smtClean="0"/>
              <a:t>加速器设计</a:t>
            </a:r>
            <a:endParaRPr lang="en-US" dirty="0" smtClean="0"/>
          </a:p>
          <a:p>
            <a:pPr lvl="1"/>
            <a:r>
              <a:rPr lang="zh-CN" altLang="en-US" dirty="0" smtClean="0"/>
              <a:t>加速器</a:t>
            </a:r>
            <a:r>
              <a:rPr lang="en-US" altLang="zh-CN" dirty="0" smtClean="0"/>
              <a:t>/</a:t>
            </a:r>
            <a:r>
              <a:rPr lang="zh-CN" altLang="en-US" dirty="0" smtClean="0"/>
              <a:t>光束线控制</a:t>
            </a:r>
            <a:endParaRPr lang="en-US" dirty="0" smtClean="0"/>
          </a:p>
          <a:p>
            <a:pPr lvl="1"/>
            <a:r>
              <a:rPr lang="zh-CN" altLang="en-US" dirty="0" smtClean="0"/>
              <a:t>光束调节</a:t>
            </a:r>
            <a:r>
              <a:rPr lang="en-US" dirty="0" smtClean="0"/>
              <a:t> – </a:t>
            </a:r>
            <a:r>
              <a:rPr lang="zh-CN" altLang="en-US" dirty="0" smtClean="0"/>
              <a:t>在线和离线优化</a:t>
            </a:r>
            <a:endParaRPr lang="en-US" dirty="0" smtClean="0"/>
          </a:p>
          <a:p>
            <a:pPr lvl="1"/>
            <a:r>
              <a:rPr lang="zh-CN" altLang="en-US" dirty="0" smtClean="0"/>
              <a:t>操作优化 </a:t>
            </a:r>
            <a:r>
              <a:rPr lang="en-US" altLang="zh-CN" dirty="0" smtClean="0"/>
              <a:t>- </a:t>
            </a:r>
            <a:r>
              <a:rPr lang="zh-CN" altLang="en-US" dirty="0" smtClean="0"/>
              <a:t>提升性能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zh-CN" altLang="en-US" dirty="0" smtClean="0"/>
              <a:t>机器可靠行</a:t>
            </a:r>
            <a:r>
              <a:rPr lang="en-US" dirty="0" smtClean="0"/>
              <a:t> – </a:t>
            </a:r>
            <a:r>
              <a:rPr lang="zh-CN" altLang="en-US" dirty="0" smtClean="0"/>
              <a:t>设备维护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altLang="zh-CN" dirty="0" smtClean="0"/>
              <a:t>……</a:t>
            </a:r>
            <a:endParaRPr lang="en-US" altLang="zh-CN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SCE 2019, July 18,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机器学习应用想法</a:t>
            </a:r>
            <a:r>
              <a:rPr lang="en-US" altLang="zh-CN" dirty="0" smtClean="0"/>
              <a:t> [1]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设备运行优化</a:t>
            </a:r>
            <a:endParaRPr lang="en-US" dirty="0"/>
          </a:p>
          <a:p>
            <a:pPr lvl="1"/>
            <a:r>
              <a:rPr lang="zh-CN" altLang="en-US" dirty="0"/>
              <a:t>运用回归算法等去优化加速器关键系统性能，例如高频腔、超导系统、水冷系统等。</a:t>
            </a:r>
            <a:endParaRPr lang="en-US" dirty="0"/>
          </a:p>
          <a:p>
            <a:r>
              <a:rPr lang="zh-CN" altLang="en-US" dirty="0"/>
              <a:t>束流物理或实验优化</a:t>
            </a:r>
            <a:endParaRPr lang="en-US" dirty="0"/>
          </a:p>
          <a:p>
            <a:pPr lvl="1"/>
            <a:r>
              <a:rPr lang="zh-CN" altLang="en-US" dirty="0"/>
              <a:t>应用机器学习来优化束流物理性能，从而实现动力学孔径、发射度、流强等的自动优化。</a:t>
            </a:r>
            <a:endParaRPr lang="en-US" dirty="0"/>
          </a:p>
          <a:p>
            <a:pPr lvl="1"/>
            <a:r>
              <a:rPr lang="zh-CN" altLang="en-US" dirty="0"/>
              <a:t>数据驱动的数据采集</a:t>
            </a:r>
            <a:endParaRPr lang="en-US" dirty="0"/>
          </a:p>
          <a:p>
            <a:r>
              <a:rPr lang="zh-CN" altLang="en-US" dirty="0"/>
              <a:t>设备维护</a:t>
            </a:r>
            <a:endParaRPr lang="en-US" dirty="0"/>
          </a:p>
          <a:p>
            <a:pPr lvl="1"/>
            <a:r>
              <a:rPr lang="zh-CN" altLang="en-US" dirty="0"/>
              <a:t>通过分析设备运行数据，避免不必要的故障。</a:t>
            </a:r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SCE 2019, July 18, 2019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15.3|20.1"/>
</p:tagLst>
</file>

<file path=ppt/tags/tag2.xml><?xml version="1.0" encoding="utf-8"?>
<p:tagLst xmlns:p="http://schemas.openxmlformats.org/presentationml/2006/main">
  <p:tag name="TIMING" val="|16.5"/>
</p:tagLst>
</file>

<file path=ppt/tags/tag3.xml><?xml version="1.0" encoding="utf-8"?>
<p:tagLst xmlns:p="http://schemas.openxmlformats.org/presentationml/2006/main">
  <p:tag name="TIMING" val="|16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HEPS-2</Template>
  <TotalTime>0</TotalTime>
  <Words>3820</Words>
  <Application>WPS 演示</Application>
  <PresentationFormat>Widescreen</PresentationFormat>
  <Paragraphs>339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Arial</vt:lpstr>
      <vt:lpstr>方正书宋_GBK</vt:lpstr>
      <vt:lpstr>Wingdings</vt:lpstr>
      <vt:lpstr>Calibri</vt:lpstr>
      <vt:lpstr>Helvetica Neue</vt:lpstr>
      <vt:lpstr>宋体</vt:lpstr>
      <vt:lpstr>汉仪书宋二KW</vt:lpstr>
      <vt:lpstr>Calibri Light</vt:lpstr>
      <vt:lpstr>微软雅黑</vt:lpstr>
      <vt:lpstr>汉仪旗黑KW</vt:lpstr>
      <vt:lpstr>Lucida Handwriting</vt:lpstr>
      <vt:lpstr>苹方-简</vt:lpstr>
      <vt:lpstr>仿宋_GB2312</vt:lpstr>
      <vt:lpstr>Calibri</vt:lpstr>
      <vt:lpstr>Calibri Light</vt:lpstr>
      <vt:lpstr>Arial</vt:lpstr>
      <vt:lpstr>Palatino</vt:lpstr>
      <vt:lpstr>宋体</vt:lpstr>
      <vt:lpstr>Arial Unicode MS</vt:lpstr>
      <vt:lpstr>汉仪仿宋KW</vt:lpstr>
      <vt:lpstr>宋体-简</vt:lpstr>
      <vt:lpstr>Office 主题</vt:lpstr>
      <vt:lpstr> 粒子加速器中的运行数据挖掘与性能优化</vt:lpstr>
      <vt:lpstr>目录</vt:lpstr>
      <vt:lpstr>背景</vt:lpstr>
      <vt:lpstr>北京正负电子对撞机II</vt:lpstr>
      <vt:lpstr>高能光源</vt:lpstr>
      <vt:lpstr>加速器控制中面对的挑战</vt:lpstr>
      <vt:lpstr>未来期望控制系统所具有的能力</vt:lpstr>
      <vt:lpstr>机器学习将能用在加速器什么地方？</vt:lpstr>
      <vt:lpstr>机器学习应用想法 [1]</vt:lpstr>
      <vt:lpstr>机器学习应用想法  [2]</vt:lpstr>
      <vt:lpstr>机器学习平台</vt:lpstr>
      <vt:lpstr>机器学习预备工作</vt:lpstr>
      <vt:lpstr>数据处理</vt:lpstr>
      <vt:lpstr>数据导出和统一 [1]</vt:lpstr>
      <vt:lpstr>PowerPoint 演示文稿</vt:lpstr>
      <vt:lpstr>PowerPoint 演示文稿</vt:lpstr>
      <vt:lpstr>PowerPoint 演示文稿</vt:lpstr>
      <vt:lpstr>时间戳矫正</vt:lpstr>
      <vt:lpstr>基于机器学习的闭轨矫正方法</vt:lpstr>
      <vt:lpstr>基于机器学习的闭轨矫正方法</vt:lpstr>
      <vt:lpstr>基于机器学习的闭轨矫正方法</vt:lpstr>
      <vt:lpstr>加速器智能控制系统AICtrl</vt:lpstr>
      <vt:lpstr>加速器智能控制系统AICtrl</vt:lpstr>
      <vt:lpstr>加速器智能控制系统AICtrl</vt:lpstr>
      <vt:lpstr>加速器智能控制系统AICtrl</vt:lpstr>
      <vt:lpstr>加速器智能控制系统AICtrl</vt:lpstr>
      <vt:lpstr>Summary</vt:lpstr>
      <vt:lpstr>谢谢！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xiaodengjie</cp:lastModifiedBy>
  <cp:revision>208</cp:revision>
  <dcterms:created xsi:type="dcterms:W3CDTF">2019-12-19T04:32:23Z</dcterms:created>
  <dcterms:modified xsi:type="dcterms:W3CDTF">2019-12-19T04:32:23Z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2052-1.7.0.2619</vt:lpwstr>
  </property>
</Properties>
</file>