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2"/>
  </p:notesMasterIdLst>
  <p:sldIdLst>
    <p:sldId id="257" r:id="rId4"/>
    <p:sldId id="258" r:id="rId5"/>
    <p:sldId id="271" r:id="rId6"/>
    <p:sldId id="259" r:id="rId7"/>
    <p:sldId id="260" r:id="rId8"/>
    <p:sldId id="272" r:id="rId9"/>
    <p:sldId id="261" r:id="rId10"/>
    <p:sldId id="262" r:id="rId11"/>
    <p:sldId id="263" r:id="rId12"/>
    <p:sldId id="273" r:id="rId13"/>
    <p:sldId id="264" r:id="rId14"/>
    <p:sldId id="274" r:id="rId15"/>
    <p:sldId id="265" r:id="rId16"/>
    <p:sldId id="266" r:id="rId17"/>
    <p:sldId id="267" r:id="rId18"/>
    <p:sldId id="268" r:id="rId19"/>
    <p:sldId id="270" r:id="rId20"/>
    <p:sldId id="275" r:id="rId2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5000" autoAdjust="0"/>
  </p:normalViewPr>
  <p:slideViewPr>
    <p:cSldViewPr snapToGrid="0">
      <p:cViewPr varScale="1">
        <p:scale>
          <a:sx n="65" d="100"/>
          <a:sy n="65" d="100"/>
        </p:scale>
        <p:origin x="1954" y="5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313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696F5A-4631-4334-B934-2300DC77F54C}" type="datetimeFigureOut">
              <a:rPr lang="zh-CN" altLang="en-US" smtClean="0"/>
              <a:t>2019/12/19</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B55DF-712B-4188-88C0-3C3889249DCC}" type="slidenum">
              <a:rPr lang="zh-CN" altLang="en-US" smtClean="0"/>
              <a:t>‹#›</a:t>
            </a:fld>
            <a:endParaRPr lang="zh-CN" altLang="en-US"/>
          </a:p>
        </p:txBody>
      </p:sp>
    </p:spTree>
    <p:extLst>
      <p:ext uri="{BB962C8B-B14F-4D97-AF65-F5344CB8AC3E}">
        <p14:creationId xmlns:p14="http://schemas.microsoft.com/office/powerpoint/2010/main" val="215477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封面页</a:t>
            </a:r>
            <a:endParaRPr lang="en-US" altLang="zh-CN" dirty="0" smtClean="0"/>
          </a:p>
          <a:p>
            <a:r>
              <a:rPr lang="zh-CN" altLang="en-US" dirty="0" smtClean="0"/>
              <a:t>单位</a:t>
            </a:r>
            <a:r>
              <a:rPr lang="en-US" altLang="zh-CN" dirty="0" smtClean="0"/>
              <a:t>1 +</a:t>
            </a:r>
            <a:r>
              <a:rPr lang="en-US" altLang="zh-CN" baseline="0" dirty="0" smtClean="0"/>
              <a:t> logo 1</a:t>
            </a:r>
            <a:r>
              <a:rPr lang="zh-CN" altLang="en-US" baseline="0" dirty="0" smtClean="0"/>
              <a:t>；  单位</a:t>
            </a:r>
            <a:r>
              <a:rPr lang="en-US" altLang="zh-CN" baseline="0" dirty="0" smtClean="0"/>
              <a:t>2 + logo 2</a:t>
            </a:r>
          </a:p>
          <a:p>
            <a:r>
              <a:rPr lang="zh-CN" altLang="en-US" dirty="0" smtClean="0"/>
              <a:t>作者</a:t>
            </a:r>
            <a:endParaRPr lang="en-US" altLang="zh-CN" dirty="0" smtClean="0"/>
          </a:p>
          <a:p>
            <a:r>
              <a:rPr lang="zh-CN" altLang="en-US" dirty="0" smtClean="0"/>
              <a:t>部门 </a:t>
            </a:r>
            <a:r>
              <a:rPr lang="en-US" altLang="zh-CN" dirty="0" smtClean="0"/>
              <a:t>// </a:t>
            </a:r>
            <a:r>
              <a:rPr lang="zh-CN" altLang="en-US" dirty="0" smtClean="0"/>
              <a:t>主单位</a:t>
            </a:r>
            <a:endParaRPr lang="en-US" altLang="zh-CN" dirty="0" smtClean="0"/>
          </a:p>
          <a:p>
            <a:r>
              <a:rPr lang="zh-CN" altLang="en-US" dirty="0" smtClean="0"/>
              <a:t>会议地点</a:t>
            </a:r>
            <a:endParaRPr lang="en-US" altLang="zh-CN" dirty="0" smtClean="0"/>
          </a:p>
        </p:txBody>
      </p:sp>
      <p:sp>
        <p:nvSpPr>
          <p:cNvPr id="4" name="灯片编号占位符 3"/>
          <p:cNvSpPr>
            <a:spLocks noGrp="1"/>
          </p:cNvSpPr>
          <p:nvPr>
            <p:ph type="sldNum" sz="quarter" idx="10"/>
          </p:nvPr>
        </p:nvSpPr>
        <p:spPr/>
        <p:txBody>
          <a:bodyPr/>
          <a:lstStyle/>
          <a:p>
            <a:fld id="{034B55DF-712B-4188-88C0-3C3889249DCC}" type="slidenum">
              <a:rPr lang="zh-CN" altLang="en-US" smtClean="0"/>
              <a:t>1</a:t>
            </a:fld>
            <a:endParaRPr lang="zh-CN" altLang="en-US"/>
          </a:p>
        </p:txBody>
      </p:sp>
    </p:spTree>
    <p:extLst>
      <p:ext uri="{BB962C8B-B14F-4D97-AF65-F5344CB8AC3E}">
        <p14:creationId xmlns:p14="http://schemas.microsoft.com/office/powerpoint/2010/main" val="3780981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机器学习的启发</a:t>
            </a:r>
            <a:r>
              <a:rPr lang="en-US" altLang="zh-CN" dirty="0" smtClean="0"/>
              <a:t>? </a:t>
            </a:r>
            <a:r>
              <a:rPr lang="zh-CN" altLang="en-US" dirty="0" smtClean="0"/>
              <a:t>能不能直接训练一个分类器，学习不同模型，然后把观测数据输入，直接判断它属于哪一个模型</a:t>
            </a:r>
            <a:r>
              <a:rPr lang="en-US" altLang="zh-CN" dirty="0" smtClean="0"/>
              <a:t>?</a:t>
            </a:r>
          </a:p>
          <a:p>
            <a:endParaRPr lang="en-US" altLang="zh-CN" dirty="0" smtClean="0"/>
          </a:p>
          <a:p>
            <a:r>
              <a:rPr lang="zh-CN" altLang="en-US" dirty="0" smtClean="0"/>
              <a:t>思路</a:t>
            </a:r>
            <a:r>
              <a:rPr lang="en-US" altLang="zh-CN" dirty="0" smtClean="0"/>
              <a:t>1: </a:t>
            </a:r>
            <a:r>
              <a:rPr lang="zh-CN" altLang="en-US" dirty="0" smtClean="0"/>
              <a:t>模型生成数据 </a:t>
            </a:r>
            <a:r>
              <a:rPr lang="en-US" altLang="zh-CN" dirty="0" smtClean="0"/>
              <a:t>-&gt;</a:t>
            </a:r>
            <a:r>
              <a:rPr lang="en-US" altLang="zh-CN" baseline="0" dirty="0" smtClean="0"/>
              <a:t> </a:t>
            </a:r>
            <a:r>
              <a:rPr lang="zh-CN" altLang="en-US" baseline="0" dirty="0" smtClean="0"/>
              <a:t>添加噪声 </a:t>
            </a:r>
            <a:r>
              <a:rPr lang="en-US" altLang="zh-CN" baseline="0" dirty="0" smtClean="0"/>
              <a:t>-&gt; </a:t>
            </a:r>
            <a:r>
              <a:rPr lang="zh-CN" altLang="en-US" baseline="0" dirty="0" smtClean="0"/>
              <a:t>训练分类器 </a:t>
            </a:r>
            <a:r>
              <a:rPr lang="en-US" altLang="zh-CN" baseline="0" dirty="0" smtClean="0"/>
              <a:t>-&gt; </a:t>
            </a:r>
            <a:r>
              <a:rPr lang="zh-CN" altLang="en-US" baseline="0" dirty="0" smtClean="0"/>
              <a:t>输入观测分类</a:t>
            </a:r>
            <a:r>
              <a:rPr lang="en-US" altLang="zh-CN" baseline="0" dirty="0" smtClean="0"/>
              <a:t>?</a:t>
            </a:r>
            <a:endParaRPr lang="en-US" altLang="zh-CN" dirty="0" smtClean="0"/>
          </a:p>
          <a:p>
            <a:pPr marL="0" indent="0">
              <a:buNone/>
            </a:pPr>
            <a:r>
              <a:rPr lang="zh-CN" altLang="en-US" dirty="0" smtClean="0"/>
              <a:t>问题</a:t>
            </a:r>
            <a:r>
              <a:rPr lang="en-US" altLang="zh-CN" dirty="0" smtClean="0"/>
              <a:t>: </a:t>
            </a:r>
            <a:r>
              <a:rPr lang="zh-CN" altLang="en-US" dirty="0" smtClean="0"/>
              <a:t>观测数据含噪声</a:t>
            </a:r>
            <a:endParaRPr lang="en-US" altLang="zh-CN" dirty="0" smtClean="0"/>
          </a:p>
          <a:p>
            <a:pPr marL="0" indent="0">
              <a:buNone/>
            </a:pPr>
            <a:endParaRPr lang="en-US" altLang="zh-CN" dirty="0" smtClean="0"/>
          </a:p>
          <a:p>
            <a:pPr marL="0" indent="0">
              <a:buNone/>
            </a:pPr>
            <a:r>
              <a:rPr lang="zh-CN" altLang="en-US" dirty="0" smtClean="0"/>
              <a:t>思路</a:t>
            </a:r>
            <a:r>
              <a:rPr lang="en-US" altLang="zh-CN" dirty="0" smtClean="0"/>
              <a:t>2: </a:t>
            </a:r>
            <a:r>
              <a:rPr lang="zh-CN" altLang="en-US" dirty="0" smtClean="0"/>
              <a:t>模型生成数据 </a:t>
            </a:r>
            <a:r>
              <a:rPr lang="en-US" altLang="zh-CN" dirty="0" smtClean="0"/>
              <a:t>-&gt; </a:t>
            </a:r>
            <a:r>
              <a:rPr lang="zh-CN" altLang="en-US" dirty="0" smtClean="0"/>
              <a:t>添加噪声 </a:t>
            </a:r>
            <a:r>
              <a:rPr lang="en-US" altLang="zh-CN" dirty="0" smtClean="0"/>
              <a:t>-&gt; </a:t>
            </a:r>
            <a:r>
              <a:rPr lang="zh-CN" altLang="en-US" dirty="0" smtClean="0"/>
              <a:t>压缩（参数拟合过程） </a:t>
            </a:r>
            <a:r>
              <a:rPr lang="en-US" altLang="zh-CN" dirty="0" smtClean="0"/>
              <a:t>-&gt;</a:t>
            </a:r>
            <a:r>
              <a:rPr lang="en-US" altLang="zh-CN" baseline="0" dirty="0" smtClean="0"/>
              <a:t> </a:t>
            </a:r>
            <a:r>
              <a:rPr lang="zh-CN" altLang="en-US" baseline="0" dirty="0" smtClean="0"/>
              <a:t>重建（光滑曲线 </a:t>
            </a:r>
            <a:r>
              <a:rPr lang="en-US" altLang="zh-CN" baseline="0" dirty="0" smtClean="0"/>
              <a:t>// </a:t>
            </a:r>
            <a:r>
              <a:rPr lang="zh-CN" altLang="en-US" baseline="0" dirty="0" smtClean="0"/>
              <a:t>高频信息）</a:t>
            </a:r>
            <a:r>
              <a:rPr lang="en-US" altLang="zh-CN" baseline="0" dirty="0" smtClean="0"/>
              <a:t>-&gt; </a:t>
            </a:r>
            <a:r>
              <a:rPr lang="zh-CN" altLang="en-US" baseline="0" dirty="0" smtClean="0"/>
              <a:t>分类器</a:t>
            </a:r>
            <a:endParaRPr lang="en-US" altLang="zh-CN" baseline="0" dirty="0" smtClean="0"/>
          </a:p>
        </p:txBody>
      </p:sp>
      <p:sp>
        <p:nvSpPr>
          <p:cNvPr id="4" name="灯片编号占位符 3"/>
          <p:cNvSpPr>
            <a:spLocks noGrp="1"/>
          </p:cNvSpPr>
          <p:nvPr>
            <p:ph type="sldNum" sz="quarter" idx="10"/>
          </p:nvPr>
        </p:nvSpPr>
        <p:spPr/>
        <p:txBody>
          <a:bodyPr/>
          <a:lstStyle/>
          <a:p>
            <a:fld id="{034B55DF-712B-4188-88C0-3C3889249DCC}" type="slidenum">
              <a:rPr lang="zh-CN" altLang="en-US" smtClean="0"/>
              <a:t>10</a:t>
            </a:fld>
            <a:endParaRPr lang="zh-CN" altLang="en-US"/>
          </a:p>
        </p:txBody>
      </p:sp>
    </p:spTree>
    <p:extLst>
      <p:ext uri="{BB962C8B-B14F-4D97-AF65-F5344CB8AC3E}">
        <p14:creationId xmlns:p14="http://schemas.microsoft.com/office/powerpoint/2010/main" val="1288109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类比自编码器，</a:t>
            </a:r>
            <a:r>
              <a:rPr lang="en-US" altLang="zh-CN" baseline="0" dirty="0" err="1" smtClean="0"/>
              <a:t>bayes</a:t>
            </a:r>
            <a:r>
              <a:rPr lang="zh-CN" altLang="en-US" baseline="0" dirty="0" smtClean="0"/>
              <a:t>需要把观测噪声编码到似然函数中</a:t>
            </a:r>
            <a:r>
              <a:rPr lang="en-US" altLang="zh-CN" baseline="0" dirty="0" smtClean="0"/>
              <a:t>, </a:t>
            </a:r>
            <a:r>
              <a:rPr lang="zh-CN" altLang="en-US" baseline="0" dirty="0" smtClean="0"/>
              <a:t>那</a:t>
            </a:r>
            <a:r>
              <a:rPr lang="en-US" altLang="zh-CN" baseline="0" dirty="0" err="1" smtClean="0"/>
              <a:t>vae</a:t>
            </a:r>
            <a:r>
              <a:rPr lang="zh-CN" altLang="en-US" baseline="0" dirty="0" smtClean="0"/>
              <a:t>可以把噪声编码进去</a:t>
            </a:r>
            <a:r>
              <a:rPr lang="en-US" altLang="zh-CN" baseline="0" dirty="0" smtClean="0"/>
              <a:t>.  </a:t>
            </a:r>
            <a:r>
              <a:rPr lang="en-US" altLang="zh-CN" baseline="0" dirty="0" err="1" smtClean="0"/>
              <a:t>vae</a:t>
            </a:r>
            <a:r>
              <a:rPr lang="zh-CN" altLang="en-US" baseline="0" dirty="0" smtClean="0"/>
              <a:t>有个问题就是模式塌缩</a:t>
            </a:r>
            <a:r>
              <a:rPr lang="en-US" altLang="zh-CN" baseline="0" dirty="0" smtClean="0"/>
              <a:t>, </a:t>
            </a:r>
            <a:r>
              <a:rPr lang="zh-CN" altLang="en-US" baseline="0" dirty="0" smtClean="0"/>
              <a:t>落到数据的均值处</a:t>
            </a:r>
            <a:r>
              <a:rPr lang="en-US" altLang="zh-CN"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分类器也是一起训练的</a:t>
            </a:r>
            <a:r>
              <a:rPr lang="en-US" altLang="zh-CN" baseline="0" dirty="0" smtClean="0"/>
              <a:t>, </a:t>
            </a:r>
            <a:r>
              <a:rPr lang="zh-CN" altLang="en-US" baseline="0" dirty="0" smtClean="0"/>
              <a:t>后半段可类比</a:t>
            </a:r>
            <a:r>
              <a:rPr lang="en-US" altLang="zh-CN" baseline="0" dirty="0" err="1" smtClean="0"/>
              <a:t>gan</a:t>
            </a:r>
            <a:r>
              <a:rPr lang="en-US" altLang="zh-CN" baseline="0" dirty="0" smtClean="0"/>
              <a:t>, </a:t>
            </a:r>
            <a:r>
              <a:rPr lang="zh-CN" altLang="en-US" baseline="0" dirty="0" smtClean="0"/>
              <a:t>判别器可以帮助把生成器训练的很好，那就修改输出</a:t>
            </a:r>
            <a:r>
              <a:rPr lang="en-US" altLang="zh-CN"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放图 </a:t>
            </a:r>
            <a:r>
              <a:rPr lang="en-US" altLang="zh-CN" baseline="0" dirty="0" smtClean="0"/>
              <a:t>+ </a:t>
            </a:r>
            <a:r>
              <a:rPr lang="zh-CN" altLang="en-US" baseline="0" dirty="0" smtClean="0"/>
              <a:t>公式</a:t>
            </a:r>
            <a:r>
              <a:rPr lang="en-US" altLang="zh-CN"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网络收敛之后</a:t>
            </a:r>
            <a:r>
              <a:rPr lang="en-US" altLang="zh-CN" baseline="0" dirty="0" smtClean="0"/>
              <a:t>, </a:t>
            </a:r>
            <a:r>
              <a:rPr lang="zh-CN" altLang="en-US" baseline="0" dirty="0" smtClean="0"/>
              <a:t>直接将观测数据的中心值放入，就能实现模型的比较</a:t>
            </a:r>
            <a:r>
              <a:rPr lang="en-US" altLang="zh-CN" baseline="0" dirty="0" smtClean="0"/>
              <a:t>, </a:t>
            </a:r>
            <a:r>
              <a:rPr lang="zh-CN" altLang="en-US" baseline="0" dirty="0" smtClean="0"/>
              <a:t>同时也做了插值</a:t>
            </a:r>
            <a:r>
              <a:rPr lang="en-US" altLang="zh-CN" baseline="0" dirty="0" smtClean="0"/>
              <a:t>.</a:t>
            </a:r>
          </a:p>
        </p:txBody>
      </p:sp>
      <p:sp>
        <p:nvSpPr>
          <p:cNvPr id="4" name="灯片编号占位符 3"/>
          <p:cNvSpPr>
            <a:spLocks noGrp="1"/>
          </p:cNvSpPr>
          <p:nvPr>
            <p:ph type="sldNum" sz="quarter" idx="10"/>
          </p:nvPr>
        </p:nvSpPr>
        <p:spPr/>
        <p:txBody>
          <a:bodyPr/>
          <a:lstStyle/>
          <a:p>
            <a:fld id="{034B55DF-712B-4188-88C0-3C3889249DCC}" type="slidenum">
              <a:rPr lang="zh-CN" altLang="en-US" smtClean="0"/>
              <a:t>11</a:t>
            </a:fld>
            <a:endParaRPr lang="zh-CN" altLang="en-US"/>
          </a:p>
        </p:txBody>
      </p:sp>
    </p:spTree>
    <p:extLst>
      <p:ext uri="{BB962C8B-B14F-4D97-AF65-F5344CB8AC3E}">
        <p14:creationId xmlns:p14="http://schemas.microsoft.com/office/powerpoint/2010/main" val="952108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类比自编码器，</a:t>
            </a:r>
            <a:r>
              <a:rPr lang="en-US" altLang="zh-CN" baseline="0" dirty="0" err="1" smtClean="0"/>
              <a:t>bayes</a:t>
            </a:r>
            <a:r>
              <a:rPr lang="zh-CN" altLang="en-US" baseline="0" dirty="0" smtClean="0"/>
              <a:t>需要把观测噪声编码到似然函数中</a:t>
            </a:r>
            <a:r>
              <a:rPr lang="en-US" altLang="zh-CN" baseline="0" dirty="0" smtClean="0"/>
              <a:t>, </a:t>
            </a:r>
            <a:r>
              <a:rPr lang="zh-CN" altLang="en-US" baseline="0" dirty="0" smtClean="0"/>
              <a:t>那</a:t>
            </a:r>
            <a:r>
              <a:rPr lang="en-US" altLang="zh-CN" baseline="0" dirty="0" err="1" smtClean="0"/>
              <a:t>vae</a:t>
            </a:r>
            <a:r>
              <a:rPr lang="zh-CN" altLang="en-US" baseline="0" dirty="0" smtClean="0"/>
              <a:t>可以把噪声编码进去</a:t>
            </a:r>
            <a:r>
              <a:rPr lang="en-US" altLang="zh-CN" baseline="0" dirty="0" smtClean="0"/>
              <a:t>.  </a:t>
            </a:r>
            <a:r>
              <a:rPr lang="en-US" altLang="zh-CN" baseline="0" dirty="0" err="1" smtClean="0"/>
              <a:t>vae</a:t>
            </a:r>
            <a:r>
              <a:rPr lang="zh-CN" altLang="en-US" baseline="0" dirty="0" smtClean="0"/>
              <a:t>有个问题就是模式塌缩</a:t>
            </a:r>
            <a:r>
              <a:rPr lang="en-US" altLang="zh-CN" baseline="0" dirty="0" smtClean="0"/>
              <a:t>, </a:t>
            </a:r>
            <a:r>
              <a:rPr lang="zh-CN" altLang="en-US" baseline="0" dirty="0" smtClean="0"/>
              <a:t>落到数据的均值处</a:t>
            </a:r>
            <a:r>
              <a:rPr lang="en-US" altLang="zh-CN"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分类器也是一起训练的</a:t>
            </a:r>
            <a:r>
              <a:rPr lang="en-US" altLang="zh-CN" baseline="0" dirty="0" smtClean="0"/>
              <a:t>, </a:t>
            </a:r>
            <a:r>
              <a:rPr lang="zh-CN" altLang="en-US" baseline="0" dirty="0" smtClean="0"/>
              <a:t>后半段可类比</a:t>
            </a:r>
            <a:r>
              <a:rPr lang="en-US" altLang="zh-CN" baseline="0" dirty="0" err="1" smtClean="0"/>
              <a:t>gan</a:t>
            </a:r>
            <a:r>
              <a:rPr lang="en-US" altLang="zh-CN" baseline="0" dirty="0" smtClean="0"/>
              <a:t>, </a:t>
            </a:r>
            <a:r>
              <a:rPr lang="zh-CN" altLang="en-US" baseline="0" dirty="0" smtClean="0"/>
              <a:t>判别器可以帮助把生成器训练的很好，那就修改输出</a:t>
            </a:r>
            <a:r>
              <a:rPr lang="en-US" altLang="zh-CN"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放图 </a:t>
            </a:r>
            <a:r>
              <a:rPr lang="en-US" altLang="zh-CN" baseline="0" dirty="0" smtClean="0"/>
              <a:t>+ </a:t>
            </a:r>
            <a:r>
              <a:rPr lang="zh-CN" altLang="en-US" baseline="0" dirty="0" smtClean="0"/>
              <a:t>公式</a:t>
            </a:r>
            <a:r>
              <a:rPr lang="en-US" altLang="zh-CN"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网络收敛之后</a:t>
            </a:r>
            <a:r>
              <a:rPr lang="en-US" altLang="zh-CN" baseline="0" dirty="0" smtClean="0"/>
              <a:t>, </a:t>
            </a:r>
            <a:r>
              <a:rPr lang="zh-CN" altLang="en-US" baseline="0" dirty="0" smtClean="0"/>
              <a:t>直接将观测数据的中心值放入，就能实现模型的比较</a:t>
            </a:r>
            <a:r>
              <a:rPr lang="en-US" altLang="zh-CN" baseline="0" dirty="0" smtClean="0"/>
              <a:t>, </a:t>
            </a:r>
            <a:r>
              <a:rPr lang="zh-CN" altLang="en-US" baseline="0" dirty="0" smtClean="0"/>
              <a:t>同时也做了插值</a:t>
            </a:r>
            <a:r>
              <a:rPr lang="en-US" altLang="zh-CN" baseline="0" dirty="0" smtClean="0"/>
              <a:t>.</a:t>
            </a:r>
          </a:p>
        </p:txBody>
      </p:sp>
      <p:sp>
        <p:nvSpPr>
          <p:cNvPr id="4" name="灯片编号占位符 3"/>
          <p:cNvSpPr>
            <a:spLocks noGrp="1"/>
          </p:cNvSpPr>
          <p:nvPr>
            <p:ph type="sldNum" sz="quarter" idx="10"/>
          </p:nvPr>
        </p:nvSpPr>
        <p:spPr/>
        <p:txBody>
          <a:bodyPr/>
          <a:lstStyle/>
          <a:p>
            <a:fld id="{034B55DF-712B-4188-88C0-3C3889249DCC}" type="slidenum">
              <a:rPr lang="zh-CN" altLang="en-US" smtClean="0"/>
              <a:t>12</a:t>
            </a:fld>
            <a:endParaRPr lang="zh-CN" altLang="en-US"/>
          </a:p>
        </p:txBody>
      </p:sp>
    </p:spTree>
    <p:extLst>
      <p:ext uri="{BB962C8B-B14F-4D97-AF65-F5344CB8AC3E}">
        <p14:creationId xmlns:p14="http://schemas.microsoft.com/office/powerpoint/2010/main" val="1357700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人造案例</a:t>
            </a:r>
            <a:r>
              <a:rPr lang="en-US" altLang="zh-CN"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非常简单</a:t>
            </a:r>
            <a:r>
              <a:rPr lang="en-US" altLang="zh-CN" baseline="0" dirty="0" smtClean="0"/>
              <a:t>, </a:t>
            </a:r>
            <a:r>
              <a:rPr lang="zh-CN" altLang="en-US" baseline="0" dirty="0" smtClean="0"/>
              <a:t>本质上完全不同的两个函数</a:t>
            </a:r>
            <a:r>
              <a:rPr lang="en-US" altLang="zh-CN"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协方差开始随机生成</a:t>
            </a:r>
            <a:r>
              <a:rPr lang="en-US" altLang="zh-CN" baseline="0" dirty="0" smtClean="0"/>
              <a:t>. </a:t>
            </a:r>
          </a:p>
        </p:txBody>
      </p:sp>
      <p:sp>
        <p:nvSpPr>
          <p:cNvPr id="4" name="灯片编号占位符 3"/>
          <p:cNvSpPr>
            <a:spLocks noGrp="1"/>
          </p:cNvSpPr>
          <p:nvPr>
            <p:ph type="sldNum" sz="quarter" idx="10"/>
          </p:nvPr>
        </p:nvSpPr>
        <p:spPr/>
        <p:txBody>
          <a:bodyPr/>
          <a:lstStyle/>
          <a:p>
            <a:fld id="{034B55DF-712B-4188-88C0-3C3889249DCC}" type="slidenum">
              <a:rPr lang="zh-CN" altLang="en-US" smtClean="0"/>
              <a:t>13</a:t>
            </a:fld>
            <a:endParaRPr lang="zh-CN" altLang="en-US"/>
          </a:p>
        </p:txBody>
      </p:sp>
    </p:spTree>
    <p:extLst>
      <p:ext uri="{BB962C8B-B14F-4D97-AF65-F5344CB8AC3E}">
        <p14:creationId xmlns:p14="http://schemas.microsoft.com/office/powerpoint/2010/main" val="2739035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训练时用了噪声退火</a:t>
            </a:r>
            <a:r>
              <a:rPr lang="en-US" altLang="zh-CN" dirty="0" smtClean="0"/>
              <a:t>.  </a:t>
            </a:r>
            <a:r>
              <a:rPr lang="zh-CN" altLang="en-US" dirty="0" smtClean="0"/>
              <a:t>在网络后面绑了一个</a:t>
            </a:r>
            <a:r>
              <a:rPr lang="en-US" altLang="zh-CN" dirty="0" smtClean="0"/>
              <a:t>Incremental</a:t>
            </a:r>
            <a:r>
              <a:rPr lang="en-US" altLang="zh-CN" baseline="0" dirty="0" smtClean="0"/>
              <a:t> PCA, </a:t>
            </a:r>
            <a:r>
              <a:rPr lang="zh-CN" altLang="en-US" baseline="0" dirty="0" smtClean="0"/>
              <a:t>每个</a:t>
            </a:r>
            <a:r>
              <a:rPr lang="en-US" altLang="zh-CN" baseline="0" dirty="0" smtClean="0"/>
              <a:t>epoch</a:t>
            </a:r>
            <a:r>
              <a:rPr lang="zh-CN" altLang="en-US" baseline="0" dirty="0" smtClean="0"/>
              <a:t>结束后都能用 </a:t>
            </a:r>
            <a:r>
              <a:rPr lang="en-US" altLang="zh-CN" baseline="0" dirty="0" smtClean="0"/>
              <a:t>PCA 1</a:t>
            </a:r>
            <a:r>
              <a:rPr lang="zh-CN" altLang="en-US" baseline="0" dirty="0" smtClean="0"/>
              <a:t>估算，</a:t>
            </a:r>
            <a:r>
              <a:rPr lang="en-US" altLang="zh-CN" baseline="0" dirty="0" err="1" smtClean="0"/>
              <a:t>Pg</a:t>
            </a:r>
            <a:r>
              <a:rPr lang="en-US" altLang="zh-CN" baseline="0" dirty="0" smtClean="0"/>
              <a:t>(x)</a:t>
            </a:r>
            <a:r>
              <a:rPr lang="zh-CN" altLang="en-US" baseline="0" dirty="0" smtClean="0"/>
              <a:t>和</a:t>
            </a:r>
            <a:r>
              <a:rPr lang="en-US" altLang="zh-CN" baseline="0" dirty="0" smtClean="0"/>
              <a:t>Pt(x)</a:t>
            </a:r>
            <a:r>
              <a:rPr lang="zh-CN" altLang="en-US" baseline="0" dirty="0" smtClean="0"/>
              <a:t>的</a:t>
            </a:r>
            <a:r>
              <a:rPr lang="en-US" altLang="zh-CN" baseline="0" dirty="0" smtClean="0"/>
              <a:t>JS</a:t>
            </a:r>
            <a:r>
              <a:rPr lang="zh-CN" altLang="en-US" baseline="0" dirty="0" smtClean="0"/>
              <a:t>散度</a:t>
            </a:r>
            <a:r>
              <a:rPr lang="en-US" altLang="zh-CN" baseline="0" dirty="0" smtClean="0"/>
              <a:t>, JS(s) &lt; 0.1</a:t>
            </a:r>
            <a:r>
              <a:rPr lang="en-US" altLang="zh-CN" dirty="0" smtClean="0"/>
              <a:t> </a:t>
            </a:r>
          </a:p>
          <a:p>
            <a:endParaRPr lang="en-US" altLang="zh-CN" dirty="0" smtClean="0"/>
          </a:p>
          <a:p>
            <a:r>
              <a:rPr lang="zh-CN" altLang="en-US" dirty="0" smtClean="0"/>
              <a:t>图</a:t>
            </a:r>
            <a:r>
              <a:rPr lang="en-US" altLang="zh-CN" dirty="0" smtClean="0"/>
              <a:t>1 -&gt;</a:t>
            </a:r>
            <a:r>
              <a:rPr lang="en-US" altLang="zh-CN" baseline="0" dirty="0" smtClean="0"/>
              <a:t> </a:t>
            </a:r>
            <a:r>
              <a:rPr lang="zh-CN" altLang="en-US" baseline="0" dirty="0" smtClean="0"/>
              <a:t>退火</a:t>
            </a:r>
            <a:endParaRPr lang="en-US" altLang="zh-CN" baseline="0" dirty="0" smtClean="0"/>
          </a:p>
          <a:p>
            <a:r>
              <a:rPr lang="zh-CN" altLang="en-US" baseline="0" dirty="0" smtClean="0"/>
              <a:t>图</a:t>
            </a:r>
            <a:r>
              <a:rPr lang="en-US" altLang="zh-CN" baseline="0" dirty="0" smtClean="0"/>
              <a:t>2 -&gt; </a:t>
            </a:r>
            <a:r>
              <a:rPr lang="zh-CN" altLang="en-US" baseline="0" dirty="0" smtClean="0"/>
              <a:t>迭代</a:t>
            </a:r>
            <a:r>
              <a:rPr lang="en-US" altLang="zh-CN" baseline="0" dirty="0" smtClean="0"/>
              <a:t>gif</a:t>
            </a:r>
          </a:p>
          <a:p>
            <a:endParaRPr lang="en-US" altLang="zh-CN" baseline="0" dirty="0" smtClean="0"/>
          </a:p>
          <a:p>
            <a:r>
              <a:rPr lang="zh-CN" altLang="en-US" baseline="0" dirty="0" smtClean="0"/>
              <a:t>比较结果 </a:t>
            </a:r>
            <a:r>
              <a:rPr lang="en-US" altLang="zh-CN" baseline="0" dirty="0" smtClean="0"/>
              <a:t>-&gt; </a:t>
            </a:r>
            <a:r>
              <a:rPr lang="zh-CN" altLang="en-US" baseline="0" dirty="0" smtClean="0"/>
              <a:t>贴图</a:t>
            </a:r>
            <a:r>
              <a:rPr lang="en-US" altLang="zh-CN" baseline="0" dirty="0" smtClean="0"/>
              <a:t>.</a:t>
            </a:r>
          </a:p>
          <a:p>
            <a:endParaRPr lang="en-US" altLang="zh-CN" baseline="0" dirty="0" smtClean="0"/>
          </a:p>
          <a:p>
            <a:r>
              <a:rPr lang="zh-CN" altLang="en-US" baseline="0" dirty="0" smtClean="0"/>
              <a:t>在这个见模型上看是有效的</a:t>
            </a:r>
            <a:r>
              <a:rPr lang="en-US" altLang="zh-CN" baseline="0" dirty="0" smtClean="0"/>
              <a:t>.</a:t>
            </a:r>
            <a:endParaRPr lang="zh-CN" altLang="en-US" dirty="0"/>
          </a:p>
        </p:txBody>
      </p:sp>
      <p:sp>
        <p:nvSpPr>
          <p:cNvPr id="4" name="灯片编号占位符 3"/>
          <p:cNvSpPr>
            <a:spLocks noGrp="1"/>
          </p:cNvSpPr>
          <p:nvPr>
            <p:ph type="sldNum" sz="quarter" idx="10"/>
          </p:nvPr>
        </p:nvSpPr>
        <p:spPr/>
        <p:txBody>
          <a:bodyPr/>
          <a:lstStyle/>
          <a:p>
            <a:fld id="{034B55DF-712B-4188-88C0-3C3889249DCC}" type="slidenum">
              <a:rPr lang="zh-CN" altLang="en-US" smtClean="0"/>
              <a:t>14</a:t>
            </a:fld>
            <a:endParaRPr lang="zh-CN" altLang="en-US"/>
          </a:p>
        </p:txBody>
      </p:sp>
    </p:spTree>
    <p:extLst>
      <p:ext uri="{BB962C8B-B14F-4D97-AF65-F5344CB8AC3E}">
        <p14:creationId xmlns:p14="http://schemas.microsoft.com/office/powerpoint/2010/main" val="3933091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真实的例子</a:t>
            </a:r>
            <a:r>
              <a:rPr lang="en-US" altLang="zh-CN" dirty="0" smtClean="0"/>
              <a:t>. </a:t>
            </a:r>
          </a:p>
          <a:p>
            <a:r>
              <a:rPr lang="en-US" altLang="zh-CN" dirty="0" smtClean="0"/>
              <a:t>Union2.1</a:t>
            </a:r>
            <a:r>
              <a:rPr lang="en-US" altLang="zh-CN" baseline="0" dirty="0" smtClean="0"/>
              <a:t> </a:t>
            </a:r>
            <a:r>
              <a:rPr lang="zh-CN" altLang="en-US" baseline="0" dirty="0" smtClean="0"/>
              <a:t>距离模数</a:t>
            </a:r>
            <a:r>
              <a:rPr lang="en-US" altLang="zh-CN" baseline="0" dirty="0" smtClean="0"/>
              <a:t>. </a:t>
            </a:r>
            <a:r>
              <a:rPr lang="zh-CN" altLang="en-US" baseline="0" dirty="0" smtClean="0"/>
              <a:t>不同的模型</a:t>
            </a:r>
            <a:r>
              <a:rPr lang="en-US" altLang="zh-CN" baseline="0" dirty="0" smtClean="0"/>
              <a:t>. </a:t>
            </a:r>
          </a:p>
          <a:p>
            <a:endParaRPr lang="en-US" altLang="zh-CN" baseline="0" dirty="0" smtClean="0"/>
          </a:p>
          <a:p>
            <a:r>
              <a:rPr lang="zh-CN" altLang="en-US" dirty="0" smtClean="0"/>
              <a:t>模型是嵌套的</a:t>
            </a:r>
            <a:r>
              <a:rPr lang="en-US" altLang="zh-CN" dirty="0" smtClean="0"/>
              <a:t>.</a:t>
            </a:r>
            <a:r>
              <a:rPr lang="zh-CN" altLang="en-US" baseline="0" dirty="0" smtClean="0"/>
              <a:t> 这个分类本身是困难的</a:t>
            </a:r>
            <a:r>
              <a:rPr lang="en-US" altLang="zh-CN" baseline="0" dirty="0" smtClean="0"/>
              <a:t>. </a:t>
            </a:r>
            <a:endParaRPr lang="zh-CN" altLang="en-US" dirty="0"/>
          </a:p>
        </p:txBody>
      </p:sp>
      <p:sp>
        <p:nvSpPr>
          <p:cNvPr id="4" name="灯片编号占位符 3"/>
          <p:cNvSpPr>
            <a:spLocks noGrp="1"/>
          </p:cNvSpPr>
          <p:nvPr>
            <p:ph type="sldNum" sz="quarter" idx="10"/>
          </p:nvPr>
        </p:nvSpPr>
        <p:spPr/>
        <p:txBody>
          <a:bodyPr/>
          <a:lstStyle/>
          <a:p>
            <a:fld id="{034B55DF-712B-4188-88C0-3C3889249DCC}" type="slidenum">
              <a:rPr lang="zh-CN" altLang="en-US" smtClean="0"/>
              <a:t>15</a:t>
            </a:fld>
            <a:endParaRPr lang="zh-CN" altLang="en-US"/>
          </a:p>
        </p:txBody>
      </p:sp>
    </p:spTree>
    <p:extLst>
      <p:ext uri="{BB962C8B-B14F-4D97-AF65-F5344CB8AC3E}">
        <p14:creationId xmlns:p14="http://schemas.microsoft.com/office/powerpoint/2010/main" val="1523293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分类的结果</a:t>
            </a:r>
            <a:r>
              <a:rPr lang="en-US" altLang="zh-CN" dirty="0" smtClean="0"/>
              <a:t>: ….</a:t>
            </a:r>
          </a:p>
          <a:p>
            <a:endParaRPr lang="en-US" altLang="zh-CN" dirty="0" smtClean="0"/>
          </a:p>
          <a:p>
            <a:r>
              <a:rPr lang="en-US" altLang="zh-CN" dirty="0" smtClean="0"/>
              <a:t>Bayes</a:t>
            </a:r>
            <a:r>
              <a:rPr lang="zh-CN" altLang="en-US" dirty="0" smtClean="0"/>
              <a:t>的结果</a:t>
            </a:r>
            <a:r>
              <a:rPr lang="en-US" altLang="zh-CN" dirty="0" smtClean="0"/>
              <a:t>: …</a:t>
            </a:r>
          </a:p>
          <a:p>
            <a:endParaRPr lang="en-US" altLang="zh-CN" dirty="0" smtClean="0"/>
          </a:p>
          <a:p>
            <a:r>
              <a:rPr lang="zh-CN" altLang="en-US" dirty="0" smtClean="0"/>
              <a:t>分类的准确率</a:t>
            </a:r>
            <a:r>
              <a:rPr lang="en-US" altLang="zh-CN" dirty="0" smtClean="0"/>
              <a:t>: …</a:t>
            </a:r>
          </a:p>
        </p:txBody>
      </p:sp>
      <p:sp>
        <p:nvSpPr>
          <p:cNvPr id="4" name="灯片编号占位符 3"/>
          <p:cNvSpPr>
            <a:spLocks noGrp="1"/>
          </p:cNvSpPr>
          <p:nvPr>
            <p:ph type="sldNum" sz="quarter" idx="10"/>
          </p:nvPr>
        </p:nvSpPr>
        <p:spPr/>
        <p:txBody>
          <a:bodyPr/>
          <a:lstStyle/>
          <a:p>
            <a:fld id="{034B55DF-712B-4188-88C0-3C3889249DCC}" type="slidenum">
              <a:rPr lang="zh-CN" altLang="en-US" smtClean="0"/>
              <a:t>16</a:t>
            </a:fld>
            <a:endParaRPr lang="zh-CN" altLang="en-US"/>
          </a:p>
        </p:txBody>
      </p:sp>
    </p:spTree>
    <p:extLst>
      <p:ext uri="{BB962C8B-B14F-4D97-AF65-F5344CB8AC3E}">
        <p14:creationId xmlns:p14="http://schemas.microsoft.com/office/powerpoint/2010/main" val="2304112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latin typeface="微软雅黑" panose="020B0503020204020204" pitchFamily="34" charset="-122"/>
                <a:ea typeface="微软雅黑" panose="020B0503020204020204" pitchFamily="34" charset="-122"/>
              </a:rPr>
              <a:t>变分贝叶斯网络通过近似方法，绕开模型比较问题中需要的复杂积分，为给定含噪声观测数据时，比较不同理论模型提供一个便捷方案</a:t>
            </a:r>
            <a:r>
              <a:rPr lang="en-US" altLang="zh-CN" dirty="0" smtClean="0">
                <a:latin typeface="微软雅黑" panose="020B0503020204020204" pitchFamily="34" charset="-122"/>
                <a:ea typeface="微软雅黑" panose="020B0503020204020204" pitchFamily="34" charset="-122"/>
              </a:rPr>
              <a:t>. </a:t>
            </a:r>
            <a:endParaRPr lang="zh-CN" altLang="en-US" dirty="0" smtClean="0">
              <a:latin typeface="微软雅黑" panose="020B0503020204020204" pitchFamily="34" charset="-122"/>
              <a:ea typeface="微软雅黑" panose="020B0503020204020204" pitchFamily="34" charset="-122"/>
            </a:endParaRPr>
          </a:p>
          <a:p>
            <a:endParaRPr lang="en-US" altLang="zh-CN" dirty="0" smtClean="0"/>
          </a:p>
          <a:p>
            <a:r>
              <a:rPr lang="zh-CN" altLang="en-US" dirty="0" smtClean="0"/>
              <a:t>引申一些问题</a:t>
            </a:r>
            <a:r>
              <a:rPr lang="en-US" altLang="zh-CN" dirty="0" smtClean="0"/>
              <a:t>,</a:t>
            </a:r>
          </a:p>
          <a:p>
            <a:endParaRPr lang="en-US" altLang="zh-CN" dirty="0" smtClean="0"/>
          </a:p>
          <a:p>
            <a:pPr marL="228600" indent="-228600">
              <a:buAutoNum type="arabicPeriod"/>
            </a:pPr>
            <a:r>
              <a:rPr lang="zh-CN" altLang="en-US" dirty="0" smtClean="0"/>
              <a:t>微分的数据如何引入</a:t>
            </a:r>
            <a:r>
              <a:rPr lang="en-US" altLang="zh-CN" dirty="0" smtClean="0"/>
              <a:t>;</a:t>
            </a:r>
          </a:p>
          <a:p>
            <a:pPr marL="228600" indent="-228600">
              <a:buAutoNum type="arabicPeriod"/>
            </a:pPr>
            <a:r>
              <a:rPr lang="zh-CN" altLang="en-US" dirty="0" smtClean="0"/>
              <a:t>新模型如何加入</a:t>
            </a:r>
            <a:r>
              <a:rPr lang="en-US" altLang="zh-CN" dirty="0" smtClean="0"/>
              <a:t>;</a:t>
            </a:r>
          </a:p>
          <a:p>
            <a:pPr marL="228600" indent="-228600">
              <a:buAutoNum type="arabicPeriod"/>
            </a:pPr>
            <a:r>
              <a:rPr lang="zh-CN" altLang="en-US" dirty="0" smtClean="0"/>
              <a:t>新插值点如何加入</a:t>
            </a:r>
            <a:r>
              <a:rPr lang="en-US" altLang="zh-CN" dirty="0" smtClean="0"/>
              <a:t>;</a:t>
            </a:r>
          </a:p>
          <a:p>
            <a:pPr marL="228600" indent="-228600">
              <a:buAutoNum type="arabicPeriod"/>
            </a:pPr>
            <a:r>
              <a:rPr lang="zh-CN" altLang="en-US" dirty="0" smtClean="0"/>
              <a:t>重建是单个模型的、还是组合模型的</a:t>
            </a:r>
            <a:r>
              <a:rPr lang="en-US" altLang="zh-CN" dirty="0" smtClean="0"/>
              <a:t>.</a:t>
            </a:r>
          </a:p>
          <a:p>
            <a:pPr marL="228600" indent="-228600">
              <a:buAutoNum type="arabicPeriod"/>
            </a:pPr>
            <a:endParaRPr lang="zh-CN" altLang="en-US" dirty="0"/>
          </a:p>
        </p:txBody>
      </p:sp>
      <p:sp>
        <p:nvSpPr>
          <p:cNvPr id="4" name="灯片编号占位符 3"/>
          <p:cNvSpPr>
            <a:spLocks noGrp="1"/>
          </p:cNvSpPr>
          <p:nvPr>
            <p:ph type="sldNum" sz="quarter" idx="10"/>
          </p:nvPr>
        </p:nvSpPr>
        <p:spPr/>
        <p:txBody>
          <a:bodyPr/>
          <a:lstStyle/>
          <a:p>
            <a:fld id="{034B55DF-712B-4188-88C0-3C3889249DCC}" type="slidenum">
              <a:rPr lang="zh-CN" altLang="en-US" smtClean="0"/>
              <a:t>17</a:t>
            </a:fld>
            <a:endParaRPr lang="zh-CN" altLang="en-US"/>
          </a:p>
        </p:txBody>
      </p:sp>
    </p:spTree>
    <p:extLst>
      <p:ext uri="{BB962C8B-B14F-4D97-AF65-F5344CB8AC3E}">
        <p14:creationId xmlns:p14="http://schemas.microsoft.com/office/powerpoint/2010/main" val="184631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dirty="0"/>
          </a:p>
        </p:txBody>
      </p:sp>
      <p:sp>
        <p:nvSpPr>
          <p:cNvPr id="4" name="灯片编号占位符 3"/>
          <p:cNvSpPr>
            <a:spLocks noGrp="1"/>
          </p:cNvSpPr>
          <p:nvPr>
            <p:ph type="sldNum" sz="quarter" idx="10"/>
          </p:nvPr>
        </p:nvSpPr>
        <p:spPr/>
        <p:txBody>
          <a:bodyPr/>
          <a:lstStyle/>
          <a:p>
            <a:fld id="{034B55DF-712B-4188-88C0-3C3889249DCC}" type="slidenum">
              <a:rPr lang="zh-CN" altLang="en-US" smtClean="0"/>
              <a:t>18</a:t>
            </a:fld>
            <a:endParaRPr lang="zh-CN" altLang="en-US"/>
          </a:p>
        </p:txBody>
      </p:sp>
    </p:spTree>
    <p:extLst>
      <p:ext uri="{BB962C8B-B14F-4D97-AF65-F5344CB8AC3E}">
        <p14:creationId xmlns:p14="http://schemas.microsoft.com/office/powerpoint/2010/main" val="1411661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1920 – 30, Hubble</a:t>
            </a:r>
            <a:r>
              <a:rPr lang="zh-CN" altLang="en-US" dirty="0" smtClean="0"/>
              <a:t>通过数据观察发现了星系在都在远离我们，距离越远离开的速度越快，大致呈线性关系</a:t>
            </a:r>
            <a:r>
              <a:rPr lang="en-US" altLang="zh-CN" dirty="0" smtClean="0"/>
              <a:t>, </a:t>
            </a:r>
            <a:r>
              <a:rPr lang="zh-CN" altLang="en-US" dirty="0" smtClean="0"/>
              <a:t>于是给出了著名的哈勃定律 </a:t>
            </a:r>
            <a:r>
              <a:rPr lang="en-US" altLang="zh-CN" dirty="0" smtClean="0"/>
              <a:t>v = H * r</a:t>
            </a:r>
            <a:r>
              <a:rPr lang="zh-CN" altLang="en-US" dirty="0" smtClean="0"/>
              <a:t>，从观测上证实了宇宙正在膨胀</a:t>
            </a:r>
            <a:r>
              <a:rPr lang="en-US" altLang="zh-CN" dirty="0" smtClean="0"/>
              <a:t>.</a:t>
            </a:r>
            <a:endParaRPr lang="en-US" altLang="zh-CN" baseline="0" dirty="0" smtClean="0"/>
          </a:p>
          <a:p>
            <a:endParaRPr lang="en-US" altLang="zh-CN" baseline="0" dirty="0" smtClean="0"/>
          </a:p>
          <a:p>
            <a:r>
              <a:rPr lang="zh-CN" altLang="en-US" baseline="0" dirty="0" smtClean="0"/>
              <a:t>我们来看从</a:t>
            </a:r>
            <a:r>
              <a:rPr lang="en-US" altLang="zh-CN" baseline="0" dirty="0" smtClean="0"/>
              <a:t>Hubble</a:t>
            </a:r>
            <a:r>
              <a:rPr lang="zh-CN" altLang="en-US" baseline="0" dirty="0" smtClean="0"/>
              <a:t>做的工作中</a:t>
            </a:r>
            <a:r>
              <a:rPr lang="en-US" altLang="zh-CN" baseline="0" dirty="0" smtClean="0"/>
              <a:t>, </a:t>
            </a:r>
            <a:r>
              <a:rPr lang="zh-CN" altLang="en-US" baseline="0" dirty="0" smtClean="0"/>
              <a:t>能抽象出什么</a:t>
            </a:r>
            <a:r>
              <a:rPr lang="en-US" altLang="zh-CN" baseline="0" dirty="0" smtClean="0"/>
              <a:t>. </a:t>
            </a:r>
            <a:endParaRPr lang="en-US" altLang="zh-CN" dirty="0" smtClean="0"/>
          </a:p>
          <a:p>
            <a:endParaRPr lang="en-US" altLang="zh-CN" dirty="0" smtClean="0"/>
          </a:p>
          <a:p>
            <a:endParaRPr lang="en-US" altLang="zh-CN" dirty="0" smtClean="0"/>
          </a:p>
          <a:p>
            <a:endParaRPr lang="en-US" altLang="zh-CN" baseline="0" dirty="0" smtClean="0"/>
          </a:p>
        </p:txBody>
      </p:sp>
      <p:sp>
        <p:nvSpPr>
          <p:cNvPr id="4" name="灯片编号占位符 3"/>
          <p:cNvSpPr>
            <a:spLocks noGrp="1"/>
          </p:cNvSpPr>
          <p:nvPr>
            <p:ph type="sldNum" sz="quarter" idx="10"/>
          </p:nvPr>
        </p:nvSpPr>
        <p:spPr/>
        <p:txBody>
          <a:bodyPr/>
          <a:lstStyle/>
          <a:p>
            <a:fld id="{034B55DF-712B-4188-88C0-3C3889249DCC}" type="slidenum">
              <a:rPr lang="zh-CN" altLang="en-US" smtClean="0"/>
              <a:t>2</a:t>
            </a:fld>
            <a:endParaRPr lang="zh-CN" altLang="en-US"/>
          </a:p>
        </p:txBody>
      </p:sp>
    </p:spTree>
    <p:extLst>
      <p:ext uri="{BB962C8B-B14F-4D97-AF65-F5344CB8AC3E}">
        <p14:creationId xmlns:p14="http://schemas.microsoft.com/office/powerpoint/2010/main" val="3822933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从一个例子引入物理建模、模型拟合的概念</a:t>
            </a:r>
            <a:r>
              <a:rPr lang="en-US" altLang="zh-CN" dirty="0" smtClean="0"/>
              <a:t>.</a:t>
            </a:r>
          </a:p>
          <a:p>
            <a:endParaRPr lang="en-US" altLang="zh-CN" dirty="0" smtClean="0"/>
          </a:p>
          <a:p>
            <a:r>
              <a:rPr lang="zh-CN" altLang="en-US" dirty="0" smtClean="0"/>
              <a:t>物理建模</a:t>
            </a:r>
            <a:r>
              <a:rPr lang="en-US" altLang="zh-CN" dirty="0" smtClean="0"/>
              <a:t>: </a:t>
            </a:r>
            <a:r>
              <a:rPr lang="zh-CN" altLang="en-US" dirty="0" smtClean="0"/>
              <a:t>模型的结构</a:t>
            </a:r>
            <a:r>
              <a:rPr lang="en-US" altLang="zh-CN" dirty="0" smtClean="0"/>
              <a:t>A, </a:t>
            </a:r>
            <a:r>
              <a:rPr lang="zh-CN" altLang="en-US" dirty="0" smtClean="0"/>
              <a:t>模型的系数</a:t>
            </a:r>
            <a:r>
              <a:rPr lang="en-US" altLang="zh-CN" dirty="0" smtClean="0"/>
              <a:t>w, </a:t>
            </a:r>
            <a:r>
              <a:rPr lang="zh-CN" altLang="en-US" dirty="0" smtClean="0"/>
              <a:t>模型的约束</a:t>
            </a:r>
            <a:r>
              <a:rPr lang="en-US" altLang="zh-CN" dirty="0" smtClean="0"/>
              <a:t>R,</a:t>
            </a:r>
            <a:r>
              <a:rPr lang="en-US" altLang="zh-CN" baseline="0" dirty="0" smtClean="0"/>
              <a:t> </a:t>
            </a:r>
            <a:r>
              <a:rPr lang="zh-CN" altLang="en-US" baseline="0" dirty="0" smtClean="0"/>
              <a:t>约束的系数</a:t>
            </a:r>
            <a:r>
              <a:rPr lang="en-US" altLang="zh-CN" baseline="0" dirty="0" smtClean="0"/>
              <a:t>a</a:t>
            </a:r>
          </a:p>
          <a:p>
            <a:r>
              <a:rPr lang="zh-CN" altLang="en-US" baseline="0" dirty="0" smtClean="0"/>
              <a:t>模型拟合</a:t>
            </a:r>
            <a:r>
              <a:rPr lang="en-US" altLang="zh-CN" baseline="0" dirty="0" smtClean="0"/>
              <a:t>: </a:t>
            </a:r>
            <a:r>
              <a:rPr lang="zh-CN" altLang="en-US" baseline="0" dirty="0" smtClean="0"/>
              <a:t>固定</a:t>
            </a:r>
            <a:r>
              <a:rPr lang="en-US" altLang="zh-CN" baseline="0" dirty="0" smtClean="0"/>
              <a:t>R, a, A, </a:t>
            </a:r>
            <a:r>
              <a:rPr lang="zh-CN" altLang="en-US" baseline="0" dirty="0" smtClean="0"/>
              <a:t>计算</a:t>
            </a:r>
            <a:r>
              <a:rPr lang="en-US" altLang="zh-CN" baseline="0" dirty="0" smtClean="0"/>
              <a:t>w</a:t>
            </a:r>
            <a:endParaRPr lang="zh-CN" altLang="en-US" dirty="0"/>
          </a:p>
        </p:txBody>
      </p:sp>
      <p:sp>
        <p:nvSpPr>
          <p:cNvPr id="4" name="灯片编号占位符 3"/>
          <p:cNvSpPr>
            <a:spLocks noGrp="1"/>
          </p:cNvSpPr>
          <p:nvPr>
            <p:ph type="sldNum" sz="quarter" idx="10"/>
          </p:nvPr>
        </p:nvSpPr>
        <p:spPr/>
        <p:txBody>
          <a:bodyPr/>
          <a:lstStyle/>
          <a:p>
            <a:fld id="{034B55DF-712B-4188-88C0-3C3889249DCC}" type="slidenum">
              <a:rPr lang="zh-CN" altLang="en-US" smtClean="0"/>
              <a:t>3</a:t>
            </a:fld>
            <a:endParaRPr lang="zh-CN" altLang="en-US"/>
          </a:p>
        </p:txBody>
      </p:sp>
    </p:spTree>
    <p:extLst>
      <p:ext uri="{BB962C8B-B14F-4D97-AF65-F5344CB8AC3E}">
        <p14:creationId xmlns:p14="http://schemas.microsoft.com/office/powerpoint/2010/main" val="337198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背景概述</a:t>
            </a:r>
            <a:endParaRPr lang="en-US" altLang="zh-CN" dirty="0" smtClean="0"/>
          </a:p>
          <a:p>
            <a:endParaRPr lang="en-US" altLang="zh-CN" dirty="0" smtClean="0"/>
          </a:p>
          <a:p>
            <a:r>
              <a:rPr lang="zh-CN" altLang="en-US" dirty="0" smtClean="0"/>
              <a:t>续上页</a:t>
            </a:r>
            <a:r>
              <a:rPr lang="en-US" altLang="zh-CN" dirty="0" smtClean="0"/>
              <a:t>, </a:t>
            </a:r>
            <a:r>
              <a:rPr lang="zh-CN" altLang="en-US" dirty="0" smtClean="0"/>
              <a:t>介绍贝叶斯分析的细节</a:t>
            </a:r>
            <a:r>
              <a:rPr lang="en-US" altLang="zh-CN" dirty="0" smtClean="0"/>
              <a:t>.</a:t>
            </a:r>
          </a:p>
          <a:p>
            <a:endParaRPr lang="en-US" altLang="zh-CN" dirty="0" smtClean="0"/>
          </a:p>
          <a:p>
            <a:r>
              <a:rPr lang="zh-CN" altLang="en-US" dirty="0" smtClean="0"/>
              <a:t>如何通过</a:t>
            </a:r>
            <a:r>
              <a:rPr lang="en-US" altLang="zh-CN" dirty="0" smtClean="0"/>
              <a:t>Bayes</a:t>
            </a:r>
            <a:r>
              <a:rPr lang="zh-CN" altLang="en-US" dirty="0" smtClean="0"/>
              <a:t>计算模型的系数</a:t>
            </a:r>
            <a:endParaRPr lang="en-US" altLang="zh-CN" dirty="0" smtClean="0"/>
          </a:p>
          <a:p>
            <a:endParaRPr lang="en-US" altLang="zh-CN" dirty="0" smtClean="0"/>
          </a:p>
          <a:p>
            <a:r>
              <a:rPr lang="zh-CN" altLang="en-US" dirty="0" smtClean="0"/>
              <a:t>解析计算、</a:t>
            </a:r>
            <a:r>
              <a:rPr lang="en-US" altLang="zh-CN" dirty="0" smtClean="0"/>
              <a:t>Laplace</a:t>
            </a:r>
            <a:r>
              <a:rPr lang="zh-CN" altLang="en-US" dirty="0" smtClean="0"/>
              <a:t>近似、</a:t>
            </a:r>
            <a:r>
              <a:rPr lang="en-US" altLang="zh-CN" dirty="0" err="1" smtClean="0"/>
              <a:t>Metroplis</a:t>
            </a:r>
            <a:r>
              <a:rPr lang="en-US" altLang="zh-CN" dirty="0" smtClean="0"/>
              <a:t>-Hasting</a:t>
            </a:r>
            <a:r>
              <a:rPr lang="zh-CN" altLang="en-US" dirty="0" smtClean="0"/>
              <a:t>蒙特卡洛方法采样</a:t>
            </a:r>
            <a:r>
              <a:rPr lang="en-US" altLang="zh-CN" dirty="0" smtClean="0"/>
              <a:t>. </a:t>
            </a:r>
            <a:r>
              <a:rPr lang="zh-CN" altLang="en-US" dirty="0" smtClean="0"/>
              <a:t>一般的建模工作到此就结束了</a:t>
            </a:r>
            <a:r>
              <a:rPr lang="en-US" altLang="zh-CN" dirty="0" smtClean="0"/>
              <a:t>. </a:t>
            </a:r>
            <a:r>
              <a:rPr lang="zh-CN" altLang="en-US" dirty="0" smtClean="0"/>
              <a:t>但有一些问题，光做到这一步不够</a:t>
            </a:r>
            <a:r>
              <a:rPr lang="en-US" altLang="zh-CN" dirty="0" smtClean="0"/>
              <a:t>.</a:t>
            </a:r>
          </a:p>
        </p:txBody>
      </p:sp>
      <p:sp>
        <p:nvSpPr>
          <p:cNvPr id="4" name="灯片编号占位符 3"/>
          <p:cNvSpPr>
            <a:spLocks noGrp="1"/>
          </p:cNvSpPr>
          <p:nvPr>
            <p:ph type="sldNum" sz="quarter" idx="10"/>
          </p:nvPr>
        </p:nvSpPr>
        <p:spPr/>
        <p:txBody>
          <a:bodyPr/>
          <a:lstStyle/>
          <a:p>
            <a:fld id="{034B55DF-712B-4188-88C0-3C3889249DCC}" type="slidenum">
              <a:rPr lang="zh-CN" altLang="en-US" smtClean="0"/>
              <a:t>4</a:t>
            </a:fld>
            <a:endParaRPr lang="zh-CN" altLang="en-US"/>
          </a:p>
        </p:txBody>
      </p:sp>
    </p:spTree>
    <p:extLst>
      <p:ext uri="{BB962C8B-B14F-4D97-AF65-F5344CB8AC3E}">
        <p14:creationId xmlns:p14="http://schemas.microsoft.com/office/powerpoint/2010/main" val="2081630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背景概述</a:t>
            </a:r>
            <a:endParaRPr lang="en-US" altLang="zh-CN" dirty="0" smtClean="0"/>
          </a:p>
          <a:p>
            <a:endParaRPr lang="en-US" altLang="zh-CN" dirty="0" smtClean="0"/>
          </a:p>
          <a:p>
            <a:r>
              <a:rPr lang="en-US" altLang="zh-CN" dirty="0" smtClean="0"/>
              <a:t>1998</a:t>
            </a:r>
            <a:r>
              <a:rPr lang="zh-CN" altLang="en-US" dirty="0" smtClean="0"/>
              <a:t>年</a:t>
            </a:r>
            <a:r>
              <a:rPr lang="en-US" altLang="zh-CN" dirty="0" smtClean="0"/>
              <a:t>Supernova Cosmology Project</a:t>
            </a:r>
            <a:r>
              <a:rPr lang="zh-CN" altLang="en-US" dirty="0" smtClean="0"/>
              <a:t>， </a:t>
            </a:r>
            <a:r>
              <a:rPr lang="en-US" altLang="zh-CN" dirty="0" err="1" smtClean="0"/>
              <a:t>High_Z</a:t>
            </a:r>
            <a:r>
              <a:rPr lang="en-US" altLang="zh-CN" dirty="0" smtClean="0"/>
              <a:t> supernova</a:t>
            </a:r>
            <a:r>
              <a:rPr lang="en-US" altLang="zh-CN" baseline="0" dirty="0" smtClean="0"/>
              <a:t> search team</a:t>
            </a:r>
            <a:r>
              <a:rPr lang="zh-CN" altLang="en-US" dirty="0" smtClean="0"/>
              <a:t>两个独立的研究组从</a:t>
            </a:r>
            <a:r>
              <a:rPr lang="en-US" altLang="zh-CN" dirty="0" err="1" smtClean="0"/>
              <a:t>Ia</a:t>
            </a:r>
            <a:r>
              <a:rPr lang="zh-CN" altLang="en-US" dirty="0" smtClean="0"/>
              <a:t>型超新星观测中发现宇宙不但在膨胀，而且在加速膨胀</a:t>
            </a:r>
            <a:r>
              <a:rPr lang="en-US" altLang="zh-CN" dirty="0" smtClean="0"/>
              <a:t>. </a:t>
            </a:r>
            <a:r>
              <a:rPr lang="zh-CN" altLang="en-US" dirty="0" smtClean="0"/>
              <a:t>广义相对论和宇宙学原理出发构建的标准宇宙模型一致</a:t>
            </a:r>
            <a:r>
              <a:rPr lang="en-US" altLang="zh-CN" dirty="0" smtClean="0"/>
              <a:t>,</a:t>
            </a:r>
            <a:r>
              <a:rPr lang="en-US" altLang="zh-CN" baseline="0" dirty="0" smtClean="0"/>
              <a:t> </a:t>
            </a:r>
            <a:r>
              <a:rPr lang="zh-CN" altLang="en-US" baseline="0" dirty="0" smtClean="0"/>
              <a:t>所以可以从观测拟合得到一些结果</a:t>
            </a:r>
            <a:r>
              <a:rPr lang="en-US" altLang="zh-CN"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真空能</a:t>
            </a:r>
            <a:r>
              <a:rPr lang="en-US" altLang="zh-CN" dirty="0" smtClean="0"/>
              <a:t>w=-1</a:t>
            </a:r>
            <a:r>
              <a:rPr lang="zh-CN" altLang="en-US" dirty="0" smtClean="0"/>
              <a:t>可以导致宇宙加速膨胀，但是并不能证明暗能量不随时间演化</a:t>
            </a:r>
            <a:r>
              <a:rPr lang="en-US" altLang="zh-CN" dirty="0" smtClean="0"/>
              <a:t>.</a:t>
            </a:r>
            <a:r>
              <a:rPr lang="en-US" altLang="zh-CN" baseline="0" dirty="0" smtClean="0"/>
              <a:t> </a:t>
            </a:r>
            <a:r>
              <a:rPr lang="zh-CN" altLang="en-US" baseline="0" dirty="0" smtClean="0"/>
              <a:t>另一方面不含时的暗能量密度也引发了一系列理论困难，测量的暗能量的能量密度接近</a:t>
            </a:r>
            <a:r>
              <a:rPr lang="en-US" altLang="zh-CN" baseline="0" dirty="0" smtClean="0"/>
              <a:t>10^-3 eV^4, </a:t>
            </a:r>
            <a:r>
              <a:rPr lang="zh-CN" altLang="en-US" baseline="0" dirty="0" smtClean="0"/>
              <a:t>而量子场论计算的真空能是</a:t>
            </a:r>
            <a:r>
              <a:rPr lang="en-US" altLang="zh-CN" baseline="0" dirty="0" smtClean="0"/>
              <a:t>10^-3 GeV^4, </a:t>
            </a:r>
            <a:r>
              <a:rPr lang="zh-CN" altLang="en-US" baseline="0" dirty="0" smtClean="0"/>
              <a:t>相差太多数量级，再比如，高红移处的哈勃参数的观测结果以及线性红移空间扭曲的观测结果都与标准模型有所出入</a:t>
            </a:r>
            <a:r>
              <a:rPr lang="en-US" altLang="zh-CN"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随时间按演化的暗能量模型可能解决这些问题</a:t>
            </a:r>
            <a:r>
              <a:rPr lang="en-US" altLang="zh-CN" baseline="0" dirty="0" smtClean="0"/>
              <a:t>, </a:t>
            </a:r>
            <a:r>
              <a:rPr lang="zh-CN" altLang="en-US" baseline="0" dirty="0" smtClean="0"/>
              <a:t>比如随时间演化的暗能量标量场、或者构建能描述一大类标量场的参数模型，比如</a:t>
            </a:r>
            <a:r>
              <a:rPr lang="en-US" altLang="zh-CN" baseline="0" dirty="0" smtClean="0"/>
              <a:t>CPL</a:t>
            </a:r>
            <a:r>
              <a:rPr lang="zh-CN" altLang="en-US" baseline="0" dirty="0" smtClean="0"/>
              <a:t>模型等</a:t>
            </a:r>
            <a:r>
              <a:rPr lang="en-US" altLang="zh-CN" baseline="0" dirty="0" smtClean="0"/>
              <a:t>. </a:t>
            </a:r>
            <a:r>
              <a:rPr lang="zh-CN" altLang="en-US" baseline="0" dirty="0" smtClean="0"/>
              <a:t>这就使我们面临一个问题</a:t>
            </a:r>
            <a:r>
              <a:rPr lang="en-US" altLang="zh-CN" baseline="0" dirty="0" smtClean="0"/>
              <a:t> </a:t>
            </a:r>
            <a:r>
              <a:rPr lang="zh-CN" altLang="en-US" baseline="0" dirty="0" smtClean="0"/>
              <a:t>（下一页）</a:t>
            </a:r>
            <a:endParaRPr lang="en-US" altLang="zh-CN" dirty="0" smtClean="0"/>
          </a:p>
          <a:p>
            <a:endParaRPr lang="en-US" altLang="zh-CN" dirty="0" smtClean="0"/>
          </a:p>
          <a:p>
            <a:endParaRPr lang="en-US" altLang="zh-CN" dirty="0" smtClean="0"/>
          </a:p>
          <a:p>
            <a:r>
              <a:rPr lang="zh-CN" altLang="en-US" dirty="0" smtClean="0"/>
              <a:t>但是标准宇宙模型存在一些问题</a:t>
            </a:r>
            <a:r>
              <a:rPr lang="en-US" altLang="zh-CN" dirty="0" smtClean="0"/>
              <a:t>… </a:t>
            </a:r>
            <a:r>
              <a:rPr lang="zh-CN" altLang="en-US" dirty="0" smtClean="0"/>
              <a:t>所以又发展了一些理论</a:t>
            </a:r>
            <a:r>
              <a:rPr lang="en-US" altLang="zh-CN" dirty="0" smtClean="0"/>
              <a:t>,</a:t>
            </a:r>
          </a:p>
          <a:p>
            <a:r>
              <a:rPr lang="en-US" altLang="zh-CN" dirty="0" smtClean="0"/>
              <a:t>[</a:t>
            </a:r>
            <a:r>
              <a:rPr lang="en-US" altLang="zh-CN" baseline="0" dirty="0" smtClean="0"/>
              <a:t> </a:t>
            </a:r>
            <a:r>
              <a:rPr lang="zh-CN" altLang="en-US" baseline="0" dirty="0" smtClean="0"/>
              <a:t>配图</a:t>
            </a:r>
            <a:r>
              <a:rPr lang="en-US" altLang="zh-CN" baseline="0" dirty="0" smtClean="0"/>
              <a:t>1: </a:t>
            </a:r>
            <a:r>
              <a:rPr lang="zh-CN" altLang="en-US" baseline="0" dirty="0" smtClean="0"/>
              <a:t>标准宇宙学拟合</a:t>
            </a:r>
            <a:r>
              <a:rPr lang="en-US" altLang="zh-CN" baseline="0" dirty="0" smtClean="0"/>
              <a:t>Union2.1,</a:t>
            </a:r>
          </a:p>
          <a:p>
            <a:r>
              <a:rPr lang="en-US" altLang="zh-CN" baseline="0" dirty="0" smtClean="0"/>
              <a:t>  </a:t>
            </a:r>
            <a:r>
              <a:rPr lang="zh-CN" altLang="en-US" baseline="0" dirty="0" smtClean="0"/>
              <a:t>配图</a:t>
            </a:r>
            <a:r>
              <a:rPr lang="en-US" altLang="zh-CN" baseline="0" dirty="0" smtClean="0"/>
              <a:t>2: </a:t>
            </a:r>
            <a:r>
              <a:rPr lang="en-US" altLang="zh-CN" baseline="0" dirty="0" err="1" smtClean="0"/>
              <a:t>lcdm</a:t>
            </a:r>
            <a:r>
              <a:rPr lang="en-US" altLang="zh-CN" baseline="0" dirty="0" smtClean="0"/>
              <a:t>, </a:t>
            </a:r>
            <a:r>
              <a:rPr lang="en-US" altLang="zh-CN" baseline="0" dirty="0" err="1" smtClean="0"/>
              <a:t>wcdm</a:t>
            </a:r>
            <a:r>
              <a:rPr lang="en-US" altLang="zh-CN" baseline="0" dirty="0" smtClean="0"/>
              <a:t>, </a:t>
            </a:r>
            <a:r>
              <a:rPr lang="en-US" altLang="zh-CN" baseline="0" dirty="0" err="1" smtClean="0"/>
              <a:t>cpl</a:t>
            </a:r>
            <a:r>
              <a:rPr lang="zh-CN" altLang="en-US" baseline="0" dirty="0" smtClean="0"/>
              <a:t>等</a:t>
            </a:r>
            <a:r>
              <a:rPr lang="en-US" altLang="zh-CN" baseline="0" dirty="0" smtClean="0"/>
              <a:t>, </a:t>
            </a:r>
            <a:r>
              <a:rPr lang="zh-CN" altLang="en-US" baseline="0" dirty="0" smtClean="0"/>
              <a:t>拟合</a:t>
            </a:r>
            <a:r>
              <a:rPr lang="en-US" altLang="zh-CN" baseline="0" dirty="0" smtClean="0"/>
              <a:t>Union2.1]</a:t>
            </a:r>
          </a:p>
          <a:p>
            <a:endParaRPr lang="en-US" altLang="zh-CN" baseline="0" dirty="0" smtClean="0"/>
          </a:p>
          <a:p>
            <a:r>
              <a:rPr lang="zh-CN" altLang="en-US" baseline="0" dirty="0" smtClean="0"/>
              <a:t>引出多个模型、一组观测的情况</a:t>
            </a:r>
            <a:r>
              <a:rPr lang="en-US" altLang="zh-CN" baseline="0" dirty="0" smtClean="0"/>
              <a:t>. </a:t>
            </a:r>
            <a:endParaRPr lang="en-US" altLang="zh-CN" dirty="0" smtClean="0"/>
          </a:p>
        </p:txBody>
      </p:sp>
      <p:sp>
        <p:nvSpPr>
          <p:cNvPr id="4" name="灯片编号占位符 3"/>
          <p:cNvSpPr>
            <a:spLocks noGrp="1"/>
          </p:cNvSpPr>
          <p:nvPr>
            <p:ph type="sldNum" sz="quarter" idx="10"/>
          </p:nvPr>
        </p:nvSpPr>
        <p:spPr/>
        <p:txBody>
          <a:bodyPr/>
          <a:lstStyle/>
          <a:p>
            <a:fld id="{034B55DF-712B-4188-88C0-3C3889249DCC}" type="slidenum">
              <a:rPr lang="zh-CN" altLang="en-US" smtClean="0"/>
              <a:t>5</a:t>
            </a:fld>
            <a:endParaRPr lang="zh-CN" altLang="en-US"/>
          </a:p>
        </p:txBody>
      </p:sp>
    </p:spTree>
    <p:extLst>
      <p:ext uri="{BB962C8B-B14F-4D97-AF65-F5344CB8AC3E}">
        <p14:creationId xmlns:p14="http://schemas.microsoft.com/office/powerpoint/2010/main" val="2190327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同一组数据，有多个理论模型与之对应。那么</a:t>
            </a:r>
            <a:r>
              <a:rPr lang="en-US" altLang="zh-CN" dirty="0" smtClean="0"/>
              <a:t>, </a:t>
            </a:r>
            <a:r>
              <a:rPr lang="zh-CN" altLang="en-US" dirty="0" smtClean="0"/>
              <a:t>在现有观测下，哪一个模型是最好的呢</a:t>
            </a:r>
            <a:r>
              <a:rPr lang="en-US" altLang="zh-CN" dirty="0" smtClean="0"/>
              <a:t>?</a:t>
            </a:r>
          </a:p>
        </p:txBody>
      </p:sp>
      <p:sp>
        <p:nvSpPr>
          <p:cNvPr id="4" name="灯片编号占位符 3"/>
          <p:cNvSpPr>
            <a:spLocks noGrp="1"/>
          </p:cNvSpPr>
          <p:nvPr>
            <p:ph type="sldNum" sz="quarter" idx="10"/>
          </p:nvPr>
        </p:nvSpPr>
        <p:spPr/>
        <p:txBody>
          <a:bodyPr/>
          <a:lstStyle/>
          <a:p>
            <a:fld id="{034B55DF-712B-4188-88C0-3C3889249DCC}" type="slidenum">
              <a:rPr lang="zh-CN" altLang="en-US" smtClean="0"/>
              <a:t>6</a:t>
            </a:fld>
            <a:endParaRPr lang="zh-CN" altLang="en-US"/>
          </a:p>
        </p:txBody>
      </p:sp>
    </p:spTree>
    <p:extLst>
      <p:ext uri="{BB962C8B-B14F-4D97-AF65-F5344CB8AC3E}">
        <p14:creationId xmlns:p14="http://schemas.microsoft.com/office/powerpoint/2010/main" val="3347458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背景概述</a:t>
            </a:r>
            <a:endParaRPr lang="en-US" altLang="zh-CN" dirty="0" smtClean="0"/>
          </a:p>
          <a:p>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续上页</a:t>
            </a:r>
            <a:r>
              <a:rPr lang="en-US" altLang="zh-CN" dirty="0" smtClean="0"/>
              <a:t>, </a:t>
            </a:r>
            <a:r>
              <a:rPr lang="zh-CN" altLang="en-US" dirty="0" smtClean="0"/>
              <a:t>贝叶斯方法如何处理多模型的比较问题</a:t>
            </a:r>
            <a:r>
              <a:rPr lang="en-US" altLang="zh-CN" dirty="0" smtClean="0"/>
              <a:t>. </a:t>
            </a:r>
          </a:p>
          <a:p>
            <a:endParaRPr lang="en-US" altLang="zh-CN" dirty="0" smtClean="0"/>
          </a:p>
          <a:p>
            <a:r>
              <a:rPr lang="zh-CN" altLang="en-US" dirty="0" smtClean="0"/>
              <a:t>想消除先验选择的偏差，</a:t>
            </a:r>
            <a:r>
              <a:rPr lang="zh-CN" altLang="en-US" baseline="0" dirty="0" smtClean="0"/>
              <a:t>就需要通过数据计算</a:t>
            </a:r>
            <a:r>
              <a:rPr lang="en-US" altLang="zh-CN" baseline="0" dirty="0" smtClean="0"/>
              <a:t>alpha.</a:t>
            </a:r>
            <a:endParaRPr lang="en-US" altLang="zh-CN" dirty="0" smtClean="0"/>
          </a:p>
        </p:txBody>
      </p:sp>
      <p:sp>
        <p:nvSpPr>
          <p:cNvPr id="4" name="灯片编号占位符 3"/>
          <p:cNvSpPr>
            <a:spLocks noGrp="1"/>
          </p:cNvSpPr>
          <p:nvPr>
            <p:ph type="sldNum" sz="quarter" idx="10"/>
          </p:nvPr>
        </p:nvSpPr>
        <p:spPr/>
        <p:txBody>
          <a:bodyPr/>
          <a:lstStyle/>
          <a:p>
            <a:fld id="{034B55DF-712B-4188-88C0-3C3889249DCC}" type="slidenum">
              <a:rPr lang="zh-CN" altLang="en-US" smtClean="0"/>
              <a:t>7</a:t>
            </a:fld>
            <a:endParaRPr lang="zh-CN" altLang="en-US"/>
          </a:p>
        </p:txBody>
      </p:sp>
    </p:spTree>
    <p:extLst>
      <p:ext uri="{BB962C8B-B14F-4D97-AF65-F5344CB8AC3E}">
        <p14:creationId xmlns:p14="http://schemas.microsoft.com/office/powerpoint/2010/main" val="4223985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背景概述</a:t>
            </a:r>
            <a:endParaRPr lang="en-US" altLang="zh-CN" dirty="0" smtClean="0"/>
          </a:p>
          <a:p>
            <a:endParaRPr lang="en-US" altLang="zh-CN" dirty="0" smtClean="0"/>
          </a:p>
          <a:p>
            <a:r>
              <a:rPr lang="zh-CN" altLang="en-US" dirty="0" smtClean="0"/>
              <a:t>续上页</a:t>
            </a:r>
            <a:endParaRPr lang="en-US" altLang="zh-CN" dirty="0" smtClean="0"/>
          </a:p>
          <a:p>
            <a:endParaRPr lang="en-US" altLang="zh-CN" dirty="0" smtClean="0"/>
          </a:p>
          <a:p>
            <a:r>
              <a:rPr lang="zh-CN" altLang="en-US" dirty="0" smtClean="0"/>
              <a:t>但是 </a:t>
            </a:r>
            <a:r>
              <a:rPr lang="en-US" altLang="zh-CN" dirty="0" smtClean="0"/>
              <a:t>– </a:t>
            </a:r>
            <a:r>
              <a:rPr lang="zh-CN" altLang="en-US" dirty="0" smtClean="0"/>
              <a:t>抛出问题 </a:t>
            </a:r>
            <a:r>
              <a:rPr lang="en-US" altLang="zh-CN" dirty="0" smtClean="0"/>
              <a:t>” </a:t>
            </a:r>
            <a:r>
              <a:rPr lang="zh-CN" altLang="en-US" dirty="0" smtClean="0"/>
              <a:t>计算量大 </a:t>
            </a:r>
            <a:r>
              <a:rPr lang="en-US" altLang="zh-CN" dirty="0" smtClean="0"/>
              <a:t>“</a:t>
            </a:r>
            <a:r>
              <a:rPr lang="en-US" altLang="zh-CN" baseline="0" dirty="0" smtClean="0"/>
              <a:t> .  </a:t>
            </a:r>
            <a:r>
              <a:rPr lang="zh-CN" altLang="en-US" baseline="0" dirty="0" smtClean="0"/>
              <a:t>放</a:t>
            </a:r>
            <a:r>
              <a:rPr lang="en-US" altLang="zh-CN" baseline="0" dirty="0" err="1" smtClean="0"/>
              <a:t>MultiNest</a:t>
            </a:r>
            <a:r>
              <a:rPr lang="zh-CN" altLang="en-US" baseline="0" dirty="0" smtClean="0"/>
              <a:t>里面列举的证据</a:t>
            </a:r>
            <a:r>
              <a:rPr lang="en-US" altLang="zh-CN" baseline="0" dirty="0" smtClean="0"/>
              <a:t>.</a:t>
            </a:r>
          </a:p>
          <a:p>
            <a:endParaRPr lang="en-US" altLang="zh-CN" baseline="0" dirty="0" smtClean="0"/>
          </a:p>
          <a:p>
            <a:r>
              <a:rPr lang="zh-CN" altLang="en-US" dirty="0" smtClean="0"/>
              <a:t>证据计算、多重积分； 模型里还有两次积分</a:t>
            </a:r>
            <a:r>
              <a:rPr lang="en-US" altLang="zh-CN" dirty="0" smtClean="0"/>
              <a:t>.  </a:t>
            </a:r>
            <a:r>
              <a:rPr lang="zh-CN" altLang="en-US" dirty="0" smtClean="0"/>
              <a:t>采样过程是随机的</a:t>
            </a:r>
            <a:r>
              <a:rPr lang="en-US" altLang="zh-CN" dirty="0" smtClean="0"/>
              <a:t>, </a:t>
            </a:r>
            <a:r>
              <a:rPr lang="zh-CN" altLang="en-US" dirty="0" smtClean="0"/>
              <a:t>何时收敛</a:t>
            </a:r>
            <a:endParaRPr lang="en-US" altLang="zh-CN" dirty="0" smtClean="0"/>
          </a:p>
          <a:p>
            <a:endParaRPr lang="en-US" altLang="zh-CN" dirty="0" smtClean="0"/>
          </a:p>
          <a:p>
            <a:r>
              <a:rPr lang="zh-CN" altLang="en-US" dirty="0" smtClean="0"/>
              <a:t>补充</a:t>
            </a:r>
            <a:r>
              <a:rPr lang="en-US" altLang="zh-CN" dirty="0" smtClean="0"/>
              <a:t>: AIC, BIC</a:t>
            </a:r>
            <a:r>
              <a:rPr lang="zh-CN" altLang="en-US" dirty="0" smtClean="0"/>
              <a:t>方法可行</a:t>
            </a:r>
            <a:r>
              <a:rPr lang="en-US" altLang="zh-CN" dirty="0" smtClean="0"/>
              <a:t>. </a:t>
            </a:r>
            <a:r>
              <a:rPr lang="zh-CN" altLang="en-US" dirty="0" smtClean="0"/>
              <a:t>但是有偏的</a:t>
            </a:r>
            <a:r>
              <a:rPr lang="en-US" altLang="zh-CN" dirty="0" smtClean="0"/>
              <a:t>.</a:t>
            </a:r>
          </a:p>
        </p:txBody>
      </p:sp>
      <p:sp>
        <p:nvSpPr>
          <p:cNvPr id="4" name="灯片编号占位符 3"/>
          <p:cNvSpPr>
            <a:spLocks noGrp="1"/>
          </p:cNvSpPr>
          <p:nvPr>
            <p:ph type="sldNum" sz="quarter" idx="10"/>
          </p:nvPr>
        </p:nvSpPr>
        <p:spPr/>
        <p:txBody>
          <a:bodyPr/>
          <a:lstStyle/>
          <a:p>
            <a:fld id="{034B55DF-712B-4188-88C0-3C3889249DCC}" type="slidenum">
              <a:rPr lang="zh-CN" altLang="en-US" smtClean="0"/>
              <a:t>8</a:t>
            </a:fld>
            <a:endParaRPr lang="zh-CN" altLang="en-US"/>
          </a:p>
        </p:txBody>
      </p:sp>
    </p:spTree>
    <p:extLst>
      <p:ext uri="{BB962C8B-B14F-4D97-AF65-F5344CB8AC3E}">
        <p14:creationId xmlns:p14="http://schemas.microsoft.com/office/powerpoint/2010/main" val="4082826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机器学习的启发</a:t>
            </a:r>
            <a:r>
              <a:rPr lang="en-US" altLang="zh-CN" dirty="0" smtClean="0"/>
              <a:t>? </a:t>
            </a:r>
            <a:r>
              <a:rPr lang="zh-CN" altLang="en-US" dirty="0" smtClean="0"/>
              <a:t>能不能直接训练一个分类器，学习不同模型，然后把观测数据输入，直接判断它属于哪一个模型</a:t>
            </a:r>
            <a:r>
              <a:rPr lang="en-US" altLang="zh-CN" dirty="0" smtClean="0"/>
              <a:t>?</a:t>
            </a:r>
          </a:p>
          <a:p>
            <a:endParaRPr lang="en-US" altLang="zh-CN" dirty="0" smtClean="0"/>
          </a:p>
          <a:p>
            <a:r>
              <a:rPr lang="zh-CN" altLang="en-US" dirty="0" smtClean="0"/>
              <a:t>思路</a:t>
            </a:r>
            <a:r>
              <a:rPr lang="en-US" altLang="zh-CN" dirty="0" smtClean="0"/>
              <a:t>1: </a:t>
            </a:r>
            <a:r>
              <a:rPr lang="zh-CN" altLang="en-US" dirty="0" smtClean="0"/>
              <a:t>模型生成数据 </a:t>
            </a:r>
            <a:r>
              <a:rPr lang="en-US" altLang="zh-CN" dirty="0" smtClean="0"/>
              <a:t>-&gt;</a:t>
            </a:r>
            <a:r>
              <a:rPr lang="en-US" altLang="zh-CN" baseline="0" dirty="0" smtClean="0"/>
              <a:t> </a:t>
            </a:r>
            <a:r>
              <a:rPr lang="zh-CN" altLang="en-US" baseline="0" dirty="0" smtClean="0"/>
              <a:t>添加噪声 </a:t>
            </a:r>
            <a:r>
              <a:rPr lang="en-US" altLang="zh-CN" baseline="0" dirty="0" smtClean="0"/>
              <a:t>-&gt; </a:t>
            </a:r>
            <a:r>
              <a:rPr lang="zh-CN" altLang="en-US" baseline="0" dirty="0" smtClean="0"/>
              <a:t>训练分类器 </a:t>
            </a:r>
            <a:r>
              <a:rPr lang="en-US" altLang="zh-CN" baseline="0" dirty="0" smtClean="0"/>
              <a:t>-&gt; </a:t>
            </a:r>
            <a:r>
              <a:rPr lang="zh-CN" altLang="en-US" baseline="0" dirty="0" smtClean="0"/>
              <a:t>输入观测分类</a:t>
            </a:r>
            <a:r>
              <a:rPr lang="en-US" altLang="zh-CN" baseline="0" dirty="0" smtClean="0"/>
              <a:t>?</a:t>
            </a:r>
            <a:endParaRPr lang="en-US" altLang="zh-CN" dirty="0" smtClean="0"/>
          </a:p>
          <a:p>
            <a:pPr marL="0" indent="0">
              <a:buNone/>
            </a:pPr>
            <a:r>
              <a:rPr lang="zh-CN" altLang="en-US" dirty="0" smtClean="0"/>
              <a:t>问题</a:t>
            </a:r>
            <a:r>
              <a:rPr lang="en-US" altLang="zh-CN" dirty="0" smtClean="0"/>
              <a:t>: </a:t>
            </a:r>
            <a:r>
              <a:rPr lang="zh-CN" altLang="en-US" dirty="0" smtClean="0"/>
              <a:t>观测数据含噪声</a:t>
            </a:r>
            <a:endParaRPr lang="en-US" altLang="zh-CN" dirty="0" smtClean="0"/>
          </a:p>
          <a:p>
            <a:pPr marL="0" indent="0">
              <a:buNone/>
            </a:pPr>
            <a:endParaRPr lang="en-US" altLang="zh-CN" dirty="0" smtClean="0"/>
          </a:p>
          <a:p>
            <a:pPr marL="0" indent="0">
              <a:buNone/>
            </a:pPr>
            <a:r>
              <a:rPr lang="zh-CN" altLang="en-US" dirty="0" smtClean="0"/>
              <a:t>思路</a:t>
            </a:r>
            <a:r>
              <a:rPr lang="en-US" altLang="zh-CN" dirty="0" smtClean="0"/>
              <a:t>2: </a:t>
            </a:r>
            <a:r>
              <a:rPr lang="zh-CN" altLang="en-US" dirty="0" smtClean="0"/>
              <a:t>模型生成数据 </a:t>
            </a:r>
            <a:r>
              <a:rPr lang="en-US" altLang="zh-CN" dirty="0" smtClean="0"/>
              <a:t>-&gt; </a:t>
            </a:r>
            <a:r>
              <a:rPr lang="zh-CN" altLang="en-US" dirty="0" smtClean="0"/>
              <a:t>添加噪声 </a:t>
            </a:r>
            <a:r>
              <a:rPr lang="en-US" altLang="zh-CN" dirty="0" smtClean="0"/>
              <a:t>-&gt; </a:t>
            </a:r>
            <a:r>
              <a:rPr lang="zh-CN" altLang="en-US" dirty="0" smtClean="0"/>
              <a:t>压缩（参数拟合过程） </a:t>
            </a:r>
            <a:r>
              <a:rPr lang="en-US" altLang="zh-CN" dirty="0" smtClean="0"/>
              <a:t>-&gt;</a:t>
            </a:r>
            <a:r>
              <a:rPr lang="en-US" altLang="zh-CN" baseline="0" dirty="0" smtClean="0"/>
              <a:t> </a:t>
            </a:r>
            <a:r>
              <a:rPr lang="zh-CN" altLang="en-US" baseline="0" dirty="0" smtClean="0"/>
              <a:t>重建（光滑曲线 </a:t>
            </a:r>
            <a:r>
              <a:rPr lang="en-US" altLang="zh-CN" baseline="0" dirty="0" smtClean="0"/>
              <a:t>// </a:t>
            </a:r>
            <a:r>
              <a:rPr lang="zh-CN" altLang="en-US" baseline="0" dirty="0" smtClean="0"/>
              <a:t>高频信息）</a:t>
            </a:r>
            <a:r>
              <a:rPr lang="en-US" altLang="zh-CN" baseline="0" dirty="0" smtClean="0"/>
              <a:t>-&gt; </a:t>
            </a:r>
            <a:r>
              <a:rPr lang="zh-CN" altLang="en-US" baseline="0" dirty="0" smtClean="0"/>
              <a:t>分类器</a:t>
            </a:r>
            <a:endParaRPr lang="en-US" altLang="zh-CN" baseline="0" dirty="0" smtClean="0"/>
          </a:p>
        </p:txBody>
      </p:sp>
      <p:sp>
        <p:nvSpPr>
          <p:cNvPr id="4" name="灯片编号占位符 3"/>
          <p:cNvSpPr>
            <a:spLocks noGrp="1"/>
          </p:cNvSpPr>
          <p:nvPr>
            <p:ph type="sldNum" sz="quarter" idx="10"/>
          </p:nvPr>
        </p:nvSpPr>
        <p:spPr/>
        <p:txBody>
          <a:bodyPr/>
          <a:lstStyle/>
          <a:p>
            <a:fld id="{034B55DF-712B-4188-88C0-3C3889249DCC}" type="slidenum">
              <a:rPr lang="zh-CN" altLang="en-US" smtClean="0"/>
              <a:t>9</a:t>
            </a:fld>
            <a:endParaRPr lang="zh-CN" altLang="en-US"/>
          </a:p>
        </p:txBody>
      </p:sp>
    </p:spTree>
    <p:extLst>
      <p:ext uri="{BB962C8B-B14F-4D97-AF65-F5344CB8AC3E}">
        <p14:creationId xmlns:p14="http://schemas.microsoft.com/office/powerpoint/2010/main" val="1828988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F70AFDB7-5650-4A7B-9DD4-A71D445C5E72}" type="datetimeFigureOut">
              <a:rPr lang="zh-CN" altLang="en-US" smtClean="0"/>
              <a:t>2019/12/19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DE522D1-7EC4-445C-9864-BEBABCAB2B41}" type="slidenum">
              <a:rPr lang="zh-CN" altLang="en-US" smtClean="0"/>
              <a:t>‹#›</a:t>
            </a:fld>
            <a:endParaRPr lang="zh-CN" altLang="en-US"/>
          </a:p>
        </p:txBody>
      </p:sp>
    </p:spTree>
    <p:extLst>
      <p:ext uri="{BB962C8B-B14F-4D97-AF65-F5344CB8AC3E}">
        <p14:creationId xmlns:p14="http://schemas.microsoft.com/office/powerpoint/2010/main" val="1038501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70AFDB7-5650-4A7B-9DD4-A71D445C5E72}" type="datetimeFigureOut">
              <a:rPr lang="zh-CN" altLang="en-US" smtClean="0"/>
              <a:t>2019/12/19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DE522D1-7EC4-445C-9864-BEBABCAB2B41}" type="slidenum">
              <a:rPr lang="zh-CN" altLang="en-US" smtClean="0"/>
              <a:t>‹#›</a:t>
            </a:fld>
            <a:endParaRPr lang="zh-CN" altLang="en-US"/>
          </a:p>
        </p:txBody>
      </p:sp>
    </p:spTree>
    <p:extLst>
      <p:ext uri="{BB962C8B-B14F-4D97-AF65-F5344CB8AC3E}">
        <p14:creationId xmlns:p14="http://schemas.microsoft.com/office/powerpoint/2010/main" val="487000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70AFDB7-5650-4A7B-9DD4-A71D445C5E72}" type="datetimeFigureOut">
              <a:rPr lang="zh-CN" altLang="en-US" smtClean="0"/>
              <a:t>2019/12/19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DE522D1-7EC4-445C-9864-BEBABCAB2B41}" type="slidenum">
              <a:rPr lang="zh-CN" altLang="en-US" smtClean="0"/>
              <a:t>‹#›</a:t>
            </a:fld>
            <a:endParaRPr lang="zh-CN" altLang="en-US"/>
          </a:p>
        </p:txBody>
      </p:sp>
    </p:spTree>
    <p:extLst>
      <p:ext uri="{BB962C8B-B14F-4D97-AF65-F5344CB8AC3E}">
        <p14:creationId xmlns:p14="http://schemas.microsoft.com/office/powerpoint/2010/main" val="1264055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34"/>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单击以编辑母版副标题样式</a:t>
            </a:r>
            <a:endParaRPr lang="zh-CN" altLang="en-US"/>
          </a:p>
        </p:txBody>
      </p:sp>
      <p:sp>
        <p:nvSpPr>
          <p:cNvPr id="4" name="日期占位符 3"/>
          <p:cNvSpPr>
            <a:spLocks noGrp="1" noChangeArrowheads="1"/>
          </p:cNvSpPr>
          <p:nvPr>
            <p:ph type="dt" sz="half" idx="10"/>
          </p:nvPr>
        </p:nvSpPr>
        <p:spPr>
          <a:xfrm>
            <a:off x="457200" y="6173790"/>
            <a:ext cx="2133600" cy="365125"/>
          </a:xfrm>
          <a:prstGeom prst="rect">
            <a:avLst/>
          </a:prstGeom>
          <a:ln/>
        </p:spPr>
        <p:txBody>
          <a:bodyPr/>
          <a:lstStyle>
            <a:lvl1pPr>
              <a:defRPr/>
            </a:lvl1pPr>
          </a:lstStyle>
          <a:p>
            <a:fld id="{530820CF-B880-4189-942D-D702A7CBA730}" type="datetimeFigureOut">
              <a:rPr lang="zh-CN" altLang="en-US" smtClean="0">
                <a:solidFill>
                  <a:srgbClr val="000000"/>
                </a:solidFill>
              </a:rPr>
              <a:pPr/>
              <a:t>2019/12/19</a:t>
            </a:fld>
            <a:endParaRPr lang="zh-CN" altLang="en-US">
              <a:solidFill>
                <a:srgbClr val="000000"/>
              </a:solidFill>
            </a:endParaRPr>
          </a:p>
        </p:txBody>
      </p:sp>
      <p:sp>
        <p:nvSpPr>
          <p:cNvPr id="5" name="页脚占位符 4"/>
          <p:cNvSpPr>
            <a:spLocks noGrp="1" noChangeArrowheads="1"/>
          </p:cNvSpPr>
          <p:nvPr>
            <p:ph type="ftr" sz="quarter" idx="11"/>
          </p:nvPr>
        </p:nvSpPr>
        <p:spPr>
          <a:xfrm>
            <a:off x="2771800" y="6222210"/>
            <a:ext cx="2895600" cy="365125"/>
          </a:xfrm>
          <a:prstGeom prst="rect">
            <a:avLst/>
          </a:prstGeom>
          <a:ln/>
        </p:spPr>
        <p:txBody>
          <a:bodyPr/>
          <a:lstStyle>
            <a:lvl1pPr>
              <a:defRPr/>
            </a:lvl1pPr>
          </a:lstStyle>
          <a:p>
            <a:endParaRPr lang="zh-CN" altLang="en-US">
              <a:solidFill>
                <a:srgbClr val="000000"/>
              </a:solidFill>
            </a:endParaRPr>
          </a:p>
        </p:txBody>
      </p:sp>
      <p:sp>
        <p:nvSpPr>
          <p:cNvPr id="6" name="灯片编号占位符 5"/>
          <p:cNvSpPr>
            <a:spLocks noGrp="1" noChangeArrowheads="1"/>
          </p:cNvSpPr>
          <p:nvPr>
            <p:ph type="sldNum" sz="quarter" idx="12"/>
          </p:nvPr>
        </p:nvSpPr>
        <p:spPr>
          <a:xfrm>
            <a:off x="6553200" y="6160134"/>
            <a:ext cx="2133600" cy="365125"/>
          </a:xfrm>
          <a:prstGeom prst="rect">
            <a:avLst/>
          </a:prstGeom>
          <a:ln/>
        </p:spPr>
        <p:txBody>
          <a:bodyPr/>
          <a:lstStyle>
            <a:lvl1pPr>
              <a:defRPr/>
            </a:lvl1pPr>
          </a:lstStyle>
          <a:p>
            <a:fld id="{0C913308-F349-4B6D-A68A-DD1791B4A57B}"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209517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sz="3200" b="1">
                <a:solidFill>
                  <a:schemeClr val="tx2">
                    <a:lumMod val="75000"/>
                  </a:schemeClr>
                </a:solidFill>
              </a:defRPr>
            </a:lvl1pPr>
          </a:lstStyle>
          <a:p>
            <a:r>
              <a:rPr lang="zh-CN" altLang="en-US" smtClean="0"/>
              <a:t>单击此处编辑母版标题样式</a:t>
            </a:r>
            <a:endParaRPr lang="zh-CN" altLang="en-US" dirty="0"/>
          </a:p>
        </p:txBody>
      </p:sp>
      <p:sp>
        <p:nvSpPr>
          <p:cNvPr id="3" name="内容占位符 2"/>
          <p:cNvSpPr>
            <a:spLocks noGrp="1"/>
          </p:cNvSpPr>
          <p:nvPr>
            <p:ph idx="1"/>
          </p:nvPr>
        </p:nvSpPr>
        <p:spPr>
          <a:xfrm>
            <a:off x="457200" y="932723"/>
            <a:ext cx="8229600" cy="5472608"/>
          </a:xfrm>
        </p:spPr>
        <p:txBody>
          <a:bodyPr/>
          <a:lstStyle>
            <a:lvl1pPr marL="342900" indent="-342900">
              <a:buClr>
                <a:srgbClr val="FFC000"/>
              </a:buClr>
              <a:buSzPct val="70000"/>
              <a:buFont typeface="Wingdings" panose="05000000000000000000" pitchFamily="2" charset="2"/>
              <a:buChar char="p"/>
              <a:defRPr sz="2400">
                <a:solidFill>
                  <a:schemeClr val="tx2">
                    <a:lumMod val="75000"/>
                  </a:schemeClr>
                </a:solidFill>
                <a:latin typeface="华文中宋" panose="02010600040101010101" pitchFamily="2" charset="-122"/>
                <a:ea typeface="华文中宋" panose="02010600040101010101" pitchFamily="2" charset="-122"/>
              </a:defRPr>
            </a:lvl1pPr>
            <a:lvl2pPr marL="742950" indent="-285750">
              <a:buClr>
                <a:srgbClr val="FFC000"/>
              </a:buClr>
              <a:buFont typeface="Wingdings" panose="05000000000000000000" pitchFamily="2" charset="2"/>
              <a:buChar char="Ø"/>
              <a:defRPr sz="2000">
                <a:latin typeface="楷体_GB2312" panose="02010609030101010101" pitchFamily="49" charset="-122"/>
                <a:ea typeface="楷体_GB2312" panose="02010609030101010101" pitchFamily="49" charset="-122"/>
              </a:defRPr>
            </a:lvl2pPr>
            <a:lvl3pPr marL="1143000" indent="-228600">
              <a:buClr>
                <a:srgbClr val="FFC000"/>
              </a:buClr>
              <a:buSzPct val="80000"/>
              <a:buFont typeface="Wingdings" panose="05000000000000000000" pitchFamily="2" charset="2"/>
              <a:buChar char="ü"/>
              <a:defRPr sz="1800">
                <a:latin typeface="黑体" panose="02010609060101010101" pitchFamily="49" charset="-122"/>
                <a:ea typeface="黑体" panose="02010609060101010101" pitchFamily="49" charset="-122"/>
              </a:defRPr>
            </a:lvl3pPr>
            <a:lvl4pPr>
              <a:defRPr sz="1800"/>
            </a:lvl4pPr>
            <a:lvl5pPr>
              <a:defRPr sz="1800"/>
            </a:lvl5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Tree>
    <p:extLst>
      <p:ext uri="{BB962C8B-B14F-4D97-AF65-F5344CB8AC3E}">
        <p14:creationId xmlns:p14="http://schemas.microsoft.com/office/powerpoint/2010/main" val="3009535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3"/>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编辑母版文本样式</a:t>
            </a:r>
          </a:p>
        </p:txBody>
      </p:sp>
      <p:sp>
        <p:nvSpPr>
          <p:cNvPr id="4" name="日期占位符 3"/>
          <p:cNvSpPr>
            <a:spLocks noGrp="1" noChangeArrowheads="1"/>
          </p:cNvSpPr>
          <p:nvPr>
            <p:ph type="dt" sz="half" idx="10"/>
          </p:nvPr>
        </p:nvSpPr>
        <p:spPr>
          <a:xfrm>
            <a:off x="457200" y="6173790"/>
            <a:ext cx="2133600" cy="365125"/>
          </a:xfrm>
          <a:prstGeom prst="rect">
            <a:avLst/>
          </a:prstGeom>
          <a:ln/>
        </p:spPr>
        <p:txBody>
          <a:bodyPr/>
          <a:lstStyle>
            <a:lvl1pPr>
              <a:defRPr/>
            </a:lvl1pPr>
          </a:lstStyle>
          <a:p>
            <a:fld id="{530820CF-B880-4189-942D-D702A7CBA730}" type="datetimeFigureOut">
              <a:rPr lang="zh-CN" altLang="en-US" smtClean="0">
                <a:solidFill>
                  <a:srgbClr val="000000"/>
                </a:solidFill>
              </a:rPr>
              <a:pPr/>
              <a:t>2019/12/19</a:t>
            </a:fld>
            <a:endParaRPr lang="zh-CN" altLang="en-US">
              <a:solidFill>
                <a:srgbClr val="000000"/>
              </a:solidFill>
            </a:endParaRPr>
          </a:p>
        </p:txBody>
      </p:sp>
      <p:sp>
        <p:nvSpPr>
          <p:cNvPr id="5" name="页脚占位符 4"/>
          <p:cNvSpPr>
            <a:spLocks noGrp="1" noChangeArrowheads="1"/>
          </p:cNvSpPr>
          <p:nvPr>
            <p:ph type="ftr" sz="quarter" idx="11"/>
          </p:nvPr>
        </p:nvSpPr>
        <p:spPr>
          <a:xfrm>
            <a:off x="2771800" y="6222210"/>
            <a:ext cx="2895600" cy="365125"/>
          </a:xfrm>
          <a:prstGeom prst="rect">
            <a:avLst/>
          </a:prstGeom>
          <a:ln/>
        </p:spPr>
        <p:txBody>
          <a:bodyPr/>
          <a:lstStyle>
            <a:lvl1pPr>
              <a:defRPr/>
            </a:lvl1pPr>
          </a:lstStyle>
          <a:p>
            <a:endParaRPr lang="zh-CN" altLang="en-US">
              <a:solidFill>
                <a:srgbClr val="000000"/>
              </a:solidFill>
            </a:endParaRPr>
          </a:p>
        </p:txBody>
      </p:sp>
      <p:sp>
        <p:nvSpPr>
          <p:cNvPr id="6" name="灯片编号占位符 5"/>
          <p:cNvSpPr>
            <a:spLocks noGrp="1" noChangeArrowheads="1"/>
          </p:cNvSpPr>
          <p:nvPr>
            <p:ph type="sldNum" sz="quarter" idx="12"/>
          </p:nvPr>
        </p:nvSpPr>
        <p:spPr>
          <a:xfrm>
            <a:off x="6553200" y="6160134"/>
            <a:ext cx="2133600" cy="365125"/>
          </a:xfrm>
          <a:prstGeom prst="rect">
            <a:avLst/>
          </a:prstGeom>
          <a:ln/>
        </p:spPr>
        <p:txBody>
          <a:bodyPr/>
          <a:lstStyle>
            <a:lvl1pPr>
              <a:defRPr/>
            </a:lvl1pPr>
          </a:lstStyle>
          <a:p>
            <a:fld id="{0C913308-F349-4B6D-A68A-DD1791B4A57B}"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765828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xfrm>
            <a:off x="457200" y="6173790"/>
            <a:ext cx="2133600" cy="365125"/>
          </a:xfrm>
          <a:prstGeom prst="rect">
            <a:avLst/>
          </a:prstGeom>
          <a:ln/>
        </p:spPr>
        <p:txBody>
          <a:bodyPr/>
          <a:lstStyle>
            <a:lvl1pPr>
              <a:defRPr/>
            </a:lvl1pPr>
          </a:lstStyle>
          <a:p>
            <a:fld id="{530820CF-B880-4189-942D-D702A7CBA730}" type="datetimeFigureOut">
              <a:rPr lang="zh-CN" altLang="en-US" smtClean="0">
                <a:solidFill>
                  <a:srgbClr val="000000"/>
                </a:solidFill>
              </a:rPr>
              <a:pPr/>
              <a:t>2019/12/19</a:t>
            </a:fld>
            <a:endParaRPr lang="zh-CN" altLang="en-US">
              <a:solidFill>
                <a:srgbClr val="000000"/>
              </a:solidFill>
            </a:endParaRPr>
          </a:p>
        </p:txBody>
      </p:sp>
      <p:sp>
        <p:nvSpPr>
          <p:cNvPr id="6" name="页脚占位符 4"/>
          <p:cNvSpPr>
            <a:spLocks noGrp="1" noChangeArrowheads="1"/>
          </p:cNvSpPr>
          <p:nvPr>
            <p:ph type="ftr" sz="quarter" idx="11"/>
          </p:nvPr>
        </p:nvSpPr>
        <p:spPr>
          <a:xfrm>
            <a:off x="2771800" y="6222210"/>
            <a:ext cx="2895600" cy="365125"/>
          </a:xfrm>
          <a:prstGeom prst="rect">
            <a:avLst/>
          </a:prstGeom>
          <a:ln/>
        </p:spPr>
        <p:txBody>
          <a:bodyPr/>
          <a:lstStyle>
            <a:lvl1pPr>
              <a:defRPr/>
            </a:lvl1pPr>
          </a:lstStyle>
          <a:p>
            <a:endParaRPr lang="zh-CN" altLang="en-US">
              <a:solidFill>
                <a:srgbClr val="000000"/>
              </a:solidFill>
            </a:endParaRPr>
          </a:p>
        </p:txBody>
      </p:sp>
      <p:sp>
        <p:nvSpPr>
          <p:cNvPr id="7" name="灯片编号占位符 5"/>
          <p:cNvSpPr>
            <a:spLocks noGrp="1" noChangeArrowheads="1"/>
          </p:cNvSpPr>
          <p:nvPr>
            <p:ph type="sldNum" sz="quarter" idx="12"/>
          </p:nvPr>
        </p:nvSpPr>
        <p:spPr>
          <a:xfrm>
            <a:off x="6553200" y="6160134"/>
            <a:ext cx="2133600" cy="365125"/>
          </a:xfrm>
          <a:prstGeom prst="rect">
            <a:avLst/>
          </a:prstGeom>
          <a:ln/>
        </p:spPr>
        <p:txBody>
          <a:bodyPr/>
          <a:lstStyle>
            <a:lvl1pPr>
              <a:defRPr/>
            </a:lvl1pPr>
          </a:lstStyle>
          <a:p>
            <a:fld id="{0C913308-F349-4B6D-A68A-DD1791B4A57B}"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391651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34"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xfrm>
            <a:off x="457200" y="6173790"/>
            <a:ext cx="2133600" cy="365125"/>
          </a:xfrm>
          <a:prstGeom prst="rect">
            <a:avLst/>
          </a:prstGeom>
          <a:ln/>
        </p:spPr>
        <p:txBody>
          <a:bodyPr/>
          <a:lstStyle>
            <a:lvl1pPr>
              <a:defRPr/>
            </a:lvl1pPr>
          </a:lstStyle>
          <a:p>
            <a:fld id="{530820CF-B880-4189-942D-D702A7CBA730}" type="datetimeFigureOut">
              <a:rPr lang="zh-CN" altLang="en-US" smtClean="0">
                <a:solidFill>
                  <a:srgbClr val="000000"/>
                </a:solidFill>
              </a:rPr>
              <a:pPr/>
              <a:t>2019/12/19</a:t>
            </a:fld>
            <a:endParaRPr lang="zh-CN" altLang="en-US">
              <a:solidFill>
                <a:srgbClr val="000000"/>
              </a:solidFill>
            </a:endParaRPr>
          </a:p>
        </p:txBody>
      </p:sp>
      <p:sp>
        <p:nvSpPr>
          <p:cNvPr id="8" name="页脚占位符 4"/>
          <p:cNvSpPr>
            <a:spLocks noGrp="1" noChangeArrowheads="1"/>
          </p:cNvSpPr>
          <p:nvPr>
            <p:ph type="ftr" sz="quarter" idx="11"/>
          </p:nvPr>
        </p:nvSpPr>
        <p:spPr>
          <a:xfrm>
            <a:off x="2771800" y="6222210"/>
            <a:ext cx="2895600" cy="365125"/>
          </a:xfrm>
          <a:prstGeom prst="rect">
            <a:avLst/>
          </a:prstGeom>
          <a:ln/>
        </p:spPr>
        <p:txBody>
          <a:bodyPr/>
          <a:lstStyle>
            <a:lvl1pPr>
              <a:defRPr/>
            </a:lvl1pPr>
          </a:lstStyle>
          <a:p>
            <a:endParaRPr lang="zh-CN" altLang="en-US">
              <a:solidFill>
                <a:srgbClr val="000000"/>
              </a:solidFill>
            </a:endParaRPr>
          </a:p>
        </p:txBody>
      </p:sp>
      <p:sp>
        <p:nvSpPr>
          <p:cNvPr id="9" name="灯片编号占位符 5"/>
          <p:cNvSpPr>
            <a:spLocks noGrp="1" noChangeArrowheads="1"/>
          </p:cNvSpPr>
          <p:nvPr>
            <p:ph type="sldNum" sz="quarter" idx="12"/>
          </p:nvPr>
        </p:nvSpPr>
        <p:spPr>
          <a:xfrm>
            <a:off x="6553200" y="6160134"/>
            <a:ext cx="2133600" cy="365125"/>
          </a:xfrm>
          <a:prstGeom prst="rect">
            <a:avLst/>
          </a:prstGeom>
          <a:ln/>
        </p:spPr>
        <p:txBody>
          <a:bodyPr/>
          <a:lstStyle>
            <a:lvl1pPr>
              <a:defRPr/>
            </a:lvl1pPr>
          </a:lstStyle>
          <a:p>
            <a:fld id="{0C913308-F349-4B6D-A68A-DD1791B4A57B}"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284911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xfrm>
            <a:off x="457200" y="6173790"/>
            <a:ext cx="2133600" cy="365125"/>
          </a:xfrm>
          <a:prstGeom prst="rect">
            <a:avLst/>
          </a:prstGeom>
          <a:ln/>
        </p:spPr>
        <p:txBody>
          <a:bodyPr/>
          <a:lstStyle>
            <a:lvl1pPr>
              <a:defRPr/>
            </a:lvl1pPr>
          </a:lstStyle>
          <a:p>
            <a:fld id="{530820CF-B880-4189-942D-D702A7CBA730}" type="datetimeFigureOut">
              <a:rPr lang="zh-CN" altLang="en-US" smtClean="0">
                <a:solidFill>
                  <a:srgbClr val="000000"/>
                </a:solidFill>
              </a:rPr>
              <a:pPr/>
              <a:t>2019/12/19</a:t>
            </a:fld>
            <a:endParaRPr lang="zh-CN" altLang="en-US">
              <a:solidFill>
                <a:srgbClr val="000000"/>
              </a:solidFill>
            </a:endParaRPr>
          </a:p>
        </p:txBody>
      </p:sp>
      <p:sp>
        <p:nvSpPr>
          <p:cNvPr id="4" name="页脚占位符 4"/>
          <p:cNvSpPr>
            <a:spLocks noGrp="1" noChangeArrowheads="1"/>
          </p:cNvSpPr>
          <p:nvPr>
            <p:ph type="ftr" sz="quarter" idx="11"/>
          </p:nvPr>
        </p:nvSpPr>
        <p:spPr>
          <a:xfrm>
            <a:off x="2771800" y="6222210"/>
            <a:ext cx="2895600" cy="365125"/>
          </a:xfrm>
          <a:prstGeom prst="rect">
            <a:avLst/>
          </a:prstGeom>
          <a:ln/>
        </p:spPr>
        <p:txBody>
          <a:bodyPr/>
          <a:lstStyle>
            <a:lvl1pPr>
              <a:defRPr/>
            </a:lvl1pPr>
          </a:lstStyle>
          <a:p>
            <a:endParaRPr lang="zh-CN" altLang="en-US">
              <a:solidFill>
                <a:srgbClr val="000000"/>
              </a:solidFill>
            </a:endParaRPr>
          </a:p>
        </p:txBody>
      </p:sp>
      <p:sp>
        <p:nvSpPr>
          <p:cNvPr id="5" name="灯片编号占位符 5"/>
          <p:cNvSpPr>
            <a:spLocks noGrp="1" noChangeArrowheads="1"/>
          </p:cNvSpPr>
          <p:nvPr>
            <p:ph type="sldNum" sz="quarter" idx="12"/>
          </p:nvPr>
        </p:nvSpPr>
        <p:spPr>
          <a:xfrm>
            <a:off x="6553200" y="6160134"/>
            <a:ext cx="2133600" cy="365125"/>
          </a:xfrm>
          <a:prstGeom prst="rect">
            <a:avLst/>
          </a:prstGeom>
          <a:ln/>
        </p:spPr>
        <p:txBody>
          <a:bodyPr/>
          <a:lstStyle>
            <a:lvl1pPr>
              <a:defRPr/>
            </a:lvl1pPr>
          </a:lstStyle>
          <a:p>
            <a:fld id="{0C913308-F349-4B6D-A68A-DD1791B4A57B}"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584746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xfrm>
            <a:off x="457200" y="6173790"/>
            <a:ext cx="2133600" cy="365125"/>
          </a:xfrm>
          <a:prstGeom prst="rect">
            <a:avLst/>
          </a:prstGeom>
          <a:ln/>
        </p:spPr>
        <p:txBody>
          <a:bodyPr/>
          <a:lstStyle>
            <a:lvl1pPr>
              <a:defRPr/>
            </a:lvl1pPr>
          </a:lstStyle>
          <a:p>
            <a:fld id="{530820CF-B880-4189-942D-D702A7CBA730}" type="datetimeFigureOut">
              <a:rPr lang="zh-CN" altLang="en-US" smtClean="0">
                <a:solidFill>
                  <a:srgbClr val="000000"/>
                </a:solidFill>
              </a:rPr>
              <a:pPr/>
              <a:t>2019/12/19</a:t>
            </a:fld>
            <a:endParaRPr lang="zh-CN" altLang="en-US">
              <a:solidFill>
                <a:srgbClr val="000000"/>
              </a:solidFill>
            </a:endParaRPr>
          </a:p>
        </p:txBody>
      </p:sp>
      <p:sp>
        <p:nvSpPr>
          <p:cNvPr id="3" name="页脚占位符 4"/>
          <p:cNvSpPr>
            <a:spLocks noGrp="1" noChangeArrowheads="1"/>
          </p:cNvSpPr>
          <p:nvPr>
            <p:ph type="ftr" sz="quarter" idx="11"/>
          </p:nvPr>
        </p:nvSpPr>
        <p:spPr>
          <a:xfrm>
            <a:off x="2771800" y="6222210"/>
            <a:ext cx="2895600" cy="365125"/>
          </a:xfrm>
          <a:prstGeom prst="rect">
            <a:avLst/>
          </a:prstGeom>
          <a:ln/>
        </p:spPr>
        <p:txBody>
          <a:bodyPr/>
          <a:lstStyle>
            <a:lvl1pPr>
              <a:defRPr/>
            </a:lvl1pPr>
          </a:lstStyle>
          <a:p>
            <a:endParaRPr lang="zh-CN" altLang="en-US">
              <a:solidFill>
                <a:srgbClr val="000000"/>
              </a:solidFill>
            </a:endParaRPr>
          </a:p>
        </p:txBody>
      </p:sp>
      <p:sp>
        <p:nvSpPr>
          <p:cNvPr id="4" name="灯片编号占位符 5"/>
          <p:cNvSpPr>
            <a:spLocks noGrp="1" noChangeArrowheads="1"/>
          </p:cNvSpPr>
          <p:nvPr>
            <p:ph type="sldNum" sz="quarter" idx="12"/>
          </p:nvPr>
        </p:nvSpPr>
        <p:spPr>
          <a:xfrm>
            <a:off x="6553200" y="6160134"/>
            <a:ext cx="2133600" cy="365125"/>
          </a:xfrm>
          <a:prstGeom prst="rect">
            <a:avLst/>
          </a:prstGeom>
          <a:ln/>
        </p:spPr>
        <p:txBody>
          <a:bodyPr/>
          <a:lstStyle>
            <a:lvl1pPr>
              <a:defRPr/>
            </a:lvl1pPr>
          </a:lstStyle>
          <a:p>
            <a:fld id="{0C913308-F349-4B6D-A68A-DD1791B4A57B}"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658403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4" y="273051"/>
            <a:ext cx="3008313"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日期占位符 3"/>
          <p:cNvSpPr>
            <a:spLocks noGrp="1" noChangeArrowheads="1"/>
          </p:cNvSpPr>
          <p:nvPr>
            <p:ph type="dt" sz="half" idx="10"/>
          </p:nvPr>
        </p:nvSpPr>
        <p:spPr>
          <a:xfrm>
            <a:off x="457200" y="6173790"/>
            <a:ext cx="2133600" cy="365125"/>
          </a:xfrm>
          <a:prstGeom prst="rect">
            <a:avLst/>
          </a:prstGeom>
          <a:ln/>
        </p:spPr>
        <p:txBody>
          <a:bodyPr/>
          <a:lstStyle>
            <a:lvl1pPr>
              <a:defRPr/>
            </a:lvl1pPr>
          </a:lstStyle>
          <a:p>
            <a:fld id="{530820CF-B880-4189-942D-D702A7CBA730}" type="datetimeFigureOut">
              <a:rPr lang="zh-CN" altLang="en-US" smtClean="0">
                <a:solidFill>
                  <a:srgbClr val="000000"/>
                </a:solidFill>
              </a:rPr>
              <a:pPr/>
              <a:t>2019/12/19</a:t>
            </a:fld>
            <a:endParaRPr lang="zh-CN" altLang="en-US">
              <a:solidFill>
                <a:srgbClr val="000000"/>
              </a:solidFill>
            </a:endParaRPr>
          </a:p>
        </p:txBody>
      </p:sp>
      <p:sp>
        <p:nvSpPr>
          <p:cNvPr id="6" name="页脚占位符 4"/>
          <p:cNvSpPr>
            <a:spLocks noGrp="1" noChangeArrowheads="1"/>
          </p:cNvSpPr>
          <p:nvPr>
            <p:ph type="ftr" sz="quarter" idx="11"/>
          </p:nvPr>
        </p:nvSpPr>
        <p:spPr>
          <a:xfrm>
            <a:off x="2771800" y="6222210"/>
            <a:ext cx="2895600" cy="365125"/>
          </a:xfrm>
          <a:prstGeom prst="rect">
            <a:avLst/>
          </a:prstGeom>
          <a:ln/>
        </p:spPr>
        <p:txBody>
          <a:bodyPr/>
          <a:lstStyle>
            <a:lvl1pPr>
              <a:defRPr/>
            </a:lvl1pPr>
          </a:lstStyle>
          <a:p>
            <a:endParaRPr lang="zh-CN" altLang="en-US">
              <a:solidFill>
                <a:srgbClr val="000000"/>
              </a:solidFill>
            </a:endParaRPr>
          </a:p>
        </p:txBody>
      </p:sp>
      <p:sp>
        <p:nvSpPr>
          <p:cNvPr id="7" name="灯片编号占位符 5"/>
          <p:cNvSpPr>
            <a:spLocks noGrp="1" noChangeArrowheads="1"/>
          </p:cNvSpPr>
          <p:nvPr>
            <p:ph type="sldNum" sz="quarter" idx="12"/>
          </p:nvPr>
        </p:nvSpPr>
        <p:spPr>
          <a:xfrm>
            <a:off x="6553200" y="6160134"/>
            <a:ext cx="2133600" cy="365125"/>
          </a:xfrm>
          <a:prstGeom prst="rect">
            <a:avLst/>
          </a:prstGeom>
          <a:ln/>
        </p:spPr>
        <p:txBody>
          <a:bodyPr/>
          <a:lstStyle>
            <a:lvl1pPr>
              <a:defRPr/>
            </a:lvl1pPr>
          </a:lstStyle>
          <a:p>
            <a:fld id="{0C913308-F349-4B6D-A68A-DD1791B4A57B}"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968779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b="82536"/>
          <a:stretch/>
        </p:blipFill>
        <p:spPr>
          <a:xfrm>
            <a:off x="0" y="2"/>
            <a:ext cx="9144000" cy="1068149"/>
          </a:xfrm>
          <a:prstGeom prst="rect">
            <a:avLst/>
          </a:prstGeom>
        </p:spPr>
      </p:pic>
      <p:sp>
        <p:nvSpPr>
          <p:cNvPr id="2" name="Title 1"/>
          <p:cNvSpPr>
            <a:spLocks noGrp="1"/>
          </p:cNvSpPr>
          <p:nvPr>
            <p:ph type="title"/>
          </p:nvPr>
        </p:nvSpPr>
        <p:spPr>
          <a:xfrm>
            <a:off x="628650" y="211380"/>
            <a:ext cx="7886700" cy="703023"/>
          </a:xfrm>
        </p:spPr>
        <p:txBody>
          <a:bodyPr>
            <a:normAutofit/>
          </a:bodyPr>
          <a:lstStyle>
            <a:lvl1pPr>
              <a:defRPr sz="4000">
                <a:solidFill>
                  <a:schemeClr val="bg1"/>
                </a:solidFill>
                <a:latin typeface="微软雅黑" panose="020B0503020204020204" pitchFamily="34" charset="-122"/>
                <a:ea typeface="微软雅黑" panose="020B0503020204020204" pitchFamily="34" charset="-122"/>
              </a:defRPr>
            </a:lvl1p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70AFDB7-5650-4A7B-9DD4-A71D445C5E72}" type="datetimeFigureOut">
              <a:rPr lang="zh-CN" altLang="en-US" smtClean="0"/>
              <a:t>2019/12/19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DE522D1-7EC4-445C-9864-BEBABCAB2B41}" type="slidenum">
              <a:rPr lang="zh-CN" altLang="en-US" smtClean="0"/>
              <a:t>‹#›</a:t>
            </a:fld>
            <a:endParaRPr lang="zh-CN" altLang="en-US"/>
          </a:p>
        </p:txBody>
      </p:sp>
      <p:sp>
        <p:nvSpPr>
          <p:cNvPr id="8" name="矩形 7"/>
          <p:cNvSpPr/>
          <p:nvPr/>
        </p:nvSpPr>
        <p:spPr>
          <a:xfrm>
            <a:off x="0" y="6453336"/>
            <a:ext cx="9144000" cy="404664"/>
          </a:xfrm>
          <a:prstGeom prst="rect">
            <a:avLst/>
          </a:prstGeom>
          <a:solidFill>
            <a:srgbClr val="003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pic>
        <p:nvPicPr>
          <p:cNvPr id="11" name="图片 10">
            <a:extLst>
              <a:ext uri="{FF2B5EF4-FFF2-40B4-BE49-F238E27FC236}">
                <a16:creationId xmlns:a16="http://schemas.microsoft.com/office/drawing/2014/main" id="{702889D3-9770-4176-9ED1-05D026053B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684912" y="6465116"/>
            <a:ext cx="2135560" cy="381104"/>
          </a:xfrm>
          <a:prstGeom prst="rect">
            <a:avLst/>
          </a:prstGeom>
        </p:spPr>
      </p:pic>
      <p:pic>
        <p:nvPicPr>
          <p:cNvPr id="14" name="图片 13">
            <a:extLst>
              <a:ext uri="{FF2B5EF4-FFF2-40B4-BE49-F238E27FC236}">
                <a16:creationId xmlns:a16="http://schemas.microsoft.com/office/drawing/2014/main" id="{66712D25-B130-47D6-B113-3ABF382E7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8290" y="6553200"/>
            <a:ext cx="792549" cy="225572"/>
          </a:xfrm>
          <a:prstGeom prst="rect">
            <a:avLst/>
          </a:prstGeom>
        </p:spPr>
      </p:pic>
    </p:spTree>
    <p:extLst>
      <p:ext uri="{BB962C8B-B14F-4D97-AF65-F5344CB8AC3E}">
        <p14:creationId xmlns:p14="http://schemas.microsoft.com/office/powerpoint/2010/main" val="4268911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3"/>
            <a:ext cx="5486400"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日期占位符 3"/>
          <p:cNvSpPr>
            <a:spLocks noGrp="1" noChangeArrowheads="1"/>
          </p:cNvSpPr>
          <p:nvPr>
            <p:ph type="dt" sz="half" idx="10"/>
          </p:nvPr>
        </p:nvSpPr>
        <p:spPr>
          <a:xfrm>
            <a:off x="457200" y="6173790"/>
            <a:ext cx="2133600" cy="365125"/>
          </a:xfrm>
          <a:prstGeom prst="rect">
            <a:avLst/>
          </a:prstGeom>
          <a:ln/>
        </p:spPr>
        <p:txBody>
          <a:bodyPr/>
          <a:lstStyle>
            <a:lvl1pPr>
              <a:defRPr/>
            </a:lvl1pPr>
          </a:lstStyle>
          <a:p>
            <a:fld id="{530820CF-B880-4189-942D-D702A7CBA730}" type="datetimeFigureOut">
              <a:rPr lang="zh-CN" altLang="en-US" smtClean="0">
                <a:solidFill>
                  <a:srgbClr val="000000"/>
                </a:solidFill>
              </a:rPr>
              <a:pPr/>
              <a:t>2019/12/19</a:t>
            </a:fld>
            <a:endParaRPr lang="zh-CN" altLang="en-US">
              <a:solidFill>
                <a:srgbClr val="000000"/>
              </a:solidFill>
            </a:endParaRPr>
          </a:p>
        </p:txBody>
      </p:sp>
      <p:sp>
        <p:nvSpPr>
          <p:cNvPr id="6" name="页脚占位符 4"/>
          <p:cNvSpPr>
            <a:spLocks noGrp="1" noChangeArrowheads="1"/>
          </p:cNvSpPr>
          <p:nvPr>
            <p:ph type="ftr" sz="quarter" idx="11"/>
          </p:nvPr>
        </p:nvSpPr>
        <p:spPr>
          <a:xfrm>
            <a:off x="2771800" y="6222210"/>
            <a:ext cx="2895600" cy="365125"/>
          </a:xfrm>
          <a:prstGeom prst="rect">
            <a:avLst/>
          </a:prstGeom>
          <a:ln/>
        </p:spPr>
        <p:txBody>
          <a:bodyPr/>
          <a:lstStyle>
            <a:lvl1pPr>
              <a:defRPr/>
            </a:lvl1pPr>
          </a:lstStyle>
          <a:p>
            <a:endParaRPr lang="zh-CN" altLang="en-US">
              <a:solidFill>
                <a:srgbClr val="000000"/>
              </a:solidFill>
            </a:endParaRPr>
          </a:p>
        </p:txBody>
      </p:sp>
      <p:sp>
        <p:nvSpPr>
          <p:cNvPr id="7" name="灯片编号占位符 5"/>
          <p:cNvSpPr>
            <a:spLocks noGrp="1" noChangeArrowheads="1"/>
          </p:cNvSpPr>
          <p:nvPr>
            <p:ph type="sldNum" sz="quarter" idx="12"/>
          </p:nvPr>
        </p:nvSpPr>
        <p:spPr>
          <a:xfrm>
            <a:off x="6553200" y="6160134"/>
            <a:ext cx="2133600" cy="365125"/>
          </a:xfrm>
          <a:prstGeom prst="rect">
            <a:avLst/>
          </a:prstGeom>
          <a:ln/>
        </p:spPr>
        <p:txBody>
          <a:bodyPr/>
          <a:lstStyle>
            <a:lvl1pPr>
              <a:defRPr/>
            </a:lvl1pPr>
          </a:lstStyle>
          <a:p>
            <a:fld id="{0C913308-F349-4B6D-A68A-DD1791B4A57B}"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0312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xfrm>
            <a:off x="457200" y="6173790"/>
            <a:ext cx="2133600" cy="365125"/>
          </a:xfrm>
          <a:prstGeom prst="rect">
            <a:avLst/>
          </a:prstGeom>
          <a:ln/>
        </p:spPr>
        <p:txBody>
          <a:bodyPr/>
          <a:lstStyle>
            <a:lvl1pPr>
              <a:defRPr/>
            </a:lvl1pPr>
          </a:lstStyle>
          <a:p>
            <a:fld id="{530820CF-B880-4189-942D-D702A7CBA730}" type="datetimeFigureOut">
              <a:rPr lang="zh-CN" altLang="en-US" smtClean="0">
                <a:solidFill>
                  <a:srgbClr val="000000"/>
                </a:solidFill>
              </a:rPr>
              <a:pPr/>
              <a:t>2019/12/19</a:t>
            </a:fld>
            <a:endParaRPr lang="zh-CN" altLang="en-US">
              <a:solidFill>
                <a:srgbClr val="000000"/>
              </a:solidFill>
            </a:endParaRPr>
          </a:p>
        </p:txBody>
      </p:sp>
      <p:sp>
        <p:nvSpPr>
          <p:cNvPr id="5" name="页脚占位符 4"/>
          <p:cNvSpPr>
            <a:spLocks noGrp="1" noChangeArrowheads="1"/>
          </p:cNvSpPr>
          <p:nvPr>
            <p:ph type="ftr" sz="quarter" idx="11"/>
          </p:nvPr>
        </p:nvSpPr>
        <p:spPr>
          <a:xfrm>
            <a:off x="2771800" y="6222210"/>
            <a:ext cx="2895600" cy="365125"/>
          </a:xfrm>
          <a:prstGeom prst="rect">
            <a:avLst/>
          </a:prstGeom>
          <a:ln/>
        </p:spPr>
        <p:txBody>
          <a:bodyPr/>
          <a:lstStyle>
            <a:lvl1pPr>
              <a:defRPr/>
            </a:lvl1pPr>
          </a:lstStyle>
          <a:p>
            <a:endParaRPr lang="zh-CN" altLang="en-US">
              <a:solidFill>
                <a:srgbClr val="000000"/>
              </a:solidFill>
            </a:endParaRPr>
          </a:p>
        </p:txBody>
      </p:sp>
      <p:sp>
        <p:nvSpPr>
          <p:cNvPr id="6" name="灯片编号占位符 5"/>
          <p:cNvSpPr>
            <a:spLocks noGrp="1" noChangeArrowheads="1"/>
          </p:cNvSpPr>
          <p:nvPr>
            <p:ph type="sldNum" sz="quarter" idx="12"/>
          </p:nvPr>
        </p:nvSpPr>
        <p:spPr>
          <a:xfrm>
            <a:off x="6553200" y="6160134"/>
            <a:ext cx="2133600" cy="365125"/>
          </a:xfrm>
          <a:prstGeom prst="rect">
            <a:avLst/>
          </a:prstGeom>
          <a:ln/>
        </p:spPr>
        <p:txBody>
          <a:bodyPr/>
          <a:lstStyle>
            <a:lvl1pPr>
              <a:defRPr/>
            </a:lvl1pPr>
          </a:lstStyle>
          <a:p>
            <a:fld id="{0C913308-F349-4B6D-A68A-DD1791B4A57B}"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546450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1"/>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1"/>
            <a:ext cx="6019800" cy="5851525"/>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xfrm>
            <a:off x="457200" y="6173790"/>
            <a:ext cx="2133600" cy="365125"/>
          </a:xfrm>
          <a:prstGeom prst="rect">
            <a:avLst/>
          </a:prstGeom>
          <a:ln/>
        </p:spPr>
        <p:txBody>
          <a:bodyPr/>
          <a:lstStyle>
            <a:lvl1pPr>
              <a:defRPr/>
            </a:lvl1pPr>
          </a:lstStyle>
          <a:p>
            <a:fld id="{530820CF-B880-4189-942D-D702A7CBA730}" type="datetimeFigureOut">
              <a:rPr lang="zh-CN" altLang="en-US" smtClean="0">
                <a:solidFill>
                  <a:srgbClr val="000000"/>
                </a:solidFill>
              </a:rPr>
              <a:pPr/>
              <a:t>2019/12/19</a:t>
            </a:fld>
            <a:endParaRPr lang="zh-CN" altLang="en-US">
              <a:solidFill>
                <a:srgbClr val="000000"/>
              </a:solidFill>
            </a:endParaRPr>
          </a:p>
        </p:txBody>
      </p:sp>
      <p:sp>
        <p:nvSpPr>
          <p:cNvPr id="5" name="页脚占位符 4"/>
          <p:cNvSpPr>
            <a:spLocks noGrp="1" noChangeArrowheads="1"/>
          </p:cNvSpPr>
          <p:nvPr>
            <p:ph type="ftr" sz="quarter" idx="11"/>
          </p:nvPr>
        </p:nvSpPr>
        <p:spPr>
          <a:xfrm>
            <a:off x="2771800" y="6222210"/>
            <a:ext cx="2895600" cy="365125"/>
          </a:xfrm>
          <a:prstGeom prst="rect">
            <a:avLst/>
          </a:prstGeom>
          <a:ln/>
        </p:spPr>
        <p:txBody>
          <a:bodyPr/>
          <a:lstStyle>
            <a:lvl1pPr>
              <a:defRPr/>
            </a:lvl1pPr>
          </a:lstStyle>
          <a:p>
            <a:endParaRPr lang="zh-CN" altLang="en-US">
              <a:solidFill>
                <a:srgbClr val="000000"/>
              </a:solidFill>
            </a:endParaRPr>
          </a:p>
        </p:txBody>
      </p:sp>
      <p:sp>
        <p:nvSpPr>
          <p:cNvPr id="6" name="灯片编号占位符 5"/>
          <p:cNvSpPr>
            <a:spLocks noGrp="1" noChangeArrowheads="1"/>
          </p:cNvSpPr>
          <p:nvPr>
            <p:ph type="sldNum" sz="quarter" idx="12"/>
          </p:nvPr>
        </p:nvSpPr>
        <p:spPr>
          <a:xfrm>
            <a:off x="6553200" y="6160134"/>
            <a:ext cx="2133600" cy="365125"/>
          </a:xfrm>
          <a:prstGeom prst="rect">
            <a:avLst/>
          </a:prstGeom>
          <a:ln/>
        </p:spPr>
        <p:txBody>
          <a:bodyPr/>
          <a:lstStyle>
            <a:lvl1pPr>
              <a:defRPr/>
            </a:lvl1pPr>
          </a:lstStyle>
          <a:p>
            <a:fld id="{0C913308-F349-4B6D-A68A-DD1791B4A57B}"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33740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xfrm>
            <a:off x="457200" y="6173790"/>
            <a:ext cx="2133600" cy="365125"/>
          </a:xfrm>
          <a:prstGeom prst="rect">
            <a:avLst/>
          </a:prstGeom>
          <a:ln/>
        </p:spPr>
        <p:txBody>
          <a:bodyPr/>
          <a:lstStyle>
            <a:lvl1pPr>
              <a:defRPr/>
            </a:lvl1pPr>
          </a:lstStyle>
          <a:p>
            <a:fld id="{530820CF-B880-4189-942D-D702A7CBA730}" type="datetimeFigureOut">
              <a:rPr lang="zh-CN" altLang="en-US" smtClean="0">
                <a:solidFill>
                  <a:srgbClr val="000000"/>
                </a:solidFill>
              </a:rPr>
              <a:pPr/>
              <a:t>2019/12/19</a:t>
            </a:fld>
            <a:endParaRPr lang="zh-CN" altLang="en-US">
              <a:solidFill>
                <a:srgbClr val="000000"/>
              </a:solidFill>
            </a:endParaRPr>
          </a:p>
        </p:txBody>
      </p:sp>
      <p:sp>
        <p:nvSpPr>
          <p:cNvPr id="4" name="页脚占位符 4"/>
          <p:cNvSpPr>
            <a:spLocks noGrp="1" noChangeArrowheads="1"/>
          </p:cNvSpPr>
          <p:nvPr>
            <p:ph type="ftr" sz="quarter" idx="11"/>
          </p:nvPr>
        </p:nvSpPr>
        <p:spPr>
          <a:xfrm>
            <a:off x="2771800" y="6222210"/>
            <a:ext cx="2895600" cy="365125"/>
          </a:xfrm>
          <a:prstGeom prst="rect">
            <a:avLst/>
          </a:prstGeom>
          <a:ln/>
        </p:spPr>
        <p:txBody>
          <a:bodyPr/>
          <a:lstStyle>
            <a:lvl1pPr>
              <a:defRPr/>
            </a:lvl1pPr>
          </a:lstStyle>
          <a:p>
            <a:endParaRPr lang="zh-CN" altLang="en-US">
              <a:solidFill>
                <a:srgbClr val="000000"/>
              </a:solidFill>
            </a:endParaRPr>
          </a:p>
        </p:txBody>
      </p:sp>
      <p:sp>
        <p:nvSpPr>
          <p:cNvPr id="5" name="灯片编号占位符 5"/>
          <p:cNvSpPr>
            <a:spLocks noGrp="1" noChangeArrowheads="1"/>
          </p:cNvSpPr>
          <p:nvPr>
            <p:ph type="sldNum" sz="quarter" idx="12"/>
          </p:nvPr>
        </p:nvSpPr>
        <p:spPr>
          <a:xfrm>
            <a:off x="6553200" y="6160134"/>
            <a:ext cx="2133600" cy="365125"/>
          </a:xfrm>
          <a:prstGeom prst="rect">
            <a:avLst/>
          </a:prstGeom>
          <a:ln/>
        </p:spPr>
        <p:txBody>
          <a:bodyPr/>
          <a:lstStyle>
            <a:lvl1pPr>
              <a:defRPr/>
            </a:lvl1pPr>
          </a:lstStyle>
          <a:p>
            <a:fld id="{0C913308-F349-4B6D-A68A-DD1791B4A57B}"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819326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40"/>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165" indent="0" algn="ctr">
              <a:buNone/>
              <a:defRPr/>
            </a:lvl5pPr>
            <a:lvl6pPr marL="2285365" indent="0" algn="ctr">
              <a:buNone/>
              <a:defRPr/>
            </a:lvl6pPr>
            <a:lvl7pPr marL="2742565" indent="0" algn="ctr">
              <a:buNone/>
              <a:defRPr/>
            </a:lvl7pPr>
            <a:lvl8pPr marL="3199765" indent="0" algn="ctr">
              <a:buNone/>
              <a:defRPr/>
            </a:lvl8pPr>
            <a:lvl9pPr marL="3656965" indent="0" algn="ctr">
              <a:buNone/>
              <a:defRPr/>
            </a:lvl9pPr>
          </a:lstStyle>
          <a:p>
            <a:r>
              <a:rPr lang="zh-CN" altLang="en-US" smtClean="0"/>
              <a:t>单击以编辑母版副标题样式</a:t>
            </a:r>
            <a:endParaRPr lang="zh-CN" altLang="en-US"/>
          </a:p>
        </p:txBody>
      </p:sp>
      <p:sp>
        <p:nvSpPr>
          <p:cNvPr id="4" name="日期占位符 3"/>
          <p:cNvSpPr>
            <a:spLocks noGrp="1" noChangeArrowheads="1"/>
          </p:cNvSpPr>
          <p:nvPr>
            <p:ph type="dt" sz="half" idx="10"/>
          </p:nvPr>
        </p:nvSpPr>
        <p:spPr>
          <a:xfrm>
            <a:off x="457200" y="6173790"/>
            <a:ext cx="2133600" cy="365125"/>
          </a:xfrm>
          <a:prstGeom prst="rect">
            <a:avLst/>
          </a:prstGeom>
        </p:spPr>
        <p:txBody>
          <a:bodyPr lIns="91424" tIns="45712" rIns="91424" bIns="45712"/>
          <a:lstStyle>
            <a:lvl1pPr>
              <a:defRPr/>
            </a:lvl1pPr>
          </a:lstStyle>
          <a:p>
            <a:pPr defTabSz="913765"/>
            <a:fld id="{530820CF-B880-4189-942D-D702A7CBA730}" type="datetimeFigureOut">
              <a:rPr lang="zh-CN" altLang="en-US" smtClean="0">
                <a:solidFill>
                  <a:srgbClr val="000000"/>
                </a:solidFill>
              </a:rPr>
              <a:pPr defTabSz="913765"/>
              <a:t>2019/12/19</a:t>
            </a:fld>
            <a:endParaRPr lang="zh-CN" altLang="en-US">
              <a:solidFill>
                <a:srgbClr val="000000"/>
              </a:solidFill>
            </a:endParaRPr>
          </a:p>
        </p:txBody>
      </p:sp>
      <p:sp>
        <p:nvSpPr>
          <p:cNvPr id="5" name="页脚占位符 4"/>
          <p:cNvSpPr>
            <a:spLocks noGrp="1" noChangeArrowheads="1"/>
          </p:cNvSpPr>
          <p:nvPr>
            <p:ph type="ftr" sz="quarter" idx="11"/>
          </p:nvPr>
        </p:nvSpPr>
        <p:spPr>
          <a:xfrm>
            <a:off x="2771800" y="6222210"/>
            <a:ext cx="2895600" cy="365125"/>
          </a:xfrm>
          <a:prstGeom prst="rect">
            <a:avLst/>
          </a:prstGeom>
        </p:spPr>
        <p:txBody>
          <a:bodyPr lIns="91424" tIns="45712" rIns="91424" bIns="45712"/>
          <a:lstStyle>
            <a:lvl1pPr>
              <a:defRPr/>
            </a:lvl1pPr>
          </a:lstStyle>
          <a:p>
            <a:pPr defTabSz="913765"/>
            <a:endParaRPr lang="zh-CN" altLang="en-US">
              <a:solidFill>
                <a:srgbClr val="000000"/>
              </a:solidFill>
            </a:endParaRPr>
          </a:p>
        </p:txBody>
      </p:sp>
      <p:sp>
        <p:nvSpPr>
          <p:cNvPr id="6" name="灯片编号占位符 5"/>
          <p:cNvSpPr>
            <a:spLocks noGrp="1" noChangeArrowheads="1"/>
          </p:cNvSpPr>
          <p:nvPr>
            <p:ph type="sldNum" sz="quarter" idx="12"/>
          </p:nvPr>
        </p:nvSpPr>
        <p:spPr>
          <a:xfrm>
            <a:off x="6553200" y="6160134"/>
            <a:ext cx="2133600" cy="365125"/>
          </a:xfrm>
          <a:prstGeom prst="rect">
            <a:avLst/>
          </a:prstGeom>
        </p:spPr>
        <p:txBody>
          <a:bodyPr lIns="91424" tIns="45712" rIns="91424" bIns="45712"/>
          <a:lstStyle>
            <a:lvl1pPr>
              <a:defRPr/>
            </a:lvl1pPr>
          </a:lstStyle>
          <a:p>
            <a:pPr defTabSz="913765"/>
            <a:fld id="{0C913308-F349-4B6D-A68A-DD1791B4A57B}" type="slidenum">
              <a:rPr lang="zh-CN" altLang="en-US" smtClean="0">
                <a:solidFill>
                  <a:srgbClr val="000000"/>
                </a:solidFill>
              </a:rPr>
              <a:pPr defTabSz="913765"/>
              <a:t>‹#›</a:t>
            </a:fld>
            <a:endParaRPr lang="zh-CN" altLang="en-US">
              <a:solidFill>
                <a:srgbClr val="000000"/>
              </a:solidFill>
            </a:endParaRPr>
          </a:p>
        </p:txBody>
      </p:sp>
    </p:spTree>
    <p:extLst>
      <p:ext uri="{BB962C8B-B14F-4D97-AF65-F5344CB8AC3E}">
        <p14:creationId xmlns:p14="http://schemas.microsoft.com/office/powerpoint/2010/main" val="156270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sz="3200" b="1">
                <a:solidFill>
                  <a:schemeClr val="tx2">
                    <a:lumMod val="75000"/>
                  </a:schemeClr>
                </a:solidFill>
              </a:defRPr>
            </a:lvl1pPr>
          </a:lstStyle>
          <a:p>
            <a:r>
              <a:rPr lang="zh-CN" altLang="en-US" smtClean="0"/>
              <a:t>单击此处编辑母版标题样式</a:t>
            </a:r>
            <a:endParaRPr lang="zh-CN" altLang="en-US" dirty="0"/>
          </a:p>
        </p:txBody>
      </p:sp>
      <p:sp>
        <p:nvSpPr>
          <p:cNvPr id="3" name="内容占位符 2"/>
          <p:cNvSpPr>
            <a:spLocks noGrp="1"/>
          </p:cNvSpPr>
          <p:nvPr>
            <p:ph idx="1"/>
          </p:nvPr>
        </p:nvSpPr>
        <p:spPr>
          <a:xfrm>
            <a:off x="457200" y="932723"/>
            <a:ext cx="8229600" cy="5472608"/>
          </a:xfrm>
        </p:spPr>
        <p:txBody>
          <a:bodyPr/>
          <a:lstStyle>
            <a:lvl1pPr marL="342900" indent="-342900">
              <a:buClr>
                <a:srgbClr val="FFC000"/>
              </a:buClr>
              <a:buSzPct val="70000"/>
              <a:buFont typeface="Wingdings" pitchFamily="2" charset="2"/>
              <a:buChar char="p"/>
              <a:defRPr sz="2400">
                <a:solidFill>
                  <a:schemeClr val="tx2">
                    <a:lumMod val="75000"/>
                  </a:schemeClr>
                </a:solidFill>
                <a:latin typeface="黑体" pitchFamily="49" charset="-122"/>
                <a:ea typeface="黑体" pitchFamily="49" charset="-122"/>
              </a:defRPr>
            </a:lvl1pPr>
            <a:lvl2pPr marL="742950" indent="-285750">
              <a:buClr>
                <a:srgbClr val="FFC000"/>
              </a:buClr>
              <a:buFont typeface="Wingdings" pitchFamily="2" charset="2"/>
              <a:buChar char="Ø"/>
              <a:defRPr sz="2000">
                <a:latin typeface="楷体_GB2312" panose="02010609030101010101" pitchFamily="49" charset="-122"/>
                <a:ea typeface="楷体_GB2312" panose="02010609030101010101" pitchFamily="49" charset="-122"/>
              </a:defRPr>
            </a:lvl2pPr>
            <a:lvl3pPr marL="1143000" indent="-228600">
              <a:buClr>
                <a:srgbClr val="FFC000"/>
              </a:buClr>
              <a:buSzPct val="80000"/>
              <a:buFont typeface="Wingdings" pitchFamily="2" charset="2"/>
              <a:buChar char="ü"/>
              <a:defRPr sz="1800">
                <a:latin typeface="黑体" pitchFamily="49" charset="-122"/>
                <a:ea typeface="黑体" pitchFamily="49" charset="-122"/>
              </a:defRPr>
            </a:lvl3pPr>
            <a:lvl4pPr>
              <a:defRPr sz="1800"/>
            </a:lvl4pPr>
            <a:lvl5pPr>
              <a:defRPr sz="1800"/>
            </a:lvl5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Tree>
    <p:extLst>
      <p:ext uri="{BB962C8B-B14F-4D97-AF65-F5344CB8AC3E}">
        <p14:creationId xmlns:p14="http://schemas.microsoft.com/office/powerpoint/2010/main" val="288406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3"/>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165" indent="0">
              <a:buNone/>
              <a:defRPr sz="1400"/>
            </a:lvl5pPr>
            <a:lvl6pPr marL="2285365" indent="0">
              <a:buNone/>
              <a:defRPr sz="1400"/>
            </a:lvl6pPr>
            <a:lvl7pPr marL="2742565" indent="0">
              <a:buNone/>
              <a:defRPr sz="1400"/>
            </a:lvl7pPr>
            <a:lvl8pPr marL="3199765" indent="0">
              <a:buNone/>
              <a:defRPr sz="1400"/>
            </a:lvl8pPr>
            <a:lvl9pPr marL="3656965" indent="0">
              <a:buNone/>
              <a:defRPr sz="1400"/>
            </a:lvl9pPr>
          </a:lstStyle>
          <a:p>
            <a:pPr lvl="0"/>
            <a:r>
              <a:rPr lang="zh-CN" altLang="en-US" smtClean="0"/>
              <a:t>编辑母版文本样式</a:t>
            </a:r>
          </a:p>
        </p:txBody>
      </p:sp>
      <p:sp>
        <p:nvSpPr>
          <p:cNvPr id="4" name="日期占位符 3"/>
          <p:cNvSpPr>
            <a:spLocks noGrp="1" noChangeArrowheads="1"/>
          </p:cNvSpPr>
          <p:nvPr>
            <p:ph type="dt" sz="half" idx="10"/>
          </p:nvPr>
        </p:nvSpPr>
        <p:spPr>
          <a:xfrm>
            <a:off x="457200" y="6173790"/>
            <a:ext cx="2133600" cy="365125"/>
          </a:xfrm>
          <a:prstGeom prst="rect">
            <a:avLst/>
          </a:prstGeom>
        </p:spPr>
        <p:txBody>
          <a:bodyPr lIns="91424" tIns="45712" rIns="91424" bIns="45712"/>
          <a:lstStyle>
            <a:lvl1pPr>
              <a:defRPr/>
            </a:lvl1pPr>
          </a:lstStyle>
          <a:p>
            <a:pPr defTabSz="913765"/>
            <a:fld id="{530820CF-B880-4189-942D-D702A7CBA730}" type="datetimeFigureOut">
              <a:rPr lang="zh-CN" altLang="en-US" smtClean="0">
                <a:solidFill>
                  <a:srgbClr val="000000"/>
                </a:solidFill>
              </a:rPr>
              <a:pPr defTabSz="913765"/>
              <a:t>2019/12/19</a:t>
            </a:fld>
            <a:endParaRPr lang="zh-CN" altLang="en-US">
              <a:solidFill>
                <a:srgbClr val="000000"/>
              </a:solidFill>
            </a:endParaRPr>
          </a:p>
        </p:txBody>
      </p:sp>
      <p:sp>
        <p:nvSpPr>
          <p:cNvPr id="5" name="页脚占位符 4"/>
          <p:cNvSpPr>
            <a:spLocks noGrp="1" noChangeArrowheads="1"/>
          </p:cNvSpPr>
          <p:nvPr>
            <p:ph type="ftr" sz="quarter" idx="11"/>
          </p:nvPr>
        </p:nvSpPr>
        <p:spPr>
          <a:xfrm>
            <a:off x="2771800" y="6222210"/>
            <a:ext cx="2895600" cy="365125"/>
          </a:xfrm>
          <a:prstGeom prst="rect">
            <a:avLst/>
          </a:prstGeom>
        </p:spPr>
        <p:txBody>
          <a:bodyPr lIns="91424" tIns="45712" rIns="91424" bIns="45712"/>
          <a:lstStyle>
            <a:lvl1pPr>
              <a:defRPr/>
            </a:lvl1pPr>
          </a:lstStyle>
          <a:p>
            <a:pPr defTabSz="913765"/>
            <a:endParaRPr lang="zh-CN" altLang="en-US">
              <a:solidFill>
                <a:srgbClr val="000000"/>
              </a:solidFill>
            </a:endParaRPr>
          </a:p>
        </p:txBody>
      </p:sp>
      <p:sp>
        <p:nvSpPr>
          <p:cNvPr id="6" name="灯片编号占位符 5"/>
          <p:cNvSpPr>
            <a:spLocks noGrp="1" noChangeArrowheads="1"/>
          </p:cNvSpPr>
          <p:nvPr>
            <p:ph type="sldNum" sz="quarter" idx="12"/>
          </p:nvPr>
        </p:nvSpPr>
        <p:spPr>
          <a:xfrm>
            <a:off x="6553200" y="6160134"/>
            <a:ext cx="2133600" cy="365125"/>
          </a:xfrm>
          <a:prstGeom prst="rect">
            <a:avLst/>
          </a:prstGeom>
        </p:spPr>
        <p:txBody>
          <a:bodyPr lIns="91424" tIns="45712" rIns="91424" bIns="45712"/>
          <a:lstStyle>
            <a:lvl1pPr>
              <a:defRPr/>
            </a:lvl1pPr>
          </a:lstStyle>
          <a:p>
            <a:pPr defTabSz="913765"/>
            <a:fld id="{0C913308-F349-4B6D-A68A-DD1791B4A57B}" type="slidenum">
              <a:rPr lang="zh-CN" altLang="en-US" smtClean="0">
                <a:solidFill>
                  <a:srgbClr val="000000"/>
                </a:solidFill>
              </a:rPr>
              <a:pPr defTabSz="913765"/>
              <a:t>‹#›</a:t>
            </a:fld>
            <a:endParaRPr lang="zh-CN" altLang="en-US">
              <a:solidFill>
                <a:srgbClr val="000000"/>
              </a:solidFill>
            </a:endParaRPr>
          </a:p>
        </p:txBody>
      </p:sp>
    </p:spTree>
    <p:extLst>
      <p:ext uri="{BB962C8B-B14F-4D97-AF65-F5344CB8AC3E}">
        <p14:creationId xmlns:p14="http://schemas.microsoft.com/office/powerpoint/2010/main" val="775396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xfrm>
            <a:off x="457200" y="6173790"/>
            <a:ext cx="2133600" cy="365125"/>
          </a:xfrm>
          <a:prstGeom prst="rect">
            <a:avLst/>
          </a:prstGeom>
        </p:spPr>
        <p:txBody>
          <a:bodyPr lIns="91424" tIns="45712" rIns="91424" bIns="45712"/>
          <a:lstStyle>
            <a:lvl1pPr>
              <a:defRPr/>
            </a:lvl1pPr>
          </a:lstStyle>
          <a:p>
            <a:pPr defTabSz="913765"/>
            <a:fld id="{530820CF-B880-4189-942D-D702A7CBA730}" type="datetimeFigureOut">
              <a:rPr lang="zh-CN" altLang="en-US" smtClean="0">
                <a:solidFill>
                  <a:srgbClr val="000000"/>
                </a:solidFill>
              </a:rPr>
              <a:pPr defTabSz="913765"/>
              <a:t>2019/12/19</a:t>
            </a:fld>
            <a:endParaRPr lang="zh-CN" altLang="en-US">
              <a:solidFill>
                <a:srgbClr val="000000"/>
              </a:solidFill>
            </a:endParaRPr>
          </a:p>
        </p:txBody>
      </p:sp>
      <p:sp>
        <p:nvSpPr>
          <p:cNvPr id="6" name="页脚占位符 4"/>
          <p:cNvSpPr>
            <a:spLocks noGrp="1" noChangeArrowheads="1"/>
          </p:cNvSpPr>
          <p:nvPr>
            <p:ph type="ftr" sz="quarter" idx="11"/>
          </p:nvPr>
        </p:nvSpPr>
        <p:spPr>
          <a:xfrm>
            <a:off x="2771800" y="6222210"/>
            <a:ext cx="2895600" cy="365125"/>
          </a:xfrm>
          <a:prstGeom prst="rect">
            <a:avLst/>
          </a:prstGeom>
        </p:spPr>
        <p:txBody>
          <a:bodyPr lIns="91424" tIns="45712" rIns="91424" bIns="45712"/>
          <a:lstStyle>
            <a:lvl1pPr>
              <a:defRPr/>
            </a:lvl1pPr>
          </a:lstStyle>
          <a:p>
            <a:pPr defTabSz="913765"/>
            <a:endParaRPr lang="zh-CN" altLang="en-US">
              <a:solidFill>
                <a:srgbClr val="000000"/>
              </a:solidFill>
            </a:endParaRPr>
          </a:p>
        </p:txBody>
      </p:sp>
      <p:sp>
        <p:nvSpPr>
          <p:cNvPr id="7" name="灯片编号占位符 5"/>
          <p:cNvSpPr>
            <a:spLocks noGrp="1" noChangeArrowheads="1"/>
          </p:cNvSpPr>
          <p:nvPr>
            <p:ph type="sldNum" sz="quarter" idx="12"/>
          </p:nvPr>
        </p:nvSpPr>
        <p:spPr>
          <a:xfrm>
            <a:off x="6553200" y="6160134"/>
            <a:ext cx="2133600" cy="365125"/>
          </a:xfrm>
          <a:prstGeom prst="rect">
            <a:avLst/>
          </a:prstGeom>
        </p:spPr>
        <p:txBody>
          <a:bodyPr lIns="91424" tIns="45712" rIns="91424" bIns="45712"/>
          <a:lstStyle>
            <a:lvl1pPr>
              <a:defRPr/>
            </a:lvl1pPr>
          </a:lstStyle>
          <a:p>
            <a:pPr defTabSz="913765"/>
            <a:fld id="{0C913308-F349-4B6D-A68A-DD1791B4A57B}" type="slidenum">
              <a:rPr lang="zh-CN" altLang="en-US" smtClean="0">
                <a:solidFill>
                  <a:srgbClr val="000000"/>
                </a:solidFill>
              </a:rPr>
              <a:pPr defTabSz="913765"/>
              <a:t>‹#›</a:t>
            </a:fld>
            <a:endParaRPr lang="zh-CN" altLang="en-US">
              <a:solidFill>
                <a:srgbClr val="000000"/>
              </a:solidFill>
            </a:endParaRPr>
          </a:p>
        </p:txBody>
      </p:sp>
    </p:spTree>
    <p:extLst>
      <p:ext uri="{BB962C8B-B14F-4D97-AF65-F5344CB8AC3E}">
        <p14:creationId xmlns:p14="http://schemas.microsoft.com/office/powerpoint/2010/main" val="3569651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38"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xfrm>
            <a:off x="457200" y="6173790"/>
            <a:ext cx="2133600" cy="365125"/>
          </a:xfrm>
          <a:prstGeom prst="rect">
            <a:avLst/>
          </a:prstGeom>
        </p:spPr>
        <p:txBody>
          <a:bodyPr lIns="91424" tIns="45712" rIns="91424" bIns="45712"/>
          <a:lstStyle>
            <a:lvl1pPr>
              <a:defRPr/>
            </a:lvl1pPr>
          </a:lstStyle>
          <a:p>
            <a:pPr defTabSz="913765"/>
            <a:fld id="{530820CF-B880-4189-942D-D702A7CBA730}" type="datetimeFigureOut">
              <a:rPr lang="zh-CN" altLang="en-US" smtClean="0">
                <a:solidFill>
                  <a:srgbClr val="000000"/>
                </a:solidFill>
              </a:rPr>
              <a:pPr defTabSz="913765"/>
              <a:t>2019/12/19</a:t>
            </a:fld>
            <a:endParaRPr lang="zh-CN" altLang="en-US">
              <a:solidFill>
                <a:srgbClr val="000000"/>
              </a:solidFill>
            </a:endParaRPr>
          </a:p>
        </p:txBody>
      </p:sp>
      <p:sp>
        <p:nvSpPr>
          <p:cNvPr id="8" name="页脚占位符 4"/>
          <p:cNvSpPr>
            <a:spLocks noGrp="1" noChangeArrowheads="1"/>
          </p:cNvSpPr>
          <p:nvPr>
            <p:ph type="ftr" sz="quarter" idx="11"/>
          </p:nvPr>
        </p:nvSpPr>
        <p:spPr>
          <a:xfrm>
            <a:off x="2771800" y="6222210"/>
            <a:ext cx="2895600" cy="365125"/>
          </a:xfrm>
          <a:prstGeom prst="rect">
            <a:avLst/>
          </a:prstGeom>
        </p:spPr>
        <p:txBody>
          <a:bodyPr lIns="91424" tIns="45712" rIns="91424" bIns="45712"/>
          <a:lstStyle>
            <a:lvl1pPr>
              <a:defRPr/>
            </a:lvl1pPr>
          </a:lstStyle>
          <a:p>
            <a:pPr defTabSz="913765"/>
            <a:endParaRPr lang="zh-CN" altLang="en-US">
              <a:solidFill>
                <a:srgbClr val="000000"/>
              </a:solidFill>
            </a:endParaRPr>
          </a:p>
        </p:txBody>
      </p:sp>
      <p:sp>
        <p:nvSpPr>
          <p:cNvPr id="9" name="灯片编号占位符 5"/>
          <p:cNvSpPr>
            <a:spLocks noGrp="1" noChangeArrowheads="1"/>
          </p:cNvSpPr>
          <p:nvPr>
            <p:ph type="sldNum" sz="quarter" idx="12"/>
          </p:nvPr>
        </p:nvSpPr>
        <p:spPr>
          <a:xfrm>
            <a:off x="6553200" y="6160134"/>
            <a:ext cx="2133600" cy="365125"/>
          </a:xfrm>
          <a:prstGeom prst="rect">
            <a:avLst/>
          </a:prstGeom>
        </p:spPr>
        <p:txBody>
          <a:bodyPr lIns="91424" tIns="45712" rIns="91424" bIns="45712"/>
          <a:lstStyle>
            <a:lvl1pPr>
              <a:defRPr/>
            </a:lvl1pPr>
          </a:lstStyle>
          <a:p>
            <a:pPr defTabSz="913765"/>
            <a:fld id="{0C913308-F349-4B6D-A68A-DD1791B4A57B}" type="slidenum">
              <a:rPr lang="zh-CN" altLang="en-US" smtClean="0">
                <a:solidFill>
                  <a:srgbClr val="000000"/>
                </a:solidFill>
              </a:rPr>
              <a:pPr defTabSz="913765"/>
              <a:t>‹#›</a:t>
            </a:fld>
            <a:endParaRPr lang="zh-CN" altLang="en-US">
              <a:solidFill>
                <a:srgbClr val="000000"/>
              </a:solidFill>
            </a:endParaRPr>
          </a:p>
        </p:txBody>
      </p:sp>
    </p:spTree>
    <p:extLst>
      <p:ext uri="{BB962C8B-B14F-4D97-AF65-F5344CB8AC3E}">
        <p14:creationId xmlns:p14="http://schemas.microsoft.com/office/powerpoint/2010/main" val="1196974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xfrm>
            <a:off x="457200" y="6173790"/>
            <a:ext cx="2133600" cy="365125"/>
          </a:xfrm>
          <a:prstGeom prst="rect">
            <a:avLst/>
          </a:prstGeom>
        </p:spPr>
        <p:txBody>
          <a:bodyPr lIns="91424" tIns="45712" rIns="91424" bIns="45712"/>
          <a:lstStyle>
            <a:lvl1pPr>
              <a:defRPr/>
            </a:lvl1pPr>
          </a:lstStyle>
          <a:p>
            <a:pPr defTabSz="913765"/>
            <a:fld id="{530820CF-B880-4189-942D-D702A7CBA730}" type="datetimeFigureOut">
              <a:rPr lang="zh-CN" altLang="en-US" smtClean="0">
                <a:solidFill>
                  <a:srgbClr val="000000"/>
                </a:solidFill>
              </a:rPr>
              <a:pPr defTabSz="913765"/>
              <a:t>2019/12/19</a:t>
            </a:fld>
            <a:endParaRPr lang="zh-CN" altLang="en-US">
              <a:solidFill>
                <a:srgbClr val="000000"/>
              </a:solidFill>
            </a:endParaRPr>
          </a:p>
        </p:txBody>
      </p:sp>
      <p:sp>
        <p:nvSpPr>
          <p:cNvPr id="4" name="页脚占位符 4"/>
          <p:cNvSpPr>
            <a:spLocks noGrp="1" noChangeArrowheads="1"/>
          </p:cNvSpPr>
          <p:nvPr>
            <p:ph type="ftr" sz="quarter" idx="11"/>
          </p:nvPr>
        </p:nvSpPr>
        <p:spPr>
          <a:xfrm>
            <a:off x="2771800" y="6222210"/>
            <a:ext cx="2895600" cy="365125"/>
          </a:xfrm>
          <a:prstGeom prst="rect">
            <a:avLst/>
          </a:prstGeom>
        </p:spPr>
        <p:txBody>
          <a:bodyPr lIns="91424" tIns="45712" rIns="91424" bIns="45712"/>
          <a:lstStyle>
            <a:lvl1pPr>
              <a:defRPr/>
            </a:lvl1pPr>
          </a:lstStyle>
          <a:p>
            <a:pPr defTabSz="913765"/>
            <a:endParaRPr lang="zh-CN" altLang="en-US">
              <a:solidFill>
                <a:srgbClr val="000000"/>
              </a:solidFill>
            </a:endParaRPr>
          </a:p>
        </p:txBody>
      </p:sp>
      <p:sp>
        <p:nvSpPr>
          <p:cNvPr id="5" name="灯片编号占位符 5"/>
          <p:cNvSpPr>
            <a:spLocks noGrp="1" noChangeArrowheads="1"/>
          </p:cNvSpPr>
          <p:nvPr>
            <p:ph type="sldNum" sz="quarter" idx="12"/>
          </p:nvPr>
        </p:nvSpPr>
        <p:spPr>
          <a:xfrm>
            <a:off x="6553200" y="6160134"/>
            <a:ext cx="2133600" cy="365125"/>
          </a:xfrm>
          <a:prstGeom prst="rect">
            <a:avLst/>
          </a:prstGeom>
        </p:spPr>
        <p:txBody>
          <a:bodyPr lIns="91424" tIns="45712" rIns="91424" bIns="45712"/>
          <a:lstStyle>
            <a:lvl1pPr>
              <a:defRPr/>
            </a:lvl1pPr>
          </a:lstStyle>
          <a:p>
            <a:pPr defTabSz="913765"/>
            <a:fld id="{0C913308-F349-4B6D-A68A-DD1791B4A57B}" type="slidenum">
              <a:rPr lang="zh-CN" altLang="en-US" smtClean="0">
                <a:solidFill>
                  <a:srgbClr val="000000"/>
                </a:solidFill>
              </a:rPr>
              <a:pPr defTabSz="913765"/>
              <a:t>‹#›</a:t>
            </a:fld>
            <a:endParaRPr lang="zh-CN" altLang="en-US">
              <a:solidFill>
                <a:srgbClr val="000000"/>
              </a:solidFill>
            </a:endParaRPr>
          </a:p>
        </p:txBody>
      </p:sp>
    </p:spTree>
    <p:extLst>
      <p:ext uri="{BB962C8B-B14F-4D97-AF65-F5344CB8AC3E}">
        <p14:creationId xmlns:p14="http://schemas.microsoft.com/office/powerpoint/2010/main" val="157316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F70AFDB7-5650-4A7B-9DD4-A71D445C5E72}" type="datetimeFigureOut">
              <a:rPr lang="zh-CN" altLang="en-US" smtClean="0"/>
              <a:t>2019/12/19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DE522D1-7EC4-445C-9864-BEBABCAB2B41}"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2536"/>
          <a:stretch/>
        </p:blipFill>
        <p:spPr>
          <a:xfrm>
            <a:off x="0" y="2"/>
            <a:ext cx="9144000" cy="1068149"/>
          </a:xfrm>
          <a:prstGeom prst="rect">
            <a:avLst/>
          </a:prstGeom>
        </p:spPr>
      </p:pic>
      <p:sp>
        <p:nvSpPr>
          <p:cNvPr id="8" name="矩形 7"/>
          <p:cNvSpPr/>
          <p:nvPr userDrawn="1"/>
        </p:nvSpPr>
        <p:spPr>
          <a:xfrm>
            <a:off x="0" y="6453336"/>
            <a:ext cx="9144000" cy="404664"/>
          </a:xfrm>
          <a:prstGeom prst="rect">
            <a:avLst/>
          </a:prstGeom>
          <a:solidFill>
            <a:srgbClr val="003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extLst>
      <p:ext uri="{BB962C8B-B14F-4D97-AF65-F5344CB8AC3E}">
        <p14:creationId xmlns:p14="http://schemas.microsoft.com/office/powerpoint/2010/main" val="420080037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xfrm>
            <a:off x="457200" y="6173790"/>
            <a:ext cx="2133600" cy="365125"/>
          </a:xfrm>
          <a:prstGeom prst="rect">
            <a:avLst/>
          </a:prstGeom>
        </p:spPr>
        <p:txBody>
          <a:bodyPr lIns="91424" tIns="45712" rIns="91424" bIns="45712"/>
          <a:lstStyle>
            <a:lvl1pPr>
              <a:defRPr/>
            </a:lvl1pPr>
          </a:lstStyle>
          <a:p>
            <a:pPr defTabSz="913765"/>
            <a:fld id="{530820CF-B880-4189-942D-D702A7CBA730}" type="datetimeFigureOut">
              <a:rPr lang="zh-CN" altLang="en-US" smtClean="0">
                <a:solidFill>
                  <a:srgbClr val="000000"/>
                </a:solidFill>
              </a:rPr>
              <a:pPr defTabSz="913765"/>
              <a:t>2019/12/19</a:t>
            </a:fld>
            <a:endParaRPr lang="zh-CN" altLang="en-US">
              <a:solidFill>
                <a:srgbClr val="000000"/>
              </a:solidFill>
            </a:endParaRPr>
          </a:p>
        </p:txBody>
      </p:sp>
      <p:sp>
        <p:nvSpPr>
          <p:cNvPr id="3" name="页脚占位符 4"/>
          <p:cNvSpPr>
            <a:spLocks noGrp="1" noChangeArrowheads="1"/>
          </p:cNvSpPr>
          <p:nvPr>
            <p:ph type="ftr" sz="quarter" idx="11"/>
          </p:nvPr>
        </p:nvSpPr>
        <p:spPr>
          <a:xfrm>
            <a:off x="2771800" y="6222210"/>
            <a:ext cx="2895600" cy="365125"/>
          </a:xfrm>
          <a:prstGeom prst="rect">
            <a:avLst/>
          </a:prstGeom>
        </p:spPr>
        <p:txBody>
          <a:bodyPr lIns="91424" tIns="45712" rIns="91424" bIns="45712"/>
          <a:lstStyle>
            <a:lvl1pPr>
              <a:defRPr/>
            </a:lvl1pPr>
          </a:lstStyle>
          <a:p>
            <a:pPr defTabSz="913765"/>
            <a:endParaRPr lang="zh-CN" altLang="en-US">
              <a:solidFill>
                <a:srgbClr val="000000"/>
              </a:solidFill>
            </a:endParaRPr>
          </a:p>
        </p:txBody>
      </p:sp>
      <p:sp>
        <p:nvSpPr>
          <p:cNvPr id="4" name="灯片编号占位符 5"/>
          <p:cNvSpPr>
            <a:spLocks noGrp="1" noChangeArrowheads="1"/>
          </p:cNvSpPr>
          <p:nvPr>
            <p:ph type="sldNum" sz="quarter" idx="12"/>
          </p:nvPr>
        </p:nvSpPr>
        <p:spPr>
          <a:xfrm>
            <a:off x="6553200" y="6160134"/>
            <a:ext cx="2133600" cy="365125"/>
          </a:xfrm>
          <a:prstGeom prst="rect">
            <a:avLst/>
          </a:prstGeom>
        </p:spPr>
        <p:txBody>
          <a:bodyPr lIns="91424" tIns="45712" rIns="91424" bIns="45712"/>
          <a:lstStyle>
            <a:lvl1pPr>
              <a:defRPr/>
            </a:lvl1pPr>
          </a:lstStyle>
          <a:p>
            <a:pPr defTabSz="913765"/>
            <a:fld id="{0C913308-F349-4B6D-A68A-DD1791B4A57B}" type="slidenum">
              <a:rPr lang="zh-CN" altLang="en-US" smtClean="0">
                <a:solidFill>
                  <a:srgbClr val="000000"/>
                </a:solidFill>
              </a:rPr>
              <a:pPr defTabSz="913765"/>
              <a:t>‹#›</a:t>
            </a:fld>
            <a:endParaRPr lang="zh-CN" altLang="en-US">
              <a:solidFill>
                <a:srgbClr val="000000"/>
              </a:solidFill>
            </a:endParaRPr>
          </a:p>
        </p:txBody>
      </p:sp>
    </p:spTree>
    <p:extLst>
      <p:ext uri="{BB962C8B-B14F-4D97-AF65-F5344CB8AC3E}">
        <p14:creationId xmlns:p14="http://schemas.microsoft.com/office/powerpoint/2010/main" val="2220319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7" y="273051"/>
            <a:ext cx="3008313"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7"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smtClean="0"/>
              <a:t>编辑母版文本样式</a:t>
            </a:r>
          </a:p>
        </p:txBody>
      </p:sp>
      <p:sp>
        <p:nvSpPr>
          <p:cNvPr id="5" name="日期占位符 3"/>
          <p:cNvSpPr>
            <a:spLocks noGrp="1" noChangeArrowheads="1"/>
          </p:cNvSpPr>
          <p:nvPr>
            <p:ph type="dt" sz="half" idx="10"/>
          </p:nvPr>
        </p:nvSpPr>
        <p:spPr>
          <a:xfrm>
            <a:off x="457200" y="6173790"/>
            <a:ext cx="2133600" cy="365125"/>
          </a:xfrm>
          <a:prstGeom prst="rect">
            <a:avLst/>
          </a:prstGeom>
        </p:spPr>
        <p:txBody>
          <a:bodyPr lIns="91424" tIns="45712" rIns="91424" bIns="45712"/>
          <a:lstStyle>
            <a:lvl1pPr>
              <a:defRPr/>
            </a:lvl1pPr>
          </a:lstStyle>
          <a:p>
            <a:pPr defTabSz="913765"/>
            <a:fld id="{530820CF-B880-4189-942D-D702A7CBA730}" type="datetimeFigureOut">
              <a:rPr lang="zh-CN" altLang="en-US" smtClean="0">
                <a:solidFill>
                  <a:srgbClr val="000000"/>
                </a:solidFill>
              </a:rPr>
              <a:pPr defTabSz="913765"/>
              <a:t>2019/12/19</a:t>
            </a:fld>
            <a:endParaRPr lang="zh-CN" altLang="en-US">
              <a:solidFill>
                <a:srgbClr val="000000"/>
              </a:solidFill>
            </a:endParaRPr>
          </a:p>
        </p:txBody>
      </p:sp>
      <p:sp>
        <p:nvSpPr>
          <p:cNvPr id="6" name="页脚占位符 4"/>
          <p:cNvSpPr>
            <a:spLocks noGrp="1" noChangeArrowheads="1"/>
          </p:cNvSpPr>
          <p:nvPr>
            <p:ph type="ftr" sz="quarter" idx="11"/>
          </p:nvPr>
        </p:nvSpPr>
        <p:spPr>
          <a:xfrm>
            <a:off x="2771800" y="6222210"/>
            <a:ext cx="2895600" cy="365125"/>
          </a:xfrm>
          <a:prstGeom prst="rect">
            <a:avLst/>
          </a:prstGeom>
        </p:spPr>
        <p:txBody>
          <a:bodyPr lIns="91424" tIns="45712" rIns="91424" bIns="45712"/>
          <a:lstStyle>
            <a:lvl1pPr>
              <a:defRPr/>
            </a:lvl1pPr>
          </a:lstStyle>
          <a:p>
            <a:pPr defTabSz="913765"/>
            <a:endParaRPr lang="zh-CN" altLang="en-US">
              <a:solidFill>
                <a:srgbClr val="000000"/>
              </a:solidFill>
            </a:endParaRPr>
          </a:p>
        </p:txBody>
      </p:sp>
      <p:sp>
        <p:nvSpPr>
          <p:cNvPr id="7" name="灯片编号占位符 5"/>
          <p:cNvSpPr>
            <a:spLocks noGrp="1" noChangeArrowheads="1"/>
          </p:cNvSpPr>
          <p:nvPr>
            <p:ph type="sldNum" sz="quarter" idx="12"/>
          </p:nvPr>
        </p:nvSpPr>
        <p:spPr>
          <a:xfrm>
            <a:off x="6553200" y="6160134"/>
            <a:ext cx="2133600" cy="365125"/>
          </a:xfrm>
          <a:prstGeom prst="rect">
            <a:avLst/>
          </a:prstGeom>
        </p:spPr>
        <p:txBody>
          <a:bodyPr lIns="91424" tIns="45712" rIns="91424" bIns="45712"/>
          <a:lstStyle>
            <a:lvl1pPr>
              <a:defRPr/>
            </a:lvl1pPr>
          </a:lstStyle>
          <a:p>
            <a:pPr defTabSz="913765"/>
            <a:fld id="{0C913308-F349-4B6D-A68A-DD1791B4A57B}" type="slidenum">
              <a:rPr lang="zh-CN" altLang="en-US" smtClean="0">
                <a:solidFill>
                  <a:srgbClr val="000000"/>
                </a:solidFill>
              </a:rPr>
              <a:pPr defTabSz="913765"/>
              <a:t>‹#›</a:t>
            </a:fld>
            <a:endParaRPr lang="zh-CN" altLang="en-US">
              <a:solidFill>
                <a:srgbClr val="000000"/>
              </a:solidFill>
            </a:endParaRPr>
          </a:p>
        </p:txBody>
      </p:sp>
    </p:spTree>
    <p:extLst>
      <p:ext uri="{BB962C8B-B14F-4D97-AF65-F5344CB8AC3E}">
        <p14:creationId xmlns:p14="http://schemas.microsoft.com/office/powerpoint/2010/main" val="672688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3"/>
            <a:ext cx="5486400"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5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smtClean="0"/>
              <a:t>编辑母版文本样式</a:t>
            </a:r>
          </a:p>
        </p:txBody>
      </p:sp>
      <p:sp>
        <p:nvSpPr>
          <p:cNvPr id="5" name="日期占位符 3"/>
          <p:cNvSpPr>
            <a:spLocks noGrp="1" noChangeArrowheads="1"/>
          </p:cNvSpPr>
          <p:nvPr>
            <p:ph type="dt" sz="half" idx="10"/>
          </p:nvPr>
        </p:nvSpPr>
        <p:spPr>
          <a:xfrm>
            <a:off x="457200" y="6173790"/>
            <a:ext cx="2133600" cy="365125"/>
          </a:xfrm>
          <a:prstGeom prst="rect">
            <a:avLst/>
          </a:prstGeom>
        </p:spPr>
        <p:txBody>
          <a:bodyPr lIns="91424" tIns="45712" rIns="91424" bIns="45712"/>
          <a:lstStyle>
            <a:lvl1pPr>
              <a:defRPr/>
            </a:lvl1pPr>
          </a:lstStyle>
          <a:p>
            <a:pPr defTabSz="913765"/>
            <a:fld id="{530820CF-B880-4189-942D-D702A7CBA730}" type="datetimeFigureOut">
              <a:rPr lang="zh-CN" altLang="en-US" smtClean="0">
                <a:solidFill>
                  <a:srgbClr val="000000"/>
                </a:solidFill>
              </a:rPr>
              <a:pPr defTabSz="913765"/>
              <a:t>2019/12/19</a:t>
            </a:fld>
            <a:endParaRPr lang="zh-CN" altLang="en-US">
              <a:solidFill>
                <a:srgbClr val="000000"/>
              </a:solidFill>
            </a:endParaRPr>
          </a:p>
        </p:txBody>
      </p:sp>
      <p:sp>
        <p:nvSpPr>
          <p:cNvPr id="6" name="页脚占位符 4"/>
          <p:cNvSpPr>
            <a:spLocks noGrp="1" noChangeArrowheads="1"/>
          </p:cNvSpPr>
          <p:nvPr>
            <p:ph type="ftr" sz="quarter" idx="11"/>
          </p:nvPr>
        </p:nvSpPr>
        <p:spPr>
          <a:xfrm>
            <a:off x="2771800" y="6222210"/>
            <a:ext cx="2895600" cy="365125"/>
          </a:xfrm>
          <a:prstGeom prst="rect">
            <a:avLst/>
          </a:prstGeom>
        </p:spPr>
        <p:txBody>
          <a:bodyPr lIns="91424" tIns="45712" rIns="91424" bIns="45712"/>
          <a:lstStyle>
            <a:lvl1pPr>
              <a:defRPr/>
            </a:lvl1pPr>
          </a:lstStyle>
          <a:p>
            <a:pPr defTabSz="913765"/>
            <a:endParaRPr lang="zh-CN" altLang="en-US">
              <a:solidFill>
                <a:srgbClr val="000000"/>
              </a:solidFill>
            </a:endParaRPr>
          </a:p>
        </p:txBody>
      </p:sp>
      <p:sp>
        <p:nvSpPr>
          <p:cNvPr id="7" name="灯片编号占位符 5"/>
          <p:cNvSpPr>
            <a:spLocks noGrp="1" noChangeArrowheads="1"/>
          </p:cNvSpPr>
          <p:nvPr>
            <p:ph type="sldNum" sz="quarter" idx="12"/>
          </p:nvPr>
        </p:nvSpPr>
        <p:spPr>
          <a:xfrm>
            <a:off x="6553200" y="6160134"/>
            <a:ext cx="2133600" cy="365125"/>
          </a:xfrm>
          <a:prstGeom prst="rect">
            <a:avLst/>
          </a:prstGeom>
        </p:spPr>
        <p:txBody>
          <a:bodyPr lIns="91424" tIns="45712" rIns="91424" bIns="45712"/>
          <a:lstStyle>
            <a:lvl1pPr>
              <a:defRPr/>
            </a:lvl1pPr>
          </a:lstStyle>
          <a:p>
            <a:pPr defTabSz="913765"/>
            <a:fld id="{0C913308-F349-4B6D-A68A-DD1791B4A57B}" type="slidenum">
              <a:rPr lang="zh-CN" altLang="en-US" smtClean="0">
                <a:solidFill>
                  <a:srgbClr val="000000"/>
                </a:solidFill>
              </a:rPr>
              <a:pPr defTabSz="913765"/>
              <a:t>‹#›</a:t>
            </a:fld>
            <a:endParaRPr lang="zh-CN" altLang="en-US">
              <a:solidFill>
                <a:srgbClr val="000000"/>
              </a:solidFill>
            </a:endParaRPr>
          </a:p>
        </p:txBody>
      </p:sp>
    </p:spTree>
    <p:extLst>
      <p:ext uri="{BB962C8B-B14F-4D97-AF65-F5344CB8AC3E}">
        <p14:creationId xmlns:p14="http://schemas.microsoft.com/office/powerpoint/2010/main" val="2224368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xfrm>
            <a:off x="457200" y="6173790"/>
            <a:ext cx="2133600" cy="365125"/>
          </a:xfrm>
          <a:prstGeom prst="rect">
            <a:avLst/>
          </a:prstGeom>
        </p:spPr>
        <p:txBody>
          <a:bodyPr lIns="91424" tIns="45712" rIns="91424" bIns="45712"/>
          <a:lstStyle>
            <a:lvl1pPr>
              <a:defRPr/>
            </a:lvl1pPr>
          </a:lstStyle>
          <a:p>
            <a:pPr defTabSz="913765"/>
            <a:fld id="{530820CF-B880-4189-942D-D702A7CBA730}" type="datetimeFigureOut">
              <a:rPr lang="zh-CN" altLang="en-US" smtClean="0">
                <a:solidFill>
                  <a:srgbClr val="000000"/>
                </a:solidFill>
              </a:rPr>
              <a:pPr defTabSz="913765"/>
              <a:t>2019/12/19</a:t>
            </a:fld>
            <a:endParaRPr lang="zh-CN" altLang="en-US">
              <a:solidFill>
                <a:srgbClr val="000000"/>
              </a:solidFill>
            </a:endParaRPr>
          </a:p>
        </p:txBody>
      </p:sp>
      <p:sp>
        <p:nvSpPr>
          <p:cNvPr id="5" name="页脚占位符 4"/>
          <p:cNvSpPr>
            <a:spLocks noGrp="1" noChangeArrowheads="1"/>
          </p:cNvSpPr>
          <p:nvPr>
            <p:ph type="ftr" sz="quarter" idx="11"/>
          </p:nvPr>
        </p:nvSpPr>
        <p:spPr>
          <a:xfrm>
            <a:off x="2771800" y="6222210"/>
            <a:ext cx="2895600" cy="365125"/>
          </a:xfrm>
          <a:prstGeom prst="rect">
            <a:avLst/>
          </a:prstGeom>
        </p:spPr>
        <p:txBody>
          <a:bodyPr lIns="91424" tIns="45712" rIns="91424" bIns="45712"/>
          <a:lstStyle>
            <a:lvl1pPr>
              <a:defRPr/>
            </a:lvl1pPr>
          </a:lstStyle>
          <a:p>
            <a:pPr defTabSz="913765"/>
            <a:endParaRPr lang="zh-CN" altLang="en-US">
              <a:solidFill>
                <a:srgbClr val="000000"/>
              </a:solidFill>
            </a:endParaRPr>
          </a:p>
        </p:txBody>
      </p:sp>
      <p:sp>
        <p:nvSpPr>
          <p:cNvPr id="6" name="灯片编号占位符 5"/>
          <p:cNvSpPr>
            <a:spLocks noGrp="1" noChangeArrowheads="1"/>
          </p:cNvSpPr>
          <p:nvPr>
            <p:ph type="sldNum" sz="quarter" idx="12"/>
          </p:nvPr>
        </p:nvSpPr>
        <p:spPr>
          <a:xfrm>
            <a:off x="6553200" y="6160134"/>
            <a:ext cx="2133600" cy="365125"/>
          </a:xfrm>
          <a:prstGeom prst="rect">
            <a:avLst/>
          </a:prstGeom>
        </p:spPr>
        <p:txBody>
          <a:bodyPr lIns="91424" tIns="45712" rIns="91424" bIns="45712"/>
          <a:lstStyle>
            <a:lvl1pPr>
              <a:defRPr/>
            </a:lvl1pPr>
          </a:lstStyle>
          <a:p>
            <a:pPr defTabSz="913765"/>
            <a:fld id="{0C913308-F349-4B6D-A68A-DD1791B4A57B}" type="slidenum">
              <a:rPr lang="zh-CN" altLang="en-US" smtClean="0">
                <a:solidFill>
                  <a:srgbClr val="000000"/>
                </a:solidFill>
              </a:rPr>
              <a:pPr defTabSz="913765"/>
              <a:t>‹#›</a:t>
            </a:fld>
            <a:endParaRPr lang="zh-CN" altLang="en-US">
              <a:solidFill>
                <a:srgbClr val="000000"/>
              </a:solidFill>
            </a:endParaRPr>
          </a:p>
        </p:txBody>
      </p:sp>
    </p:spTree>
    <p:extLst>
      <p:ext uri="{BB962C8B-B14F-4D97-AF65-F5344CB8AC3E}">
        <p14:creationId xmlns:p14="http://schemas.microsoft.com/office/powerpoint/2010/main" val="19603450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2"/>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2"/>
            <a:ext cx="6019800" cy="5851525"/>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xfrm>
            <a:off x="457200" y="6173790"/>
            <a:ext cx="2133600" cy="365125"/>
          </a:xfrm>
          <a:prstGeom prst="rect">
            <a:avLst/>
          </a:prstGeom>
        </p:spPr>
        <p:txBody>
          <a:bodyPr lIns="91424" tIns="45712" rIns="91424" bIns="45712"/>
          <a:lstStyle>
            <a:lvl1pPr>
              <a:defRPr/>
            </a:lvl1pPr>
          </a:lstStyle>
          <a:p>
            <a:pPr defTabSz="913765"/>
            <a:fld id="{530820CF-B880-4189-942D-D702A7CBA730}" type="datetimeFigureOut">
              <a:rPr lang="zh-CN" altLang="en-US" smtClean="0">
                <a:solidFill>
                  <a:srgbClr val="000000"/>
                </a:solidFill>
              </a:rPr>
              <a:pPr defTabSz="913765"/>
              <a:t>2019/12/19</a:t>
            </a:fld>
            <a:endParaRPr lang="zh-CN" altLang="en-US">
              <a:solidFill>
                <a:srgbClr val="000000"/>
              </a:solidFill>
            </a:endParaRPr>
          </a:p>
        </p:txBody>
      </p:sp>
      <p:sp>
        <p:nvSpPr>
          <p:cNvPr id="5" name="页脚占位符 4"/>
          <p:cNvSpPr>
            <a:spLocks noGrp="1" noChangeArrowheads="1"/>
          </p:cNvSpPr>
          <p:nvPr>
            <p:ph type="ftr" sz="quarter" idx="11"/>
          </p:nvPr>
        </p:nvSpPr>
        <p:spPr>
          <a:xfrm>
            <a:off x="2771800" y="6222210"/>
            <a:ext cx="2895600" cy="365125"/>
          </a:xfrm>
          <a:prstGeom prst="rect">
            <a:avLst/>
          </a:prstGeom>
        </p:spPr>
        <p:txBody>
          <a:bodyPr lIns="91424" tIns="45712" rIns="91424" bIns="45712"/>
          <a:lstStyle>
            <a:lvl1pPr>
              <a:defRPr/>
            </a:lvl1pPr>
          </a:lstStyle>
          <a:p>
            <a:pPr defTabSz="913765"/>
            <a:endParaRPr lang="zh-CN" altLang="en-US">
              <a:solidFill>
                <a:srgbClr val="000000"/>
              </a:solidFill>
            </a:endParaRPr>
          </a:p>
        </p:txBody>
      </p:sp>
      <p:sp>
        <p:nvSpPr>
          <p:cNvPr id="6" name="灯片编号占位符 5"/>
          <p:cNvSpPr>
            <a:spLocks noGrp="1" noChangeArrowheads="1"/>
          </p:cNvSpPr>
          <p:nvPr>
            <p:ph type="sldNum" sz="quarter" idx="12"/>
          </p:nvPr>
        </p:nvSpPr>
        <p:spPr>
          <a:xfrm>
            <a:off x="6553200" y="6160134"/>
            <a:ext cx="2133600" cy="365125"/>
          </a:xfrm>
          <a:prstGeom prst="rect">
            <a:avLst/>
          </a:prstGeom>
        </p:spPr>
        <p:txBody>
          <a:bodyPr lIns="91424" tIns="45712" rIns="91424" bIns="45712"/>
          <a:lstStyle>
            <a:lvl1pPr>
              <a:defRPr/>
            </a:lvl1pPr>
          </a:lstStyle>
          <a:p>
            <a:pPr defTabSz="913765"/>
            <a:fld id="{0C913308-F349-4B6D-A68A-DD1791B4A57B}" type="slidenum">
              <a:rPr lang="zh-CN" altLang="en-US" smtClean="0">
                <a:solidFill>
                  <a:srgbClr val="000000"/>
                </a:solidFill>
              </a:rPr>
              <a:pPr defTabSz="913765"/>
              <a:t>‹#›</a:t>
            </a:fld>
            <a:endParaRPr lang="zh-CN" altLang="en-US">
              <a:solidFill>
                <a:srgbClr val="000000"/>
              </a:solidFill>
            </a:endParaRPr>
          </a:p>
        </p:txBody>
      </p:sp>
    </p:spTree>
    <p:extLst>
      <p:ext uri="{BB962C8B-B14F-4D97-AF65-F5344CB8AC3E}">
        <p14:creationId xmlns:p14="http://schemas.microsoft.com/office/powerpoint/2010/main" val="530105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xfrm>
            <a:off x="457200" y="6173790"/>
            <a:ext cx="2133600" cy="365125"/>
          </a:xfrm>
          <a:prstGeom prst="rect">
            <a:avLst/>
          </a:prstGeom>
        </p:spPr>
        <p:txBody>
          <a:bodyPr lIns="91424" tIns="45712" rIns="91424" bIns="45712"/>
          <a:lstStyle>
            <a:lvl1pPr>
              <a:defRPr/>
            </a:lvl1pPr>
          </a:lstStyle>
          <a:p>
            <a:pPr defTabSz="913765"/>
            <a:fld id="{530820CF-B880-4189-942D-D702A7CBA730}" type="datetimeFigureOut">
              <a:rPr lang="zh-CN" altLang="en-US" smtClean="0">
                <a:solidFill>
                  <a:srgbClr val="000000"/>
                </a:solidFill>
              </a:rPr>
              <a:pPr defTabSz="913765"/>
              <a:t>2019/12/19</a:t>
            </a:fld>
            <a:endParaRPr lang="zh-CN" altLang="en-US">
              <a:solidFill>
                <a:srgbClr val="000000"/>
              </a:solidFill>
            </a:endParaRPr>
          </a:p>
        </p:txBody>
      </p:sp>
      <p:sp>
        <p:nvSpPr>
          <p:cNvPr id="4" name="页脚占位符 4"/>
          <p:cNvSpPr>
            <a:spLocks noGrp="1" noChangeArrowheads="1"/>
          </p:cNvSpPr>
          <p:nvPr>
            <p:ph type="ftr" sz="quarter" idx="11"/>
          </p:nvPr>
        </p:nvSpPr>
        <p:spPr>
          <a:xfrm>
            <a:off x="2771800" y="6222210"/>
            <a:ext cx="2895600" cy="365125"/>
          </a:xfrm>
          <a:prstGeom prst="rect">
            <a:avLst/>
          </a:prstGeom>
        </p:spPr>
        <p:txBody>
          <a:bodyPr lIns="91424" tIns="45712" rIns="91424" bIns="45712"/>
          <a:lstStyle>
            <a:lvl1pPr>
              <a:defRPr/>
            </a:lvl1pPr>
          </a:lstStyle>
          <a:p>
            <a:pPr defTabSz="913765"/>
            <a:endParaRPr lang="zh-CN" altLang="en-US">
              <a:solidFill>
                <a:srgbClr val="000000"/>
              </a:solidFill>
            </a:endParaRPr>
          </a:p>
        </p:txBody>
      </p:sp>
      <p:sp>
        <p:nvSpPr>
          <p:cNvPr id="5" name="灯片编号占位符 5"/>
          <p:cNvSpPr>
            <a:spLocks noGrp="1" noChangeArrowheads="1"/>
          </p:cNvSpPr>
          <p:nvPr>
            <p:ph type="sldNum" sz="quarter" idx="12"/>
          </p:nvPr>
        </p:nvSpPr>
        <p:spPr>
          <a:xfrm>
            <a:off x="6553200" y="6160134"/>
            <a:ext cx="2133600" cy="365125"/>
          </a:xfrm>
          <a:prstGeom prst="rect">
            <a:avLst/>
          </a:prstGeom>
        </p:spPr>
        <p:txBody>
          <a:bodyPr lIns="91424" tIns="45712" rIns="91424" bIns="45712"/>
          <a:lstStyle>
            <a:lvl1pPr>
              <a:defRPr/>
            </a:lvl1pPr>
          </a:lstStyle>
          <a:p>
            <a:pPr defTabSz="913765"/>
            <a:fld id="{0C913308-F349-4B6D-A68A-DD1791B4A57B}" type="slidenum">
              <a:rPr lang="zh-CN" altLang="en-US" smtClean="0">
                <a:solidFill>
                  <a:srgbClr val="000000"/>
                </a:solidFill>
              </a:rPr>
              <a:pPr defTabSz="913765"/>
              <a:t>‹#›</a:t>
            </a:fld>
            <a:endParaRPr lang="zh-CN" altLang="en-US">
              <a:solidFill>
                <a:srgbClr val="000000"/>
              </a:solidFill>
            </a:endParaRPr>
          </a:p>
        </p:txBody>
      </p:sp>
    </p:spTree>
    <p:extLst>
      <p:ext uri="{BB962C8B-B14F-4D97-AF65-F5344CB8AC3E}">
        <p14:creationId xmlns:p14="http://schemas.microsoft.com/office/powerpoint/2010/main" val="274815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F70AFDB7-5650-4A7B-9DD4-A71D445C5E72}" type="datetimeFigureOut">
              <a:rPr lang="zh-CN" altLang="en-US" smtClean="0"/>
              <a:t>2019/12/19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DE522D1-7EC4-445C-9864-BEBABCAB2B41}" type="slidenum">
              <a:rPr lang="zh-CN" altLang="en-US" smtClean="0"/>
              <a:t>‹#›</a:t>
            </a:fld>
            <a:endParaRPr lang="zh-CN" altLang="en-US"/>
          </a:p>
        </p:txBody>
      </p:sp>
    </p:spTree>
    <p:extLst>
      <p:ext uri="{BB962C8B-B14F-4D97-AF65-F5344CB8AC3E}">
        <p14:creationId xmlns:p14="http://schemas.microsoft.com/office/powerpoint/2010/main" val="11198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4629151" y="2505075"/>
            <a:ext cx="3887391"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F70AFDB7-5650-4A7B-9DD4-A71D445C5E72}" type="datetimeFigureOut">
              <a:rPr lang="zh-CN" altLang="en-US" smtClean="0"/>
              <a:t>2019/12/19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DE522D1-7EC4-445C-9864-BEBABCAB2B41}" type="slidenum">
              <a:rPr lang="zh-CN" altLang="en-US" smtClean="0"/>
              <a:t>‹#›</a:t>
            </a:fld>
            <a:endParaRPr lang="zh-CN" altLang="en-US"/>
          </a:p>
        </p:txBody>
      </p:sp>
    </p:spTree>
    <p:extLst>
      <p:ext uri="{BB962C8B-B14F-4D97-AF65-F5344CB8AC3E}">
        <p14:creationId xmlns:p14="http://schemas.microsoft.com/office/powerpoint/2010/main" val="2565141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F70AFDB7-5650-4A7B-9DD4-A71D445C5E72}" type="datetimeFigureOut">
              <a:rPr lang="zh-CN" altLang="en-US" smtClean="0"/>
              <a:t>2019/12/19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DE522D1-7EC4-445C-9864-BEBABCAB2B41}" type="slidenum">
              <a:rPr lang="zh-CN" altLang="en-US" smtClean="0"/>
              <a:t>‹#›</a:t>
            </a:fld>
            <a:endParaRPr lang="zh-CN" altLang="en-US"/>
          </a:p>
        </p:txBody>
      </p:sp>
    </p:spTree>
    <p:extLst>
      <p:ext uri="{BB962C8B-B14F-4D97-AF65-F5344CB8AC3E}">
        <p14:creationId xmlns:p14="http://schemas.microsoft.com/office/powerpoint/2010/main" val="2020579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AFDB7-5650-4A7B-9DD4-A71D445C5E72}" type="datetimeFigureOut">
              <a:rPr lang="zh-CN" altLang="en-US" smtClean="0"/>
              <a:t>2019/12/19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DE522D1-7EC4-445C-9864-BEBABCAB2B41}" type="slidenum">
              <a:rPr lang="zh-CN" altLang="en-US" smtClean="0"/>
              <a:t>‹#›</a:t>
            </a:fld>
            <a:endParaRPr lang="zh-CN" altLang="en-US"/>
          </a:p>
        </p:txBody>
      </p:sp>
      <p:sp>
        <p:nvSpPr>
          <p:cNvPr id="6" name="矩形 5"/>
          <p:cNvSpPr/>
          <p:nvPr/>
        </p:nvSpPr>
        <p:spPr>
          <a:xfrm>
            <a:off x="0" y="6453336"/>
            <a:ext cx="9144000" cy="404664"/>
          </a:xfrm>
          <a:prstGeom prst="rect">
            <a:avLst/>
          </a:prstGeom>
          <a:solidFill>
            <a:srgbClr val="003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684912" y="6465116"/>
            <a:ext cx="2135560" cy="381104"/>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290" y="6553200"/>
            <a:ext cx="792549" cy="225572"/>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b="82536"/>
          <a:stretch/>
        </p:blipFill>
        <p:spPr>
          <a:xfrm>
            <a:off x="0" y="2"/>
            <a:ext cx="9144000" cy="1068149"/>
          </a:xfrm>
          <a:prstGeom prst="rect">
            <a:avLst/>
          </a:prstGeom>
        </p:spPr>
      </p:pic>
      <p:sp>
        <p:nvSpPr>
          <p:cNvPr id="10" name="Title 1"/>
          <p:cNvSpPr>
            <a:spLocks noGrp="1"/>
          </p:cNvSpPr>
          <p:nvPr>
            <p:ph type="title"/>
          </p:nvPr>
        </p:nvSpPr>
        <p:spPr>
          <a:xfrm>
            <a:off x="628650" y="211380"/>
            <a:ext cx="7886700" cy="703023"/>
          </a:xfrm>
        </p:spPr>
        <p:txBody>
          <a:bodyPr>
            <a:normAutofit/>
          </a:bodyPr>
          <a:lstStyle>
            <a:lvl1pPr>
              <a:defRPr sz="4000">
                <a:solidFill>
                  <a:schemeClr val="bg1"/>
                </a:solidFill>
                <a:latin typeface="微软雅黑" panose="020B0503020204020204" pitchFamily="34" charset="-122"/>
                <a:ea typeface="微软雅黑" panose="020B0503020204020204" pitchFamily="34" charset="-122"/>
              </a:defRPr>
            </a:lvl1pPr>
          </a:lstStyle>
          <a:p>
            <a:r>
              <a:rPr lang="zh-CN" altLang="en-US" smtClean="0"/>
              <a:t>单击此处编辑母版标题样式</a:t>
            </a:r>
            <a:endParaRPr lang="en-US" dirty="0"/>
          </a:p>
        </p:txBody>
      </p:sp>
    </p:spTree>
    <p:extLst>
      <p:ext uri="{BB962C8B-B14F-4D97-AF65-F5344CB8AC3E}">
        <p14:creationId xmlns:p14="http://schemas.microsoft.com/office/powerpoint/2010/main" val="529521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F70AFDB7-5650-4A7B-9DD4-A71D445C5E72}" type="datetimeFigureOut">
              <a:rPr lang="zh-CN" altLang="en-US" smtClean="0"/>
              <a:t>2019/12/19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DE522D1-7EC4-445C-9864-BEBABCAB2B41}" type="slidenum">
              <a:rPr lang="zh-CN" altLang="en-US" smtClean="0"/>
              <a:t>‹#›</a:t>
            </a:fld>
            <a:endParaRPr lang="zh-CN" altLang="en-US"/>
          </a:p>
        </p:txBody>
      </p:sp>
    </p:spTree>
    <p:extLst>
      <p:ext uri="{BB962C8B-B14F-4D97-AF65-F5344CB8AC3E}">
        <p14:creationId xmlns:p14="http://schemas.microsoft.com/office/powerpoint/2010/main" val="3526378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F70AFDB7-5650-4A7B-9DD4-A71D445C5E72}" type="datetimeFigureOut">
              <a:rPr lang="zh-CN" altLang="en-US" smtClean="0"/>
              <a:t>2019/12/19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DE522D1-7EC4-445C-9864-BEBABCAB2B41}" type="slidenum">
              <a:rPr lang="zh-CN" altLang="en-US" smtClean="0"/>
              <a:t>‹#›</a:t>
            </a:fld>
            <a:endParaRPr lang="zh-CN" altLang="en-US"/>
          </a:p>
        </p:txBody>
      </p:sp>
    </p:spTree>
    <p:extLst>
      <p:ext uri="{BB962C8B-B14F-4D97-AF65-F5344CB8AC3E}">
        <p14:creationId xmlns:p14="http://schemas.microsoft.com/office/powerpoint/2010/main" val="2361115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6.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0AFDB7-5650-4A7B-9DD4-A71D445C5E72}" type="datetimeFigureOut">
              <a:rPr lang="zh-CN" altLang="en-US" smtClean="0"/>
              <a:t>2019/12/19</a:t>
            </a:fld>
            <a:endParaRPr lang="zh-CN" alt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522D1-7EC4-445C-9864-BEBABCAB2B41}" type="slidenum">
              <a:rPr lang="zh-CN" altLang="en-US" smtClean="0"/>
              <a:t>‹#›</a:t>
            </a:fld>
            <a:endParaRPr lang="zh-CN" altLang="en-US"/>
          </a:p>
        </p:txBody>
      </p:sp>
    </p:spTree>
    <p:extLst>
      <p:ext uri="{BB962C8B-B14F-4D97-AF65-F5344CB8AC3E}">
        <p14:creationId xmlns:p14="http://schemas.microsoft.com/office/powerpoint/2010/main" val="935599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4098" name="标题占位符 1"/>
          <p:cNvSpPr>
            <a:spLocks noGrp="1" noChangeArrowheads="1"/>
          </p:cNvSpPr>
          <p:nvPr>
            <p:ph type="title"/>
          </p:nvPr>
        </p:nvSpPr>
        <p:spPr bwMode="auto">
          <a:xfrm>
            <a:off x="478882" y="2"/>
            <a:ext cx="8229600" cy="9327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dirty="0"/>
              <a:t>单击此处编辑母版标题样式</a:t>
            </a:r>
          </a:p>
        </p:txBody>
      </p:sp>
      <p:sp>
        <p:nvSpPr>
          <p:cNvPr id="4099" name="文本占位符 2"/>
          <p:cNvSpPr>
            <a:spLocks noGrp="1" noChangeArrowheads="1"/>
          </p:cNvSpPr>
          <p:nvPr>
            <p:ph type="body" idx="1"/>
          </p:nvPr>
        </p:nvSpPr>
        <p:spPr bwMode="auto">
          <a:xfrm>
            <a:off x="457200" y="1076857"/>
            <a:ext cx="8229600" cy="5259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dirty="0"/>
              <a:t>单击此处编辑母版文本样式</a:t>
            </a:r>
          </a:p>
          <a:p>
            <a:pPr lvl="1"/>
            <a:r>
              <a:rPr lang="zh-CN" dirty="0"/>
              <a:t>第二级</a:t>
            </a:r>
          </a:p>
          <a:p>
            <a:pPr lvl="2"/>
            <a:r>
              <a:rPr lang="zh-CN" dirty="0"/>
              <a:t>第三级</a:t>
            </a:r>
          </a:p>
          <a:p>
            <a:pPr lvl="3"/>
            <a:r>
              <a:rPr lang="zh-CN" dirty="0"/>
              <a:t>第四级</a:t>
            </a:r>
          </a:p>
          <a:p>
            <a:pPr lvl="4"/>
            <a:r>
              <a:rPr lang="zh-CN" dirty="0"/>
              <a:t>第五级</a:t>
            </a:r>
          </a:p>
        </p:txBody>
      </p:sp>
      <p:sp>
        <p:nvSpPr>
          <p:cNvPr id="3082" name="矩形 9"/>
          <p:cNvSpPr>
            <a:spLocks noChangeArrowheads="1"/>
          </p:cNvSpPr>
          <p:nvPr/>
        </p:nvSpPr>
        <p:spPr bwMode="auto">
          <a:xfrm>
            <a:off x="0" y="6453195"/>
            <a:ext cx="9144000" cy="404812"/>
          </a:xfrm>
          <a:prstGeom prst="rect">
            <a:avLst/>
          </a:prstGeom>
          <a:solidFill>
            <a:srgbClr val="003686"/>
          </a:solidFill>
          <a:ln w="9525">
            <a:noFill/>
            <a:miter lim="800000"/>
            <a:headEnd/>
            <a:tailEnd/>
          </a:ln>
        </p:spPr>
        <p:txBody>
          <a:bodyPr anchor="ctr"/>
          <a:lstStyle/>
          <a:p>
            <a:pPr algn="ctr">
              <a:defRPr/>
            </a:pPr>
            <a:endParaRPr lang="zh-CN" altLang="en-US" sz="1800">
              <a:solidFill>
                <a:srgbClr val="FFFFFF"/>
              </a:solidFill>
            </a:endParaRPr>
          </a:p>
        </p:txBody>
      </p:sp>
      <p:pic>
        <p:nvPicPr>
          <p:cNvPr id="9" name="Picture 3" descr="C:\Users\mwz\Desktop\新LOGO(白色).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12160" y="6448719"/>
            <a:ext cx="3024336" cy="40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2316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1" fontAlgn="base" hangingPunct="1">
        <a:spcBef>
          <a:spcPct val="0"/>
        </a:spcBef>
        <a:spcAft>
          <a:spcPct val="0"/>
        </a:spcAft>
        <a:defRPr sz="4000">
          <a:solidFill>
            <a:schemeClr val="tx1"/>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1" fontAlgn="base" hangingPunct="1">
        <a:spcBef>
          <a:spcPct val="20000"/>
        </a:spcBef>
        <a:spcAft>
          <a:spcPct val="0"/>
        </a:spcAft>
        <a:buFont typeface="Arial" charset="0"/>
        <a:buChar char="•"/>
        <a:defRPr sz="3200" b="1">
          <a:solidFill>
            <a:schemeClr val="tx2"/>
          </a:solidFill>
          <a:latin typeface="+mn-ea"/>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黑体" panose="02010609060101010101" pitchFamily="49" charset="-122"/>
          <a:ea typeface="黑体" panose="02010609060101010101" pitchFamily="49" charset="-122"/>
        </a:defRPr>
      </a:lvl2pPr>
      <a:lvl3pPr marL="1143000" indent="-228600" algn="l" rtl="0" eaLnBrk="1" fontAlgn="base" hangingPunct="1">
        <a:spcBef>
          <a:spcPct val="20000"/>
        </a:spcBef>
        <a:spcAft>
          <a:spcPct val="0"/>
        </a:spcAft>
        <a:buFont typeface="Arial" charset="0"/>
        <a:buChar char="•"/>
        <a:defRPr sz="2400">
          <a:solidFill>
            <a:schemeClr val="tx1"/>
          </a:solidFill>
          <a:latin typeface="楷体_GB2312" panose="02010609030101010101" pitchFamily="49" charset="-122"/>
          <a:ea typeface="楷体_GB2312" panose="02010609030101010101" pitchFamily="49" charset="-122"/>
        </a:defRPr>
      </a:lvl3pPr>
      <a:lvl4pPr marL="1600200" indent="-228600" algn="l" rtl="0" eaLnBrk="1" fontAlgn="base" hangingPunct="1">
        <a:spcBef>
          <a:spcPct val="20000"/>
        </a:spcBef>
        <a:spcAft>
          <a:spcPct val="0"/>
        </a:spcAft>
        <a:buFont typeface="Arial" charset="0"/>
        <a:buChar char="–"/>
        <a:defRPr sz="2000">
          <a:solidFill>
            <a:schemeClr val="tx1"/>
          </a:solidFill>
          <a:latin typeface="黑体" panose="02010609060101010101" pitchFamily="49" charset="-122"/>
          <a:ea typeface="黑体" panose="02010609060101010101" pitchFamily="49" charset="-122"/>
        </a:defRPr>
      </a:lvl4pPr>
      <a:lvl5pPr marL="2057400" indent="-228600" algn="l" rtl="0" eaLnBrk="1" fontAlgn="base" hangingPunct="1">
        <a:spcBef>
          <a:spcPct val="20000"/>
        </a:spcBef>
        <a:spcAft>
          <a:spcPct val="0"/>
        </a:spcAft>
        <a:buFont typeface="Arial" charset="0"/>
        <a:buChar char="»"/>
        <a:defRPr sz="2000">
          <a:solidFill>
            <a:schemeClr val="tx1"/>
          </a:solidFill>
          <a:latin typeface="黑体" panose="02010609060101010101" pitchFamily="49" charset="-122"/>
          <a:ea typeface="黑体" panose="02010609060101010101" pitchFamily="49" charset="-122"/>
        </a:defRPr>
      </a:lvl5pPr>
      <a:lvl6pPr marL="2514600" indent="-228600" algn="l" rtl="0" eaLnBrk="1" fontAlgn="base" hangingPunct="1">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1" fontAlgn="base" hangingPunct="1">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1" fontAlgn="base" hangingPunct="1">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1" fontAlgn="base" hangingPunct="1">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4098" name="标题占位符 1"/>
          <p:cNvSpPr>
            <a:spLocks noGrp="1" noChangeArrowheads="1"/>
          </p:cNvSpPr>
          <p:nvPr>
            <p:ph type="title"/>
          </p:nvPr>
        </p:nvSpPr>
        <p:spPr bwMode="auto">
          <a:xfrm>
            <a:off x="478882" y="3"/>
            <a:ext cx="8229600" cy="932723"/>
          </a:xfrm>
          <a:prstGeom prst="rect">
            <a:avLst/>
          </a:prstGeom>
          <a:noFill/>
          <a:ln w="9525">
            <a:noFill/>
            <a:miter lim="800000"/>
          </a:ln>
        </p:spPr>
        <p:txBody>
          <a:bodyPr vert="horz" wrap="square" lIns="91424" tIns="45712" rIns="91424" bIns="45712" numCol="1" anchor="ctr" anchorCtr="0" compatLnSpc="1"/>
          <a:lstStyle/>
          <a:p>
            <a:pPr lvl="0"/>
            <a:r>
              <a:rPr lang="zh-CN" dirty="0"/>
              <a:t>单击此处编辑母版标题样式</a:t>
            </a:r>
          </a:p>
        </p:txBody>
      </p:sp>
      <p:sp>
        <p:nvSpPr>
          <p:cNvPr id="4099" name="文本占位符 2"/>
          <p:cNvSpPr>
            <a:spLocks noGrp="1" noChangeArrowheads="1"/>
          </p:cNvSpPr>
          <p:nvPr>
            <p:ph type="body" idx="1"/>
          </p:nvPr>
        </p:nvSpPr>
        <p:spPr bwMode="auto">
          <a:xfrm>
            <a:off x="457200" y="1076857"/>
            <a:ext cx="8229600" cy="5259688"/>
          </a:xfrm>
          <a:prstGeom prst="rect">
            <a:avLst/>
          </a:prstGeom>
          <a:noFill/>
          <a:ln w="9525">
            <a:noFill/>
            <a:miter lim="800000"/>
          </a:ln>
        </p:spPr>
        <p:txBody>
          <a:bodyPr vert="horz" wrap="square" lIns="91424" tIns="45712" rIns="91424" bIns="45712" numCol="1" anchor="t" anchorCtr="0" compatLnSpc="1"/>
          <a:lstStyle/>
          <a:p>
            <a:pPr lvl="0"/>
            <a:r>
              <a:rPr lang="zh-CN" dirty="0"/>
              <a:t>单击此处编辑母版文本样式</a:t>
            </a:r>
          </a:p>
          <a:p>
            <a:pPr lvl="1"/>
            <a:r>
              <a:rPr lang="zh-CN" dirty="0"/>
              <a:t>第二级</a:t>
            </a:r>
          </a:p>
          <a:p>
            <a:pPr lvl="2"/>
            <a:r>
              <a:rPr lang="zh-CN" dirty="0"/>
              <a:t>第三级</a:t>
            </a:r>
          </a:p>
          <a:p>
            <a:pPr lvl="3"/>
            <a:r>
              <a:rPr lang="zh-CN" dirty="0"/>
              <a:t>第四级</a:t>
            </a:r>
          </a:p>
          <a:p>
            <a:pPr lvl="4"/>
            <a:r>
              <a:rPr lang="zh-CN" dirty="0"/>
              <a:t>第五级</a:t>
            </a:r>
          </a:p>
        </p:txBody>
      </p:sp>
      <p:grpSp>
        <p:nvGrpSpPr>
          <p:cNvPr id="4103" name="Group 7"/>
          <p:cNvGrpSpPr/>
          <p:nvPr/>
        </p:nvGrpSpPr>
        <p:grpSpPr bwMode="auto">
          <a:xfrm>
            <a:off x="0" y="115888"/>
            <a:ext cx="9144000" cy="6742112"/>
            <a:chOff x="0" y="0"/>
            <a:chExt cx="9144000" cy="6741368"/>
          </a:xfrm>
        </p:grpSpPr>
        <p:grpSp>
          <p:nvGrpSpPr>
            <p:cNvPr id="4104" name="Group 8"/>
            <p:cNvGrpSpPr/>
            <p:nvPr/>
          </p:nvGrpSpPr>
          <p:grpSpPr bwMode="auto">
            <a:xfrm>
              <a:off x="0" y="6336704"/>
              <a:ext cx="9144000" cy="404664"/>
              <a:chOff x="0" y="0"/>
              <a:chExt cx="9144000" cy="404664"/>
            </a:xfrm>
          </p:grpSpPr>
          <p:sp>
            <p:nvSpPr>
              <p:cNvPr id="3082" name="矩形 9"/>
              <p:cNvSpPr>
                <a:spLocks noChangeArrowheads="1"/>
              </p:cNvSpPr>
              <p:nvPr/>
            </p:nvSpPr>
            <p:spPr bwMode="auto">
              <a:xfrm>
                <a:off x="0" y="-103"/>
                <a:ext cx="9144000" cy="404767"/>
              </a:xfrm>
              <a:prstGeom prst="rect">
                <a:avLst/>
              </a:prstGeom>
              <a:solidFill>
                <a:srgbClr val="003686"/>
              </a:solidFill>
              <a:ln w="9525">
                <a:noFill/>
                <a:miter lim="800000"/>
              </a:ln>
            </p:spPr>
            <p:txBody>
              <a:bodyPr anchor="ctr"/>
              <a:lstStyle/>
              <a:p>
                <a:pPr algn="ctr" defTabSz="913765">
                  <a:defRPr/>
                </a:pPr>
                <a:endParaRPr lang="zh-CN" altLang="en-US" sz="1800">
                  <a:solidFill>
                    <a:srgbClr val="FFFFFF"/>
                  </a:solidFill>
                </a:endParaRPr>
              </a:p>
            </p:txBody>
          </p:sp>
          <p:pic>
            <p:nvPicPr>
              <p:cNvPr id="4107" name="图片 10" descr="英文 w.png"/>
              <p:cNvPicPr>
                <a:picLocks noChangeAspect="1" noChangeArrowheads="1"/>
              </p:cNvPicPr>
              <p:nvPr/>
            </p:nvPicPr>
            <p:blipFill>
              <a:blip r:embed="rId14"/>
              <a:srcRect/>
              <a:stretch>
                <a:fillRect/>
              </a:stretch>
            </p:blipFill>
            <p:spPr bwMode="auto">
              <a:xfrm>
                <a:off x="6732240" y="144016"/>
                <a:ext cx="1994523" cy="144016"/>
              </a:xfrm>
              <a:prstGeom prst="rect">
                <a:avLst/>
              </a:prstGeom>
              <a:noFill/>
              <a:ln w="9525">
                <a:noFill/>
                <a:miter lim="800000"/>
                <a:headEnd/>
                <a:tailEnd/>
              </a:ln>
            </p:spPr>
          </p:pic>
        </p:grpSp>
        <p:pic>
          <p:nvPicPr>
            <p:cNvPr id="4105" name="图片 8" descr="logo标准色.png"/>
            <p:cNvPicPr>
              <a:picLocks noChangeAspect="1" noChangeArrowheads="1"/>
            </p:cNvPicPr>
            <p:nvPr/>
          </p:nvPicPr>
          <p:blipFill>
            <a:blip r:embed="rId15"/>
            <a:srcRect/>
            <a:stretch>
              <a:fillRect/>
            </a:stretch>
          </p:blipFill>
          <p:spPr bwMode="auto">
            <a:xfrm>
              <a:off x="251520" y="0"/>
              <a:ext cx="1321587" cy="499340"/>
            </a:xfrm>
            <a:prstGeom prst="rect">
              <a:avLst/>
            </a:prstGeom>
            <a:noFill/>
            <a:ln w="9525">
              <a:noFill/>
              <a:miter lim="800000"/>
              <a:headEnd/>
              <a:tailEnd/>
            </a:ln>
          </p:spPr>
        </p:pic>
      </p:grpSp>
    </p:spTree>
    <p:extLst>
      <p:ext uri="{BB962C8B-B14F-4D97-AF65-F5344CB8AC3E}">
        <p14:creationId xmlns:p14="http://schemas.microsoft.com/office/powerpoint/2010/main" val="22353871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1" fontAlgn="base" hangingPunct="1">
        <a:spcBef>
          <a:spcPct val="0"/>
        </a:spcBef>
        <a:spcAft>
          <a:spcPct val="0"/>
        </a:spcAft>
        <a:defRPr sz="4000">
          <a:solidFill>
            <a:schemeClr val="tx1"/>
          </a:solidFill>
          <a:latin typeface="黑体" pitchFamily="49" charset="-122"/>
          <a:ea typeface="黑体" pitchFamily="49" charset="-122"/>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165" algn="ctr" rtl="0" eaLnBrk="1" fontAlgn="base" hangingPunct="1">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1" fontAlgn="base" hangingPunct="1">
        <a:spcBef>
          <a:spcPct val="20000"/>
        </a:spcBef>
        <a:spcAft>
          <a:spcPct val="0"/>
        </a:spcAft>
        <a:buFont typeface="Arial" charset="0"/>
        <a:buChar char="•"/>
        <a:defRPr sz="3200" b="1">
          <a:solidFill>
            <a:schemeClr val="tx2"/>
          </a:solidFill>
          <a:latin typeface="+mn-ea"/>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黑体" pitchFamily="49" charset="-122"/>
          <a:ea typeface="黑体" pitchFamily="49" charset="-122"/>
        </a:defRPr>
      </a:lvl2pPr>
      <a:lvl3pPr marL="1143000" indent="-228600" algn="l" rtl="0" eaLnBrk="1" fontAlgn="base" hangingPunct="1">
        <a:spcBef>
          <a:spcPct val="20000"/>
        </a:spcBef>
        <a:spcAft>
          <a:spcPct val="0"/>
        </a:spcAft>
        <a:buFont typeface="Arial" charset="0"/>
        <a:buChar char="•"/>
        <a:defRPr sz="2400">
          <a:solidFill>
            <a:schemeClr val="tx1"/>
          </a:solidFill>
          <a:latin typeface="楷体_GB2312" panose="02010609030101010101" pitchFamily="49" charset="-122"/>
          <a:ea typeface="楷体_GB2312" panose="02010609030101010101" pitchFamily="49" charset="-122"/>
        </a:defRPr>
      </a:lvl3pPr>
      <a:lvl4pPr marL="1599565" indent="-228600" algn="l" rtl="0" eaLnBrk="1" fontAlgn="base" hangingPunct="1">
        <a:spcBef>
          <a:spcPct val="20000"/>
        </a:spcBef>
        <a:spcAft>
          <a:spcPct val="0"/>
        </a:spcAft>
        <a:buFont typeface="Arial" charset="0"/>
        <a:buChar char="–"/>
        <a:defRPr sz="2000">
          <a:solidFill>
            <a:schemeClr val="tx1"/>
          </a:solidFill>
          <a:latin typeface="黑体" pitchFamily="49" charset="-122"/>
          <a:ea typeface="黑体" pitchFamily="49" charset="-122"/>
        </a:defRPr>
      </a:lvl4pPr>
      <a:lvl5pPr marL="2056765" indent="-228600" algn="l" rtl="0" eaLnBrk="1" fontAlgn="base" hangingPunct="1">
        <a:spcBef>
          <a:spcPct val="20000"/>
        </a:spcBef>
        <a:spcAft>
          <a:spcPct val="0"/>
        </a:spcAft>
        <a:buFont typeface="Arial" charset="0"/>
        <a:buChar char="»"/>
        <a:defRPr sz="2000">
          <a:solidFill>
            <a:schemeClr val="tx1"/>
          </a:solidFill>
          <a:latin typeface="黑体" pitchFamily="49" charset="-122"/>
          <a:ea typeface="黑体" pitchFamily="49" charset="-122"/>
        </a:defRPr>
      </a:lvl5pPr>
      <a:lvl6pPr marL="2513965" indent="-228600" algn="l" rtl="0" eaLnBrk="1" fontAlgn="base" hangingPunct="1">
        <a:spcBef>
          <a:spcPct val="20000"/>
        </a:spcBef>
        <a:spcAft>
          <a:spcPct val="0"/>
        </a:spcAft>
        <a:buFont typeface="Arial" pitchFamily="34" charset="0"/>
        <a:buChar char="»"/>
        <a:defRPr sz="2000">
          <a:solidFill>
            <a:schemeClr val="tx1"/>
          </a:solidFill>
          <a:latin typeface="+mn-lt"/>
          <a:ea typeface="+mn-ea"/>
        </a:defRPr>
      </a:lvl6pPr>
      <a:lvl7pPr marL="2971165" indent="-228600" algn="l" rtl="0" eaLnBrk="1" fontAlgn="base" hangingPunct="1">
        <a:spcBef>
          <a:spcPct val="20000"/>
        </a:spcBef>
        <a:spcAft>
          <a:spcPct val="0"/>
        </a:spcAft>
        <a:buFont typeface="Arial" pitchFamily="34" charset="0"/>
        <a:buChar char="»"/>
        <a:defRPr sz="2000">
          <a:solidFill>
            <a:schemeClr val="tx1"/>
          </a:solidFill>
          <a:latin typeface="+mn-lt"/>
          <a:ea typeface="+mn-ea"/>
        </a:defRPr>
      </a:lvl7pPr>
      <a:lvl8pPr marL="3428365" indent="-228600" algn="l" rtl="0" eaLnBrk="1" fontAlgn="base" hangingPunct="1">
        <a:spcBef>
          <a:spcPct val="20000"/>
        </a:spcBef>
        <a:spcAft>
          <a:spcPct val="0"/>
        </a:spcAft>
        <a:buFont typeface="Arial" pitchFamily="34" charset="0"/>
        <a:buChar char="»"/>
        <a:defRPr sz="2000">
          <a:solidFill>
            <a:schemeClr val="tx1"/>
          </a:solidFill>
          <a:latin typeface="+mn-lt"/>
          <a:ea typeface="+mn-ea"/>
        </a:defRPr>
      </a:lvl8pPr>
      <a:lvl9pPr marL="3885565" indent="-228600" algn="l" rtl="0" eaLnBrk="1" fontAlgn="base" hangingPunct="1">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liyunlong@nssc.ac.c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0.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9.jpe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8.png"/><Relationship Id="rId4" Type="http://schemas.openxmlformats.org/officeDocument/2006/relationships/image" Target="../media/image32.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45.tmp"/><Relationship Id="rId3" Type="http://schemas.openxmlformats.org/officeDocument/2006/relationships/image" Target="../media/image40.tmp"/><Relationship Id="rId7" Type="http://schemas.openxmlformats.org/officeDocument/2006/relationships/image" Target="../media/image44.tm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tmp"/><Relationship Id="rId5" Type="http://schemas.openxmlformats.org/officeDocument/2006/relationships/image" Target="../media/image42.tmp"/><Relationship Id="rId4" Type="http://schemas.openxmlformats.org/officeDocument/2006/relationships/image" Target="../media/image41.tmp"/></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gif"/><Relationship Id="rId7" Type="http://schemas.openxmlformats.org/officeDocument/2006/relationships/image" Target="../media/image49.tm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tmp"/><Relationship Id="rId5" Type="http://schemas.openxmlformats.org/officeDocument/2006/relationships/image" Target="../media/image56.png"/><Relationship Id="rId4" Type="http://schemas.openxmlformats.org/officeDocument/2006/relationships/image" Target="../media/image47.tmp"/></Relationships>
</file>

<file path=ppt/slides/_rels/slide15.xml.rels><?xml version="1.0" encoding="UTF-8" standalone="yes"?>
<Relationships xmlns="http://schemas.openxmlformats.org/package/2006/relationships"><Relationship Id="rId8" Type="http://schemas.openxmlformats.org/officeDocument/2006/relationships/image" Target="../media/image56.tmp"/><Relationship Id="rId3" Type="http://schemas.openxmlformats.org/officeDocument/2006/relationships/image" Target="../media/image51.tmp"/><Relationship Id="rId7" Type="http://schemas.openxmlformats.org/officeDocument/2006/relationships/image" Target="../media/image55.tm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tmp"/><Relationship Id="rId5" Type="http://schemas.openxmlformats.org/officeDocument/2006/relationships/image" Target="../media/image53.tmp"/><Relationship Id="rId10" Type="http://schemas.openxmlformats.org/officeDocument/2006/relationships/image" Target="../media/image58.tmp"/><Relationship Id="rId4" Type="http://schemas.openxmlformats.org/officeDocument/2006/relationships/image" Target="../media/image52.tmp"/><Relationship Id="rId9" Type="http://schemas.openxmlformats.org/officeDocument/2006/relationships/image" Target="../media/image57.tmp"/></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9.tmp"/><Relationship Id="rId4" Type="http://schemas.openxmlformats.org/officeDocument/2006/relationships/image" Target="../media/image51.tmp"/></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gif"/></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0.jp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75855" y="1838037"/>
            <a:ext cx="7684654" cy="1754326"/>
          </a:xfrm>
          <a:prstGeom prst="rect">
            <a:avLst/>
          </a:prstGeom>
          <a:noFill/>
        </p:spPr>
        <p:txBody>
          <a:bodyPr wrap="square" rtlCol="0">
            <a:spAutoFit/>
          </a:bodyPr>
          <a:lstStyle/>
          <a:p>
            <a:pPr algn="ctr">
              <a:lnSpc>
                <a:spcPct val="150000"/>
              </a:lnSpc>
            </a:pPr>
            <a:r>
              <a:rPr lang="zh-CN" altLang="en-US" sz="3600" dirty="0">
                <a:latin typeface="微软雅黑" panose="020B0503020204020204" pitchFamily="34" charset="-122"/>
                <a:ea typeface="微软雅黑" panose="020B0503020204020204" pitchFamily="34" charset="-122"/>
              </a:rPr>
              <a:t>变分贝叶斯网络在优化物理模型选择问题中的应用</a:t>
            </a:r>
            <a:endParaRPr lang="zh-CN" altLang="en-US" sz="3600" dirty="0" smtClean="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C8646007-1AA1-412F-B58D-A231A85AA1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528" y="-2"/>
            <a:ext cx="1025237" cy="1025237"/>
          </a:xfrm>
          <a:prstGeom prst="rect">
            <a:avLst/>
          </a:prstGeom>
        </p:spPr>
      </p:pic>
      <p:sp>
        <p:nvSpPr>
          <p:cNvPr id="7" name="文本框 6"/>
          <p:cNvSpPr txBox="1"/>
          <p:nvPr/>
        </p:nvSpPr>
        <p:spPr>
          <a:xfrm>
            <a:off x="1542473" y="3906982"/>
            <a:ext cx="5837382" cy="1754326"/>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李云</a:t>
            </a:r>
            <a:r>
              <a:rPr lang="zh-CN" altLang="en-US" dirty="0" smtClean="0">
                <a:latin typeface="微软雅黑" panose="020B0503020204020204" pitchFamily="34" charset="-122"/>
                <a:ea typeface="微软雅黑" panose="020B0503020204020204" pitchFamily="34" charset="-122"/>
              </a:rPr>
              <a:t>龙</a:t>
            </a:r>
            <a:endParaRPr lang="en-US" altLang="zh-CN" dirty="0" smtClean="0">
              <a:latin typeface="微软雅黑" panose="020B0503020204020204" pitchFamily="34" charset="-122"/>
              <a:ea typeface="微软雅黑" panose="020B0503020204020204" pitchFamily="34" charset="-122"/>
            </a:endParaRPr>
          </a:p>
          <a:p>
            <a:pPr algn="ctr"/>
            <a:r>
              <a:rPr lang="en-US" altLang="zh-CN" dirty="0" smtClean="0">
                <a:latin typeface="微软雅黑" panose="020B0503020204020204" pitchFamily="34" charset="-122"/>
                <a:ea typeface="微软雅黑" panose="020B0503020204020204" pitchFamily="34" charset="-122"/>
                <a:hlinkClick r:id="rId4"/>
              </a:rPr>
              <a:t>liyunlong@nssc.ac.cn</a:t>
            </a:r>
            <a:endParaRPr lang="en-US" altLang="zh-CN" dirty="0">
              <a:latin typeface="微软雅黑" panose="020B0503020204020204" pitchFamily="34" charset="-122"/>
              <a:ea typeface="微软雅黑" panose="020B0503020204020204" pitchFamily="34" charset="-122"/>
            </a:endParaRPr>
          </a:p>
          <a:p>
            <a:pPr algn="ctr"/>
            <a:endParaRPr lang="en-US" altLang="zh-CN" dirty="0">
              <a:latin typeface="微软雅黑" panose="020B0503020204020204" pitchFamily="34" charset="-122"/>
              <a:ea typeface="微软雅黑" panose="020B0503020204020204" pitchFamily="34" charset="-122"/>
            </a:endParaRPr>
          </a:p>
          <a:p>
            <a:pPr algn="ctr"/>
            <a:r>
              <a:rPr lang="en-US" altLang="zh-CN" dirty="0" smtClean="0">
                <a:latin typeface="微软雅黑" panose="020B0503020204020204" pitchFamily="34" charset="-122"/>
                <a:ea typeface="微软雅黑" panose="020B0503020204020204" pitchFamily="34" charset="-122"/>
              </a:rPr>
              <a:t>1. </a:t>
            </a:r>
            <a:r>
              <a:rPr lang="zh-CN" altLang="en-US" dirty="0" smtClean="0">
                <a:latin typeface="微软雅黑" panose="020B0503020204020204" pitchFamily="34" charset="-122"/>
                <a:ea typeface="微软雅黑" panose="020B0503020204020204" pitchFamily="34" charset="-122"/>
              </a:rPr>
              <a:t>中国科学院国家空间科学中心</a:t>
            </a:r>
            <a:endParaRPr lang="en-US" altLang="zh-CN" dirty="0" smtClean="0">
              <a:latin typeface="微软雅黑" panose="020B0503020204020204" pitchFamily="34" charset="-122"/>
              <a:ea typeface="微软雅黑" panose="020B0503020204020204" pitchFamily="34" charset="-122"/>
            </a:endParaRPr>
          </a:p>
          <a:p>
            <a:pPr algn="ctr"/>
            <a:endParaRPr lang="en-US" altLang="zh-CN" dirty="0">
              <a:latin typeface="微软雅黑" panose="020B0503020204020204" pitchFamily="34" charset="-122"/>
              <a:ea typeface="微软雅黑" panose="020B0503020204020204" pitchFamily="34" charset="-122"/>
            </a:endParaRPr>
          </a:p>
          <a:p>
            <a:pPr algn="ctr"/>
            <a:r>
              <a:rPr lang="en-US" altLang="zh-CN" dirty="0" smtClean="0">
                <a:latin typeface="微软雅黑" panose="020B0503020204020204" pitchFamily="34" charset="-122"/>
                <a:ea typeface="微软雅黑" panose="020B0503020204020204" pitchFamily="34" charset="-122"/>
              </a:rPr>
              <a:t>2. </a:t>
            </a:r>
            <a:r>
              <a:rPr lang="zh-CN" altLang="en-US" dirty="0" smtClean="0">
                <a:latin typeface="微软雅黑" panose="020B0503020204020204" pitchFamily="34" charset="-122"/>
                <a:ea typeface="微软雅黑" panose="020B0503020204020204" pitchFamily="34" charset="-122"/>
              </a:rPr>
              <a:t>国家空间科学数据中心</a:t>
            </a:r>
            <a:endParaRPr lang="en-US" altLang="zh-CN" dirty="0" smtClean="0">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4D51233A-879C-41FC-B095-48A4E1FB85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5" y="291643"/>
            <a:ext cx="1552777" cy="441945"/>
          </a:xfrm>
          <a:prstGeom prst="rect">
            <a:avLst/>
          </a:prstGeom>
        </p:spPr>
      </p:pic>
      <p:sp>
        <p:nvSpPr>
          <p:cNvPr id="10" name="文本框 9"/>
          <p:cNvSpPr txBox="1"/>
          <p:nvPr/>
        </p:nvSpPr>
        <p:spPr>
          <a:xfrm>
            <a:off x="5347854" y="327949"/>
            <a:ext cx="3556000" cy="369332"/>
          </a:xfrm>
          <a:prstGeom prst="rect">
            <a:avLst/>
          </a:prstGeom>
          <a:noFill/>
        </p:spPr>
        <p:txBody>
          <a:bodyPr wrap="square" rtlCol="0">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rPr>
              <a:t>第九届科研信息化联盟会议</a:t>
            </a:r>
          </a:p>
        </p:txBody>
      </p:sp>
      <p:sp>
        <p:nvSpPr>
          <p:cNvPr id="11" name="文本框 10"/>
          <p:cNvSpPr txBox="1"/>
          <p:nvPr/>
        </p:nvSpPr>
        <p:spPr>
          <a:xfrm>
            <a:off x="3288146" y="6049818"/>
            <a:ext cx="2660072" cy="276999"/>
          </a:xfrm>
          <a:prstGeom prst="rect">
            <a:avLst/>
          </a:prstGeom>
          <a:noFill/>
        </p:spPr>
        <p:txBody>
          <a:bodyPr wrap="square" rtlCol="0">
            <a:spAutoFit/>
          </a:bodyPr>
          <a:lstStyle/>
          <a:p>
            <a:pPr algn="ctr"/>
            <a:r>
              <a:rPr lang="zh-CN" altLang="en-US" sz="1200" dirty="0" smtClean="0">
                <a:latin typeface="微软雅黑" panose="020B0503020204020204" pitchFamily="34" charset="-122"/>
                <a:ea typeface="微软雅黑" panose="020B0503020204020204" pitchFamily="34" charset="-122"/>
              </a:rPr>
              <a:t>河北</a:t>
            </a:r>
            <a:r>
              <a:rPr lang="en-US" altLang="zh-CN" sz="1200" dirty="0" smtClean="0">
                <a:latin typeface="微软雅黑" panose="020B0503020204020204" pitchFamily="34" charset="-122"/>
                <a:ea typeface="微软雅黑" panose="020B0503020204020204" pitchFamily="34" charset="-122"/>
              </a:rPr>
              <a:t>·</a:t>
            </a:r>
            <a:r>
              <a:rPr lang="zh-CN" altLang="en-US" sz="1200" dirty="0" smtClean="0">
                <a:latin typeface="微软雅黑" panose="020B0503020204020204" pitchFamily="34" charset="-122"/>
                <a:ea typeface="微软雅黑" panose="020B0503020204020204" pitchFamily="34" charset="-122"/>
              </a:rPr>
              <a:t>兴隆 </a:t>
            </a:r>
            <a:r>
              <a:rPr lang="en-US" altLang="zh-CN" sz="1200" dirty="0" smtClean="0">
                <a:latin typeface="微软雅黑" panose="020B0503020204020204" pitchFamily="34" charset="-122"/>
                <a:ea typeface="微软雅黑" panose="020B0503020204020204" pitchFamily="34" charset="-122"/>
              </a:rPr>
              <a:t>2019-12-19</a:t>
            </a:r>
            <a:endParaRPr lang="zh-CN" altLang="en-US" sz="1200"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42218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724" y="3020407"/>
            <a:ext cx="2700000" cy="1800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369" y="3020407"/>
            <a:ext cx="2700000" cy="1800000"/>
          </a:xfrm>
          <a:prstGeom prst="rect">
            <a:avLst/>
          </a:prstGeom>
        </p:spPr>
      </p:pic>
      <p:sp>
        <p:nvSpPr>
          <p:cNvPr id="4" name="标题 1"/>
          <p:cNvSpPr txBox="1">
            <a:spLocks/>
          </p:cNvSpPr>
          <p:nvPr/>
        </p:nvSpPr>
        <p:spPr>
          <a:xfrm>
            <a:off x="781050" y="363780"/>
            <a:ext cx="7886700" cy="703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微软雅黑" panose="020B0503020204020204" pitchFamily="34" charset="-122"/>
                <a:ea typeface="微软雅黑" panose="020B0503020204020204" pitchFamily="34" charset="-122"/>
                <a:cs typeface="+mj-cs"/>
              </a:defRPr>
            </a:lvl1pPr>
          </a:lstStyle>
          <a:p>
            <a:r>
              <a:rPr lang="zh-CN" altLang="en-US" sz="3200" dirty="0" smtClean="0"/>
              <a:t>机器学习的启发</a:t>
            </a:r>
            <a:endParaRPr lang="zh-CN" altLang="en-US" sz="3200" dirty="0"/>
          </a:p>
        </p:txBody>
      </p:sp>
      <p:sp>
        <p:nvSpPr>
          <p:cNvPr id="5" name="文本框 4"/>
          <p:cNvSpPr txBox="1"/>
          <p:nvPr/>
        </p:nvSpPr>
        <p:spPr>
          <a:xfrm>
            <a:off x="527538" y="1348154"/>
            <a:ext cx="8140212" cy="923330"/>
          </a:xfrm>
          <a:prstGeom prst="rect">
            <a:avLst/>
          </a:prstGeom>
          <a:noFill/>
        </p:spPr>
        <p:txBody>
          <a:bodyPr wrap="square" rtlCol="0">
            <a:spAutoFit/>
          </a:bodyPr>
          <a:lstStyle/>
          <a:p>
            <a:pPr>
              <a:lnSpc>
                <a:spcPct val="150000"/>
              </a:lnSpc>
            </a:pPr>
            <a:r>
              <a:rPr lang="zh-CN" altLang="en-US" dirty="0" smtClean="0">
                <a:latin typeface="微软雅黑" panose="020B0503020204020204" pitchFamily="34" charset="-122"/>
                <a:ea typeface="微软雅黑" panose="020B0503020204020204" pitchFamily="34" charset="-122"/>
              </a:rPr>
              <a:t>能否</a:t>
            </a:r>
            <a:r>
              <a:rPr lang="zh-CN" altLang="en-US" b="1" dirty="0">
                <a:solidFill>
                  <a:srgbClr val="0070C0"/>
                </a:solidFill>
                <a:latin typeface="微软雅黑" panose="020B0503020204020204" pitchFamily="34" charset="-122"/>
                <a:ea typeface="微软雅黑" panose="020B0503020204020204" pitchFamily="34" charset="-122"/>
              </a:rPr>
              <a:t>绕过证据中的</a:t>
            </a:r>
            <a:r>
              <a:rPr lang="zh-CN" altLang="en-US" b="1" dirty="0" smtClean="0">
                <a:solidFill>
                  <a:srgbClr val="0070C0"/>
                </a:solidFill>
                <a:latin typeface="微软雅黑" panose="020B0503020204020204" pitchFamily="34" charset="-122"/>
                <a:ea typeface="微软雅黑" panose="020B0503020204020204" pitchFamily="34" charset="-122"/>
              </a:rPr>
              <a:t>积分</a:t>
            </a:r>
            <a:r>
              <a:rPr lang="zh-CN" altLang="en-US" dirty="0" smtClean="0">
                <a:latin typeface="微软雅黑" panose="020B0503020204020204" pitchFamily="34" charset="-122"/>
                <a:ea typeface="微软雅黑" panose="020B0503020204020204" pitchFamily="34" charset="-122"/>
              </a:rPr>
              <a:t>，直接</a:t>
            </a:r>
            <a:r>
              <a:rPr lang="zh-CN" altLang="en-US" dirty="0">
                <a:latin typeface="微软雅黑" panose="020B0503020204020204" pitchFamily="34" charset="-122"/>
                <a:ea typeface="微软雅黑" panose="020B0503020204020204" pitchFamily="34" charset="-122"/>
              </a:rPr>
              <a:t>训练一个分类器，</a:t>
            </a:r>
            <a:r>
              <a:rPr lang="zh-CN" altLang="en-US" dirty="0" smtClean="0">
                <a:latin typeface="微软雅黑" panose="020B0503020204020204" pitchFamily="34" charset="-122"/>
                <a:ea typeface="微软雅黑" panose="020B0503020204020204" pitchFamily="34" charset="-122"/>
              </a:rPr>
              <a:t>学习分辨不同模型生成的数据；再将观测</a:t>
            </a:r>
            <a:r>
              <a:rPr lang="zh-CN" altLang="en-US" dirty="0">
                <a:latin typeface="微软雅黑" panose="020B0503020204020204" pitchFamily="34" charset="-122"/>
                <a:ea typeface="微软雅黑" panose="020B0503020204020204" pitchFamily="34" charset="-122"/>
              </a:rPr>
              <a:t>数据输入，</a:t>
            </a:r>
            <a:r>
              <a:rPr lang="zh-CN" altLang="en-US" dirty="0" smtClean="0">
                <a:latin typeface="微软雅黑" panose="020B0503020204020204" pitchFamily="34" charset="-122"/>
                <a:ea typeface="微软雅黑" panose="020B0503020204020204" pitchFamily="34" charset="-122"/>
              </a:rPr>
              <a:t>直接判断最接近哪</a:t>
            </a:r>
            <a:r>
              <a:rPr lang="zh-CN" altLang="en-US" dirty="0">
                <a:latin typeface="微软雅黑" panose="020B0503020204020204" pitchFamily="34" charset="-122"/>
                <a:ea typeface="微软雅黑" panose="020B0503020204020204" pitchFamily="34" charset="-122"/>
              </a:rPr>
              <a:t>一个模型</a:t>
            </a:r>
            <a:r>
              <a:rPr lang="en-US" altLang="zh-CN" dirty="0" smtClean="0">
                <a:latin typeface="微软雅黑" panose="020B0503020204020204" pitchFamily="34" charset="-122"/>
                <a:ea typeface="微软雅黑" panose="020B0503020204020204" pitchFamily="34" charset="-122"/>
              </a:rPr>
              <a:t>?  </a:t>
            </a:r>
            <a:endParaRPr lang="zh-CN" altLang="en-US" dirty="0" smtClean="0">
              <a:latin typeface="微软雅黑" panose="020B0503020204020204" pitchFamily="34" charset="-122"/>
              <a:ea typeface="微软雅黑" panose="020B0503020204020204" pitchFamily="34" charset="-122"/>
            </a:endParaRPr>
          </a:p>
        </p:txBody>
      </p:sp>
      <p:sp>
        <p:nvSpPr>
          <p:cNvPr id="6" name="矩形 5"/>
          <p:cNvSpPr/>
          <p:nvPr/>
        </p:nvSpPr>
        <p:spPr>
          <a:xfrm>
            <a:off x="53485" y="2958037"/>
            <a:ext cx="882162" cy="42203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模型</a:t>
            </a:r>
            <a:r>
              <a:rPr lang="en-US" altLang="zh-CN" dirty="0" smtClean="0">
                <a:solidFill>
                  <a:schemeClr val="tx1"/>
                </a:solidFill>
              </a:rPr>
              <a:t>1</a:t>
            </a:r>
            <a:endParaRPr lang="zh-CN" altLang="en-US" dirty="0">
              <a:solidFill>
                <a:schemeClr val="tx1"/>
              </a:solidFill>
            </a:endParaRPr>
          </a:p>
        </p:txBody>
      </p:sp>
      <p:sp>
        <p:nvSpPr>
          <p:cNvPr id="7" name="矩形 6"/>
          <p:cNvSpPr/>
          <p:nvPr/>
        </p:nvSpPr>
        <p:spPr>
          <a:xfrm>
            <a:off x="53485" y="3777853"/>
            <a:ext cx="882162" cy="42203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模型 </a:t>
            </a:r>
            <a:r>
              <a:rPr lang="en-US" altLang="zh-CN" dirty="0" smtClean="0">
                <a:solidFill>
                  <a:schemeClr val="tx1"/>
                </a:solidFill>
              </a:rPr>
              <a:t>2</a:t>
            </a:r>
            <a:endParaRPr lang="zh-CN" altLang="en-US" dirty="0">
              <a:solidFill>
                <a:schemeClr val="tx1"/>
              </a:solidFill>
            </a:endParaRPr>
          </a:p>
        </p:txBody>
      </p:sp>
      <p:sp>
        <p:nvSpPr>
          <p:cNvPr id="8" name="矩形 7"/>
          <p:cNvSpPr/>
          <p:nvPr/>
        </p:nvSpPr>
        <p:spPr>
          <a:xfrm>
            <a:off x="53485" y="4597669"/>
            <a:ext cx="882162" cy="42203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模型 </a:t>
            </a:r>
            <a:r>
              <a:rPr lang="en-US" altLang="zh-CN" dirty="0" smtClean="0">
                <a:solidFill>
                  <a:schemeClr val="tx1"/>
                </a:solidFill>
              </a:rPr>
              <a:t>3</a:t>
            </a:r>
            <a:endParaRPr lang="zh-CN" altLang="en-US" dirty="0">
              <a:solidFill>
                <a:schemeClr val="tx1"/>
              </a:solidFill>
            </a:endParaRPr>
          </a:p>
        </p:txBody>
      </p:sp>
      <p:sp>
        <p:nvSpPr>
          <p:cNvPr id="12" name="文本框 11"/>
          <p:cNvSpPr txBox="1"/>
          <p:nvPr/>
        </p:nvSpPr>
        <p:spPr>
          <a:xfrm>
            <a:off x="3358663" y="2494002"/>
            <a:ext cx="1148862"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观测噪声</a:t>
            </a:r>
          </a:p>
        </p:txBody>
      </p:sp>
      <p:sp>
        <p:nvSpPr>
          <p:cNvPr id="13" name="右箭头 12"/>
          <p:cNvSpPr/>
          <p:nvPr/>
        </p:nvSpPr>
        <p:spPr>
          <a:xfrm>
            <a:off x="3810002" y="3824516"/>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a:off x="992066" y="3824516"/>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右箭头 14"/>
          <p:cNvSpPr/>
          <p:nvPr/>
        </p:nvSpPr>
        <p:spPr>
          <a:xfrm rot="5400000">
            <a:off x="3798278" y="2982880"/>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a:off x="6658740" y="3840180"/>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右箭头 22"/>
          <p:cNvSpPr/>
          <p:nvPr/>
        </p:nvSpPr>
        <p:spPr>
          <a:xfrm>
            <a:off x="1533457" y="5569330"/>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2"/>
          <p:cNvSpPr/>
          <p:nvPr/>
        </p:nvSpPr>
        <p:spPr>
          <a:xfrm>
            <a:off x="100356" y="3938954"/>
            <a:ext cx="8307595" cy="1750208"/>
          </a:xfrm>
          <a:custGeom>
            <a:avLst/>
            <a:gdLst>
              <a:gd name="connsiteX0" fmla="*/ 7003829 w 8307595"/>
              <a:gd name="connsiteY0" fmla="*/ 0 h 1750208"/>
              <a:gd name="connsiteX1" fmla="*/ 7824444 w 8307595"/>
              <a:gd name="connsiteY1" fmla="*/ 445477 h 1750208"/>
              <a:gd name="connsiteX2" fmla="*/ 485798 w 8307595"/>
              <a:gd name="connsiteY2" fmla="*/ 1547446 h 1750208"/>
              <a:gd name="connsiteX3" fmla="*/ 1294690 w 8307595"/>
              <a:gd name="connsiteY3" fmla="*/ 1746738 h 1750208"/>
            </a:gdLst>
            <a:ahLst/>
            <a:cxnLst>
              <a:cxn ang="0">
                <a:pos x="connsiteX0" y="connsiteY0"/>
              </a:cxn>
              <a:cxn ang="0">
                <a:pos x="connsiteX1" y="connsiteY1"/>
              </a:cxn>
              <a:cxn ang="0">
                <a:pos x="connsiteX2" y="connsiteY2"/>
              </a:cxn>
              <a:cxn ang="0">
                <a:pos x="connsiteX3" y="connsiteY3"/>
              </a:cxn>
            </a:cxnLst>
            <a:rect l="l" t="t" r="r" b="b"/>
            <a:pathLst>
              <a:path w="8307595" h="1750208">
                <a:moveTo>
                  <a:pt x="7003829" y="0"/>
                </a:moveTo>
                <a:cubicBezTo>
                  <a:pt x="7957306" y="93784"/>
                  <a:pt x="8910783" y="187569"/>
                  <a:pt x="7824444" y="445477"/>
                </a:cubicBezTo>
                <a:cubicBezTo>
                  <a:pt x="6738105" y="703385"/>
                  <a:pt x="1574090" y="1330569"/>
                  <a:pt x="485798" y="1547446"/>
                </a:cubicBezTo>
                <a:cubicBezTo>
                  <a:pt x="-602494" y="1764323"/>
                  <a:pt x="346098" y="1755530"/>
                  <a:pt x="1294690" y="1746738"/>
                </a:cubicBez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rot="21107568">
            <a:off x="1671295" y="4873882"/>
            <a:ext cx="2268327"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参数提取 </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信息压缩</a:t>
            </a:r>
          </a:p>
        </p:txBody>
      </p:sp>
      <p:grpSp>
        <p:nvGrpSpPr>
          <p:cNvPr id="24" name="组合 23"/>
          <p:cNvGrpSpPr/>
          <p:nvPr/>
        </p:nvGrpSpPr>
        <p:grpSpPr>
          <a:xfrm>
            <a:off x="1826512" y="5297233"/>
            <a:ext cx="1386230" cy="1477328"/>
            <a:chOff x="1826512" y="5297233"/>
            <a:chExt cx="1386230" cy="1477328"/>
          </a:xfrm>
        </p:grpSpPr>
        <mc:AlternateContent xmlns:mc="http://schemas.openxmlformats.org/markup-compatibility/2006" xmlns:a14="http://schemas.microsoft.com/office/drawing/2010/main">
          <mc:Choice Requires="a14">
            <p:sp>
              <p:nvSpPr>
                <p:cNvPr id="11" name="文本框 10"/>
                <p:cNvSpPr txBox="1"/>
                <p:nvPr/>
              </p:nvSpPr>
              <p:spPr>
                <a:xfrm>
                  <a:off x="1914079" y="5297233"/>
                  <a:ext cx="1172927" cy="147732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𝜔</m:t>
                            </m:r>
                          </m:e>
                          <m:sub>
                            <m:r>
                              <a:rPr lang="en-US" altLang="zh-CN" b="0" i="1" smtClean="0">
                                <a:latin typeface="Cambria Math" panose="02040503050406030204" pitchFamily="18" charset="0"/>
                                <a:ea typeface="微软雅黑" panose="020B0503020204020204" pitchFamily="34" charset="-122"/>
                              </a:rPr>
                              <m:t>0</m:t>
                            </m:r>
                          </m:sub>
                        </m:sSub>
                        <m:r>
                          <a:rPr lang="en-US" altLang="zh-CN" b="0" i="1" smtClean="0">
                            <a:latin typeface="Cambria Math" panose="02040503050406030204" pitchFamily="18" charset="0"/>
                            <a:ea typeface="微软雅黑" panose="020B0503020204020204" pitchFamily="34" charset="-122"/>
                          </a:rPr>
                          <m:t>=…</m:t>
                        </m:r>
                      </m:oMath>
                    </m:oMathPara>
                  </a14:m>
                  <a:endParaRPr lang="en-US" altLang="zh-CN" b="0" dirty="0" smtClean="0">
                    <a:latin typeface="微软雅黑" panose="020B0503020204020204" pitchFamily="34" charset="-122"/>
                    <a:ea typeface="微软雅黑" panose="020B0503020204020204" pitchFamily="34" charset="-122"/>
                  </a:endParaRPr>
                </a:p>
                <a:p>
                  <a:pPr algn="ct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𝜔</m:t>
                            </m:r>
                          </m:e>
                          <m:sub>
                            <m:r>
                              <a:rPr lang="en-US" altLang="zh-CN" b="0" i="1" smtClean="0">
                                <a:latin typeface="Cambria Math" panose="02040503050406030204" pitchFamily="18" charset="0"/>
                                <a:ea typeface="微软雅黑" panose="020B0503020204020204" pitchFamily="34" charset="-122"/>
                              </a:rPr>
                              <m:t>𝑎</m:t>
                            </m:r>
                          </m:sub>
                        </m:sSub>
                        <m:r>
                          <a:rPr lang="en-US" altLang="zh-CN" b="0" i="1" smtClean="0">
                            <a:latin typeface="Cambria Math" panose="02040503050406030204" pitchFamily="18" charset="0"/>
                            <a:ea typeface="微软雅黑" panose="020B0503020204020204" pitchFamily="34" charset="-122"/>
                          </a:rPr>
                          <m:t>=…</m:t>
                        </m:r>
                      </m:oMath>
                    </m:oMathPara>
                  </a14:m>
                  <a:endParaRPr lang="en-US" altLang="zh-CN" dirty="0" smtClean="0">
                    <a:latin typeface="微软雅黑" panose="020B0503020204020204" pitchFamily="34" charset="-122"/>
                    <a:ea typeface="微软雅黑" panose="020B0503020204020204" pitchFamily="34" charset="-122"/>
                  </a:endParaRPr>
                </a:p>
                <a:p>
                  <a:pPr algn="ct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𝜔</m:t>
                            </m:r>
                          </m:e>
                          <m:sub>
                            <m:r>
                              <a:rPr lang="en-US" altLang="zh-CN" b="0" i="1" smtClean="0">
                                <a:latin typeface="Cambria Math" panose="02040503050406030204" pitchFamily="18" charset="0"/>
                                <a:ea typeface="微软雅黑" panose="020B0503020204020204" pitchFamily="34" charset="-122"/>
                              </a:rPr>
                              <m:t>𝐷𝐸</m:t>
                            </m:r>
                          </m:sub>
                        </m:sSub>
                        <m:r>
                          <a:rPr lang="en-US" altLang="zh-CN" b="0" i="1" smtClean="0">
                            <a:latin typeface="Cambria Math" panose="02040503050406030204" pitchFamily="18" charset="0"/>
                            <a:ea typeface="微软雅黑" panose="020B0503020204020204" pitchFamily="34" charset="-122"/>
                          </a:rPr>
                          <m:t>= …</m:t>
                        </m:r>
                      </m:oMath>
                    </m:oMathPara>
                  </a14:m>
                  <a:endParaRPr lang="en-US" altLang="zh-CN" b="0" dirty="0" smtClean="0">
                    <a:latin typeface="微软雅黑" panose="020B0503020204020204" pitchFamily="34" charset="-122"/>
                    <a:ea typeface="微软雅黑" panose="020B0503020204020204" pitchFamily="34" charset="-122"/>
                  </a:endParaRPr>
                </a:p>
                <a:p>
                  <a:pPr algn="ctr"/>
                  <a:r>
                    <a:rPr lang="en-US" altLang="zh-CN" dirty="0" smtClean="0">
                      <a:latin typeface="微软雅黑" panose="020B0503020204020204" pitchFamily="34" charset="-122"/>
                      <a:ea typeface="微软雅黑" panose="020B0503020204020204" pitchFamily="34" charset="-122"/>
                    </a:rPr>
                    <a:t>…</a:t>
                  </a:r>
                  <a:endParaRPr lang="en-US" altLang="zh-CN" b="0" dirty="0" smtClean="0">
                    <a:latin typeface="微软雅黑" panose="020B0503020204020204" pitchFamily="34" charset="-122"/>
                    <a:ea typeface="微软雅黑" panose="020B0503020204020204" pitchFamily="34" charset="-122"/>
                  </a:endParaRPr>
                </a:p>
                <a:p>
                  <a:pPr algn="ctr"/>
                  <a:r>
                    <a:rPr lang="en-US" altLang="zh-CN" dirty="0" smtClean="0">
                      <a:latin typeface="微软雅黑" panose="020B0503020204020204" pitchFamily="34" charset="-122"/>
                      <a:ea typeface="微软雅黑" panose="020B0503020204020204" pitchFamily="34" charset="-122"/>
                    </a:rPr>
                    <a:t>…</a:t>
                  </a:r>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1914079" y="5297233"/>
                  <a:ext cx="1172927" cy="1477328"/>
                </a:xfrm>
                <a:prstGeom prst="rect">
                  <a:avLst/>
                </a:prstGeom>
                <a:blipFill>
                  <a:blip r:embed="rId5"/>
                  <a:stretch>
                    <a:fillRect b="-5785"/>
                  </a:stretch>
                </a:blipFill>
              </p:spPr>
              <p:txBody>
                <a:bodyPr/>
                <a:lstStyle/>
                <a:p>
                  <a:r>
                    <a:rPr lang="zh-CN" altLang="en-US">
                      <a:noFill/>
                    </a:rPr>
                    <a:t> </a:t>
                  </a:r>
                </a:p>
              </p:txBody>
            </p:sp>
          </mc:Fallback>
        </mc:AlternateContent>
        <p:sp>
          <p:nvSpPr>
            <p:cNvPr id="16" name="矩形 15"/>
            <p:cNvSpPr/>
            <p:nvPr/>
          </p:nvSpPr>
          <p:spPr>
            <a:xfrm>
              <a:off x="1826512" y="5297233"/>
              <a:ext cx="1386230" cy="11266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右箭头 25"/>
          <p:cNvSpPr/>
          <p:nvPr/>
        </p:nvSpPr>
        <p:spPr>
          <a:xfrm>
            <a:off x="3622413" y="5612183"/>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002" y="5041007"/>
            <a:ext cx="2043444" cy="1362296"/>
          </a:xfrm>
          <a:prstGeom prst="rect">
            <a:avLst/>
          </a:prstGeom>
        </p:spPr>
      </p:pic>
      <p:sp>
        <p:nvSpPr>
          <p:cNvPr id="28" name="文本框 27"/>
          <p:cNvSpPr txBox="1"/>
          <p:nvPr/>
        </p:nvSpPr>
        <p:spPr>
          <a:xfrm>
            <a:off x="3287493" y="5887969"/>
            <a:ext cx="893065"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重建</a:t>
            </a:r>
          </a:p>
        </p:txBody>
      </p:sp>
      <p:sp>
        <p:nvSpPr>
          <p:cNvPr id="29" name="圆角矩形 28"/>
          <p:cNvSpPr/>
          <p:nvPr/>
        </p:nvSpPr>
        <p:spPr>
          <a:xfrm>
            <a:off x="6849733" y="5160837"/>
            <a:ext cx="586154" cy="10395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分类器</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0" name="右箭头 29"/>
          <p:cNvSpPr/>
          <p:nvPr/>
        </p:nvSpPr>
        <p:spPr>
          <a:xfrm>
            <a:off x="7577302" y="5586296"/>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7964901" y="5338709"/>
            <a:ext cx="767848" cy="715117"/>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模型 </a:t>
            </a:r>
            <a:endParaRPr lang="en-US" altLang="zh-CN" dirty="0" smtClean="0">
              <a:solidFill>
                <a:schemeClr val="tx1"/>
              </a:solidFill>
            </a:endParaRPr>
          </a:p>
          <a:p>
            <a:pPr algn="ctr"/>
            <a:r>
              <a:rPr lang="en-US" altLang="zh-CN" dirty="0" smtClean="0">
                <a:solidFill>
                  <a:schemeClr val="tx1"/>
                </a:solidFill>
              </a:rPr>
              <a:t>?</a:t>
            </a:r>
            <a:endParaRPr lang="zh-CN" altLang="en-US" dirty="0">
              <a:solidFill>
                <a:schemeClr val="tx1"/>
              </a:solidFill>
            </a:endParaRPr>
          </a:p>
        </p:txBody>
      </p:sp>
      <p:sp>
        <p:nvSpPr>
          <p:cNvPr id="32" name="右箭头 31"/>
          <p:cNvSpPr/>
          <p:nvPr/>
        </p:nvSpPr>
        <p:spPr>
          <a:xfrm>
            <a:off x="6438688" y="5615110"/>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853967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370" y="1371639"/>
            <a:ext cx="2043444" cy="1362296"/>
          </a:xfrm>
          <a:prstGeom prst="rect">
            <a:avLst/>
          </a:prstGeom>
        </p:spPr>
      </p:pic>
      <p:sp>
        <p:nvSpPr>
          <p:cNvPr id="4" name="标题 1"/>
          <p:cNvSpPr txBox="1">
            <a:spLocks/>
          </p:cNvSpPr>
          <p:nvPr/>
        </p:nvSpPr>
        <p:spPr>
          <a:xfrm>
            <a:off x="781050" y="363780"/>
            <a:ext cx="7886700" cy="703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微软雅黑" panose="020B0503020204020204" pitchFamily="34" charset="-122"/>
                <a:ea typeface="微软雅黑" panose="020B0503020204020204" pitchFamily="34" charset="-122"/>
                <a:cs typeface="+mj-cs"/>
              </a:defRPr>
            </a:lvl1pPr>
          </a:lstStyle>
          <a:p>
            <a:r>
              <a:rPr lang="zh-CN" altLang="en-US" sz="3200" dirty="0"/>
              <a:t>类比</a:t>
            </a:r>
            <a:r>
              <a:rPr lang="zh-CN" altLang="en-US" sz="3200" dirty="0" smtClean="0"/>
              <a:t>变分自编码器</a:t>
            </a:r>
            <a:endParaRPr lang="zh-CN" altLang="en-US" sz="3200" dirty="0"/>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8679" y="1385607"/>
            <a:ext cx="2001541" cy="1334361"/>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52" y="1425837"/>
            <a:ext cx="1880850" cy="1253900"/>
          </a:xfrm>
          <a:prstGeom prst="rect">
            <a:avLst/>
          </a:prstGeom>
        </p:spPr>
      </p:pic>
      <p:sp>
        <p:nvSpPr>
          <p:cNvPr id="11" name="右箭头 10"/>
          <p:cNvSpPr/>
          <p:nvPr/>
        </p:nvSpPr>
        <p:spPr>
          <a:xfrm>
            <a:off x="2044202" y="1942815"/>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a:off x="4016998" y="1942815"/>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右箭头 17"/>
          <p:cNvSpPr/>
          <p:nvPr/>
        </p:nvSpPr>
        <p:spPr>
          <a:xfrm>
            <a:off x="5896376" y="1942815"/>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8369334" y="1533021"/>
            <a:ext cx="586154" cy="10395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分类器</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4" name="右箭头 23"/>
          <p:cNvSpPr/>
          <p:nvPr/>
        </p:nvSpPr>
        <p:spPr>
          <a:xfrm>
            <a:off x="8032303" y="1942815"/>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4386664" y="1452623"/>
            <a:ext cx="1386230" cy="1200329"/>
            <a:chOff x="1826512" y="5297233"/>
            <a:chExt cx="1386230" cy="1200329"/>
          </a:xfrm>
        </p:grpSpPr>
        <mc:AlternateContent xmlns:mc="http://schemas.openxmlformats.org/markup-compatibility/2006" xmlns:a14="http://schemas.microsoft.com/office/drawing/2010/main">
          <mc:Choice Requires="a14">
            <p:sp>
              <p:nvSpPr>
                <p:cNvPr id="26" name="文本框 25"/>
                <p:cNvSpPr txBox="1"/>
                <p:nvPr/>
              </p:nvSpPr>
              <p:spPr>
                <a:xfrm>
                  <a:off x="1914079" y="5297233"/>
                  <a:ext cx="1172927" cy="120032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𝜔</m:t>
                            </m:r>
                          </m:e>
                          <m:sub>
                            <m:r>
                              <a:rPr lang="en-US" altLang="zh-CN" b="0" i="1" smtClean="0">
                                <a:latin typeface="Cambria Math" panose="02040503050406030204" pitchFamily="18" charset="0"/>
                                <a:ea typeface="微软雅黑" panose="020B0503020204020204" pitchFamily="34" charset="-122"/>
                              </a:rPr>
                              <m:t>0</m:t>
                            </m:r>
                          </m:sub>
                        </m:sSub>
                        <m:r>
                          <a:rPr lang="en-US" altLang="zh-CN" b="0" i="1" smtClean="0">
                            <a:latin typeface="Cambria Math" panose="02040503050406030204" pitchFamily="18" charset="0"/>
                            <a:ea typeface="微软雅黑" panose="020B0503020204020204" pitchFamily="34" charset="-122"/>
                          </a:rPr>
                          <m:t>=…</m:t>
                        </m:r>
                      </m:oMath>
                    </m:oMathPara>
                  </a14:m>
                  <a:endParaRPr lang="en-US" altLang="zh-CN" b="0" dirty="0" smtClean="0">
                    <a:latin typeface="微软雅黑" panose="020B0503020204020204" pitchFamily="34" charset="-122"/>
                    <a:ea typeface="微软雅黑" panose="020B0503020204020204" pitchFamily="34" charset="-122"/>
                  </a:endParaRPr>
                </a:p>
                <a:p>
                  <a:pPr algn="ct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𝜔</m:t>
                            </m:r>
                          </m:e>
                          <m:sub>
                            <m:r>
                              <a:rPr lang="en-US" altLang="zh-CN" b="0" i="1" smtClean="0">
                                <a:latin typeface="Cambria Math" panose="02040503050406030204" pitchFamily="18" charset="0"/>
                                <a:ea typeface="微软雅黑" panose="020B0503020204020204" pitchFamily="34" charset="-122"/>
                              </a:rPr>
                              <m:t>𝑎</m:t>
                            </m:r>
                          </m:sub>
                        </m:sSub>
                        <m:r>
                          <a:rPr lang="en-US" altLang="zh-CN" b="0" i="1" smtClean="0">
                            <a:latin typeface="Cambria Math" panose="02040503050406030204" pitchFamily="18" charset="0"/>
                            <a:ea typeface="微软雅黑" panose="020B0503020204020204" pitchFamily="34" charset="-122"/>
                          </a:rPr>
                          <m:t>=…</m:t>
                        </m:r>
                      </m:oMath>
                    </m:oMathPara>
                  </a14:m>
                  <a:endParaRPr lang="en-US" altLang="zh-CN" dirty="0" smtClean="0">
                    <a:latin typeface="微软雅黑" panose="020B0503020204020204" pitchFamily="34" charset="-122"/>
                    <a:ea typeface="微软雅黑" panose="020B0503020204020204" pitchFamily="34" charset="-122"/>
                  </a:endParaRPr>
                </a:p>
                <a:p>
                  <a:pPr algn="ct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𝜔</m:t>
                            </m:r>
                          </m:e>
                          <m:sub>
                            <m:r>
                              <a:rPr lang="en-US" altLang="zh-CN" b="0" i="1" smtClean="0">
                                <a:latin typeface="Cambria Math" panose="02040503050406030204" pitchFamily="18" charset="0"/>
                                <a:ea typeface="微软雅黑" panose="020B0503020204020204" pitchFamily="34" charset="-122"/>
                              </a:rPr>
                              <m:t>𝐷𝐸</m:t>
                            </m:r>
                          </m:sub>
                        </m:sSub>
                        <m:r>
                          <a:rPr lang="en-US" altLang="zh-CN" b="0" i="1" smtClean="0">
                            <a:latin typeface="Cambria Math" panose="02040503050406030204" pitchFamily="18" charset="0"/>
                            <a:ea typeface="微软雅黑" panose="020B0503020204020204" pitchFamily="34" charset="-122"/>
                          </a:rPr>
                          <m:t>= …</m:t>
                        </m:r>
                      </m:oMath>
                    </m:oMathPara>
                  </a14:m>
                  <a:endParaRPr lang="en-US" altLang="zh-CN" b="0" dirty="0" smtClean="0">
                    <a:latin typeface="微软雅黑" panose="020B0503020204020204" pitchFamily="34" charset="-122"/>
                    <a:ea typeface="微软雅黑" panose="020B0503020204020204" pitchFamily="34" charset="-122"/>
                  </a:endParaRPr>
                </a:p>
                <a:p>
                  <a:pPr algn="ctr"/>
                  <a:r>
                    <a:rPr lang="en-US" altLang="zh-CN" dirty="0" smtClean="0">
                      <a:latin typeface="微软雅黑" panose="020B0503020204020204" pitchFamily="34" charset="-122"/>
                      <a:ea typeface="微软雅黑" panose="020B0503020204020204" pitchFamily="34" charset="-122"/>
                    </a:rPr>
                    <a:t>…</a:t>
                  </a:r>
                  <a:endParaRPr lang="en-US" altLang="zh-CN" b="0" dirty="0" smtClean="0">
                    <a:latin typeface="微软雅黑" panose="020B0503020204020204" pitchFamily="34" charset="-122"/>
                    <a:ea typeface="微软雅黑" panose="020B0503020204020204" pitchFamily="34" charset="-122"/>
                  </a:endParaRPr>
                </a:p>
              </p:txBody>
            </p:sp>
          </mc:Choice>
          <mc:Fallback xmlns="">
            <p:sp>
              <p:nvSpPr>
                <p:cNvPr id="26" name="文本框 25"/>
                <p:cNvSpPr txBox="1">
                  <a:spLocks noRot="1" noChangeAspect="1" noMove="1" noResize="1" noEditPoints="1" noAdjustHandles="1" noChangeArrowheads="1" noChangeShapeType="1" noTextEdit="1"/>
                </p:cNvSpPr>
                <p:nvPr/>
              </p:nvSpPr>
              <p:spPr>
                <a:xfrm>
                  <a:off x="1914079" y="5297233"/>
                  <a:ext cx="1172927" cy="1200329"/>
                </a:xfrm>
                <a:prstGeom prst="rect">
                  <a:avLst/>
                </a:prstGeom>
                <a:blipFill>
                  <a:blip r:embed="rId5"/>
                  <a:stretch>
                    <a:fillRect b="-7107"/>
                  </a:stretch>
                </a:blipFill>
              </p:spPr>
              <p:txBody>
                <a:bodyPr/>
                <a:lstStyle/>
                <a:p>
                  <a:r>
                    <a:rPr lang="zh-CN" altLang="en-US">
                      <a:noFill/>
                    </a:rPr>
                    <a:t> </a:t>
                  </a:r>
                </a:p>
              </p:txBody>
            </p:sp>
          </mc:Fallback>
        </mc:AlternateContent>
        <p:sp>
          <p:nvSpPr>
            <p:cNvPr id="27" name="矩形 26"/>
            <p:cNvSpPr/>
            <p:nvPr/>
          </p:nvSpPr>
          <p:spPr>
            <a:xfrm>
              <a:off x="1826512" y="5297233"/>
              <a:ext cx="1386230" cy="11266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圆角矩形 27"/>
          <p:cNvSpPr/>
          <p:nvPr/>
        </p:nvSpPr>
        <p:spPr>
          <a:xfrm>
            <a:off x="163352" y="1219200"/>
            <a:ext cx="7868951" cy="1699846"/>
          </a:xfrm>
          <a:prstGeom prst="round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9" name="文本框 28"/>
              <p:cNvSpPr txBox="1"/>
              <p:nvPr/>
            </p:nvSpPr>
            <p:spPr>
              <a:xfrm>
                <a:off x="880340" y="3118872"/>
                <a:ext cx="2762662" cy="372140"/>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类比</a:t>
                </a:r>
                <a:r>
                  <a:rPr lang="zh-CN" altLang="en-US" b="1" dirty="0" smtClean="0">
                    <a:latin typeface="微软雅黑" panose="020B0503020204020204" pitchFamily="34" charset="-122"/>
                    <a:ea typeface="微软雅黑" panose="020B0503020204020204" pitchFamily="34" charset="-122"/>
                  </a:rPr>
                  <a:t>编码 </a:t>
                </a:r>
                <a14:m>
                  <m:oMath xmlns:m="http://schemas.openxmlformats.org/officeDocument/2006/math">
                    <m:r>
                      <a:rPr lang="en-US" altLang="zh-CN" b="1" i="1" smtClean="0">
                        <a:latin typeface="Cambria Math" panose="02040503050406030204" pitchFamily="18" charset="0"/>
                        <a:ea typeface="微软雅黑" panose="020B0503020204020204" pitchFamily="34" charset="-122"/>
                      </a:rPr>
                      <m:t>→</m:t>
                    </m:r>
                  </m:oMath>
                </a14:m>
                <a:r>
                  <a:rPr lang="zh-CN" altLang="en-US" b="1" dirty="0" smtClean="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解码</a:t>
                </a:r>
                <a:endParaRPr lang="zh-CN" altLang="en-US" b="1" dirty="0" smtClean="0">
                  <a:latin typeface="微软雅黑" panose="020B0503020204020204" pitchFamily="34" charset="-122"/>
                  <a:ea typeface="微软雅黑" panose="020B0503020204020204" pitchFamily="34" charset="-122"/>
                </a:endParaRPr>
              </a:p>
            </p:txBody>
          </p:sp>
        </mc:Choice>
        <mc:Fallback xmlns="">
          <p:sp>
            <p:nvSpPr>
              <p:cNvPr id="29" name="文本框 28"/>
              <p:cNvSpPr txBox="1">
                <a:spLocks noRot="1" noChangeAspect="1" noMove="1" noResize="1" noEditPoints="1" noAdjustHandles="1" noChangeArrowheads="1" noChangeShapeType="1" noTextEdit="1"/>
              </p:cNvSpPr>
              <p:nvPr/>
            </p:nvSpPr>
            <p:spPr>
              <a:xfrm>
                <a:off x="880340" y="3118872"/>
                <a:ext cx="2762662" cy="372140"/>
              </a:xfrm>
              <a:prstGeom prst="rect">
                <a:avLst/>
              </a:prstGeom>
              <a:blipFill>
                <a:blip r:embed="rId6"/>
                <a:stretch>
                  <a:fillRect t="-9836" b="-24590"/>
                </a:stretch>
              </a:blipFill>
            </p:spPr>
            <p:txBody>
              <a:bodyPr/>
              <a:lstStyle/>
              <a:p>
                <a:r>
                  <a:rPr lang="zh-CN" altLang="en-US">
                    <a:noFill/>
                  </a:rPr>
                  <a:t> </a:t>
                </a:r>
              </a:p>
            </p:txBody>
          </p:sp>
        </mc:Fallback>
      </mc:AlternateContent>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949" y="3667551"/>
            <a:ext cx="3198874" cy="1448400"/>
          </a:xfrm>
          <a:prstGeom prst="rect">
            <a:avLst/>
          </a:prstGeom>
        </p:spPr>
      </p:pic>
      <p:sp>
        <p:nvSpPr>
          <p:cNvPr id="32" name="圆角矩形 31"/>
          <p:cNvSpPr/>
          <p:nvPr/>
        </p:nvSpPr>
        <p:spPr>
          <a:xfrm>
            <a:off x="237522" y="3667428"/>
            <a:ext cx="3872698" cy="1561064"/>
          </a:xfrm>
          <a:prstGeom prst="round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上下箭头 32"/>
          <p:cNvSpPr/>
          <p:nvPr/>
        </p:nvSpPr>
        <p:spPr>
          <a:xfrm>
            <a:off x="781050" y="3125683"/>
            <a:ext cx="198580" cy="36557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4" name="文本框 33"/>
              <p:cNvSpPr txBox="1"/>
              <p:nvPr/>
            </p:nvSpPr>
            <p:spPr>
              <a:xfrm>
                <a:off x="4140090" y="3425111"/>
                <a:ext cx="4934489" cy="1827423"/>
              </a:xfrm>
              <a:prstGeom prst="rect">
                <a:avLst/>
              </a:prstGeom>
              <a:noFill/>
            </p:spPr>
            <p:txBody>
              <a:bodyPr wrap="square" rtlCol="0">
                <a:spAutoFit/>
              </a:bodyPr>
              <a:lstStyle/>
              <a:p>
                <a:pPr>
                  <a:lnSpc>
                    <a:spcPct val="150000"/>
                  </a:lnSpc>
                </a:pPr>
                <a:r>
                  <a:rPr lang="en-US" altLang="zh-CN" dirty="0" smtClean="0">
                    <a:latin typeface="微软雅黑" panose="020B0503020204020204" pitchFamily="34" charset="-122"/>
                    <a:ea typeface="微软雅黑" panose="020B0503020204020204" pitchFamily="34" charset="-122"/>
                  </a:rPr>
                  <a:t>VAE: </a:t>
                </a:r>
                <a14:m>
                  <m:oMath xmlns:m="http://schemas.openxmlformats.org/officeDocument/2006/math">
                    <m:r>
                      <a:rPr lang="en-US" altLang="zh-CN" b="0" i="1" smtClean="0">
                        <a:latin typeface="Cambria Math" panose="02040503050406030204" pitchFamily="18" charset="0"/>
                        <a:ea typeface="微软雅黑" panose="020B0503020204020204" pitchFamily="34" charset="-122"/>
                      </a:rPr>
                      <m:t>ℒ</m:t>
                    </m:r>
                    <m:d>
                      <m:dPr>
                        <m:ctrlPr>
                          <a:rPr lang="en-US" altLang="zh-CN" b="0" i="1" smtClean="0">
                            <a:latin typeface="Cambria Math" panose="02040503050406030204" pitchFamily="18" charset="0"/>
                            <a:ea typeface="微软雅黑" panose="020B0503020204020204" pitchFamily="34" charset="-122"/>
                          </a:rPr>
                        </m:ctrlPr>
                      </m:dPr>
                      <m:e>
                        <m:r>
                          <a:rPr lang="en-US" altLang="zh-CN" b="0" i="1" smtClean="0">
                            <a:latin typeface="Cambria Math" panose="02040503050406030204" pitchFamily="18" charset="0"/>
                            <a:ea typeface="微软雅黑" panose="020B0503020204020204" pitchFamily="34" charset="-122"/>
                          </a:rPr>
                          <m:t>𝑥</m:t>
                        </m:r>
                      </m:e>
                    </m:d>
                    <m:r>
                      <a:rPr lang="en-US" altLang="zh-CN" b="0" i="1" smtClean="0">
                        <a:latin typeface="Cambria Math" panose="02040503050406030204" pitchFamily="18" charset="0"/>
                        <a:ea typeface="微软雅黑" panose="020B0503020204020204" pitchFamily="34" charset="-122"/>
                      </a:rPr>
                      <m:t>≥</m:t>
                    </m:r>
                  </m:oMath>
                </a14:m>
                <a:endParaRPr lang="en-US" altLang="zh-CN" b="0" i="1" dirty="0" smtClean="0">
                  <a:latin typeface="Cambria Math" panose="02040503050406030204" pitchFamily="18" charset="0"/>
                  <a:ea typeface="微软雅黑" panose="020B0503020204020204" pitchFamily="34" charset="-122"/>
                </a:endParaRPr>
              </a:p>
              <a:p>
                <a:pPr>
                  <a:lnSpc>
                    <a:spcPct val="150000"/>
                  </a:lnSpc>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微软雅黑" panose="020B0503020204020204" pitchFamily="34" charset="-122"/>
                        </a:rPr>
                        <m:t>−</m:t>
                      </m:r>
                      <m:sSub>
                        <m:sSubPr>
                          <m:ctrlPr>
                            <a:rPr lang="en-US" altLang="zh-CN" b="0" i="1" smtClean="0">
                              <a:latin typeface="Cambria Math" panose="02040503050406030204" pitchFamily="18" charset="0"/>
                              <a:ea typeface="微软雅黑" panose="020B0503020204020204" pitchFamily="34" charset="-122"/>
                            </a:rPr>
                          </m:ctrlPr>
                        </m:sSubPr>
                        <m:e>
                          <m:r>
                            <m:rPr>
                              <m:sty m:val="p"/>
                            </m:rPr>
                            <a:rPr lang="en-US" altLang="zh-CN" b="0" i="0" smtClean="0">
                              <a:latin typeface="Cambria Math" panose="02040503050406030204" pitchFamily="18" charset="0"/>
                              <a:ea typeface="微软雅黑" panose="020B0503020204020204" pitchFamily="34" charset="-122"/>
                            </a:rPr>
                            <m:t>D</m:t>
                          </m:r>
                        </m:e>
                        <m:sub>
                          <m:r>
                            <m:rPr>
                              <m:sty m:val="p"/>
                            </m:rPr>
                            <a:rPr lang="en-US" altLang="zh-CN" b="0" i="0" smtClean="0">
                              <a:latin typeface="Cambria Math" panose="02040503050406030204" pitchFamily="18" charset="0"/>
                              <a:ea typeface="微软雅黑" panose="020B0503020204020204" pitchFamily="34" charset="-122"/>
                            </a:rPr>
                            <m:t>KL</m:t>
                          </m:r>
                        </m:sub>
                      </m:sSub>
                      <m:d>
                        <m:dPr>
                          <m:begChr m:val="["/>
                          <m:endChr m:val="]"/>
                          <m:ctrlPr>
                            <a:rPr lang="en-US" altLang="zh-CN" b="0" i="1" smtClean="0">
                              <a:latin typeface="Cambria Math" panose="02040503050406030204" pitchFamily="18" charset="0"/>
                              <a:ea typeface="微软雅黑" panose="020B0503020204020204" pitchFamily="34" charset="-122"/>
                            </a:rPr>
                          </m:ctrlPr>
                        </m:dPr>
                        <m:e>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𝑞</m:t>
                              </m:r>
                            </m:e>
                            <m:sub>
                              <m:r>
                                <a:rPr lang="en-US" altLang="zh-CN" b="0" i="1" smtClean="0">
                                  <a:latin typeface="Cambria Math" panose="02040503050406030204" pitchFamily="18" charset="0"/>
                                  <a:ea typeface="微软雅黑" panose="020B0503020204020204" pitchFamily="34" charset="-122"/>
                                </a:rPr>
                                <m:t>𝜃</m:t>
                              </m:r>
                            </m:sub>
                          </m:sSub>
                          <m:d>
                            <m:dPr>
                              <m:sepChr m:val="∣"/>
                              <m:ctrlPr>
                                <a:rPr lang="en-US" altLang="zh-CN" b="0" i="1" smtClean="0">
                                  <a:latin typeface="Cambria Math" panose="02040503050406030204" pitchFamily="18" charset="0"/>
                                  <a:ea typeface="微软雅黑" panose="020B0503020204020204" pitchFamily="34" charset="-122"/>
                                </a:rPr>
                              </m:ctrlPr>
                            </m:dPr>
                            <m:e>
                              <m:r>
                                <a:rPr lang="en-US" altLang="zh-CN" b="0" i="1" smtClean="0">
                                  <a:latin typeface="Cambria Math" panose="02040503050406030204" pitchFamily="18" charset="0"/>
                                  <a:ea typeface="微软雅黑" panose="020B0503020204020204" pitchFamily="34" charset="-122"/>
                                </a:rPr>
                                <m:t>𝑧</m:t>
                              </m:r>
                            </m:e>
                            <m:e>
                              <m:r>
                                <a:rPr lang="en-US" altLang="zh-CN" b="0" i="1" smtClean="0">
                                  <a:latin typeface="Cambria Math" panose="02040503050406030204" pitchFamily="18" charset="0"/>
                                  <a:ea typeface="微软雅黑" panose="020B0503020204020204" pitchFamily="34" charset="-122"/>
                                </a:rPr>
                                <m:t>𝑥</m:t>
                              </m:r>
                            </m:e>
                          </m:d>
                          <m:r>
                            <a:rPr lang="en-US" altLang="zh-CN" b="0" i="1" smtClean="0">
                              <a:latin typeface="Cambria Math" panose="02040503050406030204" pitchFamily="18" charset="0"/>
                              <a:ea typeface="微软雅黑" panose="020B0503020204020204" pitchFamily="34" charset="-122"/>
                            </a:rPr>
                            <m:t>‖</m:t>
                          </m:r>
                          <m:r>
                            <a:rPr lang="en-US" altLang="zh-CN" b="0" i="1" smtClean="0">
                              <a:latin typeface="Cambria Math" panose="02040503050406030204" pitchFamily="18" charset="0"/>
                              <a:ea typeface="微软雅黑" panose="020B0503020204020204" pitchFamily="34" charset="-122"/>
                            </a:rPr>
                            <m:t>𝑝</m:t>
                          </m:r>
                          <m:r>
                            <a:rPr lang="en-US" altLang="zh-CN" b="0" i="1" smtClean="0">
                              <a:latin typeface="Cambria Math" panose="02040503050406030204" pitchFamily="18" charset="0"/>
                              <a:ea typeface="微软雅黑" panose="020B0503020204020204" pitchFamily="34" charset="-122"/>
                            </a:rPr>
                            <m:t>(</m:t>
                          </m:r>
                          <m:r>
                            <a:rPr lang="en-US" altLang="zh-CN" b="0" i="1" smtClean="0">
                              <a:latin typeface="Cambria Math" panose="02040503050406030204" pitchFamily="18" charset="0"/>
                              <a:ea typeface="微软雅黑" panose="020B0503020204020204" pitchFamily="34" charset="-122"/>
                            </a:rPr>
                            <m:t>𝑧</m:t>
                          </m:r>
                          <m:r>
                            <a:rPr lang="en-US" altLang="zh-CN" b="0" i="1" smtClean="0">
                              <a:latin typeface="Cambria Math" panose="02040503050406030204" pitchFamily="18" charset="0"/>
                              <a:ea typeface="微软雅黑" panose="020B0503020204020204" pitchFamily="34" charset="-122"/>
                            </a:rPr>
                            <m:t>)</m:t>
                          </m:r>
                        </m:e>
                      </m:d>
                      <m:r>
                        <a:rPr lang="en-US" altLang="zh-CN" b="0" i="1" smtClean="0">
                          <a:latin typeface="Cambria Math" panose="02040503050406030204" pitchFamily="18" charset="0"/>
                          <a:ea typeface="微软雅黑" panose="020B0503020204020204" pitchFamily="34" charset="-122"/>
                        </a:rPr>
                        <m:t>+</m:t>
                      </m:r>
                      <m:sSub>
                        <m:sSubPr>
                          <m:ctrlPr>
                            <a:rPr lang="en-US" altLang="zh-CN" b="0" i="1" smtClean="0">
                              <a:latin typeface="Cambria Math" panose="02040503050406030204" pitchFamily="18" charset="0"/>
                              <a:ea typeface="微软雅黑" panose="020B0503020204020204" pitchFamily="34" charset="-122"/>
                            </a:rPr>
                          </m:ctrlPr>
                        </m:sSubPr>
                        <m:e>
                          <m:r>
                            <m:rPr>
                              <m:sty m:val="p"/>
                            </m:rPr>
                            <a:rPr lang="en-US" altLang="zh-CN" b="0" i="0" smtClean="0">
                              <a:latin typeface="Cambria Math" panose="02040503050406030204" pitchFamily="18" charset="0"/>
                              <a:ea typeface="微软雅黑" panose="020B0503020204020204" pitchFamily="34" charset="-122"/>
                            </a:rPr>
                            <m:t>E</m:t>
                          </m:r>
                        </m:e>
                        <m:sub>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𝑞</m:t>
                              </m:r>
                            </m:e>
                            <m:sub>
                              <m:r>
                                <a:rPr lang="en-US" altLang="zh-CN" b="0" i="1" smtClean="0">
                                  <a:latin typeface="Cambria Math" panose="02040503050406030204" pitchFamily="18" charset="0"/>
                                  <a:ea typeface="微软雅黑" panose="020B0503020204020204" pitchFamily="34" charset="-122"/>
                                </a:rPr>
                                <m:t>𝜃</m:t>
                              </m:r>
                            </m:sub>
                          </m:sSub>
                          <m:d>
                            <m:dPr>
                              <m:sepChr m:val="∣"/>
                              <m:ctrlPr>
                                <a:rPr lang="en-US" altLang="zh-CN" b="0" i="1" smtClean="0">
                                  <a:latin typeface="Cambria Math" panose="02040503050406030204" pitchFamily="18" charset="0"/>
                                  <a:ea typeface="微软雅黑" panose="020B0503020204020204" pitchFamily="34" charset="-122"/>
                                </a:rPr>
                              </m:ctrlPr>
                            </m:dPr>
                            <m:e>
                              <m:r>
                                <a:rPr lang="en-US" altLang="zh-CN" b="0" i="1" smtClean="0">
                                  <a:latin typeface="Cambria Math" panose="02040503050406030204" pitchFamily="18" charset="0"/>
                                  <a:ea typeface="微软雅黑" panose="020B0503020204020204" pitchFamily="34" charset="-122"/>
                                </a:rPr>
                                <m:t>𝑧</m:t>
                              </m:r>
                            </m:e>
                            <m:e>
                              <m:r>
                                <a:rPr lang="en-US" altLang="zh-CN" b="0" i="1" smtClean="0">
                                  <a:latin typeface="Cambria Math" panose="02040503050406030204" pitchFamily="18" charset="0"/>
                                  <a:ea typeface="微软雅黑" panose="020B0503020204020204" pitchFamily="34" charset="-122"/>
                                </a:rPr>
                                <m:t>𝑥</m:t>
                              </m:r>
                            </m:e>
                          </m:d>
                        </m:sub>
                      </m:sSub>
                      <m:d>
                        <m:dPr>
                          <m:begChr m:val="["/>
                          <m:endChr m:val="]"/>
                          <m:ctrlPr>
                            <a:rPr lang="en-US" altLang="zh-CN" b="0" i="1" smtClean="0">
                              <a:latin typeface="Cambria Math" panose="02040503050406030204" pitchFamily="18" charset="0"/>
                              <a:ea typeface="微软雅黑" panose="020B0503020204020204" pitchFamily="34" charset="-122"/>
                            </a:rPr>
                          </m:ctrlPr>
                        </m:dPr>
                        <m:e>
                          <m:func>
                            <m:funcPr>
                              <m:ctrlPr>
                                <a:rPr lang="en-US" altLang="zh-CN" b="0" i="1" smtClean="0">
                                  <a:latin typeface="Cambria Math" panose="02040503050406030204" pitchFamily="18" charset="0"/>
                                  <a:ea typeface="微软雅黑" panose="020B0503020204020204" pitchFamily="34" charset="-122"/>
                                </a:rPr>
                              </m:ctrlPr>
                            </m:funcPr>
                            <m:fName>
                              <m:r>
                                <m:rPr>
                                  <m:sty m:val="p"/>
                                </m:rPr>
                                <a:rPr lang="en-US" altLang="zh-CN" b="0" i="0" smtClean="0">
                                  <a:latin typeface="Cambria Math" panose="02040503050406030204" pitchFamily="18" charset="0"/>
                                  <a:ea typeface="微软雅黑" panose="020B0503020204020204" pitchFamily="34" charset="-122"/>
                                </a:rPr>
                                <m:t>ln</m:t>
                              </m:r>
                            </m:fName>
                            <m:e>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𝑝</m:t>
                                  </m:r>
                                </m:e>
                                <m:sub>
                                  <m:r>
                                    <a:rPr lang="en-US" altLang="zh-CN" b="0" i="1" smtClean="0">
                                      <a:latin typeface="Cambria Math" panose="02040503050406030204" pitchFamily="18" charset="0"/>
                                      <a:ea typeface="微软雅黑" panose="020B0503020204020204" pitchFamily="34" charset="-122"/>
                                    </a:rPr>
                                    <m:t>𝜙</m:t>
                                  </m:r>
                                </m:sub>
                              </m:sSub>
                              <m:d>
                                <m:dPr>
                                  <m:sepChr m:val="∣"/>
                                  <m:ctrlPr>
                                    <a:rPr lang="en-US" altLang="zh-CN" b="0" i="1" smtClean="0">
                                      <a:latin typeface="Cambria Math" panose="02040503050406030204" pitchFamily="18" charset="0"/>
                                      <a:ea typeface="微软雅黑" panose="020B0503020204020204" pitchFamily="34" charset="-122"/>
                                    </a:rPr>
                                  </m:ctrlPr>
                                </m:dPr>
                                <m:e>
                                  <m:r>
                                    <a:rPr lang="en-US" altLang="zh-CN" b="0" i="1" smtClean="0">
                                      <a:latin typeface="Cambria Math" panose="02040503050406030204" pitchFamily="18" charset="0"/>
                                      <a:ea typeface="微软雅黑" panose="020B0503020204020204" pitchFamily="34" charset="-122"/>
                                    </a:rPr>
                                    <m:t>𝑥</m:t>
                                  </m:r>
                                </m:e>
                                <m:e>
                                  <m:r>
                                    <a:rPr lang="en-US" altLang="zh-CN" b="0" i="1" smtClean="0">
                                      <a:latin typeface="Cambria Math" panose="02040503050406030204" pitchFamily="18" charset="0"/>
                                      <a:ea typeface="微软雅黑" panose="020B0503020204020204" pitchFamily="34" charset="-122"/>
                                    </a:rPr>
                                    <m:t>𝑧</m:t>
                                  </m:r>
                                </m:e>
                              </m:d>
                            </m:e>
                          </m:func>
                        </m:e>
                      </m:d>
                    </m:oMath>
                  </m:oMathPara>
                </a14:m>
                <a:endParaRPr lang="en-US" altLang="zh-CN" dirty="0" smtClean="0">
                  <a:latin typeface="微软雅黑" panose="020B0503020204020204" pitchFamily="34" charset="-122"/>
                  <a:ea typeface="微软雅黑" panose="020B0503020204020204" pitchFamily="34" charset="-122"/>
                </a:endParaRPr>
              </a:p>
              <a:p>
                <a:pPr>
                  <a:lnSpc>
                    <a:spcPct val="150000"/>
                  </a:lnSpc>
                </a:pPr>
                <a:r>
                  <a:rPr lang="zh-CN" altLang="en-US" b="1" dirty="0" smtClean="0">
                    <a:latin typeface="微软雅黑" panose="020B0503020204020204" pitchFamily="34" charset="-122"/>
                    <a:ea typeface="微软雅黑" panose="020B0503020204020204" pitchFamily="34" charset="-122"/>
                  </a:rPr>
                  <a:t>通过优化</a:t>
                </a:r>
                <a14:m>
                  <m:oMath xmlns:m="http://schemas.openxmlformats.org/officeDocument/2006/math">
                    <m:r>
                      <a:rPr lang="en-US" altLang="zh-CN" b="1" i="1" smtClean="0">
                        <a:latin typeface="Cambria Math" panose="02040503050406030204" pitchFamily="18" charset="0"/>
                        <a:ea typeface="微软雅黑" panose="020B0503020204020204" pitchFamily="34" charset="-122"/>
                      </a:rPr>
                      <m:t>𝓛</m:t>
                    </m:r>
                    <m:r>
                      <a:rPr lang="en-US" altLang="zh-CN" b="1" i="1" smtClean="0">
                        <a:latin typeface="Cambria Math" panose="02040503050406030204" pitchFamily="18" charset="0"/>
                        <a:ea typeface="微软雅黑" panose="020B0503020204020204" pitchFamily="34" charset="-122"/>
                      </a:rPr>
                      <m:t>(</m:t>
                    </m:r>
                    <m:r>
                      <a:rPr lang="en-US" altLang="zh-CN" b="1" i="1" smtClean="0">
                        <a:latin typeface="Cambria Math" panose="02040503050406030204" pitchFamily="18" charset="0"/>
                        <a:ea typeface="微软雅黑" panose="020B0503020204020204" pitchFamily="34" charset="-122"/>
                      </a:rPr>
                      <m:t>𝒙</m:t>
                    </m:r>
                    <m:r>
                      <a:rPr lang="en-US" altLang="zh-CN" b="1" i="1" smtClean="0">
                        <a:latin typeface="Cambria Math" panose="02040503050406030204" pitchFamily="18" charset="0"/>
                        <a:ea typeface="微软雅黑" panose="020B0503020204020204" pitchFamily="34" charset="-122"/>
                      </a:rPr>
                      <m:t>)</m:t>
                    </m:r>
                  </m:oMath>
                </a14:m>
                <a:r>
                  <a:rPr lang="zh-CN" altLang="en-US" b="1" dirty="0" smtClean="0">
                    <a:latin typeface="微软雅黑" panose="020B0503020204020204" pitchFamily="34" charset="-122"/>
                    <a:ea typeface="微软雅黑" panose="020B0503020204020204" pitchFamily="34" charset="-122"/>
                  </a:rPr>
                  <a:t>寻找近似后验 </a:t>
                </a:r>
                <a:r>
                  <a:rPr lang="en-US" altLang="zh-CN" b="1" dirty="0" smtClean="0">
                    <a:latin typeface="微软雅黑" panose="020B0503020204020204" pitchFamily="34" charset="-122"/>
                    <a:ea typeface="微软雅黑" panose="020B0503020204020204" pitchFamily="34" charset="-122"/>
                  </a:rPr>
                  <a:t>– </a:t>
                </a:r>
                <a:r>
                  <a:rPr lang="zh-CN" altLang="en-US" b="1" dirty="0" smtClean="0">
                    <a:latin typeface="微软雅黑" panose="020B0503020204020204" pitchFamily="34" charset="-122"/>
                    <a:ea typeface="微软雅黑" panose="020B0503020204020204" pitchFamily="34" charset="-122"/>
                  </a:rPr>
                  <a:t>绕过</a:t>
                </a:r>
                <a:r>
                  <a:rPr lang="en-US" altLang="zh-CN" b="1" dirty="0" smtClean="0">
                    <a:latin typeface="微软雅黑" panose="020B0503020204020204" pitchFamily="34" charset="-122"/>
                    <a:ea typeface="微软雅黑" panose="020B0503020204020204" pitchFamily="34" charset="-122"/>
                  </a:rPr>
                  <a:t>”</a:t>
                </a:r>
                <a:r>
                  <a:rPr lang="zh-CN" altLang="en-US" b="1" dirty="0" smtClean="0">
                    <a:latin typeface="微软雅黑" panose="020B0503020204020204" pitchFamily="34" charset="-122"/>
                    <a:ea typeface="微软雅黑" panose="020B0503020204020204" pitchFamily="34" charset="-122"/>
                  </a:rPr>
                  <a:t>证据积分</a:t>
                </a:r>
                <a:r>
                  <a:rPr lang="en-US" altLang="zh-CN" b="1" dirty="0" smtClean="0">
                    <a:latin typeface="微软雅黑" panose="020B0503020204020204" pitchFamily="34" charset="-122"/>
                    <a:ea typeface="微软雅黑" panose="020B0503020204020204" pitchFamily="34" charset="-122"/>
                  </a:rPr>
                  <a:t>”</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smtClean="0">
                    <a:latin typeface="微软雅黑" panose="020B0503020204020204" pitchFamily="34" charset="-122"/>
                    <a:ea typeface="微软雅黑" panose="020B0503020204020204" pitchFamily="34" charset="-122"/>
                  </a:rPr>
                  <a:t>其中出现的</a:t>
                </a:r>
                <a:r>
                  <a:rPr lang="zh-CN" altLang="en-US" b="1" dirty="0">
                    <a:latin typeface="微软雅黑" panose="020B0503020204020204" pitchFamily="34" charset="-122"/>
                    <a:ea typeface="微软雅黑" panose="020B0503020204020204" pitchFamily="34" charset="-122"/>
                  </a:rPr>
                  <a:t>“</a:t>
                </a:r>
                <a:r>
                  <a:rPr lang="zh-CN" altLang="en-US" b="1" dirty="0" smtClean="0">
                    <a:latin typeface="微软雅黑" panose="020B0503020204020204" pitchFamily="34" charset="-122"/>
                    <a:ea typeface="微软雅黑" panose="020B0503020204020204" pitchFamily="34" charset="-122"/>
                  </a:rPr>
                  <a:t>似然</a:t>
                </a:r>
                <a:r>
                  <a:rPr lang="en-US" altLang="zh-CN" b="1" dirty="0" smtClean="0">
                    <a:latin typeface="微软雅黑" panose="020B0503020204020204" pitchFamily="34" charset="-122"/>
                    <a:ea typeface="微软雅黑" panose="020B0503020204020204" pitchFamily="34" charset="-122"/>
                  </a:rPr>
                  <a:t>”</a:t>
                </a:r>
                <a:r>
                  <a:rPr lang="zh-CN" altLang="en-US" b="1" dirty="0" smtClean="0">
                    <a:latin typeface="微软雅黑" panose="020B0503020204020204" pitchFamily="34" charset="-122"/>
                    <a:ea typeface="微软雅黑" panose="020B0503020204020204" pitchFamily="34" charset="-122"/>
                  </a:rPr>
                  <a:t>，由物理模型决定</a:t>
                </a:r>
                <a:endParaRPr lang="en-US" altLang="zh-CN" b="1" dirty="0">
                  <a:latin typeface="微软雅黑" panose="020B0503020204020204" pitchFamily="34" charset="-122"/>
                  <a:ea typeface="微软雅黑" panose="020B0503020204020204" pitchFamily="34" charset="-122"/>
                </a:endParaRPr>
              </a:p>
            </p:txBody>
          </p:sp>
        </mc:Choice>
        <mc:Fallback xmlns="">
          <p:sp>
            <p:nvSpPr>
              <p:cNvPr id="34" name="文本框 33"/>
              <p:cNvSpPr txBox="1">
                <a:spLocks noRot="1" noChangeAspect="1" noMove="1" noResize="1" noEditPoints="1" noAdjustHandles="1" noChangeArrowheads="1" noChangeShapeType="1" noTextEdit="1"/>
              </p:cNvSpPr>
              <p:nvPr/>
            </p:nvSpPr>
            <p:spPr>
              <a:xfrm>
                <a:off x="4140090" y="3425111"/>
                <a:ext cx="4934489" cy="1827423"/>
              </a:xfrm>
              <a:prstGeom prst="rect">
                <a:avLst/>
              </a:prstGeom>
              <a:blipFill>
                <a:blip r:embed="rId8"/>
                <a:stretch>
                  <a:fillRect l="-988" r="-5556" b="-1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p:cNvSpPr txBox="1"/>
              <p:nvPr/>
            </p:nvSpPr>
            <p:spPr>
              <a:xfrm>
                <a:off x="622371" y="5364992"/>
                <a:ext cx="7728675" cy="998928"/>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例如</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给定超新星观测数据，比较暗能量模型问题中</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采用约化似然</a:t>
                </a:r>
                <a:endParaRPr lang="en-US" altLang="zh-CN" dirty="0" smtClean="0">
                  <a:latin typeface="微软雅黑" panose="020B0503020204020204" pitchFamily="34" charset="-122"/>
                  <a:ea typeface="微软雅黑" panose="020B0503020204020204" pitchFamily="34" charset="-122"/>
                </a:endParaRPr>
              </a:p>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微软雅黑" panose="020B0503020204020204" pitchFamily="34" charset="-122"/>
                        </a:rPr>
                        <m:t>−</m:t>
                      </m:r>
                      <m:func>
                        <m:funcPr>
                          <m:ctrlPr>
                            <a:rPr lang="en-US" altLang="zh-CN" b="0" i="1" smtClean="0">
                              <a:latin typeface="Cambria Math" panose="02040503050406030204" pitchFamily="18" charset="0"/>
                              <a:ea typeface="微软雅黑" panose="020B0503020204020204" pitchFamily="34" charset="-122"/>
                            </a:rPr>
                          </m:ctrlPr>
                        </m:funcPr>
                        <m:fName>
                          <m:r>
                            <m:rPr>
                              <m:sty m:val="p"/>
                            </m:rPr>
                            <a:rPr lang="en-US" altLang="zh-CN" b="0" i="0" smtClean="0">
                              <a:latin typeface="Cambria Math" panose="02040503050406030204" pitchFamily="18" charset="0"/>
                              <a:ea typeface="微软雅黑" panose="020B0503020204020204" pitchFamily="34" charset="-122"/>
                            </a:rPr>
                            <m:t>ln</m:t>
                          </m:r>
                        </m:fName>
                        <m:e>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ℒ</m:t>
                              </m:r>
                            </m:e>
                            <m:sub>
                              <m:r>
                                <a:rPr lang="en-US" altLang="zh-CN" b="0" i="1" smtClean="0">
                                  <a:latin typeface="Cambria Math" panose="02040503050406030204" pitchFamily="18" charset="0"/>
                                  <a:ea typeface="微软雅黑" panose="020B0503020204020204" pitchFamily="34" charset="-122"/>
                                </a:rPr>
                                <m:t>𝑆𝑁</m:t>
                              </m:r>
                            </m:sub>
                          </m:sSub>
                          <m:d>
                            <m:dPr>
                              <m:sepChr m:val="∣"/>
                              <m:ctrlPr>
                                <a:rPr lang="en-US" altLang="zh-CN" b="0" i="1" smtClean="0">
                                  <a:latin typeface="Cambria Math" panose="02040503050406030204" pitchFamily="18" charset="0"/>
                                  <a:ea typeface="微软雅黑" panose="020B0503020204020204" pitchFamily="34" charset="-122"/>
                                </a:rPr>
                              </m:ctrlPr>
                            </m:dPr>
                            <m:e>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𝑚</m:t>
                                  </m:r>
                                </m:e>
                                <m:sub>
                                  <m:r>
                                    <a:rPr lang="en-US" altLang="zh-CN" b="0" i="1" smtClean="0">
                                      <a:latin typeface="Cambria Math" panose="02040503050406030204" pitchFamily="18" charset="0"/>
                                      <a:ea typeface="微软雅黑" panose="020B0503020204020204" pitchFamily="34" charset="-122"/>
                                    </a:rPr>
                                    <m:t>𝑜𝑏𝑠</m:t>
                                  </m:r>
                                </m:sub>
                              </m:sSub>
                            </m:e>
                            <m:e>
                              <m:r>
                                <a:rPr lang="en-US" altLang="zh-CN" b="0" i="1" smtClean="0">
                                  <a:latin typeface="Cambria Math" panose="02040503050406030204" pitchFamily="18" charset="0"/>
                                  <a:ea typeface="微软雅黑" panose="020B0503020204020204" pitchFamily="34" charset="-122"/>
                                </a:rPr>
                                <m:t>𝑤</m:t>
                              </m:r>
                              <m:r>
                                <a:rPr lang="en-US" altLang="zh-CN" b="0" i="1" smtClean="0">
                                  <a:latin typeface="Cambria Math" panose="02040503050406030204" pitchFamily="18" charset="0"/>
                                  <a:ea typeface="微软雅黑" panose="020B0503020204020204" pitchFamily="34" charset="-122"/>
                                </a:rPr>
                                <m:t>, </m:t>
                              </m:r>
                              <m:r>
                                <a:rPr lang="en-US" altLang="zh-CN" b="0" i="1" smtClean="0">
                                  <a:latin typeface="Cambria Math" panose="02040503050406030204" pitchFamily="18" charset="0"/>
                                  <a:ea typeface="微软雅黑" panose="020B0503020204020204" pitchFamily="34" charset="-122"/>
                                </a:rPr>
                                <m:t>𝒜</m:t>
                              </m:r>
                            </m:e>
                          </m:d>
                          <m:r>
                            <a:rPr lang="en-US" altLang="zh-CN" b="0" i="1" smtClean="0">
                              <a:latin typeface="Cambria Math" panose="02040503050406030204" pitchFamily="18" charset="0"/>
                              <a:ea typeface="微软雅黑" panose="020B0503020204020204" pitchFamily="34" charset="-122"/>
                            </a:rPr>
                            <m:t>=</m:t>
                          </m:r>
                          <m:f>
                            <m:fPr>
                              <m:ctrlPr>
                                <a:rPr lang="en-US" altLang="zh-CN" b="0" i="1" smtClean="0">
                                  <a:latin typeface="Cambria Math" panose="02040503050406030204" pitchFamily="18" charset="0"/>
                                  <a:ea typeface="微软雅黑" panose="020B0503020204020204" pitchFamily="34" charset="-122"/>
                                </a:rPr>
                              </m:ctrlPr>
                            </m:fPr>
                            <m:num>
                              <m:r>
                                <a:rPr lang="en-US" altLang="zh-CN" b="0" i="1" smtClean="0">
                                  <a:latin typeface="Cambria Math" panose="02040503050406030204" pitchFamily="18" charset="0"/>
                                  <a:ea typeface="微软雅黑" panose="020B0503020204020204" pitchFamily="34" charset="-122"/>
                                </a:rPr>
                                <m:t>1</m:t>
                              </m:r>
                            </m:num>
                            <m:den>
                              <m:r>
                                <a:rPr lang="en-US" altLang="zh-CN" b="0" i="1" smtClean="0">
                                  <a:latin typeface="Cambria Math" panose="02040503050406030204" pitchFamily="18" charset="0"/>
                                  <a:ea typeface="微软雅黑" panose="020B0503020204020204" pitchFamily="34" charset="-122"/>
                                </a:rPr>
                                <m:t>2</m:t>
                              </m:r>
                            </m:den>
                          </m:f>
                          <m:sSup>
                            <m:sSupPr>
                              <m:ctrlPr>
                                <a:rPr lang="en-US" altLang="zh-CN" b="0" i="1" smtClean="0">
                                  <a:latin typeface="Cambria Math" panose="02040503050406030204" pitchFamily="18" charset="0"/>
                                  <a:ea typeface="微软雅黑" panose="020B0503020204020204" pitchFamily="34" charset="-122"/>
                                </a:rPr>
                              </m:ctrlPr>
                            </m:sSupPr>
                            <m:e>
                              <m:r>
                                <a:rPr lang="en-US" altLang="zh-CN" b="0" i="1" smtClean="0">
                                  <a:latin typeface="Cambria Math" panose="02040503050406030204" pitchFamily="18" charset="0"/>
                                  <a:ea typeface="微软雅黑" panose="020B0503020204020204" pitchFamily="34" charset="-122"/>
                                </a:rPr>
                                <m:t>𝑥</m:t>
                              </m:r>
                            </m:e>
                            <m:sup>
                              <m:r>
                                <a:rPr lang="en-US" altLang="zh-CN" b="0" i="1" smtClean="0">
                                  <a:latin typeface="Cambria Math" panose="02040503050406030204" pitchFamily="18" charset="0"/>
                                  <a:ea typeface="微软雅黑" panose="020B0503020204020204" pitchFamily="34" charset="-122"/>
                                </a:rPr>
                                <m:t>𝑇</m:t>
                              </m:r>
                            </m:sup>
                          </m:sSup>
                          <m:d>
                            <m:dPr>
                              <m:begChr m:val="["/>
                              <m:endChr m:val="]"/>
                              <m:ctrlPr>
                                <a:rPr lang="en-US" altLang="zh-CN" b="0" i="1" smtClean="0">
                                  <a:latin typeface="Cambria Math" panose="02040503050406030204" pitchFamily="18" charset="0"/>
                                  <a:ea typeface="微软雅黑" panose="020B0503020204020204" pitchFamily="34" charset="-122"/>
                                </a:rPr>
                              </m:ctrlPr>
                            </m:dPr>
                            <m:e>
                              <m:sSubSup>
                                <m:sSubSupPr>
                                  <m:ctrlPr>
                                    <a:rPr lang="en-US" altLang="zh-CN" b="0" i="1" smtClean="0">
                                      <a:latin typeface="Cambria Math" panose="02040503050406030204" pitchFamily="18" charset="0"/>
                                      <a:ea typeface="微软雅黑" panose="020B0503020204020204" pitchFamily="34" charset="-122"/>
                                    </a:rPr>
                                  </m:ctrlPr>
                                </m:sSubSupPr>
                                <m:e>
                                  <m:r>
                                    <m:rPr>
                                      <m:sty m:val="p"/>
                                    </m:rPr>
                                    <a:rPr lang="en-US" altLang="zh-CN" b="0" i="0" smtClean="0">
                                      <a:latin typeface="Cambria Math" panose="02040503050406030204" pitchFamily="18" charset="0"/>
                                      <a:ea typeface="微软雅黑" panose="020B0503020204020204" pitchFamily="34" charset="-122"/>
                                    </a:rPr>
                                    <m:t>Σ</m:t>
                                  </m:r>
                                </m:e>
                                <m:sub>
                                  <m:r>
                                    <a:rPr lang="en-US" altLang="zh-CN" b="0" i="1" smtClean="0">
                                      <a:latin typeface="Cambria Math" panose="02040503050406030204" pitchFamily="18" charset="0"/>
                                      <a:ea typeface="微软雅黑" panose="020B0503020204020204" pitchFamily="34" charset="-122"/>
                                    </a:rPr>
                                    <m:t>𝑆𝑁</m:t>
                                  </m:r>
                                </m:sub>
                                <m:sup>
                                  <m:r>
                                    <a:rPr lang="en-US" altLang="zh-CN" b="0" i="1" smtClean="0">
                                      <a:latin typeface="Cambria Math" panose="02040503050406030204" pitchFamily="18" charset="0"/>
                                      <a:ea typeface="微软雅黑" panose="020B0503020204020204" pitchFamily="34" charset="-122"/>
                                    </a:rPr>
                                    <m:t>−1</m:t>
                                  </m:r>
                                </m:sup>
                              </m:sSubSup>
                              <m:r>
                                <a:rPr lang="en-US" altLang="zh-CN" b="0" i="1" smtClean="0">
                                  <a:latin typeface="Cambria Math" panose="02040503050406030204" pitchFamily="18" charset="0"/>
                                  <a:ea typeface="微软雅黑" panose="020B0503020204020204" pitchFamily="34" charset="-122"/>
                                </a:rPr>
                                <m:t> −</m:t>
                              </m:r>
                              <m:f>
                                <m:fPr>
                                  <m:ctrlPr>
                                    <a:rPr lang="en-US" altLang="zh-CN" b="0" i="1" smtClean="0">
                                      <a:latin typeface="Cambria Math" panose="02040503050406030204" pitchFamily="18" charset="0"/>
                                      <a:ea typeface="微软雅黑" panose="020B0503020204020204" pitchFamily="34" charset="-122"/>
                                    </a:rPr>
                                  </m:ctrlPr>
                                </m:fPr>
                                <m:num>
                                  <m:sSubSup>
                                    <m:sSubSupPr>
                                      <m:ctrlPr>
                                        <a:rPr lang="en-US" altLang="zh-CN" i="1">
                                          <a:latin typeface="Cambria Math" panose="02040503050406030204" pitchFamily="18" charset="0"/>
                                          <a:ea typeface="微软雅黑" panose="020B0503020204020204" pitchFamily="34" charset="-122"/>
                                        </a:rPr>
                                      </m:ctrlPr>
                                    </m:sSubSupPr>
                                    <m:e>
                                      <m:r>
                                        <m:rPr>
                                          <m:sty m:val="p"/>
                                        </m:rPr>
                                        <a:rPr lang="en-US" altLang="zh-CN">
                                          <a:latin typeface="Cambria Math" panose="02040503050406030204" pitchFamily="18" charset="0"/>
                                          <a:ea typeface="微软雅黑" panose="020B0503020204020204" pitchFamily="34" charset="-122"/>
                                        </a:rPr>
                                        <m:t>Σ</m:t>
                                      </m:r>
                                    </m:e>
                                    <m:sub>
                                      <m:r>
                                        <a:rPr lang="en-US" altLang="zh-CN" i="1">
                                          <a:latin typeface="Cambria Math" panose="02040503050406030204" pitchFamily="18" charset="0"/>
                                          <a:ea typeface="微软雅黑" panose="020B0503020204020204" pitchFamily="34" charset="-122"/>
                                        </a:rPr>
                                        <m:t>𝑆𝑁</m:t>
                                      </m:r>
                                    </m:sub>
                                    <m:sup>
                                      <m:r>
                                        <a:rPr lang="en-US" altLang="zh-CN" i="1">
                                          <a:latin typeface="Cambria Math" panose="02040503050406030204" pitchFamily="18" charset="0"/>
                                          <a:ea typeface="微软雅黑" panose="020B0503020204020204" pitchFamily="34" charset="-122"/>
                                        </a:rPr>
                                        <m:t>−1</m:t>
                                      </m:r>
                                    </m:sup>
                                  </m:sSubSup>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𝐹</m:t>
                                      </m:r>
                                    </m:e>
                                    <m:sub>
                                      <m:r>
                                        <a:rPr lang="en-US" altLang="zh-CN" b="0" i="1" smtClean="0">
                                          <a:latin typeface="Cambria Math" panose="02040503050406030204" pitchFamily="18" charset="0"/>
                                          <a:ea typeface="微软雅黑" panose="020B0503020204020204" pitchFamily="34" charset="-122"/>
                                        </a:rPr>
                                        <m:t>1</m:t>
                                      </m:r>
                                    </m:sub>
                                  </m:sSub>
                                  <m:sSubSup>
                                    <m:sSubSupPr>
                                      <m:ctrlPr>
                                        <a:rPr lang="en-US" altLang="zh-CN" i="1">
                                          <a:latin typeface="Cambria Math" panose="02040503050406030204" pitchFamily="18" charset="0"/>
                                          <a:ea typeface="微软雅黑" panose="020B0503020204020204" pitchFamily="34" charset="-122"/>
                                        </a:rPr>
                                      </m:ctrlPr>
                                    </m:sSubSupPr>
                                    <m:e>
                                      <m:r>
                                        <m:rPr>
                                          <m:sty m:val="p"/>
                                        </m:rPr>
                                        <a:rPr lang="en-US" altLang="zh-CN">
                                          <a:latin typeface="Cambria Math" panose="02040503050406030204" pitchFamily="18" charset="0"/>
                                          <a:ea typeface="微软雅黑" panose="020B0503020204020204" pitchFamily="34" charset="-122"/>
                                        </a:rPr>
                                        <m:t>Σ</m:t>
                                      </m:r>
                                    </m:e>
                                    <m:sub>
                                      <m:r>
                                        <a:rPr lang="en-US" altLang="zh-CN" i="1">
                                          <a:latin typeface="Cambria Math" panose="02040503050406030204" pitchFamily="18" charset="0"/>
                                          <a:ea typeface="微软雅黑" panose="020B0503020204020204" pitchFamily="34" charset="-122"/>
                                        </a:rPr>
                                        <m:t>𝑆𝑁</m:t>
                                      </m:r>
                                    </m:sub>
                                    <m:sup>
                                      <m:r>
                                        <a:rPr lang="en-US" altLang="zh-CN" i="1">
                                          <a:latin typeface="Cambria Math" panose="02040503050406030204" pitchFamily="18" charset="0"/>
                                          <a:ea typeface="微软雅黑" panose="020B0503020204020204" pitchFamily="34" charset="-122"/>
                                        </a:rPr>
                                        <m:t>−1</m:t>
                                      </m:r>
                                    </m:sup>
                                  </m:sSubSup>
                                </m:num>
                                <m:den>
                                  <m:sSup>
                                    <m:sSupPr>
                                      <m:ctrlPr>
                                        <a:rPr lang="en-US" altLang="zh-CN" b="0" i="1" smtClean="0">
                                          <a:latin typeface="Cambria Math" panose="02040503050406030204" pitchFamily="18" charset="0"/>
                                          <a:ea typeface="微软雅黑" panose="020B0503020204020204" pitchFamily="34" charset="-122"/>
                                        </a:rPr>
                                      </m:ctrlPr>
                                    </m:sSupPr>
                                    <m:e>
                                      <m:r>
                                        <a:rPr lang="en-US" altLang="zh-CN" b="0" i="1" smtClean="0">
                                          <a:latin typeface="Cambria Math" panose="02040503050406030204" pitchFamily="18" charset="0"/>
                                          <a:ea typeface="微软雅黑" panose="020B0503020204020204" pitchFamily="34" charset="-122"/>
                                        </a:rPr>
                                        <m:t>1</m:t>
                                      </m:r>
                                    </m:e>
                                    <m:sup>
                                      <m:r>
                                        <a:rPr lang="en-US" altLang="zh-CN" b="0" i="1" smtClean="0">
                                          <a:latin typeface="Cambria Math" panose="02040503050406030204" pitchFamily="18" charset="0"/>
                                          <a:ea typeface="微软雅黑" panose="020B0503020204020204" pitchFamily="34" charset="-122"/>
                                        </a:rPr>
                                        <m:t>𝑇</m:t>
                                      </m:r>
                                    </m:sup>
                                  </m:sSup>
                                  <m:sSubSup>
                                    <m:sSubSupPr>
                                      <m:ctrlPr>
                                        <a:rPr lang="en-US" altLang="zh-CN" i="1">
                                          <a:latin typeface="Cambria Math" panose="02040503050406030204" pitchFamily="18" charset="0"/>
                                          <a:ea typeface="微软雅黑" panose="020B0503020204020204" pitchFamily="34" charset="-122"/>
                                        </a:rPr>
                                      </m:ctrlPr>
                                    </m:sSubSupPr>
                                    <m:e>
                                      <m:r>
                                        <m:rPr>
                                          <m:sty m:val="p"/>
                                        </m:rPr>
                                        <a:rPr lang="en-US" altLang="zh-CN">
                                          <a:latin typeface="Cambria Math" panose="02040503050406030204" pitchFamily="18" charset="0"/>
                                          <a:ea typeface="微软雅黑" panose="020B0503020204020204" pitchFamily="34" charset="-122"/>
                                        </a:rPr>
                                        <m:t>Σ</m:t>
                                      </m:r>
                                    </m:e>
                                    <m:sub>
                                      <m:r>
                                        <a:rPr lang="en-US" altLang="zh-CN" i="1">
                                          <a:latin typeface="Cambria Math" panose="02040503050406030204" pitchFamily="18" charset="0"/>
                                          <a:ea typeface="微软雅黑" panose="020B0503020204020204" pitchFamily="34" charset="-122"/>
                                        </a:rPr>
                                        <m:t>𝑆𝑁</m:t>
                                      </m:r>
                                    </m:sub>
                                    <m:sup>
                                      <m:r>
                                        <a:rPr lang="en-US" altLang="zh-CN" i="1">
                                          <a:latin typeface="Cambria Math" panose="02040503050406030204" pitchFamily="18" charset="0"/>
                                          <a:ea typeface="微软雅黑" panose="020B0503020204020204" pitchFamily="34" charset="-122"/>
                                        </a:rPr>
                                        <m:t>−1</m:t>
                                      </m:r>
                                    </m:sup>
                                  </m:sSubSup>
                                  <m:r>
                                    <a:rPr lang="en-US" altLang="zh-CN" b="0" i="1" smtClean="0">
                                      <a:latin typeface="Cambria Math" panose="02040503050406030204" pitchFamily="18" charset="0"/>
                                      <a:ea typeface="微软雅黑" panose="020B0503020204020204" pitchFamily="34" charset="-122"/>
                                    </a:rPr>
                                    <m:t>1</m:t>
                                  </m:r>
                                </m:den>
                              </m:f>
                            </m:e>
                          </m:d>
                        </m:e>
                      </m:func>
                      <m:r>
                        <a:rPr lang="en-US" altLang="zh-CN" b="0" i="1" smtClean="0">
                          <a:latin typeface="Cambria Math" panose="02040503050406030204" pitchFamily="18" charset="0"/>
                          <a:ea typeface="微软雅黑" panose="020B0503020204020204" pitchFamily="34" charset="-122"/>
                        </a:rPr>
                        <m:t>𝑥</m:t>
                      </m:r>
                      <m:r>
                        <a:rPr lang="en-US" altLang="zh-CN" b="0" i="1" smtClean="0">
                          <a:latin typeface="Cambria Math" panose="02040503050406030204" pitchFamily="18" charset="0"/>
                          <a:ea typeface="微软雅黑" panose="020B0503020204020204" pitchFamily="34" charset="-122"/>
                        </a:rPr>
                        <m:t>+</m:t>
                      </m:r>
                      <m:func>
                        <m:funcPr>
                          <m:ctrlPr>
                            <a:rPr lang="en-US" altLang="zh-CN" b="0" i="1" smtClean="0">
                              <a:latin typeface="Cambria Math" panose="02040503050406030204" pitchFamily="18" charset="0"/>
                              <a:ea typeface="微软雅黑" panose="020B0503020204020204" pitchFamily="34" charset="-122"/>
                            </a:rPr>
                          </m:ctrlPr>
                        </m:funcPr>
                        <m:fName>
                          <m:r>
                            <m:rPr>
                              <m:sty m:val="p"/>
                            </m:rPr>
                            <a:rPr lang="en-US" altLang="zh-CN" b="0" i="0" smtClean="0">
                              <a:latin typeface="Cambria Math" panose="02040503050406030204" pitchFamily="18" charset="0"/>
                              <a:ea typeface="微软雅黑" panose="020B0503020204020204" pitchFamily="34" charset="-122"/>
                            </a:rPr>
                            <m:t>ln</m:t>
                          </m:r>
                        </m:fName>
                        <m:e>
                          <m:f>
                            <m:fPr>
                              <m:ctrlPr>
                                <a:rPr lang="en-US" altLang="zh-CN" b="0" i="1" smtClean="0">
                                  <a:latin typeface="Cambria Math" panose="02040503050406030204" pitchFamily="18" charset="0"/>
                                  <a:ea typeface="微软雅黑" panose="020B0503020204020204" pitchFamily="34" charset="-122"/>
                                </a:rPr>
                              </m:ctrlPr>
                            </m:fPr>
                            <m:num>
                              <m:sSup>
                                <m:sSupPr>
                                  <m:ctrlPr>
                                    <a:rPr lang="en-US" altLang="zh-CN" i="1">
                                      <a:latin typeface="Cambria Math" panose="02040503050406030204" pitchFamily="18" charset="0"/>
                                      <a:ea typeface="微软雅黑" panose="020B0503020204020204" pitchFamily="34" charset="-122"/>
                                    </a:rPr>
                                  </m:ctrlPr>
                                </m:sSupPr>
                                <m:e>
                                  <m:r>
                                    <a:rPr lang="en-US" altLang="zh-CN" i="1">
                                      <a:latin typeface="Cambria Math" panose="02040503050406030204" pitchFamily="18" charset="0"/>
                                      <a:ea typeface="微软雅黑" panose="020B0503020204020204" pitchFamily="34" charset="-122"/>
                                    </a:rPr>
                                    <m:t>1</m:t>
                                  </m:r>
                                </m:e>
                                <m:sup>
                                  <m:r>
                                    <a:rPr lang="en-US" altLang="zh-CN" i="1">
                                      <a:latin typeface="Cambria Math" panose="02040503050406030204" pitchFamily="18" charset="0"/>
                                      <a:ea typeface="微软雅黑" panose="020B0503020204020204" pitchFamily="34" charset="-122"/>
                                    </a:rPr>
                                    <m:t>𝑇</m:t>
                                  </m:r>
                                </m:sup>
                              </m:sSup>
                              <m:sSubSup>
                                <m:sSubSupPr>
                                  <m:ctrlPr>
                                    <a:rPr lang="en-US" altLang="zh-CN" i="1">
                                      <a:latin typeface="Cambria Math" panose="02040503050406030204" pitchFamily="18" charset="0"/>
                                      <a:ea typeface="微软雅黑" panose="020B0503020204020204" pitchFamily="34" charset="-122"/>
                                    </a:rPr>
                                  </m:ctrlPr>
                                </m:sSubSupPr>
                                <m:e>
                                  <m:r>
                                    <m:rPr>
                                      <m:sty m:val="p"/>
                                    </m:rPr>
                                    <a:rPr lang="en-US" altLang="zh-CN">
                                      <a:latin typeface="Cambria Math" panose="02040503050406030204" pitchFamily="18" charset="0"/>
                                      <a:ea typeface="微软雅黑" panose="020B0503020204020204" pitchFamily="34" charset="-122"/>
                                    </a:rPr>
                                    <m:t>Σ</m:t>
                                  </m:r>
                                </m:e>
                                <m:sub>
                                  <m:r>
                                    <a:rPr lang="en-US" altLang="zh-CN" i="1">
                                      <a:latin typeface="Cambria Math" panose="02040503050406030204" pitchFamily="18" charset="0"/>
                                      <a:ea typeface="微软雅黑" panose="020B0503020204020204" pitchFamily="34" charset="-122"/>
                                    </a:rPr>
                                    <m:t>𝑆𝑁</m:t>
                                  </m:r>
                                </m:sub>
                                <m:sup>
                                  <m:r>
                                    <a:rPr lang="en-US" altLang="zh-CN" i="1">
                                      <a:latin typeface="Cambria Math" panose="02040503050406030204" pitchFamily="18" charset="0"/>
                                      <a:ea typeface="微软雅黑" panose="020B0503020204020204" pitchFamily="34" charset="-122"/>
                                    </a:rPr>
                                    <m:t>−1</m:t>
                                  </m:r>
                                </m:sup>
                              </m:sSubSup>
                              <m:r>
                                <a:rPr lang="en-US" altLang="zh-CN" i="1">
                                  <a:latin typeface="Cambria Math" panose="02040503050406030204" pitchFamily="18" charset="0"/>
                                  <a:ea typeface="微软雅黑" panose="020B0503020204020204" pitchFamily="34" charset="-122"/>
                                </a:rPr>
                                <m:t>1</m:t>
                              </m:r>
                            </m:num>
                            <m:den>
                              <m:r>
                                <a:rPr lang="en-US" altLang="zh-CN" i="1">
                                  <a:latin typeface="Cambria Math" panose="02040503050406030204" pitchFamily="18" charset="0"/>
                                  <a:ea typeface="微软雅黑" panose="020B0503020204020204" pitchFamily="34" charset="-122"/>
                                </a:rPr>
                                <m:t>2</m:t>
                              </m:r>
                              <m:r>
                                <a:rPr lang="en-US" altLang="zh-CN" b="0" i="1" smtClean="0">
                                  <a:latin typeface="Cambria Math" panose="02040503050406030204" pitchFamily="18" charset="0"/>
                                  <a:ea typeface="微软雅黑" panose="020B0503020204020204" pitchFamily="34" charset="-122"/>
                                </a:rPr>
                                <m:t>𝜋</m:t>
                              </m:r>
                            </m:den>
                          </m:f>
                        </m:e>
                      </m:func>
                    </m:oMath>
                  </m:oMathPara>
                </a14:m>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35" name="文本框 34"/>
              <p:cNvSpPr txBox="1">
                <a:spLocks noRot="1" noChangeAspect="1" noMove="1" noResize="1" noEditPoints="1" noAdjustHandles="1" noChangeArrowheads="1" noChangeShapeType="1" noTextEdit="1"/>
              </p:cNvSpPr>
              <p:nvPr/>
            </p:nvSpPr>
            <p:spPr>
              <a:xfrm>
                <a:off x="622371" y="5364992"/>
                <a:ext cx="7728675" cy="998928"/>
              </a:xfrm>
              <a:prstGeom prst="rect">
                <a:avLst/>
              </a:prstGeom>
              <a:blipFill>
                <a:blip r:embed="rId9"/>
                <a:stretch>
                  <a:fillRect l="-631" t="-30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165861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4899" y="3582080"/>
            <a:ext cx="4287998" cy="2412000"/>
          </a:xfrm>
          <a:prstGeom prst="rect">
            <a:avLst/>
          </a:prstGeom>
        </p:spPr>
      </p:pic>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370" y="1371639"/>
            <a:ext cx="2043444" cy="1362296"/>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8679" y="1385607"/>
            <a:ext cx="2001541" cy="1334361"/>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52" y="1425837"/>
            <a:ext cx="1880850" cy="1253900"/>
          </a:xfrm>
          <a:prstGeom prst="rect">
            <a:avLst/>
          </a:prstGeom>
        </p:spPr>
      </p:pic>
      <p:sp>
        <p:nvSpPr>
          <p:cNvPr id="11" name="右箭头 10"/>
          <p:cNvSpPr/>
          <p:nvPr/>
        </p:nvSpPr>
        <p:spPr>
          <a:xfrm>
            <a:off x="2044202" y="1942815"/>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a:off x="4016998" y="1942815"/>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右箭头 17"/>
          <p:cNvSpPr/>
          <p:nvPr/>
        </p:nvSpPr>
        <p:spPr>
          <a:xfrm>
            <a:off x="5896376" y="1942815"/>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8369334" y="1533021"/>
            <a:ext cx="586154" cy="10395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分类器</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4" name="右箭头 23"/>
          <p:cNvSpPr/>
          <p:nvPr/>
        </p:nvSpPr>
        <p:spPr>
          <a:xfrm>
            <a:off x="8032303" y="1942815"/>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4386664" y="1452623"/>
            <a:ext cx="1386230" cy="1200329"/>
            <a:chOff x="1826512" y="5297233"/>
            <a:chExt cx="1386230" cy="1200329"/>
          </a:xfrm>
        </p:grpSpPr>
        <mc:AlternateContent xmlns:mc="http://schemas.openxmlformats.org/markup-compatibility/2006" xmlns:a14="http://schemas.microsoft.com/office/drawing/2010/main">
          <mc:Choice Requires="a14">
            <p:sp>
              <p:nvSpPr>
                <p:cNvPr id="26" name="文本框 25"/>
                <p:cNvSpPr txBox="1"/>
                <p:nvPr/>
              </p:nvSpPr>
              <p:spPr>
                <a:xfrm>
                  <a:off x="1914079" y="5297233"/>
                  <a:ext cx="1172927" cy="120032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𝜔</m:t>
                            </m:r>
                          </m:e>
                          <m:sub>
                            <m:r>
                              <a:rPr lang="en-US" altLang="zh-CN" b="0" i="1" smtClean="0">
                                <a:latin typeface="Cambria Math" panose="02040503050406030204" pitchFamily="18" charset="0"/>
                                <a:ea typeface="微软雅黑" panose="020B0503020204020204" pitchFamily="34" charset="-122"/>
                              </a:rPr>
                              <m:t>0</m:t>
                            </m:r>
                          </m:sub>
                        </m:sSub>
                        <m:r>
                          <a:rPr lang="en-US" altLang="zh-CN" b="0" i="1" smtClean="0">
                            <a:latin typeface="Cambria Math" panose="02040503050406030204" pitchFamily="18" charset="0"/>
                            <a:ea typeface="微软雅黑" panose="020B0503020204020204" pitchFamily="34" charset="-122"/>
                          </a:rPr>
                          <m:t>=…</m:t>
                        </m:r>
                      </m:oMath>
                    </m:oMathPara>
                  </a14:m>
                  <a:endParaRPr lang="en-US" altLang="zh-CN" b="0" dirty="0" smtClean="0">
                    <a:latin typeface="微软雅黑" panose="020B0503020204020204" pitchFamily="34" charset="-122"/>
                    <a:ea typeface="微软雅黑" panose="020B0503020204020204" pitchFamily="34" charset="-122"/>
                  </a:endParaRPr>
                </a:p>
                <a:p>
                  <a:pPr algn="ct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𝜔</m:t>
                            </m:r>
                          </m:e>
                          <m:sub>
                            <m:r>
                              <a:rPr lang="en-US" altLang="zh-CN" b="0" i="1" smtClean="0">
                                <a:latin typeface="Cambria Math" panose="02040503050406030204" pitchFamily="18" charset="0"/>
                                <a:ea typeface="微软雅黑" panose="020B0503020204020204" pitchFamily="34" charset="-122"/>
                              </a:rPr>
                              <m:t>𝑎</m:t>
                            </m:r>
                          </m:sub>
                        </m:sSub>
                        <m:r>
                          <a:rPr lang="en-US" altLang="zh-CN" b="0" i="1" smtClean="0">
                            <a:latin typeface="Cambria Math" panose="02040503050406030204" pitchFamily="18" charset="0"/>
                            <a:ea typeface="微软雅黑" panose="020B0503020204020204" pitchFamily="34" charset="-122"/>
                          </a:rPr>
                          <m:t>=…</m:t>
                        </m:r>
                      </m:oMath>
                    </m:oMathPara>
                  </a14:m>
                  <a:endParaRPr lang="en-US" altLang="zh-CN" dirty="0" smtClean="0">
                    <a:latin typeface="微软雅黑" panose="020B0503020204020204" pitchFamily="34" charset="-122"/>
                    <a:ea typeface="微软雅黑" panose="020B0503020204020204" pitchFamily="34" charset="-122"/>
                  </a:endParaRPr>
                </a:p>
                <a:p>
                  <a:pPr algn="ct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𝜔</m:t>
                            </m:r>
                          </m:e>
                          <m:sub>
                            <m:r>
                              <a:rPr lang="en-US" altLang="zh-CN" b="0" i="1" smtClean="0">
                                <a:latin typeface="Cambria Math" panose="02040503050406030204" pitchFamily="18" charset="0"/>
                                <a:ea typeface="微软雅黑" panose="020B0503020204020204" pitchFamily="34" charset="-122"/>
                              </a:rPr>
                              <m:t>𝐷𝐸</m:t>
                            </m:r>
                          </m:sub>
                        </m:sSub>
                        <m:r>
                          <a:rPr lang="en-US" altLang="zh-CN" b="0" i="1" smtClean="0">
                            <a:latin typeface="Cambria Math" panose="02040503050406030204" pitchFamily="18" charset="0"/>
                            <a:ea typeface="微软雅黑" panose="020B0503020204020204" pitchFamily="34" charset="-122"/>
                          </a:rPr>
                          <m:t>= …</m:t>
                        </m:r>
                      </m:oMath>
                    </m:oMathPara>
                  </a14:m>
                  <a:endParaRPr lang="en-US" altLang="zh-CN" b="0" dirty="0" smtClean="0">
                    <a:latin typeface="微软雅黑" panose="020B0503020204020204" pitchFamily="34" charset="-122"/>
                    <a:ea typeface="微软雅黑" panose="020B0503020204020204" pitchFamily="34" charset="-122"/>
                  </a:endParaRPr>
                </a:p>
                <a:p>
                  <a:pPr algn="ctr"/>
                  <a:r>
                    <a:rPr lang="en-US" altLang="zh-CN" dirty="0" smtClean="0">
                      <a:latin typeface="微软雅黑" panose="020B0503020204020204" pitchFamily="34" charset="-122"/>
                      <a:ea typeface="微软雅黑" panose="020B0503020204020204" pitchFamily="34" charset="-122"/>
                    </a:rPr>
                    <a:t>…</a:t>
                  </a:r>
                  <a:endParaRPr lang="en-US" altLang="zh-CN" b="0" dirty="0" smtClean="0">
                    <a:latin typeface="微软雅黑" panose="020B0503020204020204" pitchFamily="34" charset="-122"/>
                    <a:ea typeface="微软雅黑" panose="020B0503020204020204" pitchFamily="34" charset="-122"/>
                  </a:endParaRPr>
                </a:p>
              </p:txBody>
            </p:sp>
          </mc:Choice>
          <mc:Fallback xmlns="">
            <p:sp>
              <p:nvSpPr>
                <p:cNvPr id="26" name="文本框 25"/>
                <p:cNvSpPr txBox="1">
                  <a:spLocks noRot="1" noChangeAspect="1" noMove="1" noResize="1" noEditPoints="1" noAdjustHandles="1" noChangeArrowheads="1" noChangeShapeType="1" noTextEdit="1"/>
                </p:cNvSpPr>
                <p:nvPr/>
              </p:nvSpPr>
              <p:spPr>
                <a:xfrm>
                  <a:off x="1914079" y="5297233"/>
                  <a:ext cx="1172927" cy="1200329"/>
                </a:xfrm>
                <a:prstGeom prst="rect">
                  <a:avLst/>
                </a:prstGeom>
                <a:blipFill>
                  <a:blip r:embed="rId6"/>
                  <a:stretch>
                    <a:fillRect b="-7107"/>
                  </a:stretch>
                </a:blipFill>
              </p:spPr>
              <p:txBody>
                <a:bodyPr/>
                <a:lstStyle/>
                <a:p>
                  <a:r>
                    <a:rPr lang="zh-CN" altLang="en-US">
                      <a:noFill/>
                    </a:rPr>
                    <a:t> </a:t>
                  </a:r>
                </a:p>
              </p:txBody>
            </p:sp>
          </mc:Fallback>
        </mc:AlternateContent>
        <p:sp>
          <p:nvSpPr>
            <p:cNvPr id="27" name="矩形 26"/>
            <p:cNvSpPr/>
            <p:nvPr/>
          </p:nvSpPr>
          <p:spPr>
            <a:xfrm>
              <a:off x="1826512" y="5297233"/>
              <a:ext cx="1386230" cy="11266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29" name="文本框 28"/>
              <p:cNvSpPr txBox="1"/>
              <p:nvPr/>
            </p:nvSpPr>
            <p:spPr>
              <a:xfrm>
                <a:off x="5593017" y="2990219"/>
                <a:ext cx="2762662"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类比</a:t>
                </a:r>
                <a:r>
                  <a:rPr lang="zh-CN" altLang="en-US" b="1" dirty="0" smtClean="0">
                    <a:latin typeface="微软雅黑" panose="020B0503020204020204" pitchFamily="34" charset="-122"/>
                    <a:ea typeface="微软雅黑" panose="020B0503020204020204" pitchFamily="34" charset="-122"/>
                  </a:rPr>
                  <a:t>生成 </a:t>
                </a:r>
                <a14:m>
                  <m:oMath xmlns:m="http://schemas.openxmlformats.org/officeDocument/2006/math">
                    <m:r>
                      <a:rPr lang="en-US" altLang="zh-CN" b="1" i="1" smtClean="0">
                        <a:latin typeface="Cambria Math" panose="02040503050406030204" pitchFamily="18" charset="0"/>
                        <a:ea typeface="微软雅黑" panose="020B0503020204020204" pitchFamily="34" charset="-122"/>
                      </a:rPr>
                      <m:t>→</m:t>
                    </m:r>
                  </m:oMath>
                </a14:m>
                <a:r>
                  <a:rPr lang="zh-CN" altLang="en-US" b="1" dirty="0" smtClean="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判别</a:t>
                </a:r>
                <a:endParaRPr lang="zh-CN" altLang="en-US" b="1" dirty="0" smtClean="0">
                  <a:latin typeface="微软雅黑" panose="020B0503020204020204" pitchFamily="34" charset="-122"/>
                  <a:ea typeface="微软雅黑" panose="020B0503020204020204" pitchFamily="34" charset="-122"/>
                </a:endParaRPr>
              </a:p>
            </p:txBody>
          </p:sp>
        </mc:Choice>
        <mc:Fallback xmlns="">
          <p:sp>
            <p:nvSpPr>
              <p:cNvPr id="29" name="文本框 28"/>
              <p:cNvSpPr txBox="1">
                <a:spLocks noRot="1" noChangeAspect="1" noMove="1" noResize="1" noEditPoints="1" noAdjustHandles="1" noChangeArrowheads="1" noChangeShapeType="1" noTextEdit="1"/>
              </p:cNvSpPr>
              <p:nvPr/>
            </p:nvSpPr>
            <p:spPr>
              <a:xfrm>
                <a:off x="5593017" y="2990219"/>
                <a:ext cx="2762662" cy="369332"/>
              </a:xfrm>
              <a:prstGeom prst="rect">
                <a:avLst/>
              </a:prstGeom>
              <a:blipFill>
                <a:blip r:embed="rId7"/>
                <a:stretch>
                  <a:fillRect t="-10000" b="-26667"/>
                </a:stretch>
              </a:blipFill>
            </p:spPr>
            <p:txBody>
              <a:bodyPr/>
              <a:lstStyle/>
              <a:p>
                <a:r>
                  <a:rPr lang="zh-CN" altLang="en-US">
                    <a:noFill/>
                  </a:rPr>
                  <a:t> </a:t>
                </a:r>
              </a:p>
            </p:txBody>
          </p:sp>
        </mc:Fallback>
      </mc:AlternateContent>
      <p:sp>
        <p:nvSpPr>
          <p:cNvPr id="32" name="圆角矩形 31"/>
          <p:cNvSpPr/>
          <p:nvPr/>
        </p:nvSpPr>
        <p:spPr>
          <a:xfrm>
            <a:off x="4950199" y="3538775"/>
            <a:ext cx="3872698" cy="2498610"/>
          </a:xfrm>
          <a:prstGeom prst="round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上下箭头 32"/>
          <p:cNvSpPr/>
          <p:nvPr/>
        </p:nvSpPr>
        <p:spPr>
          <a:xfrm>
            <a:off x="5493727" y="2997030"/>
            <a:ext cx="198580" cy="36557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标题 1"/>
          <p:cNvSpPr txBox="1">
            <a:spLocks/>
          </p:cNvSpPr>
          <p:nvPr/>
        </p:nvSpPr>
        <p:spPr>
          <a:xfrm>
            <a:off x="781050" y="363780"/>
            <a:ext cx="7886700" cy="703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微软雅黑" panose="020B0503020204020204" pitchFamily="34" charset="-122"/>
                <a:ea typeface="微软雅黑" panose="020B0503020204020204" pitchFamily="34" charset="-122"/>
                <a:cs typeface="+mj-cs"/>
              </a:defRPr>
            </a:lvl1pPr>
          </a:lstStyle>
          <a:p>
            <a:r>
              <a:rPr lang="zh-CN" altLang="en-US" sz="3200" dirty="0" smtClean="0"/>
              <a:t>类比生成对抗网络</a:t>
            </a:r>
            <a:endParaRPr lang="zh-CN" altLang="en-US" sz="3200" dirty="0"/>
          </a:p>
        </p:txBody>
      </p:sp>
      <p:sp>
        <p:nvSpPr>
          <p:cNvPr id="2" name="圆角矩形 1"/>
          <p:cNvSpPr/>
          <p:nvPr/>
        </p:nvSpPr>
        <p:spPr>
          <a:xfrm>
            <a:off x="4263182" y="1195754"/>
            <a:ext cx="4811397" cy="1641231"/>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 name="文本框 6"/>
              <p:cNvSpPr txBox="1"/>
              <p:nvPr/>
            </p:nvSpPr>
            <p:spPr>
              <a:xfrm>
                <a:off x="163352" y="3255224"/>
                <a:ext cx="4371547" cy="2363980"/>
              </a:xfrm>
              <a:prstGeom prst="rect">
                <a:avLst/>
              </a:prstGeom>
              <a:noFill/>
            </p:spPr>
            <p:txBody>
              <a:bodyPr wrap="square" rtlCol="0">
                <a:spAutoFit/>
              </a:bodyPr>
              <a:lstStyle/>
              <a:p>
                <a:pPr>
                  <a:lnSpc>
                    <a:spcPct val="150000"/>
                  </a:lnSpc>
                </a:pPr>
                <a:r>
                  <a:rPr lang="en-US" altLang="zh-CN" dirty="0" smtClean="0">
                    <a:latin typeface="微软雅黑" panose="020B0503020204020204" pitchFamily="34" charset="-122"/>
                    <a:ea typeface="微软雅黑" panose="020B0503020204020204" pitchFamily="34" charset="-122"/>
                  </a:rPr>
                  <a:t>GAN</a:t>
                </a:r>
                <a:r>
                  <a:rPr lang="zh-CN" altLang="en-US" dirty="0" smtClean="0">
                    <a:latin typeface="微软雅黑" panose="020B0503020204020204" pitchFamily="34" charset="-122"/>
                    <a:ea typeface="微软雅黑" panose="020B0503020204020204" pitchFamily="34" charset="-122"/>
                  </a:rPr>
                  <a:t>：</a:t>
                </a:r>
                <a14:m>
                  <m:oMath xmlns:m="http://schemas.openxmlformats.org/officeDocument/2006/math">
                    <m:limLow>
                      <m:limLowPr>
                        <m:ctrlPr>
                          <a:rPr lang="en-US" altLang="zh-CN" b="0" i="1" dirty="0" smtClean="0">
                            <a:latin typeface="Cambria Math" panose="02040503050406030204" pitchFamily="18" charset="0"/>
                            <a:ea typeface="微软雅黑" panose="020B0503020204020204" pitchFamily="34" charset="-122"/>
                          </a:rPr>
                        </m:ctrlPr>
                      </m:limLowPr>
                      <m:e>
                        <m:r>
                          <m:rPr>
                            <m:sty m:val="p"/>
                          </m:rPr>
                          <a:rPr lang="en-US" altLang="zh-CN" i="0" dirty="0">
                            <a:latin typeface="Cambria Math" panose="02040503050406030204" pitchFamily="18" charset="0"/>
                            <a:ea typeface="微软雅黑" panose="020B0503020204020204" pitchFamily="34" charset="-122"/>
                          </a:rPr>
                          <m:t>min</m:t>
                        </m:r>
                      </m:e>
                      <m:lim>
                        <m:r>
                          <m:rPr>
                            <m:sty m:val="p"/>
                          </m:rPr>
                          <a:rPr lang="en-US" altLang="zh-CN" b="0" i="0" dirty="0" smtClean="0">
                            <a:latin typeface="Cambria Math" panose="02040503050406030204" pitchFamily="18" charset="0"/>
                            <a:ea typeface="微软雅黑" panose="020B0503020204020204" pitchFamily="34" charset="-122"/>
                          </a:rPr>
                          <m:t>G</m:t>
                        </m:r>
                      </m:lim>
                    </m:limLow>
                    <m:limLow>
                      <m:limLowPr>
                        <m:ctrlPr>
                          <a:rPr lang="en-US" altLang="zh-CN" b="0" i="1" dirty="0" smtClean="0">
                            <a:latin typeface="Cambria Math" panose="02040503050406030204" pitchFamily="18" charset="0"/>
                            <a:ea typeface="微软雅黑" panose="020B0503020204020204" pitchFamily="34" charset="-122"/>
                          </a:rPr>
                        </m:ctrlPr>
                      </m:limLowPr>
                      <m:e>
                        <m:r>
                          <m:rPr>
                            <m:sty m:val="p"/>
                          </m:rPr>
                          <a:rPr lang="en-US" altLang="zh-CN" b="0" i="0" dirty="0" smtClean="0">
                            <a:latin typeface="Cambria Math" panose="02040503050406030204" pitchFamily="18" charset="0"/>
                            <a:ea typeface="微软雅黑" panose="020B0503020204020204" pitchFamily="34" charset="-122"/>
                          </a:rPr>
                          <m:t>max</m:t>
                        </m:r>
                      </m:e>
                      <m:lim>
                        <m:r>
                          <m:rPr>
                            <m:sty m:val="p"/>
                          </m:rPr>
                          <a:rPr lang="en-US" altLang="zh-CN" b="0" i="0" dirty="0" smtClean="0">
                            <a:latin typeface="Cambria Math" panose="02040503050406030204" pitchFamily="18" charset="0"/>
                            <a:ea typeface="微软雅黑" panose="020B0503020204020204" pitchFamily="34" charset="-122"/>
                          </a:rPr>
                          <m:t>D</m:t>
                        </m:r>
                      </m:lim>
                    </m:limLow>
                    <m:r>
                      <a:rPr lang="en-US" altLang="zh-CN" b="0" i="0" dirty="0" smtClean="0">
                        <a:latin typeface="Cambria Math" panose="02040503050406030204" pitchFamily="18" charset="0"/>
                        <a:ea typeface="微软雅黑" panose="020B0503020204020204" pitchFamily="34" charset="-122"/>
                      </a:rPr>
                      <m:t> </m:t>
                    </m:r>
                    <m:r>
                      <m:rPr>
                        <m:sty m:val="p"/>
                      </m:rPr>
                      <a:rPr lang="en-US" altLang="zh-CN" b="0" i="0" dirty="0" smtClean="0">
                        <a:latin typeface="Cambria Math" panose="02040503050406030204" pitchFamily="18" charset="0"/>
                        <a:ea typeface="微软雅黑" panose="020B0503020204020204" pitchFamily="34" charset="-122"/>
                      </a:rPr>
                      <m:t>V</m:t>
                    </m:r>
                    <m:d>
                      <m:dPr>
                        <m:ctrlPr>
                          <a:rPr lang="en-US" altLang="zh-CN" b="0" i="1" dirty="0" smtClean="0">
                            <a:latin typeface="Cambria Math" panose="02040503050406030204" pitchFamily="18" charset="0"/>
                            <a:ea typeface="微软雅黑" panose="020B0503020204020204" pitchFamily="34" charset="-122"/>
                          </a:rPr>
                        </m:ctrlPr>
                      </m:dPr>
                      <m:e>
                        <m:r>
                          <m:rPr>
                            <m:sty m:val="p"/>
                          </m:rPr>
                          <a:rPr lang="en-US" altLang="zh-CN" b="0" i="0" dirty="0" smtClean="0">
                            <a:latin typeface="Cambria Math" panose="02040503050406030204" pitchFamily="18" charset="0"/>
                            <a:ea typeface="微软雅黑" panose="020B0503020204020204" pitchFamily="34" charset="-122"/>
                          </a:rPr>
                          <m:t>G</m:t>
                        </m:r>
                        <m:r>
                          <a:rPr lang="en-US" altLang="zh-CN" b="0" i="0" dirty="0" smtClean="0">
                            <a:latin typeface="Cambria Math" panose="02040503050406030204" pitchFamily="18" charset="0"/>
                            <a:ea typeface="微软雅黑" panose="020B0503020204020204" pitchFamily="34" charset="-122"/>
                          </a:rPr>
                          <m:t>, </m:t>
                        </m:r>
                        <m:r>
                          <m:rPr>
                            <m:sty m:val="p"/>
                          </m:rPr>
                          <a:rPr lang="en-US" altLang="zh-CN" b="0" i="0" dirty="0" smtClean="0">
                            <a:latin typeface="Cambria Math" panose="02040503050406030204" pitchFamily="18" charset="0"/>
                            <a:ea typeface="微软雅黑" panose="020B0503020204020204" pitchFamily="34" charset="-122"/>
                          </a:rPr>
                          <m:t>D</m:t>
                        </m:r>
                      </m:e>
                    </m:d>
                    <m:r>
                      <a:rPr lang="en-US" altLang="zh-CN" b="0" i="0" dirty="0" smtClean="0">
                        <a:latin typeface="Cambria Math" panose="02040503050406030204" pitchFamily="18" charset="0"/>
                        <a:ea typeface="微软雅黑" panose="020B0503020204020204" pitchFamily="34" charset="-122"/>
                      </a:rPr>
                      <m:t>=</m:t>
                    </m:r>
                  </m:oMath>
                </a14:m>
                <a:endParaRPr lang="en-US" altLang="zh-CN" b="0" i="0" dirty="0" smtClean="0">
                  <a:latin typeface="Cambria Math" panose="02040503050406030204" pitchFamily="18" charset="0"/>
                  <a:ea typeface="微软雅黑" panose="020B0503020204020204" pitchFamily="34" charset="-122"/>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altLang="zh-CN" b="0" i="1" dirty="0" smtClean="0">
                              <a:latin typeface="Cambria Math" panose="02040503050406030204" pitchFamily="18" charset="0"/>
                              <a:ea typeface="微软雅黑" panose="020B0503020204020204" pitchFamily="34" charset="-122"/>
                            </a:rPr>
                          </m:ctrlPr>
                        </m:sSubPr>
                        <m:e>
                          <m:r>
                            <m:rPr>
                              <m:sty m:val="p"/>
                            </m:rPr>
                            <a:rPr lang="en-US" altLang="zh-CN" b="0" i="0" dirty="0" smtClean="0">
                              <a:latin typeface="Cambria Math" panose="02040503050406030204" pitchFamily="18" charset="0"/>
                              <a:ea typeface="微软雅黑" panose="020B0503020204020204" pitchFamily="34" charset="-122"/>
                            </a:rPr>
                            <m:t>E</m:t>
                          </m:r>
                        </m:e>
                        <m:sub>
                          <m:r>
                            <m:rPr>
                              <m:sty m:val="p"/>
                            </m:rPr>
                            <a:rPr lang="en-US" altLang="zh-CN" b="0" i="0" dirty="0" smtClean="0">
                              <a:latin typeface="Cambria Math" panose="02040503050406030204" pitchFamily="18" charset="0"/>
                              <a:ea typeface="微软雅黑" panose="020B0503020204020204" pitchFamily="34" charset="-122"/>
                            </a:rPr>
                            <m:t>p</m:t>
                          </m:r>
                          <m:d>
                            <m:dPr>
                              <m:ctrlPr>
                                <a:rPr lang="en-US" altLang="zh-CN" b="0" i="1" dirty="0" smtClean="0">
                                  <a:latin typeface="Cambria Math" panose="02040503050406030204" pitchFamily="18" charset="0"/>
                                  <a:ea typeface="微软雅黑" panose="020B0503020204020204" pitchFamily="34" charset="-122"/>
                                </a:rPr>
                              </m:ctrlPr>
                            </m:dPr>
                            <m:e>
                              <m:r>
                                <m:rPr>
                                  <m:sty m:val="p"/>
                                </m:rPr>
                                <a:rPr lang="en-US" altLang="zh-CN" b="0" i="0" dirty="0" smtClean="0">
                                  <a:latin typeface="Cambria Math" panose="02040503050406030204" pitchFamily="18" charset="0"/>
                                  <a:ea typeface="微软雅黑" panose="020B0503020204020204" pitchFamily="34" charset="-122"/>
                                </a:rPr>
                                <m:t>x</m:t>
                              </m:r>
                            </m:e>
                          </m:d>
                        </m:sub>
                      </m:sSub>
                      <m:d>
                        <m:dPr>
                          <m:begChr m:val="["/>
                          <m:endChr m:val="]"/>
                          <m:ctrlPr>
                            <a:rPr lang="en-US" altLang="zh-CN" b="0" i="1" dirty="0" smtClean="0">
                              <a:latin typeface="Cambria Math" panose="02040503050406030204" pitchFamily="18" charset="0"/>
                              <a:ea typeface="微软雅黑" panose="020B0503020204020204" pitchFamily="34" charset="-122"/>
                            </a:rPr>
                          </m:ctrlPr>
                        </m:dPr>
                        <m:e>
                          <m:r>
                            <m:rPr>
                              <m:sty m:val="p"/>
                            </m:rPr>
                            <a:rPr lang="en-US" altLang="zh-CN" b="0" i="0" dirty="0" smtClean="0">
                              <a:latin typeface="Cambria Math" panose="02040503050406030204" pitchFamily="18" charset="0"/>
                              <a:ea typeface="微软雅黑" panose="020B0503020204020204" pitchFamily="34" charset="-122"/>
                            </a:rPr>
                            <m:t>ln</m:t>
                          </m:r>
                          <m:r>
                            <a:rPr lang="en-US" altLang="zh-CN" b="0" i="0" dirty="0" smtClean="0">
                              <a:latin typeface="Cambria Math" panose="02040503050406030204" pitchFamily="18" charset="0"/>
                              <a:ea typeface="微软雅黑" panose="020B0503020204020204" pitchFamily="34" charset="-122"/>
                            </a:rPr>
                            <m:t> </m:t>
                          </m:r>
                          <m:r>
                            <m:rPr>
                              <m:sty m:val="p"/>
                            </m:rPr>
                            <a:rPr lang="en-US" altLang="zh-CN" b="0" i="0" dirty="0" smtClean="0">
                              <a:latin typeface="Cambria Math" panose="02040503050406030204" pitchFamily="18" charset="0"/>
                              <a:ea typeface="微软雅黑" panose="020B0503020204020204" pitchFamily="34" charset="-122"/>
                            </a:rPr>
                            <m:t>D</m:t>
                          </m:r>
                          <m:d>
                            <m:dPr>
                              <m:ctrlPr>
                                <a:rPr lang="en-US" altLang="zh-CN" b="0" i="1" dirty="0" smtClean="0">
                                  <a:latin typeface="Cambria Math" panose="02040503050406030204" pitchFamily="18" charset="0"/>
                                  <a:ea typeface="微软雅黑" panose="020B0503020204020204" pitchFamily="34" charset="-122"/>
                                </a:rPr>
                              </m:ctrlPr>
                            </m:dPr>
                            <m:e>
                              <m:r>
                                <m:rPr>
                                  <m:sty m:val="p"/>
                                </m:rPr>
                                <a:rPr lang="en-US" altLang="zh-CN" b="0" i="0" dirty="0" smtClean="0">
                                  <a:latin typeface="Cambria Math" panose="02040503050406030204" pitchFamily="18" charset="0"/>
                                  <a:ea typeface="微软雅黑" panose="020B0503020204020204" pitchFamily="34" charset="-122"/>
                                </a:rPr>
                                <m:t>x</m:t>
                              </m:r>
                            </m:e>
                          </m:d>
                        </m:e>
                      </m:d>
                      <m:r>
                        <a:rPr lang="en-US" altLang="zh-CN" b="0" i="0" dirty="0" smtClean="0">
                          <a:latin typeface="Cambria Math" panose="02040503050406030204" pitchFamily="18" charset="0"/>
                          <a:ea typeface="微软雅黑" panose="020B0503020204020204" pitchFamily="34" charset="-122"/>
                        </a:rPr>
                        <m:t>+</m:t>
                      </m:r>
                      <m:sSub>
                        <m:sSubPr>
                          <m:ctrlPr>
                            <a:rPr lang="en-US" altLang="zh-CN" b="0" i="1" dirty="0" smtClean="0">
                              <a:latin typeface="Cambria Math" panose="02040503050406030204" pitchFamily="18" charset="0"/>
                              <a:ea typeface="微软雅黑" panose="020B0503020204020204" pitchFamily="34" charset="-122"/>
                            </a:rPr>
                          </m:ctrlPr>
                        </m:sSubPr>
                        <m:e>
                          <m:r>
                            <m:rPr>
                              <m:sty m:val="p"/>
                            </m:rPr>
                            <a:rPr lang="en-US" altLang="zh-CN" b="0" i="0" dirty="0" smtClean="0">
                              <a:latin typeface="Cambria Math" panose="02040503050406030204" pitchFamily="18" charset="0"/>
                              <a:ea typeface="微软雅黑" panose="020B0503020204020204" pitchFamily="34" charset="-122"/>
                            </a:rPr>
                            <m:t>E</m:t>
                          </m:r>
                        </m:e>
                        <m:sub>
                          <m:sSub>
                            <m:sSubPr>
                              <m:ctrlPr>
                                <a:rPr lang="en-US" altLang="zh-CN" b="0" i="1" dirty="0" smtClean="0">
                                  <a:latin typeface="Cambria Math" panose="02040503050406030204" pitchFamily="18" charset="0"/>
                                  <a:ea typeface="微软雅黑" panose="020B0503020204020204" pitchFamily="34" charset="-122"/>
                                </a:rPr>
                              </m:ctrlPr>
                            </m:sSubPr>
                            <m:e>
                              <m:r>
                                <m:rPr>
                                  <m:sty m:val="p"/>
                                </m:rPr>
                                <a:rPr lang="en-US" altLang="zh-CN" b="0" i="0" dirty="0" smtClean="0">
                                  <a:latin typeface="Cambria Math" panose="02040503050406030204" pitchFamily="18" charset="0"/>
                                  <a:ea typeface="微软雅黑" panose="020B0503020204020204" pitchFamily="34" charset="-122"/>
                                </a:rPr>
                                <m:t>p</m:t>
                              </m:r>
                            </m:e>
                            <m:sub>
                              <m:r>
                                <m:rPr>
                                  <m:sty m:val="p"/>
                                </m:rPr>
                                <a:rPr lang="en-US" altLang="zh-CN" b="0" i="0" dirty="0" smtClean="0">
                                  <a:latin typeface="Cambria Math" panose="02040503050406030204" pitchFamily="18" charset="0"/>
                                  <a:ea typeface="微软雅黑" panose="020B0503020204020204" pitchFamily="34" charset="-122"/>
                                </a:rPr>
                                <m:t>G</m:t>
                              </m:r>
                            </m:sub>
                          </m:sSub>
                          <m:d>
                            <m:dPr>
                              <m:ctrlPr>
                                <a:rPr lang="en-US" altLang="zh-CN" b="0" i="1" dirty="0" smtClean="0">
                                  <a:latin typeface="Cambria Math" panose="02040503050406030204" pitchFamily="18" charset="0"/>
                                  <a:ea typeface="微软雅黑" panose="020B0503020204020204" pitchFamily="34" charset="-122"/>
                                </a:rPr>
                              </m:ctrlPr>
                            </m:dPr>
                            <m:e>
                              <m:r>
                                <m:rPr>
                                  <m:sty m:val="p"/>
                                </m:rPr>
                                <a:rPr lang="en-US" altLang="zh-CN" b="0" i="0" dirty="0" smtClean="0">
                                  <a:latin typeface="Cambria Math" panose="02040503050406030204" pitchFamily="18" charset="0"/>
                                  <a:ea typeface="微软雅黑" panose="020B0503020204020204" pitchFamily="34" charset="-122"/>
                                </a:rPr>
                                <m:t>x</m:t>
                              </m:r>
                            </m:e>
                          </m:d>
                        </m:sub>
                      </m:sSub>
                      <m:d>
                        <m:dPr>
                          <m:begChr m:val="["/>
                          <m:endChr m:val="]"/>
                          <m:ctrlPr>
                            <a:rPr lang="en-US" altLang="zh-CN" b="0" i="1" dirty="0" smtClean="0">
                              <a:latin typeface="Cambria Math" panose="02040503050406030204" pitchFamily="18" charset="0"/>
                              <a:ea typeface="微软雅黑" panose="020B0503020204020204" pitchFamily="34" charset="-122"/>
                            </a:rPr>
                          </m:ctrlPr>
                        </m:dPr>
                        <m:e>
                          <m:r>
                            <m:rPr>
                              <m:sty m:val="p"/>
                            </m:rPr>
                            <a:rPr lang="en-US" altLang="zh-CN" b="0" i="0" dirty="0" smtClean="0">
                              <a:latin typeface="Cambria Math" panose="02040503050406030204" pitchFamily="18" charset="0"/>
                              <a:ea typeface="微软雅黑" panose="020B0503020204020204" pitchFamily="34" charset="-122"/>
                            </a:rPr>
                            <m:t>ln</m:t>
                          </m:r>
                          <m:r>
                            <a:rPr lang="en-US" altLang="zh-CN" b="0" i="0" dirty="0" smtClean="0">
                              <a:latin typeface="Cambria Math" panose="02040503050406030204" pitchFamily="18" charset="0"/>
                              <a:ea typeface="微软雅黑" panose="020B0503020204020204" pitchFamily="34" charset="-122"/>
                            </a:rPr>
                            <m:t> </m:t>
                          </m:r>
                          <m:d>
                            <m:dPr>
                              <m:ctrlPr>
                                <a:rPr lang="en-US" altLang="zh-CN" b="0" i="1" dirty="0" smtClean="0">
                                  <a:latin typeface="Cambria Math" panose="02040503050406030204" pitchFamily="18" charset="0"/>
                                  <a:ea typeface="微软雅黑" panose="020B0503020204020204" pitchFamily="34" charset="-122"/>
                                </a:rPr>
                              </m:ctrlPr>
                            </m:dPr>
                            <m:e>
                              <m:r>
                                <a:rPr lang="en-US" altLang="zh-CN" b="0" i="0" dirty="0" smtClean="0">
                                  <a:latin typeface="Cambria Math" panose="02040503050406030204" pitchFamily="18" charset="0"/>
                                  <a:ea typeface="微软雅黑" panose="020B0503020204020204" pitchFamily="34" charset="-122"/>
                                </a:rPr>
                                <m:t>1−</m:t>
                              </m:r>
                              <m:r>
                                <m:rPr>
                                  <m:sty m:val="p"/>
                                </m:rPr>
                                <a:rPr lang="en-US" altLang="zh-CN" b="0" i="0" dirty="0" smtClean="0">
                                  <a:latin typeface="Cambria Math" panose="02040503050406030204" pitchFamily="18" charset="0"/>
                                  <a:ea typeface="微软雅黑" panose="020B0503020204020204" pitchFamily="34" charset="-122"/>
                                </a:rPr>
                                <m:t>D</m:t>
                              </m:r>
                              <m:d>
                                <m:dPr>
                                  <m:ctrlPr>
                                    <a:rPr lang="en-US" altLang="zh-CN" b="0" i="1" dirty="0" smtClean="0">
                                      <a:latin typeface="Cambria Math" panose="02040503050406030204" pitchFamily="18" charset="0"/>
                                      <a:ea typeface="微软雅黑" panose="020B0503020204020204" pitchFamily="34" charset="-122"/>
                                    </a:rPr>
                                  </m:ctrlPr>
                                </m:dPr>
                                <m:e>
                                  <m:r>
                                    <m:rPr>
                                      <m:sty m:val="p"/>
                                    </m:rPr>
                                    <a:rPr lang="en-US" altLang="zh-CN" b="0" i="0" dirty="0" smtClean="0">
                                      <a:latin typeface="Cambria Math" panose="02040503050406030204" pitchFamily="18" charset="0"/>
                                      <a:ea typeface="微软雅黑" panose="020B0503020204020204" pitchFamily="34" charset="-122"/>
                                    </a:rPr>
                                    <m:t>x</m:t>
                                  </m:r>
                                </m:e>
                              </m:d>
                            </m:e>
                          </m:d>
                        </m:e>
                      </m:d>
                    </m:oMath>
                  </m:oMathPara>
                </a14:m>
                <a:endParaRPr lang="en-US" altLang="zh-CN" dirty="0" smtClean="0">
                  <a:latin typeface="微软雅黑" panose="020B0503020204020204" pitchFamily="34" charset="-122"/>
                  <a:ea typeface="微软雅黑" panose="020B0503020204020204" pitchFamily="34" charset="-122"/>
                </a:endParaRPr>
              </a:p>
              <a:p>
                <a:pPr>
                  <a:lnSpc>
                    <a:spcPct val="150000"/>
                  </a:lnSpc>
                </a:pPr>
                <a:r>
                  <a:rPr lang="zh-CN" altLang="en-US" b="1" dirty="0" smtClean="0">
                    <a:latin typeface="微软雅黑" panose="020B0503020204020204" pitchFamily="34" charset="-122"/>
                    <a:ea typeface="微软雅黑" panose="020B0503020204020204" pitchFamily="34" charset="-122"/>
                  </a:rPr>
                  <a:t>故</a:t>
                </a:r>
                <a:r>
                  <a:rPr lang="en-US" altLang="zh-CN" b="1" dirty="0" smtClean="0">
                    <a:latin typeface="微软雅黑" panose="020B0503020204020204" pitchFamily="34" charset="-122"/>
                    <a:ea typeface="微软雅黑" panose="020B0503020204020204" pitchFamily="34" charset="-122"/>
                  </a:rPr>
                  <a:t>, </a:t>
                </a:r>
                <a:r>
                  <a:rPr lang="zh-CN" altLang="en-US" b="1" dirty="0" smtClean="0">
                    <a:latin typeface="微软雅黑" panose="020B0503020204020204" pitchFamily="34" charset="-122"/>
                    <a:ea typeface="微软雅黑" panose="020B0503020204020204" pitchFamily="34" charset="-122"/>
                  </a:rPr>
                  <a:t>只需为分类器增加判别功能</a:t>
                </a:r>
                <a:r>
                  <a:rPr lang="en-US" altLang="zh-CN" b="1" dirty="0" smtClean="0">
                    <a:latin typeface="微软雅黑" panose="020B0503020204020204" pitchFamily="34" charset="-122"/>
                    <a:ea typeface="微软雅黑" panose="020B0503020204020204" pitchFamily="34" charset="-122"/>
                  </a:rPr>
                  <a:t>, </a:t>
                </a:r>
                <a:r>
                  <a:rPr lang="zh-CN" altLang="en-US" b="1" dirty="0" smtClean="0">
                    <a:latin typeface="微软雅黑" panose="020B0503020204020204" pitchFamily="34" charset="-122"/>
                    <a:ea typeface="微软雅黑" panose="020B0503020204020204" pitchFamily="34" charset="-122"/>
                  </a:rPr>
                  <a:t>约束训练</a:t>
                </a:r>
                <a:endParaRPr lang="en-US" altLang="zh-CN" b="1" dirty="0">
                  <a:latin typeface="微软雅黑" panose="020B0503020204020204" pitchFamily="34" charset="-122"/>
                  <a:ea typeface="微软雅黑" panose="020B0503020204020204" pitchFamily="34" charset="-122"/>
                </a:endParaRPr>
              </a:p>
              <a:p>
                <a:pPr>
                  <a:lnSpc>
                    <a:spcPct val="150000"/>
                  </a:lnSpc>
                </a:pPr>
                <a14:m>
                  <m:oMath xmlns:m="http://schemas.openxmlformats.org/officeDocument/2006/math">
                    <m:r>
                      <a:rPr lang="zh-CN" altLang="en-US" b="1" i="1" dirty="0" smtClean="0">
                        <a:latin typeface="Cambria Math" panose="02040503050406030204" pitchFamily="18" charset="0"/>
                        <a:ea typeface="微软雅黑" panose="020B0503020204020204" pitchFamily="34" charset="-122"/>
                      </a:rPr>
                      <m:t>例如</m:t>
                    </m:r>
                  </m:oMath>
                </a14:m>
                <a:r>
                  <a:rPr lang="en-US" altLang="zh-CN" dirty="0" smtClean="0">
                    <a:latin typeface="微软雅黑" panose="020B0503020204020204" pitchFamily="34" charset="-122"/>
                    <a:ea typeface="微软雅黑" panose="020B0503020204020204" pitchFamily="34" charset="-122"/>
                  </a:rPr>
                  <a:t>: K</a:t>
                </a:r>
                <a:r>
                  <a:rPr lang="zh-CN" altLang="en-US" dirty="0" smtClean="0">
                    <a:latin typeface="微软雅黑" panose="020B0503020204020204" pitchFamily="34" charset="-122"/>
                    <a:ea typeface="微软雅黑" panose="020B0503020204020204" pitchFamily="34" charset="-122"/>
                  </a:rPr>
                  <a:t>个模型比较中</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将生成数据作为第</a:t>
                </a:r>
                <a:r>
                  <a:rPr lang="en-US" altLang="zh-CN" dirty="0" smtClean="0">
                    <a:latin typeface="微软雅黑" panose="020B0503020204020204" pitchFamily="34" charset="-122"/>
                    <a:ea typeface="微软雅黑" panose="020B0503020204020204" pitchFamily="34" charset="-122"/>
                  </a:rPr>
                  <a:t>K+1</a:t>
                </a:r>
                <a:r>
                  <a:rPr lang="zh-CN" altLang="en-US" dirty="0" smtClean="0">
                    <a:latin typeface="微软雅黑" panose="020B0503020204020204" pitchFamily="34" charset="-122"/>
                    <a:ea typeface="微软雅黑" panose="020B0503020204020204" pitchFamily="34" charset="-122"/>
                  </a:rPr>
                  <a:t>个类</a:t>
                </a:r>
                <a:endParaRPr lang="en-US" altLang="zh-CN" dirty="0" smtClean="0">
                  <a:latin typeface="微软雅黑" panose="020B0503020204020204" pitchFamily="34" charset="-122"/>
                  <a:ea typeface="微软雅黑" panose="020B0503020204020204" pitchFamily="34" charset="-122"/>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163352" y="3255224"/>
                <a:ext cx="4371547" cy="2363980"/>
              </a:xfrm>
              <a:prstGeom prst="rect">
                <a:avLst/>
              </a:prstGeom>
              <a:blipFill>
                <a:blip r:embed="rId8"/>
                <a:stretch>
                  <a:fillRect l="-1255" r="-558" b="-10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152400" y="5598490"/>
                <a:ext cx="8922180" cy="79117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unc>
                        <m:funcPr>
                          <m:ctrlPr>
                            <a:rPr lang="en-US" altLang="zh-CN" i="1" smtClean="0">
                              <a:latin typeface="Cambria Math" panose="02040503050406030204" pitchFamily="18" charset="0"/>
                              <a:ea typeface="微软雅黑" panose="020B0503020204020204" pitchFamily="34" charset="-122"/>
                            </a:rPr>
                          </m:ctrlPr>
                        </m:funcPr>
                        <m:fName>
                          <m:limLow>
                            <m:limLowPr>
                              <m:ctrlPr>
                                <a:rPr lang="en-US" altLang="zh-CN" i="1">
                                  <a:latin typeface="Cambria Math" panose="02040503050406030204" pitchFamily="18" charset="0"/>
                                  <a:ea typeface="微软雅黑" panose="020B0503020204020204" pitchFamily="34" charset="-122"/>
                                </a:rPr>
                              </m:ctrlPr>
                            </m:limLowPr>
                            <m:e>
                              <m:r>
                                <m:rPr>
                                  <m:sty m:val="p"/>
                                </m:rPr>
                                <a:rPr lang="en-US" altLang="zh-CN">
                                  <a:latin typeface="Cambria Math" panose="02040503050406030204" pitchFamily="18" charset="0"/>
                                  <a:ea typeface="微软雅黑" panose="020B0503020204020204" pitchFamily="34" charset="-122"/>
                                </a:rPr>
                                <m:t>min</m:t>
                              </m:r>
                            </m:e>
                            <m:lim>
                              <m:r>
                                <a:rPr lang="en-US" altLang="zh-CN" i="1">
                                  <a:latin typeface="Cambria Math" panose="02040503050406030204" pitchFamily="18" charset="0"/>
                                  <a:ea typeface="微软雅黑" panose="020B0503020204020204" pitchFamily="34" charset="-122"/>
                                </a:rPr>
                                <m:t>𝐺</m:t>
                              </m:r>
                            </m:lim>
                          </m:limLow>
                        </m:fName>
                        <m:e>
                          <m:func>
                            <m:funcPr>
                              <m:ctrlPr>
                                <a:rPr lang="en-US" altLang="zh-CN" i="1">
                                  <a:latin typeface="Cambria Math" panose="02040503050406030204" pitchFamily="18" charset="0"/>
                                  <a:ea typeface="微软雅黑" panose="020B0503020204020204" pitchFamily="34" charset="-122"/>
                                </a:rPr>
                              </m:ctrlPr>
                            </m:funcPr>
                            <m:fName>
                              <m:limLow>
                                <m:limLowPr>
                                  <m:ctrlPr>
                                    <a:rPr lang="en-US" altLang="zh-CN" i="1">
                                      <a:latin typeface="Cambria Math" panose="02040503050406030204" pitchFamily="18" charset="0"/>
                                      <a:ea typeface="微软雅黑" panose="020B0503020204020204" pitchFamily="34" charset="-122"/>
                                    </a:rPr>
                                  </m:ctrlPr>
                                </m:limLowPr>
                                <m:e>
                                  <m:r>
                                    <m:rPr>
                                      <m:sty m:val="p"/>
                                    </m:rPr>
                                    <a:rPr lang="en-US" altLang="zh-CN">
                                      <a:latin typeface="Cambria Math" panose="02040503050406030204" pitchFamily="18" charset="0"/>
                                      <a:ea typeface="微软雅黑" panose="020B0503020204020204" pitchFamily="34" charset="-122"/>
                                    </a:rPr>
                                    <m:t>max</m:t>
                                  </m:r>
                                </m:e>
                                <m:lim>
                                  <m:r>
                                    <a:rPr lang="en-US" altLang="zh-CN" i="1">
                                      <a:latin typeface="Cambria Math" panose="02040503050406030204" pitchFamily="18" charset="0"/>
                                      <a:ea typeface="微软雅黑" panose="020B0503020204020204" pitchFamily="34" charset="-122"/>
                                    </a:rPr>
                                    <m:t>𝐷</m:t>
                                  </m:r>
                                </m:lim>
                              </m:limLow>
                            </m:fName>
                            <m:e>
                              <m:acc>
                                <m:accPr>
                                  <m:chr m:val="̂"/>
                                  <m:ctrlPr>
                                    <a:rPr lang="en-US" altLang="zh-CN" i="1">
                                      <a:latin typeface="Cambria Math" panose="02040503050406030204" pitchFamily="18" charset="0"/>
                                      <a:ea typeface="微软雅黑" panose="020B0503020204020204" pitchFamily="34" charset="-122"/>
                                    </a:rPr>
                                  </m:ctrlPr>
                                </m:accPr>
                                <m:e>
                                  <m:r>
                                    <a:rPr lang="en-US" altLang="zh-CN" i="1">
                                      <a:latin typeface="Cambria Math" panose="02040503050406030204" pitchFamily="18" charset="0"/>
                                      <a:ea typeface="微软雅黑" panose="020B0503020204020204" pitchFamily="34" charset="-122"/>
                                    </a:rPr>
                                    <m:t>𝑉</m:t>
                                  </m:r>
                                </m:e>
                              </m:acc>
                              <m:r>
                                <a:rPr lang="en-US" altLang="zh-CN" i="1" dirty="0">
                                  <a:latin typeface="Cambria Math" panose="02040503050406030204" pitchFamily="18" charset="0"/>
                                  <a:ea typeface="微软雅黑" panose="020B0503020204020204" pitchFamily="34" charset="-122"/>
                                </a:rPr>
                                <m:t>=</m:t>
                              </m:r>
                              <m:sSub>
                                <m:sSubPr>
                                  <m:ctrlPr>
                                    <a:rPr lang="en-US" altLang="zh-CN" i="1" dirty="0">
                                      <a:latin typeface="Cambria Math" panose="02040503050406030204" pitchFamily="18" charset="0"/>
                                      <a:ea typeface="微软雅黑" panose="020B0503020204020204" pitchFamily="34" charset="-122"/>
                                    </a:rPr>
                                  </m:ctrlPr>
                                </m:sSubPr>
                                <m:e>
                                  <m:r>
                                    <a:rPr lang="en-US" altLang="zh-CN" i="1" dirty="0">
                                      <a:latin typeface="Cambria Math" panose="02040503050406030204" pitchFamily="18" charset="0"/>
                                      <a:ea typeface="微软雅黑" panose="020B0503020204020204" pitchFamily="34" charset="-122"/>
                                    </a:rPr>
                                    <m:t>𝐸</m:t>
                                  </m:r>
                                </m:e>
                                <m:sub>
                                  <m:r>
                                    <a:rPr lang="en-US" altLang="zh-CN" i="1" dirty="0">
                                      <a:latin typeface="Cambria Math" panose="02040503050406030204" pitchFamily="18" charset="0"/>
                                      <a:ea typeface="微软雅黑" panose="020B0503020204020204" pitchFamily="34" charset="-122"/>
                                    </a:rPr>
                                    <m:t>𝑝</m:t>
                                  </m:r>
                                  <m:d>
                                    <m:dPr>
                                      <m:ctrlPr>
                                        <a:rPr lang="en-US" altLang="zh-CN" i="1" dirty="0">
                                          <a:latin typeface="Cambria Math" panose="02040503050406030204" pitchFamily="18" charset="0"/>
                                          <a:ea typeface="微软雅黑" panose="020B0503020204020204" pitchFamily="34" charset="-122"/>
                                        </a:rPr>
                                      </m:ctrlPr>
                                    </m:dPr>
                                    <m:e>
                                      <m:r>
                                        <a:rPr lang="en-US" altLang="zh-CN" i="1" dirty="0">
                                          <a:latin typeface="Cambria Math" panose="02040503050406030204" pitchFamily="18" charset="0"/>
                                          <a:ea typeface="微软雅黑" panose="020B0503020204020204" pitchFamily="34" charset="-122"/>
                                        </a:rPr>
                                        <m:t>𝑥</m:t>
                                      </m:r>
                                    </m:e>
                                  </m:d>
                                </m:sub>
                              </m:sSub>
                              <m:r>
                                <a:rPr lang="en-US" altLang="zh-CN" i="1" dirty="0">
                                  <a:latin typeface="Cambria Math" panose="02040503050406030204" pitchFamily="18" charset="0"/>
                                  <a:ea typeface="微软雅黑" panose="020B0503020204020204" pitchFamily="34" charset="-122"/>
                                </a:rPr>
                                <m:t>[</m:t>
                              </m:r>
                              <m:func>
                                <m:funcPr>
                                  <m:ctrlPr>
                                    <a:rPr lang="en-US" altLang="zh-CN" i="1" dirty="0">
                                      <a:latin typeface="Cambria Math" panose="02040503050406030204" pitchFamily="18" charset="0"/>
                                      <a:ea typeface="微软雅黑" panose="020B0503020204020204" pitchFamily="34" charset="-122"/>
                                    </a:rPr>
                                  </m:ctrlPr>
                                </m:funcPr>
                                <m:fName>
                                  <m:r>
                                    <m:rPr>
                                      <m:sty m:val="p"/>
                                    </m:rPr>
                                    <a:rPr lang="en-US" altLang="zh-CN" dirty="0">
                                      <a:latin typeface="Cambria Math" panose="02040503050406030204" pitchFamily="18" charset="0"/>
                                      <a:ea typeface="微软雅黑" panose="020B0503020204020204" pitchFamily="34" charset="-122"/>
                                    </a:rPr>
                                    <m:t>ln</m:t>
                                  </m:r>
                                </m:fName>
                                <m:e>
                                  <m:r>
                                    <a:rPr lang="en-US" altLang="zh-CN" i="1" dirty="0">
                                      <a:latin typeface="Cambria Math" panose="02040503050406030204" pitchFamily="18" charset="0"/>
                                      <a:ea typeface="微软雅黑" panose="020B0503020204020204" pitchFamily="34" charset="-122"/>
                                    </a:rPr>
                                    <m:t>𝐷</m:t>
                                  </m:r>
                                  <m:d>
                                    <m:dPr>
                                      <m:sepChr m:val="∣"/>
                                      <m:ctrlPr>
                                        <a:rPr lang="en-US" altLang="zh-CN" i="1" dirty="0">
                                          <a:latin typeface="Cambria Math" panose="02040503050406030204" pitchFamily="18" charset="0"/>
                                          <a:ea typeface="微软雅黑" panose="020B0503020204020204" pitchFamily="34" charset="-122"/>
                                        </a:rPr>
                                      </m:ctrlPr>
                                    </m:dPr>
                                    <m:e>
                                      <m:r>
                                        <a:rPr lang="en-US" altLang="zh-CN" i="1" dirty="0">
                                          <a:latin typeface="Cambria Math" panose="02040503050406030204" pitchFamily="18" charset="0"/>
                                          <a:ea typeface="微软雅黑" panose="020B0503020204020204" pitchFamily="34" charset="-122"/>
                                        </a:rPr>
                                        <m:t>𝑐</m:t>
                                      </m:r>
                                      <m:r>
                                        <a:rPr lang="en-US" altLang="zh-CN" i="1" dirty="0">
                                          <a:latin typeface="Cambria Math" panose="02040503050406030204" pitchFamily="18" charset="0"/>
                                          <a:ea typeface="微软雅黑" panose="020B0503020204020204" pitchFamily="34" charset="-122"/>
                                        </a:rPr>
                                        <m:t>≠</m:t>
                                      </m:r>
                                      <m:r>
                                        <a:rPr lang="en-US" altLang="zh-CN" i="1" dirty="0">
                                          <a:latin typeface="Cambria Math" panose="02040503050406030204" pitchFamily="18" charset="0"/>
                                          <a:ea typeface="微软雅黑" panose="020B0503020204020204" pitchFamily="34" charset="-122"/>
                                        </a:rPr>
                                        <m:t>𝐾</m:t>
                                      </m:r>
                                      <m:r>
                                        <a:rPr lang="en-US" altLang="zh-CN" i="1" dirty="0">
                                          <a:latin typeface="Cambria Math" panose="02040503050406030204" pitchFamily="18" charset="0"/>
                                          <a:ea typeface="微软雅黑" panose="020B0503020204020204" pitchFamily="34" charset="-122"/>
                                        </a:rPr>
                                        <m:t>+1</m:t>
                                      </m:r>
                                    </m:e>
                                    <m:e>
                                      <m:r>
                                        <a:rPr lang="en-US" altLang="zh-CN" i="1" dirty="0">
                                          <a:latin typeface="Cambria Math" panose="02040503050406030204" pitchFamily="18" charset="0"/>
                                          <a:ea typeface="微软雅黑" panose="020B0503020204020204" pitchFamily="34" charset="-122"/>
                                        </a:rPr>
                                        <m:t>𝑥</m:t>
                                      </m:r>
                                    </m:e>
                                  </m:d>
                                  <m:r>
                                    <a:rPr lang="en-US" altLang="zh-CN" i="1" dirty="0">
                                      <a:latin typeface="Cambria Math" panose="02040503050406030204" pitchFamily="18" charset="0"/>
                                      <a:ea typeface="微软雅黑" panose="020B0503020204020204" pitchFamily="34" charset="-122"/>
                                    </a:rPr>
                                    <m:t>]+</m:t>
                                  </m:r>
                                  <m:sSub>
                                    <m:sSubPr>
                                      <m:ctrlPr>
                                        <a:rPr lang="en-US" altLang="zh-CN" i="1" dirty="0">
                                          <a:latin typeface="Cambria Math" panose="02040503050406030204" pitchFamily="18" charset="0"/>
                                          <a:ea typeface="微软雅黑" panose="020B0503020204020204" pitchFamily="34" charset="-122"/>
                                        </a:rPr>
                                      </m:ctrlPr>
                                    </m:sSubPr>
                                    <m:e>
                                      <m:r>
                                        <a:rPr lang="en-US" altLang="zh-CN" i="1" dirty="0">
                                          <a:latin typeface="Cambria Math" panose="02040503050406030204" pitchFamily="18" charset="0"/>
                                          <a:ea typeface="微软雅黑" panose="020B0503020204020204" pitchFamily="34" charset="-122"/>
                                        </a:rPr>
                                        <m:t>𝐸</m:t>
                                      </m:r>
                                    </m:e>
                                    <m:sub>
                                      <m:sSub>
                                        <m:sSubPr>
                                          <m:ctrlPr>
                                            <a:rPr lang="en-US" altLang="zh-CN" i="1" dirty="0">
                                              <a:latin typeface="Cambria Math" panose="02040503050406030204" pitchFamily="18" charset="0"/>
                                              <a:ea typeface="微软雅黑" panose="020B0503020204020204" pitchFamily="34" charset="-122"/>
                                            </a:rPr>
                                          </m:ctrlPr>
                                        </m:sSubPr>
                                        <m:e>
                                          <m:r>
                                            <a:rPr lang="en-US" altLang="zh-CN" i="1" dirty="0">
                                              <a:latin typeface="Cambria Math" panose="02040503050406030204" pitchFamily="18" charset="0"/>
                                              <a:ea typeface="微软雅黑" panose="020B0503020204020204" pitchFamily="34" charset="-122"/>
                                            </a:rPr>
                                            <m:t>𝑝</m:t>
                                          </m:r>
                                        </m:e>
                                        <m:sub>
                                          <m:r>
                                            <a:rPr lang="en-US" altLang="zh-CN" i="1" dirty="0">
                                              <a:latin typeface="Cambria Math" panose="02040503050406030204" pitchFamily="18" charset="0"/>
                                              <a:ea typeface="微软雅黑" panose="020B0503020204020204" pitchFamily="34" charset="-122"/>
                                            </a:rPr>
                                            <m:t>𝐺</m:t>
                                          </m:r>
                                        </m:sub>
                                      </m:sSub>
                                      <m:d>
                                        <m:dPr>
                                          <m:ctrlPr>
                                            <a:rPr lang="en-US" altLang="zh-CN" i="1" dirty="0">
                                              <a:latin typeface="Cambria Math" panose="02040503050406030204" pitchFamily="18" charset="0"/>
                                              <a:ea typeface="微软雅黑" panose="020B0503020204020204" pitchFamily="34" charset="-122"/>
                                            </a:rPr>
                                          </m:ctrlPr>
                                        </m:dPr>
                                        <m:e>
                                          <m:r>
                                            <a:rPr lang="en-US" altLang="zh-CN" i="1" dirty="0">
                                              <a:latin typeface="Cambria Math" panose="02040503050406030204" pitchFamily="18" charset="0"/>
                                              <a:ea typeface="微软雅黑" panose="020B0503020204020204" pitchFamily="34" charset="-122"/>
                                            </a:rPr>
                                            <m:t>𝑥</m:t>
                                          </m:r>
                                        </m:e>
                                      </m:d>
                                    </m:sub>
                                  </m:sSub>
                                  <m:d>
                                    <m:dPr>
                                      <m:begChr m:val="["/>
                                      <m:endChr m:val="]"/>
                                      <m:ctrlPr>
                                        <a:rPr lang="en-US" altLang="zh-CN" i="1" dirty="0">
                                          <a:latin typeface="Cambria Math" panose="02040503050406030204" pitchFamily="18" charset="0"/>
                                          <a:ea typeface="微软雅黑" panose="020B0503020204020204" pitchFamily="34" charset="-122"/>
                                        </a:rPr>
                                      </m:ctrlPr>
                                    </m:dPr>
                                    <m:e>
                                      <m:func>
                                        <m:funcPr>
                                          <m:ctrlPr>
                                            <a:rPr lang="en-US" altLang="zh-CN" i="1" dirty="0">
                                              <a:latin typeface="Cambria Math" panose="02040503050406030204" pitchFamily="18" charset="0"/>
                                              <a:ea typeface="微软雅黑" panose="020B0503020204020204" pitchFamily="34" charset="-122"/>
                                            </a:rPr>
                                          </m:ctrlPr>
                                        </m:funcPr>
                                        <m:fName>
                                          <m:r>
                                            <m:rPr>
                                              <m:sty m:val="p"/>
                                            </m:rPr>
                                            <a:rPr lang="en-US" altLang="zh-CN" dirty="0">
                                              <a:latin typeface="Cambria Math" panose="02040503050406030204" pitchFamily="18" charset="0"/>
                                              <a:ea typeface="微软雅黑" panose="020B0503020204020204" pitchFamily="34" charset="-122"/>
                                            </a:rPr>
                                            <m:t>ln</m:t>
                                          </m:r>
                                        </m:fName>
                                        <m:e>
                                          <m:d>
                                            <m:dPr>
                                              <m:ctrlPr>
                                                <a:rPr lang="en-US" altLang="zh-CN" i="1" dirty="0">
                                                  <a:latin typeface="Cambria Math" panose="02040503050406030204" pitchFamily="18" charset="0"/>
                                                  <a:ea typeface="微软雅黑" panose="020B0503020204020204" pitchFamily="34" charset="-122"/>
                                                </a:rPr>
                                              </m:ctrlPr>
                                            </m:dPr>
                                            <m:e>
                                              <m:r>
                                                <a:rPr lang="en-US" altLang="zh-CN" i="1" dirty="0">
                                                  <a:latin typeface="Cambria Math" panose="02040503050406030204" pitchFamily="18" charset="0"/>
                                                  <a:ea typeface="微软雅黑" panose="020B0503020204020204" pitchFamily="34" charset="-122"/>
                                                </a:rPr>
                                                <m:t>1−</m:t>
                                              </m:r>
                                              <m:r>
                                                <a:rPr lang="en-US" altLang="zh-CN" i="1" dirty="0">
                                                  <a:latin typeface="Cambria Math" panose="02040503050406030204" pitchFamily="18" charset="0"/>
                                                  <a:ea typeface="微软雅黑" panose="020B0503020204020204" pitchFamily="34" charset="-122"/>
                                                </a:rPr>
                                                <m:t>𝐷</m:t>
                                              </m:r>
                                              <m:d>
                                                <m:dPr>
                                                  <m:sepChr m:val="∣"/>
                                                  <m:ctrlPr>
                                                    <a:rPr lang="en-US" altLang="zh-CN" i="1" dirty="0">
                                                      <a:latin typeface="Cambria Math" panose="02040503050406030204" pitchFamily="18" charset="0"/>
                                                      <a:ea typeface="微软雅黑" panose="020B0503020204020204" pitchFamily="34" charset="-122"/>
                                                    </a:rPr>
                                                  </m:ctrlPr>
                                                </m:dPr>
                                                <m:e>
                                                  <m:r>
                                                    <a:rPr lang="en-US" altLang="zh-CN" i="1" dirty="0">
                                                      <a:latin typeface="Cambria Math" panose="02040503050406030204" pitchFamily="18" charset="0"/>
                                                      <a:ea typeface="微软雅黑" panose="020B0503020204020204" pitchFamily="34" charset="-122"/>
                                                    </a:rPr>
                                                    <m:t>𝑐</m:t>
                                                  </m:r>
                                                  <m:r>
                                                    <a:rPr lang="en-US" altLang="zh-CN" i="1" dirty="0">
                                                      <a:latin typeface="Cambria Math" panose="02040503050406030204" pitchFamily="18" charset="0"/>
                                                      <a:ea typeface="微软雅黑" panose="020B0503020204020204" pitchFamily="34" charset="-122"/>
                                                    </a:rPr>
                                                    <m:t>≠</m:t>
                                                  </m:r>
                                                  <m:r>
                                                    <a:rPr lang="en-US" altLang="zh-CN" i="1" dirty="0">
                                                      <a:latin typeface="Cambria Math" panose="02040503050406030204" pitchFamily="18" charset="0"/>
                                                      <a:ea typeface="微软雅黑" panose="020B0503020204020204" pitchFamily="34" charset="-122"/>
                                                    </a:rPr>
                                                    <m:t>𝐾</m:t>
                                                  </m:r>
                                                  <m:r>
                                                    <a:rPr lang="en-US" altLang="zh-CN" i="1" dirty="0">
                                                      <a:latin typeface="Cambria Math" panose="02040503050406030204" pitchFamily="18" charset="0"/>
                                                      <a:ea typeface="微软雅黑" panose="020B0503020204020204" pitchFamily="34" charset="-122"/>
                                                    </a:rPr>
                                                    <m:t>+1</m:t>
                                                  </m:r>
                                                </m:e>
                                                <m:e>
                                                  <m:r>
                                                    <a:rPr lang="en-US" altLang="zh-CN" i="1" dirty="0">
                                                      <a:latin typeface="Cambria Math" panose="02040503050406030204" pitchFamily="18" charset="0"/>
                                                      <a:ea typeface="微软雅黑" panose="020B0503020204020204" pitchFamily="34" charset="-122"/>
                                                    </a:rPr>
                                                    <m:t>𝑥</m:t>
                                                  </m:r>
                                                  <m:r>
                                                    <a:rPr lang="en-US" altLang="zh-CN" i="1" dirty="0">
                                                      <a:latin typeface="Cambria Math" panose="02040503050406030204" pitchFamily="18" charset="0"/>
                                                      <a:ea typeface="微软雅黑" panose="020B0503020204020204" pitchFamily="34" charset="-122"/>
                                                    </a:rPr>
                                                    <m:t> </m:t>
                                                  </m:r>
                                                </m:e>
                                              </m:d>
                                            </m:e>
                                          </m:d>
                                        </m:e>
                                      </m:func>
                                    </m:e>
                                  </m:d>
                                  <m:r>
                                    <a:rPr lang="en-US" altLang="zh-CN" i="1" dirty="0">
                                      <a:latin typeface="Cambria Math" panose="02040503050406030204" pitchFamily="18" charset="0"/>
                                      <a:ea typeface="微软雅黑" panose="020B0503020204020204" pitchFamily="34" charset="-122"/>
                                    </a:rPr>
                                    <m:t> </m:t>
                                  </m:r>
                                </m:e>
                              </m:func>
                              <m:r>
                                <a:rPr lang="en-US" altLang="zh-CN" i="1" dirty="0">
                                  <a:latin typeface="Cambria Math" panose="02040503050406030204" pitchFamily="18" charset="0"/>
                                  <a:ea typeface="微软雅黑" panose="020B0503020204020204" pitchFamily="34" charset="-122"/>
                                </a:rPr>
                                <m:t>+</m:t>
                              </m:r>
                              <m:sSub>
                                <m:sSubPr>
                                  <m:ctrlPr>
                                    <a:rPr lang="en-US" altLang="zh-CN" i="1" dirty="0">
                                      <a:latin typeface="Cambria Math" panose="02040503050406030204" pitchFamily="18" charset="0"/>
                                      <a:ea typeface="微软雅黑" panose="020B0503020204020204" pitchFamily="34" charset="-122"/>
                                    </a:rPr>
                                  </m:ctrlPr>
                                </m:sSubPr>
                                <m:e>
                                  <m:r>
                                    <a:rPr lang="en-US" altLang="zh-CN" i="1" dirty="0">
                                      <a:latin typeface="Cambria Math" panose="02040503050406030204" pitchFamily="18" charset="0"/>
                                      <a:ea typeface="微软雅黑" panose="020B0503020204020204" pitchFamily="34" charset="-122"/>
                                    </a:rPr>
                                    <m:t>𝐸</m:t>
                                  </m:r>
                                </m:e>
                                <m:sub>
                                  <m:r>
                                    <a:rPr lang="en-US" altLang="zh-CN" i="1" dirty="0">
                                      <a:latin typeface="Cambria Math" panose="02040503050406030204" pitchFamily="18" charset="0"/>
                                      <a:ea typeface="微软雅黑" panose="020B0503020204020204" pitchFamily="34" charset="-122"/>
                                    </a:rPr>
                                    <m:t>𝑝</m:t>
                                  </m:r>
                                  <m:d>
                                    <m:dPr>
                                      <m:ctrlPr>
                                        <a:rPr lang="en-US" altLang="zh-CN" i="1" dirty="0">
                                          <a:latin typeface="Cambria Math" panose="02040503050406030204" pitchFamily="18" charset="0"/>
                                          <a:ea typeface="微软雅黑" panose="020B0503020204020204" pitchFamily="34" charset="-122"/>
                                        </a:rPr>
                                      </m:ctrlPr>
                                    </m:dPr>
                                    <m:e>
                                      <m:r>
                                        <a:rPr lang="en-US" altLang="zh-CN" i="1" dirty="0">
                                          <a:latin typeface="Cambria Math" panose="02040503050406030204" pitchFamily="18" charset="0"/>
                                          <a:ea typeface="微软雅黑" panose="020B0503020204020204" pitchFamily="34" charset="-122"/>
                                        </a:rPr>
                                        <m:t>𝑥</m:t>
                                      </m:r>
                                      <m:r>
                                        <a:rPr lang="en-US" altLang="zh-CN" i="1" dirty="0">
                                          <a:latin typeface="Cambria Math" panose="02040503050406030204" pitchFamily="18" charset="0"/>
                                          <a:ea typeface="微软雅黑" panose="020B0503020204020204" pitchFamily="34" charset="-122"/>
                                        </a:rPr>
                                        <m:t>,</m:t>
                                      </m:r>
                                      <m:r>
                                        <a:rPr lang="en-US" altLang="zh-CN" i="1" dirty="0">
                                          <a:latin typeface="Cambria Math" panose="02040503050406030204" pitchFamily="18" charset="0"/>
                                          <a:ea typeface="微软雅黑" panose="020B0503020204020204" pitchFamily="34" charset="-122"/>
                                        </a:rPr>
                                        <m:t>𝑐</m:t>
                                      </m:r>
                                    </m:e>
                                  </m:d>
                                </m:sub>
                              </m:sSub>
                              <m:d>
                                <m:dPr>
                                  <m:begChr m:val="["/>
                                  <m:endChr m:val="]"/>
                                  <m:ctrlPr>
                                    <a:rPr lang="en-US" altLang="zh-CN" i="1" dirty="0">
                                      <a:latin typeface="Cambria Math" panose="02040503050406030204" pitchFamily="18" charset="0"/>
                                      <a:ea typeface="微软雅黑" panose="020B0503020204020204" pitchFamily="34" charset="-122"/>
                                    </a:rPr>
                                  </m:ctrlPr>
                                </m:dPr>
                                <m:e>
                                  <m:func>
                                    <m:funcPr>
                                      <m:ctrlPr>
                                        <a:rPr lang="en-US" altLang="zh-CN" i="1" dirty="0">
                                          <a:latin typeface="Cambria Math" panose="02040503050406030204" pitchFamily="18" charset="0"/>
                                          <a:ea typeface="微软雅黑" panose="020B0503020204020204" pitchFamily="34" charset="-122"/>
                                        </a:rPr>
                                      </m:ctrlPr>
                                    </m:funcPr>
                                    <m:fName>
                                      <m:r>
                                        <m:rPr>
                                          <m:sty m:val="p"/>
                                        </m:rPr>
                                        <a:rPr lang="en-US" altLang="zh-CN" dirty="0">
                                          <a:latin typeface="Cambria Math" panose="02040503050406030204" pitchFamily="18" charset="0"/>
                                          <a:ea typeface="微软雅黑" panose="020B0503020204020204" pitchFamily="34" charset="-122"/>
                                        </a:rPr>
                                        <m:t>ln</m:t>
                                      </m:r>
                                    </m:fName>
                                    <m:e>
                                      <m:r>
                                        <a:rPr lang="en-US" altLang="zh-CN" i="1" dirty="0">
                                          <a:latin typeface="Cambria Math" panose="02040503050406030204" pitchFamily="18" charset="0"/>
                                          <a:ea typeface="微软雅黑" panose="020B0503020204020204" pitchFamily="34" charset="-122"/>
                                        </a:rPr>
                                        <m:t>𝐷</m:t>
                                      </m:r>
                                      <m:r>
                                        <a:rPr lang="en-US" altLang="zh-CN" i="1" dirty="0">
                                          <a:latin typeface="Cambria Math" panose="02040503050406030204" pitchFamily="18" charset="0"/>
                                          <a:ea typeface="微软雅黑" panose="020B0503020204020204" pitchFamily="34" charset="-122"/>
                                        </a:rPr>
                                        <m:t>(</m:t>
                                      </m:r>
                                      <m:r>
                                        <a:rPr lang="en-US" altLang="zh-CN" i="1" dirty="0">
                                          <a:latin typeface="Cambria Math" panose="02040503050406030204" pitchFamily="18" charset="0"/>
                                          <a:ea typeface="微软雅黑" panose="020B0503020204020204" pitchFamily="34" charset="-122"/>
                                        </a:rPr>
                                        <m:t>𝑐</m:t>
                                      </m:r>
                                      <m:r>
                                        <a:rPr lang="en-US" altLang="zh-CN" i="1" dirty="0">
                                          <a:latin typeface="Cambria Math" panose="02040503050406030204" pitchFamily="18" charset="0"/>
                                          <a:ea typeface="微软雅黑" panose="020B0503020204020204" pitchFamily="34" charset="-122"/>
                                        </a:rPr>
                                        <m:t>∣</m:t>
                                      </m:r>
                                      <m:r>
                                        <a:rPr lang="en-US" altLang="zh-CN" i="1" dirty="0">
                                          <a:latin typeface="Cambria Math" panose="02040503050406030204" pitchFamily="18" charset="0"/>
                                          <a:ea typeface="微软雅黑" panose="020B0503020204020204" pitchFamily="34" charset="-122"/>
                                        </a:rPr>
                                        <m:t>𝑥</m:t>
                                      </m:r>
                                      <m:r>
                                        <a:rPr lang="en-US" altLang="zh-CN" i="1" dirty="0">
                                          <a:latin typeface="Cambria Math" panose="02040503050406030204" pitchFamily="18" charset="0"/>
                                          <a:ea typeface="微软雅黑" panose="020B0503020204020204" pitchFamily="34" charset="-122"/>
                                        </a:rPr>
                                        <m:t>, </m:t>
                                      </m:r>
                                      <m:r>
                                        <a:rPr lang="en-US" altLang="zh-CN" i="1" dirty="0">
                                          <a:latin typeface="Cambria Math" panose="02040503050406030204" pitchFamily="18" charset="0"/>
                                          <a:ea typeface="微软雅黑" panose="020B0503020204020204" pitchFamily="34" charset="-122"/>
                                        </a:rPr>
                                        <m:t>𝑐</m:t>
                                      </m:r>
                                      <m:r>
                                        <a:rPr lang="en-US" altLang="zh-CN" i="1" dirty="0">
                                          <a:latin typeface="Cambria Math" panose="02040503050406030204" pitchFamily="18" charset="0"/>
                                          <a:ea typeface="微软雅黑" panose="020B0503020204020204" pitchFamily="34" charset="-122"/>
                                        </a:rPr>
                                        <m:t>&lt;</m:t>
                                      </m:r>
                                      <m:r>
                                        <a:rPr lang="en-US" altLang="zh-CN" i="1" dirty="0">
                                          <a:latin typeface="Cambria Math" panose="02040503050406030204" pitchFamily="18" charset="0"/>
                                          <a:ea typeface="微软雅黑" panose="020B0503020204020204" pitchFamily="34" charset="-122"/>
                                        </a:rPr>
                                        <m:t>𝐾</m:t>
                                      </m:r>
                                      <m:r>
                                        <a:rPr lang="en-US" altLang="zh-CN" i="1" dirty="0">
                                          <a:latin typeface="Cambria Math" panose="02040503050406030204" pitchFamily="18" charset="0"/>
                                          <a:ea typeface="微软雅黑" panose="020B0503020204020204" pitchFamily="34" charset="-122"/>
                                        </a:rPr>
                                        <m:t>+1)</m:t>
                                      </m:r>
                                    </m:e>
                                  </m:func>
                                </m:e>
                              </m:d>
                            </m:e>
                          </m:func>
                        </m:e>
                      </m:func>
                    </m:oMath>
                  </m:oMathPara>
                </a14:m>
                <a:endParaRPr lang="zh-CN" altLang="en-US" dirty="0"/>
              </a:p>
            </p:txBody>
          </p:sp>
        </mc:Choice>
        <mc:Fallback xmlns="">
          <p:sp>
            <p:nvSpPr>
              <p:cNvPr id="8" name="矩形 7"/>
              <p:cNvSpPr>
                <a:spLocks noRot="1" noChangeAspect="1" noMove="1" noResize="1" noEditPoints="1" noAdjustHandles="1" noChangeArrowheads="1" noChangeShapeType="1" noTextEdit="1"/>
              </p:cNvSpPr>
              <p:nvPr/>
            </p:nvSpPr>
            <p:spPr>
              <a:xfrm>
                <a:off x="152400" y="5598490"/>
                <a:ext cx="8922180" cy="791179"/>
              </a:xfrm>
              <a:prstGeom prst="rect">
                <a:avLst/>
              </a:prstGeom>
              <a:blipFill>
                <a:blip r:embed="rId9"/>
                <a:stretch>
                  <a:fillRect t="-79231" b="-11692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519841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781050" y="363780"/>
            <a:ext cx="7886700" cy="703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微软雅黑" panose="020B0503020204020204" pitchFamily="34" charset="-122"/>
                <a:ea typeface="微软雅黑" panose="020B0503020204020204" pitchFamily="34" charset="-122"/>
                <a:cs typeface="+mj-cs"/>
              </a:defRPr>
            </a:lvl1pPr>
          </a:lstStyle>
          <a:p>
            <a:r>
              <a:rPr lang="en-US" altLang="zh-CN" sz="3200" dirty="0" smtClean="0"/>
              <a:t>VAE-GAN</a:t>
            </a:r>
            <a:r>
              <a:rPr lang="zh-CN" altLang="en-US" sz="3200" dirty="0" smtClean="0"/>
              <a:t>在简单问题上测试</a:t>
            </a:r>
            <a:endParaRPr lang="zh-CN" altLang="en-US" sz="3200" dirty="0"/>
          </a:p>
        </p:txBody>
      </p:sp>
      <p:pic>
        <p:nvPicPr>
          <p:cNvPr id="5" name="图片 4"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86" y="2156664"/>
            <a:ext cx="1996613" cy="274344"/>
          </a:xfrm>
          <a:prstGeom prst="rect">
            <a:avLst/>
          </a:prstGeom>
        </p:spPr>
      </p:pic>
      <p:pic>
        <p:nvPicPr>
          <p:cNvPr id="6" name="图片 5"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886" y="2599386"/>
            <a:ext cx="3269263" cy="266723"/>
          </a:xfrm>
          <a:prstGeom prst="rect">
            <a:avLst/>
          </a:prstGeom>
        </p:spPr>
      </p:pic>
      <p:pic>
        <p:nvPicPr>
          <p:cNvPr id="7" name="图片 6"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886" y="4018764"/>
            <a:ext cx="1356478" cy="190517"/>
          </a:xfrm>
          <a:prstGeom prst="rect">
            <a:avLst/>
          </a:prstGeom>
        </p:spPr>
      </p:pic>
      <p:pic>
        <p:nvPicPr>
          <p:cNvPr id="8" name="图片 7" descr="屏幕剪辑"/>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886" y="4461486"/>
            <a:ext cx="3162574" cy="236240"/>
          </a:xfrm>
          <a:prstGeom prst="rect">
            <a:avLst/>
          </a:prstGeom>
        </p:spPr>
      </p:pic>
      <p:sp>
        <p:nvSpPr>
          <p:cNvPr id="9" name="文本框 8"/>
          <p:cNvSpPr txBox="1"/>
          <p:nvPr/>
        </p:nvSpPr>
        <p:spPr>
          <a:xfrm>
            <a:off x="214123" y="1717235"/>
            <a:ext cx="1133855"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抛</a:t>
            </a:r>
            <a:r>
              <a:rPr lang="zh-CN" altLang="en-US" dirty="0" smtClean="0">
                <a:latin typeface="微软雅黑" panose="020B0503020204020204" pitchFamily="34" charset="-122"/>
                <a:ea typeface="微软雅黑" panose="020B0503020204020204" pitchFamily="34" charset="-122"/>
              </a:rPr>
              <a:t>物型</a:t>
            </a:r>
          </a:p>
        </p:txBody>
      </p:sp>
      <p:sp>
        <p:nvSpPr>
          <p:cNvPr id="10" name="文本框 9"/>
          <p:cNvSpPr txBox="1"/>
          <p:nvPr/>
        </p:nvSpPr>
        <p:spPr>
          <a:xfrm>
            <a:off x="214122" y="3475462"/>
            <a:ext cx="1133855"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正弦型</a:t>
            </a:r>
          </a:p>
        </p:txBody>
      </p:sp>
      <p:pic>
        <p:nvPicPr>
          <p:cNvPr id="11" name="图片 10" descr="屏幕剪辑"/>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1336" y="1151160"/>
            <a:ext cx="4785775" cy="4648603"/>
          </a:xfrm>
          <a:prstGeom prst="rect">
            <a:avLst/>
          </a:prstGeom>
        </p:spPr>
      </p:pic>
      <p:sp>
        <p:nvSpPr>
          <p:cNvPr id="12" name="文本框 11"/>
          <p:cNvSpPr txBox="1"/>
          <p:nvPr/>
        </p:nvSpPr>
        <p:spPr>
          <a:xfrm>
            <a:off x="0" y="5253690"/>
            <a:ext cx="2747710" cy="372961"/>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观测数据 </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抛物型</a:t>
            </a:r>
          </a:p>
        </p:txBody>
      </p:sp>
      <p:pic>
        <p:nvPicPr>
          <p:cNvPr id="13" name="图片 12" descr="屏幕剪辑"/>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895" y="5691517"/>
            <a:ext cx="1874682" cy="220999"/>
          </a:xfrm>
          <a:prstGeom prst="rect">
            <a:avLst/>
          </a:prstGeom>
        </p:spPr>
      </p:pic>
      <p:sp>
        <p:nvSpPr>
          <p:cNvPr id="14" name="文本框 13"/>
          <p:cNvSpPr txBox="1"/>
          <p:nvPr/>
        </p:nvSpPr>
        <p:spPr>
          <a:xfrm>
            <a:off x="356313" y="5977382"/>
            <a:ext cx="5476179"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观测噪声</a:t>
            </a:r>
            <a:r>
              <a:rPr lang="en-US" altLang="zh-CN" dirty="0" smtClean="0">
                <a:latin typeface="微软雅黑" panose="020B0503020204020204" pitchFamily="34" charset="-122"/>
                <a:ea typeface="微软雅黑" panose="020B0503020204020204" pitchFamily="34" charset="-122"/>
              </a:rPr>
              <a:t> – </a:t>
            </a:r>
            <a:r>
              <a:rPr lang="zh-CN" altLang="en-US" dirty="0" smtClean="0">
                <a:latin typeface="微软雅黑" panose="020B0503020204020204" pitchFamily="34" charset="-122"/>
                <a:ea typeface="微软雅黑" panose="020B0503020204020204" pitchFamily="34" charset="-122"/>
              </a:rPr>
              <a:t>多变量高斯分布</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协方差随机生成后固定</a:t>
            </a:r>
            <a:r>
              <a:rPr lang="en-US" altLang="zh-CN" dirty="0" smtClean="0">
                <a:latin typeface="微软雅黑" panose="020B0503020204020204" pitchFamily="34" charset="-122"/>
                <a:ea typeface="微软雅黑" panose="020B0503020204020204" pitchFamily="34" charset="-122"/>
              </a:rPr>
              <a:t>.</a:t>
            </a:r>
            <a:endParaRPr lang="zh-CN" altLang="en-US"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236944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781050" y="363780"/>
            <a:ext cx="7886700" cy="703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微软雅黑" panose="020B0503020204020204" pitchFamily="34" charset="-122"/>
                <a:ea typeface="微软雅黑" panose="020B0503020204020204" pitchFamily="34" charset="-122"/>
                <a:cs typeface="+mj-cs"/>
              </a:defRPr>
            </a:lvl1pPr>
          </a:lstStyle>
          <a:p>
            <a:r>
              <a:rPr lang="en-US" altLang="zh-CN" sz="3200" dirty="0" smtClean="0"/>
              <a:t>VAE-GAN</a:t>
            </a:r>
            <a:r>
              <a:rPr lang="zh-CN" altLang="en-US" sz="3200" dirty="0" smtClean="0"/>
              <a:t>在简单问题上测试</a:t>
            </a:r>
            <a:endParaRPr lang="zh-CN" altLang="en-US" sz="3200"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430" y="1265861"/>
            <a:ext cx="4575752" cy="2839191"/>
          </a:xfrm>
          <a:prstGeom prst="rect">
            <a:avLst/>
          </a:prstGeom>
        </p:spPr>
      </p:pic>
      <p:sp>
        <p:nvSpPr>
          <p:cNvPr id="6" name="矩形 5"/>
          <p:cNvSpPr/>
          <p:nvPr/>
        </p:nvSpPr>
        <p:spPr>
          <a:xfrm>
            <a:off x="1383323" y="1324708"/>
            <a:ext cx="1090246" cy="375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8682" y="1211813"/>
            <a:ext cx="3337195" cy="3055387"/>
          </a:xfrm>
          <a:prstGeom prst="rect">
            <a:avLst/>
          </a:prstGeom>
        </p:spPr>
      </p:pic>
      <mc:AlternateContent xmlns:mc="http://schemas.openxmlformats.org/markup-compatibility/2006" xmlns:a14="http://schemas.microsoft.com/office/drawing/2010/main">
        <mc:Choice Requires="a14">
          <p:sp>
            <p:nvSpPr>
              <p:cNvPr id="8" name="文本框 7"/>
              <p:cNvSpPr txBox="1"/>
              <p:nvPr/>
            </p:nvSpPr>
            <p:spPr>
              <a:xfrm>
                <a:off x="7455877" y="2554840"/>
                <a:ext cx="1688123"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抛物型</a:t>
                </a:r>
                <a:r>
                  <a:rPr lang="en-US" altLang="zh-CN" dirty="0">
                    <a:latin typeface="微软雅黑" panose="020B0503020204020204" pitchFamily="34" charset="-122"/>
                    <a:ea typeface="微软雅黑" panose="020B0503020204020204" pitchFamily="34" charset="-122"/>
                  </a:rPr>
                  <a:t> </a:t>
                </a:r>
                <a14:m>
                  <m:oMath xmlns:m="http://schemas.openxmlformats.org/officeDocument/2006/math">
                    <m:r>
                      <a:rPr lang="en-US" altLang="zh-CN" i="1" dirty="0" smtClean="0">
                        <a:latin typeface="Cambria Math" panose="02040503050406030204" pitchFamily="18" charset="0"/>
                        <a:ea typeface="微软雅黑" panose="020B0503020204020204" pitchFamily="34" charset="-122"/>
                      </a:rPr>
                      <m:t>95.9%</m:t>
                    </m:r>
                  </m:oMath>
                </a14:m>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7455877" y="2554840"/>
                <a:ext cx="1688123" cy="369332"/>
              </a:xfrm>
              <a:prstGeom prst="rect">
                <a:avLst/>
              </a:prstGeom>
              <a:blipFill>
                <a:blip r:embed="rId5"/>
                <a:stretch>
                  <a:fillRect t="-8197" b="-24590"/>
                </a:stretch>
              </a:blipFill>
            </p:spPr>
            <p:txBody>
              <a:bodyPr/>
              <a:lstStyle/>
              <a:p>
                <a:r>
                  <a:rPr lang="zh-CN" altLang="en-US">
                    <a:noFill/>
                  </a:rPr>
                  <a:t> </a:t>
                </a:r>
              </a:p>
            </p:txBody>
          </p:sp>
        </mc:Fallback>
      </mc:AlternateContent>
      <p:sp>
        <p:nvSpPr>
          <p:cNvPr id="9" name="右箭头 8"/>
          <p:cNvSpPr/>
          <p:nvPr/>
        </p:nvSpPr>
        <p:spPr>
          <a:xfrm>
            <a:off x="3807917" y="2589706"/>
            <a:ext cx="203458" cy="1915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973015" y="4304110"/>
            <a:ext cx="7151077" cy="11723"/>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2" name="图片 11" descr="屏幕剪辑"/>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808" y="4679865"/>
            <a:ext cx="2579076" cy="1690118"/>
          </a:xfrm>
          <a:prstGeom prst="rect">
            <a:avLst/>
          </a:prstGeom>
        </p:spPr>
      </p:pic>
      <p:sp>
        <p:nvSpPr>
          <p:cNvPr id="13" name="上下箭头 12"/>
          <p:cNvSpPr/>
          <p:nvPr/>
        </p:nvSpPr>
        <p:spPr>
          <a:xfrm>
            <a:off x="2070588" y="3964777"/>
            <a:ext cx="168520" cy="28055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06315" y="4374616"/>
            <a:ext cx="2368062" cy="338554"/>
          </a:xfrm>
          <a:prstGeom prst="rect">
            <a:avLst/>
          </a:prstGeom>
          <a:noFill/>
        </p:spPr>
        <p:txBody>
          <a:bodyPr wrap="square" rtlCol="0">
            <a:spAutoFit/>
          </a:bodyPr>
          <a:lstStyle/>
          <a:p>
            <a:pPr algn="ctr"/>
            <a:r>
              <a:rPr lang="en-US" altLang="zh-CN" sz="1600" dirty="0" smtClean="0">
                <a:latin typeface="微软雅黑" panose="020B0503020204020204" pitchFamily="34" charset="-122"/>
                <a:ea typeface="微软雅黑" panose="020B0503020204020204" pitchFamily="34" charset="-122"/>
              </a:rPr>
              <a:t>Incremental PCA</a:t>
            </a:r>
            <a:endParaRPr lang="zh-CN" altLang="en-US" sz="1600" dirty="0" smtClean="0">
              <a:latin typeface="微软雅黑" panose="020B0503020204020204" pitchFamily="34" charset="-122"/>
              <a:ea typeface="微软雅黑" panose="020B0503020204020204" pitchFamily="34" charset="-122"/>
            </a:endParaRPr>
          </a:p>
        </p:txBody>
      </p:sp>
      <p:pic>
        <p:nvPicPr>
          <p:cNvPr id="15" name="图片 14" descr="屏幕剪辑"/>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7917" y="5524924"/>
            <a:ext cx="4587638" cy="640135"/>
          </a:xfrm>
          <a:prstGeom prst="rect">
            <a:avLst/>
          </a:prstGeom>
        </p:spPr>
      </p:pic>
      <p:pic>
        <p:nvPicPr>
          <p:cNvPr id="17" name="图片 16" descr="屏幕剪辑"/>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8682" y="4501922"/>
            <a:ext cx="1528166" cy="983068"/>
          </a:xfrm>
          <a:prstGeom prst="rect">
            <a:avLst/>
          </a:prstGeom>
        </p:spPr>
      </p:pic>
      <p:sp>
        <p:nvSpPr>
          <p:cNvPr id="18" name="文本框 17"/>
          <p:cNvSpPr txBox="1"/>
          <p:nvPr/>
        </p:nvSpPr>
        <p:spPr>
          <a:xfrm>
            <a:off x="5852987" y="5106959"/>
            <a:ext cx="2566014"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噪声退火控制稳定性</a:t>
            </a:r>
          </a:p>
        </p:txBody>
      </p:sp>
    </p:spTree>
    <p:extLst>
      <p:ext uri="{BB962C8B-B14F-4D97-AF65-F5344CB8AC3E}">
        <p14:creationId xmlns:p14="http://schemas.microsoft.com/office/powerpoint/2010/main" val="5676244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781050" y="363780"/>
            <a:ext cx="7886700" cy="703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微软雅黑" panose="020B0503020204020204" pitchFamily="34" charset="-122"/>
                <a:ea typeface="微软雅黑" panose="020B0503020204020204" pitchFamily="34" charset="-122"/>
                <a:cs typeface="+mj-cs"/>
              </a:defRPr>
            </a:lvl1pPr>
          </a:lstStyle>
          <a:p>
            <a:r>
              <a:rPr lang="en-US" altLang="zh-CN" sz="3200" dirty="0" smtClean="0"/>
              <a:t>VAE-GAN</a:t>
            </a:r>
            <a:r>
              <a:rPr lang="zh-CN" altLang="en-US" sz="3200" dirty="0" smtClean="0"/>
              <a:t>在暗能量模型分类上的应用</a:t>
            </a:r>
            <a:endParaRPr lang="zh-CN" altLang="en-US" sz="3200" dirty="0"/>
          </a:p>
        </p:txBody>
      </p:sp>
      <p:grpSp>
        <p:nvGrpSpPr>
          <p:cNvPr id="5" name="组合 4"/>
          <p:cNvGrpSpPr/>
          <p:nvPr/>
        </p:nvGrpSpPr>
        <p:grpSpPr>
          <a:xfrm>
            <a:off x="486601" y="1422778"/>
            <a:ext cx="4180398" cy="2158252"/>
            <a:chOff x="282887" y="1175997"/>
            <a:chExt cx="4180398" cy="2158252"/>
          </a:xfrm>
        </p:grpSpPr>
        <p:pic>
          <p:nvPicPr>
            <p:cNvPr id="6" name="图片 5"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87" y="1175997"/>
              <a:ext cx="4180398" cy="2158252"/>
            </a:xfrm>
            <a:prstGeom prst="rect">
              <a:avLst/>
            </a:prstGeom>
          </p:spPr>
        </p:pic>
        <p:sp>
          <p:nvSpPr>
            <p:cNvPr id="7" name="文本框 6"/>
            <p:cNvSpPr txBox="1"/>
            <p:nvPr/>
          </p:nvSpPr>
          <p:spPr>
            <a:xfrm>
              <a:off x="2373086" y="2255123"/>
              <a:ext cx="1894114" cy="369332"/>
            </a:xfrm>
            <a:prstGeom prst="rect">
              <a:avLst/>
            </a:prstGeom>
            <a:noFill/>
          </p:spPr>
          <p:txBody>
            <a:bodyPr wrap="square" rtlCol="0">
              <a:spAutoFit/>
            </a:bodyPr>
            <a:lstStyle/>
            <a:p>
              <a:pPr algn="ctr"/>
              <a:r>
                <a:rPr lang="zh-CN" altLang="en-US" dirty="0" smtClean="0">
                  <a:solidFill>
                    <a:srgbClr val="C00000"/>
                  </a:solidFill>
                  <a:latin typeface="微软雅黑" panose="020B0503020204020204" pitchFamily="34" charset="-122"/>
                  <a:ea typeface="微软雅黑" panose="020B0503020204020204" pitchFamily="34" charset="-122"/>
                </a:rPr>
                <a:t>观测</a:t>
              </a:r>
              <a:r>
                <a:rPr lang="en-US" altLang="zh-CN"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观测</a:t>
              </a:r>
              <a:r>
                <a:rPr lang="zh-CN" altLang="en-US" dirty="0" smtClean="0">
                  <a:solidFill>
                    <a:srgbClr val="C00000"/>
                  </a:solidFill>
                  <a:latin typeface="微软雅黑" panose="020B0503020204020204" pitchFamily="34" charset="-122"/>
                  <a:ea typeface="微软雅黑" panose="020B0503020204020204" pitchFamily="34" charset="-122"/>
                </a:rPr>
                <a:t>误差</a:t>
              </a:r>
            </a:p>
          </p:txBody>
        </p:sp>
      </p:grpSp>
      <p:grpSp>
        <p:nvGrpSpPr>
          <p:cNvPr id="8" name="组合 7"/>
          <p:cNvGrpSpPr/>
          <p:nvPr/>
        </p:nvGrpSpPr>
        <p:grpSpPr>
          <a:xfrm>
            <a:off x="486601" y="3767697"/>
            <a:ext cx="4691718" cy="2656143"/>
            <a:chOff x="163814" y="3477075"/>
            <a:chExt cx="4691718" cy="2656143"/>
          </a:xfrm>
        </p:grpSpPr>
        <p:pic>
          <p:nvPicPr>
            <p:cNvPr id="9" name="图片 8"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689" y="3477075"/>
              <a:ext cx="4057843" cy="672839"/>
            </a:xfrm>
            <a:prstGeom prst="rect">
              <a:avLst/>
            </a:prstGeom>
          </p:spPr>
        </p:pic>
        <p:sp>
          <p:nvSpPr>
            <p:cNvPr id="10" name="左大括号 9"/>
            <p:cNvSpPr/>
            <p:nvPr/>
          </p:nvSpPr>
          <p:spPr>
            <a:xfrm>
              <a:off x="544286" y="3850409"/>
              <a:ext cx="253403" cy="2046514"/>
            </a:xfrm>
            <a:prstGeom prst="leftBrace">
              <a:avLst>
                <a:gd name="adj1" fmla="val 3444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文本框 10"/>
            <p:cNvSpPr txBox="1"/>
            <p:nvPr/>
          </p:nvSpPr>
          <p:spPr>
            <a:xfrm>
              <a:off x="163814" y="4442567"/>
              <a:ext cx="326572" cy="1200329"/>
            </a:xfrm>
            <a:prstGeom prst="rect">
              <a:avLst/>
            </a:prstGeom>
            <a:noFill/>
          </p:spPr>
          <p:txBody>
            <a:bodyPr wrap="square" rtlCol="0">
              <a:spAutoFit/>
            </a:bodyPr>
            <a:lstStyle/>
            <a:p>
              <a:pPr algn="ctr"/>
              <a:r>
                <a:rPr lang="zh-CN" altLang="en-US" dirty="0" smtClean="0">
                  <a:solidFill>
                    <a:srgbClr val="C00000"/>
                  </a:solidFill>
                  <a:latin typeface="微软雅黑" panose="020B0503020204020204" pitchFamily="34" charset="-122"/>
                  <a:ea typeface="微软雅黑" panose="020B0503020204020204" pitchFamily="34" charset="-122"/>
                </a:rPr>
                <a:t>物理模型</a:t>
              </a:r>
            </a:p>
          </p:txBody>
        </p:sp>
        <p:pic>
          <p:nvPicPr>
            <p:cNvPr id="12" name="图片 11"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296" y="4010884"/>
              <a:ext cx="2255715" cy="678239"/>
            </a:xfrm>
            <a:prstGeom prst="rect">
              <a:avLst/>
            </a:prstGeom>
          </p:spPr>
        </p:pic>
        <p:pic>
          <p:nvPicPr>
            <p:cNvPr id="13" name="图片 12" descr="屏幕剪辑"/>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892" y="4631278"/>
              <a:ext cx="1950889" cy="365792"/>
            </a:xfrm>
            <a:prstGeom prst="rect">
              <a:avLst/>
            </a:prstGeom>
          </p:spPr>
        </p:pic>
        <p:sp>
          <p:nvSpPr>
            <p:cNvPr id="14" name="文本框 13"/>
            <p:cNvSpPr txBox="1"/>
            <p:nvPr/>
          </p:nvSpPr>
          <p:spPr>
            <a:xfrm>
              <a:off x="764296" y="5053655"/>
              <a:ext cx="729342" cy="338554"/>
            </a:xfrm>
            <a:prstGeom prst="rect">
              <a:avLst/>
            </a:prstGeom>
            <a:noFill/>
          </p:spPr>
          <p:txBody>
            <a:bodyPr wrap="square" rtlCol="0">
              <a:spAutoFit/>
            </a:bodyPr>
            <a:lstStyle/>
            <a:p>
              <a:pPr algn="ctr"/>
              <a:r>
                <a:rPr lang="zh-CN" altLang="en-US" sz="1600" dirty="0" smtClean="0">
                  <a:latin typeface="微软雅黑" panose="020B0503020204020204" pitchFamily="34" charset="-122"/>
                  <a:ea typeface="微软雅黑" panose="020B0503020204020204" pitchFamily="34" charset="-122"/>
                </a:rPr>
                <a:t>假设</a:t>
              </a:r>
              <a:r>
                <a:rPr lang="en-US" altLang="zh-CN" sz="1600" dirty="0" smtClean="0">
                  <a:latin typeface="微软雅黑" panose="020B0503020204020204" pitchFamily="34" charset="-122"/>
                  <a:ea typeface="微软雅黑" panose="020B0503020204020204" pitchFamily="34" charset="-122"/>
                </a:rPr>
                <a:t>1</a:t>
              </a:r>
              <a:endParaRPr lang="zh-CN" altLang="en-US" sz="1600" dirty="0" smtClean="0">
                <a:latin typeface="微软雅黑" panose="020B0503020204020204" pitchFamily="34" charset="-122"/>
                <a:ea typeface="微软雅黑" panose="020B0503020204020204" pitchFamily="34" charset="-122"/>
              </a:endParaRPr>
            </a:p>
          </p:txBody>
        </p:sp>
        <p:sp>
          <p:nvSpPr>
            <p:cNvPr id="15" name="文本框 14"/>
            <p:cNvSpPr txBox="1"/>
            <p:nvPr/>
          </p:nvSpPr>
          <p:spPr>
            <a:xfrm>
              <a:off x="764296" y="5424159"/>
              <a:ext cx="729342" cy="338554"/>
            </a:xfrm>
            <a:prstGeom prst="rect">
              <a:avLst/>
            </a:prstGeom>
            <a:noFill/>
          </p:spPr>
          <p:txBody>
            <a:bodyPr wrap="square" rtlCol="0">
              <a:spAutoFit/>
            </a:bodyPr>
            <a:lstStyle/>
            <a:p>
              <a:pPr algn="ctr"/>
              <a:r>
                <a:rPr lang="zh-CN" altLang="en-US" sz="1600" dirty="0" smtClean="0">
                  <a:latin typeface="微软雅黑" panose="020B0503020204020204" pitchFamily="34" charset="-122"/>
                  <a:ea typeface="微软雅黑" panose="020B0503020204020204" pitchFamily="34" charset="-122"/>
                </a:rPr>
                <a:t>假设</a:t>
              </a:r>
              <a:r>
                <a:rPr lang="en-US" altLang="zh-CN" sz="1600" dirty="0" smtClean="0">
                  <a:latin typeface="微软雅黑" panose="020B0503020204020204" pitchFamily="34" charset="-122"/>
                  <a:ea typeface="微软雅黑" panose="020B0503020204020204" pitchFamily="34" charset="-122"/>
                </a:rPr>
                <a:t>2</a:t>
              </a:r>
              <a:endParaRPr lang="zh-CN" altLang="en-US" sz="1600" dirty="0" smtClean="0">
                <a:latin typeface="微软雅黑" panose="020B0503020204020204" pitchFamily="34" charset="-122"/>
                <a:ea typeface="微软雅黑" panose="020B0503020204020204" pitchFamily="34" charset="-122"/>
              </a:endParaRPr>
            </a:p>
          </p:txBody>
        </p:sp>
        <p:sp>
          <p:nvSpPr>
            <p:cNvPr id="16" name="文本框 15"/>
            <p:cNvSpPr txBox="1"/>
            <p:nvPr/>
          </p:nvSpPr>
          <p:spPr>
            <a:xfrm>
              <a:off x="764296" y="5794664"/>
              <a:ext cx="729342" cy="338554"/>
            </a:xfrm>
            <a:prstGeom prst="rect">
              <a:avLst/>
            </a:prstGeom>
            <a:noFill/>
          </p:spPr>
          <p:txBody>
            <a:bodyPr wrap="square" rtlCol="0">
              <a:spAutoFit/>
            </a:bodyPr>
            <a:lstStyle/>
            <a:p>
              <a:pPr algn="ctr"/>
              <a:r>
                <a:rPr lang="zh-CN" altLang="en-US" sz="1600" dirty="0" smtClean="0">
                  <a:latin typeface="微软雅黑" panose="020B0503020204020204" pitchFamily="34" charset="-122"/>
                  <a:ea typeface="微软雅黑" panose="020B0503020204020204" pitchFamily="34" charset="-122"/>
                </a:rPr>
                <a:t>假设</a:t>
              </a:r>
              <a:r>
                <a:rPr lang="en-US" altLang="zh-CN" sz="1600" dirty="0" smtClean="0">
                  <a:latin typeface="微软雅黑" panose="020B0503020204020204" pitchFamily="34" charset="-122"/>
                  <a:ea typeface="微软雅黑" panose="020B0503020204020204" pitchFamily="34" charset="-122"/>
                </a:rPr>
                <a:t>3</a:t>
              </a:r>
              <a:endParaRPr lang="zh-CN" altLang="en-US" sz="1600" dirty="0" smtClean="0">
                <a:latin typeface="微软雅黑" panose="020B0503020204020204" pitchFamily="34" charset="-122"/>
                <a:ea typeface="微软雅黑" panose="020B0503020204020204" pitchFamily="34" charset="-122"/>
              </a:endParaRPr>
            </a:p>
          </p:txBody>
        </p:sp>
        <p:pic>
          <p:nvPicPr>
            <p:cNvPr id="17" name="图片 16" descr="屏幕剪辑"/>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7771" y="5101578"/>
              <a:ext cx="845893" cy="251482"/>
            </a:xfrm>
            <a:prstGeom prst="rect">
              <a:avLst/>
            </a:prstGeom>
          </p:spPr>
        </p:pic>
        <p:pic>
          <p:nvPicPr>
            <p:cNvPr id="18" name="图片 17" descr="屏幕剪辑"/>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7771" y="5490557"/>
              <a:ext cx="906859" cy="205758"/>
            </a:xfrm>
            <a:prstGeom prst="rect">
              <a:avLst/>
            </a:prstGeom>
          </p:spPr>
        </p:pic>
        <p:pic>
          <p:nvPicPr>
            <p:cNvPr id="19" name="图片 18" descr="屏幕剪辑"/>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7771" y="5859599"/>
              <a:ext cx="1386960" cy="259102"/>
            </a:xfrm>
            <a:prstGeom prst="rect">
              <a:avLst/>
            </a:prstGeom>
          </p:spPr>
        </p:pic>
      </p:grpSp>
      <p:pic>
        <p:nvPicPr>
          <p:cNvPr id="22" name="图片 21" descr="屏幕剪辑"/>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55642" y="4247471"/>
            <a:ext cx="1668925" cy="1714649"/>
          </a:xfrm>
          <a:prstGeom prst="rect">
            <a:avLst/>
          </a:prstGeom>
        </p:spPr>
      </p:pic>
    </p:spTree>
    <p:extLst>
      <p:ext uri="{BB962C8B-B14F-4D97-AF65-F5344CB8AC3E}">
        <p14:creationId xmlns:p14="http://schemas.microsoft.com/office/powerpoint/2010/main" val="20946424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微软雅黑" panose="020B0503020204020204" pitchFamily="34" charset="-122"/>
                <a:ea typeface="微软雅黑" panose="020B0503020204020204" pitchFamily="34" charset="-122"/>
                <a:cs typeface="+mj-cs"/>
              </a:defRPr>
            </a:lvl1pPr>
          </a:lstStyle>
          <a:p>
            <a:r>
              <a:rPr lang="en-US" altLang="zh-CN" sz="3200" dirty="0" smtClean="0"/>
              <a:t>VAE-GAN</a:t>
            </a:r>
            <a:r>
              <a:rPr lang="zh-CN" altLang="en-US" sz="3200" dirty="0" smtClean="0"/>
              <a:t>在暗能量模型分类上的应用</a:t>
            </a:r>
            <a:endParaRPr lang="zh-CN" altLang="en-US" sz="3200" dirty="0"/>
          </a:p>
        </p:txBody>
      </p:sp>
      <mc:AlternateContent xmlns:mc="http://schemas.openxmlformats.org/markup-compatibility/2006" xmlns:a14="http://schemas.microsoft.com/office/drawing/2010/main">
        <mc:Choice Requires="a14">
          <p:graphicFrame>
            <p:nvGraphicFramePr>
              <p:cNvPr id="5" name="表格 4"/>
              <p:cNvGraphicFramePr>
                <a:graphicFrameLocks noGrp="1"/>
              </p:cNvGraphicFramePr>
              <p:nvPr>
                <p:extLst>
                  <p:ext uri="{D42A27DB-BD31-4B8C-83A1-F6EECF244321}">
                    <p14:modId xmlns:p14="http://schemas.microsoft.com/office/powerpoint/2010/main" val="729864953"/>
                  </p:ext>
                </p:extLst>
              </p:nvPr>
            </p:nvGraphicFramePr>
            <p:xfrm>
              <a:off x="526140" y="4271600"/>
              <a:ext cx="3447982" cy="1601662"/>
            </p:xfrm>
            <a:graphic>
              <a:graphicData uri="http://schemas.openxmlformats.org/drawingml/2006/table">
                <a:tbl>
                  <a:tblPr firstRow="1" bandRow="1">
                    <a:tableStyleId>{9D7B26C5-4107-4FEC-AEDC-1716B250A1EF}</a:tableStyleId>
                  </a:tblPr>
                  <a:tblGrid>
                    <a:gridCol w="1487365">
                      <a:extLst>
                        <a:ext uri="{9D8B030D-6E8A-4147-A177-3AD203B41FA5}">
                          <a16:colId xmlns:a16="http://schemas.microsoft.com/office/drawing/2014/main" val="1364720354"/>
                        </a:ext>
                      </a:extLst>
                    </a:gridCol>
                    <a:gridCol w="982645">
                      <a:extLst>
                        <a:ext uri="{9D8B030D-6E8A-4147-A177-3AD203B41FA5}">
                          <a16:colId xmlns:a16="http://schemas.microsoft.com/office/drawing/2014/main" val="3117468599"/>
                        </a:ext>
                      </a:extLst>
                    </a:gridCol>
                    <a:gridCol w="977972">
                      <a:extLst>
                        <a:ext uri="{9D8B030D-6E8A-4147-A177-3AD203B41FA5}">
                          <a16:colId xmlns:a16="http://schemas.microsoft.com/office/drawing/2014/main" val="2741538397"/>
                        </a:ext>
                      </a:extLst>
                    </a:gridCol>
                  </a:tblGrid>
                  <a:tr h="564265">
                    <a:tc>
                      <a:txBody>
                        <a:bodyPr/>
                        <a:lstStyle/>
                        <a:p>
                          <a:r>
                            <a:rPr lang="zh-CN" altLang="en-US" sz="1100" dirty="0" smtClean="0"/>
                            <a:t>暗能量状态方程类型</a:t>
                          </a:r>
                          <a:endParaRPr lang="en-US" altLang="zh-CN" sz="1100" dirty="0" smtClean="0"/>
                        </a:p>
                      </a:txBody>
                      <a:tcPr marL="81215" marR="81215" marT="40607" marB="40607"/>
                    </a:tc>
                    <a:tc>
                      <a:txBody>
                        <a:bodyPr/>
                        <a:lstStyle/>
                        <a:p>
                          <a:r>
                            <a:rPr lang="en-US" altLang="zh-CN" sz="1100" dirty="0" smtClean="0"/>
                            <a:t>Bayes</a:t>
                          </a:r>
                          <a:r>
                            <a:rPr lang="zh-CN" altLang="en-US" sz="1100" dirty="0" smtClean="0"/>
                            <a:t>分析</a:t>
                          </a:r>
                          <a:endParaRPr lang="zh-CN" altLang="en-US" sz="1100" dirty="0"/>
                        </a:p>
                      </a:txBody>
                      <a:tcPr marL="81215" marR="81215" marT="40607" marB="40607"/>
                    </a:tc>
                    <a:tc>
                      <a:txBody>
                        <a:bodyPr/>
                        <a:lstStyle/>
                        <a:p>
                          <a:r>
                            <a:rPr lang="en-US" altLang="zh-CN" sz="1100" dirty="0" smtClean="0"/>
                            <a:t>VAE-GAN</a:t>
                          </a:r>
                          <a:endParaRPr lang="zh-CN" altLang="en-US" sz="1100" dirty="0"/>
                        </a:p>
                      </a:txBody>
                      <a:tcPr marL="81215" marR="81215" marT="40607" marB="40607"/>
                    </a:tc>
                    <a:extLst>
                      <a:ext uri="{0D108BD9-81ED-4DB2-BD59-A6C34878D82A}">
                        <a16:rowId xmlns:a16="http://schemas.microsoft.com/office/drawing/2014/main" val="1261619054"/>
                      </a:ext>
                    </a:extLst>
                  </a:tr>
                  <a:tr h="345799">
                    <a:tc>
                      <a:txBody>
                        <a:bodyPr/>
                        <a:lstStyle/>
                        <a:p>
                          <a:pPr/>
                          <a14:m>
                            <m:oMathPara xmlns:m="http://schemas.openxmlformats.org/officeDocument/2006/math">
                              <m:oMathParaPr>
                                <m:jc m:val="centerGroup"/>
                              </m:oMathParaPr>
                              <m:oMath xmlns:m="http://schemas.openxmlformats.org/officeDocument/2006/math">
                                <m:r>
                                  <m:rPr>
                                    <m:sty m:val="p"/>
                                  </m:rPr>
                                  <a:rPr lang="en-US" altLang="zh-CN" sz="1600" smtClean="0">
                                    <a:latin typeface="Cambria Math" panose="02040503050406030204" pitchFamily="18" charset="0"/>
                                  </a:rPr>
                                  <m:t>Λ</m:t>
                                </m:r>
                                <m:r>
                                  <a:rPr lang="en-US" altLang="zh-CN" sz="1600" smtClean="0">
                                    <a:latin typeface="Cambria Math" panose="02040503050406030204" pitchFamily="18" charset="0"/>
                                  </a:rPr>
                                  <m:t>𝐶𝐷𝑀</m:t>
                                </m:r>
                              </m:oMath>
                            </m:oMathPara>
                          </a14:m>
                          <a:endParaRPr lang="zh-CN" altLang="en-US" sz="1600" dirty="0"/>
                        </a:p>
                      </a:txBody>
                      <a:tcPr marL="81215" marR="81215" marT="40607" marB="40607"/>
                    </a:tc>
                    <a:tc>
                      <a:txBody>
                        <a:bodyPr/>
                        <a:lstStyle/>
                        <a:p>
                          <a:pPr/>
                          <a14:m>
                            <m:oMathPara xmlns:m="http://schemas.openxmlformats.org/officeDocument/2006/math">
                              <m:oMathParaPr>
                                <m:jc m:val="centerGroup"/>
                              </m:oMathParaPr>
                              <m:oMath xmlns:m="http://schemas.openxmlformats.org/officeDocument/2006/math">
                                <m:r>
                                  <a:rPr lang="en-US" altLang="zh-CN" sz="1600" smtClean="0">
                                    <a:latin typeface="Cambria Math" panose="02040503050406030204" pitchFamily="18" charset="0"/>
                                  </a:rPr>
                                  <m:t>66.2%</m:t>
                                </m:r>
                              </m:oMath>
                            </m:oMathPara>
                          </a14:m>
                          <a:endParaRPr lang="zh-CN" altLang="en-US" sz="1600" dirty="0"/>
                        </a:p>
                      </a:txBody>
                      <a:tcPr marL="81215" marR="81215" marT="40607" marB="40607"/>
                    </a:tc>
                    <a:tc>
                      <a:txBody>
                        <a:bodyPr/>
                        <a:lstStyle/>
                        <a:p>
                          <a14:m>
                            <m:oMath xmlns:m="http://schemas.openxmlformats.org/officeDocument/2006/math">
                              <m:r>
                                <a:rPr lang="en-US" altLang="zh-CN" sz="1600" smtClean="0">
                                  <a:latin typeface="Cambria Math" panose="02040503050406030204" pitchFamily="18" charset="0"/>
                                </a:rPr>
                                <m:t>5</m:t>
                              </m:r>
                            </m:oMath>
                          </a14:m>
                          <a:r>
                            <a:rPr lang="en-US" altLang="zh-CN" sz="1600" dirty="0" smtClean="0"/>
                            <a:t>6.2%</a:t>
                          </a:r>
                          <a:endParaRPr lang="zh-CN" altLang="en-US" sz="1600" dirty="0"/>
                        </a:p>
                      </a:txBody>
                      <a:tcPr marL="81215" marR="81215" marT="40607" marB="40607"/>
                    </a:tc>
                    <a:extLst>
                      <a:ext uri="{0D108BD9-81ED-4DB2-BD59-A6C34878D82A}">
                        <a16:rowId xmlns:a16="http://schemas.microsoft.com/office/drawing/2014/main" val="3685524397"/>
                      </a:ext>
                    </a:extLst>
                  </a:tr>
                  <a:tr h="345799">
                    <a:tc>
                      <a:txBody>
                        <a:bodyPr/>
                        <a:lstStyle/>
                        <a:p>
                          <a:pPr/>
                          <a14:m>
                            <m:oMathPara xmlns:m="http://schemas.openxmlformats.org/officeDocument/2006/math">
                              <m:oMathParaPr>
                                <m:jc m:val="centerGroup"/>
                              </m:oMathParaPr>
                              <m:oMath xmlns:m="http://schemas.openxmlformats.org/officeDocument/2006/math">
                                <m:r>
                                  <a:rPr lang="en-US" altLang="zh-CN" sz="1600" smtClean="0">
                                    <a:latin typeface="Cambria Math" panose="02040503050406030204" pitchFamily="18" charset="0"/>
                                  </a:rPr>
                                  <m:t>𝜔</m:t>
                                </m:r>
                                <m:r>
                                  <a:rPr lang="en-US" altLang="zh-CN" sz="1600" smtClean="0">
                                    <a:latin typeface="Cambria Math" panose="02040503050406030204" pitchFamily="18" charset="0"/>
                                  </a:rPr>
                                  <m:t>𝐶𝐷𝑀</m:t>
                                </m:r>
                              </m:oMath>
                            </m:oMathPara>
                          </a14:m>
                          <a:endParaRPr lang="zh-CN" altLang="en-US" sz="1600" dirty="0"/>
                        </a:p>
                      </a:txBody>
                      <a:tcPr marL="81215" marR="81215" marT="40607" marB="40607"/>
                    </a:tc>
                    <a:tc>
                      <a:txBody>
                        <a:bodyPr/>
                        <a:lstStyle/>
                        <a:p>
                          <a:pPr/>
                          <a14:m>
                            <m:oMathPara xmlns:m="http://schemas.openxmlformats.org/officeDocument/2006/math">
                              <m:oMathParaPr>
                                <m:jc m:val="centerGroup"/>
                              </m:oMathParaPr>
                              <m:oMath xmlns:m="http://schemas.openxmlformats.org/officeDocument/2006/math">
                                <m:r>
                                  <a:rPr lang="en-US" altLang="zh-CN" sz="1600" smtClean="0">
                                    <a:latin typeface="Cambria Math" panose="02040503050406030204" pitchFamily="18" charset="0"/>
                                  </a:rPr>
                                  <m:t>20.7%</m:t>
                                </m:r>
                              </m:oMath>
                            </m:oMathPara>
                          </a14:m>
                          <a:endParaRPr lang="zh-CN" altLang="en-US" sz="1600" dirty="0"/>
                        </a:p>
                      </a:txBody>
                      <a:tcPr marL="81215" marR="81215" marT="40607" marB="40607"/>
                    </a:tc>
                    <a:tc>
                      <a:txBody>
                        <a:bodyPr/>
                        <a:lstStyle/>
                        <a:p>
                          <a14:m>
                            <m:oMath xmlns:m="http://schemas.openxmlformats.org/officeDocument/2006/math">
                              <m:r>
                                <a:rPr lang="en-US" altLang="zh-CN" sz="1600" smtClean="0">
                                  <a:latin typeface="Cambria Math" panose="02040503050406030204" pitchFamily="18" charset="0"/>
                                </a:rPr>
                                <m:t>2</m:t>
                              </m:r>
                            </m:oMath>
                          </a14:m>
                          <a:r>
                            <a:rPr lang="en-US" altLang="zh-CN" sz="1600" dirty="0" smtClean="0"/>
                            <a:t>8.6%</a:t>
                          </a:r>
                          <a:endParaRPr lang="zh-CN" altLang="en-US" sz="1600" dirty="0"/>
                        </a:p>
                      </a:txBody>
                      <a:tcPr marL="81215" marR="81215" marT="40607" marB="40607"/>
                    </a:tc>
                    <a:extLst>
                      <a:ext uri="{0D108BD9-81ED-4DB2-BD59-A6C34878D82A}">
                        <a16:rowId xmlns:a16="http://schemas.microsoft.com/office/drawing/2014/main" val="4004764226"/>
                      </a:ext>
                    </a:extLst>
                  </a:tr>
                  <a:tr h="345799">
                    <a:tc>
                      <a:txBody>
                        <a:bodyPr/>
                        <a:lstStyle/>
                        <a:p>
                          <a:pPr/>
                          <a14:m>
                            <m:oMathPara xmlns:m="http://schemas.openxmlformats.org/officeDocument/2006/math">
                              <m:oMathParaPr>
                                <m:jc m:val="centerGroup"/>
                              </m:oMathParaPr>
                              <m:oMath xmlns:m="http://schemas.openxmlformats.org/officeDocument/2006/math">
                                <m:r>
                                  <a:rPr lang="en-US" altLang="zh-CN" sz="1600" smtClean="0">
                                    <a:latin typeface="Cambria Math" panose="02040503050406030204" pitchFamily="18" charset="0"/>
                                  </a:rPr>
                                  <m:t>𝐶𝑃𝐿</m:t>
                                </m:r>
                              </m:oMath>
                            </m:oMathPara>
                          </a14:m>
                          <a:endParaRPr lang="zh-CN" altLang="en-US" sz="1600" dirty="0"/>
                        </a:p>
                      </a:txBody>
                      <a:tcPr marL="81215" marR="81215" marT="40607" marB="40607"/>
                    </a:tc>
                    <a:tc>
                      <a:txBody>
                        <a:bodyPr/>
                        <a:lstStyle/>
                        <a:p>
                          <a:pPr/>
                          <a14:m>
                            <m:oMathPara xmlns:m="http://schemas.openxmlformats.org/officeDocument/2006/math">
                              <m:oMathParaPr>
                                <m:jc m:val="centerGroup"/>
                              </m:oMathParaPr>
                              <m:oMath xmlns:m="http://schemas.openxmlformats.org/officeDocument/2006/math">
                                <m:r>
                                  <a:rPr lang="en-US" altLang="zh-CN" sz="1600" smtClean="0">
                                    <a:latin typeface="Cambria Math" panose="02040503050406030204" pitchFamily="18" charset="0"/>
                                  </a:rPr>
                                  <m:t>13.1%</m:t>
                                </m:r>
                              </m:oMath>
                            </m:oMathPara>
                          </a14:m>
                          <a:endParaRPr lang="zh-CN" altLang="en-US" sz="1600" dirty="0"/>
                        </a:p>
                      </a:txBody>
                      <a:tcPr marL="81215" marR="81215" marT="40607" marB="40607"/>
                    </a:tc>
                    <a:tc>
                      <a:txBody>
                        <a:bodyPr/>
                        <a:lstStyle/>
                        <a:p>
                          <a14:m>
                            <m:oMath xmlns:m="http://schemas.openxmlformats.org/officeDocument/2006/math">
                              <m:r>
                                <a:rPr lang="en-US" altLang="zh-CN" sz="1600" smtClean="0">
                                  <a:latin typeface="Cambria Math" panose="02040503050406030204" pitchFamily="18" charset="0"/>
                                </a:rPr>
                                <m:t>1</m:t>
                              </m:r>
                            </m:oMath>
                          </a14:m>
                          <a:r>
                            <a:rPr lang="en-US" altLang="zh-CN" sz="1600" dirty="0" smtClean="0"/>
                            <a:t>5.1%</a:t>
                          </a:r>
                          <a:endParaRPr lang="zh-CN" altLang="en-US" sz="1600" dirty="0"/>
                        </a:p>
                      </a:txBody>
                      <a:tcPr marL="81215" marR="81215" marT="40607" marB="40607"/>
                    </a:tc>
                    <a:extLst>
                      <a:ext uri="{0D108BD9-81ED-4DB2-BD59-A6C34878D82A}">
                        <a16:rowId xmlns:a16="http://schemas.microsoft.com/office/drawing/2014/main" val="1302065623"/>
                      </a:ext>
                    </a:extLst>
                  </a:tr>
                </a:tbl>
              </a:graphicData>
            </a:graphic>
          </p:graphicFrame>
        </mc:Choice>
        <mc:Fallback xmlns="">
          <p:graphicFrame>
            <p:nvGraphicFramePr>
              <p:cNvPr id="5" name="表格 4"/>
              <p:cNvGraphicFramePr>
                <a:graphicFrameLocks noGrp="1"/>
              </p:cNvGraphicFramePr>
              <p:nvPr>
                <p:extLst>
                  <p:ext uri="{D42A27DB-BD31-4B8C-83A1-F6EECF244321}">
                    <p14:modId xmlns:p14="http://schemas.microsoft.com/office/powerpoint/2010/main" val="729864953"/>
                  </p:ext>
                </p:extLst>
              </p:nvPr>
            </p:nvGraphicFramePr>
            <p:xfrm>
              <a:off x="526140" y="4271600"/>
              <a:ext cx="3447982" cy="1601662"/>
            </p:xfrm>
            <a:graphic>
              <a:graphicData uri="http://schemas.openxmlformats.org/drawingml/2006/table">
                <a:tbl>
                  <a:tblPr firstRow="1" bandRow="1">
                    <a:tableStyleId>{9D7B26C5-4107-4FEC-AEDC-1716B250A1EF}</a:tableStyleId>
                  </a:tblPr>
                  <a:tblGrid>
                    <a:gridCol w="1487365">
                      <a:extLst>
                        <a:ext uri="{9D8B030D-6E8A-4147-A177-3AD203B41FA5}">
                          <a16:colId xmlns:a16="http://schemas.microsoft.com/office/drawing/2014/main" val="1364720354"/>
                        </a:ext>
                      </a:extLst>
                    </a:gridCol>
                    <a:gridCol w="982645">
                      <a:extLst>
                        <a:ext uri="{9D8B030D-6E8A-4147-A177-3AD203B41FA5}">
                          <a16:colId xmlns:a16="http://schemas.microsoft.com/office/drawing/2014/main" val="3117468599"/>
                        </a:ext>
                      </a:extLst>
                    </a:gridCol>
                    <a:gridCol w="977972">
                      <a:extLst>
                        <a:ext uri="{9D8B030D-6E8A-4147-A177-3AD203B41FA5}">
                          <a16:colId xmlns:a16="http://schemas.microsoft.com/office/drawing/2014/main" val="2741538397"/>
                        </a:ext>
                      </a:extLst>
                    </a:gridCol>
                  </a:tblGrid>
                  <a:tr h="564265">
                    <a:tc>
                      <a:txBody>
                        <a:bodyPr/>
                        <a:lstStyle/>
                        <a:p>
                          <a:r>
                            <a:rPr lang="zh-CN" altLang="en-US" sz="1100" dirty="0" smtClean="0"/>
                            <a:t>暗能量状态方程类型</a:t>
                          </a:r>
                          <a:endParaRPr lang="en-US" altLang="zh-CN" sz="1100" dirty="0" smtClean="0"/>
                        </a:p>
                      </a:txBody>
                      <a:tcPr marL="81215" marR="81215" marT="40607" marB="40607"/>
                    </a:tc>
                    <a:tc>
                      <a:txBody>
                        <a:bodyPr/>
                        <a:lstStyle/>
                        <a:p>
                          <a:r>
                            <a:rPr lang="en-US" altLang="zh-CN" sz="1100" dirty="0" smtClean="0"/>
                            <a:t>Bayes</a:t>
                          </a:r>
                          <a:r>
                            <a:rPr lang="zh-CN" altLang="en-US" sz="1100" dirty="0" smtClean="0"/>
                            <a:t>分析</a:t>
                          </a:r>
                          <a:endParaRPr lang="zh-CN" altLang="en-US" sz="1100" dirty="0"/>
                        </a:p>
                      </a:txBody>
                      <a:tcPr marL="81215" marR="81215" marT="40607" marB="40607"/>
                    </a:tc>
                    <a:tc>
                      <a:txBody>
                        <a:bodyPr/>
                        <a:lstStyle/>
                        <a:p>
                          <a:r>
                            <a:rPr lang="en-US" altLang="zh-CN" sz="1100" dirty="0" smtClean="0"/>
                            <a:t>VAE-GAN</a:t>
                          </a:r>
                          <a:endParaRPr lang="zh-CN" altLang="en-US" sz="1100" dirty="0"/>
                        </a:p>
                      </a:txBody>
                      <a:tcPr marL="81215" marR="81215" marT="40607" marB="40607"/>
                    </a:tc>
                    <a:extLst>
                      <a:ext uri="{0D108BD9-81ED-4DB2-BD59-A6C34878D82A}">
                        <a16:rowId xmlns:a16="http://schemas.microsoft.com/office/drawing/2014/main" val="1261619054"/>
                      </a:ext>
                    </a:extLst>
                  </a:tr>
                  <a:tr h="345799">
                    <a:tc>
                      <a:txBody>
                        <a:bodyPr/>
                        <a:lstStyle/>
                        <a:p>
                          <a:endParaRPr lang="zh-CN"/>
                        </a:p>
                      </a:txBody>
                      <a:tcPr marL="81215" marR="81215" marT="40607" marB="40607">
                        <a:blipFill>
                          <a:blip r:embed="rId3"/>
                          <a:stretch>
                            <a:fillRect t="-166667" r="-132377" b="-217544"/>
                          </a:stretch>
                        </a:blipFill>
                      </a:tcPr>
                    </a:tc>
                    <a:tc>
                      <a:txBody>
                        <a:bodyPr/>
                        <a:lstStyle/>
                        <a:p>
                          <a:endParaRPr lang="zh-CN"/>
                        </a:p>
                      </a:txBody>
                      <a:tcPr marL="81215" marR="81215" marT="40607" marB="40607">
                        <a:blipFill>
                          <a:blip r:embed="rId3"/>
                          <a:stretch>
                            <a:fillRect l="-151553" t="-166667" r="-100621" b="-217544"/>
                          </a:stretch>
                        </a:blipFill>
                      </a:tcPr>
                    </a:tc>
                    <a:tc>
                      <a:txBody>
                        <a:bodyPr/>
                        <a:lstStyle/>
                        <a:p>
                          <a:endParaRPr lang="zh-CN"/>
                        </a:p>
                      </a:txBody>
                      <a:tcPr marL="81215" marR="81215" marT="40607" marB="40607">
                        <a:blipFill>
                          <a:blip r:embed="rId3"/>
                          <a:stretch>
                            <a:fillRect l="-251553" t="-166667" r="-621" b="-217544"/>
                          </a:stretch>
                        </a:blipFill>
                      </a:tcPr>
                    </a:tc>
                    <a:extLst>
                      <a:ext uri="{0D108BD9-81ED-4DB2-BD59-A6C34878D82A}">
                        <a16:rowId xmlns:a16="http://schemas.microsoft.com/office/drawing/2014/main" val="3685524397"/>
                      </a:ext>
                    </a:extLst>
                  </a:tr>
                  <a:tr h="345799">
                    <a:tc>
                      <a:txBody>
                        <a:bodyPr/>
                        <a:lstStyle/>
                        <a:p>
                          <a:endParaRPr lang="zh-CN"/>
                        </a:p>
                      </a:txBody>
                      <a:tcPr marL="81215" marR="81215" marT="40607" marB="40607">
                        <a:blipFill>
                          <a:blip r:embed="rId3"/>
                          <a:stretch>
                            <a:fillRect t="-266667" r="-132377" b="-117544"/>
                          </a:stretch>
                        </a:blipFill>
                      </a:tcPr>
                    </a:tc>
                    <a:tc>
                      <a:txBody>
                        <a:bodyPr/>
                        <a:lstStyle/>
                        <a:p>
                          <a:endParaRPr lang="zh-CN"/>
                        </a:p>
                      </a:txBody>
                      <a:tcPr marL="81215" marR="81215" marT="40607" marB="40607">
                        <a:blipFill>
                          <a:blip r:embed="rId3"/>
                          <a:stretch>
                            <a:fillRect l="-151553" t="-266667" r="-100621" b="-117544"/>
                          </a:stretch>
                        </a:blipFill>
                      </a:tcPr>
                    </a:tc>
                    <a:tc>
                      <a:txBody>
                        <a:bodyPr/>
                        <a:lstStyle/>
                        <a:p>
                          <a:endParaRPr lang="zh-CN"/>
                        </a:p>
                      </a:txBody>
                      <a:tcPr marL="81215" marR="81215" marT="40607" marB="40607">
                        <a:blipFill>
                          <a:blip r:embed="rId3"/>
                          <a:stretch>
                            <a:fillRect l="-251553" t="-266667" r="-621" b="-117544"/>
                          </a:stretch>
                        </a:blipFill>
                      </a:tcPr>
                    </a:tc>
                    <a:extLst>
                      <a:ext uri="{0D108BD9-81ED-4DB2-BD59-A6C34878D82A}">
                        <a16:rowId xmlns:a16="http://schemas.microsoft.com/office/drawing/2014/main" val="4004764226"/>
                      </a:ext>
                    </a:extLst>
                  </a:tr>
                  <a:tr h="345799">
                    <a:tc>
                      <a:txBody>
                        <a:bodyPr/>
                        <a:lstStyle/>
                        <a:p>
                          <a:endParaRPr lang="zh-CN"/>
                        </a:p>
                      </a:txBody>
                      <a:tcPr marL="81215" marR="81215" marT="40607" marB="40607">
                        <a:blipFill>
                          <a:blip r:embed="rId3"/>
                          <a:stretch>
                            <a:fillRect t="-366667" r="-132377" b="-17544"/>
                          </a:stretch>
                        </a:blipFill>
                      </a:tcPr>
                    </a:tc>
                    <a:tc>
                      <a:txBody>
                        <a:bodyPr/>
                        <a:lstStyle/>
                        <a:p>
                          <a:endParaRPr lang="zh-CN"/>
                        </a:p>
                      </a:txBody>
                      <a:tcPr marL="81215" marR="81215" marT="40607" marB="40607">
                        <a:blipFill>
                          <a:blip r:embed="rId3"/>
                          <a:stretch>
                            <a:fillRect l="-151553" t="-366667" r="-100621" b="-17544"/>
                          </a:stretch>
                        </a:blipFill>
                      </a:tcPr>
                    </a:tc>
                    <a:tc>
                      <a:txBody>
                        <a:bodyPr/>
                        <a:lstStyle/>
                        <a:p>
                          <a:endParaRPr lang="zh-CN"/>
                        </a:p>
                      </a:txBody>
                      <a:tcPr marL="81215" marR="81215" marT="40607" marB="40607">
                        <a:blipFill>
                          <a:blip r:embed="rId3"/>
                          <a:stretch>
                            <a:fillRect l="-251553" t="-366667" r="-621" b="-17544"/>
                          </a:stretch>
                        </a:blipFill>
                      </a:tcPr>
                    </a:tc>
                    <a:extLst>
                      <a:ext uri="{0D108BD9-81ED-4DB2-BD59-A6C34878D82A}">
                        <a16:rowId xmlns:a16="http://schemas.microsoft.com/office/drawing/2014/main" val="1302065623"/>
                      </a:ext>
                    </a:extLst>
                  </a:tr>
                </a:tbl>
              </a:graphicData>
            </a:graphic>
          </p:graphicFrame>
        </mc:Fallback>
      </mc:AlternateContent>
      <p:pic>
        <p:nvPicPr>
          <p:cNvPr id="6" name="图片 5"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25" y="1668963"/>
            <a:ext cx="4180398" cy="2158252"/>
          </a:xfrm>
          <a:prstGeom prst="rect">
            <a:avLst/>
          </a:prstGeom>
        </p:spPr>
      </p:pic>
      <p:pic>
        <p:nvPicPr>
          <p:cNvPr id="8" name="图片 7"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954" y="1924936"/>
            <a:ext cx="4062112" cy="4077576"/>
          </a:xfrm>
          <a:prstGeom prst="rect">
            <a:avLst/>
          </a:prstGeom>
        </p:spPr>
      </p:pic>
      <p:sp>
        <p:nvSpPr>
          <p:cNvPr id="9" name="矩形 8"/>
          <p:cNvSpPr/>
          <p:nvPr/>
        </p:nvSpPr>
        <p:spPr>
          <a:xfrm>
            <a:off x="4924575" y="6002512"/>
            <a:ext cx="4219425"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模型是嵌套</a:t>
            </a:r>
            <a:r>
              <a:rPr lang="zh-CN" altLang="en-US" dirty="0" smtClean="0">
                <a:latin typeface="微软雅黑" panose="020B0503020204020204" pitchFamily="34" charset="-122"/>
                <a:ea typeface="微软雅黑" panose="020B0503020204020204" pitchFamily="34" charset="-122"/>
              </a:rPr>
              <a:t>的，这个判断本身</a:t>
            </a:r>
            <a:r>
              <a:rPr lang="zh-CN" altLang="en-US" dirty="0">
                <a:latin typeface="微软雅黑" panose="020B0503020204020204" pitchFamily="34" charset="-122"/>
                <a:ea typeface="微软雅黑" panose="020B0503020204020204" pitchFamily="34" charset="-122"/>
              </a:rPr>
              <a:t>是困难的</a:t>
            </a:r>
            <a:r>
              <a:rPr lang="en-US" altLang="zh-CN" dirty="0"/>
              <a:t>. </a:t>
            </a:r>
            <a:endParaRPr lang="zh-CN" altLang="en-US" dirty="0"/>
          </a:p>
        </p:txBody>
      </p:sp>
    </p:spTree>
    <p:extLst>
      <p:ext uri="{BB962C8B-B14F-4D97-AF65-F5344CB8AC3E}">
        <p14:creationId xmlns:p14="http://schemas.microsoft.com/office/powerpoint/2010/main" val="4128887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noGrp="1"/>
          </p:cNvSpPr>
          <p:nvPr>
            <p:ph type="title"/>
          </p:nvPr>
        </p:nvSpPr>
        <p:spPr>
          <a:xfrm>
            <a:off x="628650" y="211380"/>
            <a:ext cx="7886700" cy="703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微软雅黑" panose="020B0503020204020204" pitchFamily="34" charset="-122"/>
                <a:ea typeface="微软雅黑" panose="020B0503020204020204" pitchFamily="34" charset="-122"/>
                <a:cs typeface="+mj-cs"/>
              </a:defRPr>
            </a:lvl1pPr>
          </a:lstStyle>
          <a:p>
            <a:r>
              <a:rPr lang="zh-CN" altLang="en-US" sz="3200" dirty="0" smtClean="0"/>
              <a:t>一些讨论</a:t>
            </a:r>
            <a:endParaRPr lang="zh-CN" altLang="en-US" sz="3200" dirty="0"/>
          </a:p>
        </p:txBody>
      </p:sp>
      <mc:AlternateContent xmlns:mc="http://schemas.openxmlformats.org/markup-compatibility/2006" xmlns:a14="http://schemas.microsoft.com/office/drawing/2010/main">
        <mc:Choice Requires="a14">
          <p:sp>
            <p:nvSpPr>
              <p:cNvPr id="5" name="文本框 4"/>
              <p:cNvSpPr txBox="1"/>
              <p:nvPr/>
            </p:nvSpPr>
            <p:spPr>
              <a:xfrm>
                <a:off x="379535" y="1383323"/>
                <a:ext cx="8135815" cy="4662815"/>
              </a:xfrm>
              <a:prstGeom prst="rect">
                <a:avLst/>
              </a:prstGeom>
              <a:noFill/>
            </p:spPr>
            <p:txBody>
              <a:bodyPr wrap="square" rtlCol="0">
                <a:spAutoFit/>
              </a:bodyPr>
              <a:lstStyle/>
              <a:p>
                <a:pPr marL="342900" indent="-342900">
                  <a:lnSpc>
                    <a:spcPct val="150000"/>
                  </a:lnSpc>
                  <a:buAutoNum type="arabicPeriod"/>
                </a:pPr>
                <a:r>
                  <a:rPr lang="zh-CN" altLang="en-US" b="1" dirty="0" smtClean="0">
                    <a:latin typeface="微软雅黑" panose="020B0503020204020204" pitchFamily="34" charset="-122"/>
                    <a:ea typeface="微软雅黑" panose="020B0503020204020204" pitchFamily="34" charset="-122"/>
                  </a:rPr>
                  <a:t>如何把模型的导数放入网络中？</a:t>
                </a:r>
                <a:endParaRPr lang="en-US" altLang="zh-CN" b="1" dirty="0" smtClean="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     如</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前面的案例使用了超新星测量的距离</a:t>
                </a:r>
                <a:r>
                  <a:rPr lang="en-US" altLang="zh-CN" dirty="0" smtClean="0">
                    <a:latin typeface="微软雅黑" panose="020B0503020204020204" pitchFamily="34" charset="-122"/>
                    <a:ea typeface="微软雅黑" panose="020B0503020204020204" pitchFamily="34" charset="-122"/>
                  </a:rPr>
                  <a:t>D(z). </a:t>
                </a:r>
                <a:r>
                  <a:rPr lang="zh-CN" altLang="en-US" dirty="0" smtClean="0">
                    <a:latin typeface="微软雅黑" panose="020B0503020204020204" pitchFamily="34" charset="-122"/>
                    <a:ea typeface="微软雅黑" panose="020B0503020204020204" pitchFamily="34" charset="-122"/>
                  </a:rPr>
                  <a:t>而被动演化星系，能测量速度</a:t>
                </a:r>
                <a:r>
                  <a:rPr lang="en-US" altLang="zh-CN" dirty="0" smtClean="0">
                    <a:latin typeface="微软雅黑" panose="020B0503020204020204" pitchFamily="34" charset="-122"/>
                    <a:ea typeface="微软雅黑" panose="020B0503020204020204" pitchFamily="34" charset="-122"/>
                  </a:rPr>
                  <a:t>H(z); </a:t>
                </a:r>
                <a:r>
                  <a:rPr lang="zh-CN" altLang="en-US" dirty="0" smtClean="0">
                    <a:latin typeface="微软雅黑" panose="020B0503020204020204" pitchFamily="34" charset="-122"/>
                    <a:ea typeface="微软雅黑" panose="020B0503020204020204" pitchFamily="34" charset="-122"/>
                  </a:rPr>
                  <a:t>重子声学振荡能同时测量距离</a:t>
                </a:r>
                <a:r>
                  <a:rPr lang="en-US" altLang="zh-CN" dirty="0" smtClean="0">
                    <a:latin typeface="微软雅黑" panose="020B0503020204020204" pitchFamily="34" charset="-122"/>
                    <a:ea typeface="微软雅黑" panose="020B0503020204020204" pitchFamily="34" charset="-122"/>
                  </a:rPr>
                  <a:t>D(z)</a:t>
                </a:r>
                <a:r>
                  <a:rPr lang="zh-CN" altLang="en-US" dirty="0" smtClean="0">
                    <a:latin typeface="微软雅黑" panose="020B0503020204020204" pitchFamily="34" charset="-122"/>
                    <a:ea typeface="微软雅黑" panose="020B0503020204020204" pitchFamily="34" charset="-122"/>
                  </a:rPr>
                  <a:t>和速度</a:t>
                </a:r>
                <a:r>
                  <a:rPr lang="en-US" altLang="zh-CN" dirty="0" smtClean="0">
                    <a:latin typeface="微软雅黑" panose="020B0503020204020204" pitchFamily="34" charset="-122"/>
                    <a:ea typeface="微软雅黑" panose="020B0503020204020204" pitchFamily="34" charset="-122"/>
                  </a:rPr>
                  <a:t>H(z); </a:t>
                </a:r>
                <a:r>
                  <a:rPr lang="zh-CN" altLang="en-US" dirty="0" smtClean="0">
                    <a:latin typeface="微软雅黑" panose="020B0503020204020204" pitchFamily="34" charset="-122"/>
                    <a:ea typeface="微软雅黑" panose="020B0503020204020204" pitchFamily="34" charset="-122"/>
                  </a:rPr>
                  <a:t>如何将</a:t>
                </a:r>
                <a:r>
                  <a:rPr lang="en-US" altLang="zh-CN" dirty="0" smtClean="0">
                    <a:latin typeface="微软雅黑" panose="020B0503020204020204" pitchFamily="34" charset="-122"/>
                    <a:ea typeface="微软雅黑" panose="020B0503020204020204" pitchFamily="34" charset="-122"/>
                  </a:rPr>
                  <a:t>H(z)</a:t>
                </a:r>
                <a:r>
                  <a:rPr lang="zh-CN" altLang="en-US" dirty="0" smtClean="0">
                    <a:latin typeface="微软雅黑" panose="020B0503020204020204" pitchFamily="34" charset="-122"/>
                    <a:ea typeface="微软雅黑" panose="020B0503020204020204" pitchFamily="34" charset="-122"/>
                  </a:rPr>
                  <a:t>的观测数据也放入模型比较网络</a:t>
                </a:r>
                <a:r>
                  <a:rPr lang="en-US" altLang="zh-CN" dirty="0" smtClean="0">
                    <a:latin typeface="微软雅黑" panose="020B0503020204020204" pitchFamily="34" charset="-122"/>
                    <a:ea typeface="微软雅黑" panose="020B0503020204020204" pitchFamily="34" charset="-122"/>
                  </a:rPr>
                  <a:t>.</a:t>
                </a:r>
              </a:p>
              <a:p>
                <a:pPr>
                  <a:lnSpc>
                    <a:spcPct val="150000"/>
                  </a:lnSpc>
                </a:pPr>
                <a:r>
                  <a:rPr lang="en-US" altLang="zh-CN" b="1" dirty="0" smtClean="0">
                    <a:latin typeface="微软雅黑" panose="020B0503020204020204" pitchFamily="34" charset="-122"/>
                    <a:ea typeface="微软雅黑" panose="020B0503020204020204" pitchFamily="34" charset="-122"/>
                  </a:rPr>
                  <a:t>2.  </a:t>
                </a:r>
                <a:r>
                  <a:rPr lang="zh-CN" altLang="en-US" b="1" dirty="0" smtClean="0">
                    <a:latin typeface="微软雅黑" panose="020B0503020204020204" pitchFamily="34" charset="-122"/>
                    <a:ea typeface="微软雅黑" panose="020B0503020204020204" pitchFamily="34" charset="-122"/>
                  </a:rPr>
                  <a:t>新模型如何加入网络？</a:t>
                </a:r>
                <a:endParaRPr lang="en-US" altLang="zh-CN" b="1" dirty="0" smtClean="0">
                  <a:latin typeface="微软雅黑" panose="020B0503020204020204" pitchFamily="34" charset="-122"/>
                  <a:ea typeface="微软雅黑" panose="020B0503020204020204" pitchFamily="34" charset="-122"/>
                </a:endParaRPr>
              </a:p>
              <a:p>
                <a:pPr>
                  <a:lnSpc>
                    <a:spcPct val="150000"/>
                  </a:lnSpc>
                </a:pPr>
                <a:r>
                  <a:rPr lang="en-US" altLang="zh-CN" dirty="0" smtClean="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贝叶</a:t>
                </a:r>
                <a:r>
                  <a:rPr lang="zh-CN" altLang="en-US" dirty="0" smtClean="0">
                    <a:latin typeface="微软雅黑" panose="020B0503020204020204" pitchFamily="34" charset="-122"/>
                    <a:ea typeface="微软雅黑" panose="020B0503020204020204" pitchFamily="34" charset="-122"/>
                  </a:rPr>
                  <a:t>斯证据是模型之间的可传递量，新引入模型，原模型的证据不会改变，同时也可用于和新模型证据做比较；基于这种思想，引入新模型时，也不应改变原网络的状态</a:t>
                </a:r>
                <a:r>
                  <a:rPr lang="en-US" altLang="zh-CN" dirty="0" smtClean="0">
                    <a:latin typeface="微软雅黑" panose="020B0503020204020204" pitchFamily="34" charset="-122"/>
                    <a:ea typeface="微软雅黑" panose="020B0503020204020204" pitchFamily="34" charset="-122"/>
                  </a:rPr>
                  <a:t>.</a:t>
                </a:r>
              </a:p>
              <a:p>
                <a:pPr marL="342900" indent="-342900">
                  <a:lnSpc>
                    <a:spcPct val="150000"/>
                  </a:lnSpc>
                  <a:buAutoNum type="arabicPeriod" startAt="3"/>
                </a:pPr>
                <a:r>
                  <a:rPr lang="zh-CN" altLang="en-US" b="1" dirty="0" smtClean="0">
                    <a:latin typeface="微软雅黑" panose="020B0503020204020204" pitchFamily="34" charset="-122"/>
                    <a:ea typeface="微软雅黑" panose="020B0503020204020204" pitchFamily="34" charset="-122"/>
                  </a:rPr>
                  <a:t>网络重建的数据是单个模型的输出还是组合模型的数据</a:t>
                </a:r>
                <a:r>
                  <a:rPr lang="en-US" altLang="zh-CN" b="1" dirty="0" smtClean="0">
                    <a:latin typeface="微软雅黑" panose="020B0503020204020204" pitchFamily="34" charset="-122"/>
                    <a:ea typeface="微软雅黑" panose="020B0503020204020204" pitchFamily="34" charset="-122"/>
                  </a:rPr>
                  <a:t>?</a:t>
                </a:r>
              </a:p>
              <a:p>
                <a:pPr>
                  <a:lnSpc>
                    <a:spcPct val="150000"/>
                  </a:lnSpc>
                </a:pP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网络的学习样本是模型</a:t>
                </a:r>
                <a14:m>
                  <m:oMath xmlns:m="http://schemas.openxmlformats.org/officeDocument/2006/math">
                    <m:sSub>
                      <m:sSubPr>
                        <m:ctrlPr>
                          <a:rPr lang="en-US" altLang="zh-CN" b="0" i="1" dirty="0" smtClean="0">
                            <a:latin typeface="Cambria Math" panose="02040503050406030204" pitchFamily="18" charset="0"/>
                            <a:ea typeface="微软雅黑" panose="020B0503020204020204" pitchFamily="34" charset="-122"/>
                          </a:rPr>
                        </m:ctrlPr>
                      </m:sSubPr>
                      <m:e>
                        <m:r>
                          <a:rPr lang="en-US" altLang="zh-CN" i="1" dirty="0" smtClean="0">
                            <a:latin typeface="Cambria Math" panose="02040503050406030204" pitchFamily="18" charset="0"/>
                            <a:ea typeface="微软雅黑" panose="020B0503020204020204" pitchFamily="34" charset="-122"/>
                          </a:rPr>
                          <m:t>𝑀</m:t>
                        </m:r>
                      </m:e>
                      <m:sub>
                        <m:r>
                          <a:rPr lang="en-US" altLang="zh-CN" b="0" i="1" dirty="0" smtClean="0">
                            <a:latin typeface="Cambria Math" panose="02040503050406030204" pitchFamily="18" charset="0"/>
                            <a:ea typeface="微软雅黑" panose="020B0503020204020204" pitchFamily="34" charset="-122"/>
                          </a:rPr>
                          <m:t>1</m:t>
                        </m:r>
                      </m:sub>
                    </m:sSub>
                    <m:r>
                      <a:rPr lang="en-US" altLang="zh-CN" i="1" dirty="0" smtClean="0">
                        <a:latin typeface="Cambria Math" panose="02040503050406030204" pitchFamily="18" charset="0"/>
                        <a:ea typeface="微软雅黑" panose="020B0503020204020204" pitchFamily="34" charset="-122"/>
                      </a:rPr>
                      <m:t>,</m:t>
                    </m:r>
                    <m:sSub>
                      <m:sSubPr>
                        <m:ctrlPr>
                          <a:rPr lang="en-US" altLang="zh-CN" b="0" i="1" dirty="0" smtClean="0">
                            <a:latin typeface="Cambria Math" panose="02040503050406030204" pitchFamily="18" charset="0"/>
                            <a:ea typeface="微软雅黑" panose="020B0503020204020204" pitchFamily="34" charset="-122"/>
                          </a:rPr>
                        </m:ctrlPr>
                      </m:sSubPr>
                      <m:e>
                        <m:r>
                          <a:rPr lang="en-US" altLang="zh-CN" i="1" dirty="0" smtClean="0">
                            <a:latin typeface="Cambria Math" panose="02040503050406030204" pitchFamily="18" charset="0"/>
                            <a:ea typeface="微软雅黑" panose="020B0503020204020204" pitchFamily="34" charset="-122"/>
                          </a:rPr>
                          <m:t>𝑀</m:t>
                        </m:r>
                      </m:e>
                      <m:sub>
                        <m:r>
                          <a:rPr lang="en-US" altLang="zh-CN" i="1" dirty="0" smtClean="0">
                            <a:latin typeface="Cambria Math" panose="02040503050406030204" pitchFamily="18" charset="0"/>
                            <a:ea typeface="微软雅黑" panose="020B0503020204020204" pitchFamily="34" charset="-122"/>
                          </a:rPr>
                          <m:t>2</m:t>
                        </m:r>
                      </m:sub>
                    </m:sSub>
                    <m:r>
                      <a:rPr lang="en-US" altLang="zh-CN" i="1" dirty="0" smtClean="0">
                        <a:latin typeface="Cambria Math" panose="02040503050406030204" pitchFamily="18" charset="0"/>
                        <a:ea typeface="微软雅黑" panose="020B0503020204020204" pitchFamily="34" charset="-122"/>
                      </a:rPr>
                      <m:t>, …, </m:t>
                    </m:r>
                    <m:sSub>
                      <m:sSubPr>
                        <m:ctrlPr>
                          <a:rPr lang="en-US" altLang="zh-CN" b="0" i="1" dirty="0" smtClean="0">
                            <a:latin typeface="Cambria Math" panose="02040503050406030204" pitchFamily="18" charset="0"/>
                            <a:ea typeface="微软雅黑" panose="020B0503020204020204" pitchFamily="34" charset="-122"/>
                          </a:rPr>
                        </m:ctrlPr>
                      </m:sSubPr>
                      <m:e>
                        <m:r>
                          <a:rPr lang="en-US" altLang="zh-CN" i="1" dirty="0" smtClean="0">
                            <a:latin typeface="Cambria Math" panose="02040503050406030204" pitchFamily="18" charset="0"/>
                            <a:ea typeface="微软雅黑" panose="020B0503020204020204" pitchFamily="34" charset="-122"/>
                          </a:rPr>
                          <m:t>𝑀</m:t>
                        </m:r>
                      </m:e>
                      <m:sub>
                        <m:r>
                          <a:rPr lang="en-US" altLang="zh-CN" i="1" dirty="0" smtClean="0">
                            <a:latin typeface="Cambria Math" panose="02040503050406030204" pitchFamily="18" charset="0"/>
                            <a:ea typeface="微软雅黑" panose="020B0503020204020204" pitchFamily="34" charset="-122"/>
                          </a:rPr>
                          <m:t>𝐾</m:t>
                        </m:r>
                      </m:sub>
                    </m:sSub>
                  </m:oMath>
                </a14:m>
                <a:r>
                  <a:rPr lang="zh-CN" altLang="en-US" dirty="0" smtClean="0">
                    <a:latin typeface="微软雅黑" panose="020B0503020204020204" pitchFamily="34" charset="-122"/>
                    <a:ea typeface="微软雅黑" panose="020B0503020204020204" pitchFamily="34" charset="-122"/>
                  </a:rPr>
                  <a:t>的输出，那么其重建结果是形如</a:t>
                </a:r>
                <a14:m>
                  <m:oMath xmlns:m="http://schemas.openxmlformats.org/officeDocument/2006/math">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𝑀</m:t>
                        </m:r>
                      </m:e>
                      <m:sub>
                        <m:r>
                          <a:rPr lang="en-US" altLang="zh-CN" b="0" i="1" smtClean="0">
                            <a:latin typeface="Cambria Math" panose="02040503050406030204" pitchFamily="18" charset="0"/>
                            <a:ea typeface="微软雅黑" panose="020B0503020204020204" pitchFamily="34" charset="-122"/>
                          </a:rPr>
                          <m:t>𝑖</m:t>
                        </m:r>
                      </m:sub>
                    </m:sSub>
                  </m:oMath>
                </a14:m>
                <a:r>
                  <a:rPr lang="zh-CN" altLang="en-US" dirty="0" smtClean="0">
                    <a:latin typeface="微软雅黑" panose="020B0503020204020204" pitchFamily="34" charset="-122"/>
                    <a:ea typeface="微软雅黑" panose="020B0503020204020204" pitchFamily="34" charset="-122"/>
                  </a:rPr>
                  <a:t>还是形如</a:t>
                </a:r>
                <a14:m>
                  <m:oMath xmlns:m="http://schemas.openxmlformats.org/officeDocument/2006/math">
                    <m:r>
                      <a:rPr lang="en-US" altLang="zh-CN" b="0" i="1" smtClean="0">
                        <a:latin typeface="Cambria Math" panose="02040503050406030204" pitchFamily="18" charset="0"/>
                        <a:ea typeface="微软雅黑" panose="020B0503020204020204" pitchFamily="34" charset="-122"/>
                      </a:rPr>
                      <m:t>∑</m:t>
                    </m:r>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𝜆</m:t>
                        </m:r>
                      </m:e>
                      <m:sub>
                        <m:r>
                          <a:rPr lang="en-US" altLang="zh-CN" b="0" i="1" smtClean="0">
                            <a:latin typeface="Cambria Math" panose="02040503050406030204" pitchFamily="18" charset="0"/>
                            <a:ea typeface="微软雅黑" panose="020B0503020204020204" pitchFamily="34" charset="-122"/>
                          </a:rPr>
                          <m:t>𝑖</m:t>
                        </m:r>
                      </m:sub>
                    </m:sSub>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𝑀</m:t>
                        </m:r>
                      </m:e>
                      <m:sub>
                        <m:r>
                          <a:rPr lang="en-US" altLang="zh-CN" b="0" i="1" smtClean="0">
                            <a:latin typeface="Cambria Math" panose="02040503050406030204" pitchFamily="18" charset="0"/>
                            <a:ea typeface="微软雅黑" panose="020B0503020204020204" pitchFamily="34" charset="-122"/>
                          </a:rPr>
                          <m:t>𝑖</m:t>
                        </m:r>
                      </m:sub>
                    </m:sSub>
                  </m:oMath>
                </a14:m>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其中</a:t>
                </a:r>
                <a14:m>
                  <m:oMath xmlns:m="http://schemas.openxmlformats.org/officeDocument/2006/math">
                    <m:r>
                      <a:rPr lang="en-US" altLang="zh-CN" b="0" i="1" smtClean="0">
                        <a:latin typeface="Cambria Math" panose="02040503050406030204" pitchFamily="18" charset="0"/>
                        <a:ea typeface="微软雅黑" panose="020B0503020204020204" pitchFamily="34" charset="-122"/>
                      </a:rPr>
                      <m:t>∑</m:t>
                    </m:r>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𝜆</m:t>
                        </m:r>
                      </m:e>
                      <m:sub>
                        <m:r>
                          <a:rPr lang="en-US" altLang="zh-CN" b="0" i="1" smtClean="0">
                            <a:latin typeface="Cambria Math" panose="02040503050406030204" pitchFamily="18" charset="0"/>
                            <a:ea typeface="微软雅黑" panose="020B0503020204020204" pitchFamily="34" charset="-122"/>
                          </a:rPr>
                          <m:t>𝑖</m:t>
                        </m:r>
                      </m:sub>
                    </m:sSub>
                    <m:r>
                      <a:rPr lang="en-US" altLang="zh-CN" b="0" i="1" smtClean="0">
                        <a:latin typeface="Cambria Math" panose="02040503050406030204" pitchFamily="18" charset="0"/>
                        <a:ea typeface="微软雅黑" panose="020B0503020204020204" pitchFamily="34" charset="-122"/>
                      </a:rPr>
                      <m:t>=1, </m:t>
                    </m:r>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𝜆</m:t>
                        </m:r>
                      </m:e>
                      <m:sub>
                        <m:r>
                          <a:rPr lang="en-US" altLang="zh-CN" b="0" i="1" smtClean="0">
                            <a:latin typeface="Cambria Math" panose="02040503050406030204" pitchFamily="18" charset="0"/>
                            <a:ea typeface="微软雅黑" panose="020B0503020204020204" pitchFamily="34" charset="-122"/>
                          </a:rPr>
                          <m:t>𝑖</m:t>
                        </m:r>
                      </m:sub>
                    </m:sSub>
                    <m:r>
                      <a:rPr lang="en-US" altLang="zh-CN" b="0" i="1" smtClean="0">
                        <a:latin typeface="Cambria Math" panose="02040503050406030204" pitchFamily="18" charset="0"/>
                        <a:ea typeface="微软雅黑" panose="020B0503020204020204" pitchFamily="34" charset="-122"/>
                      </a:rPr>
                      <m:t>≥0</m:t>
                    </m:r>
                  </m:oMath>
                </a14:m>
                <a:endParaRPr lang="en-US" altLang="zh-CN" dirty="0" smtClean="0">
                  <a:latin typeface="微软雅黑" panose="020B0503020204020204" pitchFamily="34" charset="-122"/>
                  <a:ea typeface="微软雅黑" panose="020B0503020204020204" pitchFamily="34" charset="-122"/>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379535" y="1383323"/>
                <a:ext cx="8135815" cy="4662815"/>
              </a:xfrm>
              <a:prstGeom prst="rect">
                <a:avLst/>
              </a:prstGeom>
              <a:blipFill>
                <a:blip r:embed="rId3"/>
                <a:stretch>
                  <a:fillRect l="-749" r="-150" b="-13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152807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8646007-1AA1-412F-B58D-A231A85AA1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528" y="-2"/>
            <a:ext cx="1025237" cy="1025237"/>
          </a:xfrm>
          <a:prstGeom prst="rect">
            <a:avLst/>
          </a:prstGeom>
        </p:spPr>
      </p:pic>
      <p:pic>
        <p:nvPicPr>
          <p:cNvPr id="7" name="图片 6">
            <a:extLst>
              <a:ext uri="{FF2B5EF4-FFF2-40B4-BE49-F238E27FC236}">
                <a16:creationId xmlns:a16="http://schemas.microsoft.com/office/drawing/2014/main" id="{4D51233A-879C-41FC-B095-48A4E1FB8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5" y="291643"/>
            <a:ext cx="1552777" cy="441945"/>
          </a:xfrm>
          <a:prstGeom prst="rect">
            <a:avLst/>
          </a:prstGeom>
        </p:spPr>
      </p:pic>
      <p:sp>
        <p:nvSpPr>
          <p:cNvPr id="3" name="文本框 2"/>
          <p:cNvSpPr txBox="1"/>
          <p:nvPr/>
        </p:nvSpPr>
        <p:spPr>
          <a:xfrm>
            <a:off x="1765568" y="2848708"/>
            <a:ext cx="5373786" cy="1015663"/>
          </a:xfrm>
          <a:prstGeom prst="rect">
            <a:avLst/>
          </a:prstGeom>
          <a:noFill/>
        </p:spPr>
        <p:txBody>
          <a:bodyPr wrap="square" rtlCol="0">
            <a:spAutoFit/>
          </a:bodyPr>
          <a:lstStyle/>
          <a:p>
            <a:pPr algn="ctr"/>
            <a:r>
              <a:rPr lang="zh-CN" altLang="en-US" sz="6000" dirty="0" smtClean="0">
                <a:latin typeface="微软雅黑" panose="020B0503020204020204" pitchFamily="34" charset="-122"/>
                <a:ea typeface="微软雅黑" panose="020B0503020204020204" pitchFamily="34" charset="-122"/>
              </a:rPr>
              <a:t>谢  谢</a:t>
            </a:r>
            <a:endParaRPr lang="zh-CN" altLang="en-US"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748357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200" dirty="0" smtClean="0"/>
              <a:t>从观测到模型</a:t>
            </a:r>
            <a:endParaRPr lang="zh-CN" altLang="en-US" sz="3200" dirty="0"/>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911" y="2260777"/>
            <a:ext cx="1333500" cy="1895475"/>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8681" y="1576026"/>
            <a:ext cx="3463804" cy="3264976"/>
          </a:xfrm>
          <a:prstGeom prst="rect">
            <a:avLst/>
          </a:prstGeom>
        </p:spPr>
      </p:pic>
      <mc:AlternateContent xmlns:mc="http://schemas.openxmlformats.org/markup-compatibility/2006" xmlns:a14="http://schemas.microsoft.com/office/drawing/2010/main">
        <mc:Choice Requires="a14">
          <p:sp>
            <p:nvSpPr>
              <p:cNvPr id="8" name="文本框 7"/>
              <p:cNvSpPr txBox="1"/>
              <p:nvPr/>
            </p:nvSpPr>
            <p:spPr>
              <a:xfrm>
                <a:off x="628650" y="5218443"/>
                <a:ext cx="7565963" cy="369332"/>
              </a:xfrm>
              <a:prstGeom prst="rect">
                <a:avLst/>
              </a:prstGeom>
              <a:noFill/>
            </p:spPr>
            <p:txBody>
              <a:bodyPr wrap="square" rtlCol="0">
                <a:spAutoFit/>
              </a:bodyPr>
              <a:lstStyle/>
              <a:p>
                <a:pPr algn="ctr"/>
                <a:r>
                  <a:rPr lang="en-US" altLang="zh-CN" dirty="0" smtClean="0">
                    <a:ea typeface="微软雅黑" panose="020B0503020204020204" pitchFamily="34" charset="-122"/>
                  </a:rPr>
                  <a:t>1920-1930</a:t>
                </a:r>
                <a:r>
                  <a:rPr lang="zh-CN" altLang="en-US" dirty="0" smtClean="0">
                    <a:ea typeface="微软雅黑" panose="020B0503020204020204" pitchFamily="34" charset="-122"/>
                  </a:rPr>
                  <a:t>，哈勃通过观测总结出了著名的</a:t>
                </a:r>
                <a:r>
                  <a:rPr lang="zh-CN" altLang="en-US" b="1" dirty="0" smtClean="0">
                    <a:ea typeface="微软雅黑" panose="020B0503020204020204" pitchFamily="34" charset="-122"/>
                  </a:rPr>
                  <a:t>哈勃</a:t>
                </a:r>
                <a:r>
                  <a:rPr lang="zh-CN" altLang="en-US" b="1" i="0" dirty="0" smtClean="0">
                    <a:latin typeface="+mj-lt"/>
                    <a:ea typeface="微软雅黑" panose="020B0503020204020204" pitchFamily="34" charset="-122"/>
                  </a:rPr>
                  <a:t>定律 </a:t>
                </a:r>
                <a14:m>
                  <m:oMath xmlns:m="http://schemas.openxmlformats.org/officeDocument/2006/math">
                    <m:r>
                      <a:rPr lang="en-US" altLang="zh-CN" b="1" i="1" smtClean="0">
                        <a:latin typeface="Cambria Math" panose="02040503050406030204" pitchFamily="18" charset="0"/>
                        <a:ea typeface="微软雅黑" panose="020B0503020204020204" pitchFamily="34" charset="-122"/>
                      </a:rPr>
                      <m:t>𝒗</m:t>
                    </m:r>
                    <m:r>
                      <a:rPr lang="en-US" altLang="zh-CN" b="1" i="1" smtClean="0">
                        <a:latin typeface="Cambria Math" panose="02040503050406030204" pitchFamily="18" charset="0"/>
                        <a:ea typeface="微软雅黑" panose="020B0503020204020204" pitchFamily="34" charset="-122"/>
                      </a:rPr>
                      <m:t>=</m:t>
                    </m:r>
                    <m:sSub>
                      <m:sSubPr>
                        <m:ctrlPr>
                          <a:rPr lang="en-US" altLang="zh-CN" b="1" i="1" smtClean="0">
                            <a:latin typeface="Cambria Math" panose="02040503050406030204" pitchFamily="18" charset="0"/>
                            <a:ea typeface="微软雅黑" panose="020B0503020204020204" pitchFamily="34" charset="-122"/>
                          </a:rPr>
                        </m:ctrlPr>
                      </m:sSubPr>
                      <m:e>
                        <m:r>
                          <a:rPr lang="en-US" altLang="zh-CN" b="1" i="1" smtClean="0">
                            <a:latin typeface="Cambria Math" panose="02040503050406030204" pitchFamily="18" charset="0"/>
                            <a:ea typeface="微软雅黑" panose="020B0503020204020204" pitchFamily="34" charset="-122"/>
                          </a:rPr>
                          <m:t>𝑯</m:t>
                        </m:r>
                      </m:e>
                      <m:sub>
                        <m:r>
                          <a:rPr lang="en-US" altLang="zh-CN" b="1" i="1" smtClean="0">
                            <a:latin typeface="Cambria Math" panose="02040503050406030204" pitchFamily="18" charset="0"/>
                            <a:ea typeface="微软雅黑" panose="020B0503020204020204" pitchFamily="34" charset="-122"/>
                          </a:rPr>
                          <m:t>𝟎</m:t>
                        </m:r>
                      </m:sub>
                    </m:sSub>
                    <m:r>
                      <a:rPr lang="en-US" altLang="zh-CN" b="1" i="1" smtClean="0">
                        <a:latin typeface="Cambria Math" panose="02040503050406030204" pitchFamily="18" charset="0"/>
                        <a:ea typeface="微软雅黑" panose="020B0503020204020204" pitchFamily="34" charset="-122"/>
                      </a:rPr>
                      <m:t>⋅</m:t>
                    </m:r>
                    <m:r>
                      <a:rPr lang="en-US" altLang="zh-CN" b="1" i="1" smtClean="0">
                        <a:latin typeface="Cambria Math" panose="02040503050406030204" pitchFamily="18" charset="0"/>
                        <a:ea typeface="微软雅黑" panose="020B0503020204020204" pitchFamily="34" charset="-122"/>
                      </a:rPr>
                      <m:t>𝒓</m:t>
                    </m:r>
                  </m:oMath>
                </a14:m>
                <a:endParaRPr lang="zh-CN" altLang="en-US" b="1" dirty="0" smtClean="0">
                  <a:latin typeface="微软雅黑" panose="020B0503020204020204" pitchFamily="34" charset="-122"/>
                  <a:ea typeface="微软雅黑" panose="020B0503020204020204" pitchFamily="34" charset="-122"/>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628650" y="5218443"/>
                <a:ext cx="7565963" cy="369332"/>
              </a:xfrm>
              <a:prstGeom prst="rect">
                <a:avLst/>
              </a:prstGeom>
              <a:blipFill>
                <a:blip r:embed="rId5"/>
                <a:stretch>
                  <a:fillRect t="-9836" b="-2459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709071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28650" y="211380"/>
            <a:ext cx="7886700" cy="703023"/>
          </a:xfrm>
        </p:spPr>
        <p:txBody>
          <a:bodyPr>
            <a:normAutofit/>
          </a:bodyPr>
          <a:lstStyle/>
          <a:p>
            <a:r>
              <a:rPr lang="zh-CN" altLang="en-US" sz="3200" dirty="0" smtClean="0"/>
              <a:t>建模的抽象</a:t>
            </a:r>
            <a:endParaRPr lang="zh-CN" altLang="en-US" sz="3200" dirty="0"/>
          </a:p>
        </p:txBody>
      </p:sp>
      <p:sp>
        <p:nvSpPr>
          <p:cNvPr id="7" name="右箭头 6"/>
          <p:cNvSpPr/>
          <p:nvPr/>
        </p:nvSpPr>
        <p:spPr>
          <a:xfrm>
            <a:off x="2715270" y="2473613"/>
            <a:ext cx="283596" cy="1992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8" name="文本框 7"/>
              <p:cNvSpPr txBox="1"/>
              <p:nvPr/>
            </p:nvSpPr>
            <p:spPr>
              <a:xfrm>
                <a:off x="3151266" y="2365433"/>
                <a:ext cx="5500365" cy="415627"/>
              </a:xfrm>
              <a:prstGeom prst="rect">
                <a:avLst/>
              </a:prstGeom>
              <a:noFill/>
            </p:spPr>
            <p:txBody>
              <a:bodyPr wrap="square" rtlCol="0">
                <a:spAutoFit/>
              </a:bodyPr>
              <a:lstStyle/>
              <a:p>
                <a:r>
                  <a:rPr lang="en-US" altLang="zh-CN" b="1" dirty="0" smtClean="0">
                    <a:latin typeface="微软雅黑" panose="020B0503020204020204" pitchFamily="34" charset="-122"/>
                    <a:ea typeface="微软雅黑" panose="020B0503020204020204" pitchFamily="34" charset="-122"/>
                  </a:rPr>
                  <a:t>1.</a:t>
                </a:r>
                <a:r>
                  <a:rPr lang="en-US" altLang="zh-CN" dirty="0" smtClean="0">
                    <a:latin typeface="微软雅黑" panose="020B0503020204020204" pitchFamily="34" charset="-122"/>
                    <a:ea typeface="微软雅黑" panose="020B0503020204020204" pitchFamily="34" charset="-122"/>
                  </a:rPr>
                  <a:t> </a:t>
                </a:r>
                <a:r>
                  <a:rPr lang="zh-CN" altLang="en-US" b="1" dirty="0" smtClean="0">
                    <a:latin typeface="微软雅黑" panose="020B0503020204020204" pitchFamily="34" charset="-122"/>
                    <a:ea typeface="微软雅黑" panose="020B0503020204020204" pitchFamily="34" charset="-122"/>
                  </a:rPr>
                  <a:t>数据采集</a:t>
                </a:r>
                <a:r>
                  <a:rPr lang="zh-CN" altLang="en-US" dirty="0" smtClean="0">
                    <a:latin typeface="微软雅黑" panose="020B0503020204020204" pitchFamily="34" charset="-122"/>
                    <a:ea typeface="微软雅黑" panose="020B0503020204020204" pitchFamily="34" charset="-122"/>
                  </a:rPr>
                  <a:t> </a:t>
                </a:r>
                <a14:m>
                  <m:oMath xmlns:m="http://schemas.openxmlformats.org/officeDocument/2006/math">
                    <m:r>
                      <a:rPr lang="en-US" altLang="zh-CN" b="1" i="1" smtClean="0">
                        <a:latin typeface="Cambria Math" panose="02040503050406030204" pitchFamily="18" charset="0"/>
                        <a:ea typeface="微软雅黑" panose="020B0503020204020204" pitchFamily="34" charset="-122"/>
                      </a:rPr>
                      <m:t>𝑫</m:t>
                    </m:r>
                    <m:r>
                      <a:rPr lang="en-US" altLang="zh-CN" b="1" i="1" smtClean="0">
                        <a:latin typeface="Cambria Math" panose="02040503050406030204" pitchFamily="18" charset="0"/>
                        <a:ea typeface="微软雅黑" panose="020B0503020204020204" pitchFamily="34" charset="-122"/>
                      </a:rPr>
                      <m:t>=</m:t>
                    </m:r>
                    <m:d>
                      <m:dPr>
                        <m:begChr m:val="{"/>
                        <m:endChr m:val="}"/>
                        <m:ctrlPr>
                          <a:rPr lang="en-US" altLang="zh-CN" b="1" i="1" smtClean="0">
                            <a:latin typeface="Cambria Math" panose="02040503050406030204" pitchFamily="18" charset="0"/>
                            <a:ea typeface="微软雅黑" panose="020B0503020204020204" pitchFamily="34" charset="-122"/>
                          </a:rPr>
                        </m:ctrlPr>
                      </m:dPr>
                      <m:e>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𝑟</m:t>
                            </m:r>
                          </m:e>
                          <m:sub>
                            <m:r>
                              <a:rPr lang="en-US" altLang="zh-CN" b="0" i="1" smtClean="0">
                                <a:latin typeface="Cambria Math" panose="02040503050406030204" pitchFamily="18" charset="0"/>
                                <a:ea typeface="微软雅黑" panose="020B0503020204020204" pitchFamily="34" charset="-122"/>
                              </a:rPr>
                              <m:t>𝑖</m:t>
                            </m:r>
                          </m:sub>
                        </m:sSub>
                        <m:r>
                          <a:rPr lang="en-US" altLang="zh-CN" i="1">
                            <a:latin typeface="Cambria Math" panose="02040503050406030204" pitchFamily="18" charset="0"/>
                            <a:ea typeface="微软雅黑" panose="020B0503020204020204" pitchFamily="34" charset="-122"/>
                          </a:rPr>
                          <m:t>±</m:t>
                        </m:r>
                        <m:sSub>
                          <m:sSubPr>
                            <m:ctrlPr>
                              <a:rPr lang="en-US" altLang="zh-CN" i="1">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𝜎</m:t>
                            </m:r>
                          </m:e>
                          <m:sub>
                            <m:sSub>
                              <m:sSubPr>
                                <m:ctrlPr>
                                  <a:rPr lang="en-US" altLang="zh-CN" i="1">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𝑟</m:t>
                                </m:r>
                              </m:e>
                              <m:sub>
                                <m:r>
                                  <a:rPr lang="en-US" altLang="zh-CN" i="1">
                                    <a:latin typeface="Cambria Math" panose="02040503050406030204" pitchFamily="18" charset="0"/>
                                    <a:ea typeface="微软雅黑" panose="020B0503020204020204" pitchFamily="34" charset="-122"/>
                                  </a:rPr>
                                  <m:t>𝑖</m:t>
                                </m:r>
                              </m:sub>
                            </m:sSub>
                          </m:sub>
                        </m:sSub>
                        <m:r>
                          <a:rPr lang="en-US" altLang="zh-CN" b="0" i="1" smtClean="0">
                            <a:latin typeface="Cambria Math" panose="02040503050406030204" pitchFamily="18" charset="0"/>
                            <a:ea typeface="微软雅黑" panose="020B0503020204020204" pitchFamily="34" charset="-122"/>
                          </a:rPr>
                          <m:t>, </m:t>
                        </m:r>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𝑣</m:t>
                            </m:r>
                          </m:e>
                          <m:sub>
                            <m:r>
                              <a:rPr lang="en-US" altLang="zh-CN" b="0" i="1" smtClean="0">
                                <a:latin typeface="Cambria Math" panose="02040503050406030204" pitchFamily="18" charset="0"/>
                                <a:ea typeface="微软雅黑" panose="020B0503020204020204" pitchFamily="34" charset="-122"/>
                              </a:rPr>
                              <m:t>𝑖</m:t>
                            </m:r>
                          </m:sub>
                        </m:sSub>
                        <m:r>
                          <a:rPr lang="en-US" altLang="zh-CN" b="0" i="1" smtClean="0">
                            <a:latin typeface="Cambria Math" panose="02040503050406030204" pitchFamily="18" charset="0"/>
                            <a:ea typeface="微软雅黑" panose="020B0503020204020204" pitchFamily="34" charset="-122"/>
                          </a:rPr>
                          <m:t>±</m:t>
                        </m:r>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𝜎</m:t>
                            </m:r>
                          </m:e>
                          <m:sub>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𝑣</m:t>
                                </m:r>
                              </m:e>
                              <m:sub>
                                <m:r>
                                  <a:rPr lang="en-US" altLang="zh-CN" b="0" i="1" smtClean="0">
                                    <a:latin typeface="Cambria Math" panose="02040503050406030204" pitchFamily="18" charset="0"/>
                                    <a:ea typeface="微软雅黑" panose="020B0503020204020204" pitchFamily="34" charset="-122"/>
                                  </a:rPr>
                                  <m:t>𝑖</m:t>
                                </m:r>
                              </m:sub>
                            </m:sSub>
                          </m:sub>
                        </m:sSub>
                        <m:r>
                          <a:rPr lang="en-US" altLang="zh-CN" b="0" i="1" smtClean="0">
                            <a:latin typeface="Cambria Math" panose="02040503050406030204" pitchFamily="18" charset="0"/>
                            <a:ea typeface="微软雅黑" panose="020B0503020204020204" pitchFamily="34" charset="-122"/>
                          </a:rPr>
                          <m:t> </m:t>
                        </m:r>
                      </m:e>
                    </m:d>
                    <m:r>
                      <a:rPr lang="en-US" altLang="zh-CN" b="1" i="1" smtClean="0">
                        <a:latin typeface="Cambria Math" panose="02040503050406030204" pitchFamily="18" charset="0"/>
                        <a:ea typeface="微软雅黑" panose="020B0503020204020204" pitchFamily="34" charset="-122"/>
                      </a:rPr>
                      <m:t>, </m:t>
                    </m:r>
                    <m:r>
                      <a:rPr lang="en-US" altLang="zh-CN" b="0" i="1" smtClean="0">
                        <a:latin typeface="Cambria Math" panose="02040503050406030204" pitchFamily="18" charset="0"/>
                        <a:ea typeface="微软雅黑" panose="020B0503020204020204" pitchFamily="34" charset="-122"/>
                      </a:rPr>
                      <m:t>𝑖</m:t>
                    </m:r>
                    <m:r>
                      <a:rPr lang="en-US" altLang="zh-CN" b="0" i="1" smtClean="0">
                        <a:latin typeface="Cambria Math" panose="02040503050406030204" pitchFamily="18" charset="0"/>
                        <a:ea typeface="微软雅黑" panose="020B0503020204020204" pitchFamily="34" charset="-122"/>
                      </a:rPr>
                      <m:t>=1, 2, …, </m:t>
                    </m:r>
                    <m:r>
                      <a:rPr lang="en-US" altLang="zh-CN" b="0" i="1" smtClean="0">
                        <a:latin typeface="Cambria Math" panose="02040503050406030204" pitchFamily="18" charset="0"/>
                        <a:ea typeface="微软雅黑" panose="020B0503020204020204" pitchFamily="34" charset="-122"/>
                      </a:rPr>
                      <m:t>𝑁</m:t>
                    </m:r>
                  </m:oMath>
                </a14:m>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3151266" y="2365433"/>
                <a:ext cx="5500365" cy="415627"/>
              </a:xfrm>
              <a:prstGeom prst="rect">
                <a:avLst/>
              </a:prstGeom>
              <a:blipFill>
                <a:blip r:embed="rId3"/>
                <a:stretch>
                  <a:fillRect l="-998" t="-2941" b="-16176"/>
                </a:stretch>
              </a:blipFill>
            </p:spPr>
            <p:txBody>
              <a:bodyPr/>
              <a:lstStyle/>
              <a:p>
                <a:r>
                  <a:rPr lang="zh-CN" altLang="en-US">
                    <a:noFill/>
                  </a:rPr>
                  <a:t> </a:t>
                </a:r>
              </a:p>
            </p:txBody>
          </p:sp>
        </mc:Fallback>
      </mc:AlternateContent>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846" y="1817154"/>
            <a:ext cx="2304400" cy="1711455"/>
          </a:xfrm>
          <a:prstGeom prst="rect">
            <a:avLst/>
          </a:prstGeom>
        </p:spPr>
      </p:pic>
      <p:grpSp>
        <p:nvGrpSpPr>
          <p:cNvPr id="14" name="组合 13"/>
          <p:cNvGrpSpPr/>
          <p:nvPr/>
        </p:nvGrpSpPr>
        <p:grpSpPr>
          <a:xfrm>
            <a:off x="715108" y="4091351"/>
            <a:ext cx="1676400" cy="679939"/>
            <a:chOff x="715108" y="3833446"/>
            <a:chExt cx="1676400" cy="679939"/>
          </a:xfrm>
        </p:grpSpPr>
        <mc:AlternateContent xmlns:mc="http://schemas.openxmlformats.org/markup-compatibility/2006" xmlns:a14="http://schemas.microsoft.com/office/drawing/2010/main">
          <mc:Choice Requires="a14">
            <p:sp>
              <p:nvSpPr>
                <p:cNvPr id="10" name="矩形 9"/>
                <p:cNvSpPr/>
                <p:nvPr/>
              </p:nvSpPr>
              <p:spPr>
                <a:xfrm>
                  <a:off x="915185" y="3988749"/>
                  <a:ext cx="1276247"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altLang="zh-CN" b="1" i="1">
                            <a:latin typeface="Cambria Math" panose="02040503050406030204" pitchFamily="18" charset="0"/>
                            <a:ea typeface="微软雅黑" panose="020B0503020204020204" pitchFamily="34" charset="-122"/>
                          </a:rPr>
                          <m:t>𝒗</m:t>
                        </m:r>
                        <m:r>
                          <a:rPr lang="en-US" altLang="zh-CN" b="1" i="1">
                            <a:latin typeface="Cambria Math" panose="02040503050406030204" pitchFamily="18" charset="0"/>
                            <a:ea typeface="微软雅黑" panose="020B0503020204020204" pitchFamily="34" charset="-122"/>
                          </a:rPr>
                          <m:t>=</m:t>
                        </m:r>
                        <m:sSub>
                          <m:sSubPr>
                            <m:ctrlPr>
                              <a:rPr lang="en-US" altLang="zh-CN" b="1" i="1">
                                <a:latin typeface="Cambria Math" panose="02040503050406030204" pitchFamily="18" charset="0"/>
                                <a:ea typeface="微软雅黑" panose="020B0503020204020204" pitchFamily="34" charset="-122"/>
                              </a:rPr>
                            </m:ctrlPr>
                          </m:sSubPr>
                          <m:e>
                            <m:r>
                              <a:rPr lang="en-US" altLang="zh-CN" b="1" i="1">
                                <a:latin typeface="Cambria Math" panose="02040503050406030204" pitchFamily="18" charset="0"/>
                                <a:ea typeface="微软雅黑" panose="020B0503020204020204" pitchFamily="34" charset="-122"/>
                              </a:rPr>
                              <m:t>𝑯</m:t>
                            </m:r>
                          </m:e>
                          <m:sub>
                            <m:r>
                              <a:rPr lang="en-US" altLang="zh-CN" b="1" i="1">
                                <a:latin typeface="Cambria Math" panose="02040503050406030204" pitchFamily="18" charset="0"/>
                                <a:ea typeface="微软雅黑" panose="020B0503020204020204" pitchFamily="34" charset="-122"/>
                              </a:rPr>
                              <m:t>𝟎</m:t>
                            </m:r>
                          </m:sub>
                        </m:sSub>
                        <m:r>
                          <a:rPr lang="en-US" altLang="zh-CN" b="1" i="1">
                            <a:latin typeface="Cambria Math" panose="02040503050406030204" pitchFamily="18" charset="0"/>
                            <a:ea typeface="微软雅黑" panose="020B0503020204020204" pitchFamily="34" charset="-122"/>
                          </a:rPr>
                          <m:t>⋅</m:t>
                        </m:r>
                        <m:r>
                          <a:rPr lang="en-US" altLang="zh-CN" b="1" i="1">
                            <a:latin typeface="Cambria Math" panose="02040503050406030204" pitchFamily="18" charset="0"/>
                            <a:ea typeface="微软雅黑" panose="020B0503020204020204" pitchFamily="34" charset="-122"/>
                          </a:rPr>
                          <m:t>𝒓</m:t>
                        </m:r>
                      </m:oMath>
                    </m:oMathPara>
                  </a14:m>
                  <a:endParaRPr lang="zh-CN" altLang="en-US" b="1" dirty="0">
                    <a:latin typeface="微软雅黑" panose="020B0503020204020204" pitchFamily="34" charset="-122"/>
                    <a:ea typeface="微软雅黑" panose="020B0503020204020204" pitchFamily="34" charset="-122"/>
                  </a:endParaRPr>
                </a:p>
              </p:txBody>
            </p:sp>
          </mc:Choice>
          <mc:Fallback xmlns="">
            <p:sp>
              <p:nvSpPr>
                <p:cNvPr id="10" name="矩形 9"/>
                <p:cNvSpPr>
                  <a:spLocks noRot="1" noChangeAspect="1" noMove="1" noResize="1" noEditPoints="1" noAdjustHandles="1" noChangeArrowheads="1" noChangeShapeType="1" noTextEdit="1"/>
                </p:cNvSpPr>
                <p:nvPr/>
              </p:nvSpPr>
              <p:spPr>
                <a:xfrm>
                  <a:off x="915185" y="3988749"/>
                  <a:ext cx="1276247" cy="369332"/>
                </a:xfrm>
                <a:prstGeom prst="rect">
                  <a:avLst/>
                </a:prstGeom>
                <a:blipFill>
                  <a:blip r:embed="rId5"/>
                  <a:stretch>
                    <a:fillRect b="-1667"/>
                  </a:stretch>
                </a:blipFill>
              </p:spPr>
              <p:txBody>
                <a:bodyPr/>
                <a:lstStyle/>
                <a:p>
                  <a:r>
                    <a:rPr lang="zh-CN" altLang="en-US">
                      <a:noFill/>
                    </a:rPr>
                    <a:t> </a:t>
                  </a:r>
                </a:p>
              </p:txBody>
            </p:sp>
          </mc:Fallback>
        </mc:AlternateContent>
        <p:sp>
          <p:nvSpPr>
            <p:cNvPr id="12" name="棱台 11"/>
            <p:cNvSpPr/>
            <p:nvPr/>
          </p:nvSpPr>
          <p:spPr>
            <a:xfrm>
              <a:off x="715108" y="3833446"/>
              <a:ext cx="1676400" cy="679939"/>
            </a:xfrm>
            <a:prstGeom prst="bevel">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右箭头 14"/>
          <p:cNvSpPr/>
          <p:nvPr/>
        </p:nvSpPr>
        <p:spPr>
          <a:xfrm>
            <a:off x="2715270" y="4325811"/>
            <a:ext cx="309284" cy="2160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3259015" y="4172532"/>
            <a:ext cx="1582616" cy="369332"/>
          </a:xfrm>
          <a:prstGeom prst="rect">
            <a:avLst/>
          </a:prstGeom>
          <a:noFill/>
        </p:spPr>
        <p:txBody>
          <a:bodyPr wrap="square" rtlCol="0">
            <a:spAutoFit/>
          </a:bodyPr>
          <a:lstStyle/>
          <a:p>
            <a:r>
              <a:rPr lang="en-US" altLang="zh-CN" b="1" dirty="0" smtClean="0">
                <a:latin typeface="微软雅黑" panose="020B0503020204020204" pitchFamily="34" charset="-122"/>
                <a:ea typeface="微软雅黑" panose="020B0503020204020204" pitchFamily="34" charset="-122"/>
              </a:rPr>
              <a:t>2. </a:t>
            </a:r>
            <a:r>
              <a:rPr lang="zh-CN" altLang="en-US" b="1" dirty="0" smtClean="0">
                <a:latin typeface="微软雅黑" panose="020B0503020204020204" pitchFamily="34" charset="-122"/>
                <a:ea typeface="微软雅黑" panose="020B0503020204020204" pitchFamily="34" charset="-122"/>
              </a:rPr>
              <a:t>建立模型</a:t>
            </a:r>
          </a:p>
        </p:txBody>
      </p:sp>
      <p:sp>
        <p:nvSpPr>
          <p:cNvPr id="18" name="左大括号 17"/>
          <p:cNvSpPr/>
          <p:nvPr/>
        </p:nvSpPr>
        <p:spPr>
          <a:xfrm>
            <a:off x="4712676" y="3454597"/>
            <a:ext cx="363416" cy="1852246"/>
          </a:xfrm>
          <a:prstGeom prst="leftBrace">
            <a:avLst>
              <a:gd name="adj1" fmla="val 3815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9" name="文本框 18"/>
              <p:cNvSpPr txBox="1"/>
              <p:nvPr/>
            </p:nvSpPr>
            <p:spPr>
              <a:xfrm>
                <a:off x="5127725" y="3393838"/>
                <a:ext cx="3094893" cy="369332"/>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模型结构 </a:t>
                </a:r>
                <a14:m>
                  <m:oMath xmlns:m="http://schemas.openxmlformats.org/officeDocument/2006/math">
                    <m:r>
                      <a:rPr lang="en-US" altLang="zh-CN" b="1" i="1" smtClean="0">
                        <a:latin typeface="Cambria Math" panose="02040503050406030204" pitchFamily="18" charset="0"/>
                        <a:ea typeface="微软雅黑" panose="020B0503020204020204" pitchFamily="34" charset="-122"/>
                      </a:rPr>
                      <m:t>𝓐</m:t>
                    </m:r>
                  </m:oMath>
                </a14:m>
                <a:r>
                  <a:rPr lang="en-US" altLang="zh-CN" sz="1400" dirty="0" smtClean="0">
                    <a:latin typeface="微软雅黑" panose="020B0503020204020204" pitchFamily="34" charset="-122"/>
                    <a:ea typeface="微软雅黑" panose="020B0503020204020204" pitchFamily="34" charset="-122"/>
                  </a:rPr>
                  <a:t>rchitecture</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线性</a:t>
                </a:r>
              </a:p>
            </p:txBody>
          </p:sp>
        </mc:Choice>
        <mc:Fallback xmlns="">
          <p:sp>
            <p:nvSpPr>
              <p:cNvPr id="19" name="文本框 18"/>
              <p:cNvSpPr txBox="1">
                <a:spLocks noRot="1" noChangeAspect="1" noMove="1" noResize="1" noEditPoints="1" noAdjustHandles="1" noChangeArrowheads="1" noChangeShapeType="1" noTextEdit="1"/>
              </p:cNvSpPr>
              <p:nvPr/>
            </p:nvSpPr>
            <p:spPr>
              <a:xfrm>
                <a:off x="5127725" y="3393838"/>
                <a:ext cx="3094893" cy="369332"/>
              </a:xfrm>
              <a:prstGeom prst="rect">
                <a:avLst/>
              </a:prstGeom>
              <a:blipFill>
                <a:blip r:embed="rId6"/>
                <a:stretch>
                  <a:fillRect l="-1575" t="-10000" r="-1378"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p:cNvSpPr txBox="1"/>
              <p:nvPr/>
            </p:nvSpPr>
            <p:spPr>
              <a:xfrm>
                <a:off x="5127725" y="3897051"/>
                <a:ext cx="3880339" cy="369332"/>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模型参数 </a:t>
                </a:r>
                <a14:m>
                  <m:oMath xmlns:m="http://schemas.openxmlformats.org/officeDocument/2006/math">
                    <m:r>
                      <a:rPr lang="en-US" altLang="zh-CN" b="1" i="1" dirty="0" smtClean="0">
                        <a:latin typeface="Cambria Math" panose="02040503050406030204" pitchFamily="18" charset="0"/>
                        <a:ea typeface="微软雅黑" panose="020B0503020204020204" pitchFamily="34" charset="-122"/>
                      </a:rPr>
                      <m:t>𝒘</m:t>
                    </m:r>
                  </m:oMath>
                </a14:m>
                <a:r>
                  <a:rPr lang="en-US" altLang="zh-CN" sz="1400" dirty="0" smtClean="0">
                    <a:latin typeface="微软雅黑" panose="020B0503020204020204" pitchFamily="34" charset="-122"/>
                    <a:ea typeface="微软雅黑" panose="020B0503020204020204" pitchFamily="34" charset="-122"/>
                  </a:rPr>
                  <a:t>eight</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哈勃常数</a:t>
                </a:r>
                <a14:m>
                  <m:oMath xmlns:m="http://schemas.openxmlformats.org/officeDocument/2006/math">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𝐻</m:t>
                        </m:r>
                      </m:e>
                      <m:sub>
                        <m:r>
                          <a:rPr lang="en-US" altLang="zh-CN" b="0" i="1" smtClean="0">
                            <a:latin typeface="Cambria Math" panose="02040503050406030204" pitchFamily="18" charset="0"/>
                            <a:ea typeface="微软雅黑" panose="020B0503020204020204" pitchFamily="34" charset="-122"/>
                          </a:rPr>
                          <m:t>0</m:t>
                        </m:r>
                      </m:sub>
                    </m:sSub>
                  </m:oMath>
                </a14:m>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20" name="文本框 19"/>
              <p:cNvSpPr txBox="1">
                <a:spLocks noRot="1" noChangeAspect="1" noMove="1" noResize="1" noEditPoints="1" noAdjustHandles="1" noChangeArrowheads="1" noChangeShapeType="1" noTextEdit="1"/>
              </p:cNvSpPr>
              <p:nvPr/>
            </p:nvSpPr>
            <p:spPr>
              <a:xfrm>
                <a:off x="5127725" y="3897051"/>
                <a:ext cx="3880339" cy="369332"/>
              </a:xfrm>
              <a:prstGeom prst="rect">
                <a:avLst/>
              </a:prstGeom>
              <a:blipFill>
                <a:blip r:embed="rId7"/>
                <a:stretch>
                  <a:fillRect l="-1256"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p:cNvSpPr txBox="1"/>
              <p:nvPr/>
            </p:nvSpPr>
            <p:spPr>
              <a:xfrm>
                <a:off x="5127725" y="4451049"/>
                <a:ext cx="3880339" cy="369332"/>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模型</a:t>
                </a:r>
                <a:r>
                  <a:rPr lang="zh-CN" altLang="en-US" b="1" dirty="0">
                    <a:latin typeface="微软雅黑" panose="020B0503020204020204" pitchFamily="34" charset="-122"/>
                    <a:ea typeface="微软雅黑" panose="020B0503020204020204" pitchFamily="34" charset="-122"/>
                  </a:rPr>
                  <a:t>约束</a:t>
                </a:r>
                <a:r>
                  <a:rPr lang="zh-CN" altLang="en-US" b="1" dirty="0" smtClean="0">
                    <a:latin typeface="微软雅黑" panose="020B0503020204020204" pitchFamily="34" charset="-122"/>
                    <a:ea typeface="微软雅黑" panose="020B0503020204020204" pitchFamily="34" charset="-122"/>
                  </a:rPr>
                  <a:t> </a:t>
                </a:r>
                <a14:m>
                  <m:oMath xmlns:m="http://schemas.openxmlformats.org/officeDocument/2006/math">
                    <m:r>
                      <a:rPr lang="en-US" altLang="zh-CN" b="1" i="1" smtClean="0">
                        <a:latin typeface="Cambria Math" panose="02040503050406030204" pitchFamily="18" charset="0"/>
                        <a:ea typeface="微软雅黑" panose="020B0503020204020204" pitchFamily="34" charset="-122"/>
                      </a:rPr>
                      <m:t>𝓡</m:t>
                    </m:r>
                  </m:oMath>
                </a14:m>
                <a:r>
                  <a:rPr lang="en-US" altLang="zh-CN" sz="1400" dirty="0" err="1" smtClean="0">
                    <a:latin typeface="微软雅黑" panose="020B0503020204020204" pitchFamily="34" charset="-122"/>
                    <a:ea typeface="微软雅黑" panose="020B0503020204020204" pitchFamily="34" charset="-122"/>
                  </a:rPr>
                  <a:t>egularization</a:t>
                </a:r>
                <a:r>
                  <a:rPr lang="en-US" altLang="zh-CN" dirty="0" smtClean="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平坦</a:t>
                </a:r>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21" name="文本框 20"/>
              <p:cNvSpPr txBox="1">
                <a:spLocks noRot="1" noChangeAspect="1" noMove="1" noResize="1" noEditPoints="1" noAdjustHandles="1" noChangeArrowheads="1" noChangeShapeType="1" noTextEdit="1"/>
              </p:cNvSpPr>
              <p:nvPr/>
            </p:nvSpPr>
            <p:spPr>
              <a:xfrm>
                <a:off x="5127725" y="4451049"/>
                <a:ext cx="3880339" cy="369332"/>
              </a:xfrm>
              <a:prstGeom prst="rect">
                <a:avLst/>
              </a:prstGeom>
              <a:blipFill>
                <a:blip r:embed="rId8"/>
                <a:stretch>
                  <a:fillRect l="-1256"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p:cNvSpPr txBox="1"/>
              <p:nvPr/>
            </p:nvSpPr>
            <p:spPr>
              <a:xfrm>
                <a:off x="5127725" y="5005047"/>
                <a:ext cx="3880339" cy="369332"/>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约束参数 </a:t>
                </a:r>
                <a14:m>
                  <m:oMath xmlns:m="http://schemas.openxmlformats.org/officeDocument/2006/math">
                    <m:r>
                      <a:rPr lang="en-US" altLang="zh-CN" b="1" i="1" smtClean="0">
                        <a:latin typeface="Cambria Math" panose="02040503050406030204" pitchFamily="18" charset="0"/>
                        <a:ea typeface="微软雅黑" panose="020B0503020204020204" pitchFamily="34" charset="-122"/>
                      </a:rPr>
                      <m:t>𝜶</m:t>
                    </m:r>
                  </m:oMath>
                </a14:m>
                <a:r>
                  <a:rPr lang="en-US" altLang="zh-CN" dirty="0" smtClean="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𝐻</m:t>
                        </m:r>
                      </m:e>
                      <m:sub>
                        <m:r>
                          <a:rPr lang="en-US" altLang="zh-CN" b="0" i="1" smtClean="0">
                            <a:latin typeface="Cambria Math" panose="02040503050406030204" pitchFamily="18" charset="0"/>
                            <a:ea typeface="微软雅黑" panose="020B0503020204020204" pitchFamily="34" charset="-122"/>
                          </a:rPr>
                          <m:t>0</m:t>
                        </m:r>
                      </m:sub>
                    </m:sSub>
                    <m:r>
                      <a:rPr lang="en-US" altLang="zh-CN" b="0" i="1" smtClean="0">
                        <a:latin typeface="Cambria Math" panose="02040503050406030204" pitchFamily="18" charset="0"/>
                        <a:ea typeface="微软雅黑" panose="020B0503020204020204" pitchFamily="34" charset="-122"/>
                      </a:rPr>
                      <m:t>∈[−</m:t>
                    </m:r>
                    <m:r>
                      <a:rPr lang="en-US" altLang="zh-CN" b="0" i="1" smtClean="0">
                        <a:latin typeface="Cambria Math" panose="02040503050406030204" pitchFamily="18" charset="0"/>
                        <a:ea typeface="微软雅黑" panose="020B0503020204020204" pitchFamily="34" charset="-122"/>
                      </a:rPr>
                      <m:t>𝛼</m:t>
                    </m:r>
                    <m:r>
                      <a:rPr lang="en-US" altLang="zh-CN" b="0" i="1" smtClean="0">
                        <a:latin typeface="Cambria Math" panose="02040503050406030204" pitchFamily="18" charset="0"/>
                        <a:ea typeface="微软雅黑" panose="020B0503020204020204" pitchFamily="34" charset="-122"/>
                      </a:rPr>
                      <m:t>, </m:t>
                    </m:r>
                    <m:r>
                      <a:rPr lang="en-US" altLang="zh-CN" b="0" i="1" smtClean="0">
                        <a:latin typeface="Cambria Math" panose="02040503050406030204" pitchFamily="18" charset="0"/>
                        <a:ea typeface="微软雅黑" panose="020B0503020204020204" pitchFamily="34" charset="-122"/>
                      </a:rPr>
                      <m:t>𝛼</m:t>
                    </m:r>
                    <m:r>
                      <a:rPr lang="en-US" altLang="zh-CN" b="0" i="1" smtClean="0">
                        <a:latin typeface="Cambria Math" panose="02040503050406030204" pitchFamily="18" charset="0"/>
                        <a:ea typeface="微软雅黑" panose="020B0503020204020204" pitchFamily="34" charset="-122"/>
                      </a:rPr>
                      <m:t>]</m:t>
                    </m:r>
                  </m:oMath>
                </a14:m>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22" name="文本框 21"/>
              <p:cNvSpPr txBox="1">
                <a:spLocks noRot="1" noChangeAspect="1" noMove="1" noResize="1" noEditPoints="1" noAdjustHandles="1" noChangeArrowheads="1" noChangeShapeType="1" noTextEdit="1"/>
              </p:cNvSpPr>
              <p:nvPr/>
            </p:nvSpPr>
            <p:spPr>
              <a:xfrm>
                <a:off x="5127725" y="5005047"/>
                <a:ext cx="3880339" cy="369332"/>
              </a:xfrm>
              <a:prstGeom prst="rect">
                <a:avLst/>
              </a:prstGeom>
              <a:blipFill>
                <a:blip r:embed="rId9"/>
                <a:stretch>
                  <a:fillRect l="-1256" t="-8197" b="-24590"/>
                </a:stretch>
              </a:blipFill>
            </p:spPr>
            <p:txBody>
              <a:bodyPr/>
              <a:lstStyle/>
              <a:p>
                <a:r>
                  <a:rPr lang="zh-CN" altLang="en-US">
                    <a:noFill/>
                  </a:rPr>
                  <a:t> </a:t>
                </a:r>
              </a:p>
            </p:txBody>
          </p:sp>
        </mc:Fallback>
      </mc:AlternateContent>
      <p:sp>
        <p:nvSpPr>
          <p:cNvPr id="26" name="右箭头 25"/>
          <p:cNvSpPr/>
          <p:nvPr/>
        </p:nvSpPr>
        <p:spPr>
          <a:xfrm>
            <a:off x="2772079" y="5811287"/>
            <a:ext cx="309284" cy="2160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7" name="文本框 26"/>
              <p:cNvSpPr txBox="1"/>
              <p:nvPr/>
            </p:nvSpPr>
            <p:spPr>
              <a:xfrm>
                <a:off x="828726" y="5734166"/>
                <a:ext cx="1562782" cy="37029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ea typeface="微软雅黑" panose="020B0503020204020204" pitchFamily="34" charset="-122"/>
                            </a:rPr>
                          </m:ctrlPr>
                        </m:sSubPr>
                        <m:e>
                          <m:r>
                            <a:rPr lang="en-US" altLang="zh-CN" b="1" i="1" smtClean="0">
                              <a:latin typeface="Cambria Math" panose="02040503050406030204" pitchFamily="18" charset="0"/>
                              <a:ea typeface="微软雅黑" panose="020B0503020204020204" pitchFamily="34" charset="-122"/>
                            </a:rPr>
                            <m:t>𝑯</m:t>
                          </m:r>
                        </m:e>
                        <m:sub>
                          <m:r>
                            <a:rPr lang="en-US" altLang="zh-CN" b="1" i="1" smtClean="0">
                              <a:latin typeface="Cambria Math" panose="02040503050406030204" pitchFamily="18" charset="0"/>
                              <a:ea typeface="微软雅黑" panose="020B0503020204020204" pitchFamily="34" charset="-122"/>
                            </a:rPr>
                            <m:t>𝟎</m:t>
                          </m:r>
                        </m:sub>
                      </m:sSub>
                      <m:r>
                        <a:rPr lang="en-US" altLang="zh-CN" b="1" i="1" smtClean="0">
                          <a:latin typeface="Cambria Math" panose="02040503050406030204" pitchFamily="18" charset="0"/>
                          <a:ea typeface="微软雅黑" panose="020B0503020204020204" pitchFamily="34" charset="-122"/>
                        </a:rPr>
                        <m:t>= ?</m:t>
                      </m:r>
                    </m:oMath>
                  </m:oMathPara>
                </a14:m>
                <a:endParaRPr lang="zh-CN" altLang="en-US" b="1" dirty="0" smtClean="0">
                  <a:latin typeface="微软雅黑" panose="020B0503020204020204" pitchFamily="34" charset="-122"/>
                  <a:ea typeface="微软雅黑" panose="020B0503020204020204" pitchFamily="34" charset="-122"/>
                </a:endParaRPr>
              </a:p>
            </p:txBody>
          </p:sp>
        </mc:Choice>
        <mc:Fallback xmlns="">
          <p:sp>
            <p:nvSpPr>
              <p:cNvPr id="27" name="文本框 26"/>
              <p:cNvSpPr txBox="1">
                <a:spLocks noRot="1" noChangeAspect="1" noMove="1" noResize="1" noEditPoints="1" noAdjustHandles="1" noChangeArrowheads="1" noChangeShapeType="1" noTextEdit="1"/>
              </p:cNvSpPr>
              <p:nvPr/>
            </p:nvSpPr>
            <p:spPr>
              <a:xfrm>
                <a:off x="828726" y="5734166"/>
                <a:ext cx="1562782" cy="370294"/>
              </a:xfrm>
              <a:prstGeom prst="rect">
                <a:avLst/>
              </a:prstGeom>
              <a:blipFill>
                <a:blip r:embed="rId10"/>
                <a:stretch>
                  <a:fillRect b="-1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p:cNvSpPr txBox="1"/>
              <p:nvPr/>
            </p:nvSpPr>
            <p:spPr>
              <a:xfrm>
                <a:off x="3315824" y="5754285"/>
                <a:ext cx="4618893" cy="394660"/>
              </a:xfrm>
              <a:prstGeom prst="rect">
                <a:avLst/>
              </a:prstGeom>
              <a:noFill/>
            </p:spPr>
            <p:txBody>
              <a:bodyPr wrap="square" rtlCol="0">
                <a:spAutoFit/>
              </a:bodyPr>
              <a:lstStyle/>
              <a:p>
                <a:r>
                  <a:rPr lang="en-US" altLang="zh-CN" b="1" dirty="0" smtClean="0">
                    <a:latin typeface="微软雅黑" panose="020B0503020204020204" pitchFamily="34" charset="-122"/>
                    <a:ea typeface="微软雅黑" panose="020B0503020204020204" pitchFamily="34" charset="-122"/>
                  </a:rPr>
                  <a:t>3. </a:t>
                </a:r>
                <a:r>
                  <a:rPr lang="zh-CN" altLang="en-US" b="1" dirty="0" smtClean="0">
                    <a:latin typeface="微软雅黑" panose="020B0503020204020204" pitchFamily="34" charset="-122"/>
                    <a:ea typeface="微软雅黑" panose="020B0503020204020204" pitchFamily="34" charset="-122"/>
                  </a:rPr>
                  <a:t>参数估计 </a:t>
                </a:r>
                <a14:m>
                  <m:oMath xmlns:m="http://schemas.openxmlformats.org/officeDocument/2006/math">
                    <m:r>
                      <a:rPr lang="en-US" altLang="zh-CN" b="0" i="1" smtClean="0">
                        <a:latin typeface="Cambria Math" panose="02040503050406030204" pitchFamily="18" charset="0"/>
                        <a:ea typeface="微软雅黑" panose="020B0503020204020204" pitchFamily="34" charset="-122"/>
                      </a:rPr>
                      <m:t>𝑝</m:t>
                    </m:r>
                    <m:d>
                      <m:dPr>
                        <m:ctrlPr>
                          <a:rPr lang="en-US" altLang="zh-CN" b="0" i="1" smtClean="0">
                            <a:latin typeface="Cambria Math" panose="02040503050406030204" pitchFamily="18" charset="0"/>
                            <a:ea typeface="微软雅黑" panose="020B0503020204020204" pitchFamily="34" charset="-122"/>
                          </a:rPr>
                        </m:ctrlPr>
                      </m:dPr>
                      <m:e>
                        <m:sSub>
                          <m:sSubPr>
                            <m:ctrlPr>
                              <a:rPr lang="en-US" altLang="zh-CN"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𝐻</m:t>
                            </m:r>
                          </m:e>
                          <m:sub>
                            <m:r>
                              <a:rPr lang="en-US" altLang="zh-CN" b="0" i="1" smtClean="0">
                                <a:latin typeface="Cambria Math" panose="02040503050406030204" pitchFamily="18" charset="0"/>
                                <a:ea typeface="微软雅黑" panose="020B0503020204020204" pitchFamily="34" charset="-122"/>
                              </a:rPr>
                              <m:t>0</m:t>
                            </m:r>
                          </m:sub>
                        </m:sSub>
                      </m:e>
                    </m:d>
                    <m:r>
                      <a:rPr lang="en-US" altLang="zh-CN" b="0" i="1" smtClean="0">
                        <a:latin typeface="Cambria Math" panose="02040503050406030204" pitchFamily="18" charset="0"/>
                        <a:ea typeface="微软雅黑" panose="020B0503020204020204" pitchFamily="34" charset="-122"/>
                      </a:rPr>
                      <m:t>→</m:t>
                    </m:r>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𝐻</m:t>
                        </m:r>
                      </m:e>
                      <m:sub>
                        <m:r>
                          <a:rPr lang="en-US" altLang="zh-CN" b="0" i="1" smtClean="0">
                            <a:latin typeface="Cambria Math" panose="02040503050406030204" pitchFamily="18" charset="0"/>
                            <a:ea typeface="微软雅黑" panose="020B0503020204020204" pitchFamily="34" charset="-122"/>
                          </a:rPr>
                          <m:t>0</m:t>
                        </m:r>
                      </m:sub>
                    </m:sSub>
                    <m:r>
                      <a:rPr lang="en-US" altLang="zh-CN" b="0" i="1" smtClean="0">
                        <a:latin typeface="Cambria Math" panose="02040503050406030204" pitchFamily="18" charset="0"/>
                        <a:ea typeface="微软雅黑" panose="020B0503020204020204" pitchFamily="34" charset="-122"/>
                      </a:rPr>
                      <m:t>±  </m:t>
                    </m:r>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𝜎</m:t>
                        </m:r>
                      </m:e>
                      <m:sub>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𝐻</m:t>
                            </m:r>
                          </m:e>
                          <m:sub>
                            <m:r>
                              <a:rPr lang="en-US" altLang="zh-CN" b="0" i="1" smtClean="0">
                                <a:latin typeface="Cambria Math" panose="02040503050406030204" pitchFamily="18" charset="0"/>
                                <a:ea typeface="微软雅黑" panose="020B0503020204020204" pitchFamily="34" charset="-122"/>
                              </a:rPr>
                              <m:t>0</m:t>
                            </m:r>
                          </m:sub>
                        </m:sSub>
                      </m:sub>
                    </m:sSub>
                  </m:oMath>
                </a14:m>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28" name="文本框 27"/>
              <p:cNvSpPr txBox="1">
                <a:spLocks noRot="1" noChangeAspect="1" noMove="1" noResize="1" noEditPoints="1" noAdjustHandles="1" noChangeArrowheads="1" noChangeShapeType="1" noTextEdit="1"/>
              </p:cNvSpPr>
              <p:nvPr/>
            </p:nvSpPr>
            <p:spPr>
              <a:xfrm>
                <a:off x="3315824" y="5754285"/>
                <a:ext cx="4618893" cy="394660"/>
              </a:xfrm>
              <a:prstGeom prst="rect">
                <a:avLst/>
              </a:prstGeom>
              <a:blipFill>
                <a:blip r:embed="rId11"/>
                <a:stretch>
                  <a:fillRect l="-1187" t="-9231" b="-1692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787771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28650" y="211380"/>
            <a:ext cx="7886700" cy="703023"/>
          </a:xfrm>
        </p:spPr>
        <p:txBody>
          <a:bodyPr>
            <a:normAutofit/>
          </a:bodyPr>
          <a:lstStyle/>
          <a:p>
            <a:r>
              <a:rPr lang="zh-CN" altLang="en-US" sz="3200" dirty="0" smtClean="0"/>
              <a:t>模型参数的推断</a:t>
            </a:r>
            <a:endParaRPr lang="zh-CN" altLang="en-US" sz="3200" dirty="0"/>
          </a:p>
        </p:txBody>
      </p:sp>
      <mc:AlternateContent xmlns:mc="http://schemas.openxmlformats.org/markup-compatibility/2006" xmlns:a14="http://schemas.microsoft.com/office/drawing/2010/main">
        <mc:Choice Requires="a14">
          <p:sp>
            <p:nvSpPr>
              <p:cNvPr id="11" name="文本框 10"/>
              <p:cNvSpPr txBox="1"/>
              <p:nvPr/>
            </p:nvSpPr>
            <p:spPr>
              <a:xfrm>
                <a:off x="497710" y="5091708"/>
                <a:ext cx="8446477" cy="1146917"/>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当观测到 </a:t>
                </a:r>
                <a14:m>
                  <m:oMath xmlns:m="http://schemas.openxmlformats.org/officeDocument/2006/math">
                    <m:r>
                      <a:rPr lang="en-US" altLang="zh-CN" b="1" i="1" dirty="0" smtClean="0">
                        <a:latin typeface="Cambria Math" panose="02040503050406030204" pitchFamily="18" charset="0"/>
                        <a:ea typeface="微软雅黑" panose="020B0503020204020204" pitchFamily="34" charset="-122"/>
                      </a:rPr>
                      <m:t>𝑫</m:t>
                    </m:r>
                    <m:r>
                      <a:rPr lang="en-US" altLang="zh-CN" i="1" dirty="0" smtClean="0">
                        <a:latin typeface="Cambria Math" panose="02040503050406030204" pitchFamily="18" charset="0"/>
                        <a:ea typeface="微软雅黑" panose="020B0503020204020204" pitchFamily="34" charset="-122"/>
                      </a:rPr>
                      <m:t>=</m:t>
                    </m:r>
                    <m:d>
                      <m:dPr>
                        <m:begChr m:val="{"/>
                        <m:endChr m:val="}"/>
                        <m:ctrlPr>
                          <a:rPr lang="en-US" altLang="zh-CN" b="0" i="1" dirty="0" smtClean="0">
                            <a:latin typeface="Cambria Math" panose="02040503050406030204" pitchFamily="18" charset="0"/>
                            <a:ea typeface="微软雅黑" panose="020B0503020204020204" pitchFamily="34" charset="-122"/>
                          </a:rPr>
                        </m:ctrlPr>
                      </m:dPr>
                      <m:e>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𝑣</m:t>
                            </m:r>
                          </m:e>
                          <m:sub>
                            <m:r>
                              <a:rPr lang="en-US" altLang="zh-CN" b="0" i="1" smtClean="0">
                                <a:latin typeface="Cambria Math" panose="02040503050406030204" pitchFamily="18" charset="0"/>
                                <a:ea typeface="微软雅黑" panose="020B0503020204020204" pitchFamily="34" charset="-122"/>
                              </a:rPr>
                              <m:t>𝑖</m:t>
                            </m:r>
                          </m:sub>
                        </m:sSub>
                      </m:e>
                    </m:d>
                    <m:r>
                      <a:rPr lang="en-US" altLang="zh-CN" b="0" i="0" smtClean="0">
                        <a:latin typeface="Cambria Math" panose="02040503050406030204" pitchFamily="18" charset="0"/>
                        <a:ea typeface="微软雅黑" panose="020B0503020204020204" pitchFamily="34" charset="-122"/>
                      </a:rPr>
                      <m:t> </m:t>
                    </m:r>
                  </m:oMath>
                </a14:m>
                <a:r>
                  <a:rPr lang="zh-CN" altLang="en-US" i="0" dirty="0" smtClean="0">
                    <a:latin typeface="+mj-lt"/>
                    <a:ea typeface="微软雅黑" panose="020B0503020204020204" pitchFamily="34" charset="-122"/>
                  </a:rPr>
                  <a:t>时，</a:t>
                </a:r>
                <a:endParaRPr lang="en-US" altLang="zh-CN" dirty="0" smtClean="0">
                  <a:latin typeface="微软雅黑" panose="020B0503020204020204" pitchFamily="34" charset="-122"/>
                  <a:ea typeface="微软雅黑" panose="020B0503020204020204" pitchFamily="34" charset="-122"/>
                </a:endParaRPr>
              </a:p>
              <a:p>
                <a:endParaRPr lang="en-US" altLang="zh-CN" dirty="0" smtClean="0">
                  <a:latin typeface="微软雅黑" panose="020B0503020204020204" pitchFamily="34" charset="-122"/>
                  <a:ea typeface="微软雅黑" panose="020B0503020204020204" pitchFamily="34" charset="-122"/>
                </a:endParaRPr>
              </a:p>
              <a:p>
                <a14:m>
                  <m:oMath xmlns:m="http://schemas.openxmlformats.org/officeDocument/2006/math">
                    <m:r>
                      <a:rPr lang="en-US" altLang="zh-CN" i="1" dirty="0" smtClean="0">
                        <a:latin typeface="Cambria Math" panose="02040503050406030204" pitchFamily="18" charset="0"/>
                        <a:ea typeface="微软雅黑" panose="020B0503020204020204" pitchFamily="34" charset="-122"/>
                      </a:rPr>
                      <m:t>𝑃</m:t>
                    </m:r>
                    <m:r>
                      <a:rPr lang="en-US" altLang="zh-CN" b="0" i="1" dirty="0" smtClean="0">
                        <a:latin typeface="Cambria Math" panose="02040503050406030204" pitchFamily="18" charset="0"/>
                        <a:ea typeface="微软雅黑" panose="020B0503020204020204" pitchFamily="34" charset="-122"/>
                      </a:rPr>
                      <m:t>(</m:t>
                    </m:r>
                    <m:sSub>
                      <m:sSubPr>
                        <m:ctrlPr>
                          <a:rPr lang="en-US" altLang="zh-CN" b="0" i="1" dirty="0" smtClean="0">
                            <a:solidFill>
                              <a:srgbClr val="C00000"/>
                            </a:solidFill>
                            <a:latin typeface="Cambria Math" panose="02040503050406030204" pitchFamily="18" charset="0"/>
                            <a:ea typeface="微软雅黑" panose="020B0503020204020204" pitchFamily="34" charset="-122"/>
                          </a:rPr>
                        </m:ctrlPr>
                      </m:sSubPr>
                      <m:e>
                        <m:r>
                          <a:rPr lang="en-US" altLang="zh-CN" b="0" i="1" dirty="0" smtClean="0">
                            <a:solidFill>
                              <a:srgbClr val="C00000"/>
                            </a:solidFill>
                            <a:latin typeface="Cambria Math" panose="02040503050406030204" pitchFamily="18" charset="0"/>
                            <a:ea typeface="微软雅黑" panose="020B0503020204020204" pitchFamily="34" charset="-122"/>
                          </a:rPr>
                          <m:t>𝐻</m:t>
                        </m:r>
                      </m:e>
                      <m:sub>
                        <m:r>
                          <a:rPr lang="en-US" altLang="zh-CN" b="0" i="1" dirty="0" smtClean="0">
                            <a:solidFill>
                              <a:srgbClr val="C00000"/>
                            </a:solidFill>
                            <a:latin typeface="Cambria Math" panose="02040503050406030204" pitchFamily="18" charset="0"/>
                            <a:ea typeface="微软雅黑" panose="020B0503020204020204" pitchFamily="34" charset="-122"/>
                          </a:rPr>
                          <m:t>0</m:t>
                        </m:r>
                      </m:sub>
                    </m:sSub>
                    <m:r>
                      <a:rPr lang="en-US" altLang="zh-CN" b="0" i="1" dirty="0" err="1" smtClean="0">
                        <a:latin typeface="Cambria Math" panose="02040503050406030204" pitchFamily="18" charset="0"/>
                        <a:ea typeface="微软雅黑" panose="020B0503020204020204" pitchFamily="34" charset="-122"/>
                      </a:rPr>
                      <m:t>∣</m:t>
                    </m:r>
                    <m:r>
                      <a:rPr lang="en-US" altLang="zh-CN" b="1" i="1" dirty="0" err="1" smtClean="0">
                        <a:latin typeface="Cambria Math" panose="02040503050406030204" pitchFamily="18" charset="0"/>
                        <a:ea typeface="微软雅黑" panose="020B0503020204020204" pitchFamily="34" charset="-122"/>
                      </a:rPr>
                      <m:t>𝑫</m:t>
                    </m:r>
                    <m:r>
                      <a:rPr lang="en-US" altLang="zh-CN" b="1" i="1" dirty="0" smtClean="0">
                        <a:latin typeface="Cambria Math" panose="02040503050406030204" pitchFamily="18" charset="0"/>
                        <a:ea typeface="微软雅黑" panose="020B0503020204020204" pitchFamily="34" charset="-122"/>
                      </a:rPr>
                      <m:t>,</m:t>
                    </m:r>
                    <m:r>
                      <a:rPr lang="en-US" altLang="zh-CN" b="0" i="1" dirty="0" smtClean="0">
                        <a:latin typeface="Cambria Math" panose="02040503050406030204" pitchFamily="18" charset="0"/>
                        <a:ea typeface="微软雅黑" panose="020B0503020204020204" pitchFamily="34" charset="-122"/>
                      </a:rPr>
                      <m:t> </m:t>
                    </m:r>
                    <m:r>
                      <a:rPr lang="en-US" altLang="zh-CN" b="0" i="1" dirty="0" smtClean="0">
                        <a:latin typeface="Cambria Math" panose="02040503050406030204" pitchFamily="18" charset="0"/>
                        <a:ea typeface="微软雅黑" panose="020B0503020204020204" pitchFamily="34" charset="-122"/>
                      </a:rPr>
                      <m:t>𝒜</m:t>
                    </m:r>
                    <m:r>
                      <a:rPr lang="en-US" altLang="zh-CN" b="0" i="1" dirty="0" smtClean="0">
                        <a:latin typeface="Cambria Math" panose="02040503050406030204" pitchFamily="18" charset="0"/>
                        <a:ea typeface="微软雅黑" panose="020B0503020204020204" pitchFamily="34" charset="-122"/>
                      </a:rPr>
                      <m:t>, </m:t>
                    </m:r>
                    <m:r>
                      <a:rPr lang="en-US" altLang="zh-CN" b="0" i="1" dirty="0" smtClean="0">
                        <a:latin typeface="Cambria Math" panose="02040503050406030204" pitchFamily="18" charset="0"/>
                        <a:ea typeface="微软雅黑" panose="020B0503020204020204" pitchFamily="34" charset="-122"/>
                      </a:rPr>
                      <m:t>𝛼</m:t>
                    </m:r>
                    <m:r>
                      <a:rPr lang="en-US" altLang="zh-CN" b="0" i="1" dirty="0" smtClean="0">
                        <a:latin typeface="Cambria Math" panose="02040503050406030204" pitchFamily="18" charset="0"/>
                        <a:ea typeface="微软雅黑" panose="020B0503020204020204" pitchFamily="34" charset="-122"/>
                      </a:rPr>
                      <m:t>, </m:t>
                    </m:r>
                    <m:r>
                      <a:rPr lang="en-US" altLang="zh-CN" b="0" i="1" dirty="0" smtClean="0">
                        <a:latin typeface="Cambria Math" panose="02040503050406030204" pitchFamily="18" charset="0"/>
                        <a:ea typeface="微软雅黑" panose="020B0503020204020204" pitchFamily="34" charset="-122"/>
                      </a:rPr>
                      <m:t>ℛ</m:t>
                    </m:r>
                    <m:r>
                      <a:rPr lang="en-US" altLang="zh-CN" b="0" i="1" dirty="0" smtClean="0">
                        <a:latin typeface="Cambria Math" panose="02040503050406030204" pitchFamily="18" charset="0"/>
                        <a:ea typeface="微软雅黑" panose="020B0503020204020204" pitchFamily="34" charset="-122"/>
                      </a:rPr>
                      <m:t>)=</m:t>
                    </m:r>
                    <m:f>
                      <m:fPr>
                        <m:ctrlPr>
                          <a:rPr lang="en-US" altLang="zh-CN" b="0" i="1" dirty="0" smtClean="0">
                            <a:latin typeface="Cambria Math" panose="02040503050406030204" pitchFamily="18" charset="0"/>
                            <a:ea typeface="微软雅黑" panose="020B0503020204020204" pitchFamily="34" charset="-122"/>
                          </a:rPr>
                        </m:ctrlPr>
                      </m:fPr>
                      <m:num>
                        <m:r>
                          <a:rPr lang="en-US" altLang="zh-CN" b="0" i="1" dirty="0" smtClean="0">
                            <a:latin typeface="Cambria Math" panose="02040503050406030204" pitchFamily="18" charset="0"/>
                            <a:ea typeface="微软雅黑" panose="020B0503020204020204" pitchFamily="34" charset="-122"/>
                          </a:rPr>
                          <m:t>𝑃</m:t>
                        </m:r>
                        <m:d>
                          <m:dPr>
                            <m:sepChr m:val="∣"/>
                            <m:ctrlPr>
                              <a:rPr lang="en-US" altLang="zh-CN" b="0" i="1" dirty="0" smtClean="0">
                                <a:latin typeface="Cambria Math" panose="02040503050406030204" pitchFamily="18" charset="0"/>
                                <a:ea typeface="微软雅黑" panose="020B0503020204020204" pitchFamily="34" charset="-122"/>
                              </a:rPr>
                            </m:ctrlPr>
                          </m:dPr>
                          <m:e>
                            <m:r>
                              <a:rPr lang="en-US" altLang="zh-CN" b="1" i="1" dirty="0" smtClean="0">
                                <a:latin typeface="Cambria Math" panose="02040503050406030204" pitchFamily="18" charset="0"/>
                                <a:ea typeface="微软雅黑" panose="020B0503020204020204" pitchFamily="34" charset="-122"/>
                              </a:rPr>
                              <m:t>𝑫</m:t>
                            </m:r>
                          </m:e>
                          <m:e>
                            <m:sSub>
                              <m:sSubPr>
                                <m:ctrlPr>
                                  <a:rPr lang="en-US" altLang="zh-CN" i="1" dirty="0">
                                    <a:solidFill>
                                      <a:srgbClr val="C00000"/>
                                    </a:solidFill>
                                    <a:latin typeface="Cambria Math" panose="02040503050406030204" pitchFamily="18" charset="0"/>
                                    <a:ea typeface="微软雅黑" panose="020B0503020204020204" pitchFamily="34" charset="-122"/>
                                  </a:rPr>
                                </m:ctrlPr>
                              </m:sSubPr>
                              <m:e>
                                <m:r>
                                  <a:rPr lang="en-US" altLang="zh-CN" i="1" dirty="0">
                                    <a:solidFill>
                                      <a:srgbClr val="C00000"/>
                                    </a:solidFill>
                                    <a:latin typeface="Cambria Math" panose="02040503050406030204" pitchFamily="18" charset="0"/>
                                    <a:ea typeface="微软雅黑" panose="020B0503020204020204" pitchFamily="34" charset="-122"/>
                                  </a:rPr>
                                  <m:t>𝐻</m:t>
                                </m:r>
                              </m:e>
                              <m:sub>
                                <m:r>
                                  <a:rPr lang="en-US" altLang="zh-CN" i="1" dirty="0">
                                    <a:solidFill>
                                      <a:srgbClr val="C00000"/>
                                    </a:solidFill>
                                    <a:latin typeface="Cambria Math" panose="02040503050406030204" pitchFamily="18" charset="0"/>
                                    <a:ea typeface="微软雅黑" panose="020B0503020204020204" pitchFamily="34" charset="-122"/>
                                  </a:rPr>
                                  <m:t>0</m:t>
                                </m:r>
                              </m:sub>
                            </m:sSub>
                            <m:r>
                              <a:rPr lang="en-US" altLang="zh-CN" b="0" i="1" dirty="0" smtClean="0">
                                <a:latin typeface="Cambria Math" panose="02040503050406030204" pitchFamily="18" charset="0"/>
                                <a:ea typeface="微软雅黑" panose="020B0503020204020204" pitchFamily="34" charset="-122"/>
                              </a:rPr>
                              <m:t>, </m:t>
                            </m:r>
                            <m:r>
                              <a:rPr lang="en-US" altLang="zh-CN" b="0" i="1" dirty="0" smtClean="0">
                                <a:latin typeface="Cambria Math" panose="02040503050406030204" pitchFamily="18" charset="0"/>
                                <a:ea typeface="微软雅黑" panose="020B0503020204020204" pitchFamily="34" charset="-122"/>
                              </a:rPr>
                              <m:t>𝒜</m:t>
                            </m:r>
                            <m:r>
                              <a:rPr lang="en-US" altLang="zh-CN" b="0" i="1" dirty="0" smtClean="0">
                                <a:latin typeface="Cambria Math" panose="02040503050406030204" pitchFamily="18" charset="0"/>
                                <a:ea typeface="微软雅黑" panose="020B0503020204020204" pitchFamily="34" charset="-122"/>
                              </a:rPr>
                              <m:t> </m:t>
                            </m:r>
                          </m:e>
                        </m:d>
                        <m:r>
                          <a:rPr lang="en-US" altLang="zh-CN" b="0" i="1" dirty="0" smtClean="0">
                            <a:latin typeface="Cambria Math" panose="02040503050406030204" pitchFamily="18" charset="0"/>
                            <a:ea typeface="微软雅黑" panose="020B0503020204020204" pitchFamily="34" charset="-122"/>
                          </a:rPr>
                          <m:t>𝑃</m:t>
                        </m:r>
                        <m:d>
                          <m:dPr>
                            <m:sepChr m:val="∣"/>
                            <m:ctrlPr>
                              <a:rPr lang="en-US" altLang="zh-CN" b="0" i="1" dirty="0" smtClean="0">
                                <a:latin typeface="Cambria Math" panose="02040503050406030204" pitchFamily="18" charset="0"/>
                                <a:ea typeface="微软雅黑" panose="020B0503020204020204" pitchFamily="34" charset="-122"/>
                              </a:rPr>
                            </m:ctrlPr>
                          </m:dPr>
                          <m:e>
                            <m:sSub>
                              <m:sSubPr>
                                <m:ctrlPr>
                                  <a:rPr lang="en-US" altLang="zh-CN" i="1" dirty="0">
                                    <a:solidFill>
                                      <a:srgbClr val="C00000"/>
                                    </a:solidFill>
                                    <a:latin typeface="Cambria Math" panose="02040503050406030204" pitchFamily="18" charset="0"/>
                                    <a:ea typeface="微软雅黑" panose="020B0503020204020204" pitchFamily="34" charset="-122"/>
                                  </a:rPr>
                                </m:ctrlPr>
                              </m:sSubPr>
                              <m:e>
                                <m:r>
                                  <a:rPr lang="en-US" altLang="zh-CN" i="1" dirty="0">
                                    <a:solidFill>
                                      <a:srgbClr val="C00000"/>
                                    </a:solidFill>
                                    <a:latin typeface="Cambria Math" panose="02040503050406030204" pitchFamily="18" charset="0"/>
                                    <a:ea typeface="微软雅黑" panose="020B0503020204020204" pitchFamily="34" charset="-122"/>
                                  </a:rPr>
                                  <m:t>𝐻</m:t>
                                </m:r>
                              </m:e>
                              <m:sub>
                                <m:r>
                                  <a:rPr lang="en-US" altLang="zh-CN" i="1" dirty="0">
                                    <a:solidFill>
                                      <a:srgbClr val="C00000"/>
                                    </a:solidFill>
                                    <a:latin typeface="Cambria Math" panose="02040503050406030204" pitchFamily="18" charset="0"/>
                                    <a:ea typeface="微软雅黑" panose="020B0503020204020204" pitchFamily="34" charset="-122"/>
                                  </a:rPr>
                                  <m:t>0</m:t>
                                </m:r>
                              </m:sub>
                            </m:sSub>
                          </m:e>
                          <m:e>
                            <m:r>
                              <a:rPr lang="en-US" altLang="zh-CN" b="0" i="1" dirty="0" smtClean="0">
                                <a:latin typeface="Cambria Math" panose="02040503050406030204" pitchFamily="18" charset="0"/>
                                <a:ea typeface="微软雅黑" panose="020B0503020204020204" pitchFamily="34" charset="-122"/>
                              </a:rPr>
                              <m:t> </m:t>
                            </m:r>
                            <m:r>
                              <a:rPr lang="en-US" altLang="zh-CN" b="0" i="1" dirty="0" smtClean="0">
                                <a:latin typeface="Cambria Math" panose="02040503050406030204" pitchFamily="18" charset="0"/>
                                <a:ea typeface="微软雅黑" panose="020B0503020204020204" pitchFamily="34" charset="-122"/>
                              </a:rPr>
                              <m:t>𝒜</m:t>
                            </m:r>
                            <m:r>
                              <a:rPr lang="en-US" altLang="zh-CN" b="0" i="1" dirty="0" smtClean="0">
                                <a:latin typeface="Cambria Math" panose="02040503050406030204" pitchFamily="18" charset="0"/>
                                <a:ea typeface="微软雅黑" panose="020B0503020204020204" pitchFamily="34" charset="-122"/>
                              </a:rPr>
                              <m:t>, </m:t>
                            </m:r>
                            <m:r>
                              <a:rPr lang="en-US" altLang="zh-CN" b="0" i="1" dirty="0" smtClean="0">
                                <a:latin typeface="Cambria Math" panose="02040503050406030204" pitchFamily="18" charset="0"/>
                                <a:ea typeface="微软雅黑" panose="020B0503020204020204" pitchFamily="34" charset="-122"/>
                              </a:rPr>
                              <m:t>𝛼</m:t>
                            </m:r>
                            <m:r>
                              <a:rPr lang="en-US" altLang="zh-CN" b="0" i="1" dirty="0" smtClean="0">
                                <a:latin typeface="Cambria Math" panose="02040503050406030204" pitchFamily="18" charset="0"/>
                                <a:ea typeface="微软雅黑" panose="020B0503020204020204" pitchFamily="34" charset="-122"/>
                              </a:rPr>
                              <m:t>, </m:t>
                            </m:r>
                            <m:r>
                              <a:rPr lang="en-US" altLang="zh-CN" b="0" i="1" dirty="0" smtClean="0">
                                <a:latin typeface="Cambria Math" panose="02040503050406030204" pitchFamily="18" charset="0"/>
                                <a:ea typeface="微软雅黑" panose="020B0503020204020204" pitchFamily="34" charset="-122"/>
                              </a:rPr>
                              <m:t>ℛ</m:t>
                            </m:r>
                          </m:e>
                        </m:d>
                      </m:num>
                      <m:den>
                        <m:r>
                          <a:rPr lang="en-US" altLang="zh-CN" b="0" i="1" dirty="0" smtClean="0">
                            <a:latin typeface="Cambria Math" panose="02040503050406030204" pitchFamily="18" charset="0"/>
                            <a:ea typeface="微软雅黑" panose="020B0503020204020204" pitchFamily="34" charset="-122"/>
                          </a:rPr>
                          <m:t>𝑃</m:t>
                        </m:r>
                        <m:d>
                          <m:dPr>
                            <m:sepChr m:val="∣"/>
                            <m:ctrlPr>
                              <a:rPr lang="en-US" altLang="zh-CN" b="0" i="1" dirty="0" smtClean="0">
                                <a:latin typeface="Cambria Math" panose="02040503050406030204" pitchFamily="18" charset="0"/>
                                <a:ea typeface="微软雅黑" panose="020B0503020204020204" pitchFamily="34" charset="-122"/>
                              </a:rPr>
                            </m:ctrlPr>
                          </m:dPr>
                          <m:e>
                            <m:r>
                              <a:rPr lang="en-US" altLang="zh-CN" b="1" i="1" dirty="0" smtClean="0">
                                <a:latin typeface="Cambria Math" panose="02040503050406030204" pitchFamily="18" charset="0"/>
                                <a:ea typeface="微软雅黑" panose="020B0503020204020204" pitchFamily="34" charset="-122"/>
                              </a:rPr>
                              <m:t>𝑫</m:t>
                            </m:r>
                          </m:e>
                          <m:e>
                            <m:r>
                              <a:rPr lang="en-US" altLang="zh-CN" b="0" i="1" dirty="0" smtClean="0">
                                <a:latin typeface="Cambria Math" panose="02040503050406030204" pitchFamily="18" charset="0"/>
                                <a:ea typeface="微软雅黑" panose="020B0503020204020204" pitchFamily="34" charset="-122"/>
                              </a:rPr>
                              <m:t>𝒜</m:t>
                            </m:r>
                            <m:r>
                              <a:rPr lang="en-US" altLang="zh-CN" b="0" i="1" dirty="0" smtClean="0">
                                <a:latin typeface="Cambria Math" panose="02040503050406030204" pitchFamily="18" charset="0"/>
                                <a:ea typeface="微软雅黑" panose="020B0503020204020204" pitchFamily="34" charset="-122"/>
                              </a:rPr>
                              <m:t> </m:t>
                            </m:r>
                            <m:r>
                              <a:rPr lang="en-US" altLang="zh-CN" b="0" i="1" dirty="0" smtClean="0">
                                <a:latin typeface="Cambria Math" panose="02040503050406030204" pitchFamily="18" charset="0"/>
                                <a:ea typeface="微软雅黑" panose="020B0503020204020204" pitchFamily="34" charset="-122"/>
                              </a:rPr>
                              <m:t>𝛼</m:t>
                            </m:r>
                            <m:r>
                              <a:rPr lang="en-US" altLang="zh-CN" b="0" i="1" dirty="0" smtClean="0">
                                <a:latin typeface="Cambria Math" panose="02040503050406030204" pitchFamily="18" charset="0"/>
                                <a:ea typeface="微软雅黑" panose="020B0503020204020204" pitchFamily="34" charset="-122"/>
                              </a:rPr>
                              <m:t>,</m:t>
                            </m:r>
                            <m:r>
                              <a:rPr lang="en-US" altLang="zh-CN" b="0" i="1" dirty="0" smtClean="0">
                                <a:latin typeface="Cambria Math" panose="02040503050406030204" pitchFamily="18" charset="0"/>
                                <a:ea typeface="微软雅黑" panose="020B0503020204020204" pitchFamily="34" charset="-122"/>
                              </a:rPr>
                              <m:t>ℛ</m:t>
                            </m:r>
                          </m:e>
                        </m:d>
                      </m:den>
                    </m:f>
                  </m:oMath>
                </a14:m>
                <a:r>
                  <a:rPr lang="en-US" altLang="zh-CN" dirty="0" smtClean="0">
                    <a:latin typeface="微软雅黑" panose="020B0503020204020204" pitchFamily="34" charset="-122"/>
                    <a:ea typeface="微软雅黑" panose="020B0503020204020204" pitchFamily="34" charset="-122"/>
                  </a:rPr>
                  <a:t> =</a:t>
                </a:r>
              </a:p>
            </p:txBody>
          </p:sp>
        </mc:Choice>
        <mc:Fallback xmlns="">
          <p:sp>
            <p:nvSpPr>
              <p:cNvPr id="11" name="文本框 10"/>
              <p:cNvSpPr txBox="1">
                <a:spLocks noRot="1" noChangeAspect="1" noMove="1" noResize="1" noEditPoints="1" noAdjustHandles="1" noChangeArrowheads="1" noChangeShapeType="1" noTextEdit="1"/>
              </p:cNvSpPr>
              <p:nvPr/>
            </p:nvSpPr>
            <p:spPr>
              <a:xfrm>
                <a:off x="497710" y="5091708"/>
                <a:ext cx="8446477" cy="1146917"/>
              </a:xfrm>
              <a:prstGeom prst="rect">
                <a:avLst/>
              </a:prstGeom>
              <a:blipFill>
                <a:blip r:embed="rId3"/>
                <a:stretch>
                  <a:fillRect l="-650" t="-2660"/>
                </a:stretch>
              </a:blipFill>
            </p:spPr>
            <p:txBody>
              <a:bodyPr/>
              <a:lstStyle/>
              <a:p>
                <a:r>
                  <a:rPr lang="zh-CN" altLang="en-US">
                    <a:noFill/>
                  </a:rPr>
                  <a:t> </a:t>
                </a:r>
              </a:p>
            </p:txBody>
          </p:sp>
        </mc:Fallback>
      </mc:AlternateContent>
      <p:grpSp>
        <p:nvGrpSpPr>
          <p:cNvPr id="27" name="组合 26"/>
          <p:cNvGrpSpPr/>
          <p:nvPr/>
        </p:nvGrpSpPr>
        <p:grpSpPr>
          <a:xfrm>
            <a:off x="5536958" y="5568866"/>
            <a:ext cx="2978392" cy="739178"/>
            <a:chOff x="5064369" y="4070809"/>
            <a:chExt cx="2978392" cy="739178"/>
          </a:xfrm>
        </p:grpSpPr>
        <p:grpSp>
          <p:nvGrpSpPr>
            <p:cNvPr id="25" name="组合 24"/>
            <p:cNvGrpSpPr/>
            <p:nvPr/>
          </p:nvGrpSpPr>
          <p:grpSpPr>
            <a:xfrm>
              <a:off x="5064369" y="4070809"/>
              <a:ext cx="1176703" cy="739178"/>
              <a:chOff x="5029200" y="3789457"/>
              <a:chExt cx="1176703" cy="739178"/>
            </a:xfrm>
          </p:grpSpPr>
          <p:sp>
            <p:nvSpPr>
              <p:cNvPr id="16" name="十二边形 15"/>
              <p:cNvSpPr/>
              <p:nvPr/>
            </p:nvSpPr>
            <p:spPr>
              <a:xfrm>
                <a:off x="5127724" y="3833446"/>
                <a:ext cx="281354" cy="281354"/>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17" name="文本框 16"/>
              <p:cNvSpPr txBox="1"/>
              <p:nvPr/>
            </p:nvSpPr>
            <p:spPr>
              <a:xfrm>
                <a:off x="5409078" y="3789457"/>
                <a:ext cx="398584" cy="369332"/>
              </a:xfrm>
              <a:prstGeom prst="rect">
                <a:avLst/>
              </a:prstGeom>
              <a:noFill/>
            </p:spPr>
            <p:txBody>
              <a:bodyPr wrap="square" rtlCol="0">
                <a:spAutoFit/>
              </a:bodyPr>
              <a:lstStyle/>
              <a:p>
                <a:pPr algn="ctr"/>
                <a:r>
                  <a:rPr lang="en-US" altLang="zh-CN" dirty="0" smtClean="0">
                    <a:latin typeface="微软雅黑" panose="020B0503020204020204" pitchFamily="34" charset="-122"/>
                    <a:ea typeface="微软雅黑" panose="020B0503020204020204" pitchFamily="34" charset="-122"/>
                  </a:rPr>
                  <a:t>x</a:t>
                </a:r>
                <a:endParaRPr lang="zh-CN" altLang="en-US" dirty="0" smtClean="0">
                  <a:latin typeface="微软雅黑" panose="020B0503020204020204" pitchFamily="34" charset="-122"/>
                  <a:ea typeface="微软雅黑" panose="020B0503020204020204" pitchFamily="34" charset="-122"/>
                </a:endParaRPr>
              </a:p>
            </p:txBody>
          </p:sp>
          <p:sp>
            <p:nvSpPr>
              <p:cNvPr id="18" name="十二边形 17"/>
              <p:cNvSpPr/>
              <p:nvPr/>
            </p:nvSpPr>
            <p:spPr>
              <a:xfrm>
                <a:off x="5807662" y="3833446"/>
                <a:ext cx="281354" cy="281354"/>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cxnSp>
            <p:nvCxnSpPr>
              <p:cNvPr id="20" name="直接连接符 19"/>
              <p:cNvCxnSpPr/>
              <p:nvPr/>
            </p:nvCxnSpPr>
            <p:spPr>
              <a:xfrm>
                <a:off x="5029200" y="4158789"/>
                <a:ext cx="11767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圆角矩形 23"/>
              <p:cNvSpPr/>
              <p:nvPr/>
            </p:nvSpPr>
            <p:spPr>
              <a:xfrm>
                <a:off x="5142766" y="4209633"/>
                <a:ext cx="949569" cy="3190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atin typeface="Arial" panose="020B0604020202020204" pitchFamily="34" charset="0"/>
                    <a:cs typeface="Arial" panose="020B0604020202020204" pitchFamily="34" charset="0"/>
                  </a:rPr>
                  <a:t>归一化</a:t>
                </a:r>
                <a:endParaRPr lang="zh-CN" altLang="en-US"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6" name="文本框 25"/>
                <p:cNvSpPr txBox="1"/>
                <p:nvPr/>
              </p:nvSpPr>
              <p:spPr>
                <a:xfrm>
                  <a:off x="6408858" y="4085684"/>
                  <a:ext cx="1633903" cy="69826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CN" b="0" i="1" dirty="0" smtClean="0">
                            <a:latin typeface="Cambria Math" panose="02040503050406030204" pitchFamily="18" charset="0"/>
                            <a:ea typeface="微软雅黑" panose="020B0503020204020204" pitchFamily="34" charset="-122"/>
                          </a:rPr>
                          <m:t>=</m:t>
                        </m:r>
                        <m:f>
                          <m:fPr>
                            <m:ctrlPr>
                              <a:rPr lang="en-US" altLang="zh-CN" b="0" i="1" dirty="0" smtClean="0">
                                <a:latin typeface="Cambria Math" panose="02040503050406030204" pitchFamily="18" charset="0"/>
                                <a:ea typeface="微软雅黑" panose="020B0503020204020204" pitchFamily="34" charset="-122"/>
                              </a:rPr>
                            </m:ctrlPr>
                          </m:fPr>
                          <m:num>
                            <m:r>
                              <a:rPr lang="zh-CN" altLang="en-US" i="1" dirty="0" smtClean="0">
                                <a:latin typeface="Cambria Math" panose="02040503050406030204" pitchFamily="18" charset="0"/>
                                <a:ea typeface="微软雅黑" panose="020B0503020204020204" pitchFamily="34" charset="-122"/>
                              </a:rPr>
                              <m:t>似然</m:t>
                            </m:r>
                            <m:r>
                              <a:rPr lang="zh-CN" altLang="en-US" i="1" dirty="0" smtClean="0">
                                <a:latin typeface="Cambria Math" panose="02040503050406030204" pitchFamily="18" charset="0"/>
                                <a:ea typeface="微软雅黑" panose="020B0503020204020204" pitchFamily="34" charset="-122"/>
                              </a:rPr>
                              <m:t> × </m:t>
                            </m:r>
                            <m:r>
                              <a:rPr lang="zh-CN" altLang="en-US" i="1" dirty="0" smtClean="0">
                                <a:latin typeface="Cambria Math" panose="02040503050406030204" pitchFamily="18" charset="0"/>
                                <a:ea typeface="微软雅黑" panose="020B0503020204020204" pitchFamily="34" charset="-122"/>
                              </a:rPr>
                              <m:t>先验</m:t>
                            </m:r>
                          </m:num>
                          <m:den>
                            <m:r>
                              <a:rPr lang="zh-CN" altLang="en-US" i="1" dirty="0">
                                <a:latin typeface="Cambria Math" panose="02040503050406030204" pitchFamily="18" charset="0"/>
                                <a:ea typeface="微软雅黑" panose="020B0503020204020204" pitchFamily="34" charset="-122"/>
                              </a:rPr>
                              <m:t>证据</m:t>
                            </m:r>
                          </m:den>
                        </m:f>
                      </m:oMath>
                    </m:oMathPara>
                  </a14:m>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26" name="文本框 25"/>
                <p:cNvSpPr txBox="1">
                  <a:spLocks noRot="1" noChangeAspect="1" noMove="1" noResize="1" noEditPoints="1" noAdjustHandles="1" noChangeArrowheads="1" noChangeShapeType="1" noTextEdit="1"/>
                </p:cNvSpPr>
                <p:nvPr/>
              </p:nvSpPr>
              <p:spPr>
                <a:xfrm>
                  <a:off x="6408858" y="4085684"/>
                  <a:ext cx="1633903" cy="698268"/>
                </a:xfrm>
                <a:prstGeom prst="rect">
                  <a:avLst/>
                </a:prstGeom>
                <a:blipFill>
                  <a:blip r:embed="rId4"/>
                  <a:stretch>
                    <a:fillRect/>
                  </a:stretch>
                </a:blipFill>
              </p:spPr>
              <p:txBody>
                <a:bodyPr/>
                <a:lstStyle/>
                <a:p>
                  <a:r>
                    <a:rPr lang="zh-CN" altLang="en-US">
                      <a:noFill/>
                    </a:rPr>
                    <a:t> </a:t>
                  </a:r>
                </a:p>
              </p:txBody>
            </p:sp>
          </mc:Fallback>
        </mc:AlternateContent>
      </p:grpSp>
      <p:grpSp>
        <p:nvGrpSpPr>
          <p:cNvPr id="39" name="组合 38"/>
          <p:cNvGrpSpPr/>
          <p:nvPr/>
        </p:nvGrpSpPr>
        <p:grpSpPr>
          <a:xfrm>
            <a:off x="211959" y="1394484"/>
            <a:ext cx="7711763" cy="3366922"/>
            <a:chOff x="211959" y="1394484"/>
            <a:chExt cx="7711763" cy="3366922"/>
          </a:xfrm>
        </p:grpSpPr>
        <p:sp>
          <p:nvSpPr>
            <p:cNvPr id="14" name="十二边形 13"/>
            <p:cNvSpPr/>
            <p:nvPr/>
          </p:nvSpPr>
          <p:spPr>
            <a:xfrm>
              <a:off x="7642368" y="1927789"/>
              <a:ext cx="281354" cy="281354"/>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15" name="十二边形 14"/>
            <p:cNvSpPr/>
            <p:nvPr/>
          </p:nvSpPr>
          <p:spPr>
            <a:xfrm>
              <a:off x="7642368" y="3911948"/>
              <a:ext cx="281354" cy="281354"/>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28" name="文本框 27"/>
            <p:cNvSpPr txBox="1"/>
            <p:nvPr/>
          </p:nvSpPr>
          <p:spPr>
            <a:xfrm>
              <a:off x="211959" y="2395578"/>
              <a:ext cx="507627" cy="1200329"/>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建立模型</a:t>
              </a:r>
            </a:p>
          </p:txBody>
        </p:sp>
        <p:sp>
          <p:nvSpPr>
            <p:cNvPr id="29" name="左大括号 28"/>
            <p:cNvSpPr/>
            <p:nvPr/>
          </p:nvSpPr>
          <p:spPr>
            <a:xfrm>
              <a:off x="638386" y="1656250"/>
              <a:ext cx="363416" cy="2983061"/>
            </a:xfrm>
            <a:prstGeom prst="leftBrace">
              <a:avLst>
                <a:gd name="adj1" fmla="val 3815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0" name="文本框 29"/>
                <p:cNvSpPr txBox="1"/>
                <p:nvPr/>
              </p:nvSpPr>
              <p:spPr>
                <a:xfrm>
                  <a:off x="1053435" y="1439222"/>
                  <a:ext cx="3094893" cy="369332"/>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模型结构 </a:t>
                  </a:r>
                  <a14:m>
                    <m:oMath xmlns:m="http://schemas.openxmlformats.org/officeDocument/2006/math">
                      <m:r>
                        <a:rPr lang="en-US" altLang="zh-CN" b="1" i="1" smtClean="0">
                          <a:latin typeface="Cambria Math" panose="02040503050406030204" pitchFamily="18" charset="0"/>
                          <a:ea typeface="微软雅黑" panose="020B0503020204020204" pitchFamily="34" charset="-122"/>
                        </a:rPr>
                        <m:t>𝓐</m:t>
                      </m:r>
                    </m:oMath>
                  </a14:m>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线性</a:t>
                  </a:r>
                </a:p>
              </p:txBody>
            </p:sp>
          </mc:Choice>
          <mc:Fallback xmlns="">
            <p:sp>
              <p:nvSpPr>
                <p:cNvPr id="30" name="文本框 29"/>
                <p:cNvSpPr txBox="1">
                  <a:spLocks noRot="1" noChangeAspect="1" noMove="1" noResize="1" noEditPoints="1" noAdjustHandles="1" noChangeArrowheads="1" noChangeShapeType="1" noTextEdit="1"/>
                </p:cNvSpPr>
                <p:nvPr/>
              </p:nvSpPr>
              <p:spPr>
                <a:xfrm>
                  <a:off x="1053435" y="1439222"/>
                  <a:ext cx="3094893" cy="369332"/>
                </a:xfrm>
                <a:prstGeom prst="rect">
                  <a:avLst/>
                </a:prstGeom>
                <a:blipFill>
                  <a:blip r:embed="rId5"/>
                  <a:stretch>
                    <a:fillRect l="-1772"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p:cNvSpPr txBox="1"/>
                <p:nvPr/>
              </p:nvSpPr>
              <p:spPr>
                <a:xfrm>
                  <a:off x="1053435" y="2423506"/>
                  <a:ext cx="3880339" cy="369332"/>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模型参数 </a:t>
                  </a:r>
                  <a14:m>
                    <m:oMath xmlns:m="http://schemas.openxmlformats.org/officeDocument/2006/math">
                      <m:r>
                        <a:rPr lang="en-US" altLang="zh-CN" b="1" i="1" dirty="0" smtClean="0">
                          <a:latin typeface="Cambria Math" panose="02040503050406030204" pitchFamily="18" charset="0"/>
                          <a:ea typeface="微软雅黑" panose="020B0503020204020204" pitchFamily="34" charset="-122"/>
                        </a:rPr>
                        <m:t>𝒘</m:t>
                      </m:r>
                    </m:oMath>
                  </a14:m>
                  <a:r>
                    <a:rPr lang="zh-CN" altLang="en-US" dirty="0" smtClean="0">
                      <a:latin typeface="微软雅黑" panose="020B0503020204020204" pitchFamily="34" charset="-122"/>
                      <a:ea typeface="微软雅黑" panose="020B0503020204020204" pitchFamily="34" charset="-122"/>
                    </a:rPr>
                    <a:t>：</a:t>
                  </a:r>
                  <a14:m>
                    <m:oMath xmlns:m="http://schemas.openxmlformats.org/officeDocument/2006/math">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𝐻</m:t>
                          </m:r>
                        </m:e>
                        <m:sub>
                          <m:r>
                            <a:rPr lang="en-US" altLang="zh-CN" b="0" i="1" smtClean="0">
                              <a:latin typeface="Cambria Math" panose="02040503050406030204" pitchFamily="18" charset="0"/>
                              <a:ea typeface="微软雅黑" panose="020B0503020204020204" pitchFamily="34" charset="-122"/>
                            </a:rPr>
                            <m:t>0</m:t>
                          </m:r>
                        </m:sub>
                      </m:sSub>
                    </m:oMath>
                  </a14:m>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31" name="文本框 30"/>
                <p:cNvSpPr txBox="1">
                  <a:spLocks noRot="1" noChangeAspect="1" noMove="1" noResize="1" noEditPoints="1" noAdjustHandles="1" noChangeArrowheads="1" noChangeShapeType="1" noTextEdit="1"/>
                </p:cNvSpPr>
                <p:nvPr/>
              </p:nvSpPr>
              <p:spPr>
                <a:xfrm>
                  <a:off x="1053435" y="2423506"/>
                  <a:ext cx="3880339" cy="369332"/>
                </a:xfrm>
                <a:prstGeom prst="rect">
                  <a:avLst/>
                </a:prstGeom>
                <a:blipFill>
                  <a:blip r:embed="rId6"/>
                  <a:stretch>
                    <a:fillRect l="-1415" t="-10000"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p:cNvSpPr txBox="1"/>
                <p:nvPr/>
              </p:nvSpPr>
              <p:spPr>
                <a:xfrm>
                  <a:off x="1053435" y="3407790"/>
                  <a:ext cx="3880339" cy="369332"/>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模型</a:t>
                  </a:r>
                  <a:r>
                    <a:rPr lang="zh-CN" altLang="en-US" b="1" dirty="0">
                      <a:latin typeface="微软雅黑" panose="020B0503020204020204" pitchFamily="34" charset="-122"/>
                      <a:ea typeface="微软雅黑" panose="020B0503020204020204" pitchFamily="34" charset="-122"/>
                    </a:rPr>
                    <a:t>约束</a:t>
                  </a:r>
                  <a:r>
                    <a:rPr lang="zh-CN" altLang="en-US" b="1" dirty="0" smtClean="0">
                      <a:latin typeface="微软雅黑" panose="020B0503020204020204" pitchFamily="34" charset="-122"/>
                      <a:ea typeface="微软雅黑" panose="020B0503020204020204" pitchFamily="34" charset="-122"/>
                    </a:rPr>
                    <a:t> </a:t>
                  </a:r>
                  <a14:m>
                    <m:oMath xmlns:m="http://schemas.openxmlformats.org/officeDocument/2006/math">
                      <m:r>
                        <a:rPr lang="en-US" altLang="zh-CN" b="1" i="1" smtClean="0">
                          <a:latin typeface="Cambria Math" panose="02040503050406030204" pitchFamily="18" charset="0"/>
                          <a:ea typeface="微软雅黑" panose="020B0503020204020204" pitchFamily="34" charset="-122"/>
                        </a:rPr>
                        <m:t>𝓡</m:t>
                      </m:r>
                    </m:oMath>
                  </a14:m>
                  <a:r>
                    <a:rPr lang="en-US" altLang="zh-CN" dirty="0" smtClean="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平坦</a:t>
                  </a:r>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32" name="文本框 31"/>
                <p:cNvSpPr txBox="1">
                  <a:spLocks noRot="1" noChangeAspect="1" noMove="1" noResize="1" noEditPoints="1" noAdjustHandles="1" noChangeArrowheads="1" noChangeShapeType="1" noTextEdit="1"/>
                </p:cNvSpPr>
                <p:nvPr/>
              </p:nvSpPr>
              <p:spPr>
                <a:xfrm>
                  <a:off x="1053435" y="3407790"/>
                  <a:ext cx="3880339" cy="369332"/>
                </a:xfrm>
                <a:prstGeom prst="rect">
                  <a:avLst/>
                </a:prstGeom>
                <a:blipFill>
                  <a:blip r:embed="rId7"/>
                  <a:stretch>
                    <a:fillRect l="-1415"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p:cNvSpPr txBox="1"/>
                <p:nvPr/>
              </p:nvSpPr>
              <p:spPr>
                <a:xfrm>
                  <a:off x="1053435" y="4392074"/>
                  <a:ext cx="3880339" cy="369332"/>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约束参数 </a:t>
                  </a:r>
                  <a14:m>
                    <m:oMath xmlns:m="http://schemas.openxmlformats.org/officeDocument/2006/math">
                      <m:r>
                        <a:rPr lang="en-US" altLang="zh-CN" b="1" i="1" smtClean="0">
                          <a:latin typeface="Cambria Math" panose="02040503050406030204" pitchFamily="18" charset="0"/>
                          <a:ea typeface="微软雅黑" panose="020B0503020204020204" pitchFamily="34" charset="-122"/>
                        </a:rPr>
                        <m:t>𝜶</m:t>
                      </m:r>
                    </m:oMath>
                  </a14:m>
                  <a:r>
                    <a:rPr lang="en-US" altLang="zh-CN" dirty="0" smtClean="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𝐻</m:t>
                          </m:r>
                        </m:e>
                        <m:sub>
                          <m:r>
                            <a:rPr lang="en-US" altLang="zh-CN" b="0" i="1" smtClean="0">
                              <a:latin typeface="Cambria Math" panose="02040503050406030204" pitchFamily="18" charset="0"/>
                              <a:ea typeface="微软雅黑" panose="020B0503020204020204" pitchFamily="34" charset="-122"/>
                            </a:rPr>
                            <m:t>0</m:t>
                          </m:r>
                        </m:sub>
                      </m:sSub>
                      <m:r>
                        <a:rPr lang="en-US" altLang="zh-CN" b="0" i="1" smtClean="0">
                          <a:latin typeface="Cambria Math" panose="02040503050406030204" pitchFamily="18" charset="0"/>
                          <a:ea typeface="微软雅黑" panose="020B0503020204020204" pitchFamily="34" charset="-122"/>
                        </a:rPr>
                        <m:t>∈[−</m:t>
                      </m:r>
                      <m:r>
                        <a:rPr lang="en-US" altLang="zh-CN" b="0" i="1" smtClean="0">
                          <a:latin typeface="Cambria Math" panose="02040503050406030204" pitchFamily="18" charset="0"/>
                          <a:ea typeface="微软雅黑" panose="020B0503020204020204" pitchFamily="34" charset="-122"/>
                        </a:rPr>
                        <m:t>𝛼</m:t>
                      </m:r>
                      <m:r>
                        <a:rPr lang="en-US" altLang="zh-CN" b="0" i="1" smtClean="0">
                          <a:latin typeface="Cambria Math" panose="02040503050406030204" pitchFamily="18" charset="0"/>
                          <a:ea typeface="微软雅黑" panose="020B0503020204020204" pitchFamily="34" charset="-122"/>
                        </a:rPr>
                        <m:t>, </m:t>
                      </m:r>
                      <m:r>
                        <a:rPr lang="en-US" altLang="zh-CN" b="0" i="1" smtClean="0">
                          <a:latin typeface="Cambria Math" panose="02040503050406030204" pitchFamily="18" charset="0"/>
                          <a:ea typeface="微软雅黑" panose="020B0503020204020204" pitchFamily="34" charset="-122"/>
                        </a:rPr>
                        <m:t>𝛼</m:t>
                      </m:r>
                      <m:r>
                        <a:rPr lang="en-US" altLang="zh-CN" b="0" i="1" smtClean="0">
                          <a:latin typeface="Cambria Math" panose="02040503050406030204" pitchFamily="18" charset="0"/>
                          <a:ea typeface="微软雅黑" panose="020B0503020204020204" pitchFamily="34" charset="-122"/>
                        </a:rPr>
                        <m:t>]</m:t>
                      </m:r>
                    </m:oMath>
                  </a14:m>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33" name="文本框 32"/>
                <p:cNvSpPr txBox="1">
                  <a:spLocks noRot="1" noChangeAspect="1" noMove="1" noResize="1" noEditPoints="1" noAdjustHandles="1" noChangeArrowheads="1" noChangeShapeType="1" noTextEdit="1"/>
                </p:cNvSpPr>
                <p:nvPr/>
              </p:nvSpPr>
              <p:spPr>
                <a:xfrm>
                  <a:off x="1053435" y="4392074"/>
                  <a:ext cx="3880339" cy="369332"/>
                </a:xfrm>
                <a:prstGeom prst="rect">
                  <a:avLst/>
                </a:prstGeom>
                <a:blipFill>
                  <a:blip r:embed="rId8"/>
                  <a:stretch>
                    <a:fillRect l="-1415"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矩形 33"/>
                <p:cNvSpPr/>
                <p:nvPr/>
              </p:nvSpPr>
              <p:spPr>
                <a:xfrm>
                  <a:off x="4720949" y="1394484"/>
                  <a:ext cx="2476112" cy="1289905"/>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模型结构</a:t>
                  </a:r>
                  <a14:m>
                    <m:oMath xmlns:m="http://schemas.openxmlformats.org/officeDocument/2006/math">
                      <m:r>
                        <a:rPr lang="en-US" altLang="zh-CN" b="1" i="1">
                          <a:latin typeface="Cambria Math" panose="02040503050406030204" pitchFamily="18" charset="0"/>
                          <a:ea typeface="微软雅黑" panose="020B0503020204020204" pitchFamily="34" charset="-122"/>
                        </a:rPr>
                        <m:t>𝓐</m:t>
                      </m:r>
                    </m:oMath>
                  </a14:m>
                  <a:r>
                    <a:rPr lang="zh-CN" altLang="en-US" dirty="0">
                      <a:latin typeface="微软雅黑" panose="020B0503020204020204" pitchFamily="34" charset="-122"/>
                      <a:ea typeface="微软雅黑" panose="020B0503020204020204" pitchFamily="34" charset="-122"/>
                    </a:rPr>
                    <a:t>与参数</a:t>
                  </a:r>
                  <a14:m>
                    <m:oMath xmlns:m="http://schemas.openxmlformats.org/officeDocument/2006/math">
                      <m:r>
                        <a:rPr lang="en-US" altLang="zh-CN" b="1" i="1">
                          <a:latin typeface="Cambria Math" panose="02040503050406030204" pitchFamily="18" charset="0"/>
                          <a:ea typeface="微软雅黑" panose="020B0503020204020204" pitchFamily="34" charset="-122"/>
                        </a:rPr>
                        <m:t>𝒘</m:t>
                      </m:r>
                    </m:oMath>
                  </a14:m>
                  <a:r>
                    <a:rPr lang="zh-CN" altLang="en-US" dirty="0">
                      <a:latin typeface="微软雅黑" panose="020B0503020204020204" pitchFamily="34" charset="-122"/>
                      <a:ea typeface="微软雅黑" panose="020B0503020204020204" pitchFamily="34" charset="-122"/>
                    </a:rPr>
                    <a:t>决定了目标物理量的取值</a:t>
                  </a:r>
                  <a:r>
                    <a:rPr lang="zh-CN" altLang="en-US" b="1" dirty="0">
                      <a:latin typeface="微软雅黑" panose="020B0503020204020204" pitchFamily="34" charset="-122"/>
                      <a:ea typeface="微软雅黑" panose="020B0503020204020204" pitchFamily="34" charset="-122"/>
                    </a:rPr>
                    <a:t> </a:t>
                  </a:r>
                  <a14:m>
                    <m:oMath xmlns:m="http://schemas.openxmlformats.org/officeDocument/2006/math">
                      <m:r>
                        <a:rPr lang="en-US" altLang="zh-CN" b="1" i="1" dirty="0">
                          <a:latin typeface="Cambria Math" panose="02040503050406030204" pitchFamily="18" charset="0"/>
                          <a:ea typeface="微软雅黑" panose="020B0503020204020204" pitchFamily="34" charset="-122"/>
                        </a:rPr>
                        <m:t>𝒗</m:t>
                      </m:r>
                      <m:r>
                        <a:rPr lang="en-US" altLang="zh-CN" b="1" i="1" dirty="0">
                          <a:latin typeface="Cambria Math" panose="02040503050406030204" pitchFamily="18" charset="0"/>
                          <a:ea typeface="微软雅黑" panose="020B0503020204020204" pitchFamily="34" charset="-122"/>
                        </a:rPr>
                        <m:t>∼</m:t>
                      </m:r>
                      <m:r>
                        <a:rPr lang="en-US" altLang="zh-CN" i="1">
                          <a:latin typeface="Cambria Math" panose="02040503050406030204" pitchFamily="18" charset="0"/>
                          <a:ea typeface="微软雅黑" panose="020B0503020204020204" pitchFamily="34" charset="-122"/>
                        </a:rPr>
                        <m:t>𝑝</m:t>
                      </m:r>
                      <m:r>
                        <a:rPr lang="en-US" altLang="zh-CN" i="1">
                          <a:latin typeface="Cambria Math" panose="02040503050406030204" pitchFamily="18" charset="0"/>
                          <a:ea typeface="微软雅黑" panose="020B0503020204020204" pitchFamily="34" charset="-122"/>
                        </a:rPr>
                        <m:t>(</m:t>
                      </m:r>
                      <m:r>
                        <a:rPr lang="en-US" altLang="zh-CN" b="1" i="1">
                          <a:latin typeface="Cambria Math" panose="02040503050406030204" pitchFamily="18" charset="0"/>
                          <a:ea typeface="微软雅黑" panose="020B0503020204020204" pitchFamily="34" charset="-122"/>
                        </a:rPr>
                        <m:t>𝒗</m:t>
                      </m:r>
                      <m:r>
                        <a:rPr lang="en-US" altLang="zh-CN" i="1">
                          <a:latin typeface="Cambria Math" panose="02040503050406030204" pitchFamily="18" charset="0"/>
                          <a:ea typeface="微软雅黑" panose="020B0503020204020204" pitchFamily="34" charset="-122"/>
                        </a:rPr>
                        <m:t>∣</m:t>
                      </m:r>
                      <m:sSub>
                        <m:sSubPr>
                          <m:ctrlPr>
                            <a:rPr lang="en-US" altLang="zh-CN" i="1">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𝐻</m:t>
                          </m:r>
                        </m:e>
                        <m:sub>
                          <m:r>
                            <a:rPr lang="en-US" altLang="zh-CN" i="1">
                              <a:latin typeface="Cambria Math" panose="02040503050406030204" pitchFamily="18" charset="0"/>
                              <a:ea typeface="微软雅黑" panose="020B0503020204020204" pitchFamily="34" charset="-122"/>
                            </a:rPr>
                            <m:t>0</m:t>
                          </m:r>
                        </m:sub>
                      </m:sSub>
                      <m:r>
                        <a:rPr lang="en-US" altLang="zh-CN" i="1">
                          <a:latin typeface="Cambria Math" panose="02040503050406030204" pitchFamily="18" charset="0"/>
                          <a:ea typeface="微软雅黑" panose="020B0503020204020204" pitchFamily="34" charset="-122"/>
                        </a:rPr>
                        <m:t>, </m:t>
                      </m:r>
                      <m:r>
                        <a:rPr lang="en-US" altLang="zh-CN" i="1">
                          <a:latin typeface="Cambria Math" panose="02040503050406030204" pitchFamily="18" charset="0"/>
                          <a:ea typeface="微软雅黑" panose="020B0503020204020204" pitchFamily="34" charset="-122"/>
                        </a:rPr>
                        <m:t>𝒜</m:t>
                      </m:r>
                      <m:r>
                        <a:rPr lang="en-US" altLang="zh-CN" i="1">
                          <a:latin typeface="Cambria Math" panose="02040503050406030204" pitchFamily="18" charset="0"/>
                          <a:ea typeface="微软雅黑" panose="020B0503020204020204" pitchFamily="34" charset="-122"/>
                        </a:rPr>
                        <m:t>)</m:t>
                      </m:r>
                    </m:oMath>
                  </a14:m>
                  <a:endParaRPr lang="zh-CN" altLang="en-US" dirty="0">
                    <a:latin typeface="微软雅黑" panose="020B0503020204020204" pitchFamily="34" charset="-122"/>
                    <a:ea typeface="微软雅黑" panose="020B0503020204020204" pitchFamily="34" charset="-122"/>
                  </a:endParaRPr>
                </a:p>
              </p:txBody>
            </p:sp>
          </mc:Choice>
          <mc:Fallback xmlns="">
            <p:sp>
              <p:nvSpPr>
                <p:cNvPr id="34" name="矩形 33"/>
                <p:cNvSpPr>
                  <a:spLocks noRot="1" noChangeAspect="1" noMove="1" noResize="1" noEditPoints="1" noAdjustHandles="1" noChangeArrowheads="1" noChangeShapeType="1" noTextEdit="1"/>
                </p:cNvSpPr>
                <p:nvPr/>
              </p:nvSpPr>
              <p:spPr>
                <a:xfrm>
                  <a:off x="4720949" y="1394484"/>
                  <a:ext cx="2476112" cy="1289905"/>
                </a:xfrm>
                <a:prstGeom prst="rect">
                  <a:avLst/>
                </a:prstGeom>
                <a:blipFill>
                  <a:blip r:embed="rId9"/>
                  <a:stretch>
                    <a:fillRect l="-1966" r="-1966" b="-37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矩形 34"/>
                <p:cNvSpPr/>
                <p:nvPr/>
              </p:nvSpPr>
              <p:spPr>
                <a:xfrm>
                  <a:off x="4720949" y="3368373"/>
                  <a:ext cx="2676313" cy="1338828"/>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模型约束</a:t>
                  </a:r>
                  <a14:m>
                    <m:oMath xmlns:m="http://schemas.openxmlformats.org/officeDocument/2006/math">
                      <m:r>
                        <a:rPr lang="en-US" altLang="zh-CN" b="1" i="1">
                          <a:latin typeface="Cambria Math" panose="02040503050406030204" pitchFamily="18" charset="0"/>
                          <a:ea typeface="微软雅黑" panose="020B0503020204020204" pitchFamily="34" charset="-122"/>
                        </a:rPr>
                        <m:t>𝓡</m:t>
                      </m:r>
                    </m:oMath>
                  </a14:m>
                  <a:r>
                    <a:rPr lang="zh-CN" altLang="en-US" dirty="0">
                      <a:latin typeface="微软雅黑" panose="020B0503020204020204" pitchFamily="34" charset="-122"/>
                      <a:ea typeface="微软雅黑" panose="020B0503020204020204" pitchFamily="34" charset="-122"/>
                    </a:rPr>
                    <a:t>与约束参数</a:t>
                  </a:r>
                  <a14:m>
                    <m:oMath xmlns:m="http://schemas.openxmlformats.org/officeDocument/2006/math">
                      <m:r>
                        <a:rPr lang="en-US" altLang="zh-CN" b="1" i="1">
                          <a:latin typeface="Cambria Math" panose="02040503050406030204" pitchFamily="18" charset="0"/>
                          <a:ea typeface="微软雅黑" panose="020B0503020204020204" pitchFamily="34" charset="-122"/>
                        </a:rPr>
                        <m:t>𝜶</m:t>
                      </m:r>
                    </m:oMath>
                  </a14:m>
                  <a:r>
                    <a:rPr lang="zh-CN" altLang="en-US" dirty="0">
                      <a:ea typeface="微软雅黑" panose="020B0503020204020204" pitchFamily="34" charset="-122"/>
                    </a:rPr>
                    <a:t>决定</a:t>
                  </a:r>
                  <a:r>
                    <a:rPr lang="zh-CN" altLang="en-US" dirty="0">
                      <a:latin typeface="微软雅黑" panose="020B0503020204020204" pitchFamily="34" charset="-122"/>
                      <a:ea typeface="微软雅黑" panose="020B0503020204020204" pitchFamily="34" charset="-122"/>
                    </a:rPr>
                    <a:t>了模型参数的取值 </a:t>
                  </a:r>
                  <a14:m>
                    <m:oMath xmlns:m="http://schemas.openxmlformats.org/officeDocument/2006/math">
                      <m:sSub>
                        <m:sSubPr>
                          <m:ctrlPr>
                            <a:rPr lang="en-US" altLang="zh-CN" i="1">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𝐻</m:t>
                          </m:r>
                        </m:e>
                        <m:sub>
                          <m:r>
                            <a:rPr lang="en-US" altLang="zh-CN" i="1">
                              <a:latin typeface="Cambria Math" panose="02040503050406030204" pitchFamily="18" charset="0"/>
                              <a:ea typeface="微软雅黑" panose="020B0503020204020204" pitchFamily="34" charset="-122"/>
                            </a:rPr>
                            <m:t>0</m:t>
                          </m:r>
                        </m:sub>
                      </m:sSub>
                      <m:r>
                        <a:rPr lang="en-US" altLang="zh-CN" i="1">
                          <a:latin typeface="Cambria Math" panose="02040503050406030204" pitchFamily="18" charset="0"/>
                          <a:ea typeface="微软雅黑" panose="020B0503020204020204" pitchFamily="34" charset="-122"/>
                        </a:rPr>
                        <m:t>∼</m:t>
                      </m:r>
                      <m:r>
                        <a:rPr lang="en-US" altLang="zh-CN" i="1">
                          <a:latin typeface="Cambria Math" panose="02040503050406030204" pitchFamily="18" charset="0"/>
                          <a:ea typeface="微软雅黑" panose="020B0503020204020204" pitchFamily="34" charset="-122"/>
                        </a:rPr>
                        <m:t>𝑝</m:t>
                      </m:r>
                      <m:d>
                        <m:dPr>
                          <m:sepChr m:val="∣"/>
                          <m:ctrlPr>
                            <a:rPr lang="en-US" altLang="zh-CN" i="1">
                              <a:latin typeface="Cambria Math" panose="02040503050406030204" pitchFamily="18" charset="0"/>
                              <a:ea typeface="微软雅黑" panose="020B0503020204020204" pitchFamily="34" charset="-122"/>
                            </a:rPr>
                          </m:ctrlPr>
                        </m:dPr>
                        <m:e>
                          <m:sSub>
                            <m:sSubPr>
                              <m:ctrlPr>
                                <a:rPr lang="en-US" altLang="zh-CN" i="1">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𝐻</m:t>
                              </m:r>
                            </m:e>
                            <m:sub>
                              <m:r>
                                <a:rPr lang="en-US" altLang="zh-CN" i="1">
                                  <a:latin typeface="Cambria Math" panose="02040503050406030204" pitchFamily="18" charset="0"/>
                                  <a:ea typeface="微软雅黑" panose="020B0503020204020204" pitchFamily="34" charset="-122"/>
                                </a:rPr>
                                <m:t>0</m:t>
                              </m:r>
                            </m:sub>
                          </m:sSub>
                        </m:e>
                        <m:e>
                          <m:r>
                            <a:rPr lang="en-US" altLang="zh-CN" i="1">
                              <a:latin typeface="Cambria Math" panose="02040503050406030204" pitchFamily="18" charset="0"/>
                              <a:ea typeface="微软雅黑" panose="020B0503020204020204" pitchFamily="34" charset="-122"/>
                            </a:rPr>
                            <m:t>𝛼</m:t>
                          </m:r>
                          <m:r>
                            <a:rPr lang="en-US" altLang="zh-CN" i="1">
                              <a:latin typeface="Cambria Math" panose="02040503050406030204" pitchFamily="18" charset="0"/>
                              <a:ea typeface="微软雅黑" panose="020B0503020204020204" pitchFamily="34" charset="-122"/>
                            </a:rPr>
                            <m:t>, </m:t>
                          </m:r>
                          <m:r>
                            <a:rPr lang="en-US" altLang="zh-CN" i="1">
                              <a:latin typeface="Cambria Math" panose="02040503050406030204" pitchFamily="18" charset="0"/>
                              <a:ea typeface="微软雅黑" panose="020B0503020204020204" pitchFamily="34" charset="-122"/>
                            </a:rPr>
                            <m:t>ℛ</m:t>
                          </m:r>
                          <m:r>
                            <a:rPr lang="en-US" altLang="zh-CN" i="1">
                              <a:latin typeface="Cambria Math" panose="02040503050406030204" pitchFamily="18" charset="0"/>
                              <a:ea typeface="微软雅黑" panose="020B0503020204020204" pitchFamily="34" charset="-122"/>
                            </a:rPr>
                            <m:t>, </m:t>
                          </m:r>
                          <m:r>
                            <a:rPr lang="en-US" altLang="zh-CN" i="1">
                              <a:latin typeface="Cambria Math" panose="02040503050406030204" pitchFamily="18" charset="0"/>
                              <a:ea typeface="微软雅黑" panose="020B0503020204020204" pitchFamily="34" charset="-122"/>
                            </a:rPr>
                            <m:t>𝒜</m:t>
                          </m:r>
                        </m:e>
                      </m:d>
                    </m:oMath>
                  </a14:m>
                  <a:endParaRPr lang="en-US" altLang="zh-CN" dirty="0">
                    <a:latin typeface="微软雅黑" panose="020B0503020204020204" pitchFamily="34" charset="-122"/>
                    <a:ea typeface="微软雅黑" panose="020B0503020204020204" pitchFamily="34" charset="-122"/>
                  </a:endParaRPr>
                </a:p>
              </p:txBody>
            </p:sp>
          </mc:Choice>
          <mc:Fallback xmlns="">
            <p:sp>
              <p:nvSpPr>
                <p:cNvPr id="35" name="矩形 34"/>
                <p:cNvSpPr>
                  <a:spLocks noRot="1" noChangeAspect="1" noMove="1" noResize="1" noEditPoints="1" noAdjustHandles="1" noChangeArrowheads="1" noChangeShapeType="1" noTextEdit="1"/>
                </p:cNvSpPr>
                <p:nvPr/>
              </p:nvSpPr>
              <p:spPr>
                <a:xfrm>
                  <a:off x="4720949" y="3368373"/>
                  <a:ext cx="2676313" cy="1338828"/>
                </a:xfrm>
                <a:prstGeom prst="rect">
                  <a:avLst/>
                </a:prstGeom>
                <a:blipFill>
                  <a:blip r:embed="rId10"/>
                  <a:stretch>
                    <a:fillRect l="-1822"/>
                  </a:stretch>
                </a:blipFill>
              </p:spPr>
              <p:txBody>
                <a:bodyPr/>
                <a:lstStyle/>
                <a:p>
                  <a:r>
                    <a:rPr lang="zh-CN" altLang="en-US">
                      <a:noFill/>
                    </a:rPr>
                    <a:t> </a:t>
                  </a:r>
                </a:p>
              </p:txBody>
            </p:sp>
          </mc:Fallback>
        </mc:AlternateContent>
        <p:sp>
          <p:nvSpPr>
            <p:cNvPr id="36" name="右箭头 35"/>
            <p:cNvSpPr/>
            <p:nvPr/>
          </p:nvSpPr>
          <p:spPr>
            <a:xfrm>
              <a:off x="3739660" y="1950055"/>
              <a:ext cx="281354" cy="2368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右箭头 37"/>
            <p:cNvSpPr/>
            <p:nvPr/>
          </p:nvSpPr>
          <p:spPr>
            <a:xfrm>
              <a:off x="3739660" y="3934214"/>
              <a:ext cx="281354" cy="2368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2920735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781050" y="363780"/>
            <a:ext cx="7886700" cy="703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微软雅黑" panose="020B0503020204020204" pitchFamily="34" charset="-122"/>
                <a:ea typeface="微软雅黑" panose="020B0503020204020204" pitchFamily="34" charset="-122"/>
                <a:cs typeface="+mj-cs"/>
              </a:defRPr>
            </a:lvl1pPr>
          </a:lstStyle>
          <a:p>
            <a:r>
              <a:rPr lang="zh-CN" altLang="en-US" sz="3200" dirty="0" smtClean="0"/>
              <a:t>模型的推断</a:t>
            </a:r>
            <a:endParaRPr lang="zh-CN" altLang="en-US" sz="3200" dirty="0"/>
          </a:p>
        </p:txBody>
      </p:sp>
      <p:sp>
        <p:nvSpPr>
          <p:cNvPr id="5" name="矩形 4"/>
          <p:cNvSpPr/>
          <p:nvPr/>
        </p:nvSpPr>
        <p:spPr>
          <a:xfrm>
            <a:off x="3235569" y="1969477"/>
            <a:ext cx="2168770" cy="1101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超星</a:t>
            </a:r>
            <a:r>
              <a:rPr lang="zh-CN" altLang="en-US" dirty="0" smtClean="0"/>
              <a:t>新距离模数</a:t>
            </a:r>
            <a:endParaRPr lang="zh-CN" altLang="en-US" dirty="0"/>
          </a:p>
        </p:txBody>
      </p:sp>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5769" t="8846" r="8589" b="3205"/>
          <a:stretch/>
        </p:blipFill>
        <p:spPr>
          <a:xfrm>
            <a:off x="370286" y="1148864"/>
            <a:ext cx="5730566" cy="2942492"/>
          </a:xfrm>
          <a:prstGeom prst="rect">
            <a:avLst/>
          </a:prstGeom>
        </p:spPr>
      </p:pic>
      <p:sp>
        <p:nvSpPr>
          <p:cNvPr id="9" name="文本框 8"/>
          <p:cNvSpPr txBox="1"/>
          <p:nvPr/>
        </p:nvSpPr>
        <p:spPr>
          <a:xfrm>
            <a:off x="6213231" y="1643298"/>
            <a:ext cx="2665534" cy="1754326"/>
          </a:xfrm>
          <a:prstGeom prst="rect">
            <a:avLst/>
          </a:prstGeom>
          <a:noFill/>
        </p:spPr>
        <p:txBody>
          <a:bodyPr wrap="square" rtlCol="0">
            <a:spAutoFit/>
          </a:bodyPr>
          <a:lstStyle/>
          <a:p>
            <a:pPr>
              <a:lnSpc>
                <a:spcPct val="150000"/>
              </a:lnSpc>
            </a:pPr>
            <a:r>
              <a:rPr lang="en-US" altLang="zh-CN" dirty="0" smtClean="0">
                <a:latin typeface="微软雅黑" panose="020B0503020204020204" pitchFamily="34" charset="-122"/>
                <a:ea typeface="微软雅黑" panose="020B0503020204020204" pitchFamily="34" charset="-122"/>
                <a:cs typeface="Arial" panose="020B0604020202020204" pitchFamily="34" charset="0"/>
              </a:rPr>
              <a:t>1998</a:t>
            </a:r>
            <a:r>
              <a:rPr lang="zh-CN" altLang="en-US" dirty="0" smtClean="0">
                <a:latin typeface="微软雅黑" panose="020B0503020204020204" pitchFamily="34" charset="-122"/>
                <a:ea typeface="微软雅黑" panose="020B0503020204020204" pitchFamily="34" charset="-122"/>
                <a:cs typeface="Arial" panose="020B0604020202020204" pitchFamily="34" charset="0"/>
              </a:rPr>
              <a:t>年</a:t>
            </a:r>
            <a:r>
              <a:rPr lang="en-US" altLang="zh-CN" dirty="0" smtClean="0">
                <a:latin typeface="微软雅黑" panose="020B0503020204020204" pitchFamily="34" charset="-122"/>
                <a:ea typeface="微软雅黑" panose="020B0503020204020204" pitchFamily="34" charset="-122"/>
                <a:cs typeface="Arial" panose="020B0604020202020204" pitchFamily="34" charset="0"/>
              </a:rPr>
              <a:t>, </a:t>
            </a:r>
            <a:r>
              <a:rPr lang="zh-CN" altLang="en-US" dirty="0" smtClean="0">
                <a:latin typeface="微软雅黑" panose="020B0503020204020204" pitchFamily="34" charset="-122"/>
                <a:ea typeface="微软雅黑" panose="020B0503020204020204" pitchFamily="34" charset="-122"/>
                <a:cs typeface="Arial" panose="020B0604020202020204" pitchFamily="34" charset="0"/>
              </a:rPr>
              <a:t>两个独立的研究组从</a:t>
            </a:r>
            <a:r>
              <a:rPr lang="en-US" altLang="zh-CN" dirty="0" err="1" smtClean="0">
                <a:latin typeface="微软雅黑" panose="020B0503020204020204" pitchFamily="34" charset="-122"/>
                <a:ea typeface="微软雅黑" panose="020B0503020204020204" pitchFamily="34" charset="-122"/>
                <a:cs typeface="Arial" panose="020B0604020202020204" pitchFamily="34" charset="0"/>
              </a:rPr>
              <a:t>Ia</a:t>
            </a:r>
            <a:r>
              <a:rPr lang="zh-CN" altLang="en-US" dirty="0" smtClean="0">
                <a:latin typeface="微软雅黑" panose="020B0503020204020204" pitchFamily="34" charset="-122"/>
                <a:ea typeface="微软雅黑" panose="020B0503020204020204" pitchFamily="34" charset="-122"/>
                <a:cs typeface="Arial" panose="020B0604020202020204" pitchFamily="34" charset="0"/>
              </a:rPr>
              <a:t>型</a:t>
            </a:r>
            <a:r>
              <a:rPr lang="zh-CN" altLang="en-US" dirty="0">
                <a:latin typeface="微软雅黑" panose="020B0503020204020204" pitchFamily="34" charset="-122"/>
                <a:ea typeface="微软雅黑" panose="020B0503020204020204" pitchFamily="34" charset="-122"/>
                <a:cs typeface="Arial" panose="020B0604020202020204" pitchFamily="34" charset="0"/>
              </a:rPr>
              <a:t>超新星观测中发现宇宙不但在膨胀，而且在加速</a:t>
            </a:r>
            <a:r>
              <a:rPr lang="zh-CN" altLang="en-US" dirty="0" smtClean="0">
                <a:latin typeface="微软雅黑" panose="020B0503020204020204" pitchFamily="34" charset="-122"/>
                <a:ea typeface="微软雅黑" panose="020B0503020204020204" pitchFamily="34" charset="-122"/>
                <a:cs typeface="Arial" panose="020B0604020202020204" pitchFamily="34" charset="0"/>
              </a:rPr>
              <a:t>膨胀</a:t>
            </a:r>
            <a:r>
              <a:rPr lang="en-US" altLang="zh-CN" dirty="0">
                <a:latin typeface="Arial" panose="020B0604020202020204" pitchFamily="34" charset="0"/>
                <a:cs typeface="Arial" panose="020B0604020202020204" pitchFamily="34" charset="0"/>
              </a:rPr>
              <a:t> </a:t>
            </a:r>
            <a:r>
              <a:rPr lang="en-US" altLang="zh-CN" dirty="0" smtClean="0">
                <a:latin typeface="Arial" panose="020B0604020202020204" pitchFamily="34" charset="0"/>
                <a:ea typeface="微软雅黑" panose="020B0503020204020204" pitchFamily="34" charset="-122"/>
                <a:cs typeface="Arial" panose="020B0604020202020204" pitchFamily="34" charset="0"/>
              </a:rPr>
              <a:t> </a:t>
            </a:r>
            <a:endParaRPr lang="en-US" altLang="zh-CN" dirty="0" smtClean="0">
              <a:latin typeface="Arial" panose="020B0604020202020204" pitchFamily="34" charset="0"/>
              <a:cs typeface="Arial" panose="020B0604020202020204" pitchFamily="34" charset="0"/>
            </a:endParaRPr>
          </a:p>
        </p:txBody>
      </p:sp>
      <p:sp>
        <p:nvSpPr>
          <p:cNvPr id="10" name="文本框 9"/>
          <p:cNvSpPr txBox="1"/>
          <p:nvPr/>
        </p:nvSpPr>
        <p:spPr>
          <a:xfrm>
            <a:off x="182716" y="4285845"/>
            <a:ext cx="2665991" cy="371833"/>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宇宙学原理</a:t>
            </a:r>
          </a:p>
        </p:txBody>
      </p:sp>
      <p:sp>
        <p:nvSpPr>
          <p:cNvPr id="11" name="文本框 10"/>
          <p:cNvSpPr txBox="1"/>
          <p:nvPr/>
        </p:nvSpPr>
        <p:spPr>
          <a:xfrm>
            <a:off x="-133352" y="4657678"/>
            <a:ext cx="1922585"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广义相对论</a:t>
            </a:r>
          </a:p>
        </p:txBody>
      </p:sp>
      <p:sp>
        <p:nvSpPr>
          <p:cNvPr id="12" name="右大括号 11"/>
          <p:cNvSpPr/>
          <p:nvPr/>
        </p:nvSpPr>
        <p:spPr>
          <a:xfrm>
            <a:off x="1528395" y="4362631"/>
            <a:ext cx="124559" cy="549340"/>
          </a:xfrm>
          <a:prstGeom prst="rightBrace">
            <a:avLst>
              <a:gd name="adj1" fmla="val 2636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文本框 13"/>
          <p:cNvSpPr txBox="1"/>
          <p:nvPr/>
        </p:nvSpPr>
        <p:spPr>
          <a:xfrm>
            <a:off x="1424354" y="4452635"/>
            <a:ext cx="2343606"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标准宇宙模型</a:t>
            </a:r>
          </a:p>
        </p:txBody>
      </p:sp>
      <p:sp>
        <p:nvSpPr>
          <p:cNvPr id="16" name="右大括号 15"/>
          <p:cNvSpPr/>
          <p:nvPr/>
        </p:nvSpPr>
        <p:spPr>
          <a:xfrm rot="10800000">
            <a:off x="2071090" y="4915751"/>
            <a:ext cx="269631" cy="1186989"/>
          </a:xfrm>
          <a:prstGeom prst="rightBrace">
            <a:avLst>
              <a:gd name="adj1" fmla="val 2636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8" name="文本框 17"/>
              <p:cNvSpPr txBox="1"/>
              <p:nvPr/>
            </p:nvSpPr>
            <p:spPr>
              <a:xfrm>
                <a:off x="2067634" y="4741212"/>
                <a:ext cx="2989385" cy="69083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微软雅黑" panose="020B0503020204020204" pitchFamily="34" charset="-122"/>
                        </a:rPr>
                        <m:t>𝐷</m:t>
                      </m:r>
                      <m:d>
                        <m:dPr>
                          <m:ctrlPr>
                            <a:rPr lang="en-US" altLang="zh-CN" b="0" i="1" smtClean="0">
                              <a:latin typeface="Cambria Math" panose="02040503050406030204" pitchFamily="18" charset="0"/>
                              <a:ea typeface="微软雅黑" panose="020B0503020204020204" pitchFamily="34" charset="-122"/>
                            </a:rPr>
                          </m:ctrlPr>
                        </m:dPr>
                        <m:e>
                          <m:r>
                            <a:rPr lang="en-US" altLang="zh-CN" b="0" i="1" smtClean="0">
                              <a:latin typeface="Cambria Math" panose="02040503050406030204" pitchFamily="18" charset="0"/>
                              <a:ea typeface="微软雅黑" panose="020B0503020204020204" pitchFamily="34" charset="-122"/>
                            </a:rPr>
                            <m:t>𝑧</m:t>
                          </m:r>
                        </m:e>
                      </m:d>
                      <m:r>
                        <a:rPr lang="en-US" altLang="zh-CN" b="0" i="1" smtClean="0">
                          <a:latin typeface="Cambria Math" panose="02040503050406030204" pitchFamily="18" charset="0"/>
                          <a:ea typeface="微软雅黑" panose="020B0503020204020204" pitchFamily="34" charset="-122"/>
                        </a:rPr>
                        <m:t>=</m:t>
                      </m:r>
                      <m:r>
                        <a:rPr lang="en-US" altLang="zh-CN" b="0" i="1" smtClean="0">
                          <a:latin typeface="Cambria Math" panose="02040503050406030204" pitchFamily="18" charset="0"/>
                          <a:ea typeface="微软雅黑" panose="020B0503020204020204" pitchFamily="34" charset="-122"/>
                        </a:rPr>
                        <m:t>𝑐</m:t>
                      </m:r>
                      <m:nary>
                        <m:naryPr>
                          <m:ctrlPr>
                            <a:rPr lang="en-US" altLang="zh-CN" b="0" i="1" smtClean="0">
                              <a:latin typeface="Cambria Math" panose="02040503050406030204" pitchFamily="18" charset="0"/>
                              <a:ea typeface="微软雅黑" panose="020B0503020204020204" pitchFamily="34" charset="-122"/>
                            </a:rPr>
                          </m:ctrlPr>
                        </m:naryPr>
                        <m:sub>
                          <m:r>
                            <a:rPr lang="en-US" altLang="zh-CN" b="0" i="1" smtClean="0">
                              <a:latin typeface="Cambria Math" panose="02040503050406030204" pitchFamily="18" charset="0"/>
                              <a:ea typeface="微软雅黑" panose="020B0503020204020204" pitchFamily="34" charset="-122"/>
                            </a:rPr>
                            <m:t>0</m:t>
                          </m:r>
                        </m:sub>
                        <m:sup>
                          <m:r>
                            <a:rPr lang="en-US" altLang="zh-CN" b="0" i="1" smtClean="0">
                              <a:latin typeface="Cambria Math" panose="02040503050406030204" pitchFamily="18" charset="0"/>
                              <a:ea typeface="微软雅黑" panose="020B0503020204020204" pitchFamily="34" charset="-122"/>
                            </a:rPr>
                            <m:t>𝑧</m:t>
                          </m:r>
                        </m:sup>
                        <m:e>
                          <m:r>
                            <a:rPr lang="en-US" altLang="zh-CN" i="1">
                              <a:latin typeface="Cambria Math" panose="02040503050406030204" pitchFamily="18" charset="0"/>
                              <a:ea typeface="微软雅黑" panose="020B0503020204020204" pitchFamily="34" charset="-122"/>
                            </a:rPr>
                            <m:t>𝑑</m:t>
                          </m:r>
                          <m:sSup>
                            <m:sSupPr>
                              <m:ctrlPr>
                                <a:rPr lang="en-US" altLang="zh-CN" i="1">
                                  <a:latin typeface="Cambria Math" panose="02040503050406030204" pitchFamily="18" charset="0"/>
                                  <a:ea typeface="微软雅黑" panose="020B0503020204020204" pitchFamily="34" charset="-122"/>
                                </a:rPr>
                              </m:ctrlPr>
                            </m:sSupPr>
                            <m:e>
                              <m:r>
                                <a:rPr lang="en-US" altLang="zh-CN" i="1">
                                  <a:latin typeface="Cambria Math" panose="02040503050406030204" pitchFamily="18" charset="0"/>
                                  <a:ea typeface="微软雅黑" panose="020B0503020204020204" pitchFamily="34" charset="-122"/>
                                </a:rPr>
                                <m:t>𝑧</m:t>
                              </m:r>
                            </m:e>
                            <m:sup>
                              <m:r>
                                <a:rPr lang="en-US" altLang="zh-CN" i="1">
                                  <a:latin typeface="Cambria Math" panose="02040503050406030204" pitchFamily="18" charset="0"/>
                                  <a:ea typeface="微软雅黑" panose="020B0503020204020204" pitchFamily="34" charset="-122"/>
                                </a:rPr>
                                <m:t>′</m:t>
                              </m:r>
                            </m:sup>
                          </m:sSup>
                          <m:f>
                            <m:fPr>
                              <m:ctrlPr>
                                <a:rPr lang="en-US" altLang="zh-CN" b="0" i="1" smtClean="0">
                                  <a:latin typeface="Cambria Math" panose="02040503050406030204" pitchFamily="18" charset="0"/>
                                  <a:ea typeface="微软雅黑" panose="020B0503020204020204" pitchFamily="34" charset="-122"/>
                                </a:rPr>
                              </m:ctrlPr>
                            </m:fPr>
                            <m:num>
                              <m:r>
                                <a:rPr lang="en-US" altLang="zh-CN" b="0" i="1" smtClean="0">
                                  <a:latin typeface="Cambria Math" panose="02040503050406030204" pitchFamily="18" charset="0"/>
                                  <a:ea typeface="微软雅黑" panose="020B0503020204020204" pitchFamily="34" charset="-122"/>
                                </a:rPr>
                                <m:t>1</m:t>
                              </m:r>
                            </m:num>
                            <m:den>
                              <m:r>
                                <a:rPr lang="en-US" altLang="zh-CN" b="0" i="1" smtClean="0">
                                  <a:latin typeface="Cambria Math" panose="02040503050406030204" pitchFamily="18" charset="0"/>
                                  <a:ea typeface="微软雅黑" panose="020B0503020204020204" pitchFamily="34" charset="-122"/>
                                </a:rPr>
                                <m:t>𝐻</m:t>
                              </m:r>
                              <m:d>
                                <m:dPr>
                                  <m:ctrlPr>
                                    <a:rPr lang="en-US" altLang="zh-CN" b="0" i="1" smtClean="0">
                                      <a:latin typeface="Cambria Math" panose="02040503050406030204" pitchFamily="18" charset="0"/>
                                      <a:ea typeface="微软雅黑" panose="020B0503020204020204" pitchFamily="34" charset="-122"/>
                                    </a:rPr>
                                  </m:ctrlPr>
                                </m:dPr>
                                <m:e>
                                  <m:sSup>
                                    <m:sSupPr>
                                      <m:ctrlPr>
                                        <a:rPr lang="en-US" altLang="zh-CN" b="0" i="1" smtClean="0">
                                          <a:latin typeface="Cambria Math" panose="02040503050406030204" pitchFamily="18" charset="0"/>
                                          <a:ea typeface="微软雅黑" panose="020B0503020204020204" pitchFamily="34" charset="-122"/>
                                        </a:rPr>
                                      </m:ctrlPr>
                                    </m:sSupPr>
                                    <m:e>
                                      <m:r>
                                        <a:rPr lang="en-US" altLang="zh-CN" b="0" i="1" smtClean="0">
                                          <a:latin typeface="Cambria Math" panose="02040503050406030204" pitchFamily="18" charset="0"/>
                                          <a:ea typeface="微软雅黑" panose="020B0503020204020204" pitchFamily="34" charset="-122"/>
                                        </a:rPr>
                                        <m:t>𝑧</m:t>
                                      </m:r>
                                    </m:e>
                                    <m:sup>
                                      <m:r>
                                        <a:rPr lang="en-US" altLang="zh-CN" b="0" i="1" smtClean="0">
                                          <a:latin typeface="Cambria Math" panose="02040503050406030204" pitchFamily="18" charset="0"/>
                                          <a:ea typeface="微软雅黑" panose="020B0503020204020204" pitchFamily="34" charset="-122"/>
                                        </a:rPr>
                                        <m:t>′</m:t>
                                      </m:r>
                                    </m:sup>
                                  </m:sSup>
                                </m:e>
                              </m:d>
                            </m:den>
                          </m:f>
                        </m:e>
                      </m:nary>
                    </m:oMath>
                  </m:oMathPara>
                </a14:m>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18" name="文本框 17"/>
              <p:cNvSpPr txBox="1">
                <a:spLocks noRot="1" noChangeAspect="1" noMove="1" noResize="1" noEditPoints="1" noAdjustHandles="1" noChangeArrowheads="1" noChangeShapeType="1" noTextEdit="1"/>
              </p:cNvSpPr>
              <p:nvPr/>
            </p:nvSpPr>
            <p:spPr>
              <a:xfrm>
                <a:off x="2067634" y="4741212"/>
                <a:ext cx="2989385" cy="690830"/>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p:cNvSpPr txBox="1"/>
              <p:nvPr/>
            </p:nvSpPr>
            <p:spPr>
              <a:xfrm>
                <a:off x="2117477" y="5454672"/>
                <a:ext cx="6594230" cy="97661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altLang="zh-CN" b="0" i="1" smtClean="0">
                              <a:latin typeface="Cambria Math" panose="02040503050406030204" pitchFamily="18" charset="0"/>
                              <a:ea typeface="微软雅黑" panose="020B0503020204020204" pitchFamily="34" charset="-122"/>
                            </a:rPr>
                          </m:ctrlPr>
                        </m:sSupPr>
                        <m:e>
                          <m:r>
                            <a:rPr lang="en-US" altLang="zh-CN" b="0" i="1" smtClean="0">
                              <a:latin typeface="Cambria Math" panose="02040503050406030204" pitchFamily="18" charset="0"/>
                              <a:ea typeface="微软雅黑" panose="020B0503020204020204" pitchFamily="34" charset="-122"/>
                            </a:rPr>
                            <m:t>𝐻</m:t>
                          </m:r>
                        </m:e>
                        <m:sup>
                          <m:r>
                            <a:rPr lang="en-US" altLang="zh-CN" b="0" i="1" smtClean="0">
                              <a:latin typeface="Cambria Math" panose="02040503050406030204" pitchFamily="18" charset="0"/>
                              <a:ea typeface="微软雅黑" panose="020B0503020204020204" pitchFamily="34" charset="-122"/>
                            </a:rPr>
                            <m:t>2</m:t>
                          </m:r>
                        </m:sup>
                      </m:sSup>
                      <m:d>
                        <m:dPr>
                          <m:ctrlPr>
                            <a:rPr lang="en-US" altLang="zh-CN" b="0" i="1" smtClean="0">
                              <a:latin typeface="Cambria Math" panose="02040503050406030204" pitchFamily="18" charset="0"/>
                              <a:ea typeface="微软雅黑" panose="020B0503020204020204" pitchFamily="34" charset="-122"/>
                            </a:rPr>
                          </m:ctrlPr>
                        </m:dPr>
                        <m:e>
                          <m:r>
                            <a:rPr lang="en-US" altLang="zh-CN" b="0" i="1" smtClean="0">
                              <a:latin typeface="Cambria Math" panose="02040503050406030204" pitchFamily="18" charset="0"/>
                              <a:ea typeface="微软雅黑" panose="020B0503020204020204" pitchFamily="34" charset="-122"/>
                            </a:rPr>
                            <m:t>𝑧</m:t>
                          </m:r>
                        </m:e>
                      </m:d>
                      <m:r>
                        <a:rPr lang="en-US" altLang="zh-CN" b="0" i="1" smtClean="0">
                          <a:latin typeface="Cambria Math" panose="02040503050406030204" pitchFamily="18" charset="0"/>
                          <a:ea typeface="微软雅黑" panose="020B0503020204020204" pitchFamily="34" charset="-122"/>
                        </a:rPr>
                        <m:t>=</m:t>
                      </m:r>
                      <m:sSubSup>
                        <m:sSubSupPr>
                          <m:ctrlPr>
                            <a:rPr lang="en-US" altLang="zh-CN" b="0" i="1" smtClean="0">
                              <a:latin typeface="Cambria Math" panose="02040503050406030204" pitchFamily="18" charset="0"/>
                              <a:ea typeface="微软雅黑" panose="020B0503020204020204" pitchFamily="34" charset="-122"/>
                            </a:rPr>
                          </m:ctrlPr>
                        </m:sSubSupPr>
                        <m:e>
                          <m:r>
                            <a:rPr lang="en-US" altLang="zh-CN" b="0" i="1" smtClean="0">
                              <a:latin typeface="Cambria Math" panose="02040503050406030204" pitchFamily="18" charset="0"/>
                              <a:ea typeface="微软雅黑" panose="020B0503020204020204" pitchFamily="34" charset="-122"/>
                            </a:rPr>
                            <m:t>𝐻</m:t>
                          </m:r>
                        </m:e>
                        <m:sub>
                          <m:r>
                            <a:rPr lang="en-US" altLang="zh-CN" b="0" i="1" smtClean="0">
                              <a:latin typeface="Cambria Math" panose="02040503050406030204" pitchFamily="18" charset="0"/>
                              <a:ea typeface="微软雅黑" panose="020B0503020204020204" pitchFamily="34" charset="-122"/>
                            </a:rPr>
                            <m:t>0</m:t>
                          </m:r>
                        </m:sub>
                        <m:sup>
                          <m:r>
                            <a:rPr lang="en-US" altLang="zh-CN" b="0" i="1" smtClean="0">
                              <a:latin typeface="Cambria Math" panose="02040503050406030204" pitchFamily="18" charset="0"/>
                              <a:ea typeface="微软雅黑" panose="020B0503020204020204" pitchFamily="34" charset="-122"/>
                            </a:rPr>
                            <m:t>2</m:t>
                          </m:r>
                        </m:sup>
                      </m:sSubSup>
                      <m:d>
                        <m:dPr>
                          <m:begChr m:val="{"/>
                          <m:endChr m:val="}"/>
                          <m:ctrlPr>
                            <a:rPr lang="en-US" altLang="zh-CN" b="0" i="1" smtClean="0">
                              <a:latin typeface="Cambria Math" panose="02040503050406030204" pitchFamily="18" charset="0"/>
                              <a:ea typeface="微软雅黑" panose="020B0503020204020204" pitchFamily="34" charset="-122"/>
                            </a:rPr>
                          </m:ctrlPr>
                        </m:dPr>
                        <m:e>
                          <m:sSub>
                            <m:sSubPr>
                              <m:ctrlPr>
                                <a:rPr lang="en-US" altLang="zh-CN" b="1" i="1" smtClean="0">
                                  <a:solidFill>
                                    <a:srgbClr val="C00000"/>
                                  </a:solidFill>
                                  <a:latin typeface="Cambria Math" panose="02040503050406030204" pitchFamily="18" charset="0"/>
                                  <a:ea typeface="微软雅黑" panose="020B0503020204020204" pitchFamily="34" charset="-122"/>
                                </a:rPr>
                              </m:ctrlPr>
                            </m:sSubPr>
                            <m:e>
                              <m:r>
                                <a:rPr lang="en-US" altLang="zh-CN" b="1" i="0" smtClean="0">
                                  <a:solidFill>
                                    <a:srgbClr val="C00000"/>
                                  </a:solidFill>
                                  <a:latin typeface="Cambria Math" panose="02040503050406030204" pitchFamily="18" charset="0"/>
                                  <a:ea typeface="微软雅黑" panose="020B0503020204020204" pitchFamily="34" charset="-122"/>
                                </a:rPr>
                                <m:t>𝛀</m:t>
                              </m:r>
                            </m:e>
                            <m:sub>
                              <m:r>
                                <a:rPr lang="en-US" altLang="zh-CN" b="1" i="1" smtClean="0">
                                  <a:solidFill>
                                    <a:srgbClr val="C00000"/>
                                  </a:solidFill>
                                  <a:latin typeface="Cambria Math" panose="02040503050406030204" pitchFamily="18" charset="0"/>
                                  <a:ea typeface="微软雅黑" panose="020B0503020204020204" pitchFamily="34" charset="-122"/>
                                </a:rPr>
                                <m:t>𝒎</m:t>
                              </m:r>
                              <m:r>
                                <a:rPr lang="en-US" altLang="zh-CN" b="1" i="1" smtClean="0">
                                  <a:solidFill>
                                    <a:srgbClr val="C00000"/>
                                  </a:solidFill>
                                  <a:latin typeface="Cambria Math" panose="02040503050406030204" pitchFamily="18" charset="0"/>
                                  <a:ea typeface="微软雅黑" panose="020B0503020204020204" pitchFamily="34" charset="-122"/>
                                </a:rPr>
                                <m:t>𝟎</m:t>
                              </m:r>
                            </m:sub>
                          </m:sSub>
                          <m:sSup>
                            <m:sSupPr>
                              <m:ctrlPr>
                                <a:rPr lang="en-US" altLang="zh-CN" b="0" i="1" smtClean="0">
                                  <a:latin typeface="Cambria Math" panose="02040503050406030204" pitchFamily="18" charset="0"/>
                                  <a:ea typeface="微软雅黑" panose="020B0503020204020204" pitchFamily="34" charset="-122"/>
                                </a:rPr>
                              </m:ctrlPr>
                            </m:sSupPr>
                            <m:e>
                              <m:d>
                                <m:dPr>
                                  <m:ctrlPr>
                                    <a:rPr lang="en-US" altLang="zh-CN" b="0" i="1" smtClean="0">
                                      <a:latin typeface="Cambria Math" panose="02040503050406030204" pitchFamily="18" charset="0"/>
                                      <a:ea typeface="微软雅黑" panose="020B0503020204020204" pitchFamily="34" charset="-122"/>
                                    </a:rPr>
                                  </m:ctrlPr>
                                </m:dPr>
                                <m:e>
                                  <m:r>
                                    <a:rPr lang="en-US" altLang="zh-CN" b="0" i="1" smtClean="0">
                                      <a:latin typeface="Cambria Math" panose="02040503050406030204" pitchFamily="18" charset="0"/>
                                      <a:ea typeface="微软雅黑" panose="020B0503020204020204" pitchFamily="34" charset="-122"/>
                                    </a:rPr>
                                    <m:t>1+</m:t>
                                  </m:r>
                                  <m:r>
                                    <a:rPr lang="en-US" altLang="zh-CN" b="0" i="1" smtClean="0">
                                      <a:latin typeface="Cambria Math" panose="02040503050406030204" pitchFamily="18" charset="0"/>
                                      <a:ea typeface="微软雅黑" panose="020B0503020204020204" pitchFamily="34" charset="-122"/>
                                    </a:rPr>
                                    <m:t>𝑧</m:t>
                                  </m:r>
                                </m:e>
                              </m:d>
                            </m:e>
                            <m:sup>
                              <m:r>
                                <a:rPr lang="en-US" altLang="zh-CN" b="0" i="1" smtClean="0">
                                  <a:latin typeface="Cambria Math" panose="02040503050406030204" pitchFamily="18" charset="0"/>
                                  <a:ea typeface="微软雅黑" panose="020B0503020204020204" pitchFamily="34" charset="-122"/>
                                </a:rPr>
                                <m:t>3</m:t>
                              </m:r>
                            </m:sup>
                          </m:sSup>
                          <m:r>
                            <a:rPr lang="en-US" altLang="zh-CN" b="0" i="1" smtClean="0">
                              <a:latin typeface="Cambria Math" panose="02040503050406030204" pitchFamily="18" charset="0"/>
                              <a:ea typeface="微软雅黑" panose="020B0503020204020204" pitchFamily="34" charset="-122"/>
                            </a:rPr>
                            <m:t>+</m:t>
                          </m:r>
                          <m:d>
                            <m:dPr>
                              <m:ctrlPr>
                                <a:rPr lang="en-US" altLang="zh-CN" b="0" i="1" smtClean="0">
                                  <a:latin typeface="Cambria Math" panose="02040503050406030204" pitchFamily="18" charset="0"/>
                                  <a:ea typeface="微软雅黑" panose="020B0503020204020204" pitchFamily="34" charset="-122"/>
                                </a:rPr>
                              </m:ctrlPr>
                            </m:dPr>
                            <m:e>
                              <m:r>
                                <a:rPr lang="en-US" altLang="zh-CN" b="1" i="1" smtClean="0">
                                  <a:solidFill>
                                    <a:srgbClr val="00B050"/>
                                  </a:solidFill>
                                  <a:latin typeface="Cambria Math" panose="02040503050406030204" pitchFamily="18" charset="0"/>
                                  <a:ea typeface="微软雅黑" panose="020B0503020204020204" pitchFamily="34" charset="-122"/>
                                </a:rPr>
                                <m:t>𝟏</m:t>
                              </m:r>
                              <m:r>
                                <a:rPr lang="en-US" altLang="zh-CN" b="1" i="1" smtClean="0">
                                  <a:solidFill>
                                    <a:srgbClr val="00B050"/>
                                  </a:solidFill>
                                  <a:latin typeface="Cambria Math" panose="02040503050406030204" pitchFamily="18" charset="0"/>
                                  <a:ea typeface="微软雅黑" panose="020B0503020204020204" pitchFamily="34" charset="-122"/>
                                </a:rPr>
                                <m:t>−</m:t>
                              </m:r>
                              <m:sSub>
                                <m:sSubPr>
                                  <m:ctrlPr>
                                    <a:rPr lang="en-US" altLang="zh-CN" b="1" i="1" smtClean="0">
                                      <a:solidFill>
                                        <a:srgbClr val="00B050"/>
                                      </a:solidFill>
                                      <a:latin typeface="Cambria Math" panose="02040503050406030204" pitchFamily="18" charset="0"/>
                                      <a:ea typeface="微软雅黑" panose="020B0503020204020204" pitchFamily="34" charset="-122"/>
                                    </a:rPr>
                                  </m:ctrlPr>
                                </m:sSubPr>
                                <m:e>
                                  <m:r>
                                    <a:rPr lang="en-US" altLang="zh-CN" b="1" i="0" smtClean="0">
                                      <a:solidFill>
                                        <a:srgbClr val="00B050"/>
                                      </a:solidFill>
                                      <a:latin typeface="Cambria Math" panose="02040503050406030204" pitchFamily="18" charset="0"/>
                                      <a:ea typeface="微软雅黑" panose="020B0503020204020204" pitchFamily="34" charset="-122"/>
                                    </a:rPr>
                                    <m:t>𝛀</m:t>
                                  </m:r>
                                </m:e>
                                <m:sub>
                                  <m:r>
                                    <a:rPr lang="en-US" altLang="zh-CN" b="1" i="1" smtClean="0">
                                      <a:solidFill>
                                        <a:srgbClr val="00B050"/>
                                      </a:solidFill>
                                      <a:latin typeface="Cambria Math" panose="02040503050406030204" pitchFamily="18" charset="0"/>
                                      <a:ea typeface="微软雅黑" panose="020B0503020204020204" pitchFamily="34" charset="-122"/>
                                    </a:rPr>
                                    <m:t>𝒎</m:t>
                                  </m:r>
                                  <m:r>
                                    <a:rPr lang="en-US" altLang="zh-CN" b="1" i="1" smtClean="0">
                                      <a:solidFill>
                                        <a:srgbClr val="00B050"/>
                                      </a:solidFill>
                                      <a:latin typeface="Cambria Math" panose="02040503050406030204" pitchFamily="18" charset="0"/>
                                      <a:ea typeface="微软雅黑" panose="020B0503020204020204" pitchFamily="34" charset="-122"/>
                                    </a:rPr>
                                    <m:t>𝟎</m:t>
                                  </m:r>
                                </m:sub>
                              </m:sSub>
                            </m:e>
                          </m:d>
                          <m:func>
                            <m:funcPr>
                              <m:ctrlPr>
                                <a:rPr lang="en-US" altLang="zh-CN" b="0" i="1" smtClean="0">
                                  <a:latin typeface="Cambria Math" panose="02040503050406030204" pitchFamily="18" charset="0"/>
                                  <a:ea typeface="微软雅黑" panose="020B0503020204020204" pitchFamily="34" charset="-122"/>
                                </a:rPr>
                              </m:ctrlPr>
                            </m:funcPr>
                            <m:fName>
                              <m:r>
                                <m:rPr>
                                  <m:sty m:val="p"/>
                                </m:rPr>
                                <a:rPr lang="en-US" altLang="zh-CN" b="0" i="0" smtClean="0">
                                  <a:latin typeface="Cambria Math" panose="02040503050406030204" pitchFamily="18" charset="0"/>
                                  <a:ea typeface="微软雅黑" panose="020B0503020204020204" pitchFamily="34" charset="-122"/>
                                </a:rPr>
                                <m:t>exp</m:t>
                              </m:r>
                            </m:fName>
                            <m:e>
                              <m:nary>
                                <m:naryPr>
                                  <m:limLoc m:val="undOvr"/>
                                  <m:subHide m:val="on"/>
                                  <m:supHide m:val="on"/>
                                  <m:ctrlPr>
                                    <a:rPr lang="en-US" altLang="zh-CN" b="0" i="1" smtClean="0">
                                      <a:latin typeface="Cambria Math" panose="02040503050406030204" pitchFamily="18" charset="0"/>
                                      <a:ea typeface="微软雅黑" panose="020B0503020204020204" pitchFamily="34" charset="-122"/>
                                    </a:rPr>
                                  </m:ctrlPr>
                                </m:naryPr>
                                <m:sub/>
                                <m:sup/>
                                <m:e>
                                  <m:f>
                                    <m:fPr>
                                      <m:ctrlPr>
                                        <a:rPr lang="en-US" altLang="zh-CN" b="0" i="1" smtClean="0">
                                          <a:latin typeface="Cambria Math" panose="02040503050406030204" pitchFamily="18" charset="0"/>
                                          <a:ea typeface="微软雅黑" panose="020B0503020204020204" pitchFamily="34" charset="-122"/>
                                        </a:rPr>
                                      </m:ctrlPr>
                                    </m:fPr>
                                    <m:num>
                                      <m:r>
                                        <a:rPr lang="en-US" altLang="zh-CN" b="0" i="1" smtClean="0">
                                          <a:latin typeface="Cambria Math" panose="02040503050406030204" pitchFamily="18" charset="0"/>
                                          <a:ea typeface="微软雅黑" panose="020B0503020204020204" pitchFamily="34" charset="-122"/>
                                        </a:rPr>
                                        <m:t>1+</m:t>
                                      </m:r>
                                      <m:r>
                                        <a:rPr lang="en-US" altLang="zh-CN" b="1" i="1" smtClean="0">
                                          <a:solidFill>
                                            <a:srgbClr val="0070C0"/>
                                          </a:solidFill>
                                          <a:latin typeface="Cambria Math" panose="02040503050406030204" pitchFamily="18" charset="0"/>
                                          <a:ea typeface="微软雅黑" panose="020B0503020204020204" pitchFamily="34" charset="-122"/>
                                        </a:rPr>
                                        <m:t>𝝎</m:t>
                                      </m:r>
                                      <m:d>
                                        <m:dPr>
                                          <m:ctrlPr>
                                            <a:rPr lang="en-US" altLang="zh-CN" b="0" i="1" smtClean="0">
                                              <a:latin typeface="Cambria Math" panose="02040503050406030204" pitchFamily="18" charset="0"/>
                                              <a:ea typeface="微软雅黑" panose="020B0503020204020204" pitchFamily="34" charset="-122"/>
                                            </a:rPr>
                                          </m:ctrlPr>
                                        </m:dPr>
                                        <m:e>
                                          <m:sSup>
                                            <m:sSupPr>
                                              <m:ctrlPr>
                                                <a:rPr lang="en-US" altLang="zh-CN" b="0" i="1" smtClean="0">
                                                  <a:latin typeface="Cambria Math" panose="02040503050406030204" pitchFamily="18" charset="0"/>
                                                  <a:ea typeface="微软雅黑" panose="020B0503020204020204" pitchFamily="34" charset="-122"/>
                                                </a:rPr>
                                              </m:ctrlPr>
                                            </m:sSupPr>
                                            <m:e>
                                              <m:r>
                                                <a:rPr lang="en-US" altLang="zh-CN" b="0" i="1" smtClean="0">
                                                  <a:latin typeface="Cambria Math" panose="02040503050406030204" pitchFamily="18" charset="0"/>
                                                  <a:ea typeface="微软雅黑" panose="020B0503020204020204" pitchFamily="34" charset="-122"/>
                                                </a:rPr>
                                                <m:t>𝑧</m:t>
                                              </m:r>
                                            </m:e>
                                            <m:sup>
                                              <m:r>
                                                <a:rPr lang="en-US" altLang="zh-CN" b="0" i="1" smtClean="0">
                                                  <a:latin typeface="Cambria Math" panose="02040503050406030204" pitchFamily="18" charset="0"/>
                                                  <a:ea typeface="微软雅黑" panose="020B0503020204020204" pitchFamily="34" charset="-122"/>
                                                </a:rPr>
                                                <m:t>′</m:t>
                                              </m:r>
                                            </m:sup>
                                          </m:sSup>
                                        </m:e>
                                      </m:d>
                                    </m:num>
                                    <m:den>
                                      <m:r>
                                        <a:rPr lang="en-US" altLang="zh-CN" b="0" i="1" smtClean="0">
                                          <a:latin typeface="Cambria Math" panose="02040503050406030204" pitchFamily="18" charset="0"/>
                                          <a:ea typeface="微软雅黑" panose="020B0503020204020204" pitchFamily="34" charset="-122"/>
                                        </a:rPr>
                                        <m:t>1+</m:t>
                                      </m:r>
                                      <m:r>
                                        <a:rPr lang="en-US" altLang="zh-CN" b="0" i="1" smtClean="0">
                                          <a:latin typeface="Cambria Math" panose="02040503050406030204" pitchFamily="18" charset="0"/>
                                          <a:ea typeface="微软雅黑" panose="020B0503020204020204" pitchFamily="34" charset="-122"/>
                                        </a:rPr>
                                        <m:t>𝑧</m:t>
                                      </m:r>
                                      <m:r>
                                        <a:rPr lang="en-US" altLang="zh-CN" b="0" i="1" smtClean="0">
                                          <a:latin typeface="Cambria Math" panose="02040503050406030204" pitchFamily="18" charset="0"/>
                                          <a:ea typeface="微软雅黑" panose="020B0503020204020204" pitchFamily="34" charset="-122"/>
                                        </a:rPr>
                                        <m:t>′</m:t>
                                      </m:r>
                                    </m:den>
                                  </m:f>
                                  <m:r>
                                    <a:rPr lang="en-US" altLang="zh-CN" b="0" i="1" smtClean="0">
                                      <a:latin typeface="Cambria Math" panose="02040503050406030204" pitchFamily="18" charset="0"/>
                                      <a:ea typeface="微软雅黑" panose="020B0503020204020204" pitchFamily="34" charset="-122"/>
                                    </a:rPr>
                                    <m:t>𝑑𝑧</m:t>
                                  </m:r>
                                  <m:r>
                                    <a:rPr lang="en-US" altLang="zh-CN" b="0" i="1" smtClean="0">
                                      <a:latin typeface="Cambria Math" panose="02040503050406030204" pitchFamily="18" charset="0"/>
                                      <a:ea typeface="微软雅黑" panose="020B0503020204020204" pitchFamily="34" charset="-122"/>
                                    </a:rPr>
                                    <m:t>′</m:t>
                                  </m:r>
                                </m:e>
                              </m:nary>
                            </m:e>
                          </m:func>
                        </m:e>
                      </m:d>
                    </m:oMath>
                  </m:oMathPara>
                </a14:m>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19" name="文本框 18"/>
              <p:cNvSpPr txBox="1">
                <a:spLocks noRot="1" noChangeAspect="1" noMove="1" noResize="1" noEditPoints="1" noAdjustHandles="1" noChangeArrowheads="1" noChangeShapeType="1" noTextEdit="1"/>
              </p:cNvSpPr>
              <p:nvPr/>
            </p:nvSpPr>
            <p:spPr>
              <a:xfrm>
                <a:off x="2117477" y="5454672"/>
                <a:ext cx="6594230" cy="976614"/>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p:cNvSpPr txBox="1"/>
              <p:nvPr/>
            </p:nvSpPr>
            <p:spPr>
              <a:xfrm>
                <a:off x="6100852" y="4449280"/>
                <a:ext cx="3043148" cy="925382"/>
              </a:xfrm>
              <a:prstGeom prst="rect">
                <a:avLst/>
              </a:prstGeom>
              <a:noFill/>
            </p:spPr>
            <p:txBody>
              <a:bodyPr wrap="square" rtlCol="0">
                <a:spAutoFit/>
              </a:bodyPr>
              <a:lstStyle/>
              <a:p>
                <a:r>
                  <a:rPr lang="en-US" altLang="zh-CN" dirty="0" smtClean="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b="0" i="1" smtClean="0">
                            <a:solidFill>
                              <a:srgbClr val="C00000"/>
                            </a:solidFill>
                            <a:latin typeface="Cambria Math" panose="02040503050406030204" pitchFamily="18" charset="0"/>
                            <a:ea typeface="微软雅黑" panose="020B0503020204020204" pitchFamily="34" charset="-122"/>
                          </a:rPr>
                        </m:ctrlPr>
                      </m:sSubPr>
                      <m:e>
                        <m:r>
                          <m:rPr>
                            <m:sty m:val="p"/>
                          </m:rPr>
                          <a:rPr lang="en-US" altLang="zh-CN" b="0" i="0" smtClean="0">
                            <a:solidFill>
                              <a:srgbClr val="C00000"/>
                            </a:solidFill>
                            <a:latin typeface="Cambria Math" panose="02040503050406030204" pitchFamily="18" charset="0"/>
                            <a:ea typeface="微软雅黑" panose="020B0503020204020204" pitchFamily="34" charset="-122"/>
                          </a:rPr>
                          <m:t>Ω</m:t>
                        </m:r>
                      </m:e>
                      <m:sub>
                        <m:r>
                          <a:rPr lang="en-US" altLang="zh-CN" b="0" i="1" smtClean="0">
                            <a:solidFill>
                              <a:srgbClr val="C00000"/>
                            </a:solidFill>
                            <a:latin typeface="Cambria Math" panose="02040503050406030204" pitchFamily="18" charset="0"/>
                            <a:ea typeface="微软雅黑" panose="020B0503020204020204" pitchFamily="34" charset="-122"/>
                          </a:rPr>
                          <m:t>𝑚</m:t>
                        </m:r>
                        <m:r>
                          <a:rPr lang="en-US" altLang="zh-CN" b="0" i="1" smtClean="0">
                            <a:solidFill>
                              <a:srgbClr val="C00000"/>
                            </a:solidFill>
                            <a:latin typeface="Cambria Math" panose="02040503050406030204" pitchFamily="18" charset="0"/>
                            <a:ea typeface="微软雅黑" panose="020B0503020204020204" pitchFamily="34" charset="-122"/>
                          </a:rPr>
                          <m:t>0</m:t>
                        </m:r>
                      </m:sub>
                    </m:sSub>
                    <m:r>
                      <a:rPr lang="en-US" altLang="zh-CN" b="0" i="1" smtClean="0">
                        <a:latin typeface="Cambria Math" panose="02040503050406030204" pitchFamily="18" charset="0"/>
                        <a:ea typeface="微软雅黑" panose="020B0503020204020204" pitchFamily="34" charset="-122"/>
                      </a:rPr>
                      <m:t>:        </m:t>
                    </m:r>
                    <m:r>
                      <a:rPr lang="zh-CN" altLang="en-US" i="1">
                        <a:latin typeface="Cambria Math" panose="02040503050406030204" pitchFamily="18" charset="0"/>
                        <a:ea typeface="微软雅黑" panose="020B0503020204020204" pitchFamily="34" charset="-122"/>
                      </a:rPr>
                      <m:t>暗物质</m:t>
                    </m:r>
                  </m:oMath>
                </a14:m>
                <a:r>
                  <a:rPr lang="zh-CN" altLang="en-US" dirty="0" smtClean="0">
                    <a:latin typeface="微软雅黑" panose="020B0503020204020204" pitchFamily="34" charset="-122"/>
                    <a:ea typeface="微软雅黑" panose="020B0503020204020204" pitchFamily="34" charset="-122"/>
                  </a:rPr>
                  <a:t>密度</a:t>
                </a:r>
                <a:endParaRPr lang="en-US" altLang="zh-CN" dirty="0" smtClean="0">
                  <a:latin typeface="微软雅黑" panose="020B0503020204020204" pitchFamily="34" charset="-122"/>
                  <a:ea typeface="微软雅黑" panose="020B0503020204020204" pitchFamily="34" charset="-122"/>
                </a:endParaRPr>
              </a:p>
              <a:p>
                <a14:m>
                  <m:oMath xmlns:m="http://schemas.openxmlformats.org/officeDocument/2006/math">
                    <m:r>
                      <a:rPr lang="en-US" altLang="zh-CN" b="1" i="1" smtClean="0">
                        <a:solidFill>
                          <a:srgbClr val="00B050"/>
                        </a:solidFill>
                        <a:latin typeface="Cambria Math" panose="02040503050406030204" pitchFamily="18" charset="0"/>
                        <a:ea typeface="微软雅黑" panose="020B0503020204020204" pitchFamily="34" charset="-122"/>
                      </a:rPr>
                      <m:t>𝟏</m:t>
                    </m:r>
                    <m:r>
                      <a:rPr lang="en-US" altLang="zh-CN" b="1" i="1" smtClean="0">
                        <a:solidFill>
                          <a:srgbClr val="00B050"/>
                        </a:solidFill>
                        <a:latin typeface="Cambria Math" panose="02040503050406030204" pitchFamily="18" charset="0"/>
                        <a:ea typeface="微软雅黑" panose="020B0503020204020204" pitchFamily="34" charset="-122"/>
                      </a:rPr>
                      <m:t>−</m:t>
                    </m:r>
                    <m:sSub>
                      <m:sSubPr>
                        <m:ctrlPr>
                          <a:rPr lang="en-US" altLang="zh-CN" b="1" i="1" smtClean="0">
                            <a:solidFill>
                              <a:srgbClr val="00B050"/>
                            </a:solidFill>
                            <a:latin typeface="Cambria Math" panose="02040503050406030204" pitchFamily="18" charset="0"/>
                            <a:ea typeface="微软雅黑" panose="020B0503020204020204" pitchFamily="34" charset="-122"/>
                          </a:rPr>
                        </m:ctrlPr>
                      </m:sSubPr>
                      <m:e>
                        <m:r>
                          <a:rPr lang="en-US" altLang="zh-CN" b="1" i="0" smtClean="0">
                            <a:solidFill>
                              <a:srgbClr val="00B050"/>
                            </a:solidFill>
                            <a:latin typeface="Cambria Math" panose="02040503050406030204" pitchFamily="18" charset="0"/>
                            <a:ea typeface="微软雅黑" panose="020B0503020204020204" pitchFamily="34" charset="-122"/>
                          </a:rPr>
                          <m:t>𝛀</m:t>
                        </m:r>
                      </m:e>
                      <m:sub>
                        <m:r>
                          <a:rPr lang="en-US" altLang="zh-CN" b="1" i="1" smtClean="0">
                            <a:solidFill>
                              <a:srgbClr val="00B050"/>
                            </a:solidFill>
                            <a:latin typeface="Cambria Math" panose="02040503050406030204" pitchFamily="18" charset="0"/>
                            <a:ea typeface="微软雅黑" panose="020B0503020204020204" pitchFamily="34" charset="-122"/>
                          </a:rPr>
                          <m:t>𝒎</m:t>
                        </m:r>
                        <m:r>
                          <a:rPr lang="en-US" altLang="zh-CN" b="1" i="1" smtClean="0">
                            <a:solidFill>
                              <a:srgbClr val="00B050"/>
                            </a:solidFill>
                            <a:latin typeface="Cambria Math" panose="02040503050406030204" pitchFamily="18" charset="0"/>
                            <a:ea typeface="微软雅黑" panose="020B0503020204020204" pitchFamily="34" charset="-122"/>
                          </a:rPr>
                          <m:t>𝟎</m:t>
                        </m:r>
                      </m:sub>
                    </m:sSub>
                  </m:oMath>
                </a14:m>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暗能量密度</a:t>
                </a:r>
                <a:endParaRPr lang="en-US" altLang="zh-CN" dirty="0" smtClean="0">
                  <a:latin typeface="微软雅黑" panose="020B0503020204020204" pitchFamily="34" charset="-122"/>
                  <a:ea typeface="微软雅黑" panose="020B0503020204020204" pitchFamily="34" charset="-122"/>
                </a:endParaRPr>
              </a:p>
              <a:p>
                <a14:m>
                  <m:oMath xmlns:m="http://schemas.openxmlformats.org/officeDocument/2006/math">
                    <m:r>
                      <a:rPr lang="en-US" altLang="zh-CN" b="1" i="1" smtClean="0">
                        <a:solidFill>
                          <a:srgbClr val="0070C0"/>
                        </a:solidFill>
                        <a:latin typeface="Cambria Math" panose="02040503050406030204" pitchFamily="18" charset="0"/>
                        <a:ea typeface="微软雅黑" panose="020B0503020204020204" pitchFamily="34" charset="-122"/>
                      </a:rPr>
                      <m:t>𝝎</m:t>
                    </m:r>
                    <m:r>
                      <a:rPr lang="en-US" altLang="zh-CN" b="0" i="1" smtClean="0">
                        <a:latin typeface="Cambria Math" panose="02040503050406030204" pitchFamily="18" charset="0"/>
                        <a:ea typeface="微软雅黑" panose="020B0503020204020204" pitchFamily="34" charset="-122"/>
                      </a:rPr>
                      <m:t>=−1:   </m:t>
                    </m:r>
                  </m:oMath>
                </a14:m>
                <a:r>
                  <a:rPr lang="zh-CN" altLang="en-US" dirty="0" smtClean="0">
                    <a:latin typeface="微软雅黑" panose="020B0503020204020204" pitchFamily="34" charset="-122"/>
                    <a:ea typeface="微软雅黑" panose="020B0503020204020204" pitchFamily="34" charset="-122"/>
                  </a:rPr>
                  <a:t> 暗能量状态方程</a:t>
                </a:r>
              </a:p>
            </p:txBody>
          </p:sp>
        </mc:Choice>
        <mc:Fallback xmlns="">
          <p:sp>
            <p:nvSpPr>
              <p:cNvPr id="20" name="文本框 19"/>
              <p:cNvSpPr txBox="1">
                <a:spLocks noRot="1" noChangeAspect="1" noMove="1" noResize="1" noEditPoints="1" noAdjustHandles="1" noChangeArrowheads="1" noChangeShapeType="1" noTextEdit="1"/>
              </p:cNvSpPr>
              <p:nvPr/>
            </p:nvSpPr>
            <p:spPr>
              <a:xfrm>
                <a:off x="6100852" y="4449280"/>
                <a:ext cx="3043148" cy="925382"/>
              </a:xfrm>
              <a:prstGeom prst="rect">
                <a:avLst/>
              </a:prstGeom>
              <a:blipFill>
                <a:blip r:embed="rId6"/>
                <a:stretch>
                  <a:fillRect t="-3289" b="-921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63581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781050" y="363780"/>
            <a:ext cx="7886700" cy="703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微软雅黑" panose="020B0503020204020204" pitchFamily="34" charset="-122"/>
                <a:ea typeface="微软雅黑" panose="020B0503020204020204" pitchFamily="34" charset="-122"/>
                <a:cs typeface="+mj-cs"/>
              </a:defRPr>
            </a:lvl1pPr>
          </a:lstStyle>
          <a:p>
            <a:r>
              <a:rPr lang="zh-CN" altLang="en-US" sz="3200" dirty="0" smtClean="0"/>
              <a:t>模型的推断</a:t>
            </a:r>
            <a:endParaRPr lang="zh-CN" altLang="en-US" sz="3200" dirty="0"/>
          </a:p>
        </p:txBody>
      </p:sp>
      <p:sp>
        <p:nvSpPr>
          <p:cNvPr id="5" name="矩形 4"/>
          <p:cNvSpPr/>
          <p:nvPr/>
        </p:nvSpPr>
        <p:spPr>
          <a:xfrm>
            <a:off x="3235569" y="1969477"/>
            <a:ext cx="2168770" cy="1101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超星</a:t>
            </a:r>
            <a:r>
              <a:rPr lang="zh-CN" altLang="en-US" dirty="0" smtClean="0"/>
              <a:t>新距离模数</a:t>
            </a:r>
            <a:endParaRPr lang="zh-CN" altLang="en-US" dirty="0"/>
          </a:p>
        </p:txBody>
      </p:sp>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5769" t="8846" r="8589" b="3205"/>
          <a:stretch/>
        </p:blipFill>
        <p:spPr>
          <a:xfrm>
            <a:off x="370286" y="1148864"/>
            <a:ext cx="5730566" cy="2942492"/>
          </a:xfrm>
          <a:prstGeom prst="rect">
            <a:avLst/>
          </a:prstGeom>
        </p:spPr>
      </p:pic>
      <p:sp>
        <p:nvSpPr>
          <p:cNvPr id="10" name="文本框 9"/>
          <p:cNvSpPr txBox="1"/>
          <p:nvPr/>
        </p:nvSpPr>
        <p:spPr>
          <a:xfrm>
            <a:off x="182716" y="4285845"/>
            <a:ext cx="2665991" cy="371833"/>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宇宙学原理</a:t>
            </a:r>
          </a:p>
        </p:txBody>
      </p:sp>
      <p:sp>
        <p:nvSpPr>
          <p:cNvPr id="11" name="文本框 10"/>
          <p:cNvSpPr txBox="1"/>
          <p:nvPr/>
        </p:nvSpPr>
        <p:spPr>
          <a:xfrm>
            <a:off x="-133352" y="4657678"/>
            <a:ext cx="1922585"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广义相对论</a:t>
            </a:r>
          </a:p>
        </p:txBody>
      </p:sp>
      <p:sp>
        <p:nvSpPr>
          <p:cNvPr id="12" name="右大括号 11"/>
          <p:cNvSpPr/>
          <p:nvPr/>
        </p:nvSpPr>
        <p:spPr>
          <a:xfrm>
            <a:off x="1528395" y="4362631"/>
            <a:ext cx="124559" cy="549340"/>
          </a:xfrm>
          <a:prstGeom prst="rightBrace">
            <a:avLst>
              <a:gd name="adj1" fmla="val 2636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文本框 13"/>
          <p:cNvSpPr txBox="1"/>
          <p:nvPr/>
        </p:nvSpPr>
        <p:spPr>
          <a:xfrm>
            <a:off x="1424354" y="4452635"/>
            <a:ext cx="2343606"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标准宇宙模型</a:t>
            </a:r>
          </a:p>
        </p:txBody>
      </p:sp>
      <p:sp>
        <p:nvSpPr>
          <p:cNvPr id="16" name="右大括号 15"/>
          <p:cNvSpPr/>
          <p:nvPr/>
        </p:nvSpPr>
        <p:spPr>
          <a:xfrm rot="10800000">
            <a:off x="2071090" y="4915751"/>
            <a:ext cx="269631" cy="1186989"/>
          </a:xfrm>
          <a:prstGeom prst="rightBrace">
            <a:avLst>
              <a:gd name="adj1" fmla="val 2636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8" name="文本框 17"/>
              <p:cNvSpPr txBox="1"/>
              <p:nvPr/>
            </p:nvSpPr>
            <p:spPr>
              <a:xfrm>
                <a:off x="2067634" y="4741212"/>
                <a:ext cx="2989385" cy="69083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微软雅黑" panose="020B0503020204020204" pitchFamily="34" charset="-122"/>
                        </a:rPr>
                        <m:t>𝐷</m:t>
                      </m:r>
                      <m:d>
                        <m:dPr>
                          <m:ctrlPr>
                            <a:rPr lang="en-US" altLang="zh-CN" b="0" i="1" smtClean="0">
                              <a:latin typeface="Cambria Math" panose="02040503050406030204" pitchFamily="18" charset="0"/>
                              <a:ea typeface="微软雅黑" panose="020B0503020204020204" pitchFamily="34" charset="-122"/>
                            </a:rPr>
                          </m:ctrlPr>
                        </m:dPr>
                        <m:e>
                          <m:r>
                            <a:rPr lang="en-US" altLang="zh-CN" b="0" i="1" smtClean="0">
                              <a:latin typeface="Cambria Math" panose="02040503050406030204" pitchFamily="18" charset="0"/>
                              <a:ea typeface="微软雅黑" panose="020B0503020204020204" pitchFamily="34" charset="-122"/>
                            </a:rPr>
                            <m:t>𝑧</m:t>
                          </m:r>
                        </m:e>
                      </m:d>
                      <m:r>
                        <a:rPr lang="en-US" altLang="zh-CN" b="0" i="1" smtClean="0">
                          <a:latin typeface="Cambria Math" panose="02040503050406030204" pitchFamily="18" charset="0"/>
                          <a:ea typeface="微软雅黑" panose="020B0503020204020204" pitchFamily="34" charset="-122"/>
                        </a:rPr>
                        <m:t>=</m:t>
                      </m:r>
                      <m:r>
                        <a:rPr lang="en-US" altLang="zh-CN" b="0" i="1" smtClean="0">
                          <a:latin typeface="Cambria Math" panose="02040503050406030204" pitchFamily="18" charset="0"/>
                          <a:ea typeface="微软雅黑" panose="020B0503020204020204" pitchFamily="34" charset="-122"/>
                        </a:rPr>
                        <m:t>𝑐</m:t>
                      </m:r>
                      <m:nary>
                        <m:naryPr>
                          <m:ctrlPr>
                            <a:rPr lang="en-US" altLang="zh-CN" b="0" i="1" smtClean="0">
                              <a:latin typeface="Cambria Math" panose="02040503050406030204" pitchFamily="18" charset="0"/>
                              <a:ea typeface="微软雅黑" panose="020B0503020204020204" pitchFamily="34" charset="-122"/>
                            </a:rPr>
                          </m:ctrlPr>
                        </m:naryPr>
                        <m:sub>
                          <m:r>
                            <a:rPr lang="en-US" altLang="zh-CN" b="0" i="1" smtClean="0">
                              <a:latin typeface="Cambria Math" panose="02040503050406030204" pitchFamily="18" charset="0"/>
                              <a:ea typeface="微软雅黑" panose="020B0503020204020204" pitchFamily="34" charset="-122"/>
                            </a:rPr>
                            <m:t>0</m:t>
                          </m:r>
                        </m:sub>
                        <m:sup>
                          <m:r>
                            <a:rPr lang="en-US" altLang="zh-CN" b="0" i="1" smtClean="0">
                              <a:latin typeface="Cambria Math" panose="02040503050406030204" pitchFamily="18" charset="0"/>
                              <a:ea typeface="微软雅黑" panose="020B0503020204020204" pitchFamily="34" charset="-122"/>
                            </a:rPr>
                            <m:t>𝑧</m:t>
                          </m:r>
                        </m:sup>
                        <m:e>
                          <m:r>
                            <a:rPr lang="en-US" altLang="zh-CN" i="1">
                              <a:latin typeface="Cambria Math" panose="02040503050406030204" pitchFamily="18" charset="0"/>
                              <a:ea typeface="微软雅黑" panose="020B0503020204020204" pitchFamily="34" charset="-122"/>
                            </a:rPr>
                            <m:t>𝑑</m:t>
                          </m:r>
                          <m:sSup>
                            <m:sSupPr>
                              <m:ctrlPr>
                                <a:rPr lang="en-US" altLang="zh-CN" i="1">
                                  <a:latin typeface="Cambria Math" panose="02040503050406030204" pitchFamily="18" charset="0"/>
                                  <a:ea typeface="微软雅黑" panose="020B0503020204020204" pitchFamily="34" charset="-122"/>
                                </a:rPr>
                              </m:ctrlPr>
                            </m:sSupPr>
                            <m:e>
                              <m:r>
                                <a:rPr lang="en-US" altLang="zh-CN" i="1">
                                  <a:latin typeface="Cambria Math" panose="02040503050406030204" pitchFamily="18" charset="0"/>
                                  <a:ea typeface="微软雅黑" panose="020B0503020204020204" pitchFamily="34" charset="-122"/>
                                </a:rPr>
                                <m:t>𝑧</m:t>
                              </m:r>
                            </m:e>
                            <m:sup>
                              <m:r>
                                <a:rPr lang="en-US" altLang="zh-CN" i="1">
                                  <a:latin typeface="Cambria Math" panose="02040503050406030204" pitchFamily="18" charset="0"/>
                                  <a:ea typeface="微软雅黑" panose="020B0503020204020204" pitchFamily="34" charset="-122"/>
                                </a:rPr>
                                <m:t>′</m:t>
                              </m:r>
                            </m:sup>
                          </m:sSup>
                          <m:f>
                            <m:fPr>
                              <m:ctrlPr>
                                <a:rPr lang="en-US" altLang="zh-CN" b="0" i="1" smtClean="0">
                                  <a:latin typeface="Cambria Math" panose="02040503050406030204" pitchFamily="18" charset="0"/>
                                  <a:ea typeface="微软雅黑" panose="020B0503020204020204" pitchFamily="34" charset="-122"/>
                                </a:rPr>
                              </m:ctrlPr>
                            </m:fPr>
                            <m:num>
                              <m:r>
                                <a:rPr lang="en-US" altLang="zh-CN" b="0" i="1" smtClean="0">
                                  <a:latin typeface="Cambria Math" panose="02040503050406030204" pitchFamily="18" charset="0"/>
                                  <a:ea typeface="微软雅黑" panose="020B0503020204020204" pitchFamily="34" charset="-122"/>
                                </a:rPr>
                                <m:t>1</m:t>
                              </m:r>
                            </m:num>
                            <m:den>
                              <m:r>
                                <a:rPr lang="en-US" altLang="zh-CN" b="0" i="1" smtClean="0">
                                  <a:latin typeface="Cambria Math" panose="02040503050406030204" pitchFamily="18" charset="0"/>
                                  <a:ea typeface="微软雅黑" panose="020B0503020204020204" pitchFamily="34" charset="-122"/>
                                </a:rPr>
                                <m:t>𝐻</m:t>
                              </m:r>
                              <m:d>
                                <m:dPr>
                                  <m:ctrlPr>
                                    <a:rPr lang="en-US" altLang="zh-CN" b="0" i="1" smtClean="0">
                                      <a:latin typeface="Cambria Math" panose="02040503050406030204" pitchFamily="18" charset="0"/>
                                      <a:ea typeface="微软雅黑" panose="020B0503020204020204" pitchFamily="34" charset="-122"/>
                                    </a:rPr>
                                  </m:ctrlPr>
                                </m:dPr>
                                <m:e>
                                  <m:sSup>
                                    <m:sSupPr>
                                      <m:ctrlPr>
                                        <a:rPr lang="en-US" altLang="zh-CN" b="0" i="1" smtClean="0">
                                          <a:latin typeface="Cambria Math" panose="02040503050406030204" pitchFamily="18" charset="0"/>
                                          <a:ea typeface="微软雅黑" panose="020B0503020204020204" pitchFamily="34" charset="-122"/>
                                        </a:rPr>
                                      </m:ctrlPr>
                                    </m:sSupPr>
                                    <m:e>
                                      <m:r>
                                        <a:rPr lang="en-US" altLang="zh-CN" b="0" i="1" smtClean="0">
                                          <a:latin typeface="Cambria Math" panose="02040503050406030204" pitchFamily="18" charset="0"/>
                                          <a:ea typeface="微软雅黑" panose="020B0503020204020204" pitchFamily="34" charset="-122"/>
                                        </a:rPr>
                                        <m:t>𝑧</m:t>
                                      </m:r>
                                    </m:e>
                                    <m:sup>
                                      <m:r>
                                        <a:rPr lang="en-US" altLang="zh-CN" b="0" i="1" smtClean="0">
                                          <a:latin typeface="Cambria Math" panose="02040503050406030204" pitchFamily="18" charset="0"/>
                                          <a:ea typeface="微软雅黑" panose="020B0503020204020204" pitchFamily="34" charset="-122"/>
                                        </a:rPr>
                                        <m:t>′</m:t>
                                      </m:r>
                                    </m:sup>
                                  </m:sSup>
                                </m:e>
                              </m:d>
                            </m:den>
                          </m:f>
                        </m:e>
                      </m:nary>
                    </m:oMath>
                  </m:oMathPara>
                </a14:m>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18" name="文本框 17"/>
              <p:cNvSpPr txBox="1">
                <a:spLocks noRot="1" noChangeAspect="1" noMove="1" noResize="1" noEditPoints="1" noAdjustHandles="1" noChangeArrowheads="1" noChangeShapeType="1" noTextEdit="1"/>
              </p:cNvSpPr>
              <p:nvPr/>
            </p:nvSpPr>
            <p:spPr>
              <a:xfrm>
                <a:off x="2067634" y="4741212"/>
                <a:ext cx="2989385" cy="690830"/>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p:cNvSpPr txBox="1"/>
              <p:nvPr/>
            </p:nvSpPr>
            <p:spPr>
              <a:xfrm>
                <a:off x="2117477" y="5454672"/>
                <a:ext cx="6594230" cy="97661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altLang="zh-CN" b="0" i="1" smtClean="0">
                              <a:latin typeface="Cambria Math" panose="02040503050406030204" pitchFamily="18" charset="0"/>
                              <a:ea typeface="微软雅黑" panose="020B0503020204020204" pitchFamily="34" charset="-122"/>
                            </a:rPr>
                          </m:ctrlPr>
                        </m:sSupPr>
                        <m:e>
                          <m:r>
                            <a:rPr lang="en-US" altLang="zh-CN" b="0" i="1" smtClean="0">
                              <a:latin typeface="Cambria Math" panose="02040503050406030204" pitchFamily="18" charset="0"/>
                              <a:ea typeface="微软雅黑" panose="020B0503020204020204" pitchFamily="34" charset="-122"/>
                            </a:rPr>
                            <m:t>𝐻</m:t>
                          </m:r>
                        </m:e>
                        <m:sup>
                          <m:r>
                            <a:rPr lang="en-US" altLang="zh-CN" b="0" i="1" smtClean="0">
                              <a:latin typeface="Cambria Math" panose="02040503050406030204" pitchFamily="18" charset="0"/>
                              <a:ea typeface="微软雅黑" panose="020B0503020204020204" pitchFamily="34" charset="-122"/>
                            </a:rPr>
                            <m:t>2</m:t>
                          </m:r>
                        </m:sup>
                      </m:sSup>
                      <m:d>
                        <m:dPr>
                          <m:ctrlPr>
                            <a:rPr lang="en-US" altLang="zh-CN" b="0" i="1" smtClean="0">
                              <a:latin typeface="Cambria Math" panose="02040503050406030204" pitchFamily="18" charset="0"/>
                              <a:ea typeface="微软雅黑" panose="020B0503020204020204" pitchFamily="34" charset="-122"/>
                            </a:rPr>
                          </m:ctrlPr>
                        </m:dPr>
                        <m:e>
                          <m:r>
                            <a:rPr lang="en-US" altLang="zh-CN" b="0" i="1" smtClean="0">
                              <a:latin typeface="Cambria Math" panose="02040503050406030204" pitchFamily="18" charset="0"/>
                              <a:ea typeface="微软雅黑" panose="020B0503020204020204" pitchFamily="34" charset="-122"/>
                            </a:rPr>
                            <m:t>𝑧</m:t>
                          </m:r>
                        </m:e>
                      </m:d>
                      <m:r>
                        <a:rPr lang="en-US" altLang="zh-CN" b="0" i="1" smtClean="0">
                          <a:latin typeface="Cambria Math" panose="02040503050406030204" pitchFamily="18" charset="0"/>
                          <a:ea typeface="微软雅黑" panose="020B0503020204020204" pitchFamily="34" charset="-122"/>
                        </a:rPr>
                        <m:t>=</m:t>
                      </m:r>
                      <m:sSubSup>
                        <m:sSubSupPr>
                          <m:ctrlPr>
                            <a:rPr lang="en-US" altLang="zh-CN" b="0" i="1" smtClean="0">
                              <a:latin typeface="Cambria Math" panose="02040503050406030204" pitchFamily="18" charset="0"/>
                              <a:ea typeface="微软雅黑" panose="020B0503020204020204" pitchFamily="34" charset="-122"/>
                            </a:rPr>
                          </m:ctrlPr>
                        </m:sSubSupPr>
                        <m:e>
                          <m:r>
                            <a:rPr lang="en-US" altLang="zh-CN" b="0" i="1" smtClean="0">
                              <a:latin typeface="Cambria Math" panose="02040503050406030204" pitchFamily="18" charset="0"/>
                              <a:ea typeface="微软雅黑" panose="020B0503020204020204" pitchFamily="34" charset="-122"/>
                            </a:rPr>
                            <m:t>𝐻</m:t>
                          </m:r>
                        </m:e>
                        <m:sub>
                          <m:r>
                            <a:rPr lang="en-US" altLang="zh-CN" b="0" i="1" smtClean="0">
                              <a:latin typeface="Cambria Math" panose="02040503050406030204" pitchFamily="18" charset="0"/>
                              <a:ea typeface="微软雅黑" panose="020B0503020204020204" pitchFamily="34" charset="-122"/>
                            </a:rPr>
                            <m:t>0</m:t>
                          </m:r>
                        </m:sub>
                        <m:sup>
                          <m:r>
                            <a:rPr lang="en-US" altLang="zh-CN" b="0" i="1" smtClean="0">
                              <a:latin typeface="Cambria Math" panose="02040503050406030204" pitchFamily="18" charset="0"/>
                              <a:ea typeface="微软雅黑" panose="020B0503020204020204" pitchFamily="34" charset="-122"/>
                            </a:rPr>
                            <m:t>2</m:t>
                          </m:r>
                        </m:sup>
                      </m:sSubSup>
                      <m:d>
                        <m:dPr>
                          <m:begChr m:val="{"/>
                          <m:endChr m:val="}"/>
                          <m:ctrlPr>
                            <a:rPr lang="en-US" altLang="zh-CN" b="0" i="1" smtClean="0">
                              <a:latin typeface="Cambria Math" panose="02040503050406030204" pitchFamily="18" charset="0"/>
                              <a:ea typeface="微软雅黑" panose="020B0503020204020204" pitchFamily="34" charset="-122"/>
                            </a:rPr>
                          </m:ctrlPr>
                        </m:dPr>
                        <m:e>
                          <m:sSub>
                            <m:sSubPr>
                              <m:ctrlPr>
                                <a:rPr lang="en-US" altLang="zh-CN" b="1" i="1" smtClean="0">
                                  <a:solidFill>
                                    <a:srgbClr val="C00000"/>
                                  </a:solidFill>
                                  <a:latin typeface="Cambria Math" panose="02040503050406030204" pitchFamily="18" charset="0"/>
                                  <a:ea typeface="微软雅黑" panose="020B0503020204020204" pitchFamily="34" charset="-122"/>
                                </a:rPr>
                              </m:ctrlPr>
                            </m:sSubPr>
                            <m:e>
                              <m:r>
                                <a:rPr lang="en-US" altLang="zh-CN" b="1" i="0" smtClean="0">
                                  <a:solidFill>
                                    <a:srgbClr val="C00000"/>
                                  </a:solidFill>
                                  <a:latin typeface="Cambria Math" panose="02040503050406030204" pitchFamily="18" charset="0"/>
                                  <a:ea typeface="微软雅黑" panose="020B0503020204020204" pitchFamily="34" charset="-122"/>
                                </a:rPr>
                                <m:t>𝛀</m:t>
                              </m:r>
                            </m:e>
                            <m:sub>
                              <m:r>
                                <a:rPr lang="en-US" altLang="zh-CN" b="1" i="1" smtClean="0">
                                  <a:solidFill>
                                    <a:srgbClr val="C00000"/>
                                  </a:solidFill>
                                  <a:latin typeface="Cambria Math" panose="02040503050406030204" pitchFamily="18" charset="0"/>
                                  <a:ea typeface="微软雅黑" panose="020B0503020204020204" pitchFamily="34" charset="-122"/>
                                </a:rPr>
                                <m:t>𝒎</m:t>
                              </m:r>
                              <m:r>
                                <a:rPr lang="en-US" altLang="zh-CN" b="1" i="1" smtClean="0">
                                  <a:solidFill>
                                    <a:srgbClr val="C00000"/>
                                  </a:solidFill>
                                  <a:latin typeface="Cambria Math" panose="02040503050406030204" pitchFamily="18" charset="0"/>
                                  <a:ea typeface="微软雅黑" panose="020B0503020204020204" pitchFamily="34" charset="-122"/>
                                </a:rPr>
                                <m:t>𝟎</m:t>
                              </m:r>
                            </m:sub>
                          </m:sSub>
                          <m:sSup>
                            <m:sSupPr>
                              <m:ctrlPr>
                                <a:rPr lang="en-US" altLang="zh-CN" b="0" i="1" smtClean="0">
                                  <a:latin typeface="Cambria Math" panose="02040503050406030204" pitchFamily="18" charset="0"/>
                                  <a:ea typeface="微软雅黑" panose="020B0503020204020204" pitchFamily="34" charset="-122"/>
                                </a:rPr>
                              </m:ctrlPr>
                            </m:sSupPr>
                            <m:e>
                              <m:d>
                                <m:dPr>
                                  <m:ctrlPr>
                                    <a:rPr lang="en-US" altLang="zh-CN" b="0" i="1" smtClean="0">
                                      <a:latin typeface="Cambria Math" panose="02040503050406030204" pitchFamily="18" charset="0"/>
                                      <a:ea typeface="微软雅黑" panose="020B0503020204020204" pitchFamily="34" charset="-122"/>
                                    </a:rPr>
                                  </m:ctrlPr>
                                </m:dPr>
                                <m:e>
                                  <m:r>
                                    <a:rPr lang="en-US" altLang="zh-CN" b="0" i="1" smtClean="0">
                                      <a:latin typeface="Cambria Math" panose="02040503050406030204" pitchFamily="18" charset="0"/>
                                      <a:ea typeface="微软雅黑" panose="020B0503020204020204" pitchFamily="34" charset="-122"/>
                                    </a:rPr>
                                    <m:t>1+</m:t>
                                  </m:r>
                                  <m:r>
                                    <a:rPr lang="en-US" altLang="zh-CN" b="0" i="1" smtClean="0">
                                      <a:latin typeface="Cambria Math" panose="02040503050406030204" pitchFamily="18" charset="0"/>
                                      <a:ea typeface="微软雅黑" panose="020B0503020204020204" pitchFamily="34" charset="-122"/>
                                    </a:rPr>
                                    <m:t>𝑧</m:t>
                                  </m:r>
                                </m:e>
                              </m:d>
                            </m:e>
                            <m:sup>
                              <m:r>
                                <a:rPr lang="en-US" altLang="zh-CN" b="0" i="1" smtClean="0">
                                  <a:latin typeface="Cambria Math" panose="02040503050406030204" pitchFamily="18" charset="0"/>
                                  <a:ea typeface="微软雅黑" panose="020B0503020204020204" pitchFamily="34" charset="-122"/>
                                </a:rPr>
                                <m:t>3</m:t>
                              </m:r>
                            </m:sup>
                          </m:sSup>
                          <m:r>
                            <a:rPr lang="en-US" altLang="zh-CN" b="0" i="1" smtClean="0">
                              <a:latin typeface="Cambria Math" panose="02040503050406030204" pitchFamily="18" charset="0"/>
                              <a:ea typeface="微软雅黑" panose="020B0503020204020204" pitchFamily="34" charset="-122"/>
                            </a:rPr>
                            <m:t>+</m:t>
                          </m:r>
                          <m:d>
                            <m:dPr>
                              <m:ctrlPr>
                                <a:rPr lang="en-US" altLang="zh-CN" b="0" i="1" smtClean="0">
                                  <a:latin typeface="Cambria Math" panose="02040503050406030204" pitchFamily="18" charset="0"/>
                                  <a:ea typeface="微软雅黑" panose="020B0503020204020204" pitchFamily="34" charset="-122"/>
                                </a:rPr>
                              </m:ctrlPr>
                            </m:dPr>
                            <m:e>
                              <m:r>
                                <a:rPr lang="en-US" altLang="zh-CN" b="1" i="1" smtClean="0">
                                  <a:solidFill>
                                    <a:srgbClr val="00B050"/>
                                  </a:solidFill>
                                  <a:latin typeface="Cambria Math" panose="02040503050406030204" pitchFamily="18" charset="0"/>
                                  <a:ea typeface="微软雅黑" panose="020B0503020204020204" pitchFamily="34" charset="-122"/>
                                </a:rPr>
                                <m:t>𝟏</m:t>
                              </m:r>
                              <m:r>
                                <a:rPr lang="en-US" altLang="zh-CN" b="1" i="1" smtClean="0">
                                  <a:solidFill>
                                    <a:srgbClr val="00B050"/>
                                  </a:solidFill>
                                  <a:latin typeface="Cambria Math" panose="02040503050406030204" pitchFamily="18" charset="0"/>
                                  <a:ea typeface="微软雅黑" panose="020B0503020204020204" pitchFamily="34" charset="-122"/>
                                </a:rPr>
                                <m:t>−</m:t>
                              </m:r>
                              <m:sSub>
                                <m:sSubPr>
                                  <m:ctrlPr>
                                    <a:rPr lang="en-US" altLang="zh-CN" b="1" i="1" smtClean="0">
                                      <a:solidFill>
                                        <a:srgbClr val="00B050"/>
                                      </a:solidFill>
                                      <a:latin typeface="Cambria Math" panose="02040503050406030204" pitchFamily="18" charset="0"/>
                                      <a:ea typeface="微软雅黑" panose="020B0503020204020204" pitchFamily="34" charset="-122"/>
                                    </a:rPr>
                                  </m:ctrlPr>
                                </m:sSubPr>
                                <m:e>
                                  <m:r>
                                    <a:rPr lang="en-US" altLang="zh-CN" b="1" i="0" smtClean="0">
                                      <a:solidFill>
                                        <a:srgbClr val="00B050"/>
                                      </a:solidFill>
                                      <a:latin typeface="Cambria Math" panose="02040503050406030204" pitchFamily="18" charset="0"/>
                                      <a:ea typeface="微软雅黑" panose="020B0503020204020204" pitchFamily="34" charset="-122"/>
                                    </a:rPr>
                                    <m:t>𝛀</m:t>
                                  </m:r>
                                </m:e>
                                <m:sub>
                                  <m:r>
                                    <a:rPr lang="en-US" altLang="zh-CN" b="1" i="1" smtClean="0">
                                      <a:solidFill>
                                        <a:srgbClr val="00B050"/>
                                      </a:solidFill>
                                      <a:latin typeface="Cambria Math" panose="02040503050406030204" pitchFamily="18" charset="0"/>
                                      <a:ea typeface="微软雅黑" panose="020B0503020204020204" pitchFamily="34" charset="-122"/>
                                    </a:rPr>
                                    <m:t>𝒎</m:t>
                                  </m:r>
                                  <m:r>
                                    <a:rPr lang="en-US" altLang="zh-CN" b="1" i="1" smtClean="0">
                                      <a:solidFill>
                                        <a:srgbClr val="00B050"/>
                                      </a:solidFill>
                                      <a:latin typeface="Cambria Math" panose="02040503050406030204" pitchFamily="18" charset="0"/>
                                      <a:ea typeface="微软雅黑" panose="020B0503020204020204" pitchFamily="34" charset="-122"/>
                                    </a:rPr>
                                    <m:t>𝟎</m:t>
                                  </m:r>
                                </m:sub>
                              </m:sSub>
                            </m:e>
                          </m:d>
                          <m:func>
                            <m:funcPr>
                              <m:ctrlPr>
                                <a:rPr lang="en-US" altLang="zh-CN" b="0" i="1" smtClean="0">
                                  <a:latin typeface="Cambria Math" panose="02040503050406030204" pitchFamily="18" charset="0"/>
                                  <a:ea typeface="微软雅黑" panose="020B0503020204020204" pitchFamily="34" charset="-122"/>
                                </a:rPr>
                              </m:ctrlPr>
                            </m:funcPr>
                            <m:fName>
                              <m:r>
                                <m:rPr>
                                  <m:sty m:val="p"/>
                                </m:rPr>
                                <a:rPr lang="en-US" altLang="zh-CN" b="0" i="0" smtClean="0">
                                  <a:latin typeface="Cambria Math" panose="02040503050406030204" pitchFamily="18" charset="0"/>
                                  <a:ea typeface="微软雅黑" panose="020B0503020204020204" pitchFamily="34" charset="-122"/>
                                </a:rPr>
                                <m:t>exp</m:t>
                              </m:r>
                            </m:fName>
                            <m:e>
                              <m:nary>
                                <m:naryPr>
                                  <m:limLoc m:val="undOvr"/>
                                  <m:subHide m:val="on"/>
                                  <m:supHide m:val="on"/>
                                  <m:ctrlPr>
                                    <a:rPr lang="en-US" altLang="zh-CN" b="0" i="1" smtClean="0">
                                      <a:latin typeface="Cambria Math" panose="02040503050406030204" pitchFamily="18" charset="0"/>
                                      <a:ea typeface="微软雅黑" panose="020B0503020204020204" pitchFamily="34" charset="-122"/>
                                    </a:rPr>
                                  </m:ctrlPr>
                                </m:naryPr>
                                <m:sub/>
                                <m:sup/>
                                <m:e>
                                  <m:f>
                                    <m:fPr>
                                      <m:ctrlPr>
                                        <a:rPr lang="en-US" altLang="zh-CN" b="0" i="1" smtClean="0">
                                          <a:latin typeface="Cambria Math" panose="02040503050406030204" pitchFamily="18" charset="0"/>
                                          <a:ea typeface="微软雅黑" panose="020B0503020204020204" pitchFamily="34" charset="-122"/>
                                        </a:rPr>
                                      </m:ctrlPr>
                                    </m:fPr>
                                    <m:num>
                                      <m:r>
                                        <a:rPr lang="en-US" altLang="zh-CN" b="0" i="1" smtClean="0">
                                          <a:latin typeface="Cambria Math" panose="02040503050406030204" pitchFamily="18" charset="0"/>
                                          <a:ea typeface="微软雅黑" panose="020B0503020204020204" pitchFamily="34" charset="-122"/>
                                        </a:rPr>
                                        <m:t>1+</m:t>
                                      </m:r>
                                      <m:r>
                                        <a:rPr lang="en-US" altLang="zh-CN" b="1" i="1" smtClean="0">
                                          <a:solidFill>
                                            <a:srgbClr val="0070C0"/>
                                          </a:solidFill>
                                          <a:latin typeface="Cambria Math" panose="02040503050406030204" pitchFamily="18" charset="0"/>
                                          <a:ea typeface="微软雅黑" panose="020B0503020204020204" pitchFamily="34" charset="-122"/>
                                        </a:rPr>
                                        <m:t>𝝎</m:t>
                                      </m:r>
                                      <m:d>
                                        <m:dPr>
                                          <m:ctrlPr>
                                            <a:rPr lang="en-US" altLang="zh-CN" b="0" i="1" smtClean="0">
                                              <a:latin typeface="Cambria Math" panose="02040503050406030204" pitchFamily="18" charset="0"/>
                                              <a:ea typeface="微软雅黑" panose="020B0503020204020204" pitchFamily="34" charset="-122"/>
                                            </a:rPr>
                                          </m:ctrlPr>
                                        </m:dPr>
                                        <m:e>
                                          <m:sSup>
                                            <m:sSupPr>
                                              <m:ctrlPr>
                                                <a:rPr lang="en-US" altLang="zh-CN" b="0" i="1" smtClean="0">
                                                  <a:latin typeface="Cambria Math" panose="02040503050406030204" pitchFamily="18" charset="0"/>
                                                  <a:ea typeface="微软雅黑" panose="020B0503020204020204" pitchFamily="34" charset="-122"/>
                                                </a:rPr>
                                              </m:ctrlPr>
                                            </m:sSupPr>
                                            <m:e>
                                              <m:r>
                                                <a:rPr lang="en-US" altLang="zh-CN" b="0" i="1" smtClean="0">
                                                  <a:latin typeface="Cambria Math" panose="02040503050406030204" pitchFamily="18" charset="0"/>
                                                  <a:ea typeface="微软雅黑" panose="020B0503020204020204" pitchFamily="34" charset="-122"/>
                                                </a:rPr>
                                                <m:t>𝑧</m:t>
                                              </m:r>
                                            </m:e>
                                            <m:sup>
                                              <m:r>
                                                <a:rPr lang="en-US" altLang="zh-CN" b="0" i="1" smtClean="0">
                                                  <a:latin typeface="Cambria Math" panose="02040503050406030204" pitchFamily="18" charset="0"/>
                                                  <a:ea typeface="微软雅黑" panose="020B0503020204020204" pitchFamily="34" charset="-122"/>
                                                </a:rPr>
                                                <m:t>′</m:t>
                                              </m:r>
                                            </m:sup>
                                          </m:sSup>
                                        </m:e>
                                      </m:d>
                                    </m:num>
                                    <m:den>
                                      <m:r>
                                        <a:rPr lang="en-US" altLang="zh-CN" b="0" i="1" smtClean="0">
                                          <a:latin typeface="Cambria Math" panose="02040503050406030204" pitchFamily="18" charset="0"/>
                                          <a:ea typeface="微软雅黑" panose="020B0503020204020204" pitchFamily="34" charset="-122"/>
                                        </a:rPr>
                                        <m:t>1+</m:t>
                                      </m:r>
                                      <m:r>
                                        <a:rPr lang="en-US" altLang="zh-CN" b="0" i="1" smtClean="0">
                                          <a:latin typeface="Cambria Math" panose="02040503050406030204" pitchFamily="18" charset="0"/>
                                          <a:ea typeface="微软雅黑" panose="020B0503020204020204" pitchFamily="34" charset="-122"/>
                                        </a:rPr>
                                        <m:t>𝑧</m:t>
                                      </m:r>
                                      <m:r>
                                        <a:rPr lang="en-US" altLang="zh-CN" b="0" i="1" smtClean="0">
                                          <a:latin typeface="Cambria Math" panose="02040503050406030204" pitchFamily="18" charset="0"/>
                                          <a:ea typeface="微软雅黑" panose="020B0503020204020204" pitchFamily="34" charset="-122"/>
                                        </a:rPr>
                                        <m:t>′</m:t>
                                      </m:r>
                                    </m:den>
                                  </m:f>
                                  <m:r>
                                    <a:rPr lang="en-US" altLang="zh-CN" b="0" i="1" smtClean="0">
                                      <a:latin typeface="Cambria Math" panose="02040503050406030204" pitchFamily="18" charset="0"/>
                                      <a:ea typeface="微软雅黑" panose="020B0503020204020204" pitchFamily="34" charset="-122"/>
                                    </a:rPr>
                                    <m:t>𝑑𝑧</m:t>
                                  </m:r>
                                  <m:r>
                                    <a:rPr lang="en-US" altLang="zh-CN" b="0" i="1" smtClean="0">
                                      <a:latin typeface="Cambria Math" panose="02040503050406030204" pitchFamily="18" charset="0"/>
                                      <a:ea typeface="微软雅黑" panose="020B0503020204020204" pitchFamily="34" charset="-122"/>
                                    </a:rPr>
                                    <m:t>′</m:t>
                                  </m:r>
                                </m:e>
                              </m:nary>
                            </m:e>
                          </m:func>
                        </m:e>
                      </m:d>
                    </m:oMath>
                  </m:oMathPara>
                </a14:m>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19" name="文本框 18"/>
              <p:cNvSpPr txBox="1">
                <a:spLocks noRot="1" noChangeAspect="1" noMove="1" noResize="1" noEditPoints="1" noAdjustHandles="1" noChangeArrowheads="1" noChangeShapeType="1" noTextEdit="1"/>
              </p:cNvSpPr>
              <p:nvPr/>
            </p:nvSpPr>
            <p:spPr>
              <a:xfrm>
                <a:off x="2117477" y="5454672"/>
                <a:ext cx="6594230" cy="976614"/>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文本框 1"/>
              <p:cNvSpPr txBox="1"/>
              <p:nvPr/>
            </p:nvSpPr>
            <p:spPr>
              <a:xfrm>
                <a:off x="6108309" y="1357464"/>
                <a:ext cx="2865282" cy="3415550"/>
              </a:xfrm>
              <a:prstGeom prst="rect">
                <a:avLst/>
              </a:prstGeom>
              <a:noFill/>
            </p:spPr>
            <p:txBody>
              <a:bodyPr wrap="square" rtlCol="0">
                <a:spAutoFit/>
              </a:bodyPr>
              <a:lstStyle/>
              <a:p>
                <a:r>
                  <a:rPr lang="zh-CN" altLang="en-US" b="1" dirty="0" smtClean="0">
                    <a:solidFill>
                      <a:srgbClr val="C00000"/>
                    </a:solidFill>
                    <a:latin typeface="微软雅黑" panose="020B0503020204020204" pitchFamily="34" charset="-122"/>
                    <a:ea typeface="微软雅黑" panose="020B0503020204020204" pitchFamily="34" charset="-122"/>
                  </a:rPr>
                  <a:t>备选模型</a:t>
                </a:r>
                <a:r>
                  <a:rPr lang="en-US" altLang="zh-CN" dirty="0" smtClean="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a:lnSpc>
                    <a:spcPct val="150000"/>
                  </a:lnSpc>
                </a:pPr>
                <a14:m>
                  <m:oMath xmlns:m="http://schemas.openxmlformats.org/officeDocument/2006/math">
                    <m:r>
                      <m:rPr>
                        <m:sty m:val="p"/>
                      </m:rPr>
                      <a:rPr lang="en-US" altLang="zh-CN" b="0" i="0" smtClean="0">
                        <a:latin typeface="Cambria Math" panose="02040503050406030204" pitchFamily="18" charset="0"/>
                        <a:ea typeface="微软雅黑" panose="020B0503020204020204" pitchFamily="34" charset="-122"/>
                      </a:rPr>
                      <m:t>ΛCDM</m:t>
                    </m:r>
                    <m:r>
                      <a:rPr lang="en-US" altLang="zh-CN" b="0" i="1" smtClean="0">
                        <a:latin typeface="Cambria Math" panose="02040503050406030204" pitchFamily="18" charset="0"/>
                        <a:ea typeface="微软雅黑" panose="020B0503020204020204" pitchFamily="34" charset="-122"/>
                      </a:rPr>
                      <m:t>:</m:t>
                    </m:r>
                    <m:r>
                      <a:rPr lang="en-US" altLang="zh-CN" b="0" i="1" smtClean="0">
                        <a:latin typeface="Cambria Math" panose="02040503050406030204" pitchFamily="18" charset="0"/>
                        <a:ea typeface="微软雅黑" panose="020B0503020204020204" pitchFamily="34" charset="-122"/>
                      </a:rPr>
                      <m:t>𝜔</m:t>
                    </m:r>
                    <m:d>
                      <m:dPr>
                        <m:ctrlPr>
                          <a:rPr lang="en-US" altLang="zh-CN" b="0" i="1" smtClean="0">
                            <a:latin typeface="Cambria Math" panose="02040503050406030204" pitchFamily="18" charset="0"/>
                            <a:ea typeface="微软雅黑" panose="020B0503020204020204" pitchFamily="34" charset="-122"/>
                          </a:rPr>
                        </m:ctrlPr>
                      </m:dPr>
                      <m:e>
                        <m:r>
                          <a:rPr lang="en-US" altLang="zh-CN" b="0" i="1" smtClean="0">
                            <a:latin typeface="Cambria Math" panose="02040503050406030204" pitchFamily="18" charset="0"/>
                            <a:ea typeface="微软雅黑" panose="020B0503020204020204" pitchFamily="34" charset="-122"/>
                          </a:rPr>
                          <m:t>𝑧</m:t>
                        </m:r>
                      </m:e>
                    </m:d>
                    <m:r>
                      <a:rPr lang="en-US" altLang="zh-CN" b="0" i="1" smtClean="0">
                        <a:latin typeface="Cambria Math" panose="02040503050406030204" pitchFamily="18" charset="0"/>
                        <a:ea typeface="微软雅黑" panose="020B0503020204020204" pitchFamily="34" charset="-122"/>
                      </a:rPr>
                      <m:t>=−1</m:t>
                    </m:r>
                  </m:oMath>
                </a14:m>
                <a:r>
                  <a:rPr lang="en-US" altLang="zh-CN" b="0" dirty="0" smtClean="0">
                    <a:latin typeface="微软雅黑" panose="020B0503020204020204" pitchFamily="34" charset="-122"/>
                    <a:ea typeface="微软雅黑" panose="020B0503020204020204" pitchFamily="34" charset="-122"/>
                  </a:rPr>
                  <a:t> ,</a:t>
                </a:r>
              </a:p>
              <a:p>
                <a:pPr>
                  <a:lnSpc>
                    <a:spcPct val="150000"/>
                  </a:lnSpc>
                </a:pPr>
                <a14:m>
                  <m:oMath xmlns:m="http://schemas.openxmlformats.org/officeDocument/2006/math">
                    <m:r>
                      <m:rPr>
                        <m:sty m:val="p"/>
                      </m:rPr>
                      <a:rPr lang="en-US" altLang="zh-CN" b="0" i="0" smtClean="0">
                        <a:latin typeface="Cambria Math" panose="02040503050406030204" pitchFamily="18" charset="0"/>
                        <a:ea typeface="微软雅黑" panose="020B0503020204020204" pitchFamily="34" charset="-122"/>
                      </a:rPr>
                      <m:t>ωCDM</m:t>
                    </m:r>
                    <m:r>
                      <a:rPr lang="en-US" altLang="zh-CN" b="0" i="0" smtClean="0">
                        <a:latin typeface="Cambria Math" panose="02040503050406030204" pitchFamily="18" charset="0"/>
                        <a:ea typeface="微软雅黑" panose="020B0503020204020204" pitchFamily="34" charset="-122"/>
                      </a:rPr>
                      <m:t>:</m:t>
                    </m:r>
                    <m:r>
                      <a:rPr lang="en-US" altLang="zh-CN" b="0" i="1" smtClean="0">
                        <a:latin typeface="Cambria Math" panose="02040503050406030204" pitchFamily="18" charset="0"/>
                        <a:ea typeface="微软雅黑" panose="020B0503020204020204" pitchFamily="34" charset="-122"/>
                      </a:rPr>
                      <m:t>𝜔</m:t>
                    </m:r>
                    <m:d>
                      <m:dPr>
                        <m:ctrlPr>
                          <a:rPr lang="en-US" altLang="zh-CN" b="0" i="1" smtClean="0">
                            <a:latin typeface="Cambria Math" panose="02040503050406030204" pitchFamily="18" charset="0"/>
                            <a:ea typeface="微软雅黑" panose="020B0503020204020204" pitchFamily="34" charset="-122"/>
                          </a:rPr>
                        </m:ctrlPr>
                      </m:dPr>
                      <m:e>
                        <m:r>
                          <a:rPr lang="en-US" altLang="zh-CN" b="0" i="1" smtClean="0">
                            <a:latin typeface="Cambria Math" panose="02040503050406030204" pitchFamily="18" charset="0"/>
                            <a:ea typeface="微软雅黑" panose="020B0503020204020204" pitchFamily="34" charset="-122"/>
                          </a:rPr>
                          <m:t>𝑧</m:t>
                        </m:r>
                      </m:e>
                    </m:d>
                    <m:r>
                      <a:rPr lang="en-US" altLang="zh-CN" b="0" i="1" smtClean="0">
                        <a:latin typeface="Cambria Math" panose="02040503050406030204" pitchFamily="18" charset="0"/>
                        <a:ea typeface="微软雅黑" panose="020B0503020204020204" pitchFamily="34" charset="-122"/>
                      </a:rPr>
                      <m:t>=</m:t>
                    </m:r>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𝜔</m:t>
                        </m:r>
                      </m:e>
                      <m:sub>
                        <m:r>
                          <a:rPr lang="en-US" altLang="zh-CN" b="0" i="1" smtClean="0">
                            <a:latin typeface="Cambria Math" panose="02040503050406030204" pitchFamily="18" charset="0"/>
                            <a:ea typeface="微软雅黑" panose="020B0503020204020204" pitchFamily="34" charset="-122"/>
                          </a:rPr>
                          <m:t>𝐷𝐸</m:t>
                        </m:r>
                      </m:sub>
                    </m:sSub>
                  </m:oMath>
                </a14:m>
                <a:r>
                  <a:rPr lang="en-US" altLang="zh-CN" b="0" dirty="0" smtClean="0">
                    <a:latin typeface="微软雅黑" panose="020B0503020204020204" pitchFamily="34" charset="-122"/>
                    <a:ea typeface="微软雅黑" panose="020B0503020204020204" pitchFamily="34" charset="-122"/>
                  </a:rPr>
                  <a:t> , </a:t>
                </a:r>
              </a:p>
              <a:p>
                <a:pPr>
                  <a:lnSpc>
                    <a:spcPct val="150000"/>
                  </a:lnSpc>
                </a:pPr>
                <a14:m>
                  <m:oMath xmlns:m="http://schemas.openxmlformats.org/officeDocument/2006/math">
                    <m:r>
                      <a:rPr lang="en-US" altLang="zh-CN" b="0" i="1" smtClean="0">
                        <a:latin typeface="Cambria Math" panose="02040503050406030204" pitchFamily="18" charset="0"/>
                        <a:ea typeface="微软雅黑" panose="020B0503020204020204" pitchFamily="34" charset="-122"/>
                      </a:rPr>
                      <m:t>𝐶𝑃𝐿</m:t>
                    </m:r>
                    <m:r>
                      <a:rPr lang="en-US" altLang="zh-CN" b="0" i="1" smtClean="0">
                        <a:latin typeface="Cambria Math" panose="02040503050406030204" pitchFamily="18" charset="0"/>
                        <a:ea typeface="微软雅黑" panose="020B0503020204020204" pitchFamily="34" charset="-122"/>
                      </a:rPr>
                      <m:t>:</m:t>
                    </m:r>
                    <m:r>
                      <a:rPr lang="en-US" altLang="zh-CN" b="0" i="1" smtClean="0">
                        <a:latin typeface="Cambria Math" panose="02040503050406030204" pitchFamily="18" charset="0"/>
                        <a:ea typeface="微软雅黑" panose="020B0503020204020204" pitchFamily="34" charset="-122"/>
                      </a:rPr>
                      <m:t>𝜔</m:t>
                    </m:r>
                    <m:d>
                      <m:dPr>
                        <m:ctrlPr>
                          <a:rPr lang="en-US" altLang="zh-CN" b="0" i="1" smtClean="0">
                            <a:latin typeface="Cambria Math" panose="02040503050406030204" pitchFamily="18" charset="0"/>
                            <a:ea typeface="微软雅黑" panose="020B0503020204020204" pitchFamily="34" charset="-122"/>
                          </a:rPr>
                        </m:ctrlPr>
                      </m:dPr>
                      <m:e>
                        <m:r>
                          <a:rPr lang="en-US" altLang="zh-CN" b="0" i="1" smtClean="0">
                            <a:latin typeface="Cambria Math" panose="02040503050406030204" pitchFamily="18" charset="0"/>
                            <a:ea typeface="微软雅黑" panose="020B0503020204020204" pitchFamily="34" charset="-122"/>
                          </a:rPr>
                          <m:t>𝑧</m:t>
                        </m:r>
                      </m:e>
                    </m:d>
                    <m:r>
                      <a:rPr lang="en-US" altLang="zh-CN" b="0" i="1" smtClean="0">
                        <a:latin typeface="Cambria Math" panose="02040503050406030204" pitchFamily="18" charset="0"/>
                        <a:ea typeface="微软雅黑" panose="020B0503020204020204" pitchFamily="34" charset="-122"/>
                      </a:rPr>
                      <m:t>=</m:t>
                    </m:r>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𝜔</m:t>
                        </m:r>
                      </m:e>
                      <m:sub>
                        <m:r>
                          <a:rPr lang="en-US" altLang="zh-CN" b="0" i="1" smtClean="0">
                            <a:latin typeface="Cambria Math" panose="02040503050406030204" pitchFamily="18" charset="0"/>
                            <a:ea typeface="微软雅黑" panose="020B0503020204020204" pitchFamily="34" charset="-122"/>
                          </a:rPr>
                          <m:t>0</m:t>
                        </m:r>
                      </m:sub>
                    </m:sSub>
                    <m:r>
                      <a:rPr lang="en-US" altLang="zh-CN" b="0" i="1" smtClean="0">
                        <a:latin typeface="Cambria Math" panose="02040503050406030204" pitchFamily="18" charset="0"/>
                        <a:ea typeface="微软雅黑" panose="020B0503020204020204" pitchFamily="34" charset="-122"/>
                      </a:rPr>
                      <m:t>+</m:t>
                    </m:r>
                    <m:sSub>
                      <m:sSubPr>
                        <m:ctrlPr>
                          <a:rPr lang="en-US" altLang="zh-CN" i="1">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𝜔</m:t>
                        </m:r>
                      </m:e>
                      <m:sub>
                        <m:r>
                          <a:rPr lang="en-US" altLang="zh-CN" i="1">
                            <a:latin typeface="Cambria Math" panose="02040503050406030204" pitchFamily="18" charset="0"/>
                            <a:ea typeface="微软雅黑" panose="020B0503020204020204" pitchFamily="34" charset="-122"/>
                          </a:rPr>
                          <m:t>𝑎</m:t>
                        </m:r>
                      </m:sub>
                    </m:sSub>
                    <m:f>
                      <m:fPr>
                        <m:ctrlPr>
                          <a:rPr lang="en-US" altLang="zh-CN" b="0" i="1" smtClean="0">
                            <a:latin typeface="Cambria Math" panose="02040503050406030204" pitchFamily="18" charset="0"/>
                            <a:ea typeface="微软雅黑" panose="020B0503020204020204" pitchFamily="34" charset="-122"/>
                          </a:rPr>
                        </m:ctrlPr>
                      </m:fPr>
                      <m:num>
                        <m:r>
                          <a:rPr lang="en-US" altLang="zh-CN" b="0" i="1" smtClean="0">
                            <a:latin typeface="Cambria Math" panose="02040503050406030204" pitchFamily="18" charset="0"/>
                            <a:ea typeface="微软雅黑" panose="020B0503020204020204" pitchFamily="34" charset="-122"/>
                          </a:rPr>
                          <m:t>𝑧</m:t>
                        </m:r>
                      </m:num>
                      <m:den>
                        <m:r>
                          <a:rPr lang="en-US" altLang="zh-CN" b="0" i="1" smtClean="0">
                            <a:latin typeface="Cambria Math" panose="02040503050406030204" pitchFamily="18" charset="0"/>
                            <a:ea typeface="微软雅黑" panose="020B0503020204020204" pitchFamily="34" charset="-122"/>
                          </a:rPr>
                          <m:t>1+</m:t>
                        </m:r>
                        <m:r>
                          <a:rPr lang="en-US" altLang="zh-CN" b="0" i="1" smtClean="0">
                            <a:latin typeface="Cambria Math" panose="02040503050406030204" pitchFamily="18" charset="0"/>
                            <a:ea typeface="微软雅黑" panose="020B0503020204020204" pitchFamily="34" charset="-122"/>
                          </a:rPr>
                          <m:t>𝑧</m:t>
                        </m:r>
                      </m:den>
                    </m:f>
                  </m:oMath>
                </a14:m>
                <a:r>
                  <a:rPr lang="en-US" altLang="zh-CN" dirty="0" smtClean="0">
                    <a:latin typeface="微软雅黑" panose="020B0503020204020204" pitchFamily="34" charset="-122"/>
                    <a:ea typeface="微软雅黑" panose="020B0503020204020204" pitchFamily="34" charset="-122"/>
                  </a:rPr>
                  <a:t> ,</a:t>
                </a:r>
              </a:p>
              <a:p>
                <a:pPr>
                  <a:lnSpc>
                    <a:spcPct val="150000"/>
                  </a:lnSpc>
                </a:pPr>
                <a14:m>
                  <m:oMath xmlns:m="http://schemas.openxmlformats.org/officeDocument/2006/math">
                    <m:r>
                      <a:rPr lang="en-US" altLang="zh-CN" b="0" i="1" smtClean="0">
                        <a:latin typeface="Cambria Math" panose="02040503050406030204" pitchFamily="18" charset="0"/>
                        <a:ea typeface="微软雅黑" panose="020B0503020204020204" pitchFamily="34" charset="-122"/>
                      </a:rPr>
                      <m:t>𝐺𝐶𝐺</m:t>
                    </m:r>
                    <m:r>
                      <a:rPr lang="en-US" altLang="zh-CN" b="0" i="1" smtClean="0">
                        <a:latin typeface="Cambria Math" panose="02040503050406030204" pitchFamily="18" charset="0"/>
                        <a:ea typeface="微软雅黑" panose="020B0503020204020204" pitchFamily="34" charset="-122"/>
                      </a:rPr>
                      <m:t>:…</m:t>
                    </m:r>
                  </m:oMath>
                </a14:m>
                <a:r>
                  <a:rPr lang="en-US" altLang="zh-CN" dirty="0" smtClean="0">
                    <a:latin typeface="微软雅黑" panose="020B0503020204020204" pitchFamily="34" charset="-122"/>
                    <a:ea typeface="微软雅黑" panose="020B0503020204020204" pitchFamily="34" charset="-122"/>
                  </a:rPr>
                  <a:t> </a:t>
                </a:r>
              </a:p>
              <a:p>
                <a:pPr>
                  <a:lnSpc>
                    <a:spcPct val="150000"/>
                  </a:lnSpc>
                </a:pPr>
                <a14:m>
                  <m:oMath xmlns:m="http://schemas.openxmlformats.org/officeDocument/2006/math">
                    <m:r>
                      <a:rPr lang="en-US" altLang="zh-CN" b="0" i="1" smtClean="0">
                        <a:latin typeface="Cambria Math" panose="02040503050406030204" pitchFamily="18" charset="0"/>
                        <a:ea typeface="微软雅黑" panose="020B0503020204020204" pitchFamily="34" charset="-122"/>
                      </a:rPr>
                      <m:t>𝐵𝐴</m:t>
                    </m:r>
                    <m:r>
                      <a:rPr lang="en-US" altLang="zh-CN" b="0" i="1" smtClean="0">
                        <a:latin typeface="Cambria Math" panose="02040503050406030204" pitchFamily="18" charset="0"/>
                        <a:ea typeface="微软雅黑" panose="020B0503020204020204" pitchFamily="34" charset="-122"/>
                      </a:rPr>
                      <m:t>:…</m:t>
                    </m:r>
                  </m:oMath>
                </a14:m>
                <a:r>
                  <a:rPr lang="en-US" altLang="zh-CN" dirty="0" smtClean="0">
                    <a:latin typeface="微软雅黑" panose="020B0503020204020204" pitchFamily="34" charset="-122"/>
                    <a:ea typeface="微软雅黑" panose="020B0503020204020204" pitchFamily="34" charset="-122"/>
                  </a:rPr>
                  <a:t> </a:t>
                </a:r>
              </a:p>
              <a:p>
                <a:pPr>
                  <a:lnSpc>
                    <a:spcPct val="150000"/>
                  </a:lnSpc>
                </a:pPr>
                <a14:m>
                  <m:oMath xmlns:m="http://schemas.openxmlformats.org/officeDocument/2006/math">
                    <m:r>
                      <a:rPr lang="en-US" altLang="zh-CN" b="0" i="1" smtClean="0">
                        <a:latin typeface="Cambria Math" panose="02040503050406030204" pitchFamily="18" charset="0"/>
                        <a:ea typeface="微软雅黑" panose="020B0503020204020204" pitchFamily="34" charset="-122"/>
                      </a:rPr>
                      <m:t>𝐽𝐵𝑃</m:t>
                    </m:r>
                    <m:r>
                      <a:rPr lang="en-US" altLang="zh-CN" b="0" i="1" smtClean="0">
                        <a:latin typeface="Cambria Math" panose="02040503050406030204" pitchFamily="18" charset="0"/>
                        <a:ea typeface="微软雅黑" panose="020B0503020204020204" pitchFamily="34" charset="-122"/>
                      </a:rPr>
                      <m:t>:… </m:t>
                    </m:r>
                  </m:oMath>
                </a14:m>
                <a:r>
                  <a:rPr lang="en-US" altLang="zh-CN" dirty="0" smtClean="0">
                    <a:latin typeface="微软雅黑" panose="020B0503020204020204" pitchFamily="34" charset="-122"/>
                    <a:ea typeface="微软雅黑" panose="020B0503020204020204" pitchFamily="34" charset="-122"/>
                  </a:rPr>
                  <a:t> </a:t>
                </a:r>
              </a:p>
              <a:p>
                <a:pPr>
                  <a:lnSpc>
                    <a:spcPct val="150000"/>
                  </a:lnSpc>
                </a:pPr>
                <a:r>
                  <a:rPr lang="en-US" altLang="zh-CN" dirty="0" smtClean="0">
                    <a:latin typeface="微软雅黑" panose="020B0503020204020204" pitchFamily="34" charset="-122"/>
                    <a:ea typeface="微软雅黑" panose="020B0503020204020204" pitchFamily="34" charset="-122"/>
                  </a:rPr>
                  <a:t>…</a:t>
                </a:r>
              </a:p>
            </p:txBody>
          </p:sp>
        </mc:Choice>
        <mc:Fallback xmlns="">
          <p:sp>
            <p:nvSpPr>
              <p:cNvPr id="2" name="文本框 1"/>
              <p:cNvSpPr txBox="1">
                <a:spLocks noRot="1" noChangeAspect="1" noMove="1" noResize="1" noEditPoints="1" noAdjustHandles="1" noChangeArrowheads="1" noChangeShapeType="1" noTextEdit="1"/>
              </p:cNvSpPr>
              <p:nvPr/>
            </p:nvSpPr>
            <p:spPr>
              <a:xfrm>
                <a:off x="6108309" y="1357464"/>
                <a:ext cx="2865282" cy="3415550"/>
              </a:xfrm>
              <a:prstGeom prst="rect">
                <a:avLst/>
              </a:prstGeom>
              <a:blipFill>
                <a:blip r:embed="rId7"/>
                <a:stretch>
                  <a:fillRect l="-1702" t="-1071" b="-53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55027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781050" y="363780"/>
            <a:ext cx="7886700" cy="703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微软雅黑" panose="020B0503020204020204" pitchFamily="34" charset="-122"/>
                <a:ea typeface="微软雅黑" panose="020B0503020204020204" pitchFamily="34" charset="-122"/>
                <a:cs typeface="+mj-cs"/>
              </a:defRPr>
            </a:lvl1pPr>
          </a:lstStyle>
          <a:p>
            <a:r>
              <a:rPr lang="zh-CN" altLang="en-US" sz="3200" dirty="0" smtClean="0"/>
              <a:t>模型的推断</a:t>
            </a:r>
            <a:endParaRPr lang="zh-CN" altLang="en-US" sz="3200" dirty="0"/>
          </a:p>
        </p:txBody>
      </p:sp>
      <mc:AlternateContent xmlns:mc="http://schemas.openxmlformats.org/markup-compatibility/2006" xmlns:a14="http://schemas.microsoft.com/office/drawing/2010/main">
        <mc:Choice Requires="a14">
          <p:sp>
            <p:nvSpPr>
              <p:cNvPr id="5" name="文本框 4"/>
              <p:cNvSpPr txBox="1"/>
              <p:nvPr/>
            </p:nvSpPr>
            <p:spPr>
              <a:xfrm>
                <a:off x="781050" y="1230923"/>
                <a:ext cx="7729904" cy="975845"/>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前文在参数拟合时提到</a:t>
                </a:r>
                <a:r>
                  <a:rPr lang="en-US" altLang="zh-CN" dirty="0" smtClean="0">
                    <a:latin typeface="微软雅黑" panose="020B0503020204020204" pitchFamily="34" charset="-122"/>
                    <a:ea typeface="微软雅黑" panose="020B0503020204020204" pitchFamily="34" charset="-122"/>
                  </a:rPr>
                  <a:t>:</a:t>
                </a:r>
              </a:p>
              <a:p>
                <a:pPr/>
                <a14:m>
                  <m:oMathPara xmlns:m="http://schemas.openxmlformats.org/officeDocument/2006/math">
                    <m:oMathParaPr>
                      <m:jc m:val="centerGroup"/>
                    </m:oMathParaPr>
                    <m:oMath xmlns:m="http://schemas.openxmlformats.org/officeDocument/2006/math">
                      <m:r>
                        <m:rPr>
                          <m:sty m:val="p"/>
                        </m:rPr>
                        <a:rPr lang="en-US" altLang="zh-CN" i="1" dirty="0">
                          <a:latin typeface="Cambria Math" panose="02040503050406030204" pitchFamily="18" charset="0"/>
                          <a:ea typeface="微软雅黑" panose="020B0503020204020204" pitchFamily="34" charset="-122"/>
                        </a:rPr>
                        <m:t>P</m:t>
                      </m:r>
                      <m:d>
                        <m:dPr>
                          <m:sepChr m:val="∣"/>
                          <m:ctrlPr>
                            <a:rPr lang="en-US" altLang="zh-CN" b="0" i="1" dirty="0" smtClean="0">
                              <a:latin typeface="Cambria Math" panose="02040503050406030204" pitchFamily="18" charset="0"/>
                              <a:ea typeface="微软雅黑" panose="020B0503020204020204" pitchFamily="34" charset="-122"/>
                            </a:rPr>
                          </m:ctrlPr>
                        </m:dPr>
                        <m:e>
                          <m:r>
                            <a:rPr lang="en-US" altLang="zh-CN" b="0" i="1" dirty="0" smtClean="0">
                              <a:latin typeface="Cambria Math" panose="02040503050406030204" pitchFamily="18" charset="0"/>
                              <a:ea typeface="微软雅黑" panose="020B0503020204020204" pitchFamily="34" charset="-122"/>
                            </a:rPr>
                            <m:t>𝑤</m:t>
                          </m:r>
                        </m:e>
                        <m:e>
                          <m:r>
                            <a:rPr lang="en-US" altLang="zh-CN" b="0" i="1" dirty="0" smtClean="0">
                              <a:latin typeface="Cambria Math" panose="02040503050406030204" pitchFamily="18" charset="0"/>
                              <a:ea typeface="微软雅黑" panose="020B0503020204020204" pitchFamily="34" charset="-122"/>
                            </a:rPr>
                            <m:t>𝐷</m:t>
                          </m:r>
                          <m:r>
                            <a:rPr lang="en-US" altLang="zh-CN" b="0" i="1" dirty="0" smtClean="0">
                              <a:latin typeface="Cambria Math" panose="02040503050406030204" pitchFamily="18" charset="0"/>
                              <a:ea typeface="微软雅黑" panose="020B0503020204020204" pitchFamily="34" charset="-122"/>
                            </a:rPr>
                            <m:t>, </m:t>
                          </m:r>
                          <m:r>
                            <a:rPr lang="en-US" altLang="zh-CN" b="0" i="1" dirty="0" smtClean="0">
                              <a:latin typeface="Cambria Math" panose="02040503050406030204" pitchFamily="18" charset="0"/>
                              <a:ea typeface="微软雅黑" panose="020B0503020204020204" pitchFamily="34" charset="-122"/>
                            </a:rPr>
                            <m:t>𝒜</m:t>
                          </m:r>
                          <m:r>
                            <a:rPr lang="en-US" altLang="zh-CN" b="0" i="1" dirty="0" smtClean="0">
                              <a:latin typeface="Cambria Math" panose="02040503050406030204" pitchFamily="18" charset="0"/>
                              <a:ea typeface="微软雅黑" panose="020B0503020204020204" pitchFamily="34" charset="-122"/>
                            </a:rPr>
                            <m:t>, </m:t>
                          </m:r>
                          <m:r>
                            <a:rPr lang="en-US" altLang="zh-CN" b="0" i="1" dirty="0" smtClean="0">
                              <a:latin typeface="Cambria Math" panose="02040503050406030204" pitchFamily="18" charset="0"/>
                              <a:ea typeface="微软雅黑" panose="020B0503020204020204" pitchFamily="34" charset="-122"/>
                            </a:rPr>
                            <m:t>𝛼</m:t>
                          </m:r>
                          <m:r>
                            <a:rPr lang="en-US" altLang="zh-CN" b="0" i="1" dirty="0" smtClean="0">
                              <a:latin typeface="Cambria Math" panose="02040503050406030204" pitchFamily="18" charset="0"/>
                              <a:ea typeface="微软雅黑" panose="020B0503020204020204" pitchFamily="34" charset="-122"/>
                            </a:rPr>
                            <m:t>, </m:t>
                          </m:r>
                          <m:r>
                            <a:rPr lang="en-US" altLang="zh-CN" b="0" i="1" dirty="0" smtClean="0">
                              <a:latin typeface="Cambria Math" panose="02040503050406030204" pitchFamily="18" charset="0"/>
                              <a:ea typeface="微软雅黑" panose="020B0503020204020204" pitchFamily="34" charset="-122"/>
                            </a:rPr>
                            <m:t>ℛ</m:t>
                          </m:r>
                        </m:e>
                      </m:d>
                      <m:r>
                        <a:rPr lang="en-US" altLang="zh-CN" b="0" i="1" dirty="0" smtClean="0">
                          <a:latin typeface="Cambria Math" panose="02040503050406030204" pitchFamily="18" charset="0"/>
                          <a:ea typeface="微软雅黑" panose="020B0503020204020204" pitchFamily="34" charset="-122"/>
                        </a:rPr>
                        <m:t>=</m:t>
                      </m:r>
                      <m:f>
                        <m:fPr>
                          <m:ctrlPr>
                            <a:rPr lang="en-US" altLang="zh-CN" b="0" i="1" dirty="0" smtClean="0">
                              <a:latin typeface="Cambria Math" panose="02040503050406030204" pitchFamily="18" charset="0"/>
                              <a:ea typeface="微软雅黑" panose="020B0503020204020204" pitchFamily="34" charset="-122"/>
                            </a:rPr>
                          </m:ctrlPr>
                        </m:fPr>
                        <m:num>
                          <m:r>
                            <a:rPr lang="en-US" altLang="zh-CN" b="0" i="1" dirty="0" smtClean="0">
                              <a:latin typeface="Cambria Math" panose="02040503050406030204" pitchFamily="18" charset="0"/>
                              <a:ea typeface="微软雅黑" panose="020B0503020204020204" pitchFamily="34" charset="-122"/>
                            </a:rPr>
                            <m:t>ℒ</m:t>
                          </m:r>
                          <m:d>
                            <m:dPr>
                              <m:sepChr m:val="∣"/>
                              <m:ctrlPr>
                                <a:rPr lang="en-US" altLang="zh-CN" b="0" i="1" dirty="0" smtClean="0">
                                  <a:latin typeface="Cambria Math" panose="02040503050406030204" pitchFamily="18" charset="0"/>
                                  <a:ea typeface="微软雅黑" panose="020B0503020204020204" pitchFamily="34" charset="-122"/>
                                </a:rPr>
                              </m:ctrlPr>
                            </m:dPr>
                            <m:e>
                              <m:r>
                                <a:rPr lang="en-US" altLang="zh-CN" b="0" i="1" dirty="0" smtClean="0">
                                  <a:latin typeface="Cambria Math" panose="02040503050406030204" pitchFamily="18" charset="0"/>
                                  <a:ea typeface="微软雅黑" panose="020B0503020204020204" pitchFamily="34" charset="-122"/>
                                </a:rPr>
                                <m:t>𝐷</m:t>
                              </m:r>
                            </m:e>
                            <m:e>
                              <m:r>
                                <a:rPr lang="en-US" altLang="zh-CN" b="0" i="1" dirty="0" smtClean="0">
                                  <a:latin typeface="Cambria Math" panose="02040503050406030204" pitchFamily="18" charset="0"/>
                                  <a:ea typeface="微软雅黑" panose="020B0503020204020204" pitchFamily="34" charset="-122"/>
                                </a:rPr>
                                <m:t>𝑤</m:t>
                              </m:r>
                              <m:r>
                                <a:rPr lang="en-US" altLang="zh-CN" b="0" i="1" dirty="0" smtClean="0">
                                  <a:latin typeface="Cambria Math" panose="02040503050406030204" pitchFamily="18" charset="0"/>
                                  <a:ea typeface="微软雅黑" panose="020B0503020204020204" pitchFamily="34" charset="-122"/>
                                </a:rPr>
                                <m:t>, </m:t>
                              </m:r>
                              <m:r>
                                <a:rPr lang="en-US" altLang="zh-CN" b="0" i="1" dirty="0" smtClean="0">
                                  <a:latin typeface="Cambria Math" panose="02040503050406030204" pitchFamily="18" charset="0"/>
                                  <a:ea typeface="微软雅黑" panose="020B0503020204020204" pitchFamily="34" charset="-122"/>
                                </a:rPr>
                                <m:t>𝒜</m:t>
                              </m:r>
                            </m:e>
                          </m:d>
                          <m:r>
                            <a:rPr lang="en-US" altLang="zh-CN" b="0" i="1" dirty="0" smtClean="0">
                              <a:latin typeface="Cambria Math" panose="02040503050406030204" pitchFamily="18" charset="0"/>
                              <a:ea typeface="微软雅黑" panose="020B0503020204020204" pitchFamily="34" charset="-122"/>
                            </a:rPr>
                            <m:t>×</m:t>
                          </m:r>
                          <m:r>
                            <a:rPr lang="en-US" altLang="zh-CN" b="0" i="1" dirty="0" smtClean="0">
                              <a:latin typeface="Cambria Math" panose="02040503050406030204" pitchFamily="18" charset="0"/>
                              <a:ea typeface="微软雅黑" panose="020B0503020204020204" pitchFamily="34" charset="-122"/>
                            </a:rPr>
                            <m:t>𝑃</m:t>
                          </m:r>
                          <m:r>
                            <a:rPr lang="en-US" altLang="zh-CN" b="0" i="1" dirty="0" smtClean="0">
                              <a:latin typeface="Cambria Math" panose="02040503050406030204" pitchFamily="18" charset="0"/>
                              <a:ea typeface="微软雅黑" panose="020B0503020204020204" pitchFamily="34" charset="-122"/>
                            </a:rPr>
                            <m:t>(</m:t>
                          </m:r>
                          <m:r>
                            <a:rPr lang="en-US" altLang="zh-CN" b="0" i="1" dirty="0" smtClean="0">
                              <a:latin typeface="Cambria Math" panose="02040503050406030204" pitchFamily="18" charset="0"/>
                              <a:ea typeface="微软雅黑" panose="020B0503020204020204" pitchFamily="34" charset="-122"/>
                            </a:rPr>
                            <m:t>𝑤</m:t>
                          </m:r>
                          <m:r>
                            <a:rPr lang="en-US" altLang="zh-CN" b="0" i="1" dirty="0" smtClean="0">
                              <a:latin typeface="Cambria Math" panose="02040503050406030204" pitchFamily="18" charset="0"/>
                              <a:ea typeface="微软雅黑" panose="020B0503020204020204" pitchFamily="34" charset="-122"/>
                            </a:rPr>
                            <m:t>∣</m:t>
                          </m:r>
                          <m:r>
                            <a:rPr lang="en-US" altLang="zh-CN" b="0" i="1" dirty="0" smtClean="0">
                              <a:latin typeface="Cambria Math" panose="02040503050406030204" pitchFamily="18" charset="0"/>
                              <a:ea typeface="微软雅黑" panose="020B0503020204020204" pitchFamily="34" charset="-122"/>
                            </a:rPr>
                            <m:t>𝒜</m:t>
                          </m:r>
                          <m:r>
                            <a:rPr lang="en-US" altLang="zh-CN" b="0" i="1" dirty="0" smtClean="0">
                              <a:latin typeface="Cambria Math" panose="02040503050406030204" pitchFamily="18" charset="0"/>
                              <a:ea typeface="微软雅黑" panose="020B0503020204020204" pitchFamily="34" charset="-122"/>
                            </a:rPr>
                            <m:t>, </m:t>
                          </m:r>
                          <m:r>
                            <a:rPr lang="en-US" altLang="zh-CN" b="0" i="1" dirty="0" smtClean="0">
                              <a:latin typeface="Cambria Math" panose="02040503050406030204" pitchFamily="18" charset="0"/>
                              <a:ea typeface="微软雅黑" panose="020B0503020204020204" pitchFamily="34" charset="-122"/>
                            </a:rPr>
                            <m:t>𝛼</m:t>
                          </m:r>
                          <m:r>
                            <a:rPr lang="en-US" altLang="zh-CN" b="0" i="1" dirty="0" smtClean="0">
                              <a:latin typeface="Cambria Math" panose="02040503050406030204" pitchFamily="18" charset="0"/>
                              <a:ea typeface="微软雅黑" panose="020B0503020204020204" pitchFamily="34" charset="-122"/>
                            </a:rPr>
                            <m:t>, </m:t>
                          </m:r>
                          <m:r>
                            <a:rPr lang="en-US" altLang="zh-CN" b="0" i="1" dirty="0" smtClean="0">
                              <a:latin typeface="Cambria Math" panose="02040503050406030204" pitchFamily="18" charset="0"/>
                              <a:ea typeface="微软雅黑" panose="020B0503020204020204" pitchFamily="34" charset="-122"/>
                            </a:rPr>
                            <m:t>ℛ</m:t>
                          </m:r>
                          <m:r>
                            <a:rPr lang="en-US" altLang="zh-CN" b="0" i="1" dirty="0" smtClean="0">
                              <a:latin typeface="Cambria Math" panose="02040503050406030204" pitchFamily="18" charset="0"/>
                              <a:ea typeface="微软雅黑" panose="020B0503020204020204" pitchFamily="34" charset="-122"/>
                            </a:rPr>
                            <m:t>)</m:t>
                          </m:r>
                        </m:num>
                        <m:den>
                          <m:r>
                            <a:rPr lang="en-US" altLang="zh-CN" b="0" i="1" dirty="0" smtClean="0">
                              <a:solidFill>
                                <a:srgbClr val="C00000"/>
                              </a:solidFill>
                              <a:latin typeface="Cambria Math" panose="02040503050406030204" pitchFamily="18" charset="0"/>
                              <a:ea typeface="微软雅黑" panose="020B0503020204020204" pitchFamily="34" charset="-122"/>
                            </a:rPr>
                            <m:t>𝑃</m:t>
                          </m:r>
                          <m:r>
                            <a:rPr lang="en-US" altLang="zh-CN" b="0" i="1" dirty="0" smtClean="0">
                              <a:solidFill>
                                <a:srgbClr val="C00000"/>
                              </a:solidFill>
                              <a:latin typeface="Cambria Math" panose="02040503050406030204" pitchFamily="18" charset="0"/>
                              <a:ea typeface="微软雅黑" panose="020B0503020204020204" pitchFamily="34" charset="-122"/>
                            </a:rPr>
                            <m:t>(</m:t>
                          </m:r>
                          <m:r>
                            <a:rPr lang="en-US" altLang="zh-CN" b="0" i="1" dirty="0" smtClean="0">
                              <a:solidFill>
                                <a:srgbClr val="C00000"/>
                              </a:solidFill>
                              <a:latin typeface="Cambria Math" panose="02040503050406030204" pitchFamily="18" charset="0"/>
                              <a:ea typeface="微软雅黑" panose="020B0503020204020204" pitchFamily="34" charset="-122"/>
                            </a:rPr>
                            <m:t>𝐷</m:t>
                          </m:r>
                          <m:r>
                            <a:rPr lang="en-US" altLang="zh-CN" b="0" i="1" dirty="0" smtClean="0">
                              <a:solidFill>
                                <a:srgbClr val="C00000"/>
                              </a:solidFill>
                              <a:latin typeface="Cambria Math" panose="02040503050406030204" pitchFamily="18" charset="0"/>
                              <a:ea typeface="微软雅黑" panose="020B0503020204020204" pitchFamily="34" charset="-122"/>
                            </a:rPr>
                            <m:t>∣</m:t>
                          </m:r>
                          <m:r>
                            <a:rPr lang="en-US" altLang="zh-CN" b="0" i="1" dirty="0" smtClean="0">
                              <a:solidFill>
                                <a:srgbClr val="C00000"/>
                              </a:solidFill>
                              <a:latin typeface="Cambria Math" panose="02040503050406030204" pitchFamily="18" charset="0"/>
                              <a:ea typeface="微软雅黑" panose="020B0503020204020204" pitchFamily="34" charset="-122"/>
                            </a:rPr>
                            <m:t>𝒜</m:t>
                          </m:r>
                          <m:r>
                            <a:rPr lang="en-US" altLang="zh-CN" b="0" i="1" dirty="0" smtClean="0">
                              <a:solidFill>
                                <a:srgbClr val="C00000"/>
                              </a:solidFill>
                              <a:latin typeface="Cambria Math" panose="02040503050406030204" pitchFamily="18" charset="0"/>
                              <a:ea typeface="微软雅黑" panose="020B0503020204020204" pitchFamily="34" charset="-122"/>
                            </a:rPr>
                            <m:t>,</m:t>
                          </m:r>
                          <m:r>
                            <a:rPr lang="en-US" altLang="zh-CN" b="0" i="1" dirty="0" smtClean="0">
                              <a:solidFill>
                                <a:srgbClr val="C00000"/>
                              </a:solidFill>
                              <a:latin typeface="Cambria Math" panose="02040503050406030204" pitchFamily="18" charset="0"/>
                              <a:ea typeface="微软雅黑" panose="020B0503020204020204" pitchFamily="34" charset="-122"/>
                            </a:rPr>
                            <m:t>𝛼</m:t>
                          </m:r>
                          <m:r>
                            <a:rPr lang="en-US" altLang="zh-CN" b="0" i="1" dirty="0" smtClean="0">
                              <a:solidFill>
                                <a:srgbClr val="C00000"/>
                              </a:solidFill>
                              <a:latin typeface="Cambria Math" panose="02040503050406030204" pitchFamily="18" charset="0"/>
                              <a:ea typeface="微软雅黑" panose="020B0503020204020204" pitchFamily="34" charset="-122"/>
                            </a:rPr>
                            <m:t>,</m:t>
                          </m:r>
                          <m:r>
                            <a:rPr lang="en-US" altLang="zh-CN" b="0" i="1" dirty="0" smtClean="0">
                              <a:solidFill>
                                <a:srgbClr val="C00000"/>
                              </a:solidFill>
                              <a:latin typeface="Cambria Math" panose="02040503050406030204" pitchFamily="18" charset="0"/>
                              <a:ea typeface="微软雅黑" panose="020B0503020204020204" pitchFamily="34" charset="-122"/>
                            </a:rPr>
                            <m:t>ℛ</m:t>
                          </m:r>
                          <m:r>
                            <a:rPr lang="en-US" altLang="zh-CN" b="0" i="1" dirty="0" smtClean="0">
                              <a:solidFill>
                                <a:srgbClr val="C00000"/>
                              </a:solidFill>
                              <a:latin typeface="Cambria Math" panose="02040503050406030204" pitchFamily="18" charset="0"/>
                              <a:ea typeface="微软雅黑" panose="020B0503020204020204" pitchFamily="34" charset="-122"/>
                            </a:rPr>
                            <m:t>)</m:t>
                          </m:r>
                        </m:den>
                      </m:f>
                      <m:r>
                        <a:rPr lang="en-US" altLang="zh-CN" i="1" dirty="0">
                          <a:latin typeface="Cambria Math" panose="02040503050406030204" pitchFamily="18" charset="0"/>
                          <a:ea typeface="微软雅黑" panose="020B0503020204020204" pitchFamily="34" charset="-122"/>
                        </a:rPr>
                        <m:t>=</m:t>
                      </m:r>
                      <m:f>
                        <m:fPr>
                          <m:ctrlPr>
                            <a:rPr lang="en-US" altLang="zh-CN" b="0" i="1" dirty="0" smtClean="0">
                              <a:latin typeface="Cambria Math" panose="02040503050406030204" pitchFamily="18" charset="0"/>
                              <a:ea typeface="微软雅黑" panose="020B0503020204020204" pitchFamily="34" charset="-122"/>
                            </a:rPr>
                          </m:ctrlPr>
                        </m:fPr>
                        <m:num>
                          <m:r>
                            <a:rPr lang="zh-CN" altLang="en-US" i="1" dirty="0">
                              <a:latin typeface="Cambria Math" panose="02040503050406030204" pitchFamily="18" charset="0"/>
                              <a:ea typeface="微软雅黑" panose="020B0503020204020204" pitchFamily="34" charset="-122"/>
                            </a:rPr>
                            <m:t>似然</m:t>
                          </m:r>
                          <m:r>
                            <a:rPr lang="en-US" altLang="zh-CN" b="0" i="1" dirty="0" smtClean="0">
                              <a:latin typeface="Cambria Math" panose="02040503050406030204" pitchFamily="18" charset="0"/>
                              <a:ea typeface="微软雅黑" panose="020B0503020204020204" pitchFamily="34" charset="-122"/>
                            </a:rPr>
                            <m:t>×</m:t>
                          </m:r>
                          <m:r>
                            <a:rPr lang="zh-CN" altLang="en-US" i="1" dirty="0">
                              <a:latin typeface="Cambria Math" panose="02040503050406030204" pitchFamily="18" charset="0"/>
                              <a:ea typeface="微软雅黑" panose="020B0503020204020204" pitchFamily="34" charset="-122"/>
                            </a:rPr>
                            <m:t>先验</m:t>
                          </m:r>
                        </m:num>
                        <m:den>
                          <m:r>
                            <a:rPr lang="zh-CN" altLang="en-US" i="1" dirty="0" smtClean="0">
                              <a:solidFill>
                                <a:srgbClr val="C00000"/>
                              </a:solidFill>
                              <a:latin typeface="Cambria Math" panose="02040503050406030204" pitchFamily="18" charset="0"/>
                              <a:ea typeface="微软雅黑" panose="020B0503020204020204" pitchFamily="34" charset="-122"/>
                            </a:rPr>
                            <m:t>证据</m:t>
                          </m:r>
                        </m:den>
                      </m:f>
                    </m:oMath>
                  </m:oMathPara>
                </a14:m>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781050" y="1230923"/>
                <a:ext cx="7729904" cy="975845"/>
              </a:xfrm>
              <a:prstGeom prst="rect">
                <a:avLst/>
              </a:prstGeom>
              <a:blipFill>
                <a:blip r:embed="rId3"/>
                <a:stretch>
                  <a:fillRect l="-631" t="-3750"/>
                </a:stretch>
              </a:blipFill>
            </p:spPr>
            <p:txBody>
              <a:bodyPr/>
              <a:lstStyle/>
              <a:p>
                <a:r>
                  <a:rPr lang="zh-CN" altLang="en-US">
                    <a:noFill/>
                  </a:rPr>
                  <a:t> </a:t>
                </a:r>
              </a:p>
            </p:txBody>
          </p:sp>
        </mc:Fallback>
      </mc:AlternateContent>
      <p:sp>
        <p:nvSpPr>
          <p:cNvPr id="6" name="文本框 5"/>
          <p:cNvSpPr txBox="1"/>
          <p:nvPr/>
        </p:nvSpPr>
        <p:spPr>
          <a:xfrm>
            <a:off x="781050" y="2256487"/>
            <a:ext cx="2759319"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证据是模型推断的关键量</a:t>
            </a:r>
            <a:endParaRPr lang="en-US" altLang="zh-CN" dirty="0" smtClean="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7" name="文本框 6"/>
              <p:cNvSpPr txBox="1"/>
              <p:nvPr/>
            </p:nvSpPr>
            <p:spPr>
              <a:xfrm>
                <a:off x="1226527" y="3226673"/>
                <a:ext cx="6299688" cy="1797543"/>
              </a:xfrm>
              <a:prstGeom prst="rect">
                <a:avLst/>
              </a:prstGeom>
              <a:noFill/>
            </p:spPr>
            <p:txBody>
              <a:bodyPr wrap="square" rtlCol="0">
                <a:spAutoFit/>
              </a:bodyPr>
              <a:lstStyle/>
              <a:p>
                <a:r>
                  <a:rPr lang="zh-CN" altLang="en-US" b="0" dirty="0" smtClean="0">
                    <a:ea typeface="微软雅黑" panose="020B0503020204020204" pitchFamily="34" charset="-122"/>
                  </a:rPr>
                  <a:t>目标：</a:t>
                </a:r>
                <a14:m>
                  <m:oMath xmlns:m="http://schemas.openxmlformats.org/officeDocument/2006/math">
                    <m:r>
                      <a:rPr lang="en-US" altLang="zh-CN" b="0" i="0" smtClean="0">
                        <a:latin typeface="Cambria Math" panose="02040503050406030204" pitchFamily="18" charset="0"/>
                        <a:ea typeface="微软雅黑" panose="020B0503020204020204" pitchFamily="34" charset="-122"/>
                      </a:rPr>
                      <m:t> </m:t>
                    </m:r>
                  </m:oMath>
                </a14:m>
                <a:endParaRPr lang="en-US" altLang="zh-CN" b="0" i="0" dirty="0" smtClean="0">
                  <a:latin typeface="Cambria Math" panose="02040503050406030204" pitchFamily="18" charset="0"/>
                  <a:ea typeface="微软雅黑" panose="020B0503020204020204" pitchFamily="34" charset="-122"/>
                </a:endParaRPr>
              </a:p>
              <a:p>
                <a:pPr/>
                <a14:m>
                  <m:oMathPara xmlns:m="http://schemas.openxmlformats.org/officeDocument/2006/math">
                    <m:oMathParaPr>
                      <m:jc m:val="centerGroup"/>
                    </m:oMathParaPr>
                    <m:oMath xmlns:m="http://schemas.openxmlformats.org/officeDocument/2006/math">
                      <m:r>
                        <a:rPr lang="en-US" altLang="zh-CN" b="0" i="0" smtClean="0">
                          <a:solidFill>
                            <a:srgbClr val="0070C0"/>
                          </a:solidFill>
                          <a:latin typeface="Cambria Math" panose="02040503050406030204" pitchFamily="18" charset="0"/>
                          <a:ea typeface="微软雅黑" panose="020B0503020204020204" pitchFamily="34" charset="-122"/>
                        </a:rPr>
                        <m:t> </m:t>
                      </m:r>
                      <m:r>
                        <a:rPr lang="en-US" altLang="zh-CN" b="0" i="1" smtClean="0">
                          <a:solidFill>
                            <a:srgbClr val="0070C0"/>
                          </a:solidFill>
                          <a:latin typeface="Cambria Math" panose="02040503050406030204" pitchFamily="18" charset="0"/>
                          <a:ea typeface="微软雅黑" panose="020B0503020204020204" pitchFamily="34" charset="-122"/>
                        </a:rPr>
                        <m:t>𝑃</m:t>
                      </m:r>
                      <m:d>
                        <m:dPr>
                          <m:sepChr m:val="∣"/>
                          <m:ctrlPr>
                            <a:rPr lang="en-US" altLang="zh-CN" b="0" i="1" smtClean="0">
                              <a:solidFill>
                                <a:srgbClr val="0070C0"/>
                              </a:solidFill>
                              <a:latin typeface="Cambria Math" panose="02040503050406030204" pitchFamily="18" charset="0"/>
                              <a:ea typeface="微软雅黑" panose="020B0503020204020204" pitchFamily="34" charset="-122"/>
                            </a:rPr>
                          </m:ctrlPr>
                        </m:dPr>
                        <m:e>
                          <m:r>
                            <a:rPr lang="en-US" altLang="zh-CN" b="0" i="1" smtClean="0">
                              <a:solidFill>
                                <a:srgbClr val="0070C0"/>
                              </a:solidFill>
                              <a:latin typeface="Cambria Math" panose="02040503050406030204" pitchFamily="18" charset="0"/>
                              <a:ea typeface="微软雅黑" panose="020B0503020204020204" pitchFamily="34" charset="-122"/>
                            </a:rPr>
                            <m:t>𝒜</m:t>
                          </m:r>
                          <m:r>
                            <a:rPr lang="en-US" altLang="zh-CN" b="0" i="1" smtClean="0">
                              <a:solidFill>
                                <a:srgbClr val="0070C0"/>
                              </a:solidFill>
                              <a:latin typeface="Cambria Math" panose="02040503050406030204" pitchFamily="18" charset="0"/>
                              <a:ea typeface="微软雅黑" panose="020B0503020204020204" pitchFamily="34" charset="-122"/>
                            </a:rPr>
                            <m:t>, </m:t>
                          </m:r>
                          <m:r>
                            <a:rPr lang="en-US" altLang="zh-CN" b="0" i="1" smtClean="0">
                              <a:solidFill>
                                <a:srgbClr val="0070C0"/>
                              </a:solidFill>
                              <a:latin typeface="Cambria Math" panose="02040503050406030204" pitchFamily="18" charset="0"/>
                              <a:ea typeface="微软雅黑" panose="020B0503020204020204" pitchFamily="34" charset="-122"/>
                            </a:rPr>
                            <m:t>ℛ</m:t>
                          </m:r>
                        </m:e>
                        <m:e>
                          <m:r>
                            <a:rPr lang="en-US" altLang="zh-CN" b="0" i="1" smtClean="0">
                              <a:solidFill>
                                <a:srgbClr val="0070C0"/>
                              </a:solidFill>
                              <a:latin typeface="Cambria Math" panose="02040503050406030204" pitchFamily="18" charset="0"/>
                              <a:ea typeface="微软雅黑" panose="020B0503020204020204" pitchFamily="34" charset="-122"/>
                            </a:rPr>
                            <m:t>𝐷</m:t>
                          </m:r>
                        </m:e>
                      </m:d>
                      <m:r>
                        <a:rPr lang="en-US" altLang="zh-CN" b="0" i="1" smtClean="0">
                          <a:solidFill>
                            <a:srgbClr val="0070C0"/>
                          </a:solidFill>
                          <a:latin typeface="Cambria Math" panose="02040503050406030204" pitchFamily="18" charset="0"/>
                          <a:ea typeface="微软雅黑" panose="020B0503020204020204" pitchFamily="34" charset="-122"/>
                        </a:rPr>
                        <m:t>=</m:t>
                      </m:r>
                      <m:f>
                        <m:fPr>
                          <m:ctrlPr>
                            <a:rPr lang="en-US" altLang="zh-CN" b="0" i="1" smtClean="0">
                              <a:latin typeface="Cambria Math" panose="02040503050406030204" pitchFamily="18" charset="0"/>
                              <a:ea typeface="微软雅黑" panose="020B0503020204020204" pitchFamily="34" charset="-122"/>
                            </a:rPr>
                          </m:ctrlPr>
                        </m:fPr>
                        <m:num>
                          <m:r>
                            <a:rPr lang="en-US" altLang="zh-CN" b="0" i="1" smtClean="0">
                              <a:solidFill>
                                <a:srgbClr val="00B050"/>
                              </a:solidFill>
                              <a:latin typeface="Cambria Math" panose="02040503050406030204" pitchFamily="18" charset="0"/>
                              <a:ea typeface="微软雅黑" panose="020B0503020204020204" pitchFamily="34" charset="-122"/>
                            </a:rPr>
                            <m:t>𝑃</m:t>
                          </m:r>
                          <m:d>
                            <m:dPr>
                              <m:sepChr m:val="∣"/>
                              <m:ctrlPr>
                                <a:rPr lang="en-US" altLang="zh-CN" b="0" i="1" smtClean="0">
                                  <a:solidFill>
                                    <a:srgbClr val="00B050"/>
                                  </a:solidFill>
                                  <a:latin typeface="Cambria Math" panose="02040503050406030204" pitchFamily="18" charset="0"/>
                                  <a:ea typeface="微软雅黑" panose="020B0503020204020204" pitchFamily="34" charset="-122"/>
                                </a:rPr>
                              </m:ctrlPr>
                            </m:dPr>
                            <m:e>
                              <m:r>
                                <a:rPr lang="en-US" altLang="zh-CN" b="0" i="1" smtClean="0">
                                  <a:solidFill>
                                    <a:srgbClr val="00B050"/>
                                  </a:solidFill>
                                  <a:latin typeface="Cambria Math" panose="02040503050406030204" pitchFamily="18" charset="0"/>
                                  <a:ea typeface="微软雅黑" panose="020B0503020204020204" pitchFamily="34" charset="-122"/>
                                </a:rPr>
                                <m:t>𝐷</m:t>
                              </m:r>
                            </m:e>
                            <m:e>
                              <m:r>
                                <a:rPr lang="en-US" altLang="zh-CN" b="0" i="1" smtClean="0">
                                  <a:solidFill>
                                    <a:srgbClr val="00B050"/>
                                  </a:solidFill>
                                  <a:latin typeface="Cambria Math" panose="02040503050406030204" pitchFamily="18" charset="0"/>
                                  <a:ea typeface="微软雅黑" panose="020B0503020204020204" pitchFamily="34" charset="-122"/>
                                </a:rPr>
                                <m:t>𝒜</m:t>
                              </m:r>
                              <m:r>
                                <a:rPr lang="en-US" altLang="zh-CN" b="0" i="1" smtClean="0">
                                  <a:solidFill>
                                    <a:srgbClr val="00B050"/>
                                  </a:solidFill>
                                  <a:latin typeface="Cambria Math" panose="02040503050406030204" pitchFamily="18" charset="0"/>
                                  <a:ea typeface="微软雅黑" panose="020B0503020204020204" pitchFamily="34" charset="-122"/>
                                </a:rPr>
                                <m:t>, </m:t>
                              </m:r>
                              <m:r>
                                <a:rPr lang="en-US" altLang="zh-CN" b="0" i="1" smtClean="0">
                                  <a:solidFill>
                                    <a:srgbClr val="00B050"/>
                                  </a:solidFill>
                                  <a:latin typeface="Cambria Math" panose="02040503050406030204" pitchFamily="18" charset="0"/>
                                  <a:ea typeface="微软雅黑" panose="020B0503020204020204" pitchFamily="34" charset="-122"/>
                                </a:rPr>
                                <m:t>ℛ</m:t>
                              </m:r>
                            </m:e>
                          </m:d>
                          <m:r>
                            <a:rPr lang="en-US" altLang="zh-CN" b="0" i="1" smtClean="0">
                              <a:latin typeface="Cambria Math" panose="02040503050406030204" pitchFamily="18" charset="0"/>
                              <a:ea typeface="微软雅黑" panose="020B0503020204020204" pitchFamily="34" charset="-122"/>
                            </a:rPr>
                            <m:t>×</m:t>
                          </m:r>
                          <m:r>
                            <a:rPr lang="en-US" altLang="zh-CN" b="0" i="1" smtClean="0">
                              <a:latin typeface="Cambria Math" panose="02040503050406030204" pitchFamily="18" charset="0"/>
                              <a:ea typeface="微软雅黑" panose="020B0503020204020204" pitchFamily="34" charset="-122"/>
                            </a:rPr>
                            <m:t>𝑃</m:t>
                          </m:r>
                          <m:r>
                            <a:rPr lang="en-US" altLang="zh-CN" b="0" i="1" smtClean="0">
                              <a:latin typeface="Cambria Math" panose="02040503050406030204" pitchFamily="18" charset="0"/>
                              <a:ea typeface="微软雅黑" panose="020B0503020204020204" pitchFamily="34" charset="-122"/>
                            </a:rPr>
                            <m:t>(</m:t>
                          </m:r>
                          <m:r>
                            <a:rPr lang="en-US" altLang="zh-CN" b="0" i="1" smtClean="0">
                              <a:latin typeface="Cambria Math" panose="02040503050406030204" pitchFamily="18" charset="0"/>
                              <a:ea typeface="微软雅黑" panose="020B0503020204020204" pitchFamily="34" charset="-122"/>
                            </a:rPr>
                            <m:t>𝒜</m:t>
                          </m:r>
                          <m:r>
                            <a:rPr lang="en-US" altLang="zh-CN" b="0" i="1" smtClean="0">
                              <a:latin typeface="Cambria Math" panose="02040503050406030204" pitchFamily="18" charset="0"/>
                              <a:ea typeface="微软雅黑" panose="020B0503020204020204" pitchFamily="34" charset="-122"/>
                            </a:rPr>
                            <m:t>, </m:t>
                          </m:r>
                          <m:r>
                            <a:rPr lang="en-US" altLang="zh-CN" b="0" i="1" smtClean="0">
                              <a:latin typeface="Cambria Math" panose="02040503050406030204" pitchFamily="18" charset="0"/>
                              <a:ea typeface="微软雅黑" panose="020B0503020204020204" pitchFamily="34" charset="-122"/>
                            </a:rPr>
                            <m:t>ℛ</m:t>
                          </m:r>
                          <m:r>
                            <a:rPr lang="en-US" altLang="zh-CN" b="0" i="1" smtClean="0">
                              <a:latin typeface="Cambria Math" panose="02040503050406030204" pitchFamily="18" charset="0"/>
                              <a:ea typeface="微软雅黑" panose="020B0503020204020204" pitchFamily="34" charset="-122"/>
                            </a:rPr>
                            <m:t>)</m:t>
                          </m:r>
                        </m:num>
                        <m:den>
                          <m:r>
                            <a:rPr lang="en-US" altLang="zh-CN" b="0" i="1" smtClean="0">
                              <a:latin typeface="Cambria Math" panose="02040503050406030204" pitchFamily="18" charset="0"/>
                              <a:ea typeface="微软雅黑" panose="020B0503020204020204" pitchFamily="34" charset="-122"/>
                            </a:rPr>
                            <m:t>𝑃</m:t>
                          </m:r>
                          <m:r>
                            <a:rPr lang="en-US" altLang="zh-CN" b="0" i="1" smtClean="0">
                              <a:latin typeface="Cambria Math" panose="02040503050406030204" pitchFamily="18" charset="0"/>
                              <a:ea typeface="微软雅黑" panose="020B0503020204020204" pitchFamily="34" charset="-122"/>
                            </a:rPr>
                            <m:t>(</m:t>
                          </m:r>
                          <m:r>
                            <a:rPr lang="en-US" altLang="zh-CN" b="0" i="1" smtClean="0">
                              <a:latin typeface="Cambria Math" panose="02040503050406030204" pitchFamily="18" charset="0"/>
                              <a:ea typeface="微软雅黑" panose="020B0503020204020204" pitchFamily="34" charset="-122"/>
                            </a:rPr>
                            <m:t>𝐷</m:t>
                          </m:r>
                          <m:r>
                            <a:rPr lang="en-US" altLang="zh-CN" b="0" i="1" smtClean="0">
                              <a:latin typeface="Cambria Math" panose="02040503050406030204" pitchFamily="18" charset="0"/>
                              <a:ea typeface="微软雅黑" panose="020B0503020204020204" pitchFamily="34" charset="-122"/>
                            </a:rPr>
                            <m:t>)</m:t>
                          </m:r>
                        </m:den>
                      </m:f>
                    </m:oMath>
                  </m:oMathPara>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其中</a:t>
                </a:r>
                <a:endParaRPr lang="en-US" altLang="zh-CN" dirty="0" smtClean="0">
                  <a:latin typeface="微软雅黑" panose="020B0503020204020204" pitchFamily="34" charset="-122"/>
                  <a:ea typeface="微软雅黑" panose="020B0503020204020204" pitchFamily="34" charset="-122"/>
                </a:endParaRPr>
              </a:p>
              <a:p>
                <a:pPr/>
                <a14:m>
                  <m:oMathPara xmlns:m="http://schemas.openxmlformats.org/officeDocument/2006/math">
                    <m:oMathParaPr>
                      <m:jc m:val="centerGroup"/>
                    </m:oMathParaPr>
                    <m:oMath xmlns:m="http://schemas.openxmlformats.org/officeDocument/2006/math">
                      <m:r>
                        <a:rPr lang="en-US" altLang="zh-CN" b="0" i="1" smtClean="0">
                          <a:solidFill>
                            <a:srgbClr val="00B050"/>
                          </a:solidFill>
                          <a:latin typeface="Cambria Math" panose="02040503050406030204" pitchFamily="18" charset="0"/>
                          <a:ea typeface="微软雅黑" panose="020B0503020204020204" pitchFamily="34" charset="-122"/>
                        </a:rPr>
                        <m:t>𝑃</m:t>
                      </m:r>
                      <m:d>
                        <m:dPr>
                          <m:sepChr m:val="∣"/>
                          <m:ctrlPr>
                            <a:rPr lang="en-US" altLang="zh-CN" b="0" i="1" smtClean="0">
                              <a:solidFill>
                                <a:srgbClr val="00B050"/>
                              </a:solidFill>
                              <a:latin typeface="Cambria Math" panose="02040503050406030204" pitchFamily="18" charset="0"/>
                              <a:ea typeface="微软雅黑" panose="020B0503020204020204" pitchFamily="34" charset="-122"/>
                            </a:rPr>
                          </m:ctrlPr>
                        </m:dPr>
                        <m:e>
                          <m:r>
                            <a:rPr lang="en-US" altLang="zh-CN" b="0" i="1" smtClean="0">
                              <a:solidFill>
                                <a:srgbClr val="00B050"/>
                              </a:solidFill>
                              <a:latin typeface="Cambria Math" panose="02040503050406030204" pitchFamily="18" charset="0"/>
                              <a:ea typeface="微软雅黑" panose="020B0503020204020204" pitchFamily="34" charset="-122"/>
                            </a:rPr>
                            <m:t>𝐷</m:t>
                          </m:r>
                        </m:e>
                        <m:e>
                          <m:r>
                            <a:rPr lang="en-US" altLang="zh-CN" b="0" i="1" smtClean="0">
                              <a:solidFill>
                                <a:srgbClr val="00B050"/>
                              </a:solidFill>
                              <a:latin typeface="Cambria Math" panose="02040503050406030204" pitchFamily="18" charset="0"/>
                              <a:ea typeface="微软雅黑" panose="020B0503020204020204" pitchFamily="34" charset="-122"/>
                            </a:rPr>
                            <m:t>𝒜</m:t>
                          </m:r>
                          <m:r>
                            <a:rPr lang="en-US" altLang="zh-CN" b="0" i="1" smtClean="0">
                              <a:solidFill>
                                <a:srgbClr val="00B050"/>
                              </a:solidFill>
                              <a:latin typeface="Cambria Math" panose="02040503050406030204" pitchFamily="18" charset="0"/>
                              <a:ea typeface="微软雅黑" panose="020B0503020204020204" pitchFamily="34" charset="-122"/>
                            </a:rPr>
                            <m:t>,</m:t>
                          </m:r>
                          <m:r>
                            <a:rPr lang="en-US" altLang="zh-CN" b="0" i="1" smtClean="0">
                              <a:solidFill>
                                <a:srgbClr val="00B050"/>
                              </a:solidFill>
                              <a:latin typeface="Cambria Math" panose="02040503050406030204" pitchFamily="18" charset="0"/>
                              <a:ea typeface="微软雅黑" panose="020B0503020204020204" pitchFamily="34" charset="-122"/>
                            </a:rPr>
                            <m:t>ℛ</m:t>
                          </m:r>
                        </m:e>
                      </m:d>
                      <m:r>
                        <a:rPr lang="en-US" altLang="zh-CN" b="0" i="1" smtClean="0">
                          <a:latin typeface="Cambria Math" panose="02040503050406030204" pitchFamily="18" charset="0"/>
                          <a:ea typeface="微软雅黑" panose="020B0503020204020204" pitchFamily="34" charset="-122"/>
                        </a:rPr>
                        <m:t>=∫</m:t>
                      </m:r>
                      <m:r>
                        <a:rPr lang="en-US" altLang="zh-CN" b="0" i="1" smtClean="0">
                          <a:solidFill>
                            <a:srgbClr val="C00000"/>
                          </a:solidFill>
                          <a:latin typeface="Cambria Math" panose="02040503050406030204" pitchFamily="18" charset="0"/>
                          <a:ea typeface="微软雅黑" panose="020B0503020204020204" pitchFamily="34" charset="-122"/>
                        </a:rPr>
                        <m:t>𝑃</m:t>
                      </m:r>
                      <m:d>
                        <m:dPr>
                          <m:sepChr m:val="∣"/>
                          <m:ctrlPr>
                            <a:rPr lang="en-US" altLang="zh-CN" b="0" i="1" smtClean="0">
                              <a:solidFill>
                                <a:srgbClr val="C00000"/>
                              </a:solidFill>
                              <a:latin typeface="Cambria Math" panose="02040503050406030204" pitchFamily="18" charset="0"/>
                              <a:ea typeface="微软雅黑" panose="020B0503020204020204" pitchFamily="34" charset="-122"/>
                            </a:rPr>
                          </m:ctrlPr>
                        </m:dPr>
                        <m:e>
                          <m:r>
                            <a:rPr lang="en-US" altLang="zh-CN" b="0" i="1" smtClean="0">
                              <a:solidFill>
                                <a:srgbClr val="C00000"/>
                              </a:solidFill>
                              <a:latin typeface="Cambria Math" panose="02040503050406030204" pitchFamily="18" charset="0"/>
                              <a:ea typeface="微软雅黑" panose="020B0503020204020204" pitchFamily="34" charset="-122"/>
                            </a:rPr>
                            <m:t>𝐷</m:t>
                          </m:r>
                        </m:e>
                        <m:e>
                          <m:r>
                            <a:rPr lang="en-US" altLang="zh-CN" b="0" i="1" smtClean="0">
                              <a:solidFill>
                                <a:srgbClr val="C00000"/>
                              </a:solidFill>
                              <a:latin typeface="Cambria Math" panose="02040503050406030204" pitchFamily="18" charset="0"/>
                              <a:ea typeface="微软雅黑" panose="020B0503020204020204" pitchFamily="34" charset="-122"/>
                            </a:rPr>
                            <m:t>𝒜</m:t>
                          </m:r>
                          <m:r>
                            <a:rPr lang="en-US" altLang="zh-CN" b="0" i="1" smtClean="0">
                              <a:solidFill>
                                <a:srgbClr val="C00000"/>
                              </a:solidFill>
                              <a:latin typeface="Cambria Math" panose="02040503050406030204" pitchFamily="18" charset="0"/>
                              <a:ea typeface="微软雅黑" panose="020B0503020204020204" pitchFamily="34" charset="-122"/>
                            </a:rPr>
                            <m:t>,</m:t>
                          </m:r>
                          <m:r>
                            <a:rPr lang="en-US" altLang="zh-CN" b="0" i="1" smtClean="0">
                              <a:solidFill>
                                <a:srgbClr val="C00000"/>
                              </a:solidFill>
                              <a:latin typeface="Cambria Math" panose="02040503050406030204" pitchFamily="18" charset="0"/>
                              <a:ea typeface="微软雅黑" panose="020B0503020204020204" pitchFamily="34" charset="-122"/>
                            </a:rPr>
                            <m:t>𝛼</m:t>
                          </m:r>
                          <m:r>
                            <a:rPr lang="en-US" altLang="zh-CN" b="0" i="1" smtClean="0">
                              <a:solidFill>
                                <a:srgbClr val="C00000"/>
                              </a:solidFill>
                              <a:latin typeface="Cambria Math" panose="02040503050406030204" pitchFamily="18" charset="0"/>
                              <a:ea typeface="微软雅黑" panose="020B0503020204020204" pitchFamily="34" charset="-122"/>
                            </a:rPr>
                            <m:t>, </m:t>
                          </m:r>
                          <m:r>
                            <a:rPr lang="en-US" altLang="zh-CN" b="0" i="1" smtClean="0">
                              <a:solidFill>
                                <a:srgbClr val="C00000"/>
                              </a:solidFill>
                              <a:latin typeface="Cambria Math" panose="02040503050406030204" pitchFamily="18" charset="0"/>
                              <a:ea typeface="微软雅黑" panose="020B0503020204020204" pitchFamily="34" charset="-122"/>
                            </a:rPr>
                            <m:t>ℛ</m:t>
                          </m:r>
                        </m:e>
                      </m:d>
                      <m:r>
                        <a:rPr lang="en-US" altLang="zh-CN" b="0" i="1" smtClean="0">
                          <a:latin typeface="Cambria Math" panose="02040503050406030204" pitchFamily="18" charset="0"/>
                          <a:ea typeface="微软雅黑" panose="020B0503020204020204" pitchFamily="34" charset="-122"/>
                        </a:rPr>
                        <m:t>×</m:t>
                      </m:r>
                      <m:r>
                        <a:rPr lang="en-US" altLang="zh-CN" b="0" i="1" smtClean="0">
                          <a:latin typeface="Cambria Math" panose="02040503050406030204" pitchFamily="18" charset="0"/>
                          <a:ea typeface="微软雅黑" panose="020B0503020204020204" pitchFamily="34" charset="-122"/>
                        </a:rPr>
                        <m:t>𝑃</m:t>
                      </m:r>
                      <m:d>
                        <m:dPr>
                          <m:ctrlPr>
                            <a:rPr lang="en-US" altLang="zh-CN" b="0" i="1" smtClean="0">
                              <a:latin typeface="Cambria Math" panose="02040503050406030204" pitchFamily="18" charset="0"/>
                              <a:ea typeface="微软雅黑" panose="020B0503020204020204" pitchFamily="34" charset="-122"/>
                            </a:rPr>
                          </m:ctrlPr>
                        </m:dPr>
                        <m:e>
                          <m:r>
                            <a:rPr lang="en-US" altLang="zh-CN" b="0" i="1" smtClean="0">
                              <a:latin typeface="Cambria Math" panose="02040503050406030204" pitchFamily="18" charset="0"/>
                              <a:ea typeface="微软雅黑" panose="020B0503020204020204" pitchFamily="34" charset="-122"/>
                            </a:rPr>
                            <m:t>𝛼</m:t>
                          </m:r>
                        </m:e>
                      </m:d>
                      <m:r>
                        <a:rPr lang="en-US" altLang="zh-CN" b="0" i="1" smtClean="0">
                          <a:latin typeface="Cambria Math" panose="02040503050406030204" pitchFamily="18" charset="0"/>
                          <a:ea typeface="微软雅黑" panose="020B0503020204020204" pitchFamily="34" charset="-122"/>
                        </a:rPr>
                        <m:t>𝑑</m:t>
                      </m:r>
                      <m:r>
                        <a:rPr lang="en-US" altLang="zh-CN" b="0" i="1" smtClean="0">
                          <a:latin typeface="Cambria Math" panose="02040503050406030204" pitchFamily="18" charset="0"/>
                          <a:ea typeface="微软雅黑" panose="020B0503020204020204" pitchFamily="34" charset="-122"/>
                        </a:rPr>
                        <m:t>𝛼</m:t>
                      </m:r>
                    </m:oMath>
                  </m:oMathPara>
                </a14:m>
                <a:endParaRPr lang="en-US" altLang="zh-CN" dirty="0" smtClean="0">
                  <a:latin typeface="微软雅黑" panose="020B0503020204020204" pitchFamily="34" charset="-122"/>
                  <a:ea typeface="微软雅黑" panose="020B0503020204020204" pitchFamily="34" charset="-122"/>
                </a:endParaRPr>
              </a:p>
              <a:p>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1226527" y="3226673"/>
                <a:ext cx="6299688" cy="1797543"/>
              </a:xfrm>
              <a:prstGeom prst="rect">
                <a:avLst/>
              </a:prstGeom>
              <a:blipFill>
                <a:blip r:embed="rId4"/>
                <a:stretch>
                  <a:fillRect l="-774" t="-1695"/>
                </a:stretch>
              </a:blipFill>
            </p:spPr>
            <p:txBody>
              <a:bodyPr/>
              <a:lstStyle/>
              <a:p>
                <a:r>
                  <a:rPr lang="zh-CN" altLang="en-US">
                    <a:noFill/>
                  </a:rPr>
                  <a:t> </a:t>
                </a:r>
              </a:p>
            </p:txBody>
          </p:sp>
        </mc:Fallback>
      </mc:AlternateContent>
      <p:sp>
        <p:nvSpPr>
          <p:cNvPr id="8" name="文本框 7"/>
          <p:cNvSpPr txBox="1"/>
          <p:nvPr/>
        </p:nvSpPr>
        <p:spPr>
          <a:xfrm>
            <a:off x="93785" y="2807622"/>
            <a:ext cx="2438400" cy="369332"/>
          </a:xfrm>
          <a:prstGeom prst="rect">
            <a:avLst/>
          </a:prstGeom>
          <a:noFill/>
        </p:spPr>
        <p:txBody>
          <a:bodyPr wrap="square" rtlCol="0">
            <a:spAutoFit/>
          </a:bodyPr>
          <a:lstStyle/>
          <a:p>
            <a:pPr algn="ctr"/>
            <a:r>
              <a:rPr lang="zh-CN" altLang="en-US" b="1" dirty="0" smtClean="0">
                <a:latin typeface="微软雅黑" panose="020B0503020204020204" pitchFamily="34" charset="-122"/>
                <a:ea typeface="微软雅黑" panose="020B0503020204020204" pitchFamily="34" charset="-122"/>
              </a:rPr>
              <a:t>为什么</a:t>
            </a:r>
            <a:r>
              <a:rPr lang="en-US" altLang="zh-CN" b="1" dirty="0" smtClean="0">
                <a:latin typeface="微软雅黑" panose="020B0503020204020204" pitchFamily="34" charset="-122"/>
                <a:ea typeface="微软雅黑" panose="020B0503020204020204" pitchFamily="34" charset="-122"/>
              </a:rPr>
              <a:t>…</a:t>
            </a:r>
            <a:endParaRPr lang="zh-CN" altLang="en-US" b="1" dirty="0" smtClean="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9" name="文本框 8"/>
              <p:cNvSpPr txBox="1"/>
              <p:nvPr/>
            </p:nvSpPr>
            <p:spPr>
              <a:xfrm>
                <a:off x="558311" y="5024216"/>
                <a:ext cx="7518889" cy="369332"/>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如果对</a:t>
                </a:r>
                <a:r>
                  <a:rPr lang="zh-CN" altLang="en-US" b="1" dirty="0" smtClean="0">
                    <a:latin typeface="微软雅黑" panose="020B0503020204020204" pitchFamily="34" charset="-122"/>
                    <a:ea typeface="微软雅黑" panose="020B0503020204020204" pitchFamily="34" charset="-122"/>
                  </a:rPr>
                  <a:t>模型</a:t>
                </a:r>
                <a:r>
                  <a:rPr lang="zh-CN" altLang="en-US" b="1" dirty="0">
                    <a:latin typeface="微软雅黑" panose="020B0503020204020204" pitchFamily="34" charset="-122"/>
                    <a:ea typeface="微软雅黑" panose="020B0503020204020204" pitchFamily="34" charset="-122"/>
                  </a:rPr>
                  <a:t>结构</a:t>
                </a:r>
                <a:r>
                  <a:rPr lang="zh-CN" altLang="en-US" dirty="0" smtClean="0">
                    <a:latin typeface="微软雅黑" panose="020B0503020204020204" pitchFamily="34" charset="-122"/>
                    <a:ea typeface="微软雅黑" panose="020B0503020204020204" pitchFamily="34" charset="-122"/>
                  </a:rPr>
                  <a:t>没有先验偏好 </a:t>
                </a:r>
                <a14:m>
                  <m:oMath xmlns:m="http://schemas.openxmlformats.org/officeDocument/2006/math">
                    <m:r>
                      <a:rPr lang="en-US" altLang="zh-CN" b="0" i="1" smtClean="0">
                        <a:latin typeface="Cambria Math" panose="02040503050406030204" pitchFamily="18" charset="0"/>
                        <a:ea typeface="微软雅黑" panose="020B0503020204020204" pitchFamily="34" charset="-122"/>
                      </a:rPr>
                      <m:t>𝑃</m:t>
                    </m:r>
                    <m:d>
                      <m:dPr>
                        <m:ctrlPr>
                          <a:rPr lang="en-US" altLang="zh-CN" b="0" i="1" smtClean="0">
                            <a:latin typeface="Cambria Math" panose="02040503050406030204" pitchFamily="18" charset="0"/>
                            <a:ea typeface="微软雅黑" panose="020B0503020204020204" pitchFamily="34" charset="-122"/>
                          </a:rPr>
                        </m:ctrlPr>
                      </m:dPr>
                      <m:e>
                        <m:r>
                          <a:rPr lang="en-US" altLang="zh-CN" b="0" i="1" smtClean="0">
                            <a:latin typeface="Cambria Math" panose="02040503050406030204" pitchFamily="18" charset="0"/>
                            <a:ea typeface="微软雅黑" panose="020B0503020204020204" pitchFamily="34" charset="-122"/>
                          </a:rPr>
                          <m:t>𝒜</m:t>
                        </m:r>
                        <m:r>
                          <a:rPr lang="en-US" altLang="zh-CN" b="0" i="1" smtClean="0">
                            <a:latin typeface="Cambria Math" panose="02040503050406030204" pitchFamily="18" charset="0"/>
                            <a:ea typeface="微软雅黑" panose="020B0503020204020204" pitchFamily="34" charset="-122"/>
                          </a:rPr>
                          <m:t>, </m:t>
                        </m:r>
                        <m:r>
                          <a:rPr lang="en-US" altLang="zh-CN" b="0" i="1" smtClean="0">
                            <a:latin typeface="Cambria Math" panose="02040503050406030204" pitchFamily="18" charset="0"/>
                            <a:ea typeface="微软雅黑" panose="020B0503020204020204" pitchFamily="34" charset="-122"/>
                          </a:rPr>
                          <m:t>ℛ</m:t>
                        </m:r>
                      </m:e>
                    </m:d>
                    <m:r>
                      <a:rPr lang="en-US" altLang="zh-CN" b="0" i="1" smtClean="0">
                        <a:latin typeface="Cambria Math" panose="02040503050406030204" pitchFamily="18" charset="0"/>
                        <a:ea typeface="微软雅黑" panose="020B0503020204020204" pitchFamily="34" charset="-122"/>
                      </a:rPr>
                      <m:t>=</m:t>
                    </m:r>
                    <m:r>
                      <a:rPr lang="en-US" altLang="zh-CN" b="0" i="1" smtClean="0">
                        <a:latin typeface="Cambria Math" panose="02040503050406030204" pitchFamily="18" charset="0"/>
                        <a:ea typeface="微软雅黑" panose="020B0503020204020204" pitchFamily="34" charset="-122"/>
                      </a:rPr>
                      <m:t>𝑐𝑜𝑛𝑠𝑡</m:t>
                    </m:r>
                    <m:r>
                      <a:rPr lang="en-US" altLang="zh-CN" b="0" i="1" smtClean="0">
                        <a:latin typeface="Cambria Math" panose="02040503050406030204" pitchFamily="18" charset="0"/>
                        <a:ea typeface="微软雅黑" panose="020B0503020204020204" pitchFamily="34" charset="-122"/>
                      </a:rPr>
                      <m:t>.</m:t>
                    </m:r>
                  </m:oMath>
                </a14:m>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558311" y="5024216"/>
                <a:ext cx="7518889" cy="369332"/>
              </a:xfrm>
              <a:prstGeom prst="rect">
                <a:avLst/>
              </a:prstGeom>
              <a:blipFill>
                <a:blip r:embed="rId5"/>
                <a:stretch>
                  <a:fillRect l="-730"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p:cNvSpPr txBox="1"/>
              <p:nvPr/>
            </p:nvSpPr>
            <p:spPr>
              <a:xfrm>
                <a:off x="558311" y="5443267"/>
                <a:ext cx="8374675" cy="646331"/>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如果对</a:t>
                </a:r>
                <a:r>
                  <a:rPr lang="zh-CN" altLang="en-US" b="1" dirty="0" smtClean="0">
                    <a:latin typeface="微软雅黑" panose="020B0503020204020204" pitchFamily="34" charset="-122"/>
                    <a:ea typeface="微软雅黑" panose="020B0503020204020204" pitchFamily="34" charset="-122"/>
                  </a:rPr>
                  <a:t>模型约束</a:t>
                </a:r>
                <a:r>
                  <a:rPr lang="zh-CN" altLang="en-US" dirty="0" smtClean="0">
                    <a:latin typeface="微软雅黑" panose="020B0503020204020204" pitchFamily="34" charset="-122"/>
                    <a:ea typeface="微软雅黑" panose="020B0503020204020204" pitchFamily="34" charset="-122"/>
                  </a:rPr>
                  <a:t>没有先验偏好 </a:t>
                </a:r>
                <a14:m>
                  <m:oMath xmlns:m="http://schemas.openxmlformats.org/officeDocument/2006/math">
                    <m:r>
                      <a:rPr lang="en-US" altLang="zh-CN" b="0" i="1" smtClean="0">
                        <a:latin typeface="Cambria Math" panose="02040503050406030204" pitchFamily="18" charset="0"/>
                        <a:ea typeface="微软雅黑" panose="020B0503020204020204" pitchFamily="34" charset="-122"/>
                      </a:rPr>
                      <m:t>𝑃</m:t>
                    </m:r>
                    <m:d>
                      <m:dPr>
                        <m:ctrlPr>
                          <a:rPr lang="en-US" altLang="zh-CN" b="0" i="1" smtClean="0">
                            <a:latin typeface="Cambria Math" panose="02040503050406030204" pitchFamily="18" charset="0"/>
                            <a:ea typeface="微软雅黑" panose="020B0503020204020204" pitchFamily="34" charset="-122"/>
                          </a:rPr>
                        </m:ctrlPr>
                      </m:dPr>
                      <m:e>
                        <m:r>
                          <a:rPr lang="en-US" altLang="zh-CN" b="0" i="1" smtClean="0">
                            <a:latin typeface="Cambria Math" panose="02040503050406030204" pitchFamily="18" charset="0"/>
                            <a:ea typeface="微软雅黑" panose="020B0503020204020204" pitchFamily="34" charset="-122"/>
                          </a:rPr>
                          <m:t>𝛼</m:t>
                        </m:r>
                      </m:e>
                    </m:d>
                    <m:r>
                      <a:rPr lang="en-US" altLang="zh-CN" b="0" i="1" smtClean="0">
                        <a:latin typeface="Cambria Math" panose="02040503050406030204" pitchFamily="18" charset="0"/>
                        <a:ea typeface="微软雅黑" panose="020B0503020204020204" pitchFamily="34" charset="-122"/>
                      </a:rPr>
                      <m:t>=</m:t>
                    </m:r>
                    <m:r>
                      <a:rPr lang="en-US" altLang="zh-CN" b="0" i="1" smtClean="0">
                        <a:latin typeface="Cambria Math" panose="02040503050406030204" pitchFamily="18" charset="0"/>
                        <a:ea typeface="微软雅黑" panose="020B0503020204020204" pitchFamily="34" charset="-122"/>
                      </a:rPr>
                      <m:t>𝑐𝑜𝑛𝑠𝑡</m:t>
                    </m:r>
                    <m:r>
                      <a:rPr lang="en-US" altLang="zh-CN" b="0" i="1" smtClean="0">
                        <a:latin typeface="Cambria Math" panose="02040503050406030204" pitchFamily="18" charset="0"/>
                        <a:ea typeface="微软雅黑" panose="020B0503020204020204" pitchFamily="34" charset="-122"/>
                      </a:rPr>
                      <m:t>.</m:t>
                    </m:r>
                  </m:oMath>
                </a14:m>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甚至</a:t>
                </a:r>
                <a:r>
                  <a:rPr lang="zh-CN" altLang="en-US" dirty="0">
                    <a:latin typeface="微软雅黑" panose="020B0503020204020204" pitchFamily="34" charset="-122"/>
                    <a:ea typeface="微软雅黑" panose="020B0503020204020204" pitchFamily="34" charset="-122"/>
                  </a:rPr>
                  <a:t>有时</a:t>
                </a:r>
                <a:r>
                  <a:rPr lang="zh-CN" altLang="en-US" dirty="0" smtClean="0">
                    <a:latin typeface="微软雅黑" panose="020B0503020204020204" pitchFamily="34" charset="-122"/>
                    <a:ea typeface="微软雅黑" panose="020B0503020204020204" pitchFamily="34" charset="-122"/>
                  </a:rPr>
                  <a:t>直接选定</a:t>
                </a:r>
                <a14:m>
                  <m:oMath xmlns:m="http://schemas.openxmlformats.org/officeDocument/2006/math">
                    <m:r>
                      <a:rPr lang="en-US" altLang="zh-CN" b="0" i="1" smtClean="0">
                        <a:latin typeface="Cambria Math" panose="02040503050406030204" pitchFamily="18" charset="0"/>
                        <a:ea typeface="微软雅黑" panose="020B0503020204020204" pitchFamily="34" charset="-122"/>
                      </a:rPr>
                      <m:t>𝛼</m:t>
                    </m:r>
                  </m:oMath>
                </a14:m>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比如预先固定拟合区间 </a:t>
                </a:r>
                <a14:m>
                  <m:oMath xmlns:m="http://schemas.openxmlformats.org/officeDocument/2006/math">
                    <m:r>
                      <a:rPr lang="en-US" altLang="zh-CN" b="0" i="1" smtClean="0">
                        <a:latin typeface="Cambria Math" panose="02040503050406030204" pitchFamily="18" charset="0"/>
                        <a:ea typeface="微软雅黑" panose="020B0503020204020204" pitchFamily="34" charset="-122"/>
                      </a:rPr>
                      <m:t>−</m:t>
                    </m:r>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𝛼</m:t>
                        </m:r>
                      </m:e>
                      <m:sub>
                        <m:r>
                          <a:rPr lang="en-US" altLang="zh-CN" b="0" i="1" smtClean="0">
                            <a:latin typeface="Cambria Math" panose="02040503050406030204" pitchFamily="18" charset="0"/>
                            <a:ea typeface="微软雅黑" panose="020B0503020204020204" pitchFamily="34" charset="-122"/>
                          </a:rPr>
                          <m:t>0</m:t>
                        </m:r>
                      </m:sub>
                    </m:sSub>
                    <m:r>
                      <a:rPr lang="en-US" altLang="zh-CN" b="0" i="1" smtClean="0">
                        <a:latin typeface="Cambria Math" panose="02040503050406030204" pitchFamily="18" charset="0"/>
                        <a:ea typeface="微软雅黑" panose="020B0503020204020204" pitchFamily="34" charset="-122"/>
                      </a:rPr>
                      <m:t>≤</m:t>
                    </m:r>
                    <m:r>
                      <a:rPr lang="en-US" altLang="zh-CN" b="0" i="1" smtClean="0">
                        <a:latin typeface="Cambria Math" panose="02040503050406030204" pitchFamily="18" charset="0"/>
                        <a:ea typeface="微软雅黑" panose="020B0503020204020204" pitchFamily="34" charset="-122"/>
                      </a:rPr>
                      <m:t>𝑤</m:t>
                    </m:r>
                    <m:r>
                      <a:rPr lang="en-US" altLang="zh-CN" b="0" i="1" smtClean="0">
                        <a:latin typeface="Cambria Math" panose="02040503050406030204" pitchFamily="18" charset="0"/>
                        <a:ea typeface="微软雅黑" panose="020B0503020204020204" pitchFamily="34" charset="-122"/>
                      </a:rPr>
                      <m:t>≤</m:t>
                    </m:r>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𝛼</m:t>
                        </m:r>
                      </m:e>
                      <m:sub>
                        <m:r>
                          <a:rPr lang="en-US" altLang="zh-CN" b="0" i="1" smtClean="0">
                            <a:latin typeface="Cambria Math" panose="02040503050406030204" pitchFamily="18" charset="0"/>
                            <a:ea typeface="微软雅黑" panose="020B0503020204020204" pitchFamily="34" charset="-122"/>
                          </a:rPr>
                          <m:t>0</m:t>
                        </m:r>
                      </m:sub>
                    </m:sSub>
                  </m:oMath>
                </a14:m>
                <a:r>
                  <a:rPr lang="zh-CN" altLang="en-US" dirty="0" smtClean="0">
                    <a:latin typeface="微软雅黑" panose="020B0503020204020204" pitchFamily="34" charset="-122"/>
                    <a:ea typeface="微软雅黑" panose="020B0503020204020204" pitchFamily="34" charset="-122"/>
                  </a:rPr>
                  <a:t>， 此时</a:t>
                </a:r>
                <a14:m>
                  <m:oMath xmlns:m="http://schemas.openxmlformats.org/officeDocument/2006/math">
                    <m:r>
                      <a:rPr lang="en-US" altLang="zh-CN" b="0" i="1" smtClean="0">
                        <a:latin typeface="Cambria Math" panose="02040503050406030204" pitchFamily="18" charset="0"/>
                        <a:ea typeface="微软雅黑" panose="020B0503020204020204" pitchFamily="34" charset="-122"/>
                      </a:rPr>
                      <m:t>𝑃</m:t>
                    </m:r>
                    <m:d>
                      <m:dPr>
                        <m:ctrlPr>
                          <a:rPr lang="en-US" altLang="zh-CN" b="0" i="1" smtClean="0">
                            <a:latin typeface="Cambria Math" panose="02040503050406030204" pitchFamily="18" charset="0"/>
                            <a:ea typeface="微软雅黑" panose="020B0503020204020204" pitchFamily="34" charset="-122"/>
                          </a:rPr>
                        </m:ctrlPr>
                      </m:dPr>
                      <m:e>
                        <m:r>
                          <a:rPr lang="en-US" altLang="zh-CN" b="0" i="1" smtClean="0">
                            <a:latin typeface="Cambria Math" panose="02040503050406030204" pitchFamily="18" charset="0"/>
                            <a:ea typeface="微软雅黑" panose="020B0503020204020204" pitchFamily="34" charset="-122"/>
                          </a:rPr>
                          <m:t>𝛼</m:t>
                        </m:r>
                      </m:e>
                    </m:d>
                    <m:r>
                      <a:rPr lang="en-US" altLang="zh-CN" b="0" i="1" smtClean="0">
                        <a:latin typeface="Cambria Math" panose="02040503050406030204" pitchFamily="18" charset="0"/>
                        <a:ea typeface="微软雅黑" panose="020B0503020204020204" pitchFamily="34" charset="-122"/>
                      </a:rPr>
                      <m:t>=</m:t>
                    </m:r>
                    <m:r>
                      <a:rPr lang="en-US" altLang="zh-CN" b="0" i="1" smtClean="0">
                        <a:latin typeface="Cambria Math" panose="02040503050406030204" pitchFamily="18" charset="0"/>
                        <a:ea typeface="微软雅黑" panose="020B0503020204020204" pitchFamily="34" charset="-122"/>
                      </a:rPr>
                      <m:t>𝛿</m:t>
                    </m:r>
                    <m:r>
                      <a:rPr lang="en-US" altLang="zh-CN" b="0" i="1" smtClean="0">
                        <a:latin typeface="Cambria Math" panose="02040503050406030204" pitchFamily="18" charset="0"/>
                        <a:ea typeface="微软雅黑" panose="020B0503020204020204" pitchFamily="34" charset="-122"/>
                      </a:rPr>
                      <m:t>(</m:t>
                    </m:r>
                    <m:sSub>
                      <m:sSubPr>
                        <m:ctrlPr>
                          <a:rPr lang="en-US" altLang="zh-CN" b="0"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𝛼</m:t>
                        </m:r>
                      </m:e>
                      <m:sub>
                        <m:r>
                          <a:rPr lang="en-US" altLang="zh-CN" b="0" i="1" smtClean="0">
                            <a:latin typeface="Cambria Math" panose="02040503050406030204" pitchFamily="18" charset="0"/>
                            <a:ea typeface="微软雅黑" panose="020B0503020204020204" pitchFamily="34" charset="-122"/>
                          </a:rPr>
                          <m:t>0</m:t>
                        </m:r>
                      </m:sub>
                    </m:sSub>
                    <m:r>
                      <a:rPr lang="en-US" altLang="zh-CN" b="0" i="1" smtClean="0">
                        <a:latin typeface="Cambria Math" panose="02040503050406030204" pitchFamily="18" charset="0"/>
                        <a:ea typeface="微软雅黑" panose="020B0503020204020204" pitchFamily="34" charset="-122"/>
                      </a:rPr>
                      <m:t>)</m:t>
                    </m:r>
                  </m:oMath>
                </a14:m>
                <a:endParaRPr lang="zh-CN" altLang="en-US" dirty="0" smtClean="0">
                  <a:latin typeface="微软雅黑" panose="020B0503020204020204" pitchFamily="34" charset="-122"/>
                  <a:ea typeface="微软雅黑" panose="020B0503020204020204" pitchFamily="34" charset="-122"/>
                </a:endParaRPr>
              </a:p>
            </p:txBody>
          </p:sp>
        </mc:Choice>
        <mc:Fallback xmlns="">
          <p:sp>
            <p:nvSpPr>
              <p:cNvPr id="10" name="文本框 9"/>
              <p:cNvSpPr txBox="1">
                <a:spLocks noRot="1" noChangeAspect="1" noMove="1" noResize="1" noEditPoints="1" noAdjustHandles="1" noChangeArrowheads="1" noChangeShapeType="1" noTextEdit="1"/>
              </p:cNvSpPr>
              <p:nvPr/>
            </p:nvSpPr>
            <p:spPr>
              <a:xfrm>
                <a:off x="558311" y="5443267"/>
                <a:ext cx="8374675" cy="646331"/>
              </a:xfrm>
              <a:prstGeom prst="rect">
                <a:avLst/>
              </a:prstGeom>
              <a:blipFill>
                <a:blip r:embed="rId6"/>
                <a:stretch>
                  <a:fillRect l="-655" t="-5660" b="-1415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80926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781050" y="363780"/>
            <a:ext cx="7886700" cy="703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微软雅黑" panose="020B0503020204020204" pitchFamily="34" charset="-122"/>
                <a:ea typeface="微软雅黑" panose="020B0503020204020204" pitchFamily="34" charset="-122"/>
                <a:cs typeface="+mj-cs"/>
              </a:defRPr>
            </a:lvl1pPr>
          </a:lstStyle>
          <a:p>
            <a:r>
              <a:rPr lang="zh-CN" altLang="en-US" sz="3200" dirty="0" smtClean="0"/>
              <a:t>模型推断的困难</a:t>
            </a:r>
            <a:endParaRPr lang="zh-CN" altLang="en-US" sz="3200" dirty="0"/>
          </a:p>
        </p:txBody>
      </p:sp>
      <p:sp>
        <p:nvSpPr>
          <p:cNvPr id="5" name="文本框 4"/>
          <p:cNvSpPr txBox="1"/>
          <p:nvPr/>
        </p:nvSpPr>
        <p:spPr>
          <a:xfrm>
            <a:off x="1046957" y="3082305"/>
            <a:ext cx="7280031" cy="3416320"/>
          </a:xfrm>
          <a:prstGeom prst="rect">
            <a:avLst/>
          </a:prstGeom>
          <a:noFill/>
        </p:spPr>
        <p:txBody>
          <a:bodyPr wrap="square" rtlCol="0">
            <a:spAutoFit/>
          </a:bodyPr>
          <a:lstStyle/>
          <a:p>
            <a:pPr marL="342900" indent="-342900">
              <a:lnSpc>
                <a:spcPct val="150000"/>
              </a:lnSpc>
              <a:buAutoNum type="arabicPeriod"/>
            </a:pPr>
            <a:r>
              <a:rPr lang="zh-CN" altLang="en-US" dirty="0" smtClean="0">
                <a:latin typeface="微软雅黑" panose="020B0503020204020204" pitchFamily="34" charset="-122"/>
                <a:ea typeface="微软雅黑" panose="020B0503020204020204" pitchFamily="34" charset="-122"/>
              </a:rPr>
              <a:t>实际问题中的积分通常没有解析形式</a:t>
            </a:r>
            <a:r>
              <a:rPr lang="en-US" altLang="zh-CN" dirty="0" smtClean="0">
                <a:latin typeface="微软雅黑" panose="020B0503020204020204" pitchFamily="34" charset="-122"/>
                <a:ea typeface="微软雅黑" panose="020B0503020204020204" pitchFamily="34" charset="-122"/>
              </a:rPr>
              <a:t>;</a:t>
            </a:r>
          </a:p>
          <a:p>
            <a:pPr marL="342900" indent="-342900">
              <a:lnSpc>
                <a:spcPct val="150000"/>
              </a:lnSpc>
              <a:buAutoNum type="arabicPeriod"/>
            </a:pPr>
            <a:r>
              <a:rPr lang="zh-CN" altLang="en-US" dirty="0" smtClean="0">
                <a:latin typeface="微软雅黑" panose="020B0503020204020204" pitchFamily="34" charset="-122"/>
                <a:ea typeface="微软雅黑" panose="020B0503020204020204" pitchFamily="34" charset="-122"/>
              </a:rPr>
              <a:t>数值解计算量大</a:t>
            </a:r>
            <a:r>
              <a:rPr lang="en-US" altLang="zh-CN" dirty="0" smtClean="0">
                <a:latin typeface="微软雅黑" panose="020B0503020204020204" pitchFamily="34" charset="-122"/>
                <a:ea typeface="微软雅黑" panose="020B0503020204020204" pitchFamily="34" charset="-122"/>
              </a:rPr>
              <a:t>:</a:t>
            </a:r>
          </a:p>
          <a:p>
            <a:pPr marL="800100" lvl="1" indent="-342900">
              <a:lnSpc>
                <a:spcPct val="150000"/>
              </a:lnSpc>
              <a:buFont typeface="+mj-lt"/>
              <a:buAutoNum type="alphaLcParenR"/>
            </a:pPr>
            <a:r>
              <a:rPr lang="zh-CN" altLang="en-US" dirty="0" smtClean="0">
                <a:latin typeface="微软雅黑" panose="020B0503020204020204" pitchFamily="34" charset="-122"/>
                <a:ea typeface="微软雅黑" panose="020B0503020204020204" pitchFamily="34" charset="-122"/>
              </a:rPr>
              <a:t>热力学积分</a:t>
            </a:r>
            <a:r>
              <a:rPr lang="en-US" altLang="zh-CN" dirty="0" smtClean="0">
                <a:latin typeface="微软雅黑" panose="020B0503020204020204" pitchFamily="34" charset="-122"/>
                <a:ea typeface="微软雅黑" panose="020B0503020204020204" pitchFamily="34" charset="-122"/>
              </a:rPr>
              <a:t>;</a:t>
            </a:r>
          </a:p>
          <a:p>
            <a:pPr marL="800100" lvl="1" indent="-342900">
              <a:lnSpc>
                <a:spcPct val="150000"/>
              </a:lnSpc>
              <a:buFont typeface="+mj-lt"/>
              <a:buAutoNum type="alphaLcParenR"/>
            </a:pPr>
            <a:r>
              <a:rPr lang="zh-CN" altLang="en-US" dirty="0" smtClean="0">
                <a:latin typeface="微软雅黑" panose="020B0503020204020204" pitchFamily="34" charset="-122"/>
                <a:ea typeface="微软雅黑" panose="020B0503020204020204" pitchFamily="34" charset="-122"/>
              </a:rPr>
              <a:t>嵌套采样</a:t>
            </a:r>
            <a:r>
              <a:rPr lang="en-US" altLang="zh-CN" dirty="0" smtClean="0">
                <a:latin typeface="微软雅黑" panose="020B0503020204020204" pitchFamily="34" charset="-122"/>
                <a:ea typeface="微软雅黑" panose="020B0503020204020204" pitchFamily="34" charset="-122"/>
              </a:rPr>
              <a:t>;</a:t>
            </a:r>
          </a:p>
          <a:p>
            <a:pPr marL="342900" indent="-342900">
              <a:lnSpc>
                <a:spcPct val="150000"/>
              </a:lnSpc>
              <a:buFont typeface="+mj-lt"/>
              <a:buAutoNum type="arabicPeriod"/>
            </a:pPr>
            <a:r>
              <a:rPr lang="zh-CN" altLang="en-US" dirty="0" smtClean="0">
                <a:latin typeface="微软雅黑" panose="020B0503020204020204" pitchFamily="34" charset="-122"/>
                <a:ea typeface="微软雅黑" panose="020B0503020204020204" pitchFamily="34" charset="-122"/>
              </a:rPr>
              <a:t>解析近似方法只能处理单模，边界条件和误差计算复杂</a:t>
            </a:r>
            <a:r>
              <a:rPr lang="en-US" altLang="zh-CN" dirty="0" smtClean="0">
                <a:latin typeface="微软雅黑" panose="020B0503020204020204" pitchFamily="34" charset="-122"/>
                <a:ea typeface="微软雅黑" panose="020B0503020204020204" pitchFamily="34" charset="-122"/>
              </a:rPr>
              <a:t>;</a:t>
            </a:r>
          </a:p>
          <a:p>
            <a:pPr marL="342900" indent="-342900">
              <a:lnSpc>
                <a:spcPct val="150000"/>
              </a:lnSpc>
              <a:buFont typeface="+mj-lt"/>
              <a:buAutoNum type="arabicPeriod"/>
            </a:pPr>
            <a:r>
              <a:rPr lang="zh-CN" altLang="en-US" dirty="0" smtClean="0">
                <a:latin typeface="微软雅黑" panose="020B0503020204020204" pitchFamily="34" charset="-122"/>
                <a:ea typeface="微软雅黑" panose="020B0503020204020204" pitchFamily="34" charset="-122"/>
              </a:rPr>
              <a:t>极限条件近似</a:t>
            </a:r>
            <a:r>
              <a:rPr lang="en-US" altLang="zh-CN" dirty="0" smtClean="0">
                <a:latin typeface="微软雅黑" panose="020B0503020204020204" pitchFamily="34" charset="-122"/>
                <a:ea typeface="微软雅黑" panose="020B0503020204020204" pitchFamily="34" charset="-122"/>
              </a:rPr>
              <a:t>AIC, BIC</a:t>
            </a:r>
            <a:r>
              <a:rPr lang="zh-CN" altLang="en-US" dirty="0" smtClean="0">
                <a:latin typeface="微软雅黑" panose="020B0503020204020204" pitchFamily="34" charset="-122"/>
                <a:ea typeface="微软雅黑" panose="020B0503020204020204" pitchFamily="34" charset="-122"/>
              </a:rPr>
              <a:t>有偏</a:t>
            </a:r>
            <a:r>
              <a:rPr lang="en-US" altLang="zh-CN" dirty="0" smtClean="0">
                <a:latin typeface="微软雅黑" panose="020B0503020204020204" pitchFamily="34" charset="-122"/>
                <a:ea typeface="微软雅黑" panose="020B0503020204020204" pitchFamily="34" charset="-122"/>
              </a:rPr>
              <a:t>;</a:t>
            </a:r>
          </a:p>
          <a:p>
            <a:pPr marL="342900" indent="-342900">
              <a:lnSpc>
                <a:spcPct val="150000"/>
              </a:lnSpc>
              <a:buFont typeface="+mj-lt"/>
              <a:buAutoNum type="arabicPeriod"/>
            </a:pPr>
            <a:r>
              <a:rPr lang="zh-CN" altLang="en-US" dirty="0" smtClean="0">
                <a:latin typeface="微软雅黑" panose="020B0503020204020204" pitchFamily="34" charset="-122"/>
                <a:ea typeface="微软雅黑" panose="020B0503020204020204" pitchFamily="34" charset="-122"/>
              </a:rPr>
              <a:t>不可积</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smtClean="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p:txBody>
      </p:sp>
      <mc:AlternateContent xmlns:mc="http://schemas.openxmlformats.org/markup-compatibility/2006">
        <mc:Choice xmlns:a14="http://schemas.microsoft.com/office/drawing/2010/main" Requires="a14">
          <p:sp>
            <p:nvSpPr>
              <p:cNvPr id="6" name="矩形 5"/>
              <p:cNvSpPr/>
              <p:nvPr/>
            </p:nvSpPr>
            <p:spPr>
              <a:xfrm>
                <a:off x="1046957" y="1496732"/>
                <a:ext cx="6385474" cy="1647374"/>
              </a:xfrm>
              <a:prstGeom prst="rect">
                <a:avLst/>
              </a:prstGeom>
            </p:spPr>
            <p:txBody>
              <a:bodyPr wrap="square">
                <a:spAutoFit/>
              </a:bodyPr>
              <a:lstStyle/>
              <a:p>
                <a:pPr>
                  <a:lnSpc>
                    <a:spcPct val="150000"/>
                  </a:lnSpc>
                </a:pPr>
                <a14:m>
                  <m:oMath xmlns:m="http://schemas.openxmlformats.org/officeDocument/2006/math">
                    <m:r>
                      <a:rPr lang="en-US" altLang="zh-CN" i="1" dirty="0" smtClean="0">
                        <a:solidFill>
                          <a:srgbClr val="C00000"/>
                        </a:solidFill>
                        <a:latin typeface="Cambria Math" panose="02040503050406030204" pitchFamily="18" charset="0"/>
                        <a:ea typeface="微软雅黑" panose="020B0503020204020204" pitchFamily="34" charset="-122"/>
                      </a:rPr>
                      <m:t>𝑃</m:t>
                    </m:r>
                    <m:r>
                      <a:rPr lang="en-US" altLang="zh-CN" i="1" dirty="0" smtClean="0">
                        <a:solidFill>
                          <a:srgbClr val="C00000"/>
                        </a:solidFill>
                        <a:latin typeface="Cambria Math" panose="02040503050406030204" pitchFamily="18" charset="0"/>
                        <a:ea typeface="微软雅黑" panose="020B0503020204020204" pitchFamily="34" charset="-122"/>
                      </a:rPr>
                      <m:t>(</m:t>
                    </m:r>
                    <m:r>
                      <a:rPr lang="en-US" altLang="zh-CN" i="1" dirty="0" smtClean="0">
                        <a:solidFill>
                          <a:srgbClr val="C00000"/>
                        </a:solidFill>
                        <a:latin typeface="Cambria Math" panose="02040503050406030204" pitchFamily="18" charset="0"/>
                        <a:ea typeface="微软雅黑" panose="020B0503020204020204" pitchFamily="34" charset="-122"/>
                      </a:rPr>
                      <m:t>𝐷</m:t>
                    </m:r>
                    <m:r>
                      <a:rPr lang="en-US" altLang="zh-CN" i="1" dirty="0" smtClean="0">
                        <a:solidFill>
                          <a:srgbClr val="C00000"/>
                        </a:solidFill>
                        <a:latin typeface="Cambria Math" panose="02040503050406030204" pitchFamily="18" charset="0"/>
                        <a:ea typeface="微软雅黑" panose="020B0503020204020204" pitchFamily="34" charset="-122"/>
                      </a:rPr>
                      <m:t>∣</m:t>
                    </m:r>
                    <m:r>
                      <a:rPr lang="en-US" altLang="zh-CN" i="1" dirty="0" smtClean="0">
                        <a:solidFill>
                          <a:srgbClr val="C00000"/>
                        </a:solidFill>
                        <a:latin typeface="Cambria Math" panose="02040503050406030204" pitchFamily="18" charset="0"/>
                        <a:ea typeface="微软雅黑" panose="020B0503020204020204" pitchFamily="34" charset="-122"/>
                      </a:rPr>
                      <m:t>𝒜</m:t>
                    </m:r>
                    <m:r>
                      <a:rPr lang="en-US" altLang="zh-CN" i="1" dirty="0" smtClean="0">
                        <a:solidFill>
                          <a:srgbClr val="C00000"/>
                        </a:solidFill>
                        <a:latin typeface="Cambria Math" panose="02040503050406030204" pitchFamily="18" charset="0"/>
                        <a:ea typeface="微软雅黑" panose="020B0503020204020204" pitchFamily="34" charset="-122"/>
                      </a:rPr>
                      <m:t>,</m:t>
                    </m:r>
                    <m:r>
                      <a:rPr lang="en-US" altLang="zh-CN" i="1" dirty="0" smtClean="0">
                        <a:solidFill>
                          <a:srgbClr val="C00000"/>
                        </a:solidFill>
                        <a:latin typeface="Cambria Math" panose="02040503050406030204" pitchFamily="18" charset="0"/>
                        <a:ea typeface="微软雅黑" panose="020B0503020204020204" pitchFamily="34" charset="-122"/>
                      </a:rPr>
                      <m:t>𝛼</m:t>
                    </m:r>
                    <m:r>
                      <a:rPr lang="en-US" altLang="zh-CN" i="1" dirty="0" smtClean="0">
                        <a:solidFill>
                          <a:srgbClr val="C00000"/>
                        </a:solidFill>
                        <a:latin typeface="Cambria Math" panose="02040503050406030204" pitchFamily="18" charset="0"/>
                        <a:ea typeface="微软雅黑" panose="020B0503020204020204" pitchFamily="34" charset="-122"/>
                      </a:rPr>
                      <m:t>,</m:t>
                    </m:r>
                    <m:r>
                      <a:rPr lang="en-US" altLang="zh-CN" i="1" dirty="0" smtClean="0">
                        <a:solidFill>
                          <a:srgbClr val="C00000"/>
                        </a:solidFill>
                        <a:latin typeface="Cambria Math" panose="02040503050406030204" pitchFamily="18" charset="0"/>
                        <a:ea typeface="微软雅黑" panose="020B0503020204020204" pitchFamily="34" charset="-122"/>
                      </a:rPr>
                      <m:t>ℛ</m:t>
                    </m:r>
                    <m:r>
                      <a:rPr lang="en-US" altLang="zh-CN" i="1" dirty="0" smtClean="0">
                        <a:solidFill>
                          <a:srgbClr val="C00000"/>
                        </a:solidFill>
                        <a:latin typeface="Cambria Math" panose="02040503050406030204" pitchFamily="18" charset="0"/>
                        <a:ea typeface="微软雅黑" panose="020B0503020204020204" pitchFamily="34" charset="-122"/>
                      </a:rPr>
                      <m:t>)</m:t>
                    </m:r>
                  </m:oMath>
                </a14:m>
                <a:r>
                  <a:rPr lang="zh-CN" altLang="en-US" dirty="0" smtClean="0"/>
                  <a:t> </a:t>
                </a:r>
                <a:r>
                  <a:rPr lang="en-US" altLang="zh-CN" dirty="0" smtClean="0"/>
                  <a:t>= </a:t>
                </a:r>
                <a14:m>
                  <m:oMath xmlns:m="http://schemas.openxmlformats.org/officeDocument/2006/math">
                    <m:r>
                      <a:rPr lang="en-US" altLang="zh-CN" i="1" dirty="0" smtClean="0">
                        <a:latin typeface="Cambria Math" panose="02040503050406030204" pitchFamily="18" charset="0"/>
                        <a:ea typeface="微软雅黑" panose="020B0503020204020204" pitchFamily="34" charset="-122"/>
                      </a:rPr>
                      <m:t>∫</m:t>
                    </m:r>
                    <m:r>
                      <a:rPr lang="en-US" altLang="zh-CN" i="1" dirty="0">
                        <a:latin typeface="Cambria Math" panose="02040503050406030204" pitchFamily="18" charset="0"/>
                        <a:ea typeface="微软雅黑" panose="020B0503020204020204" pitchFamily="34" charset="-122"/>
                      </a:rPr>
                      <m:t>ℒ</m:t>
                    </m:r>
                    <m:d>
                      <m:dPr>
                        <m:sepChr m:val="∣"/>
                        <m:ctrlPr>
                          <a:rPr lang="en-US" altLang="zh-CN" i="1" dirty="0">
                            <a:latin typeface="Cambria Math" panose="02040503050406030204" pitchFamily="18" charset="0"/>
                            <a:ea typeface="微软雅黑" panose="020B0503020204020204" pitchFamily="34" charset="-122"/>
                          </a:rPr>
                        </m:ctrlPr>
                      </m:dPr>
                      <m:e>
                        <m:r>
                          <a:rPr lang="en-US" altLang="zh-CN" i="1" dirty="0">
                            <a:latin typeface="Cambria Math" panose="02040503050406030204" pitchFamily="18" charset="0"/>
                            <a:ea typeface="微软雅黑" panose="020B0503020204020204" pitchFamily="34" charset="-122"/>
                          </a:rPr>
                          <m:t>𝐷</m:t>
                        </m:r>
                      </m:e>
                      <m:e>
                        <m:r>
                          <a:rPr lang="en-US" altLang="zh-CN" i="1" dirty="0">
                            <a:latin typeface="Cambria Math" panose="02040503050406030204" pitchFamily="18" charset="0"/>
                            <a:ea typeface="微软雅黑" panose="020B0503020204020204" pitchFamily="34" charset="-122"/>
                          </a:rPr>
                          <m:t>𝑤</m:t>
                        </m:r>
                        <m:r>
                          <a:rPr lang="en-US" altLang="zh-CN" i="1" dirty="0">
                            <a:latin typeface="Cambria Math" panose="02040503050406030204" pitchFamily="18" charset="0"/>
                            <a:ea typeface="微软雅黑" panose="020B0503020204020204" pitchFamily="34" charset="-122"/>
                          </a:rPr>
                          <m:t>, </m:t>
                        </m:r>
                        <m:r>
                          <a:rPr lang="en-US" altLang="zh-CN" i="1" dirty="0">
                            <a:latin typeface="Cambria Math" panose="02040503050406030204" pitchFamily="18" charset="0"/>
                            <a:ea typeface="微软雅黑" panose="020B0503020204020204" pitchFamily="34" charset="-122"/>
                          </a:rPr>
                          <m:t>𝒜</m:t>
                        </m:r>
                      </m:e>
                    </m:d>
                    <m:r>
                      <a:rPr lang="en-US" altLang="zh-CN" i="1" dirty="0">
                        <a:latin typeface="Cambria Math" panose="02040503050406030204" pitchFamily="18" charset="0"/>
                        <a:ea typeface="微软雅黑" panose="020B0503020204020204" pitchFamily="34" charset="-122"/>
                      </a:rPr>
                      <m:t>×</m:t>
                    </m:r>
                    <m:r>
                      <a:rPr lang="en-US" altLang="zh-CN" i="1" dirty="0">
                        <a:latin typeface="Cambria Math" panose="02040503050406030204" pitchFamily="18" charset="0"/>
                        <a:ea typeface="微软雅黑" panose="020B0503020204020204" pitchFamily="34" charset="-122"/>
                      </a:rPr>
                      <m:t>𝑃</m:t>
                    </m:r>
                    <m:d>
                      <m:dPr>
                        <m:sepChr m:val="∣"/>
                        <m:ctrlPr>
                          <a:rPr lang="en-US" altLang="zh-CN" i="1" dirty="0">
                            <a:latin typeface="Cambria Math" panose="02040503050406030204" pitchFamily="18" charset="0"/>
                            <a:ea typeface="微软雅黑" panose="020B0503020204020204" pitchFamily="34" charset="-122"/>
                          </a:rPr>
                        </m:ctrlPr>
                      </m:dPr>
                      <m:e>
                        <m:r>
                          <a:rPr lang="en-US" altLang="zh-CN" i="1" dirty="0">
                            <a:latin typeface="Cambria Math" panose="02040503050406030204" pitchFamily="18" charset="0"/>
                            <a:ea typeface="微软雅黑" panose="020B0503020204020204" pitchFamily="34" charset="-122"/>
                          </a:rPr>
                          <m:t>𝑤</m:t>
                        </m:r>
                      </m:e>
                      <m:e>
                        <m:r>
                          <a:rPr lang="en-US" altLang="zh-CN" i="1" dirty="0">
                            <a:latin typeface="Cambria Math" panose="02040503050406030204" pitchFamily="18" charset="0"/>
                            <a:ea typeface="微软雅黑" panose="020B0503020204020204" pitchFamily="34" charset="-122"/>
                          </a:rPr>
                          <m:t>𝒜</m:t>
                        </m:r>
                        <m:r>
                          <a:rPr lang="en-US" altLang="zh-CN" i="1" dirty="0">
                            <a:latin typeface="Cambria Math" panose="02040503050406030204" pitchFamily="18" charset="0"/>
                            <a:ea typeface="微软雅黑" panose="020B0503020204020204" pitchFamily="34" charset="-122"/>
                          </a:rPr>
                          <m:t>, </m:t>
                        </m:r>
                        <m:r>
                          <a:rPr lang="en-US" altLang="zh-CN" i="1" dirty="0">
                            <a:latin typeface="Cambria Math" panose="02040503050406030204" pitchFamily="18" charset="0"/>
                            <a:ea typeface="微软雅黑" panose="020B0503020204020204" pitchFamily="34" charset="-122"/>
                          </a:rPr>
                          <m:t>𝛼</m:t>
                        </m:r>
                        <m:r>
                          <a:rPr lang="en-US" altLang="zh-CN" i="1" dirty="0">
                            <a:latin typeface="Cambria Math" panose="02040503050406030204" pitchFamily="18" charset="0"/>
                            <a:ea typeface="微软雅黑" panose="020B0503020204020204" pitchFamily="34" charset="-122"/>
                          </a:rPr>
                          <m:t>, </m:t>
                        </m:r>
                        <m:r>
                          <a:rPr lang="en-US" altLang="zh-CN" i="1" dirty="0">
                            <a:latin typeface="Cambria Math" panose="02040503050406030204" pitchFamily="18" charset="0"/>
                            <a:ea typeface="微软雅黑" panose="020B0503020204020204" pitchFamily="34" charset="-122"/>
                          </a:rPr>
                          <m:t>ℛ</m:t>
                        </m:r>
                      </m:e>
                    </m:d>
                    <m:r>
                      <a:rPr lang="en-US" altLang="zh-CN" b="0" i="1" dirty="0" smtClean="0">
                        <a:latin typeface="Cambria Math" panose="02040503050406030204" pitchFamily="18" charset="0"/>
                        <a:ea typeface="微软雅黑" panose="020B0503020204020204" pitchFamily="34" charset="-122"/>
                      </a:rPr>
                      <m:t>𝑑𝑤</m:t>
                    </m:r>
                  </m:oMath>
                </a14:m>
                <a:endParaRPr lang="en-US" altLang="zh-CN" dirty="0" smtClean="0">
                  <a:ea typeface="微软雅黑" panose="020B0503020204020204" pitchFamily="34" charset="-122"/>
                </a:endParaRPr>
              </a:p>
              <a:p>
                <a:pPr>
                  <a:lnSpc>
                    <a:spcPct val="150000"/>
                  </a:lnSpc>
                </a:pPr>
                <a14:m>
                  <m:oMath xmlns:m="http://schemas.openxmlformats.org/officeDocument/2006/math">
                    <m:r>
                      <a:rPr lang="en-US" altLang="zh-CN" i="1">
                        <a:solidFill>
                          <a:srgbClr val="00B050"/>
                        </a:solidFill>
                        <a:latin typeface="Cambria Math" panose="02040503050406030204" pitchFamily="18" charset="0"/>
                        <a:ea typeface="微软雅黑" panose="020B0503020204020204" pitchFamily="34" charset="-122"/>
                      </a:rPr>
                      <m:t>𝑃</m:t>
                    </m:r>
                    <m:d>
                      <m:dPr>
                        <m:sepChr m:val="∣"/>
                        <m:ctrlPr>
                          <a:rPr lang="en-US" altLang="zh-CN" i="1">
                            <a:solidFill>
                              <a:srgbClr val="00B050"/>
                            </a:solidFill>
                            <a:latin typeface="Cambria Math" panose="02040503050406030204" pitchFamily="18" charset="0"/>
                            <a:ea typeface="微软雅黑" panose="020B0503020204020204" pitchFamily="34" charset="-122"/>
                          </a:rPr>
                        </m:ctrlPr>
                      </m:dPr>
                      <m:e>
                        <m:r>
                          <a:rPr lang="en-US" altLang="zh-CN" i="1">
                            <a:solidFill>
                              <a:srgbClr val="00B050"/>
                            </a:solidFill>
                            <a:latin typeface="Cambria Math" panose="02040503050406030204" pitchFamily="18" charset="0"/>
                            <a:ea typeface="微软雅黑" panose="020B0503020204020204" pitchFamily="34" charset="-122"/>
                          </a:rPr>
                          <m:t>𝐷</m:t>
                        </m:r>
                      </m:e>
                      <m:e>
                        <m:r>
                          <a:rPr lang="en-US" altLang="zh-CN" i="1">
                            <a:solidFill>
                              <a:srgbClr val="00B050"/>
                            </a:solidFill>
                            <a:latin typeface="Cambria Math" panose="02040503050406030204" pitchFamily="18" charset="0"/>
                            <a:ea typeface="微软雅黑" panose="020B0503020204020204" pitchFamily="34" charset="-122"/>
                          </a:rPr>
                          <m:t>𝒜</m:t>
                        </m:r>
                        <m:r>
                          <a:rPr lang="en-US" altLang="zh-CN" i="1">
                            <a:solidFill>
                              <a:srgbClr val="00B050"/>
                            </a:solidFill>
                            <a:latin typeface="Cambria Math" panose="02040503050406030204" pitchFamily="18" charset="0"/>
                            <a:ea typeface="微软雅黑" panose="020B0503020204020204" pitchFamily="34" charset="-122"/>
                          </a:rPr>
                          <m:t>,</m:t>
                        </m:r>
                        <m:r>
                          <a:rPr lang="en-US" altLang="zh-CN" i="1">
                            <a:solidFill>
                              <a:srgbClr val="00B050"/>
                            </a:solidFill>
                            <a:latin typeface="Cambria Math" panose="02040503050406030204" pitchFamily="18" charset="0"/>
                            <a:ea typeface="微软雅黑" panose="020B0503020204020204" pitchFamily="34" charset="-122"/>
                          </a:rPr>
                          <m:t>ℛ</m:t>
                        </m:r>
                      </m:e>
                    </m:d>
                    <m:r>
                      <a:rPr lang="en-US" altLang="zh-CN" i="1">
                        <a:latin typeface="Cambria Math" panose="02040503050406030204" pitchFamily="18" charset="0"/>
                        <a:ea typeface="微软雅黑" panose="020B0503020204020204" pitchFamily="34" charset="-122"/>
                      </a:rPr>
                      <m:t>=∫</m:t>
                    </m:r>
                    <m:r>
                      <a:rPr lang="en-US" altLang="zh-CN" i="1">
                        <a:solidFill>
                          <a:srgbClr val="C00000"/>
                        </a:solidFill>
                        <a:latin typeface="Cambria Math" panose="02040503050406030204" pitchFamily="18" charset="0"/>
                        <a:ea typeface="微软雅黑" panose="020B0503020204020204" pitchFamily="34" charset="-122"/>
                      </a:rPr>
                      <m:t>𝑃</m:t>
                    </m:r>
                    <m:d>
                      <m:dPr>
                        <m:sepChr m:val="∣"/>
                        <m:ctrlPr>
                          <a:rPr lang="en-US" altLang="zh-CN" i="1">
                            <a:solidFill>
                              <a:srgbClr val="C00000"/>
                            </a:solidFill>
                            <a:latin typeface="Cambria Math" panose="02040503050406030204" pitchFamily="18" charset="0"/>
                            <a:ea typeface="微软雅黑" panose="020B0503020204020204" pitchFamily="34" charset="-122"/>
                          </a:rPr>
                        </m:ctrlPr>
                      </m:dPr>
                      <m:e>
                        <m:r>
                          <a:rPr lang="en-US" altLang="zh-CN" i="1">
                            <a:solidFill>
                              <a:srgbClr val="C00000"/>
                            </a:solidFill>
                            <a:latin typeface="Cambria Math" panose="02040503050406030204" pitchFamily="18" charset="0"/>
                            <a:ea typeface="微软雅黑" panose="020B0503020204020204" pitchFamily="34" charset="-122"/>
                          </a:rPr>
                          <m:t>𝐷</m:t>
                        </m:r>
                      </m:e>
                      <m:e>
                        <m:r>
                          <a:rPr lang="en-US" altLang="zh-CN" i="1">
                            <a:solidFill>
                              <a:srgbClr val="C00000"/>
                            </a:solidFill>
                            <a:latin typeface="Cambria Math" panose="02040503050406030204" pitchFamily="18" charset="0"/>
                            <a:ea typeface="微软雅黑" panose="020B0503020204020204" pitchFamily="34" charset="-122"/>
                          </a:rPr>
                          <m:t>𝒜</m:t>
                        </m:r>
                        <m:r>
                          <a:rPr lang="en-US" altLang="zh-CN" i="1">
                            <a:solidFill>
                              <a:srgbClr val="C00000"/>
                            </a:solidFill>
                            <a:latin typeface="Cambria Math" panose="02040503050406030204" pitchFamily="18" charset="0"/>
                            <a:ea typeface="微软雅黑" panose="020B0503020204020204" pitchFamily="34" charset="-122"/>
                          </a:rPr>
                          <m:t>,</m:t>
                        </m:r>
                        <m:r>
                          <a:rPr lang="en-US" altLang="zh-CN" i="1">
                            <a:solidFill>
                              <a:srgbClr val="C00000"/>
                            </a:solidFill>
                            <a:latin typeface="Cambria Math" panose="02040503050406030204" pitchFamily="18" charset="0"/>
                            <a:ea typeface="微软雅黑" panose="020B0503020204020204" pitchFamily="34" charset="-122"/>
                          </a:rPr>
                          <m:t>𝛼</m:t>
                        </m:r>
                        <m:r>
                          <a:rPr lang="en-US" altLang="zh-CN" i="1">
                            <a:solidFill>
                              <a:srgbClr val="C00000"/>
                            </a:solidFill>
                            <a:latin typeface="Cambria Math" panose="02040503050406030204" pitchFamily="18" charset="0"/>
                            <a:ea typeface="微软雅黑" panose="020B0503020204020204" pitchFamily="34" charset="-122"/>
                          </a:rPr>
                          <m:t>, </m:t>
                        </m:r>
                        <m:r>
                          <a:rPr lang="en-US" altLang="zh-CN" i="1">
                            <a:solidFill>
                              <a:srgbClr val="C00000"/>
                            </a:solidFill>
                            <a:latin typeface="Cambria Math" panose="02040503050406030204" pitchFamily="18" charset="0"/>
                            <a:ea typeface="微软雅黑" panose="020B0503020204020204" pitchFamily="34" charset="-122"/>
                          </a:rPr>
                          <m:t>ℛ</m:t>
                        </m:r>
                      </m:e>
                    </m:d>
                    <m:r>
                      <a:rPr lang="en-US" altLang="zh-CN" i="1">
                        <a:latin typeface="Cambria Math" panose="02040503050406030204" pitchFamily="18" charset="0"/>
                        <a:ea typeface="微软雅黑" panose="020B0503020204020204" pitchFamily="34" charset="-122"/>
                      </a:rPr>
                      <m:t>×</m:t>
                    </m:r>
                    <m:r>
                      <a:rPr lang="en-US" altLang="zh-CN" i="1">
                        <a:latin typeface="Cambria Math" panose="02040503050406030204" pitchFamily="18" charset="0"/>
                        <a:ea typeface="微软雅黑" panose="020B0503020204020204" pitchFamily="34" charset="-122"/>
                      </a:rPr>
                      <m:t>𝑃</m:t>
                    </m:r>
                    <m:d>
                      <m:dPr>
                        <m:ctrlPr>
                          <a:rPr lang="en-US" altLang="zh-CN" i="1">
                            <a:latin typeface="Cambria Math" panose="02040503050406030204" pitchFamily="18" charset="0"/>
                            <a:ea typeface="微软雅黑" panose="020B0503020204020204" pitchFamily="34" charset="-122"/>
                          </a:rPr>
                        </m:ctrlPr>
                      </m:dPr>
                      <m:e>
                        <m:r>
                          <a:rPr lang="en-US" altLang="zh-CN" i="1">
                            <a:latin typeface="Cambria Math" panose="02040503050406030204" pitchFamily="18" charset="0"/>
                            <a:ea typeface="微软雅黑" panose="020B0503020204020204" pitchFamily="34" charset="-122"/>
                          </a:rPr>
                          <m:t>𝛼</m:t>
                        </m:r>
                      </m:e>
                    </m:d>
                    <m:r>
                      <a:rPr lang="en-US" altLang="zh-CN" i="1">
                        <a:latin typeface="Cambria Math" panose="02040503050406030204" pitchFamily="18" charset="0"/>
                        <a:ea typeface="微软雅黑" panose="020B0503020204020204" pitchFamily="34" charset="-122"/>
                      </a:rPr>
                      <m:t>𝑑</m:t>
                    </m:r>
                    <m:r>
                      <a:rPr lang="en-US" altLang="zh-CN" i="1">
                        <a:latin typeface="Cambria Math" panose="02040503050406030204" pitchFamily="18" charset="0"/>
                        <a:ea typeface="微软雅黑" panose="020B0503020204020204" pitchFamily="34" charset="-122"/>
                      </a:rPr>
                      <m:t>𝛼</m:t>
                    </m:r>
                  </m:oMath>
                </a14:m>
                <a:r>
                  <a:rPr lang="en-US" altLang="zh-CN" dirty="0" smtClean="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a:p>
                <a:pPr>
                  <a:lnSpc>
                    <a:spcPct val="150000"/>
                  </a:lnSpc>
                </a:pPr>
                <a14:m>
                  <m:oMath xmlns:m="http://schemas.openxmlformats.org/officeDocument/2006/math">
                    <m:r>
                      <a:rPr lang="en-US" altLang="zh-CN" i="1">
                        <a:solidFill>
                          <a:srgbClr val="0070C0"/>
                        </a:solidFill>
                        <a:latin typeface="Cambria Math" panose="02040503050406030204" pitchFamily="18" charset="0"/>
                        <a:ea typeface="微软雅黑" panose="020B0503020204020204" pitchFamily="34" charset="-122"/>
                      </a:rPr>
                      <m:t>𝑃</m:t>
                    </m:r>
                    <m:d>
                      <m:dPr>
                        <m:sepChr m:val="∣"/>
                        <m:ctrlPr>
                          <a:rPr lang="en-US" altLang="zh-CN" i="1">
                            <a:solidFill>
                              <a:srgbClr val="0070C0"/>
                            </a:solidFill>
                            <a:latin typeface="Cambria Math" panose="02040503050406030204" pitchFamily="18" charset="0"/>
                            <a:ea typeface="微软雅黑" panose="020B0503020204020204" pitchFamily="34" charset="-122"/>
                          </a:rPr>
                        </m:ctrlPr>
                      </m:dPr>
                      <m:e>
                        <m:r>
                          <a:rPr lang="en-US" altLang="zh-CN" i="1">
                            <a:solidFill>
                              <a:srgbClr val="0070C0"/>
                            </a:solidFill>
                            <a:latin typeface="Cambria Math" panose="02040503050406030204" pitchFamily="18" charset="0"/>
                            <a:ea typeface="微软雅黑" panose="020B0503020204020204" pitchFamily="34" charset="-122"/>
                          </a:rPr>
                          <m:t>𝒜</m:t>
                        </m:r>
                        <m:r>
                          <a:rPr lang="en-US" altLang="zh-CN" i="1">
                            <a:solidFill>
                              <a:srgbClr val="0070C0"/>
                            </a:solidFill>
                            <a:latin typeface="Cambria Math" panose="02040503050406030204" pitchFamily="18" charset="0"/>
                            <a:ea typeface="微软雅黑" panose="020B0503020204020204" pitchFamily="34" charset="-122"/>
                          </a:rPr>
                          <m:t>, </m:t>
                        </m:r>
                        <m:r>
                          <a:rPr lang="en-US" altLang="zh-CN" i="1">
                            <a:solidFill>
                              <a:srgbClr val="0070C0"/>
                            </a:solidFill>
                            <a:latin typeface="Cambria Math" panose="02040503050406030204" pitchFamily="18" charset="0"/>
                            <a:ea typeface="微软雅黑" panose="020B0503020204020204" pitchFamily="34" charset="-122"/>
                          </a:rPr>
                          <m:t>ℛ</m:t>
                        </m:r>
                      </m:e>
                      <m:e>
                        <m:r>
                          <a:rPr lang="en-US" altLang="zh-CN" i="1">
                            <a:solidFill>
                              <a:srgbClr val="0070C0"/>
                            </a:solidFill>
                            <a:latin typeface="Cambria Math" panose="02040503050406030204" pitchFamily="18" charset="0"/>
                            <a:ea typeface="微软雅黑" panose="020B0503020204020204" pitchFamily="34" charset="-122"/>
                          </a:rPr>
                          <m:t>𝐷</m:t>
                        </m:r>
                      </m:e>
                    </m:d>
                    <m:r>
                      <a:rPr lang="en-US" altLang="zh-CN" b="0" i="1" smtClean="0">
                        <a:solidFill>
                          <a:srgbClr val="0070C0"/>
                        </a:solidFill>
                        <a:latin typeface="Cambria Math" panose="02040503050406030204" pitchFamily="18" charset="0"/>
                        <a:ea typeface="微软雅黑" panose="020B0503020204020204" pitchFamily="34" charset="-122"/>
                      </a:rPr>
                      <m:t>∝</m:t>
                    </m:r>
                    <m:r>
                      <a:rPr lang="en-US" altLang="zh-CN" i="1">
                        <a:solidFill>
                          <a:srgbClr val="00B050"/>
                        </a:solidFill>
                        <a:latin typeface="Cambria Math" panose="02040503050406030204" pitchFamily="18" charset="0"/>
                        <a:ea typeface="微软雅黑" panose="020B0503020204020204" pitchFamily="34" charset="-122"/>
                      </a:rPr>
                      <m:t>𝑃</m:t>
                    </m:r>
                    <m:d>
                      <m:dPr>
                        <m:sepChr m:val="∣"/>
                        <m:ctrlPr>
                          <a:rPr lang="en-US" altLang="zh-CN" i="1">
                            <a:solidFill>
                              <a:srgbClr val="00B050"/>
                            </a:solidFill>
                            <a:latin typeface="Cambria Math" panose="02040503050406030204" pitchFamily="18" charset="0"/>
                            <a:ea typeface="微软雅黑" panose="020B0503020204020204" pitchFamily="34" charset="-122"/>
                          </a:rPr>
                        </m:ctrlPr>
                      </m:dPr>
                      <m:e>
                        <m:r>
                          <a:rPr lang="en-US" altLang="zh-CN" i="1">
                            <a:solidFill>
                              <a:srgbClr val="00B050"/>
                            </a:solidFill>
                            <a:latin typeface="Cambria Math" panose="02040503050406030204" pitchFamily="18" charset="0"/>
                            <a:ea typeface="微软雅黑" panose="020B0503020204020204" pitchFamily="34" charset="-122"/>
                          </a:rPr>
                          <m:t>𝐷</m:t>
                        </m:r>
                      </m:e>
                      <m:e>
                        <m:r>
                          <a:rPr lang="en-US" altLang="zh-CN" i="1">
                            <a:solidFill>
                              <a:srgbClr val="00B050"/>
                            </a:solidFill>
                            <a:latin typeface="Cambria Math" panose="02040503050406030204" pitchFamily="18" charset="0"/>
                            <a:ea typeface="微软雅黑" panose="020B0503020204020204" pitchFamily="34" charset="-122"/>
                          </a:rPr>
                          <m:t>𝒜</m:t>
                        </m:r>
                        <m:r>
                          <a:rPr lang="en-US" altLang="zh-CN" i="1">
                            <a:solidFill>
                              <a:srgbClr val="00B050"/>
                            </a:solidFill>
                            <a:latin typeface="Cambria Math" panose="02040503050406030204" pitchFamily="18" charset="0"/>
                            <a:ea typeface="微软雅黑" panose="020B0503020204020204" pitchFamily="34" charset="-122"/>
                          </a:rPr>
                          <m:t>, </m:t>
                        </m:r>
                        <m:r>
                          <a:rPr lang="en-US" altLang="zh-CN" i="1">
                            <a:solidFill>
                              <a:srgbClr val="00B050"/>
                            </a:solidFill>
                            <a:latin typeface="Cambria Math" panose="02040503050406030204" pitchFamily="18" charset="0"/>
                            <a:ea typeface="微软雅黑" panose="020B0503020204020204" pitchFamily="34" charset="-122"/>
                          </a:rPr>
                          <m:t>ℛ</m:t>
                        </m:r>
                      </m:e>
                    </m:d>
                    <m:r>
                      <a:rPr lang="en-US" altLang="zh-CN" i="1">
                        <a:latin typeface="Cambria Math" panose="02040503050406030204" pitchFamily="18" charset="0"/>
                        <a:ea typeface="微软雅黑" panose="020B0503020204020204" pitchFamily="34" charset="-122"/>
                      </a:rPr>
                      <m:t>×</m:t>
                    </m:r>
                    <m:r>
                      <a:rPr lang="en-US" altLang="zh-CN" i="1">
                        <a:latin typeface="Cambria Math" panose="02040503050406030204" pitchFamily="18" charset="0"/>
                        <a:ea typeface="微软雅黑" panose="020B0503020204020204" pitchFamily="34" charset="-122"/>
                      </a:rPr>
                      <m:t>𝑃</m:t>
                    </m:r>
                    <m:r>
                      <a:rPr lang="en-US" altLang="zh-CN" i="1">
                        <a:latin typeface="Cambria Math" panose="02040503050406030204" pitchFamily="18" charset="0"/>
                        <a:ea typeface="微软雅黑" panose="020B0503020204020204" pitchFamily="34" charset="-122"/>
                      </a:rPr>
                      <m:t>(</m:t>
                    </m:r>
                    <m:r>
                      <a:rPr lang="en-US" altLang="zh-CN" i="1">
                        <a:latin typeface="Cambria Math" panose="02040503050406030204" pitchFamily="18" charset="0"/>
                        <a:ea typeface="微软雅黑" panose="020B0503020204020204" pitchFamily="34" charset="-122"/>
                      </a:rPr>
                      <m:t>𝒜</m:t>
                    </m:r>
                    <m:r>
                      <a:rPr lang="en-US" altLang="zh-CN" i="1">
                        <a:latin typeface="Cambria Math" panose="02040503050406030204" pitchFamily="18" charset="0"/>
                        <a:ea typeface="微软雅黑" panose="020B0503020204020204" pitchFamily="34" charset="-122"/>
                      </a:rPr>
                      <m:t>, </m:t>
                    </m:r>
                    <m:r>
                      <a:rPr lang="en-US" altLang="zh-CN" i="1">
                        <a:latin typeface="Cambria Math" panose="02040503050406030204" pitchFamily="18" charset="0"/>
                        <a:ea typeface="微软雅黑" panose="020B0503020204020204" pitchFamily="34" charset="-122"/>
                      </a:rPr>
                      <m:t>ℛ</m:t>
                    </m:r>
                    <m:r>
                      <a:rPr lang="en-US" altLang="zh-CN" i="1">
                        <a:latin typeface="Cambria Math" panose="02040503050406030204" pitchFamily="18" charset="0"/>
                        <a:ea typeface="微软雅黑" panose="020B0503020204020204" pitchFamily="34" charset="-122"/>
                      </a:rPr>
                      <m:t>)</m:t>
                    </m:r>
                  </m:oMath>
                </a14:m>
                <a:r>
                  <a:rPr lang="en-US" altLang="zh-CN" dirty="0" smtClean="0"/>
                  <a:t> </a:t>
                </a:r>
              </a:p>
              <a:p>
                <a:r>
                  <a:rPr lang="en-US" altLang="zh-CN" dirty="0" smtClean="0"/>
                  <a:t> </a:t>
                </a:r>
                <a:endParaRPr lang="zh-CN" altLang="en-US" dirty="0"/>
              </a:p>
            </p:txBody>
          </p:sp>
        </mc:Choice>
        <mc:Fallback>
          <p:sp>
            <p:nvSpPr>
              <p:cNvPr id="6" name="矩形 5"/>
              <p:cNvSpPr>
                <a:spLocks noRot="1" noChangeAspect="1" noMove="1" noResize="1" noEditPoints="1" noAdjustHandles="1" noChangeArrowheads="1" noChangeShapeType="1" noTextEdit="1"/>
              </p:cNvSpPr>
              <p:nvPr/>
            </p:nvSpPr>
            <p:spPr>
              <a:xfrm>
                <a:off x="1046957" y="1496732"/>
                <a:ext cx="6385474" cy="1647374"/>
              </a:xfrm>
              <a:prstGeom prst="rect">
                <a:avLst/>
              </a:prstGeom>
              <a:blipFill>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096208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724" y="3020407"/>
            <a:ext cx="2700000" cy="1800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369" y="3020407"/>
            <a:ext cx="2700000" cy="1800000"/>
          </a:xfrm>
          <a:prstGeom prst="rect">
            <a:avLst/>
          </a:prstGeom>
        </p:spPr>
      </p:pic>
      <p:sp>
        <p:nvSpPr>
          <p:cNvPr id="4" name="标题 1"/>
          <p:cNvSpPr txBox="1">
            <a:spLocks/>
          </p:cNvSpPr>
          <p:nvPr/>
        </p:nvSpPr>
        <p:spPr>
          <a:xfrm>
            <a:off x="781050" y="363780"/>
            <a:ext cx="7886700" cy="703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微软雅黑" panose="020B0503020204020204" pitchFamily="34" charset="-122"/>
                <a:ea typeface="微软雅黑" panose="020B0503020204020204" pitchFamily="34" charset="-122"/>
                <a:cs typeface="+mj-cs"/>
              </a:defRPr>
            </a:lvl1pPr>
          </a:lstStyle>
          <a:p>
            <a:r>
              <a:rPr lang="zh-CN" altLang="en-US" sz="3200" dirty="0" smtClean="0"/>
              <a:t>机器学习的启发</a:t>
            </a:r>
            <a:endParaRPr lang="zh-CN" altLang="en-US" sz="3200" dirty="0"/>
          </a:p>
        </p:txBody>
      </p:sp>
      <p:sp>
        <p:nvSpPr>
          <p:cNvPr id="5" name="文本框 4"/>
          <p:cNvSpPr txBox="1"/>
          <p:nvPr/>
        </p:nvSpPr>
        <p:spPr>
          <a:xfrm>
            <a:off x="527538" y="1348154"/>
            <a:ext cx="8140212" cy="923330"/>
          </a:xfrm>
          <a:prstGeom prst="rect">
            <a:avLst/>
          </a:prstGeom>
          <a:noFill/>
        </p:spPr>
        <p:txBody>
          <a:bodyPr wrap="square" rtlCol="0">
            <a:spAutoFit/>
          </a:bodyPr>
          <a:lstStyle/>
          <a:p>
            <a:pPr>
              <a:lnSpc>
                <a:spcPct val="150000"/>
              </a:lnSpc>
            </a:pPr>
            <a:r>
              <a:rPr lang="zh-CN" altLang="en-US" dirty="0" smtClean="0">
                <a:latin typeface="微软雅黑" panose="020B0503020204020204" pitchFamily="34" charset="-122"/>
                <a:ea typeface="微软雅黑" panose="020B0503020204020204" pitchFamily="34" charset="-122"/>
              </a:rPr>
              <a:t>能否</a:t>
            </a:r>
            <a:r>
              <a:rPr lang="zh-CN" altLang="en-US" b="1" dirty="0">
                <a:solidFill>
                  <a:srgbClr val="0070C0"/>
                </a:solidFill>
                <a:latin typeface="微软雅黑" panose="020B0503020204020204" pitchFamily="34" charset="-122"/>
                <a:ea typeface="微软雅黑" panose="020B0503020204020204" pitchFamily="34" charset="-122"/>
              </a:rPr>
              <a:t>绕过证据中的</a:t>
            </a:r>
            <a:r>
              <a:rPr lang="zh-CN" altLang="en-US" b="1" dirty="0" smtClean="0">
                <a:solidFill>
                  <a:srgbClr val="0070C0"/>
                </a:solidFill>
                <a:latin typeface="微软雅黑" panose="020B0503020204020204" pitchFamily="34" charset="-122"/>
                <a:ea typeface="微软雅黑" panose="020B0503020204020204" pitchFamily="34" charset="-122"/>
              </a:rPr>
              <a:t>积分</a:t>
            </a:r>
            <a:r>
              <a:rPr lang="zh-CN" altLang="en-US" dirty="0" smtClean="0">
                <a:latin typeface="微软雅黑" panose="020B0503020204020204" pitchFamily="34" charset="-122"/>
                <a:ea typeface="微软雅黑" panose="020B0503020204020204" pitchFamily="34" charset="-122"/>
              </a:rPr>
              <a:t>，直接</a:t>
            </a:r>
            <a:r>
              <a:rPr lang="zh-CN" altLang="en-US" dirty="0">
                <a:latin typeface="微软雅黑" panose="020B0503020204020204" pitchFamily="34" charset="-122"/>
                <a:ea typeface="微软雅黑" panose="020B0503020204020204" pitchFamily="34" charset="-122"/>
              </a:rPr>
              <a:t>训练一个分类器，</a:t>
            </a:r>
            <a:r>
              <a:rPr lang="zh-CN" altLang="en-US" dirty="0" smtClean="0">
                <a:latin typeface="微软雅黑" panose="020B0503020204020204" pitchFamily="34" charset="-122"/>
                <a:ea typeface="微软雅黑" panose="020B0503020204020204" pitchFamily="34" charset="-122"/>
              </a:rPr>
              <a:t>学习分辨不同模型生成的数据；再将观测</a:t>
            </a:r>
            <a:r>
              <a:rPr lang="zh-CN" altLang="en-US" dirty="0">
                <a:latin typeface="微软雅黑" panose="020B0503020204020204" pitchFamily="34" charset="-122"/>
                <a:ea typeface="微软雅黑" panose="020B0503020204020204" pitchFamily="34" charset="-122"/>
              </a:rPr>
              <a:t>数据输入，</a:t>
            </a:r>
            <a:r>
              <a:rPr lang="zh-CN" altLang="en-US" dirty="0" smtClean="0">
                <a:latin typeface="微软雅黑" panose="020B0503020204020204" pitchFamily="34" charset="-122"/>
                <a:ea typeface="微软雅黑" panose="020B0503020204020204" pitchFamily="34" charset="-122"/>
              </a:rPr>
              <a:t>直接判断最接近哪</a:t>
            </a:r>
            <a:r>
              <a:rPr lang="zh-CN" altLang="en-US" dirty="0">
                <a:latin typeface="微软雅黑" panose="020B0503020204020204" pitchFamily="34" charset="-122"/>
                <a:ea typeface="微软雅黑" panose="020B0503020204020204" pitchFamily="34" charset="-122"/>
              </a:rPr>
              <a:t>一个模型</a:t>
            </a:r>
            <a:r>
              <a:rPr lang="en-US" altLang="zh-CN" dirty="0" smtClean="0">
                <a:latin typeface="微软雅黑" panose="020B0503020204020204" pitchFamily="34" charset="-122"/>
                <a:ea typeface="微软雅黑" panose="020B0503020204020204" pitchFamily="34" charset="-122"/>
              </a:rPr>
              <a:t>?  </a:t>
            </a:r>
            <a:endParaRPr lang="zh-CN" altLang="en-US" dirty="0" smtClean="0">
              <a:latin typeface="微软雅黑" panose="020B0503020204020204" pitchFamily="34" charset="-122"/>
              <a:ea typeface="微软雅黑" panose="020B0503020204020204" pitchFamily="34" charset="-122"/>
            </a:endParaRPr>
          </a:p>
        </p:txBody>
      </p:sp>
      <p:sp>
        <p:nvSpPr>
          <p:cNvPr id="6" name="矩形 5"/>
          <p:cNvSpPr/>
          <p:nvPr/>
        </p:nvSpPr>
        <p:spPr>
          <a:xfrm>
            <a:off x="53485" y="2958037"/>
            <a:ext cx="882162" cy="42203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模型</a:t>
            </a:r>
            <a:r>
              <a:rPr lang="en-US" altLang="zh-CN" dirty="0" smtClean="0">
                <a:solidFill>
                  <a:schemeClr val="tx1"/>
                </a:solidFill>
              </a:rPr>
              <a:t>1</a:t>
            </a:r>
            <a:endParaRPr lang="zh-CN" altLang="en-US" dirty="0">
              <a:solidFill>
                <a:schemeClr val="tx1"/>
              </a:solidFill>
            </a:endParaRPr>
          </a:p>
        </p:txBody>
      </p:sp>
      <p:sp>
        <p:nvSpPr>
          <p:cNvPr id="7" name="矩形 6"/>
          <p:cNvSpPr/>
          <p:nvPr/>
        </p:nvSpPr>
        <p:spPr>
          <a:xfrm>
            <a:off x="53485" y="3777853"/>
            <a:ext cx="882162" cy="42203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模型 </a:t>
            </a:r>
            <a:r>
              <a:rPr lang="en-US" altLang="zh-CN" dirty="0" smtClean="0">
                <a:solidFill>
                  <a:schemeClr val="tx1"/>
                </a:solidFill>
              </a:rPr>
              <a:t>2</a:t>
            </a:r>
            <a:endParaRPr lang="zh-CN" altLang="en-US" dirty="0">
              <a:solidFill>
                <a:schemeClr val="tx1"/>
              </a:solidFill>
            </a:endParaRPr>
          </a:p>
        </p:txBody>
      </p:sp>
      <p:sp>
        <p:nvSpPr>
          <p:cNvPr id="8" name="矩形 7"/>
          <p:cNvSpPr/>
          <p:nvPr/>
        </p:nvSpPr>
        <p:spPr>
          <a:xfrm>
            <a:off x="53485" y="4597669"/>
            <a:ext cx="882162" cy="42203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模型 </a:t>
            </a:r>
            <a:r>
              <a:rPr lang="en-US" altLang="zh-CN" dirty="0" smtClean="0">
                <a:solidFill>
                  <a:schemeClr val="tx1"/>
                </a:solidFill>
              </a:rPr>
              <a:t>3</a:t>
            </a:r>
            <a:endParaRPr lang="zh-CN" altLang="en-US" dirty="0">
              <a:solidFill>
                <a:schemeClr val="tx1"/>
              </a:solidFill>
            </a:endParaRPr>
          </a:p>
        </p:txBody>
      </p:sp>
      <p:sp>
        <p:nvSpPr>
          <p:cNvPr id="12" name="文本框 11"/>
          <p:cNvSpPr txBox="1"/>
          <p:nvPr/>
        </p:nvSpPr>
        <p:spPr>
          <a:xfrm>
            <a:off x="3358663" y="2494002"/>
            <a:ext cx="1148862"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观测噪声</a:t>
            </a:r>
          </a:p>
        </p:txBody>
      </p:sp>
      <p:sp>
        <p:nvSpPr>
          <p:cNvPr id="13" name="右箭头 12"/>
          <p:cNvSpPr/>
          <p:nvPr/>
        </p:nvSpPr>
        <p:spPr>
          <a:xfrm>
            <a:off x="3810002" y="3824516"/>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a:off x="992066" y="3824516"/>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右箭头 14"/>
          <p:cNvSpPr/>
          <p:nvPr/>
        </p:nvSpPr>
        <p:spPr>
          <a:xfrm rot="5400000">
            <a:off x="3798278" y="2982880"/>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a:off x="6658740" y="3840180"/>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7014802" y="3414721"/>
            <a:ext cx="586154" cy="10395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分类器</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1" name="右箭头 20"/>
          <p:cNvSpPr/>
          <p:nvPr/>
        </p:nvSpPr>
        <p:spPr>
          <a:xfrm>
            <a:off x="7742371" y="3840180"/>
            <a:ext cx="246184" cy="219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8129970" y="3592593"/>
            <a:ext cx="767848" cy="715117"/>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模型 </a:t>
            </a:r>
            <a:endParaRPr lang="en-US" altLang="zh-CN" dirty="0" smtClean="0">
              <a:solidFill>
                <a:schemeClr val="tx1"/>
              </a:solidFill>
            </a:endParaRPr>
          </a:p>
          <a:p>
            <a:pPr algn="ctr"/>
            <a:r>
              <a:rPr lang="en-US" altLang="zh-CN" dirty="0" smtClean="0">
                <a:solidFill>
                  <a:schemeClr val="tx1"/>
                </a:solidFill>
              </a:rPr>
              <a:t>?</a:t>
            </a:r>
            <a:endParaRPr lang="zh-CN" altLang="en-US" dirty="0">
              <a:solidFill>
                <a:schemeClr val="tx1"/>
              </a:solidFill>
            </a:endParaRPr>
          </a:p>
        </p:txBody>
      </p:sp>
    </p:spTree>
    <p:extLst>
      <p:ext uri="{BB962C8B-B14F-4D97-AF65-F5344CB8AC3E}">
        <p14:creationId xmlns:p14="http://schemas.microsoft.com/office/powerpoint/2010/main" val="2334495287"/>
      </p:ext>
    </p:extLst>
  </p:cSld>
  <p:clrMapOvr>
    <a:masterClrMapping/>
  </p:clrMapOvr>
  <p:timing>
    <p:tnLst>
      <p:par>
        <p:cTn id="1" dur="indefinite" restart="never" nodeType="tmRoot"/>
      </p:par>
    </p:tnLst>
  </p:timing>
</p:sld>
</file>

<file path=ppt/theme/theme1.xml><?xml version="1.0" encoding="utf-8"?>
<a:theme xmlns:a="http://schemas.openxmlformats.org/drawingml/2006/main" name="国家空间科学中心">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国家空间科学中心" id="{FAAD97D4-9B7D-40F5-B9E6-961683B062BE}" vid="{1EB35526-522D-4228-B2B1-35518AB254C2}"/>
    </a:ext>
  </a:extLst>
</a:theme>
</file>

<file path=ppt/theme/theme2.xml><?xml version="1.0" encoding="utf-8"?>
<a:theme xmlns:a="http://schemas.openxmlformats.org/drawingml/2006/main" name="4_自定义设计方案">
  <a:themeElements>
    <a:clrScheme name="1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自定义设计方案">
  <a:themeElements>
    <a:clrScheme name="1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国家空间科学中心</Template>
  <TotalTime>688</TotalTime>
  <Words>1838</Words>
  <Application>Microsoft Office PowerPoint</Application>
  <PresentationFormat>全屏显示(4:3)</PresentationFormat>
  <Paragraphs>299</Paragraphs>
  <Slides>18</Slides>
  <Notes>18</Notes>
  <HiddenSlides>0</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18</vt:i4>
      </vt:variant>
    </vt:vector>
  </HeadingPairs>
  <TitlesOfParts>
    <vt:vector size="32" baseType="lpstr">
      <vt:lpstr>等线</vt:lpstr>
      <vt:lpstr>黑体</vt:lpstr>
      <vt:lpstr>华文中宋</vt:lpstr>
      <vt:lpstr>楷体_GB2312</vt:lpstr>
      <vt:lpstr>宋体</vt:lpstr>
      <vt:lpstr>微软雅黑</vt:lpstr>
      <vt:lpstr>Arial</vt:lpstr>
      <vt:lpstr>Calibri</vt:lpstr>
      <vt:lpstr>Calibri Light</vt:lpstr>
      <vt:lpstr>Cambria Math</vt:lpstr>
      <vt:lpstr>Wingdings</vt:lpstr>
      <vt:lpstr>国家空间科学中心</vt:lpstr>
      <vt:lpstr>4_自定义设计方案</vt:lpstr>
      <vt:lpstr>1_自定义设计方案</vt:lpstr>
      <vt:lpstr>PowerPoint 演示文稿</vt:lpstr>
      <vt:lpstr>从观测到模型</vt:lpstr>
      <vt:lpstr>建模的抽象</vt:lpstr>
      <vt:lpstr>模型参数的推断</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VAE-GAN在暗能量模型分类上的应用</vt:lpstr>
      <vt:lpstr>一些讨论</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 Yun-Long</dc:creator>
  <cp:lastModifiedBy>Li Yun-Long</cp:lastModifiedBy>
  <cp:revision>93</cp:revision>
  <dcterms:created xsi:type="dcterms:W3CDTF">2019-12-18T02:01:56Z</dcterms:created>
  <dcterms:modified xsi:type="dcterms:W3CDTF">2019-12-19T12:55:17Z</dcterms:modified>
</cp:coreProperties>
</file>