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62" r:id="rId3"/>
    <p:sldId id="305" r:id="rId4"/>
    <p:sldId id="259" r:id="rId5"/>
    <p:sldId id="307" r:id="rId6"/>
    <p:sldId id="263" r:id="rId7"/>
    <p:sldId id="264" r:id="rId8"/>
    <p:sldId id="302" r:id="rId9"/>
    <p:sldId id="265" r:id="rId10"/>
    <p:sldId id="266" r:id="rId11"/>
    <p:sldId id="267" r:id="rId12"/>
    <p:sldId id="268" r:id="rId13"/>
    <p:sldId id="308" r:id="rId14"/>
    <p:sldId id="309" r:id="rId15"/>
    <p:sldId id="303" r:id="rId16"/>
    <p:sldId id="310" r:id="rId17"/>
    <p:sldId id="311" r:id="rId18"/>
    <p:sldId id="312" r:id="rId19"/>
    <p:sldId id="313" r:id="rId20"/>
    <p:sldId id="269" r:id="rId21"/>
    <p:sldId id="271" r:id="rId22"/>
    <p:sldId id="296" r:id="rId23"/>
    <p:sldId id="297" r:id="rId24"/>
    <p:sldId id="301" r:id="rId25"/>
    <p:sldId id="304" r:id="rId26"/>
    <p:sldId id="275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6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1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3A273-5CA8-4745-A661-57CDAFAC0D21}" type="datetimeFigureOut">
              <a:rPr lang="zh-CN" altLang="en-US" smtClean="0"/>
              <a:t>2019/12/18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FCAF3-066A-4793-BBF6-D3DE271388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762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47FFF-17A6-4DB9-AF0C-0179BB2ACA56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727955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F8A96D-DEBC-485E-891C-EDD80A3512D5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048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332145-9969-416B-B326-3D3B62E1F901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32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692151"/>
            <a:ext cx="2743200" cy="54340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692151"/>
            <a:ext cx="8026400" cy="54340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0D9E4-536B-4AB1-A2CE-5621DFD2FCBD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105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7FD79-EEE8-4B31-B2A4-84BFC407D37C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76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70C264-826B-439B-8C5B-E05AC418D097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65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022FC-F0AD-4C7F-84DD-3CAF71C4FCD1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62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ABD52-6C80-498B-B800-A25819BB25F7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178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788E9A-B278-4787-BB20-175DACD638DA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65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FEC24-794C-42CA-82C7-E097EB8543E8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31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E2098F-7895-40A2-8015-ADB548CB5987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491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D84F7-D54F-43D5-8FFC-353F66375876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92150"/>
            <a:ext cx="109728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CD6B6-EC50-46A8-82B7-69C3A192433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pic>
        <p:nvPicPr>
          <p:cNvPr id="101383" name="Picture 7" descr="输出向导-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9"/>
            <a:ext cx="345651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0" y="1"/>
            <a:ext cx="12192000" cy="620713"/>
          </a:xfrm>
          <a:prstGeom prst="rect">
            <a:avLst/>
          </a:prstGeom>
          <a:solidFill>
            <a:srgbClr val="FF9900"/>
          </a:solidFill>
          <a:ln w="9525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pic>
        <p:nvPicPr>
          <p:cNvPr id="101385" name="Picture 9" descr="输出向导-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5593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0" y="6597650"/>
            <a:ext cx="12192000" cy="260350"/>
          </a:xfrm>
          <a:prstGeom prst="rect">
            <a:avLst/>
          </a:prstGeom>
          <a:solidFill>
            <a:srgbClr val="FF6600"/>
          </a:solidFill>
          <a:ln w="9525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华文行楷" panose="020108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34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27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基于机器学习模型的多目标遗传算法在加速器优化中的应用</a:t>
            </a:r>
            <a:endParaRPr lang="zh-CN" altLang="en-US" sz="36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Calibri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373732" y="3779591"/>
            <a:ext cx="4424039" cy="1655762"/>
          </a:xfrm>
        </p:spPr>
        <p:txBody>
          <a:bodyPr/>
          <a:lstStyle/>
          <a:p>
            <a:pPr algn="l"/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万金宇，储中明，焦毅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/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报告人：万金宇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/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中国科学院高能物理研究所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/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2019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19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日，兴隆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593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4" r="8768"/>
          <a:stretch/>
        </p:blipFill>
        <p:spPr>
          <a:xfrm>
            <a:off x="6494583" y="960414"/>
            <a:ext cx="4970587" cy="26057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5" r="8262"/>
          <a:stretch/>
        </p:blipFill>
        <p:spPr>
          <a:xfrm>
            <a:off x="952269" y="3889717"/>
            <a:ext cx="4998119" cy="26235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5" t="4826" r="8252"/>
          <a:stretch/>
        </p:blipFill>
        <p:spPr>
          <a:xfrm>
            <a:off x="7010658" y="3889717"/>
            <a:ext cx="4670474" cy="262469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295311" y="613957"/>
            <a:ext cx="284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ZDT1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变量，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目标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3120" y="613957"/>
            <a:ext cx="2040943" cy="559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收敛速度对比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3120" y="1613670"/>
            <a:ext cx="64717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Symbol" panose="05050102010706020507" pitchFamily="18" charset="2"/>
              </a:rPr>
              <a:t>g</a:t>
            </a:r>
            <a:r>
              <a:rPr lang="en-US" altLang="zh-CN" sz="2000" dirty="0" smtClean="0">
                <a:latin typeface="Symbol" panose="05050102010706020507" pitchFamily="18" charset="2"/>
              </a:rPr>
              <a:t> : </a:t>
            </a:r>
            <a:r>
              <a:rPr lang="zh-CN" altLang="en-US" sz="2000" dirty="0" smtClean="0"/>
              <a:t>当前代种子到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Pareto front</a:t>
            </a:r>
            <a:r>
              <a:rPr lang="zh-CN" altLang="en-US" sz="2000" dirty="0" smtClean="0"/>
              <a:t>的平均距离</a:t>
            </a:r>
            <a:endParaRPr lang="en-US" altLang="zh-CN" sz="2000" dirty="0" smtClean="0"/>
          </a:p>
          <a:p>
            <a:endParaRPr lang="en-US" altLang="zh-CN" sz="2000" dirty="0"/>
          </a:p>
          <a:p>
            <a:r>
              <a:rPr lang="zh-CN" altLang="en-US" sz="2000" dirty="0" smtClean="0"/>
              <a:t>当</a:t>
            </a:r>
            <a:r>
              <a:rPr lang="en-US" altLang="zh-CN" sz="2000" dirty="0" smtClean="0">
                <a:latin typeface="Symbol" panose="05050102010706020507" pitchFamily="18" charset="2"/>
              </a:rPr>
              <a:t>g &lt; 0.05</a:t>
            </a:r>
            <a:r>
              <a:rPr lang="zh-CN" altLang="en-US" sz="2000" dirty="0" smtClean="0">
                <a:latin typeface="Symbol" panose="05050102010706020507" pitchFamily="18" charset="2"/>
              </a:rPr>
              <a:t>时判断为收敛</a:t>
            </a:r>
            <a:endParaRPr lang="en-US" altLang="zh-CN" sz="2000" dirty="0" smtClean="0">
              <a:latin typeface="Symbol" panose="05050102010706020507" pitchFamily="18" charset="2"/>
            </a:endParaRPr>
          </a:p>
          <a:p>
            <a:endParaRPr lang="en-US" altLang="zh-CN" sz="2000" dirty="0">
              <a:latin typeface="Symbol" panose="05050102010706020507" pitchFamily="18" charset="2"/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基于神经网络的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MOGA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收敛速度明显加快！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80496" y="3566135"/>
            <a:ext cx="284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ZDT2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变量，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目标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295312" y="3566135"/>
            <a:ext cx="284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ZDT6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变量，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目标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97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2655" y="500006"/>
            <a:ext cx="2350323" cy="559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多样性量化对比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2655" y="1232809"/>
            <a:ext cx="61610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Symbol" panose="05050102010706020507" pitchFamily="18" charset="2"/>
              </a:rPr>
              <a:t>D : </a:t>
            </a:r>
            <a:r>
              <a:rPr lang="zh-CN" altLang="en-US" dirty="0" smtClean="0">
                <a:latin typeface="Symbol" panose="05050102010706020507" pitchFamily="18" charset="2"/>
              </a:rPr>
              <a:t>当前种群多样性的量化指标，</a:t>
            </a:r>
            <a:r>
              <a:rPr lang="en-US" altLang="zh-CN" dirty="0" smtClean="0">
                <a:latin typeface="Symbol" panose="05050102010706020507" pitchFamily="18" charset="2"/>
              </a:rPr>
              <a:t>D</a:t>
            </a:r>
            <a:r>
              <a:rPr lang="zh-CN" altLang="en-US" dirty="0" smtClean="0">
                <a:latin typeface="Symbol" panose="05050102010706020507" pitchFamily="18" charset="2"/>
              </a:rPr>
              <a:t>越小，则多样性越好</a:t>
            </a:r>
            <a:r>
              <a:rPr lang="en-US" altLang="zh-CN" baseline="30000" dirty="0">
                <a:latin typeface="Symbol" panose="05050102010706020507" pitchFamily="18" charset="2"/>
              </a:rPr>
              <a:t>[1]</a:t>
            </a:r>
            <a:r>
              <a:rPr lang="en-US" altLang="zh-CN" dirty="0">
                <a:latin typeface="Symbol" panose="05050102010706020507" pitchFamily="18" charset="2"/>
              </a:rPr>
              <a:t> 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>
              <a:latin typeface="Symbol" panose="05050102010706020507" pitchFamily="18" charset="2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标准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MOGA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种子数较少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时呈现出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多样性较差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的情况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基于神经网络的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MOGA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由于在大规模的子代中找解，即使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种子数较少，多样性也能维持的较好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5" t="1871" r="7151" b="1"/>
          <a:stretch/>
        </p:blipFill>
        <p:spPr>
          <a:xfrm>
            <a:off x="6673703" y="1022635"/>
            <a:ext cx="4487595" cy="245167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" t="2439" r="6949"/>
          <a:stretch/>
        </p:blipFill>
        <p:spPr>
          <a:xfrm>
            <a:off x="962765" y="4015747"/>
            <a:ext cx="4494628" cy="243206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1903" r="7151"/>
          <a:stretch/>
        </p:blipFill>
        <p:spPr>
          <a:xfrm>
            <a:off x="6656120" y="3996937"/>
            <a:ext cx="4522763" cy="2450876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8444890" y="653303"/>
            <a:ext cx="284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ZDT1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854544" y="3646415"/>
            <a:ext cx="284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ZDT2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444891" y="3627605"/>
            <a:ext cx="284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ZDT6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806370" y="6581878"/>
            <a:ext cx="6333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1400" kern="100" dirty="0" smtClean="0">
                <a:latin typeface="Times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[1] K</a:t>
            </a:r>
            <a:r>
              <a:rPr lang="en-US" altLang="zh-CN" sz="1400" kern="100" dirty="0">
                <a:latin typeface="Times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Deb, </a:t>
            </a:r>
            <a:r>
              <a:rPr lang="en-US" altLang="zh-CN" sz="1400" kern="100" dirty="0" smtClean="0">
                <a:latin typeface="Times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et al.</a:t>
            </a:r>
            <a:r>
              <a:rPr lang="en-US" altLang="zh-CN" sz="1400" kern="100" dirty="0" smtClean="0">
                <a:solidFill>
                  <a:srgbClr val="2222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00" kern="100" dirty="0">
                <a:latin typeface="Times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IEEE Transactions on Evolutionary Computation, 6 (2002) 182-197.</a:t>
            </a:r>
            <a:r>
              <a:rPr lang="en-US" altLang="zh-CN" sz="1400" kern="100" dirty="0">
                <a:solidFill>
                  <a:srgbClr val="222222"/>
                </a:solidFill>
                <a:latin typeface="Times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12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8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720633" y="1745575"/>
            <a:ext cx="2632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ZDT1, </a:t>
            </a:r>
            <a:r>
              <a:rPr lang="zh-CN" alt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第</a:t>
            </a:r>
            <a:r>
              <a:rPr lang="en-US" altLang="zh-CN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100</a:t>
            </a:r>
            <a:r>
              <a:rPr lang="zh-CN" alt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代的结果</a:t>
            </a:r>
            <a:endParaRPr lang="zh-CN" alt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" r="8686" b="-1"/>
          <a:stretch/>
        </p:blipFill>
        <p:spPr>
          <a:xfrm>
            <a:off x="90266" y="2313255"/>
            <a:ext cx="6868929" cy="363737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40192" y="752622"/>
            <a:ext cx="3664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优化中间结果对比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78676" y="2481784"/>
            <a:ext cx="3780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当种子数量小于</a:t>
            </a:r>
            <a:r>
              <a:rPr lang="en-US" altLang="zh-CN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200</a:t>
            </a:r>
            <a:r>
              <a:rPr lang="zh-CN" alt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时，用标准</a:t>
            </a:r>
            <a:r>
              <a:rPr lang="en-US" altLang="zh-CN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MOGA</a:t>
            </a:r>
            <a:r>
              <a:rPr lang="zh-CN" alt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优化</a:t>
            </a:r>
            <a:r>
              <a:rPr lang="en-US" altLang="zh-CN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ZDT1</a:t>
            </a:r>
            <a:r>
              <a:rPr lang="zh-CN" alt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不能在</a:t>
            </a:r>
            <a:r>
              <a:rPr lang="en-US" altLang="zh-CN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100</a:t>
            </a:r>
            <a:r>
              <a:rPr lang="zh-CN" alt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代时收敛，且得到的解不能构成完整的前沿。</a:t>
            </a:r>
            <a:endParaRPr lang="zh-CN" alt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04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658013" y="1849842"/>
            <a:ext cx="283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ZDT2, </a:t>
            </a:r>
            <a:r>
              <a:rPr lang="zh-CN" alt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第</a:t>
            </a:r>
            <a:r>
              <a:rPr lang="en-US" altLang="zh-CN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500</a:t>
            </a:r>
            <a:r>
              <a:rPr lang="zh-CN" alt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代的结果</a:t>
            </a:r>
            <a:endParaRPr lang="zh-CN" alt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" t="-33" r="8396" b="-1"/>
          <a:stretch/>
        </p:blipFill>
        <p:spPr>
          <a:xfrm>
            <a:off x="417288" y="2369528"/>
            <a:ext cx="6716227" cy="38272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40192" y="752622"/>
            <a:ext cx="3664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优化中间结果对比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78676" y="2481784"/>
            <a:ext cx="3872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当种子数量较少时，用标准</a:t>
            </a:r>
            <a:r>
              <a:rPr lang="en-US" altLang="zh-CN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MOGA</a:t>
            </a:r>
            <a:r>
              <a:rPr lang="zh-CN" alt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优化</a:t>
            </a:r>
            <a:r>
              <a:rPr lang="en-US" altLang="zh-CN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ZDT2</a:t>
            </a:r>
            <a:r>
              <a:rPr lang="zh-CN" alt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很难收敛</a:t>
            </a:r>
            <a:endParaRPr lang="zh-CN" alt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20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2617911" y="1782333"/>
            <a:ext cx="3086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ZDT6, </a:t>
            </a:r>
            <a:r>
              <a:rPr lang="zh-CN" alt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第</a:t>
            </a:r>
            <a:r>
              <a:rPr lang="en-US" altLang="zh-CN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300</a:t>
            </a:r>
            <a:r>
              <a:rPr lang="zh-CN" alt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代的结果</a:t>
            </a:r>
            <a:endParaRPr lang="zh-CN" alt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6086"/>
            <a:ext cx="7737965" cy="375412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40192" y="752622"/>
            <a:ext cx="3664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优化中间结果对比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78676" y="2481784"/>
            <a:ext cx="3780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用标准</a:t>
            </a:r>
            <a:r>
              <a:rPr lang="en-US" altLang="zh-CN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MOGA</a:t>
            </a:r>
            <a:r>
              <a:rPr lang="zh-CN" alt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优化</a:t>
            </a:r>
            <a:r>
              <a:rPr lang="en-US" altLang="zh-CN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ZDT6</a:t>
            </a:r>
            <a:r>
              <a:rPr lang="zh-CN" alt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虽然大部分情况能收敛，但种子数较少时，并不能找到完整的</a:t>
            </a:r>
            <a:r>
              <a:rPr lang="en-US" altLang="zh-CN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Pareto front</a:t>
            </a:r>
            <a:endParaRPr lang="zh-CN" alt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07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75878" y="1481585"/>
            <a:ext cx="7315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算法简介</a:t>
            </a:r>
            <a:endParaRPr lang="en-US" altLang="zh-CN" sz="3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测试结果</a:t>
            </a:r>
            <a:endParaRPr lang="en-US" altLang="zh-CN" sz="3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加速器优化中的应用</a:t>
            </a:r>
            <a:endParaRPr lang="en-US" altLang="zh-CN" sz="36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总结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744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727" y="611086"/>
            <a:ext cx="8785273" cy="599592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0338" y="611086"/>
            <a:ext cx="323556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HEPS</a:t>
            </a:r>
            <a:r>
              <a:rPr lang="zh-CN" alt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是高能物理研究所正在北京怀柔建设的第四代同步辐射光源，</a:t>
            </a:r>
            <a:r>
              <a:rPr lang="en-US" altLang="zh-CN" sz="24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CN" sz="2400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altLang="zh-CN" sz="24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zh-CN" altLang="en-US" sz="2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电子能量 </a:t>
            </a:r>
            <a:r>
              <a:rPr lang="en-US" altLang="zh-CN" sz="2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GeV</a:t>
            </a:r>
          </a:p>
          <a:p>
            <a:pPr algn="just"/>
            <a:r>
              <a:rPr lang="zh-CN" altLang="en-US" sz="2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全环长度 </a:t>
            </a:r>
            <a:r>
              <a:rPr lang="en-US" altLang="zh-CN" sz="2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~1.3 km</a:t>
            </a:r>
            <a:endParaRPr lang="en-US" altLang="zh-CN" sz="24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/>
            <a:endParaRPr lang="en-US" altLang="zh-CN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/>
            <a:r>
              <a:rPr lang="zh-CN" alt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它将在</a:t>
            </a:r>
            <a:r>
              <a:rPr lang="zh-CN" altLang="en-US" sz="2400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高亮度</a:t>
            </a:r>
            <a:r>
              <a:rPr lang="zh-CN" alt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的情况下实现</a:t>
            </a:r>
            <a:r>
              <a:rPr lang="zh-CN" altLang="en-US" sz="2400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超低发射度</a:t>
            </a:r>
            <a:r>
              <a:rPr lang="zh-CN" alt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，其设计参数要求为目前</a:t>
            </a:r>
            <a:r>
              <a:rPr lang="zh-CN" altLang="en-US" sz="2400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世界最高</a:t>
            </a:r>
            <a:endParaRPr lang="en-US" altLang="zh-CN" sz="2400" dirty="0" smtClean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/>
            <a:endParaRPr lang="en-US" altLang="zh-CN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/>
            <a:r>
              <a:rPr lang="zh-CN" alt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光源本身是一个电子储存环加速器，利用高速电子的同步辐射收集同步辐射光</a:t>
            </a:r>
            <a:endParaRPr lang="en-US" altLang="zh-CN" sz="24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696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13582" y="756140"/>
            <a:ext cx="10989212" cy="65063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b="1" dirty="0" smtClean="0">
                <a:solidFill>
                  <a:srgbClr val="FF0000"/>
                </a:solidFill>
              </a:rPr>
              <a:t>在光源的设计阶段，需要对当前的硬件参数进行优化，以得到最佳的物理参数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" t="2335" r="8242" b="-1"/>
          <a:stretch/>
        </p:blipFill>
        <p:spPr bwMode="auto">
          <a:xfrm>
            <a:off x="3924887" y="1962444"/>
            <a:ext cx="7462911" cy="351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546296" y="2104851"/>
            <a:ext cx="31113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HEPS</a:t>
            </a:r>
            <a:r>
              <a:rPr lang="zh-CN" alt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的设计采用混合</a:t>
            </a:r>
            <a:r>
              <a:rPr lang="en-US" altLang="zh-CN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7BA</a:t>
            </a:r>
            <a:r>
              <a:rPr lang="zh-CN" alt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结构，由</a:t>
            </a:r>
            <a:r>
              <a:rPr lang="en-US" altLang="zh-CN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48</a:t>
            </a:r>
            <a:r>
              <a:rPr lang="zh-CN" alt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个超周期构成</a:t>
            </a:r>
            <a:endParaRPr lang="en-US" altLang="zh-CN" sz="24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/>
            <a:endParaRPr lang="en-US" altLang="zh-CN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/>
            <a:r>
              <a:rPr lang="zh-CN" alt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其中每个元件的磁场、长度等硬件参数都会作为优化变量对目标物理参数进行优化</a:t>
            </a:r>
            <a:endParaRPr lang="zh-CN" altLang="en-US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6308188" y="1593112"/>
            <a:ext cx="412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" panose="02020603050405020304" pitchFamily="18" charset="0"/>
                <a:cs typeface="Times" panose="02020603050405020304" pitchFamily="18" charset="0"/>
              </a:rPr>
              <a:t>HEPS</a:t>
            </a:r>
            <a:r>
              <a:rPr lang="zh-CN" alt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单个超周期结构示意图</a:t>
            </a:r>
            <a:endParaRPr lang="zh-CN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931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2062" y="1417638"/>
            <a:ext cx="5650523" cy="50886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两个重要的非线性物理参数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2"/>
            <a:ext cx="3955366" cy="3752556"/>
          </a:xfrm>
        </p:spPr>
        <p:txBody>
          <a:bodyPr/>
          <a:lstStyle/>
          <a:p>
            <a:pPr marL="0" indent="0" algn="just">
              <a:buNone/>
            </a:pPr>
            <a:r>
              <a:rPr lang="zh-CN" altLang="en-US" sz="2400" b="1" dirty="0" smtClean="0"/>
              <a:t>动力学孔径：</a:t>
            </a:r>
            <a:endParaRPr lang="en-US" altLang="zh-CN" sz="2400" b="1" dirty="0" smtClean="0"/>
          </a:p>
          <a:p>
            <a:pPr marL="0" indent="0" algn="just">
              <a:buNone/>
            </a:pPr>
            <a:endParaRPr lang="en-US" altLang="zh-CN" sz="2400" dirty="0" smtClean="0"/>
          </a:p>
          <a:p>
            <a:pPr marL="0" indent="0" algn="just">
              <a:buNone/>
            </a:pPr>
            <a:r>
              <a:rPr lang="zh-CN" altLang="en-US" sz="2400" dirty="0" smtClean="0"/>
              <a:t>带电粒子由于横向</a:t>
            </a:r>
            <a:r>
              <a:rPr lang="en-US" altLang="zh-CN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betatron</a:t>
            </a:r>
            <a:r>
              <a:rPr lang="zh-CN" altLang="en-US" sz="2400" dirty="0" smtClean="0"/>
              <a:t>振荡在坐标空间内所能稳定存在的最大范围</a:t>
            </a:r>
            <a:endParaRPr lang="en-US" altLang="zh-CN" sz="2400" dirty="0" smtClean="0"/>
          </a:p>
        </p:txBody>
      </p:sp>
      <p:sp>
        <p:nvSpPr>
          <p:cNvPr id="4" name="内容占位符 2"/>
          <p:cNvSpPr txBox="1">
            <a:spLocks/>
          </p:cNvSpPr>
          <p:nvPr/>
        </p:nvSpPr>
        <p:spPr bwMode="auto">
          <a:xfrm>
            <a:off x="5868572" y="1600202"/>
            <a:ext cx="5941256" cy="375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zh-CN" altLang="en-US" sz="2400" b="1" dirty="0" smtClean="0"/>
              <a:t>托歇克寿命：</a:t>
            </a:r>
            <a:endParaRPr lang="en-US" altLang="zh-CN" sz="2400" b="1" dirty="0" smtClean="0"/>
          </a:p>
          <a:p>
            <a:pPr marL="0" indent="0" algn="just">
              <a:buFontTx/>
              <a:buNone/>
            </a:pPr>
            <a:endParaRPr lang="en-US" altLang="zh-CN" sz="2400" dirty="0" smtClean="0"/>
          </a:p>
          <a:p>
            <a:pPr marL="0" indent="0" algn="just">
              <a:buFontTx/>
              <a:buNone/>
            </a:pPr>
            <a:r>
              <a:rPr lang="zh-CN" altLang="zh-CN" sz="2400" dirty="0" smtClean="0"/>
              <a:t>由于</a:t>
            </a:r>
            <a:r>
              <a:rPr lang="zh-CN" altLang="en-US" sz="2400" dirty="0" smtClean="0"/>
              <a:t>电子</a:t>
            </a:r>
            <a:r>
              <a:rPr lang="zh-CN" altLang="zh-CN" sz="2400" dirty="0" smtClean="0"/>
              <a:t>束团</a:t>
            </a:r>
            <a:r>
              <a:rPr lang="zh-CN" altLang="zh-CN" sz="2400" dirty="0"/>
              <a:t>内部粒子之间的库仑散射使得粒子的横向运动传递到纵向，导致粒子的纵向动量发生变化以至于超出相稳定区，进而发生粒子</a:t>
            </a:r>
            <a:r>
              <a:rPr lang="zh-CN" altLang="zh-CN" sz="2400" dirty="0" smtClean="0"/>
              <a:t>丢失</a:t>
            </a:r>
            <a:r>
              <a:rPr lang="zh-CN" altLang="en-US" sz="2400" dirty="0" smtClean="0"/>
              <a:t>，称为托歇克效应。</a:t>
            </a:r>
            <a:endParaRPr lang="en-US" altLang="zh-CN" sz="2400" dirty="0" smtClean="0"/>
          </a:p>
          <a:p>
            <a:pPr marL="0" indent="0" algn="just">
              <a:buFontTx/>
              <a:buNone/>
            </a:pPr>
            <a:endParaRPr lang="en-US" altLang="zh-CN" sz="2400" dirty="0" smtClean="0"/>
          </a:p>
          <a:p>
            <a:pPr marL="0" indent="0" algn="just">
              <a:buFontTx/>
              <a:buNone/>
            </a:pPr>
            <a:r>
              <a:rPr lang="zh-CN" altLang="en-US" sz="2400" dirty="0" smtClean="0"/>
              <a:t>由托歇克效应定义出托歇克寿命，它将主要影响储存环电子寿命</a:t>
            </a:r>
            <a:endParaRPr lang="en-US" altLang="zh-CN" sz="18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7"/>
          <a:stretch/>
        </p:blipFill>
        <p:spPr bwMode="auto">
          <a:xfrm>
            <a:off x="251976" y="3931920"/>
            <a:ext cx="544543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5868573" y="1417638"/>
            <a:ext cx="6036282" cy="50886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634233"/>
              </p:ext>
            </p:extLst>
          </p:nvPr>
        </p:nvGraphicFramePr>
        <p:xfrm>
          <a:off x="5956721" y="5529195"/>
          <a:ext cx="4534228" cy="768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4" imgW="3517900" imgH="609600" progId="Equation.DSMT4">
                  <p:embed/>
                </p:oleObj>
              </mc:Choice>
              <mc:Fallback>
                <p:oleObj r:id="rId4" imgW="3517900" imgH="609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6721" y="5529195"/>
                        <a:ext cx="4534228" cy="7680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593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		</a:t>
            </a:r>
            <a:r>
              <a:rPr kumimoji="0" lang="en-US" altLang="zh-CN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425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29797" y="674954"/>
            <a:ext cx="4016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优化孔径和寿命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65052" y="1741269"/>
            <a:ext cx="11153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/>
              <a:t>通过调整六极磁铁和八极磁铁强度来抵消非线性效应，</a:t>
            </a:r>
            <a:r>
              <a:rPr lang="zh-CN" altLang="en-US" sz="2400" b="1" dirty="0" smtClean="0"/>
              <a:t>从而优化孔径和寿命</a:t>
            </a:r>
            <a:endParaRPr lang="zh-CN" altLang="en-US" sz="2400" dirty="0"/>
          </a:p>
        </p:txBody>
      </p:sp>
      <p:sp>
        <p:nvSpPr>
          <p:cNvPr id="7" name="圆角矩形 6"/>
          <p:cNvSpPr/>
          <p:nvPr/>
        </p:nvSpPr>
        <p:spPr>
          <a:xfrm>
            <a:off x="1687221" y="2675396"/>
            <a:ext cx="2842576" cy="360751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68000">
                <a:schemeClr val="accent2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优化变量</a:t>
            </a:r>
            <a:r>
              <a:rPr lang="en-US" altLang="zh-CN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zh-CN" alt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共</a:t>
            </a:r>
            <a:r>
              <a:rPr lang="en-US" altLang="zh-CN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14</a:t>
            </a:r>
            <a:r>
              <a:rPr lang="zh-CN" alt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个</a:t>
            </a:r>
            <a:r>
              <a:rPr lang="en-US" altLang="zh-CN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r>
              <a:rPr lang="zh-CN" alt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：</a:t>
            </a:r>
            <a:endParaRPr lang="en-US" altLang="zh-CN" sz="24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endParaRPr lang="en-US" altLang="zh-CN" sz="24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altLang="zh-CN" sz="2400" i="1" dirty="0" smtClean="0">
                <a:latin typeface="Times" panose="02020603050405020304" pitchFamily="18" charset="0"/>
                <a:cs typeface="Times" panose="02020603050405020304" pitchFamily="18" charset="0"/>
              </a:rPr>
              <a:t>KS</a:t>
            </a:r>
            <a:r>
              <a:rPr lang="en-US" altLang="zh-CN" sz="1600" i="1" dirty="0" smtClean="0">
                <a:latin typeface="Times" panose="02020603050405020304" pitchFamily="18" charset="0"/>
                <a:cs typeface="Times" panose="02020603050405020304" pitchFamily="18" charset="0"/>
              </a:rPr>
              <a:t>1</a:t>
            </a:r>
          </a:p>
          <a:p>
            <a:pPr algn="ctr"/>
            <a:r>
              <a:rPr lang="en-US" altLang="zh-CN" sz="2400" i="1" dirty="0" smtClean="0">
                <a:latin typeface="Times" panose="02020603050405020304" pitchFamily="18" charset="0"/>
                <a:cs typeface="Times" panose="02020603050405020304" pitchFamily="18" charset="0"/>
              </a:rPr>
              <a:t>KS</a:t>
            </a:r>
            <a:r>
              <a:rPr lang="en-US" altLang="zh-CN" sz="1600" i="1" dirty="0" smtClean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</a:p>
          <a:p>
            <a:pPr algn="ctr"/>
            <a:r>
              <a:rPr lang="en-US" altLang="zh-CN" sz="2400" i="1" dirty="0" smtClean="0">
                <a:latin typeface="Times" panose="02020603050405020304" pitchFamily="18" charset="0"/>
                <a:cs typeface="Times" panose="02020603050405020304" pitchFamily="18" charset="0"/>
              </a:rPr>
              <a:t>…</a:t>
            </a:r>
          </a:p>
          <a:p>
            <a:pPr algn="ctr"/>
            <a:r>
              <a:rPr lang="en-US" altLang="zh-CN" sz="2400" i="1" dirty="0" smtClean="0">
                <a:latin typeface="Times" panose="02020603050405020304" pitchFamily="18" charset="0"/>
                <a:cs typeface="Times" panose="02020603050405020304" pitchFamily="18" charset="0"/>
              </a:rPr>
              <a:t>OCT</a:t>
            </a:r>
            <a:r>
              <a:rPr lang="en-US" altLang="zh-CN" sz="1600" i="1" dirty="0" smtClean="0">
                <a:latin typeface="Times" panose="02020603050405020304" pitchFamily="18" charset="0"/>
                <a:cs typeface="Times" panose="02020603050405020304" pitchFamily="18" charset="0"/>
              </a:rPr>
              <a:t>1</a:t>
            </a:r>
          </a:p>
          <a:p>
            <a:pPr algn="ctr"/>
            <a:r>
              <a:rPr lang="en-US" altLang="zh-CN" sz="2400" i="1" dirty="0" smtClean="0">
                <a:latin typeface="Times" panose="02020603050405020304" pitchFamily="18" charset="0"/>
                <a:cs typeface="Times" panose="02020603050405020304" pitchFamily="18" charset="0"/>
              </a:rPr>
              <a:t>…</a:t>
            </a:r>
            <a:endParaRPr lang="zh-CN" altLang="en-US" sz="240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235775" y="2675396"/>
            <a:ext cx="2842576" cy="360751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68000">
                <a:schemeClr val="accent2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优化目标</a:t>
            </a:r>
            <a:r>
              <a:rPr lang="en-US" altLang="zh-CN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zh-CN" alt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共</a:t>
            </a:r>
            <a:r>
              <a:rPr lang="en-US" altLang="zh-CN" sz="2400" dirty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zh-CN" alt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个</a:t>
            </a:r>
            <a:r>
              <a:rPr lang="en-US" altLang="zh-CN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r>
              <a:rPr lang="zh-CN" alt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：</a:t>
            </a:r>
            <a:endParaRPr lang="en-US" altLang="zh-CN" sz="24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endParaRPr lang="en-US" altLang="zh-CN" sz="24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zh-CN" altLang="en-US" sz="2400" i="1" dirty="0" smtClean="0">
                <a:latin typeface="Times" panose="02020603050405020304" pitchFamily="18" charset="0"/>
                <a:cs typeface="Times" panose="02020603050405020304" pitchFamily="18" charset="0"/>
              </a:rPr>
              <a:t>动力学孔径面积</a:t>
            </a:r>
            <a:endParaRPr lang="en-US" altLang="zh-CN" sz="2400" i="1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zh-CN" altLang="en-US" sz="2400" i="1" dirty="0" smtClean="0">
                <a:latin typeface="Times" panose="02020603050405020304" pitchFamily="18" charset="0"/>
                <a:cs typeface="Times" panose="02020603050405020304" pitchFamily="18" charset="0"/>
              </a:rPr>
              <a:t>托歇克寿命值</a:t>
            </a:r>
            <a:endParaRPr lang="en-US" altLang="zh-CN" sz="2400" i="1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endParaRPr lang="en-US" altLang="zh-CN" sz="2400" i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endParaRPr lang="en-US" altLang="zh-CN" sz="2400" i="1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endParaRPr lang="en-US" altLang="zh-CN" sz="240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燕尾形箭头 8"/>
          <p:cNvSpPr/>
          <p:nvPr/>
        </p:nvSpPr>
        <p:spPr>
          <a:xfrm>
            <a:off x="4797083" y="4339883"/>
            <a:ext cx="1216855" cy="344659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909624" y="3812345"/>
            <a:ext cx="1104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优化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15165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75878" y="1481585"/>
            <a:ext cx="7315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算法简介</a:t>
            </a:r>
            <a:endParaRPr lang="en-US" altLang="zh-CN" sz="36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测试结果</a:t>
            </a:r>
            <a:endParaRPr lang="en-US" altLang="zh-CN" sz="3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加速器优化中的应用</a:t>
            </a:r>
            <a:endParaRPr lang="en-US" altLang="zh-CN" sz="3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总结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6623" y="497861"/>
            <a:ext cx="10388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HEPS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孔径、寿命优化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孔径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和寿命优化过程中，托歇克寿命的计算时间太长，导致优化耗时极长。</a:t>
            </a: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根据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MOGA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优化得到的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1-10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代托歇克寿命数据，训练神经网络直接预测托歇克寿命。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373" y="2035548"/>
            <a:ext cx="5713627" cy="3891803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06173" y="2336214"/>
            <a:ext cx="698500" cy="19939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1087223" y="3320464"/>
            <a:ext cx="37465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1557123" y="2336214"/>
            <a:ext cx="704850" cy="19939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2344523" y="3320464"/>
            <a:ext cx="37465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2801723" y="2336214"/>
            <a:ext cx="717550" cy="19939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3601823" y="3320464"/>
            <a:ext cx="37465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4084423" y="2336214"/>
            <a:ext cx="692150" cy="19939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4916273" y="3320464"/>
            <a:ext cx="37465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5398873" y="2336214"/>
            <a:ext cx="635000" cy="19939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06173" y="4514264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         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Sigmoid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211631"/>
              </p:ext>
            </p:extLst>
          </p:nvPr>
        </p:nvGraphicFramePr>
        <p:xfrm>
          <a:off x="39473" y="5284931"/>
          <a:ext cx="6959600" cy="1284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altLang="en-US" sz="2000" dirty="0" smtClean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计算时间 </a:t>
                      </a:r>
                      <a:r>
                        <a:rPr lang="en-US" altLang="zh-CN" sz="2000" dirty="0" smtClean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(s)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altLang="en-US" sz="2000" dirty="0" smtClean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神经网络预测托歇克寿命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0.0394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altLang="en-US" sz="2000" dirty="0" smtClean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粒子追踪模拟计算托歇克寿命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10820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计算效率提升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(5)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43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252" y="3499863"/>
            <a:ext cx="3747255" cy="29075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631" y="3499863"/>
            <a:ext cx="3747255" cy="290755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6621" y="539890"/>
            <a:ext cx="113685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HEPS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孔径、寿命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优化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代以后的优化中，应用基于神经网络的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MOGA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进行优化</a:t>
            </a: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每代额外生成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倍于标准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MOGA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的后代，利用神经网络对它们进行快速筛选，只计算那些被挑出的优质后代的真实托歇克寿命值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93631" y="3125213"/>
            <a:ext cx="4127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只用</a:t>
            </a:r>
            <a:r>
              <a:rPr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个种子进行测试，第</a:t>
            </a:r>
            <a:r>
              <a:rPr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代的结果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18736" y="3125213"/>
            <a:ext cx="3466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500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个种子进行优化，第</a:t>
            </a:r>
            <a:r>
              <a:rPr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代的结果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96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0650" y="761707"/>
            <a:ext cx="11582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          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额外的比较</a:t>
            </a:r>
            <a:endParaRPr lang="en-US" altLang="zh-CN" sz="28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24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将作为对照组的标准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MOGA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继续运行，直至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150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代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24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56" y="2372897"/>
            <a:ext cx="5052794" cy="368871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911850" y="2621614"/>
            <a:ext cx="533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标准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MOGA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演化到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150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代也无法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追赶上基于神经网络的</a:t>
            </a:r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MOGA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代的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结果，且结果连续性逐渐变差。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24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772464" y="1389976"/>
              <a:ext cx="6473520" cy="24431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8380">
                      <a:extLst>
                        <a:ext uri="{9D8B030D-6E8A-4147-A177-3AD203B41FA5}">
                          <a16:colId xmlns:a16="http://schemas.microsoft.com/office/drawing/2014/main" val="3101429196"/>
                        </a:ext>
                      </a:extLst>
                    </a:gridCol>
                    <a:gridCol w="1618380">
                      <a:extLst>
                        <a:ext uri="{9D8B030D-6E8A-4147-A177-3AD203B41FA5}">
                          <a16:colId xmlns:a16="http://schemas.microsoft.com/office/drawing/2014/main" val="2489360766"/>
                        </a:ext>
                      </a:extLst>
                    </a:gridCol>
                    <a:gridCol w="1618380">
                      <a:extLst>
                        <a:ext uri="{9D8B030D-6E8A-4147-A177-3AD203B41FA5}">
                          <a16:colId xmlns:a16="http://schemas.microsoft.com/office/drawing/2014/main" val="1147125812"/>
                        </a:ext>
                      </a:extLst>
                    </a:gridCol>
                    <a:gridCol w="1618380">
                      <a:extLst>
                        <a:ext uri="{9D8B030D-6E8A-4147-A177-3AD203B41FA5}">
                          <a16:colId xmlns:a16="http://schemas.microsoft.com/office/drawing/2014/main" val="2646561086"/>
                        </a:ext>
                      </a:extLst>
                    </a:gridCol>
                  </a:tblGrid>
                  <a:tr h="194248">
                    <a:tc>
                      <a:txBody>
                        <a:bodyPr/>
                        <a:lstStyle/>
                        <a:p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1" i="0" smtClean="0">
                                      <a:latin typeface="Cambria Math" panose="02040503050406030204" pitchFamily="18" charset="0"/>
                                    </a:rPr>
                                    <m:t>𝐦𝐦</m:t>
                                  </m:r>
                                </m:e>
                                <m:sup>
                                  <m:r>
                                    <a:rPr lang="en-US" altLang="zh-CN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托歇克寿命</a:t>
                          </a:r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(h)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38689938"/>
                      </a:ext>
                    </a:extLst>
                  </a:tr>
                  <a:tr h="191259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Initial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0.0317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0.7848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0.7092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3614784"/>
                      </a:ext>
                    </a:extLst>
                  </a:tr>
                  <a:tr h="191259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altLang="zh-CN" sz="105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0.0312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0.7584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0.9402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433787"/>
                      </a:ext>
                    </a:extLst>
                  </a:tr>
                  <a:tr h="19125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altLang="zh-CN" sz="105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altLang="en-US" sz="105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0.0312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0.7659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0.9829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9767657"/>
                      </a:ext>
                    </a:extLst>
                  </a:tr>
                  <a:tr h="191259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altLang="zh-CN" sz="105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0.0312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0.7590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0.9948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3485070"/>
                      </a:ext>
                    </a:extLst>
                  </a:tr>
                  <a:tr h="191259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altLang="zh-CN" sz="105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0.0312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0.7754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0.9892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0653573"/>
                      </a:ext>
                    </a:extLst>
                  </a:tr>
                  <a:tr h="191259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altLang="zh-CN" sz="105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0.0317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0.7833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0.7542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9067370"/>
                      </a:ext>
                    </a:extLst>
                  </a:tr>
                  <a:tr h="191259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altLang="zh-CN" sz="105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0.0317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0.7895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0.8412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53506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0284318"/>
                  </p:ext>
                </p:extLst>
              </p:nvPr>
            </p:nvGraphicFramePr>
            <p:xfrm>
              <a:off x="4772464" y="1389976"/>
              <a:ext cx="6473520" cy="24431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8380">
                      <a:extLst>
                        <a:ext uri="{9D8B030D-6E8A-4147-A177-3AD203B41FA5}">
                          <a16:colId xmlns:a16="http://schemas.microsoft.com/office/drawing/2014/main" val="3101429196"/>
                        </a:ext>
                      </a:extLst>
                    </a:gridCol>
                    <a:gridCol w="1618380">
                      <a:extLst>
                        <a:ext uri="{9D8B030D-6E8A-4147-A177-3AD203B41FA5}">
                          <a16:colId xmlns:a16="http://schemas.microsoft.com/office/drawing/2014/main" val="2489360766"/>
                        </a:ext>
                      </a:extLst>
                    </a:gridCol>
                    <a:gridCol w="1618380">
                      <a:extLst>
                        <a:ext uri="{9D8B030D-6E8A-4147-A177-3AD203B41FA5}">
                          <a16:colId xmlns:a16="http://schemas.microsoft.com/office/drawing/2014/main" val="1147125812"/>
                        </a:ext>
                      </a:extLst>
                    </a:gridCol>
                    <a:gridCol w="1618380">
                      <a:extLst>
                        <a:ext uri="{9D8B030D-6E8A-4147-A177-3AD203B41FA5}">
                          <a16:colId xmlns:a16="http://schemas.microsoft.com/office/drawing/2014/main" val="2646561086"/>
                        </a:ext>
                      </a:extLst>
                    </a:gridCol>
                  </a:tblGrid>
                  <a:tr h="309563">
                    <a:tc>
                      <a:txBody>
                        <a:bodyPr/>
                        <a:lstStyle/>
                        <a:p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01132" t="-5882" r="-101887" b="-7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托歇克寿命</a:t>
                          </a:r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(h)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3868993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Initial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0.0317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0.7848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0.7092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361478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altLang="zh-CN" sz="105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0.0312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0.7584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0.9402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43378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altLang="zh-CN" sz="105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altLang="en-US" sz="105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0.0312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0.7659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0.9829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976765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altLang="zh-CN" sz="105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0.0312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0.7590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0.9948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348507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altLang="zh-CN" sz="105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0.0312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0.7754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0.9892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065357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altLang="zh-CN" sz="105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0.0317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0.7833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0.7542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906737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altLang="zh-CN" sz="105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0.0317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0.7895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0.8412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535060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2987"/>
            <a:ext cx="4481166" cy="327140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1930" y="-43429"/>
            <a:ext cx="4984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挑选</a:t>
            </a:r>
            <a:r>
              <a:rPr lang="en-US" altLang="zh-CN" sz="16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16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个点作比较：</a:t>
            </a:r>
            <a:endParaRPr lang="en-US" altLang="zh-CN" sz="16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Initial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：初始解</a:t>
            </a:r>
            <a:endParaRPr lang="en-US" altLang="zh-CN" sz="14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A1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A2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 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托歇克寿命约为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0.95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的解</a:t>
            </a:r>
            <a:endParaRPr lang="en-US" altLang="zh-CN" sz="14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B1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B2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 </a:t>
            </a:r>
            <a:r>
              <a:rPr lang="zh-CN" altLang="en-US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托歇克寿命约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的解</a:t>
            </a:r>
            <a:endParaRPr lang="en-US" altLang="zh-CN" sz="14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C1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C2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DA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和初始解大致相同的解</a:t>
            </a:r>
            <a:endParaRPr lang="en-US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5438583" y="38738"/>
                <a:ext cx="1523622" cy="5009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𝐷𝐴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𝐷𝐴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𝐷𝐴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4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4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583" y="38738"/>
                <a:ext cx="1523622" cy="500971"/>
              </a:xfrm>
              <a:prstGeom prst="rect">
                <a:avLst/>
              </a:prstGeom>
              <a:blipFill>
                <a:blip r:embed="rId4"/>
                <a:stretch>
                  <a:fillRect l="-2000" r="-400" b="-9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378027" y="688212"/>
            <a:ext cx="5806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eighted DA = DA*MA/0.03 * (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权重因子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eighted LT = LT * (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权重因子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/>
          </p:nvPr>
        </p:nvGraphicFramePr>
        <p:xfrm>
          <a:off x="72670" y="4659110"/>
          <a:ext cx="11402745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523">
                  <a:extLst>
                    <a:ext uri="{9D8B030D-6E8A-4147-A177-3AD203B41FA5}">
                      <a16:colId xmlns:a16="http://schemas.microsoft.com/office/drawing/2014/main" val="3904964838"/>
                    </a:ext>
                  </a:extLst>
                </a:gridCol>
                <a:gridCol w="715197">
                  <a:extLst>
                    <a:ext uri="{9D8B030D-6E8A-4147-A177-3AD203B41FA5}">
                      <a16:colId xmlns:a16="http://schemas.microsoft.com/office/drawing/2014/main" val="1783650341"/>
                    </a:ext>
                  </a:extLst>
                </a:gridCol>
                <a:gridCol w="699829">
                  <a:extLst>
                    <a:ext uri="{9D8B030D-6E8A-4147-A177-3AD203B41FA5}">
                      <a16:colId xmlns:a16="http://schemas.microsoft.com/office/drawing/2014/main" val="615023064"/>
                    </a:ext>
                  </a:extLst>
                </a:gridCol>
                <a:gridCol w="760183">
                  <a:extLst>
                    <a:ext uri="{9D8B030D-6E8A-4147-A177-3AD203B41FA5}">
                      <a16:colId xmlns:a16="http://schemas.microsoft.com/office/drawing/2014/main" val="1358913822"/>
                    </a:ext>
                  </a:extLst>
                </a:gridCol>
                <a:gridCol w="760183">
                  <a:extLst>
                    <a:ext uri="{9D8B030D-6E8A-4147-A177-3AD203B41FA5}">
                      <a16:colId xmlns:a16="http://schemas.microsoft.com/office/drawing/2014/main" val="4264175543"/>
                    </a:ext>
                  </a:extLst>
                </a:gridCol>
                <a:gridCol w="760183">
                  <a:extLst>
                    <a:ext uri="{9D8B030D-6E8A-4147-A177-3AD203B41FA5}">
                      <a16:colId xmlns:a16="http://schemas.microsoft.com/office/drawing/2014/main" val="1245670839"/>
                    </a:ext>
                  </a:extLst>
                </a:gridCol>
                <a:gridCol w="760183">
                  <a:extLst>
                    <a:ext uri="{9D8B030D-6E8A-4147-A177-3AD203B41FA5}">
                      <a16:colId xmlns:a16="http://schemas.microsoft.com/office/drawing/2014/main" val="1894097607"/>
                    </a:ext>
                  </a:extLst>
                </a:gridCol>
                <a:gridCol w="760183">
                  <a:extLst>
                    <a:ext uri="{9D8B030D-6E8A-4147-A177-3AD203B41FA5}">
                      <a16:colId xmlns:a16="http://schemas.microsoft.com/office/drawing/2014/main" val="4078656998"/>
                    </a:ext>
                  </a:extLst>
                </a:gridCol>
                <a:gridCol w="760183">
                  <a:extLst>
                    <a:ext uri="{9D8B030D-6E8A-4147-A177-3AD203B41FA5}">
                      <a16:colId xmlns:a16="http://schemas.microsoft.com/office/drawing/2014/main" val="125355547"/>
                    </a:ext>
                  </a:extLst>
                </a:gridCol>
                <a:gridCol w="760183">
                  <a:extLst>
                    <a:ext uri="{9D8B030D-6E8A-4147-A177-3AD203B41FA5}">
                      <a16:colId xmlns:a16="http://schemas.microsoft.com/office/drawing/2014/main" val="1896757627"/>
                    </a:ext>
                  </a:extLst>
                </a:gridCol>
                <a:gridCol w="760183">
                  <a:extLst>
                    <a:ext uri="{9D8B030D-6E8A-4147-A177-3AD203B41FA5}">
                      <a16:colId xmlns:a16="http://schemas.microsoft.com/office/drawing/2014/main" val="1284417950"/>
                    </a:ext>
                  </a:extLst>
                </a:gridCol>
                <a:gridCol w="760183">
                  <a:extLst>
                    <a:ext uri="{9D8B030D-6E8A-4147-A177-3AD203B41FA5}">
                      <a16:colId xmlns:a16="http://schemas.microsoft.com/office/drawing/2014/main" val="680386837"/>
                    </a:ext>
                  </a:extLst>
                </a:gridCol>
                <a:gridCol w="760183">
                  <a:extLst>
                    <a:ext uri="{9D8B030D-6E8A-4147-A177-3AD203B41FA5}">
                      <a16:colId xmlns:a16="http://schemas.microsoft.com/office/drawing/2014/main" val="286584432"/>
                    </a:ext>
                  </a:extLst>
                </a:gridCol>
                <a:gridCol w="760183">
                  <a:extLst>
                    <a:ext uri="{9D8B030D-6E8A-4147-A177-3AD203B41FA5}">
                      <a16:colId xmlns:a16="http://schemas.microsoft.com/office/drawing/2014/main" val="4053476059"/>
                    </a:ext>
                  </a:extLst>
                </a:gridCol>
                <a:gridCol w="760183">
                  <a:extLst>
                    <a:ext uri="{9D8B030D-6E8A-4147-A177-3AD203B41FA5}">
                      <a16:colId xmlns:a16="http://schemas.microsoft.com/office/drawing/2014/main" val="605329029"/>
                    </a:ext>
                  </a:extLst>
                </a:gridCol>
              </a:tblGrid>
              <a:tr h="243501">
                <a:tc>
                  <a:txBody>
                    <a:bodyPr/>
                    <a:lstStyle/>
                    <a:p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KSD1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KSD2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KSD3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KSD4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KSD5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KSD6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KSD7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KSF1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KSF2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KSF3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KOCT1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KOCT2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KOCT3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KOCT4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750638"/>
                  </a:ext>
                </a:extLst>
              </a:tr>
              <a:tr h="243501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Initial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-116.52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-146.15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-124.53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-54.25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-111.21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-71.73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-191.97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171.32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182.77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61.61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-5592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-4981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-3876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-5529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974864"/>
                  </a:ext>
                </a:extLst>
              </a:tr>
              <a:tr h="243501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-118.91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-148.65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-128.08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-57.73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-108.35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-69.04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-189.49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167.79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183.88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-5499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-5164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-4076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-5563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941379"/>
                  </a:ext>
                </a:extLst>
              </a:tr>
              <a:tr h="243501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-118.88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-148.44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-127.93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-58.10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-108.10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-69.04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-189.79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167.62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183.89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62.14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-5498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-5166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-4087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-5563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487499"/>
                  </a:ext>
                </a:extLst>
              </a:tr>
              <a:tr h="243501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-119.17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-148.61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-128.02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-57.71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-108.35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-69.15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-189.44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167.84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183.91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62.12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-5508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-5164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-4062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-5563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515219"/>
                  </a:ext>
                </a:extLst>
              </a:tr>
              <a:tr h="243501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-118.88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-148.43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-127.93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-58.10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-108.10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-69.04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-189.79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167.62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183.89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62.14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-5498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-5166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-4087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-5563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627947"/>
                  </a:ext>
                </a:extLst>
              </a:tr>
              <a:tr h="243501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-116.52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-146.15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-124.53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-54.24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-111.21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-71.73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-191.97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171.32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182.77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61.61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-5592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-4981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-3876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-5529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855573"/>
                  </a:ext>
                </a:extLst>
              </a:tr>
              <a:tr h="243501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-118.60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-146.51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-123.96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-54.93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-111.08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-71.56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-192.00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170.70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62.18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-5592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-4976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-3866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-5567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686747"/>
                  </a:ext>
                </a:extLst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4772464" y="4000862"/>
            <a:ext cx="6861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" panose="02020603050405020304" pitchFamily="18" charset="0"/>
                <a:ea typeface="黑体" pitchFamily="49" charset="-122"/>
                <a:cs typeface="Times" panose="02020603050405020304" pitchFamily="18" charset="0"/>
              </a:rPr>
              <a:t>其中，</a:t>
            </a:r>
            <a:r>
              <a:rPr lang="en-US" altLang="zh-CN" dirty="0" smtClean="0">
                <a:latin typeface="Times" panose="02020603050405020304" pitchFamily="18" charset="0"/>
                <a:ea typeface="黑体" pitchFamily="49" charset="-122"/>
                <a:cs typeface="Times" panose="02020603050405020304" pitchFamily="18" charset="0"/>
              </a:rPr>
              <a:t>Initial</a:t>
            </a:r>
            <a:r>
              <a:rPr lang="zh-CN" altLang="en-US" dirty="0" smtClean="0">
                <a:latin typeface="Times" panose="02020603050405020304" pitchFamily="18" charset="0"/>
                <a:ea typeface="黑体" pitchFamily="49" charset="-122"/>
                <a:cs typeface="Times" panose="02020603050405020304" pitchFamily="18" charset="0"/>
              </a:rPr>
              <a:t>和</a:t>
            </a:r>
            <a:r>
              <a:rPr lang="en-US" altLang="zh-CN" dirty="0" smtClean="0">
                <a:latin typeface="Times" panose="02020603050405020304" pitchFamily="18" charset="0"/>
                <a:ea typeface="黑体" pitchFamily="49" charset="-122"/>
                <a:cs typeface="Times" panose="02020603050405020304" pitchFamily="18" charset="0"/>
              </a:rPr>
              <a:t>C1</a:t>
            </a:r>
            <a:r>
              <a:rPr lang="zh-CN" altLang="en-US" dirty="0" smtClean="0">
                <a:latin typeface="Times" panose="02020603050405020304" pitchFamily="18" charset="0"/>
                <a:ea typeface="黑体" pitchFamily="49" charset="-122"/>
                <a:cs typeface="Times" panose="02020603050405020304" pitchFamily="18" charset="0"/>
              </a:rPr>
              <a:t>的多极铁强度几乎相同，变化</a:t>
            </a:r>
            <a:r>
              <a:rPr lang="en-US" altLang="zh-CN" dirty="0" smtClean="0">
                <a:latin typeface="Times" panose="02020603050405020304" pitchFamily="18" charset="0"/>
                <a:ea typeface="黑体" pitchFamily="49" charset="-122"/>
                <a:cs typeface="Times" panose="02020603050405020304" pitchFamily="18" charset="0"/>
              </a:rPr>
              <a:t>~0.01%</a:t>
            </a:r>
            <a:r>
              <a:rPr lang="zh-CN" altLang="en-US" dirty="0" smtClean="0">
                <a:latin typeface="Times" panose="02020603050405020304" pitchFamily="18" charset="0"/>
                <a:ea typeface="黑体" pitchFamily="49" charset="-122"/>
                <a:cs typeface="Times" panose="02020603050405020304" pitchFamily="18" charset="0"/>
              </a:rPr>
              <a:t>；</a:t>
            </a:r>
            <a:endParaRPr lang="en-US" altLang="zh-CN" dirty="0" smtClean="0">
              <a:latin typeface="Times" panose="02020603050405020304" pitchFamily="18" charset="0"/>
              <a:ea typeface="黑体" pitchFamily="49" charset="-122"/>
              <a:cs typeface="Times" panose="02020603050405020304" pitchFamily="18" charset="0"/>
            </a:endParaRPr>
          </a:p>
          <a:p>
            <a:r>
              <a:rPr lang="en-US" altLang="zh-CN" dirty="0" smtClean="0">
                <a:latin typeface="Times" panose="02020603050405020304" pitchFamily="18" charset="0"/>
                <a:ea typeface="黑体" pitchFamily="49" charset="-122"/>
                <a:cs typeface="Times" panose="02020603050405020304" pitchFamily="18" charset="0"/>
              </a:rPr>
              <a:t>A2</a:t>
            </a:r>
            <a:r>
              <a:rPr lang="zh-CN" altLang="en-US" dirty="0">
                <a:latin typeface="Times" panose="02020603050405020304" pitchFamily="18" charset="0"/>
                <a:ea typeface="黑体" pitchFamily="49" charset="-122"/>
                <a:cs typeface="Times" panose="02020603050405020304" pitchFamily="18" charset="0"/>
              </a:rPr>
              <a:t>和</a:t>
            </a:r>
            <a:r>
              <a:rPr lang="en-US" altLang="zh-CN" dirty="0" smtClean="0">
                <a:latin typeface="Times" panose="02020603050405020304" pitchFamily="18" charset="0"/>
                <a:ea typeface="黑体" pitchFamily="49" charset="-122"/>
                <a:cs typeface="Times" panose="02020603050405020304" pitchFamily="18" charset="0"/>
              </a:rPr>
              <a:t>B2</a:t>
            </a:r>
            <a:r>
              <a:rPr lang="zh-CN" altLang="en-US" dirty="0" smtClean="0">
                <a:latin typeface="Times" panose="02020603050405020304" pitchFamily="18" charset="0"/>
                <a:ea typeface="黑体" pitchFamily="49" charset="-122"/>
                <a:cs typeface="Times" panose="02020603050405020304" pitchFamily="18" charset="0"/>
              </a:rPr>
              <a:t>也类似；几组解最大偏差在</a:t>
            </a:r>
            <a:r>
              <a:rPr lang="en-US" altLang="zh-CN" dirty="0" smtClean="0">
                <a:latin typeface="Times" panose="02020603050405020304" pitchFamily="18" charset="0"/>
                <a:ea typeface="黑体" pitchFamily="49" charset="-122"/>
                <a:cs typeface="Times" panose="02020603050405020304" pitchFamily="18" charset="0"/>
              </a:rPr>
              <a:t>1%</a:t>
            </a:r>
            <a:r>
              <a:rPr lang="zh-CN" altLang="en-US" dirty="0" smtClean="0">
                <a:latin typeface="Times" panose="02020603050405020304" pitchFamily="18" charset="0"/>
                <a:ea typeface="黑体" pitchFamily="49" charset="-122"/>
                <a:cs typeface="Times" panose="02020603050405020304" pitchFamily="18" charset="0"/>
              </a:rPr>
              <a:t>量级</a:t>
            </a:r>
            <a:endParaRPr lang="zh-CN" altLang="en-US" dirty="0">
              <a:latin typeface="Times" panose="02020603050405020304" pitchFamily="18" charset="0"/>
              <a:ea typeface="黑体" pitchFamily="49" charset="-122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38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" y="2901950"/>
            <a:ext cx="5214777" cy="3806968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48116" y="135537"/>
            <a:ext cx="5868277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比较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的结果，确定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作为额定参数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948" y="135537"/>
            <a:ext cx="4454442" cy="3319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56" y="3614300"/>
            <a:ext cx="5692291" cy="309461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2616" y="941681"/>
            <a:ext cx="6027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" panose="02020603050405020304" pitchFamily="18" charset="0"/>
                <a:cs typeface="Times" panose="02020603050405020304" pitchFamily="18" charset="0"/>
              </a:rPr>
              <a:t>C</a:t>
            </a:r>
            <a:r>
              <a:rPr lang="en-US" altLang="zh-CN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zh-CN" alt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水平</a:t>
            </a:r>
            <a:r>
              <a:rPr lang="en-US" altLang="zh-CN" dirty="0" smtClean="0">
                <a:latin typeface="Times" panose="02020603050405020304" pitchFamily="18" charset="0"/>
                <a:cs typeface="Times" panose="02020603050405020304" pitchFamily="18" charset="0"/>
              </a:rPr>
              <a:t>DA</a:t>
            </a:r>
            <a:r>
              <a:rPr lang="zh-CN" alt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较大，</a:t>
            </a:r>
            <a:r>
              <a:rPr lang="en-US" altLang="zh-CN" dirty="0" smtClean="0">
                <a:latin typeface="Times" panose="02020603050405020304" pitchFamily="18" charset="0"/>
                <a:cs typeface="Times" panose="02020603050405020304" pitchFamily="18" charset="0"/>
              </a:rPr>
              <a:t>A</a:t>
            </a:r>
            <a:r>
              <a:rPr lang="en-US" altLang="zh-CN" sz="1200" dirty="0" smtClean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zh-CN" alt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的</a:t>
            </a:r>
            <a:r>
              <a:rPr lang="en-US" altLang="zh-CN" dirty="0" smtClean="0">
                <a:latin typeface="Times" panose="02020603050405020304" pitchFamily="18" charset="0"/>
                <a:cs typeface="Times" panose="02020603050405020304" pitchFamily="18" charset="0"/>
              </a:rPr>
              <a:t>LMA</a:t>
            </a:r>
            <a:r>
              <a:rPr lang="zh-CN" alt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更大。但寿命的提升更明显</a:t>
            </a:r>
            <a:endParaRPr lang="zh-CN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63838" y="1469758"/>
              <a:ext cx="6136964" cy="12239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4241">
                      <a:extLst>
                        <a:ext uri="{9D8B030D-6E8A-4147-A177-3AD203B41FA5}">
                          <a16:colId xmlns:a16="http://schemas.microsoft.com/office/drawing/2014/main" val="3101429196"/>
                        </a:ext>
                      </a:extLst>
                    </a:gridCol>
                    <a:gridCol w="1534241">
                      <a:extLst>
                        <a:ext uri="{9D8B030D-6E8A-4147-A177-3AD203B41FA5}">
                          <a16:colId xmlns:a16="http://schemas.microsoft.com/office/drawing/2014/main" val="2489360766"/>
                        </a:ext>
                      </a:extLst>
                    </a:gridCol>
                    <a:gridCol w="1534241">
                      <a:extLst>
                        <a:ext uri="{9D8B030D-6E8A-4147-A177-3AD203B41FA5}">
                          <a16:colId xmlns:a16="http://schemas.microsoft.com/office/drawing/2014/main" val="1147125812"/>
                        </a:ext>
                      </a:extLst>
                    </a:gridCol>
                    <a:gridCol w="1534241">
                      <a:extLst>
                        <a:ext uri="{9D8B030D-6E8A-4147-A177-3AD203B41FA5}">
                          <a16:colId xmlns:a16="http://schemas.microsoft.com/office/drawing/2014/main" val="2646561086"/>
                        </a:ext>
                      </a:extLst>
                    </a:gridCol>
                  </a:tblGrid>
                  <a:tr h="194248">
                    <a:tc>
                      <a:txBody>
                        <a:bodyPr/>
                        <a:lstStyle/>
                        <a:p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1" i="0" smtClean="0">
                                      <a:latin typeface="Cambria Math" panose="02040503050406030204" pitchFamily="18" charset="0"/>
                                    </a:rPr>
                                    <m:t>𝐦𝐦</m:t>
                                  </m:r>
                                </m:e>
                                <m:sup>
                                  <m:r>
                                    <a:rPr lang="en-US" altLang="zh-CN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托歇克寿命</a:t>
                          </a:r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(h)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38689938"/>
                      </a:ext>
                    </a:extLst>
                  </a:tr>
                  <a:tr h="191259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Initial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0.0317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0.7848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0.7092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3614784"/>
                      </a:ext>
                    </a:extLst>
                  </a:tr>
                  <a:tr h="19125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altLang="zh-CN" sz="105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altLang="en-US" sz="105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0.0312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0.7659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0.9829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9767657"/>
                      </a:ext>
                    </a:extLst>
                  </a:tr>
                  <a:tr h="191259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altLang="zh-CN" sz="105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0.0317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0.7895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0.8412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53506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7200994"/>
                  </p:ext>
                </p:extLst>
              </p:nvPr>
            </p:nvGraphicFramePr>
            <p:xfrm>
              <a:off x="263838" y="1469758"/>
              <a:ext cx="6136964" cy="12239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424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101429196"/>
                        </a:ext>
                      </a:extLst>
                    </a:gridCol>
                    <a:gridCol w="153424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489360766"/>
                        </a:ext>
                      </a:extLst>
                    </a:gridCol>
                    <a:gridCol w="153424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147125812"/>
                        </a:ext>
                      </a:extLst>
                    </a:gridCol>
                    <a:gridCol w="153424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646561086"/>
                        </a:ext>
                      </a:extLst>
                    </a:gridCol>
                  </a:tblGrid>
                  <a:tr h="309563">
                    <a:tc>
                      <a:txBody>
                        <a:bodyPr/>
                        <a:lstStyle/>
                        <a:p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00797" t="-3922" r="-100398" b="-3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托歇克寿命</a:t>
                          </a:r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(h)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23868993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Initial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0.0317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0.7848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0.7092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407361478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altLang="zh-CN" sz="105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altLang="en-US" sz="105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0.0312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0.7659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0.9829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38976765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altLang="zh-CN" sz="105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0.0317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0.7895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0.8412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3853506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8559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75878" y="1481585"/>
            <a:ext cx="7315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算法简介</a:t>
            </a:r>
            <a:endParaRPr lang="en-US" altLang="zh-CN" sz="3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测试结果</a:t>
            </a:r>
            <a:endParaRPr lang="en-US" altLang="zh-CN" sz="3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加速器优化中的应用</a:t>
            </a:r>
            <a:endParaRPr lang="en-US" altLang="zh-CN" sz="3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总结</a:t>
            </a:r>
            <a:endParaRPr lang="en-US" altLang="zh-CN" sz="3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277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总结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12341"/>
            <a:ext cx="10515600" cy="476462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200" b="1" dirty="0">
                <a:solidFill>
                  <a:srgbClr val="0070C0"/>
                </a:solidFill>
                <a:latin typeface="Calibri" pitchFamily="34" charset="0"/>
                <a:ea typeface="黑体" pitchFamily="49" charset="-122"/>
                <a:cs typeface="Calibri" pitchFamily="34" charset="0"/>
              </a:rPr>
              <a:t>背景：</a:t>
            </a:r>
            <a:r>
              <a:rPr lang="en-US" altLang="zh-CN" sz="2200" dirty="0" smtClean="0">
                <a:latin typeface="Calibri" pitchFamily="34" charset="0"/>
                <a:ea typeface="黑体" pitchFamily="49" charset="-122"/>
                <a:cs typeface="Calibri" pitchFamily="34" charset="0"/>
              </a:rPr>
              <a:t>MOGA</a:t>
            </a:r>
            <a:r>
              <a:rPr lang="zh-CN" altLang="en-US" sz="2200" dirty="0" smtClean="0">
                <a:latin typeface="Calibri" pitchFamily="34" charset="0"/>
                <a:ea typeface="黑体" pitchFamily="49" charset="-122"/>
                <a:cs typeface="Calibri" pitchFamily="34" charset="0"/>
              </a:rPr>
              <a:t>效果依赖于初始种群的大小（随机生成种子以产生多样性）。</a:t>
            </a:r>
            <a:endParaRPr lang="en-US" altLang="zh-CN" sz="2200" dirty="0" smtClean="0">
              <a:latin typeface="Calibri" pitchFamily="34" charset="0"/>
              <a:ea typeface="黑体" pitchFamily="49" charset="-122"/>
              <a:cs typeface="Calibri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200" b="1" dirty="0" smtClean="0">
                <a:solidFill>
                  <a:srgbClr val="0070C0"/>
                </a:solidFill>
                <a:latin typeface="Calibri" pitchFamily="34" charset="0"/>
                <a:ea typeface="黑体" pitchFamily="49" charset="-122"/>
                <a:cs typeface="Calibri" pitchFamily="34" charset="0"/>
              </a:rPr>
              <a:t>问题</a:t>
            </a:r>
            <a:r>
              <a:rPr lang="zh-CN" altLang="en-US" sz="2200" dirty="0" smtClean="0">
                <a:latin typeface="Calibri" pitchFamily="34" charset="0"/>
                <a:ea typeface="黑体" pitchFamily="49" charset="-122"/>
                <a:cs typeface="Calibri" pitchFamily="34" charset="0"/>
              </a:rPr>
              <a:t>：对于计算非常耗时</a:t>
            </a:r>
            <a:r>
              <a:rPr lang="en-US" altLang="zh-CN" sz="2200" dirty="0" smtClean="0">
                <a:latin typeface="Calibri" pitchFamily="34" charset="0"/>
                <a:ea typeface="黑体" pitchFamily="49" charset="-122"/>
                <a:cs typeface="Calibri" pitchFamily="34" charset="0"/>
              </a:rPr>
              <a:t>/</a:t>
            </a:r>
            <a:r>
              <a:rPr lang="zh-CN" altLang="en-US" sz="2200" dirty="0" smtClean="0">
                <a:latin typeface="Calibri" pitchFamily="34" charset="0"/>
                <a:ea typeface="黑体" pitchFamily="49" charset="-122"/>
                <a:cs typeface="Calibri" pitchFamily="34" charset="0"/>
              </a:rPr>
              <a:t>变量数目特别多的多目标优化问题，如何利用有限的计算资源、在有限的时间内找到优化解？</a:t>
            </a:r>
            <a:endParaRPr lang="en-US" altLang="zh-CN" sz="2200" dirty="0" smtClean="0">
              <a:latin typeface="Calibri" pitchFamily="34" charset="0"/>
              <a:ea typeface="黑体" pitchFamily="49" charset="-122"/>
              <a:cs typeface="Calibri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200" b="1" dirty="0" smtClean="0">
                <a:solidFill>
                  <a:srgbClr val="0070C0"/>
                </a:solidFill>
                <a:latin typeface="Calibri" pitchFamily="34" charset="0"/>
                <a:ea typeface="黑体" pitchFamily="49" charset="-122"/>
                <a:cs typeface="Calibri" pitchFamily="34" charset="0"/>
              </a:rPr>
              <a:t>方法</a:t>
            </a:r>
            <a:r>
              <a:rPr lang="zh-CN" altLang="en-US" sz="2200" dirty="0" smtClean="0">
                <a:latin typeface="Calibri" pitchFamily="34" charset="0"/>
                <a:ea typeface="黑体" pitchFamily="49" charset="-122"/>
                <a:cs typeface="Calibri" pitchFamily="34" charset="0"/>
              </a:rPr>
              <a:t>：（</a:t>
            </a:r>
            <a:r>
              <a:rPr lang="en-US" altLang="zh-CN" sz="2200" dirty="0" smtClean="0">
                <a:latin typeface="Calibri" pitchFamily="34" charset="0"/>
                <a:ea typeface="黑体" pitchFamily="49" charset="-122"/>
                <a:cs typeface="Calibri" pitchFamily="34" charset="0"/>
              </a:rPr>
              <a:t>1</a:t>
            </a:r>
            <a:r>
              <a:rPr lang="zh-CN" altLang="en-US" sz="2200" dirty="0" smtClean="0">
                <a:latin typeface="Calibri" pitchFamily="34" charset="0"/>
                <a:ea typeface="黑体" pitchFamily="49" charset="-122"/>
                <a:cs typeface="Calibri" pitchFamily="34" charset="0"/>
              </a:rPr>
              <a:t>）利用</a:t>
            </a:r>
            <a:r>
              <a:rPr lang="en-US" altLang="zh-CN" sz="2200" dirty="0" smtClean="0">
                <a:latin typeface="Calibri" pitchFamily="34" charset="0"/>
                <a:ea typeface="黑体" pitchFamily="49" charset="-122"/>
                <a:cs typeface="Calibri" pitchFamily="34" charset="0"/>
              </a:rPr>
              <a:t>MOGA</a:t>
            </a:r>
            <a:r>
              <a:rPr lang="zh-CN" altLang="en-US" sz="2200" dirty="0" smtClean="0">
                <a:latin typeface="Calibri" pitchFamily="34" charset="0"/>
                <a:ea typeface="黑体" pitchFamily="49" charset="-122"/>
                <a:cs typeface="Calibri" pitchFamily="34" charset="0"/>
              </a:rPr>
              <a:t>优化前期积累的数据训练一个神经网络，以较高准确率预测优化目标值。（</a:t>
            </a:r>
            <a:r>
              <a:rPr lang="en-US" altLang="zh-CN" sz="2200" dirty="0" smtClean="0">
                <a:latin typeface="Calibri" pitchFamily="34" charset="0"/>
                <a:ea typeface="黑体" pitchFamily="49" charset="-122"/>
                <a:cs typeface="Calibri" pitchFamily="34" charset="0"/>
              </a:rPr>
              <a:t>2</a:t>
            </a:r>
            <a:r>
              <a:rPr lang="zh-CN" altLang="en-US" sz="2200" dirty="0" smtClean="0">
                <a:latin typeface="Calibri" pitchFamily="34" charset="0"/>
                <a:ea typeface="黑体" pitchFamily="49" charset="-122"/>
                <a:cs typeface="Calibri" pitchFamily="34" charset="0"/>
              </a:rPr>
              <a:t>）在之后的演化中可以生成更多的子代，并通过该神经网络对子代进行快速评估及筛选，让其中的优质个体参与</a:t>
            </a:r>
            <a:r>
              <a:rPr lang="en-US" altLang="zh-CN" sz="2200" dirty="0" smtClean="0">
                <a:latin typeface="Calibri" pitchFamily="34" charset="0"/>
                <a:ea typeface="黑体" pitchFamily="49" charset="-122"/>
                <a:cs typeface="Calibri" pitchFamily="34" charset="0"/>
              </a:rPr>
              <a:t>MOGA</a:t>
            </a:r>
            <a:r>
              <a:rPr lang="zh-CN" altLang="en-US" sz="2200" dirty="0" smtClean="0">
                <a:latin typeface="Calibri" pitchFamily="34" charset="0"/>
                <a:ea typeface="黑体" pitchFamily="49" charset="-122"/>
                <a:cs typeface="Calibri" pitchFamily="34" charset="0"/>
              </a:rPr>
              <a:t>的演化。</a:t>
            </a:r>
            <a:endParaRPr lang="en-US" altLang="zh-CN" sz="2200" dirty="0" smtClean="0">
              <a:latin typeface="Calibri" pitchFamily="34" charset="0"/>
              <a:ea typeface="黑体" pitchFamily="49" charset="-122"/>
              <a:cs typeface="Calibri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200" b="1" dirty="0" smtClean="0">
                <a:solidFill>
                  <a:srgbClr val="0070C0"/>
                </a:solidFill>
                <a:latin typeface="Calibri" pitchFamily="34" charset="0"/>
                <a:ea typeface="黑体" pitchFamily="49" charset="-122"/>
                <a:cs typeface="Calibri" pitchFamily="34" charset="0"/>
              </a:rPr>
              <a:t>优点</a:t>
            </a:r>
            <a:r>
              <a:rPr lang="zh-CN" altLang="en-US" sz="2200" dirty="0" smtClean="0">
                <a:latin typeface="Calibri" pitchFamily="34" charset="0"/>
                <a:ea typeface="黑体" pitchFamily="49" charset="-122"/>
                <a:cs typeface="Calibri" pitchFamily="34" charset="0"/>
              </a:rPr>
              <a:t>：同样种子数量情况下，可以明显提高</a:t>
            </a:r>
            <a:r>
              <a:rPr lang="en-US" altLang="zh-CN" sz="2200" dirty="0" smtClean="0">
                <a:latin typeface="Calibri" pitchFamily="34" charset="0"/>
                <a:ea typeface="黑体" pitchFamily="49" charset="-122"/>
                <a:cs typeface="Calibri" pitchFamily="34" charset="0"/>
              </a:rPr>
              <a:t>MOGA</a:t>
            </a:r>
            <a:r>
              <a:rPr lang="zh-CN" altLang="en-US" sz="2200" dirty="0" smtClean="0">
                <a:latin typeface="Calibri" pitchFamily="34" charset="0"/>
                <a:ea typeface="黑体" pitchFamily="49" charset="-122"/>
                <a:cs typeface="Calibri" pitchFamily="34" charset="0"/>
              </a:rPr>
              <a:t>的收敛速度，改善解的多样性；在某些受限于计算资源的情况下，可以用较少种子数，实现较好收敛和多样性。</a:t>
            </a:r>
            <a:endParaRPr lang="en-US" altLang="zh-CN" sz="2200" dirty="0" smtClean="0">
              <a:latin typeface="Calibri" pitchFamily="34" charset="0"/>
              <a:ea typeface="黑体" pitchFamily="49" charset="-122"/>
              <a:cs typeface="Calibri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200" b="1" dirty="0">
                <a:solidFill>
                  <a:srgbClr val="0070C0"/>
                </a:solidFill>
                <a:latin typeface="Calibri" pitchFamily="34" charset="0"/>
                <a:ea typeface="黑体" pitchFamily="49" charset="-122"/>
                <a:cs typeface="Calibri" pitchFamily="34" charset="0"/>
              </a:rPr>
              <a:t>讨论</a:t>
            </a:r>
            <a:r>
              <a:rPr lang="zh-CN" altLang="en-US" sz="2200" dirty="0" smtClean="0">
                <a:latin typeface="Calibri" pitchFamily="34" charset="0"/>
                <a:ea typeface="黑体" pitchFamily="49" charset="-122"/>
                <a:cs typeface="Calibri" pitchFamily="34" charset="0"/>
              </a:rPr>
              <a:t>：该方法会引入额外的神经网络训练时间（数十秒</a:t>
            </a:r>
            <a:r>
              <a:rPr lang="en-US" altLang="zh-CN" sz="2200" dirty="0" smtClean="0">
                <a:latin typeface="Calibri" pitchFamily="34" charset="0"/>
                <a:ea typeface="黑体" pitchFamily="49" charset="-122"/>
                <a:cs typeface="Calibri" pitchFamily="34" charset="0"/>
              </a:rPr>
              <a:t>~</a:t>
            </a:r>
            <a:r>
              <a:rPr lang="zh-CN" altLang="en-US" sz="2200" dirty="0" smtClean="0">
                <a:latin typeface="Calibri" pitchFamily="34" charset="0"/>
                <a:ea typeface="黑体" pitchFamily="49" charset="-122"/>
                <a:cs typeface="Calibri" pitchFamily="34" charset="0"/>
              </a:rPr>
              <a:t>数分钟）和对大量多目标种子进行排序的计算时间（随种子数指数上涨），因此更适合于耗时较长的优化。</a:t>
            </a:r>
            <a:endParaRPr lang="zh-CN" altLang="en-US" sz="2200" dirty="0">
              <a:latin typeface="Calibri" pitchFamily="34" charset="0"/>
              <a:ea typeface="黑体" pitchFamily="49" charset="-122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3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2673" y="605503"/>
            <a:ext cx="641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多目标遗传算法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ea typeface="黑体" panose="02010609060101010101" pitchFamily="49" charset="-122"/>
                <a:cs typeface="Times" panose="02020603050405020304" pitchFamily="18" charset="0"/>
              </a:rPr>
              <a:t>MOGA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简介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52261" y="1313389"/>
            <a:ext cx="5996250" cy="0"/>
          </a:xfrm>
          <a:prstGeom prst="line">
            <a:avLst/>
          </a:prstGeom>
          <a:ln w="12700">
            <a:solidFill>
              <a:srgbClr val="F0823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流程图: 汇总连接 21"/>
          <p:cNvSpPr/>
          <p:nvPr/>
        </p:nvSpPr>
        <p:spPr>
          <a:xfrm>
            <a:off x="3001209" y="3639103"/>
            <a:ext cx="244443" cy="253497"/>
          </a:xfrm>
          <a:prstGeom prst="flowChartSummingJunction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26" name="左箭头 25"/>
          <p:cNvSpPr/>
          <p:nvPr/>
        </p:nvSpPr>
        <p:spPr>
          <a:xfrm>
            <a:off x="3869832" y="3670377"/>
            <a:ext cx="561315" cy="228599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431147" y="3541396"/>
            <a:ext cx="4906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X</a:t>
            </a:r>
            <a:r>
              <a:rPr kumimoji="0" lang="en-US" altLang="zh-CN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={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x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, 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x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, 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x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3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, … , </a:t>
            </a:r>
            <a:r>
              <a:rPr kumimoji="0" lang="en-US" altLang="zh-CN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x</a:t>
            </a:r>
            <a:r>
              <a:rPr kumimoji="0" lang="en-US" altLang="zh-CN" sz="24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n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}</a:t>
            </a:r>
            <a:r>
              <a:rPr kumimoji="0" lang="zh-CN" alt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， </a:t>
            </a:r>
            <a:r>
              <a:rPr kumimoji="0" lang="en-US" altLang="zh-CN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x</a:t>
            </a:r>
            <a:r>
              <a:rPr kumimoji="0" lang="en-US" altLang="zh-CN" sz="24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n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[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x</a:t>
            </a:r>
            <a:r>
              <a:rPr kumimoji="0" lang="en-US" altLang="zh-CN" sz="2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n</a:t>
            </a:r>
            <a:r>
              <a:rPr kumimoji="0" lang="en-US" altLang="zh-CN" sz="2400" b="0" i="1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L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,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x</a:t>
            </a:r>
            <a:r>
              <a:rPr kumimoji="0" lang="en-US" altLang="zh-CN" sz="2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n</a:t>
            </a:r>
            <a:r>
              <a:rPr kumimoji="0" lang="en-US" altLang="zh-CN" sz="2400" b="0" i="1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U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]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33" name="下箭头 32"/>
          <p:cNvSpPr/>
          <p:nvPr/>
        </p:nvSpPr>
        <p:spPr>
          <a:xfrm>
            <a:off x="3001209" y="4315117"/>
            <a:ext cx="242312" cy="94170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52261" y="1773009"/>
            <a:ext cx="11639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目标</a:t>
            </a:r>
            <a:r>
              <a:rPr lang="zh-CN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：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min </a:t>
            </a:r>
            <a:r>
              <a:rPr kumimoji="0" lang="en-US" altLang="zh-CN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F(X), X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zh-CN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∈</a:t>
            </a:r>
            <a:r>
              <a:rPr kumimoji="0" lang="en-US" altLang="zh-CN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R</a:t>
            </a:r>
            <a:r>
              <a:rPr kumimoji="0" lang="en-US" altLang="zh-CN" sz="2800" b="0" i="1" u="none" strike="noStrike" kern="1200" cap="none" spc="0" normalizeH="0" baseline="30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n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，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s. t. </a:t>
            </a:r>
            <a:r>
              <a:rPr kumimoji="0" lang="en-US" altLang="zh-CN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X</a:t>
            </a:r>
            <a:r>
              <a:rPr kumimoji="0" lang="zh-CN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∈</a:t>
            </a:r>
            <a:r>
              <a:rPr kumimoji="0" lang="en-US" altLang="zh-CN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C,  F 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= {</a:t>
            </a:r>
            <a:r>
              <a:rPr kumimoji="0" lang="en-US" altLang="zh-CN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f</a:t>
            </a:r>
            <a:r>
              <a:rPr kumimoji="0" lang="en-US" altLang="zh-CN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1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, </a:t>
            </a:r>
            <a:r>
              <a:rPr kumimoji="0" lang="en-US" altLang="zh-CN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f</a:t>
            </a:r>
            <a:r>
              <a:rPr kumimoji="0" lang="en-US" altLang="zh-CN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2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, 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…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, </a:t>
            </a:r>
            <a:r>
              <a:rPr kumimoji="0" lang="en-US" altLang="zh-CN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f</a:t>
            </a:r>
            <a:r>
              <a:rPr kumimoji="0" lang="en-US" altLang="zh-CN" sz="28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m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通过交叉和变异模拟自然界的进化过程，在变量空间中随机寻找最优解</a:t>
            </a:r>
            <a:r>
              <a:rPr kumimoji="0" lang="en-US" altLang="zh-CN" sz="2400" b="0" i="1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 </a:t>
            </a:r>
            <a:endParaRPr kumimoji="0" lang="zh-CN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437416" y="3215906"/>
            <a:ext cx="365760" cy="27642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437416" y="3477751"/>
            <a:ext cx="365760" cy="27642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437416" y="3754174"/>
            <a:ext cx="365760" cy="27642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437416" y="4031499"/>
            <a:ext cx="365760" cy="2764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443685" y="3215906"/>
            <a:ext cx="365760" cy="2764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443685" y="3477751"/>
            <a:ext cx="365760" cy="2764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443685" y="3754174"/>
            <a:ext cx="365760" cy="27642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443685" y="4031499"/>
            <a:ext cx="365760" cy="27642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938419" y="5396653"/>
            <a:ext cx="365760" cy="27642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938419" y="5658498"/>
            <a:ext cx="365760" cy="2764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938419" y="5934921"/>
            <a:ext cx="365760" cy="27642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938419" y="6212246"/>
            <a:ext cx="365760" cy="2764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243521" y="4307922"/>
            <a:ext cx="1605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交叉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2135829" y="4730439"/>
            <a:ext cx="1605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变异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711131" y="5046010"/>
            <a:ext cx="6528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F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越小的个体获得后代的概率越高！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98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13299" y="626600"/>
            <a:ext cx="9213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影响</a:t>
            </a:r>
            <a:r>
              <a:rPr lang="en-US" altLang="zh-CN" sz="3200" b="1" dirty="0" smtClean="0">
                <a:solidFill>
                  <a:srgbClr val="FF0000"/>
                </a:solidFill>
                <a:latin typeface="Times" panose="02020603050405020304" pitchFamily="18" charset="0"/>
                <a:ea typeface="黑体" panose="02010609060101010101" pitchFamily="49" charset="-122"/>
                <a:cs typeface="Times" panose="02020603050405020304" pitchFamily="18" charset="0"/>
              </a:rPr>
              <a:t>MOGA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性能的关键参数：种子数量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2300" y="1416625"/>
            <a:ext cx="958215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一般来说，种子数越多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-&gt; </a:t>
            </a:r>
          </a:p>
          <a:p>
            <a:pPr marL="457200" indent="-457200">
              <a:buAutoNum type="arabicPeriod"/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收敛越快；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解的多样性更强，更不容易陷入局部最优，更有可能找到更好的解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10" y="3637811"/>
            <a:ext cx="5822950" cy="28250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253" y="4014793"/>
            <a:ext cx="5329500" cy="227271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025093" y="3453145"/>
            <a:ext cx="295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种子数较少时，收敛较慢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740525" y="3432561"/>
            <a:ext cx="507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种子数较少时，多样性差，易陷入局部最优，或找不到完备的解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330950" y="6287507"/>
            <a:ext cx="589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种子数较少时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(300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，对一多目标问题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(30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变量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次优化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结果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20446" y="1362764"/>
            <a:ext cx="7375756" cy="707886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理论上，种子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不能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“无穷”多，不能保证在变量空间找到最优解</a:t>
            </a:r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经验上，种子数量至少大于变量数目*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10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50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90533" y="1143669"/>
            <a:ext cx="53585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但是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，更多的种子数意味着更多的计算资源或计算时间。直接提升种子数对收敛速度的提升有限，却会让每一代的计算时间直线增长。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08" y="834021"/>
            <a:ext cx="4090081" cy="3066834"/>
          </a:xfrm>
          <a:prstGeom prst="rect">
            <a:avLst/>
          </a:prstGeom>
        </p:spPr>
      </p:pic>
      <p:sp>
        <p:nvSpPr>
          <p:cNvPr id="7" name="TextBox 1"/>
          <p:cNvSpPr txBox="1"/>
          <p:nvPr/>
        </p:nvSpPr>
        <p:spPr>
          <a:xfrm>
            <a:off x="4874782" y="2692724"/>
            <a:ext cx="5546955" cy="707886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若有一种方法能快速评估大量种子的目标参数，将能大幅提高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MOGA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性能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74783" y="1071846"/>
            <a:ext cx="5546955" cy="119295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513721" y="4754694"/>
            <a:ext cx="496561" cy="72061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68000">
                <a:srgbClr val="FFC00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 smtClean="0"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  <a:endParaRPr lang="zh-CN" altLang="en-US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1" name="曲线连接符 10"/>
          <p:cNvCxnSpPr/>
          <p:nvPr/>
        </p:nvCxnSpPr>
        <p:spPr>
          <a:xfrm flipV="1">
            <a:off x="2194560" y="4283612"/>
            <a:ext cx="963637" cy="766691"/>
          </a:xfrm>
          <a:prstGeom prst="curvedConnector3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曲线连接符 11"/>
          <p:cNvCxnSpPr/>
          <p:nvPr/>
        </p:nvCxnSpPr>
        <p:spPr>
          <a:xfrm>
            <a:off x="2194560" y="5244906"/>
            <a:ext cx="914400" cy="754965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圆角矩形 17"/>
          <p:cNvSpPr/>
          <p:nvPr/>
        </p:nvSpPr>
        <p:spPr>
          <a:xfrm>
            <a:off x="3438651" y="3967465"/>
            <a:ext cx="1667921" cy="72061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68000">
                <a:schemeClr val="accent2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Actual system</a:t>
            </a:r>
            <a:endParaRPr lang="zh-CN" alt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3438650" y="5670125"/>
            <a:ext cx="1667921" cy="72061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68000">
                <a:schemeClr val="accent2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Surrogate evaluator</a:t>
            </a:r>
            <a:endParaRPr lang="zh-CN" alt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>
            <a:off x="5310554" y="4327774"/>
            <a:ext cx="118872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5332828" y="5999871"/>
            <a:ext cx="118872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圆角矩形 22"/>
          <p:cNvSpPr/>
          <p:nvPr/>
        </p:nvSpPr>
        <p:spPr>
          <a:xfrm>
            <a:off x="6814298" y="3965260"/>
            <a:ext cx="1667921" cy="720619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69000">
                <a:srgbClr val="FFC00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True result</a:t>
            </a:r>
            <a:endParaRPr lang="zh-CN" altLang="en-US" sz="16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6814298" y="5670125"/>
            <a:ext cx="1667921" cy="720619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69000">
                <a:srgbClr val="FFC00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Estimated result</a:t>
            </a:r>
            <a:endParaRPr lang="zh-CN" altLang="en-US" sz="16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797243" y="4020626"/>
            <a:ext cx="184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Sometimes time-consuming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5291892" y="3882126"/>
            <a:ext cx="1207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evaluate</a:t>
            </a:r>
            <a:endParaRPr lang="zh-CN" altLang="en-US" sz="2400" dirty="0"/>
          </a:p>
        </p:txBody>
      </p:sp>
      <p:sp>
        <p:nvSpPr>
          <p:cNvPr id="29" name="矩形 28"/>
          <p:cNvSpPr/>
          <p:nvPr/>
        </p:nvSpPr>
        <p:spPr>
          <a:xfrm>
            <a:off x="5376851" y="5522190"/>
            <a:ext cx="1037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predict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30042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2150" y="684973"/>
            <a:ext cx="5035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神经网络简介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4473" y="4261372"/>
            <a:ext cx="11447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两个优点：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神经网络具有极强的非线性拟合能力，有可能拟合诸多复杂的非线性关系</a:t>
            </a:r>
            <a:endParaRPr lang="en-US" altLang="zh-CN" sz="20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20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通过已经训练好的神经网络对目标值进行预测只是矩阵相乘，效率极高，会快于</a:t>
            </a:r>
            <a:r>
              <a:rPr lang="en-US" altLang="zh-CN" sz="2000" dirty="0" smtClean="0">
                <a:latin typeface="Times" panose="02020603050405020304" pitchFamily="18" charset="0"/>
                <a:ea typeface="楷体" panose="02010609060101010101" pitchFamily="49" charset="-122"/>
                <a:cs typeface="Times" panose="02020603050405020304" pitchFamily="18" charset="0"/>
              </a:rPr>
              <a:t>Gaussian 	process regression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等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其它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机器学习方法</a:t>
            </a:r>
            <a:endParaRPr lang="en-US" altLang="zh-CN" sz="20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Times" panose="02020603050405020304" pitchFamily="18" charset="0"/>
                <a:ea typeface="楷体" panose="02010609060101010101" pitchFamily="49" charset="-122"/>
                <a:cs typeface="Times" panose="02020603050405020304" pitchFamily="18" charset="0"/>
              </a:rPr>
              <a:t>可以以一个神经网络作为替代模型，对</a:t>
            </a:r>
            <a:r>
              <a:rPr lang="en-US" altLang="zh-CN" sz="2400" b="1" dirty="0" smtClean="0">
                <a:solidFill>
                  <a:srgbClr val="FF0000"/>
                </a:solidFill>
                <a:latin typeface="Times" panose="02020603050405020304" pitchFamily="18" charset="0"/>
                <a:ea typeface="楷体" panose="02010609060101010101" pitchFamily="49" charset="-122"/>
                <a:cs typeface="Times" panose="02020603050405020304" pitchFamily="18" charset="0"/>
              </a:rPr>
              <a:t>MOGA</a:t>
            </a:r>
            <a:r>
              <a:rPr lang="zh-CN" altLang="en-US" sz="2400" b="1" dirty="0" smtClean="0">
                <a:solidFill>
                  <a:srgbClr val="FF0000"/>
                </a:solidFill>
                <a:latin typeface="Times" panose="02020603050405020304" pitchFamily="18" charset="0"/>
                <a:ea typeface="楷体" panose="02010609060101010101" pitchFamily="49" charset="-122"/>
                <a:cs typeface="Times" panose="02020603050405020304" pitchFamily="18" charset="0"/>
              </a:rPr>
              <a:t>中的种子进行快速评估</a:t>
            </a:r>
            <a:endParaRPr lang="en-US" altLang="zh-CN" sz="2400" b="1" dirty="0" smtClean="0">
              <a:solidFill>
                <a:srgbClr val="FF0000"/>
              </a:solidFill>
              <a:latin typeface="Times" panose="02020603050405020304" pitchFamily="18" charset="0"/>
              <a:ea typeface="楷体" panose="02010609060101010101" pitchFamily="49" charset="-122"/>
              <a:cs typeface="Times" panose="02020603050405020304" pitchFamily="18" charset="0"/>
            </a:endParaRPr>
          </a:p>
        </p:txBody>
      </p:sp>
      <p:pic>
        <p:nvPicPr>
          <p:cNvPr id="6" name="图片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64" y="2405283"/>
            <a:ext cx="5124985" cy="185608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44473" y="1393986"/>
            <a:ext cx="11087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神经网络通过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大量非线性节点的连接对复杂的非线性问题进行拟合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，每个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节点都由一个非线性函数、权重和偏置组成，前一层的节点输出的结果经过加权和偏置输入到下一层的节点中。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9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矩形 80"/>
          <p:cNvSpPr/>
          <p:nvPr/>
        </p:nvSpPr>
        <p:spPr>
          <a:xfrm>
            <a:off x="175846" y="717452"/>
            <a:ext cx="11823896" cy="588733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44505">
                <a:schemeClr val="accent3">
                  <a:lumMod val="95000"/>
                </a:schemeClr>
              </a:gs>
              <a:gs pos="69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圆角矩形 81"/>
          <p:cNvSpPr/>
          <p:nvPr/>
        </p:nvSpPr>
        <p:spPr>
          <a:xfrm>
            <a:off x="6189785" y="774665"/>
            <a:ext cx="5312487" cy="5759643"/>
          </a:xfrm>
          <a:prstGeom prst="roundRect">
            <a:avLst/>
          </a:prstGeom>
          <a:gradFill>
            <a:gsLst>
              <a:gs pos="0">
                <a:srgbClr val="FFFF00"/>
              </a:gs>
              <a:gs pos="44505">
                <a:srgbClr val="FFC000"/>
              </a:gs>
              <a:gs pos="69000">
                <a:srgbClr val="FF0000"/>
              </a:gs>
              <a:gs pos="100000">
                <a:srgbClr val="C00000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555674" y="2320985"/>
            <a:ext cx="1407502" cy="73052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68000">
                <a:srgbClr val="FFC00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</a:t>
            </a:r>
            <a:r>
              <a:rPr lang="en-US" altLang="zh-CN" sz="20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initial seeds</a:t>
            </a:r>
            <a:endParaRPr lang="zh-CN" altLang="en-US" sz="20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7839" y="751246"/>
            <a:ext cx="5512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" panose="02020603050405020304" pitchFamily="18" charset="0"/>
              </a:rPr>
              <a:t>算法主要流程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" panose="02020603050405020304" pitchFamily="18" charset="0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3402940" y="2723109"/>
            <a:ext cx="2011807" cy="901730"/>
          </a:xfrm>
          <a:prstGeom prst="diamond">
            <a:avLst/>
          </a:prstGeom>
          <a:gradFill>
            <a:gsLst>
              <a:gs pos="46000">
                <a:schemeClr val="accent6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46000">
                  <a:schemeClr val="accent6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e</a:t>
            </a:r>
            <a:r>
              <a:rPr lang="en-US" altLang="zh-CN" dirty="0" smtClean="0">
                <a:solidFill>
                  <a:schemeClr val="bg1"/>
                </a:solidFill>
              </a:rPr>
              <a:t>nough data</a:t>
            </a:r>
            <a:r>
              <a:rPr lang="zh-CN" altLang="en-US" dirty="0" smtClean="0">
                <a:solidFill>
                  <a:schemeClr val="bg1"/>
                </a:solidFill>
              </a:rPr>
              <a:t>？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761667" y="3623347"/>
            <a:ext cx="68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Yes</a:t>
            </a:r>
            <a:endParaRPr lang="zh-CN" altLang="en-US" dirty="0"/>
          </a:p>
        </p:txBody>
      </p:sp>
      <p:sp>
        <p:nvSpPr>
          <p:cNvPr id="36" name="圆角矩形 35"/>
          <p:cNvSpPr/>
          <p:nvPr/>
        </p:nvSpPr>
        <p:spPr>
          <a:xfrm>
            <a:off x="3683357" y="4133393"/>
            <a:ext cx="1432713" cy="57010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68000">
                <a:schemeClr val="accent2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Train NN</a:t>
            </a:r>
            <a:endParaRPr lang="zh-CN" altLang="en-US" sz="1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345088" y="2708390"/>
            <a:ext cx="68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</a:t>
            </a:r>
            <a:endParaRPr lang="zh-CN" altLang="en-US" dirty="0"/>
          </a:p>
        </p:txBody>
      </p:sp>
      <p:sp>
        <p:nvSpPr>
          <p:cNvPr id="44" name="圆角矩形 43"/>
          <p:cNvSpPr/>
          <p:nvPr/>
        </p:nvSpPr>
        <p:spPr>
          <a:xfrm>
            <a:off x="3402940" y="1391863"/>
            <a:ext cx="2084434" cy="78627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68000">
                <a:schemeClr val="accent2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Perform standard MOGA</a:t>
            </a:r>
            <a:endParaRPr lang="zh-CN" altLang="en-US" sz="1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3683354" y="5231646"/>
            <a:ext cx="1432716" cy="67233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68000">
                <a:schemeClr val="accent2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NN based MOGA</a:t>
            </a:r>
            <a:endParaRPr lang="zh-CN" altLang="en-US" sz="1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7882843" y="1306475"/>
            <a:ext cx="1564921" cy="69845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68000">
                <a:schemeClr val="accent2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the </a:t>
            </a:r>
            <a:r>
              <a:rPr lang="en-US" altLang="zh-CN" sz="2000" i="1" dirty="0" smtClean="0"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  <a:r>
              <a:rPr lang="en-US" altLang="zh-CN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-</a:t>
            </a:r>
            <a:r>
              <a:rPr lang="en-US" altLang="zh-CN" sz="1600" dirty="0" smtClean="0">
                <a:latin typeface="Times" panose="02020603050405020304" pitchFamily="18" charset="0"/>
                <a:cs typeface="Times" panose="02020603050405020304" pitchFamily="18" charset="0"/>
              </a:rPr>
              <a:t>1</a:t>
            </a:r>
            <a:r>
              <a:rPr lang="en-US" altLang="zh-CN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th generation</a:t>
            </a:r>
            <a:endParaRPr lang="zh-CN" altLang="en-US" sz="1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28" name="曲线连接符 27"/>
          <p:cNvCxnSpPr>
            <a:stCxn id="52" idx="3"/>
            <a:endCxn id="68" idx="3"/>
          </p:cNvCxnSpPr>
          <p:nvPr/>
        </p:nvCxnSpPr>
        <p:spPr>
          <a:xfrm>
            <a:off x="9447764" y="1655700"/>
            <a:ext cx="3601" cy="1024517"/>
          </a:xfrm>
          <a:prstGeom prst="curvedConnector3">
            <a:avLst>
              <a:gd name="adj1" fmla="val 6448237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/>
          <p:cNvSpPr txBox="1"/>
          <p:nvPr/>
        </p:nvSpPr>
        <p:spPr>
          <a:xfrm>
            <a:off x="9702120" y="1804896"/>
            <a:ext cx="1597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Crossover &amp; mutation</a:t>
            </a:r>
            <a:endParaRPr lang="zh-CN" altLang="en-US" dirty="0"/>
          </a:p>
        </p:txBody>
      </p:sp>
      <p:sp>
        <p:nvSpPr>
          <p:cNvPr id="68" name="圆角矩形 67"/>
          <p:cNvSpPr/>
          <p:nvPr/>
        </p:nvSpPr>
        <p:spPr>
          <a:xfrm>
            <a:off x="7943786" y="2345255"/>
            <a:ext cx="1507579" cy="669924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69000">
                <a:srgbClr val="FFC00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 err="1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</a:t>
            </a:r>
            <a:r>
              <a:rPr lang="en-US" altLang="zh-CN" sz="2400" dirty="0" err="1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×</a:t>
            </a:r>
            <a:r>
              <a:rPr lang="en-US" altLang="zh-CN" sz="2400" i="1" dirty="0" err="1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</a:t>
            </a:r>
            <a:r>
              <a:rPr lang="en-US" altLang="zh-CN" sz="24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offspring</a:t>
            </a:r>
            <a:endParaRPr lang="zh-CN" altLang="en-US" sz="16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69" name="直接箭头连接符 68"/>
          <p:cNvCxnSpPr/>
          <p:nvPr/>
        </p:nvCxnSpPr>
        <p:spPr>
          <a:xfrm>
            <a:off x="8683136" y="3035271"/>
            <a:ext cx="1" cy="4842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圆角矩形 70"/>
          <p:cNvSpPr/>
          <p:nvPr/>
        </p:nvSpPr>
        <p:spPr>
          <a:xfrm>
            <a:off x="7892218" y="3551880"/>
            <a:ext cx="1664113" cy="646220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69000">
                <a:srgbClr val="FFC00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1.1</a:t>
            </a:r>
            <a:r>
              <a:rPr lang="en-US" altLang="zh-CN" sz="2000" i="1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 </a:t>
            </a:r>
            <a:r>
              <a:rPr lang="en-US" altLang="zh-CN" sz="20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top-ranked seeds</a:t>
            </a:r>
            <a:endParaRPr lang="zh-CN" altLang="en-US" sz="14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8742107" y="3120453"/>
            <a:ext cx="246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</a:t>
            </a:r>
            <a:r>
              <a:rPr lang="en-US" altLang="zh-CN" dirty="0" smtClean="0"/>
              <a:t>ast evaluated by NN</a:t>
            </a:r>
            <a:endParaRPr lang="zh-CN" altLang="en-US" dirty="0"/>
          </a:p>
        </p:txBody>
      </p:sp>
      <p:cxnSp>
        <p:nvCxnSpPr>
          <p:cNvPr id="73" name="直接箭头连接符 72"/>
          <p:cNvCxnSpPr/>
          <p:nvPr/>
        </p:nvCxnSpPr>
        <p:spPr>
          <a:xfrm>
            <a:off x="8669915" y="4207316"/>
            <a:ext cx="1" cy="4842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文本框 73"/>
          <p:cNvSpPr txBox="1"/>
          <p:nvPr/>
        </p:nvSpPr>
        <p:spPr>
          <a:xfrm>
            <a:off x="8769559" y="4234212"/>
            <a:ext cx="246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randomly select</a:t>
            </a:r>
            <a:endParaRPr lang="zh-CN" altLang="en-US" dirty="0"/>
          </a:p>
        </p:txBody>
      </p:sp>
      <p:sp>
        <p:nvSpPr>
          <p:cNvPr id="75" name="圆角矩形 74"/>
          <p:cNvSpPr/>
          <p:nvPr/>
        </p:nvSpPr>
        <p:spPr>
          <a:xfrm>
            <a:off x="7904414" y="4717869"/>
            <a:ext cx="1651520" cy="584337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69000">
                <a:srgbClr val="FFC00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 </a:t>
            </a:r>
            <a:r>
              <a:rPr lang="en-US" altLang="zh-CN" sz="20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top-ranked seeds</a:t>
            </a:r>
            <a:endParaRPr lang="zh-CN" altLang="en-US" sz="14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76" name="直接箭头连接符 75"/>
          <p:cNvCxnSpPr/>
          <p:nvPr/>
        </p:nvCxnSpPr>
        <p:spPr>
          <a:xfrm>
            <a:off x="8676930" y="5319439"/>
            <a:ext cx="1" cy="4842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文本框 76"/>
          <p:cNvSpPr txBox="1"/>
          <p:nvPr/>
        </p:nvSpPr>
        <p:spPr>
          <a:xfrm>
            <a:off x="8786345" y="5395957"/>
            <a:ext cx="2706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compared with parents</a:t>
            </a:r>
            <a:endParaRPr lang="zh-CN" altLang="en-US" dirty="0"/>
          </a:p>
        </p:txBody>
      </p:sp>
      <p:sp>
        <p:nvSpPr>
          <p:cNvPr id="78" name="圆角矩形 77"/>
          <p:cNvSpPr/>
          <p:nvPr/>
        </p:nvSpPr>
        <p:spPr>
          <a:xfrm>
            <a:off x="7911429" y="5829992"/>
            <a:ext cx="1651520" cy="58433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44505">
                <a:schemeClr val="accent3">
                  <a:lumMod val="95000"/>
                </a:schemeClr>
              </a:gs>
              <a:gs pos="69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 </a:t>
            </a:r>
            <a:r>
              <a:rPr lang="en-US" altLang="zh-CN" sz="2000" i="1" dirty="0" smtClean="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 </a:t>
            </a:r>
            <a:r>
              <a:rPr lang="en-US" altLang="zh-CN" sz="2000" dirty="0" err="1" smtClean="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</a:t>
            </a:r>
            <a:r>
              <a:rPr lang="en-US" altLang="zh-CN" sz="2000" dirty="0" smtClean="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generation</a:t>
            </a:r>
            <a:endParaRPr lang="zh-CN" altLang="en-US" sz="2000" dirty="0">
              <a:solidFill>
                <a:schemeClr val="tx2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6007726" y="793038"/>
            <a:ext cx="4012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Times" panose="02020603050405020304" pitchFamily="18" charset="0"/>
                <a:cs typeface="Times" panose="02020603050405020304" pitchFamily="18" charset="0"/>
              </a:rPr>
              <a:t>NN based </a:t>
            </a:r>
            <a:r>
              <a:rPr lang="en-US" altLang="zh-CN" sz="2400" b="1" dirty="0" smtClean="0">
                <a:latin typeface="Times" panose="02020603050405020304" pitchFamily="18" charset="0"/>
                <a:cs typeface="Times" panose="02020603050405020304" pitchFamily="18" charset="0"/>
              </a:rPr>
              <a:t>MOGA</a:t>
            </a:r>
            <a:r>
              <a:rPr lang="zh-CN" altLang="en-US" sz="2400" b="1" dirty="0" smtClean="0">
                <a:latin typeface="Times" panose="02020603050405020304" pitchFamily="18" charset="0"/>
                <a:cs typeface="Times" panose="02020603050405020304" pitchFamily="18" charset="0"/>
              </a:rPr>
              <a:t>：</a:t>
            </a:r>
            <a:endParaRPr lang="zh-CN" altLang="en-US" sz="16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94" name="曲线连接符 93"/>
          <p:cNvCxnSpPr>
            <a:stCxn id="25" idx="3"/>
          </p:cNvCxnSpPr>
          <p:nvPr/>
        </p:nvCxnSpPr>
        <p:spPr>
          <a:xfrm flipV="1">
            <a:off x="1963176" y="1730326"/>
            <a:ext cx="1439764" cy="955920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箭头连接符 95"/>
          <p:cNvCxnSpPr>
            <a:endCxn id="11" idx="0"/>
          </p:cNvCxnSpPr>
          <p:nvPr/>
        </p:nvCxnSpPr>
        <p:spPr>
          <a:xfrm>
            <a:off x="4408843" y="2208286"/>
            <a:ext cx="1" cy="5148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直接箭头连接符 96"/>
          <p:cNvCxnSpPr/>
          <p:nvPr/>
        </p:nvCxnSpPr>
        <p:spPr>
          <a:xfrm>
            <a:off x="4417020" y="3618570"/>
            <a:ext cx="1" cy="5148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直接箭头连接符 97"/>
          <p:cNvCxnSpPr/>
          <p:nvPr/>
        </p:nvCxnSpPr>
        <p:spPr>
          <a:xfrm>
            <a:off x="4395540" y="4717869"/>
            <a:ext cx="1" cy="5148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曲线连接符 99"/>
          <p:cNvCxnSpPr>
            <a:stCxn id="11" idx="3"/>
            <a:endCxn id="44" idx="3"/>
          </p:cNvCxnSpPr>
          <p:nvPr/>
        </p:nvCxnSpPr>
        <p:spPr>
          <a:xfrm flipV="1">
            <a:off x="5414747" y="1785003"/>
            <a:ext cx="72627" cy="1388971"/>
          </a:xfrm>
          <a:prstGeom prst="curvedConnector3">
            <a:avLst>
              <a:gd name="adj1" fmla="val 802155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0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75878" y="1481585"/>
            <a:ext cx="7315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算法简介</a:t>
            </a:r>
            <a:endParaRPr lang="en-US" altLang="zh-CN" sz="3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测试结果</a:t>
            </a:r>
            <a:endParaRPr lang="en-US" altLang="zh-CN" sz="36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加速器优化中的应用</a:t>
            </a:r>
            <a:endParaRPr lang="en-US" altLang="zh-CN" sz="3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总结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401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9403" y="687558"/>
            <a:ext cx="1154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三个经典多目标问题的测试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以三个经典多目标问题</a:t>
            </a:r>
            <a:r>
              <a:rPr lang="en-US" altLang="zh-CN" dirty="0" err="1" smtClean="0">
                <a:latin typeface="Times" panose="02020603050405020304" pitchFamily="18" charset="0"/>
                <a:cs typeface="Times" panose="02020603050405020304" pitchFamily="18" charset="0"/>
              </a:rPr>
              <a:t>Zitzler</a:t>
            </a:r>
            <a:r>
              <a:rPr lang="en-US" altLang="zh-CN" dirty="0" smtClean="0">
                <a:latin typeface="Times" panose="02020603050405020304" pitchFamily="18" charset="0"/>
                <a:cs typeface="Times" panose="02020603050405020304" pitchFamily="18" charset="0"/>
              </a:rPr>
              <a:t>-Deb-Thiele(ZDT)</a:t>
            </a:r>
            <a:r>
              <a:rPr lang="zh-CN" alt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为例进行测试，用标准</a:t>
            </a:r>
            <a:r>
              <a:rPr lang="en-US" altLang="zh-CN" dirty="0" smtClean="0">
                <a:latin typeface="Times" panose="02020603050405020304" pitchFamily="18" charset="0"/>
                <a:cs typeface="Times" panose="02020603050405020304" pitchFamily="18" charset="0"/>
              </a:rPr>
              <a:t>NSGA-II</a:t>
            </a:r>
            <a:r>
              <a:rPr lang="zh-CN" altLang="en-US" dirty="0">
                <a:latin typeface="Times" panose="02020603050405020304" pitchFamily="18" charset="0"/>
                <a:cs typeface="Times" panose="02020603050405020304" pitchFamily="18" charset="0"/>
              </a:rPr>
              <a:t>优</a:t>
            </a:r>
            <a:r>
              <a:rPr lang="zh-CN" alt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化</a:t>
            </a:r>
            <a:r>
              <a:rPr lang="en-US" altLang="zh-CN" dirty="0" smtClean="0">
                <a:latin typeface="Times" panose="02020603050405020304" pitchFamily="18" charset="0"/>
                <a:cs typeface="Times" panose="02020603050405020304" pitchFamily="18" charset="0"/>
              </a:rPr>
              <a:t>10</a:t>
            </a:r>
            <a:r>
              <a:rPr lang="zh-CN" alt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代后开始训练神经网络</a:t>
            </a:r>
            <a:endParaRPr lang="en-US" altLang="zh-CN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网络输入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：优化变量      网络输出 ：优化目标值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8740776" y="2622550"/>
                <a:ext cx="3209562" cy="2012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决定性系数</a:t>
                </a:r>
                <a:r>
                  <a:rPr lang="en-US" altLang="zh-CN" sz="2000" dirty="0" smtClean="0"/>
                  <a:t>: </a:t>
                </a:r>
              </a:p>
              <a:p>
                <a:endParaRPr lang="en-US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altLang="zh-CN" sz="2000" dirty="0" smtClean="0"/>
              </a:p>
              <a:p>
                <a:endParaRPr lang="en-US" altLang="zh-CN" sz="2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CN" altLang="en-US" sz="2000" dirty="0" smtClean="0"/>
                  <a:t>时达到</a:t>
                </a:r>
                <a:r>
                  <a:rPr lang="en-US" altLang="zh-CN" sz="2000" dirty="0" smtClean="0"/>
                  <a:t>100%</a:t>
                </a:r>
                <a:r>
                  <a:rPr lang="zh-CN" altLang="en-US" sz="2000" dirty="0" smtClean="0"/>
                  <a:t>拟合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776" y="2622550"/>
                <a:ext cx="3209562" cy="2012539"/>
              </a:xfrm>
              <a:prstGeom prst="rect">
                <a:avLst/>
              </a:prstGeom>
              <a:blipFill>
                <a:blip r:embed="rId2"/>
                <a:stretch>
                  <a:fillRect l="-2091" t="-1515"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-1" r="8648" b="-1"/>
          <a:stretch/>
        </p:blipFill>
        <p:spPr bwMode="auto">
          <a:xfrm>
            <a:off x="730250" y="2463482"/>
            <a:ext cx="7604125" cy="40938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249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8职代会工作报告">
  <a:themeElements>
    <a:clrScheme name="08职代会工作报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8职代会工作报告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8职代会工作报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职代会工作报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职代会工作报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职代会工作报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职代会工作报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职代会工作报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8职代会工作报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8职代会工作报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8职代会工作报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8职代会工作报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8职代会工作报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8职代会工作报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15839</TotalTime>
  <Words>1781</Words>
  <Application>Microsoft Office PowerPoint</Application>
  <PresentationFormat>宽屏</PresentationFormat>
  <Paragraphs>360</Paragraphs>
  <Slides>26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等线</vt:lpstr>
      <vt:lpstr>黑体</vt:lpstr>
      <vt:lpstr>华文行楷</vt:lpstr>
      <vt:lpstr>楷体</vt:lpstr>
      <vt:lpstr>宋体</vt:lpstr>
      <vt:lpstr>Arial</vt:lpstr>
      <vt:lpstr>Calibri</vt:lpstr>
      <vt:lpstr>Cambria Math</vt:lpstr>
      <vt:lpstr>Symbol</vt:lpstr>
      <vt:lpstr>Times</vt:lpstr>
      <vt:lpstr>Times New Roman</vt:lpstr>
      <vt:lpstr>08职代会工作报告</vt:lpstr>
      <vt:lpstr>Equation.DSMT4</vt:lpstr>
      <vt:lpstr>基于机器学习模型的多目标遗传算法在加速器优化中的应用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两个重要的非线性物理参数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总结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wanjinyu</dc:creator>
  <cp:lastModifiedBy>wanjinyu</cp:lastModifiedBy>
  <cp:revision>121</cp:revision>
  <dcterms:created xsi:type="dcterms:W3CDTF">2019-10-21T01:57:52Z</dcterms:created>
  <dcterms:modified xsi:type="dcterms:W3CDTF">2019-12-18T03:45:02Z</dcterms:modified>
</cp:coreProperties>
</file>