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30"/>
  </p:notesMasterIdLst>
  <p:sldIdLst>
    <p:sldId id="742" r:id="rId3"/>
    <p:sldId id="834" r:id="rId4"/>
    <p:sldId id="867" r:id="rId5"/>
    <p:sldId id="820" r:id="rId6"/>
    <p:sldId id="866" r:id="rId7"/>
    <p:sldId id="480" r:id="rId8"/>
    <p:sldId id="869" r:id="rId9"/>
    <p:sldId id="838" r:id="rId10"/>
    <p:sldId id="868" r:id="rId11"/>
    <p:sldId id="839" r:id="rId12"/>
    <p:sldId id="428" r:id="rId13"/>
    <p:sldId id="864" r:id="rId14"/>
    <p:sldId id="865" r:id="rId15"/>
    <p:sldId id="818" r:id="rId16"/>
    <p:sldId id="836" r:id="rId17"/>
    <p:sldId id="819" r:id="rId18"/>
    <p:sldId id="822" r:id="rId19"/>
    <p:sldId id="870" r:id="rId20"/>
    <p:sldId id="823" r:id="rId21"/>
    <p:sldId id="830" r:id="rId22"/>
    <p:sldId id="815" r:id="rId23"/>
    <p:sldId id="402" r:id="rId24"/>
    <p:sldId id="862" r:id="rId25"/>
    <p:sldId id="837" r:id="rId26"/>
    <p:sldId id="821" r:id="rId27"/>
    <p:sldId id="350" r:id="rId28"/>
    <p:sldId id="381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0000FF"/>
    <a:srgbClr val="FF9900"/>
    <a:srgbClr val="759E00"/>
    <a:srgbClr val="3366FF"/>
    <a:srgbClr val="4B76FF"/>
    <a:srgbClr val="638600"/>
    <a:srgbClr val="3B79CE"/>
    <a:srgbClr val="7199C9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0" autoAdjust="0"/>
    <p:restoredTop sz="94660" autoAdjust="0"/>
  </p:normalViewPr>
  <p:slideViewPr>
    <p:cSldViewPr>
      <p:cViewPr>
        <p:scale>
          <a:sx n="240" d="100"/>
          <a:sy n="240" d="100"/>
        </p:scale>
        <p:origin x="1456" y="1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2019/12/7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90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9pPr>
          </a:lstStyle>
          <a:p>
            <a:pPr eaLnBrk="1" hangingPunct="1"/>
            <a:fld id="{70FD0D2E-0A10-461E-8D27-91CD4A8C395B}" type="slidenum">
              <a:rPr lang="en-US" altLang="zh-CN" smtClean="0">
                <a:latin typeface="Arial" pitchFamily="34" charset="0"/>
                <a:ea typeface="宋体" pitchFamily="2" charset="-122"/>
              </a:rPr>
              <a:pPr eaLnBrk="1" hangingPunct="1"/>
              <a:t>22</a:t>
            </a:fld>
            <a:endParaRPr lang="en-US" altLang="zh-CN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017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5700" y="701675"/>
            <a:ext cx="4586288" cy="3440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39800" y="4352925"/>
            <a:ext cx="5016500" cy="414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/>
          <a:lstStyle/>
          <a:p>
            <a:pPr eaLnBrk="1" hangingPunct="1"/>
            <a:endParaRPr lang="zh-CN" altLang="zh-CN">
              <a:ea typeface="宋体" pitchFamily="2" charset="-122"/>
            </a:endParaRPr>
          </a:p>
        </p:txBody>
      </p:sp>
      <p:sp>
        <p:nvSpPr>
          <p:cNvPr id="50181" name="Slide Number Placeholder 3"/>
          <p:cNvSpPr txBox="1">
            <a:spLocks noGrp="1"/>
          </p:cNvSpPr>
          <p:nvPr/>
        </p:nvSpPr>
        <p:spPr bwMode="auto">
          <a:xfrm>
            <a:off x="3916363" y="8704263"/>
            <a:ext cx="297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 anchor="b"/>
          <a:lstStyle>
            <a:lvl1pPr defTabSz="8445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1pPr>
            <a:lvl2pPr marL="742950" indent="-285750" defTabSz="8445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2pPr>
            <a:lvl3pPr marL="1143000" indent="-228600" defTabSz="8445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3pPr>
            <a:lvl4pPr marL="1600200" indent="-228600" defTabSz="8445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4pPr>
            <a:lvl5pPr marL="2057400" indent="-228600" defTabSz="8445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5pPr>
            <a:lvl6pPr marL="25146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6pPr>
            <a:lvl7pPr marL="29718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7pPr>
            <a:lvl8pPr marL="34290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8pPr>
            <a:lvl9pPr marL="38862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9pPr>
          </a:lstStyle>
          <a:p>
            <a:pPr algn="r" eaLnBrk="1" hangingPunct="1"/>
            <a:fld id="{1D0802E5-E68E-4695-831E-441DEB7A8801}" type="slidenum">
              <a:rPr kumimoji="1" lang="en-US" altLang="zh-CN" sz="1100">
                <a:latin typeface="Arial" pitchFamily="34" charset="0"/>
                <a:ea typeface="宋体" pitchFamily="2" charset="-122"/>
              </a:rPr>
              <a:pPr algn="r" eaLnBrk="1" hangingPunct="1"/>
              <a:t>22</a:t>
            </a:fld>
            <a:endParaRPr kumimoji="1" lang="en-US" altLang="zh-CN" sz="11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308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4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84B1-ABF9-EC43-BE8C-5D34B636D83F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C3E7F-659D-1B4C-B634-BCFC3AFDCF6E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E28A-24B2-4FB5-9709-9504A99D64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7483-9DA4-4241-A02B-75565027D567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0413-6ACB-449D-B68D-86D34FC67F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5439-4405-2546-A0D9-61AA1BF51A79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75B69-DE49-FA45-A029-7B8E7C0D7BDD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FB20-D679-7641-B380-1250BC1C422A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5485-12D0-D246-9E93-B1FEAD3C4235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2000">
                <a:schemeClr val="accent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>
            <a:lvl1pPr algn="l">
              <a:def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0" y="872728"/>
            <a:ext cx="9144000" cy="10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5" name="灯片编号占位符 5"/>
          <p:cNvSpPr txBox="1">
            <a:spLocks/>
          </p:cNvSpPr>
          <p:nvPr userDrawn="1"/>
        </p:nvSpPr>
        <p:spPr>
          <a:xfrm>
            <a:off x="8643934" y="6597352"/>
            <a:ext cx="500066" cy="260648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59356460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/>
          <p:nvPr userDrawn="1"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F135C-AD25-EA4F-AD4C-E4054BFA5514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2372-F354-44FE-9DF0-15F30F2D8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15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17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22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B6FA8-6489-BC4A-B077-575CA1683231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C634-287A-4A18-97D8-4716869DD4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8622-FB55-D444-B614-A43EFD4B9DA3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E8B5-7B4A-4823-9B9E-3DDB183A61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A7E7-C860-B741-A1ED-73ADA4B4AC60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  <p:sldLayoutId id="2147483680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C315919-35EF-F448-B849-3B39CADC9E3A}" type="datetime1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75116D-D795-4EED-8D0E-254CF22295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504" y="1628800"/>
            <a:ext cx="9180512" cy="1224135"/>
          </a:xfrm>
        </p:spPr>
        <p:txBody>
          <a:bodyPr/>
          <a:lstStyle/>
          <a:p>
            <a:r>
              <a:rPr lang="zh-CN" altLang="en-US" sz="3200" dirty="0">
                <a:effectLst/>
              </a:rPr>
              <a:t>中国科学院“粒子物理前沿卓越创新中心” </a:t>
            </a:r>
            <a:br>
              <a:rPr lang="en-US" altLang="zh-CN" sz="3200" dirty="0">
                <a:effectLst/>
              </a:rPr>
            </a:br>
            <a:r>
              <a:rPr lang="en-US" altLang="zh-CN" sz="3200" dirty="0">
                <a:effectLst/>
              </a:rPr>
              <a:t>2019</a:t>
            </a:r>
            <a:r>
              <a:rPr lang="zh-CN" altLang="en-US" sz="3200" dirty="0">
                <a:effectLst/>
              </a:rPr>
              <a:t>年度考评报告 </a:t>
            </a:r>
            <a:endParaRPr lang="zh-CN" altLang="en-US" sz="32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371600" y="4568924"/>
            <a:ext cx="6400800" cy="1320552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报告人： 梁志均</a:t>
            </a:r>
            <a:endParaRPr lang="en-US" altLang="zh-CN" sz="2800" dirty="0">
              <a:solidFill>
                <a:srgbClr val="0070C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报告时间： 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2019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12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7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日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0C8139-DF12-1944-ACE2-CBA8F4FA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6F01FC9-9EA3-3844-8D0E-56EA8570F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00" y="1008848"/>
            <a:ext cx="9001000" cy="4840303"/>
          </a:xfrm>
        </p:spPr>
        <p:txBody>
          <a:bodyPr>
            <a:normAutofit/>
          </a:bodyPr>
          <a:lstStyle/>
          <a:p>
            <a:r>
              <a:rPr kumimoji="1"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cs typeface="Calibri"/>
              </a:rPr>
              <a:t>研究目标：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把粒子到达时间的测量精度</a:t>
            </a:r>
            <a:r>
              <a:rPr lang="zh-CN" altLang="en-US" sz="2000" kern="0" dirty="0">
                <a:solidFill>
                  <a:srgbClr val="0000FF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提高</a:t>
            </a:r>
            <a:r>
              <a:rPr lang="en-US" altLang="zh-CN" sz="2000" kern="0" dirty="0">
                <a:solidFill>
                  <a:srgbClr val="0000FF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3</a:t>
            </a:r>
            <a:r>
              <a:rPr lang="zh-CN" altLang="en-US" sz="2000" kern="0" dirty="0">
                <a:solidFill>
                  <a:srgbClr val="0000FF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个数量级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（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25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纳秒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宋体"/>
              </a:rPr>
              <a:t>→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</a:rPr>
              <a:t>30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</a:rPr>
              <a:t>皮秒），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解决高亮度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LHC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对撞事例堆积问题，显著提高</a:t>
            </a:r>
            <a:r>
              <a:rPr lang="zh-CN" altLang="en-US" sz="2000" kern="0" dirty="0">
                <a:solidFill>
                  <a:srgbClr val="233FFD"/>
                </a:solidFill>
                <a:latin typeface="微软雅黑" panose="020B0503020204020204" pitchFamily="34" charset="-122"/>
                <a:cs typeface="Calibri"/>
              </a:rPr>
              <a:t>希格斯测量的精度。</a:t>
            </a:r>
            <a:endParaRPr lang="en-US" altLang="zh-CN" sz="2000" kern="0" dirty="0">
              <a:solidFill>
                <a:srgbClr val="233FFD"/>
              </a:solidFill>
              <a:latin typeface="微软雅黑" panose="020B0503020204020204" pitchFamily="34" charset="-122"/>
              <a:cs typeface="Calibri"/>
            </a:endParaRPr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8A4B1C5B-99AE-1F49-9723-FEB8090CF9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6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en-US" altLang="zh-CN" sz="3200" dirty="0">
                <a:latin typeface="微软雅黑" pitchFamily="34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微软雅黑" pitchFamily="34" charset="-122"/>
              </a:rPr>
              <a:t>ATLAS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</a:rPr>
              <a:t>实验高颗粒度高时间分辨探测器</a:t>
            </a: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6D6E5A-CE15-1D48-8AB0-E46932BB6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" y="4026800"/>
            <a:ext cx="5994640" cy="25565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2CA695-3F3E-EC4C-B9AE-9838BB70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060848"/>
            <a:ext cx="2365084" cy="1588814"/>
          </a:xfrm>
          <a:prstGeom prst="roundRect">
            <a:avLst>
              <a:gd name="adj" fmla="val 4685"/>
            </a:avLst>
          </a:prstGeom>
          <a:ln w="19050">
            <a:solidFill>
              <a:srgbClr val="013894"/>
            </a:solidFill>
            <a:round/>
            <a:headEnd/>
            <a:tailEnd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4FA93EA-A7B6-6242-9DC0-93E457916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060848"/>
            <a:ext cx="2232248" cy="1588814"/>
          </a:xfrm>
          <a:prstGeom prst="roundRect">
            <a:avLst>
              <a:gd name="adj" fmla="val 4685"/>
            </a:avLst>
          </a:prstGeom>
          <a:ln w="19050">
            <a:solidFill>
              <a:srgbClr val="013894"/>
            </a:solidFill>
            <a:round/>
            <a:headEnd/>
            <a:tailEnd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B859E7-4FAB-2E46-A55E-596A25C72DD9}"/>
              </a:ext>
            </a:extLst>
          </p:cNvPr>
          <p:cNvSpPr/>
          <p:nvPr/>
        </p:nvSpPr>
        <p:spPr>
          <a:xfrm>
            <a:off x="6012160" y="4290670"/>
            <a:ext cx="32223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6.4</a:t>
            </a:r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平方米的探测器</a:t>
            </a:r>
            <a:endParaRPr lang="en-US" altLang="zh-CN" b="1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30</a:t>
            </a:r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皮秒时间分辨</a:t>
            </a:r>
            <a:endParaRPr lang="en-US" altLang="zh-CN" b="1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抗</a:t>
            </a: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200MRad</a:t>
            </a:r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电离辐照</a:t>
            </a:r>
            <a:endParaRPr lang="en-US" altLang="zh-CN" b="1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能承受</a:t>
            </a: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2.5</a:t>
            </a:r>
            <a:r>
              <a:rPr lang="zh-CN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×</a:t>
            </a: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10</a:t>
            </a:r>
            <a:r>
              <a:rPr lang="en-US" altLang="zh-CN" b="1" baseline="30000" dirty="0">
                <a:solidFill>
                  <a:srgbClr val="0070C0"/>
                </a:solidFill>
                <a:latin typeface="微软雅黑"/>
                <a:ea typeface="微软雅黑"/>
              </a:rPr>
              <a:t>15</a:t>
            </a: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微软雅黑"/>
                <a:ea typeface="微软雅黑"/>
              </a:rPr>
              <a:t>neq</a:t>
            </a: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/cm</a:t>
            </a:r>
            <a:r>
              <a:rPr lang="en-US" altLang="zh-CN" b="1" baseline="30000" dirty="0">
                <a:solidFill>
                  <a:srgbClr val="0070C0"/>
                </a:solidFill>
                <a:latin typeface="微软雅黑"/>
                <a:ea typeface="微软雅黑"/>
              </a:rPr>
              <a:t>2</a:t>
            </a:r>
          </a:p>
          <a:p>
            <a:r>
              <a:rPr lang="zh-CN" altLang="en-US" b="1" baseline="30000" dirty="0">
                <a:solidFill>
                  <a:srgbClr val="0070C0"/>
                </a:solidFill>
                <a:latin typeface="微软雅黑"/>
                <a:ea typeface="微软雅黑"/>
              </a:rPr>
              <a:t>    </a:t>
            </a:r>
            <a:r>
              <a:rPr lang="zh-CN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的等效中子通量的辐照</a:t>
            </a:r>
            <a:endParaRPr lang="zh-CN" altLang="en-US" b="1" dirty="0">
              <a:solidFill>
                <a:srgbClr val="0070C0"/>
              </a:solidFill>
              <a:latin typeface="微软雅黑"/>
              <a:ea typeface="微软雅黑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E7DA7F-D13F-7D45-9873-C77EB0CA3575}"/>
              </a:ext>
            </a:extLst>
          </p:cNvPr>
          <p:cNvSpPr/>
          <p:nvPr/>
        </p:nvSpPr>
        <p:spPr>
          <a:xfrm>
            <a:off x="855652" y="1720238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目前的</a:t>
            </a:r>
            <a:r>
              <a:rPr lang="en-US" altLang="zh-CN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ATLAS</a:t>
            </a:r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探测器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5A70AA3-653A-4740-88B0-0E35B58214C8}"/>
              </a:ext>
            </a:extLst>
          </p:cNvPr>
          <p:cNvSpPr/>
          <p:nvPr/>
        </p:nvSpPr>
        <p:spPr>
          <a:xfrm>
            <a:off x="4276935" y="1704338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高亮度</a:t>
            </a:r>
            <a:r>
              <a:rPr lang="en-US" altLang="zh-CN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LHC</a:t>
            </a:r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升级后的</a:t>
            </a:r>
            <a:r>
              <a:rPr lang="en-US" altLang="zh-CN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ATLAS</a:t>
            </a:r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cs typeface="Calibri"/>
                <a:sym typeface="微软雅黑"/>
              </a:rPr>
              <a:t>探测器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4F68CE3F-C7A5-E148-8A8F-D0744B70872E}"/>
              </a:ext>
            </a:extLst>
          </p:cNvPr>
          <p:cNvSpPr/>
          <p:nvPr/>
        </p:nvSpPr>
        <p:spPr>
          <a:xfrm rot="16200000">
            <a:off x="3409663" y="2544440"/>
            <a:ext cx="541020" cy="407670"/>
          </a:xfrm>
          <a:prstGeom prst="downArrow">
            <a:avLst>
              <a:gd name="adj1" fmla="val 52817"/>
              <a:gd name="adj2" fmla="val 44393"/>
            </a:avLst>
          </a:prstGeom>
          <a:solidFill>
            <a:srgbClr val="01389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E29A7D-0A9B-FD4C-817A-A92F1A02EAF2}"/>
              </a:ext>
            </a:extLst>
          </p:cNvPr>
          <p:cNvSpPr/>
          <p:nvPr/>
        </p:nvSpPr>
        <p:spPr>
          <a:xfrm>
            <a:off x="1424315" y="3717032"/>
            <a:ext cx="418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</a:rPr>
              <a:t>ATLAS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</a:rPr>
              <a:t>实验高颗粒度高时间分辨探测器</a:t>
            </a:r>
            <a:endParaRPr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1DFBD4D-A160-3B4C-B2C1-780FCD9B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52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6701B5A-E78C-5540-AB04-2A4164F1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689" y="3713821"/>
            <a:ext cx="2900781" cy="23184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083D915-6D60-3041-B31D-13C626AB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48" y="3109610"/>
            <a:ext cx="4203464" cy="328270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1D8A8B-B904-F94B-90A2-44EF57578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065108"/>
            <a:ext cx="2133600" cy="365125"/>
          </a:xfrm>
        </p:spPr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4167B21-AC83-CA46-B8EA-B05CC98F5393}"/>
              </a:ext>
            </a:extLst>
          </p:cNvPr>
          <p:cNvSpPr/>
          <p:nvPr/>
        </p:nvSpPr>
        <p:spPr>
          <a:xfrm>
            <a:off x="2173248" y="2924944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所研发的传感器达到</a:t>
            </a:r>
            <a:r>
              <a:rPr lang="en-US" altLang="zh-CN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皮秒的时间分辨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9FCC6E2-6CBD-014C-B9D5-C4B51FFF331B}"/>
              </a:ext>
            </a:extLst>
          </p:cNvPr>
          <p:cNvSpPr/>
          <p:nvPr/>
        </p:nvSpPr>
        <p:spPr>
          <a:xfrm>
            <a:off x="74827" y="3152001"/>
            <a:ext cx="2089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所研发的</a:t>
            </a:r>
            <a:endParaRPr lang="en-US" altLang="zh-CN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5x5</a:t>
            </a:r>
            <a:r>
              <a:rPr lang="zh-CN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 像素</a:t>
            </a:r>
            <a:endParaRPr lang="zh-CN" altLang="en-US" dirty="0"/>
          </a:p>
          <a:p>
            <a:r>
              <a:rPr lang="zh-CN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国产超快传感器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77FAA860-CE21-4649-8225-C46F1C52EEB8}"/>
              </a:ext>
            </a:extLst>
          </p:cNvPr>
          <p:cNvCxnSpPr>
            <a:cxnSpLocks/>
          </p:cNvCxnSpPr>
          <p:nvPr/>
        </p:nvCxnSpPr>
        <p:spPr bwMode="auto">
          <a:xfrm>
            <a:off x="2483768" y="5658038"/>
            <a:ext cx="3526251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C2713083-13B3-1B44-A64A-540AAE2A3377}"/>
              </a:ext>
            </a:extLst>
          </p:cNvPr>
          <p:cNvCxnSpPr>
            <a:cxnSpLocks/>
          </p:cNvCxnSpPr>
          <p:nvPr/>
        </p:nvCxnSpPr>
        <p:spPr bwMode="auto">
          <a:xfrm>
            <a:off x="1914330" y="5652213"/>
            <a:ext cx="36985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ADA6CEB5-F59B-7E48-A330-50481909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0" y="4152305"/>
            <a:ext cx="1818676" cy="1821977"/>
          </a:xfrm>
          <a:prstGeom prst="rect">
            <a:avLst/>
          </a:prstGeom>
        </p:spPr>
      </p:pic>
      <p:sp>
        <p:nvSpPr>
          <p:cNvPr id="18" name="标题 2">
            <a:extLst>
              <a:ext uri="{FF2B5EF4-FFF2-40B4-BE49-F238E27FC236}">
                <a16:creationId xmlns:a16="http://schemas.microsoft.com/office/drawing/2014/main" id="{F34B5B47-AA14-564E-B787-3CA999B78F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6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en-US" altLang="zh-CN" sz="3200" dirty="0">
                <a:latin typeface="微软雅黑" pitchFamily="34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微软雅黑" pitchFamily="34" charset="-122"/>
              </a:rPr>
              <a:t>ATLAS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</a:rPr>
              <a:t>实验高颗粒度高时间分辨探测器</a:t>
            </a: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8AB279-5369-304B-83FF-3F0B29A80918}"/>
              </a:ext>
            </a:extLst>
          </p:cNvPr>
          <p:cNvSpPr/>
          <p:nvPr/>
        </p:nvSpPr>
        <p:spPr>
          <a:xfrm>
            <a:off x="6689035" y="3244334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LGAD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超快传感器原理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B4D621E-C630-ED41-A577-A7B74D439E4B}"/>
              </a:ext>
            </a:extLst>
          </p:cNvPr>
          <p:cNvSpPr/>
          <p:nvPr/>
        </p:nvSpPr>
        <p:spPr>
          <a:xfrm>
            <a:off x="0" y="1003325"/>
            <a:ext cx="8889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本人主导首批国产</a:t>
            </a:r>
            <a:r>
              <a:rPr lang="e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LGAD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超快传感器研制（与北师大合作）                        </a:t>
            </a: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得到核探测核电子学国家重点实验室的自主课题的支持</a:t>
            </a:r>
          </a:p>
          <a:p>
            <a:pPr marL="457200" indent="-457200">
              <a:buFont typeface="Wingdings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在束流测试中证实该传感器有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皮秒的时间分辨</a:t>
            </a: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达到世界先进水平，日本滨松公司</a:t>
            </a:r>
            <a:r>
              <a:rPr lang="en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LGAD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性能相当</a:t>
            </a:r>
          </a:p>
          <a:p>
            <a:pPr marL="457200" indent="-457200">
              <a:buFont typeface="Wingdings" pitchFamily="2" charset="2"/>
              <a:buChar char="n"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itchFamily="2" charset="2"/>
              <a:buChar char="n"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62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38524A-CF67-024C-AD38-4EF288EB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07" y="4000284"/>
            <a:ext cx="4286318" cy="27085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846FA-8CCA-AF48-A452-034F3214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22" y="4184241"/>
            <a:ext cx="3323603" cy="2503244"/>
          </a:xfrm>
          <a:prstGeom prst="rect">
            <a:avLst/>
          </a:prstGeom>
        </p:spPr>
      </p:pic>
      <p:sp>
        <p:nvSpPr>
          <p:cNvPr id="6" name="标题 2">
            <a:extLst>
              <a:ext uri="{FF2B5EF4-FFF2-40B4-BE49-F238E27FC236}">
                <a16:creationId xmlns:a16="http://schemas.microsoft.com/office/drawing/2014/main" id="{05D1A89A-57C2-6D41-B6A1-45C5669B7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6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en-US" altLang="zh-CN" sz="3200" dirty="0">
                <a:latin typeface="微软雅黑" pitchFamily="34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微软雅黑" pitchFamily="34" charset="-122"/>
              </a:rPr>
              <a:t>ATLAS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</a:rPr>
              <a:t>实验高颗粒度高时间分辨探测器</a:t>
            </a: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1DE49D1-6DDF-2C4E-879F-0A023A736011}"/>
              </a:ext>
            </a:extLst>
          </p:cNvPr>
          <p:cNvSpPr/>
          <p:nvPr/>
        </p:nvSpPr>
        <p:spPr>
          <a:xfrm>
            <a:off x="5079122" y="3776771"/>
            <a:ext cx="3352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</a:rPr>
              <a:t>采用国产传感器的</a:t>
            </a:r>
            <a:r>
              <a:rPr lang="en-US" altLang="zh-CN" sz="2000" dirty="0">
                <a:solidFill>
                  <a:srgbClr val="0070C0"/>
                </a:solidFill>
              </a:rPr>
              <a:t>HGTD</a:t>
            </a:r>
            <a:r>
              <a:rPr lang="zh-CN" altLang="en-US" sz="2000" dirty="0">
                <a:solidFill>
                  <a:srgbClr val="0070C0"/>
                </a:solidFill>
              </a:rPr>
              <a:t>模块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918902C-3844-8748-A10B-EB5E97D92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939663"/>
            <a:ext cx="3528392" cy="47308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6A64689-BF42-8142-88CA-3E7D90E292C0}"/>
              </a:ext>
            </a:extLst>
          </p:cNvPr>
          <p:cNvSpPr/>
          <p:nvPr/>
        </p:nvSpPr>
        <p:spPr>
          <a:xfrm>
            <a:off x="6349553" y="262983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探测器模块的横截面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32705A39-88EE-0441-AF3A-7DF94715E158}"/>
              </a:ext>
            </a:extLst>
          </p:cNvPr>
          <p:cNvSpPr/>
          <p:nvPr/>
        </p:nvSpPr>
        <p:spPr bwMode="auto">
          <a:xfrm rot="5400000">
            <a:off x="8671704" y="2715647"/>
            <a:ext cx="584578" cy="22956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193E9D3-D3F5-B34C-AEEA-55A9B20E74D9}"/>
              </a:ext>
            </a:extLst>
          </p:cNvPr>
          <p:cNvSpPr/>
          <p:nvPr/>
        </p:nvSpPr>
        <p:spPr>
          <a:xfrm>
            <a:off x="7630939" y="220673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高分辨传感器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C3B6D4A-0790-E745-B7DE-DD92B3258B73}"/>
              </a:ext>
            </a:extLst>
          </p:cNvPr>
          <p:cNvSpPr/>
          <p:nvPr/>
        </p:nvSpPr>
        <p:spPr>
          <a:xfrm>
            <a:off x="7319382" y="3422828"/>
            <a:ext cx="162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超快</a:t>
            </a:r>
            <a:r>
              <a:rPr lang="en-US" altLang="zh-CN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ASIC</a:t>
            </a:r>
            <a:r>
              <a:rPr lang="zh-CN" altLang="en-US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芯片</a:t>
            </a:r>
            <a:endParaRPr lang="en-US" altLang="zh-CN" kern="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C74A7A6-206D-E349-9A3A-FF674F4B69C3}"/>
              </a:ext>
            </a:extLst>
          </p:cNvPr>
          <p:cNvSpPr/>
          <p:nvPr/>
        </p:nvSpPr>
        <p:spPr bwMode="auto">
          <a:xfrm rot="16200000">
            <a:off x="8777313" y="3291944"/>
            <a:ext cx="326146" cy="2572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F1EE9C-E5D2-184F-AB5C-B0601933150F}"/>
              </a:ext>
            </a:extLst>
          </p:cNvPr>
          <p:cNvSpPr/>
          <p:nvPr/>
        </p:nvSpPr>
        <p:spPr>
          <a:xfrm>
            <a:off x="0" y="3607494"/>
            <a:ext cx="4672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所研制的探测器模块在</a:t>
            </a:r>
            <a:r>
              <a:rPr lang="en-US" altLang="zh-CN" dirty="0">
                <a:solidFill>
                  <a:srgbClr val="0070C0"/>
                </a:solidFill>
              </a:rPr>
              <a:t>ATLAS</a:t>
            </a:r>
            <a:r>
              <a:rPr lang="zh-CN" altLang="en-US" dirty="0">
                <a:solidFill>
                  <a:srgbClr val="0070C0"/>
                </a:solidFill>
              </a:rPr>
              <a:t>实验束流测试中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A704F5E-D2B7-B540-A8D5-2DC06B6BEC9B}"/>
              </a:ext>
            </a:extLst>
          </p:cNvPr>
          <p:cNvSpPr/>
          <p:nvPr/>
        </p:nvSpPr>
        <p:spPr>
          <a:xfrm>
            <a:off x="-72008" y="1024456"/>
            <a:ext cx="9396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担任该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HGTD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探测器技术设计报告（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TDR)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的编辑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与西班牙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IFAE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Sebastian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教授一起负责探测器模块章节 </a:t>
            </a:r>
          </a:p>
          <a:p>
            <a:pPr marL="457200" indent="-457200">
              <a:buFont typeface="Wingdings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本人带领团队研制出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实验高时间分辨探测器首批（也是目前唯一）的探测器模块</a:t>
            </a: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高能所模块的性能是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中的主要结果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1727898-2C69-A544-82B8-5C24DE25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3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D2CDBFED-3F42-3B46-A038-B668A817A9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7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en-US" altLang="zh-CN" sz="3200" dirty="0">
                <a:latin typeface="微软雅黑" pitchFamily="34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微软雅黑" pitchFamily="34" charset="-122"/>
              </a:rPr>
              <a:t>CEPC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</a:rPr>
              <a:t>硅径迹原型机研发</a:t>
            </a: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BFB432-8A52-4747-A760-D938B6830D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" y="4507379"/>
            <a:ext cx="3408974" cy="2091904"/>
          </a:xfrm>
          <a:prstGeom prst="rect">
            <a:avLst/>
          </a:prstGeom>
        </p:spPr>
      </p:pic>
      <p:sp>
        <p:nvSpPr>
          <p:cNvPr id="8" name="研制世界领先的硅径迹原型机…">
            <a:extLst>
              <a:ext uri="{FF2B5EF4-FFF2-40B4-BE49-F238E27FC236}">
                <a16:creationId xmlns:a16="http://schemas.microsoft.com/office/drawing/2014/main" id="{D94BC1AA-8196-F14C-99E2-315E7E0BDEB2}"/>
              </a:ext>
            </a:extLst>
          </p:cNvPr>
          <p:cNvSpPr txBox="1">
            <a:spLocks/>
          </p:cNvSpPr>
          <p:nvPr/>
        </p:nvSpPr>
        <p:spPr>
          <a:xfrm>
            <a:off x="-157024" y="980728"/>
            <a:ext cx="9386610" cy="3601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500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作为核心骨干，参与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CEPC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科技部第二期国家重点研发项目</a:t>
            </a:r>
          </a:p>
          <a:p>
            <a:pPr lvl="1">
              <a:defRPr sz="2500"/>
            </a:pP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课题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：研制世界领先的硅径迹原型机 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1200</a:t>
            </a:r>
            <a:r>
              <a:rPr lang="zh-CN" altLang="en-US" sz="2000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万课题经费</a:t>
            </a:r>
            <a:r>
              <a:rPr lang="zh-CN" altLang="en-US" sz="2000" dirty="0">
                <a:latin typeface="SimHei" charset="-122"/>
                <a:ea typeface="SimHei" charset="-122"/>
                <a:cs typeface="SimHei" charset="-122"/>
              </a:rPr>
              <a:t>）</a:t>
            </a:r>
            <a:endParaRPr lang="en-US" altLang="zh-CN" sz="2000" dirty="0">
              <a:latin typeface="SimHei" charset="-122"/>
              <a:ea typeface="SimHei" charset="-122"/>
              <a:cs typeface="SimHei" charset="-122"/>
            </a:endParaRPr>
          </a:p>
          <a:p>
            <a:pPr lvl="2">
              <a:defRPr sz="2500"/>
            </a:pP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探测器的空间分辨要求为 </a:t>
            </a:r>
            <a:r>
              <a:rPr lang="en-US" altLang="zh-C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3-5</a:t>
            </a: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微米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研制三层完整的顶点探测器</a:t>
            </a:r>
          </a:p>
          <a:p>
            <a:pPr lvl="2">
              <a:defRPr sz="2500"/>
            </a:pP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采用</a:t>
            </a:r>
            <a:r>
              <a:rPr lang="en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CMOS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图像传感器技术，抗辐照的要求为</a:t>
            </a: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大于</a:t>
            </a:r>
            <a:r>
              <a:rPr lang="en-US" altLang="zh-C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</a:t>
            </a:r>
            <a:r>
              <a:rPr lang="en" altLang="zh-CN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Mrad</a:t>
            </a: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总电离剂量 </a:t>
            </a:r>
            <a:endParaRPr lang="en-US" altLang="zh-CN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>
              <a:defRPr sz="2500"/>
            </a:pPr>
            <a:r>
              <a:rPr lang="zh-CN" altLang="en-US" sz="2000" dirty="0">
                <a:latin typeface="SimHei" charset="-122"/>
                <a:ea typeface="SimHei" charset="-122"/>
                <a:cs typeface="SimHei" charset="-122"/>
              </a:rPr>
              <a:t>本人负责原型机整机设计与芯片辐照测试</a:t>
            </a:r>
            <a:endParaRPr lang="zh-CN" alt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2">
              <a:defRPr sz="2500"/>
            </a:pP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本人博后樊云云将利用国重的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光辐照仪搭建辐照测试平台</a:t>
            </a:r>
            <a:endParaRPr lang="en-US" altLang="zh-CN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2">
              <a:defRPr sz="2500"/>
            </a:pP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与付金煜合作设计原型机的机械支撑结构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E05B21-9B2D-B741-9FF6-2F7E1440FE7A}"/>
              </a:ext>
            </a:extLst>
          </p:cNvPr>
          <p:cNvSpPr/>
          <p:nvPr/>
        </p:nvSpPr>
        <p:spPr>
          <a:xfrm>
            <a:off x="10899" y="3861048"/>
            <a:ext cx="3886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CMOS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顶点探测器机械支撑结构设计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（与付金煜合作）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4CECEE-9EA8-0B41-A18A-5131F2CD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899" y="4722476"/>
            <a:ext cx="2076625" cy="162541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51B5E4-1ECC-CA41-A511-33273D3163F8}"/>
              </a:ext>
            </a:extLst>
          </p:cNvPr>
          <p:cNvSpPr/>
          <p:nvPr/>
        </p:nvSpPr>
        <p:spPr>
          <a:xfrm>
            <a:off x="3896899" y="4070184"/>
            <a:ext cx="2039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项目组所研发的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太初</a:t>
            </a:r>
            <a:r>
              <a:rPr lang="e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CMOS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传感器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EAF9674-CC9C-1048-87B5-A1FAC2EB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290" y="4217681"/>
            <a:ext cx="1949573" cy="259943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C6E5DBB-4044-3843-B337-3AAF4A38DDFB}"/>
              </a:ext>
            </a:extLst>
          </p:cNvPr>
          <p:cNvSpPr/>
          <p:nvPr/>
        </p:nvSpPr>
        <p:spPr>
          <a:xfrm>
            <a:off x="6542290" y="3800306"/>
            <a:ext cx="218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调试校准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光辐照仪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B571CE0-FC0F-3E47-99B5-4EDDE42B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12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经费情况（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996533"/>
            <a:ext cx="7173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负责（或参与）的科研</a:t>
            </a:r>
            <a:r>
              <a:rPr lang="en-US" altLang="zh-CN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工程项目、经费情况</a:t>
            </a:r>
          </a:p>
        </p:txBody>
      </p:sp>
      <p:graphicFrame>
        <p:nvGraphicFramePr>
          <p:cNvPr id="8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513730"/>
              </p:ext>
            </p:extLst>
          </p:nvPr>
        </p:nvGraphicFramePr>
        <p:xfrm>
          <a:off x="72007" y="1524854"/>
          <a:ext cx="9036497" cy="475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832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56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25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项目名称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项目类别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项目总经费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本人负责的经费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项目申请人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项目参与成员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本人角色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起止时间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CEPC</a:t>
                      </a: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的物理与探测器研发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中科院百人计划择优支持项目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330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330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本人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主持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2019-2021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寻找希格斯玻色子的底夸克衰变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基金委面上项目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66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66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本人</a:t>
                      </a:r>
                    </a:p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主持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2019-2022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抗辐照超快传感器研发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核探测与核电子国家重点实验室自主项目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万</a:t>
                      </a:r>
                      <a:endParaRPr lang="en-US" altLang="zh-CN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本人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主持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2019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年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ATLAS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实验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phase2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探测器升级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基金委与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CERN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国际重大项目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3350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万</a:t>
                      </a:r>
                      <a:endParaRPr lang="en-US" altLang="zh-CN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（待公示）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640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刘衍文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参与，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ATLAS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超快时间探测器高能所负责人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2020-2024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687C725-8F34-C142-9E85-5CD2069F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21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经费情况（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996533"/>
            <a:ext cx="7173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负责（或参与）的科研</a:t>
            </a:r>
            <a:r>
              <a:rPr lang="en-US" altLang="zh-CN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工程项目、经费情况 （续）</a:t>
            </a:r>
          </a:p>
        </p:txBody>
      </p:sp>
      <p:graphicFrame>
        <p:nvGraphicFramePr>
          <p:cNvPr id="8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6303190"/>
              </p:ext>
            </p:extLst>
          </p:nvPr>
        </p:nvGraphicFramePr>
        <p:xfrm>
          <a:off x="107504" y="1524854"/>
          <a:ext cx="9036497" cy="4114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272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1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25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项目名称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项目类别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项目总经费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本人负责的经费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项目申请人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项目参与成员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本人角色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起止时间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高能环形正负电子对撞机关键技术验证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科技部国家重点研发计划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3145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300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Joao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da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Costa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参与，负责课题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硅径迹探测器整机研发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2018-2023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ATLAS 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实验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run2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物理分析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科技部国家重点研发计划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2000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金山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参与，负责课题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中重希格斯粒子的寻找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2018-2022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1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在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ATLAS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49" charset="-122"/>
                          <a:ea typeface="黑体" pitchFamily="49" charset="-122"/>
                        </a:rPr>
                        <a:t>探测器精确测量希格斯玻色字性质与新物理的寻找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基金委与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CERN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国际重大项目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800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75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万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金山</a:t>
                      </a:r>
                    </a:p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参与，负责希格斯玻色子的底夸克衰变道研究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2016-2020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E1F2479-F53D-884A-B228-80CEBA56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47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2019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年发表文章列表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980728"/>
            <a:ext cx="5314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本人（或本人团队成员）作出主要贡献的文章</a:t>
            </a: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95716"/>
              </p:ext>
            </p:extLst>
          </p:nvPr>
        </p:nvGraphicFramePr>
        <p:xfrm>
          <a:off x="179512" y="1493244"/>
          <a:ext cx="8136619" cy="4335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1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9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43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序号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题目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刊物</a:t>
                      </a:r>
                      <a:r>
                        <a:rPr lang="en-US" altLang="zh-CN" sz="180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出版社名称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作者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382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the new silicon microstrips tracker for the Phase-II ATLAS detector</a:t>
                      </a:r>
                      <a:endParaRPr lang="zh-CN" altLang="zh-CN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Nucl.Instrum.Meth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A 924 (2019) 265-269</a:t>
                      </a:r>
                      <a:endParaRPr lang="zh-CN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ATLAS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collaboration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144263104"/>
                  </a:ext>
                </a:extLst>
              </a:tr>
              <a:tr h="12738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Constraining anomalous Higgs boson coupling in H+</a:t>
                      </a:r>
                      <a:r>
                        <a:rPr lang="zh-CN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production</a:t>
                      </a:r>
                      <a:endParaRPr lang="zh-CN" altLang="zh-CN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Chinese Physics C Vol. 43, No. 4 (2019) 043001</a:t>
                      </a:r>
                      <a:endParaRPr lang="zh-CN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石辽珊，梁志均，刘波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519395480"/>
                  </a:ext>
                </a:extLst>
              </a:tr>
              <a:tr h="12738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 of ZZ production in the ℓℓ</a:t>
                      </a:r>
                      <a:r>
                        <a:rPr lang="el-GR" altLang="zh-CN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νν</a:t>
                      </a:r>
                      <a:r>
                        <a:rPr lang="el-GR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state with the ATLAS detector in pp collisions at s√=13 </a:t>
                      </a:r>
                      <a:r>
                        <a:rPr lang="en" altLang="zh-CN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TeV</a:t>
                      </a:r>
                      <a:endParaRPr lang="zh-CN" altLang="zh-CN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JHEP 10 (2019) 127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ATLAS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collaboration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21859663"/>
                  </a:ext>
                </a:extLst>
              </a:tr>
              <a:tr h="12738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Probing the top quark flavor-changing couplings at CEPC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Chin.Phys</a:t>
                      </a:r>
                      <a:r>
                        <a:rPr lang="en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C43 (2019) no.11, 113104</a:t>
                      </a:r>
                      <a:endParaRPr lang="zh-CN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石辽珊，张岑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4051004388"/>
                  </a:ext>
                </a:extLst>
              </a:tr>
              <a:tr h="12738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Data-taking strategy for the precise measurement of the W boson mass with threshold scan at circular electron positron colliders</a:t>
                      </a:r>
                      <a:endParaRPr lang="zh-CN" altLang="zh-CN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投稿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EPJC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（待发表）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arXiv:1812.09855</a:t>
                      </a:r>
                      <a:endParaRPr lang="zh-CN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沈培迅，李刚，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梁志均，刘波，石辽珊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506856267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78009D3-7BAC-DA4B-8261-B7968D8C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77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学术交流情况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980728"/>
            <a:ext cx="7599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个国际会议报告，内容包括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的物理与探测器研发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7347" y="980728"/>
            <a:ext cx="85778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Hiroshima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conference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tracking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detector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日本广岛，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12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18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日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IHEP-NDL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LGAD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ultra-fast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timing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sensor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</a:t>
            </a:r>
            <a:endParaRPr lang="en-US" altLang="zh-CN" sz="2000" b="1" dirty="0">
              <a:solidFill>
                <a:srgbClr val="C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endParaRPr lang="en-US" altLang="zh-CN" sz="2000" b="1" dirty="0">
              <a:solidFill>
                <a:srgbClr val="C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CEPC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international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workshop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北京，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11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18-20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日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Timing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detector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for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CEPC</a:t>
            </a: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</a:t>
            </a:r>
            <a:endParaRPr lang="en-US" altLang="zh-CN" sz="2000" b="1" dirty="0">
              <a:solidFill>
                <a:srgbClr val="C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国际顶点探测器会议（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Vertex2019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）：克罗地亚，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ATLAS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high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granularity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timing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detector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endParaRPr lang="en-US" altLang="zh-CN" sz="2000" dirty="0">
              <a:solidFill>
                <a:srgbClr val="C00000"/>
              </a:solidFill>
              <a:latin typeface="微软雅黑" pitchFamily="34" charset="-122"/>
            </a:endParaRPr>
          </a:p>
          <a:p>
            <a:pPr>
              <a:lnSpc>
                <a:spcPct val="80000"/>
              </a:lnSpc>
            </a:pP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en" altLang="zh-CN" sz="2000" b="1" dirty="0"/>
              <a:t> 19th Lomonosov Conference</a:t>
            </a:r>
            <a:r>
              <a:rPr lang="zh-CN" altLang="en-US" sz="2000" b="1" dirty="0"/>
              <a:t>：俄罗斯莫斯科，</a:t>
            </a:r>
            <a:r>
              <a:rPr lang="en-US" altLang="zh-CN" sz="2000" b="1" dirty="0"/>
              <a:t>2019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8</a:t>
            </a:r>
            <a:r>
              <a:rPr lang="zh-CN" altLang="en-US" sz="2000" b="1" dirty="0"/>
              <a:t>月</a:t>
            </a:r>
            <a:endParaRPr lang="en" altLang="zh-CN" sz="2000" b="1" dirty="0"/>
          </a:p>
          <a:p>
            <a:pPr>
              <a:lnSpc>
                <a:spcPct val="80000"/>
              </a:lnSpc>
            </a:pP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Higgs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Physics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at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CEPC</a:t>
            </a:r>
          </a:p>
          <a:p>
            <a:pPr>
              <a:lnSpc>
                <a:spcPct val="80000"/>
              </a:lnSpc>
            </a:pPr>
            <a:endParaRPr lang="en-US" altLang="zh-CN" sz="2000" dirty="0">
              <a:solidFill>
                <a:srgbClr val="C00000"/>
              </a:solidFill>
              <a:latin typeface="Arial Unicode MS" pitchFamily="34" charset="-122"/>
              <a:ea typeface="Arial Unicode MS" pitchFamily="34" charset="-122"/>
              <a:cs typeface="Arial" pitchFamily="34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欧洲高能物理会议（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EPS2019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），比利时，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7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Electroweak physics at CEPC</a:t>
            </a:r>
          </a:p>
          <a:p>
            <a:pPr>
              <a:lnSpc>
                <a:spcPct val="80000"/>
              </a:lnSpc>
            </a:pP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en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27th International Workshop on Weak Interactions and Neutrinos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意大利巴里，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     </a:t>
            </a:r>
            <a:r>
              <a:rPr lang="en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Higgs boson couplings to quarks at the ATLAS experiment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CEPC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workshop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EU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Edition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， 英国牛津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17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日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Z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pole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physics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at</a:t>
            </a:r>
            <a:r>
              <a:rPr lang="zh-CN" altLang="en-US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CEPC</a:t>
            </a:r>
            <a:endParaRPr lang="en-US" altLang="zh-CN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香港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IAS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高能物理会议（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IAS2019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），中国香港， 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2019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月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</a:t>
            </a:r>
            <a:r>
              <a:rPr lang="en-US" altLang="zh-CN" sz="2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" pitchFamily="34" charset="0"/>
              </a:rPr>
              <a:t>Electroweak physics at CEPC</a:t>
            </a:r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3068F9-D801-3542-9ADF-409C2B1D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16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奖励与学术任职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4899" y="112474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获得科技奖励情况</a:t>
            </a: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077409" cy="267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3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8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序号</a:t>
                      </a: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获奖时间</a:t>
                      </a: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获奖项目名称</a:t>
                      </a:r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89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获得中国科学院粒子物理前沿卓越创新中心第三届青年优秀人才奖</a:t>
                      </a:r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04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获得中国科学院粒子物理前沿卓越创新中心第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五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届青年优秀人才奖</a:t>
                      </a:r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04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</a:t>
                      </a:r>
                      <a:r>
                        <a:rPr lang="zh-CN" altLang="en-US" sz="1800" dirty="0"/>
                        <a:t>年</a:t>
                      </a: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获得科学院百人计划的择优支持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770870DF-5F76-094D-AB53-3DE902E65F2C}"/>
              </a:ext>
            </a:extLst>
          </p:cNvPr>
          <p:cNvGraphicFramePr>
            <a:graphicFrameLocks/>
          </p:cNvGraphicFramePr>
          <p:nvPr/>
        </p:nvGraphicFramePr>
        <p:xfrm>
          <a:off x="457200" y="4941168"/>
          <a:ext cx="8075613" cy="118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序号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任职组织名称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担任职务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起止时间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Elsevier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的《</a:t>
                      </a:r>
                      <a:r>
                        <a:rPr lang="en-US" altLang="zh-CN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Nucl.Instrum.Meth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A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审稿人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2017-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至今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Elsevier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审稿人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2016-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至今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ABEC09B2-87DC-3A44-941D-31CCADDD7768}"/>
              </a:ext>
            </a:extLst>
          </p:cNvPr>
          <p:cNvSpPr/>
          <p:nvPr/>
        </p:nvSpPr>
        <p:spPr>
          <a:xfrm>
            <a:off x="457200" y="450912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学术类任职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692163-7C80-544B-9915-97D9E015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53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人才培养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630291"/>
              </p:ext>
            </p:extLst>
          </p:nvPr>
        </p:nvGraphicFramePr>
        <p:xfrm>
          <a:off x="167276" y="4856282"/>
          <a:ext cx="8653196" cy="1069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6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9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年份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培养学生数量</a:t>
                      </a:r>
                    </a:p>
                    <a:p>
                      <a:pPr algn="ctr"/>
                      <a:endParaRPr lang="zh-CN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学生成果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41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2019</a:t>
                      </a:r>
                      <a:endParaRPr lang="zh-CN" alt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   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（在读）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崔涵在</a:t>
                      </a:r>
                      <a:r>
                        <a:rPr lang="en-US" altLang="zh-CN" sz="1800" dirty="0"/>
                        <a:t>ATLAS</a:t>
                      </a:r>
                      <a:r>
                        <a:rPr lang="zh-CN" altLang="en-US" sz="1800" dirty="0"/>
                        <a:t>像素探测器校准上起主导作用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67276" y="4236700"/>
            <a:ext cx="1871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培养学生情况</a:t>
            </a:r>
          </a:p>
        </p:txBody>
      </p:sp>
      <p:sp>
        <p:nvSpPr>
          <p:cNvPr id="9" name="矩形 8"/>
          <p:cNvSpPr/>
          <p:nvPr/>
        </p:nvSpPr>
        <p:spPr>
          <a:xfrm>
            <a:off x="395536" y="3066707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培养青年人才的情况</a:t>
            </a:r>
          </a:p>
        </p:txBody>
      </p:sp>
      <p:graphicFrame>
        <p:nvGraphicFramePr>
          <p:cNvPr id="10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596338"/>
              </p:ext>
            </p:extLst>
          </p:nvPr>
        </p:nvGraphicFramePr>
        <p:xfrm>
          <a:off x="35496" y="1556792"/>
          <a:ext cx="9073008" cy="2429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姓名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获得的科研成果（论文、专利、科研奖励等）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本人起到的作用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411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刘波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/>
                        <a:t>2019</a:t>
                      </a:r>
                      <a:r>
                        <a:rPr lang="zh-CN" altLang="en-US" sz="1800" b="1" dirty="0"/>
                        <a:t>发表</a:t>
                      </a:r>
                      <a:r>
                        <a:rPr lang="en-US" altLang="zh-CN" sz="1800" b="1" dirty="0"/>
                        <a:t>ATLAS</a:t>
                      </a:r>
                      <a:r>
                        <a:rPr lang="zh-CN" altLang="en-US" sz="1800" b="1" dirty="0"/>
                        <a:t>实验</a:t>
                      </a:r>
                      <a:r>
                        <a:rPr lang="en-US" altLang="zh-CN" sz="1800" b="1" dirty="0"/>
                        <a:t>ZZ</a:t>
                      </a:r>
                      <a:r>
                        <a:rPr lang="zh-CN" altLang="en-US" sz="1800" b="1" dirty="0"/>
                        <a:t>双玻色子过程测量文章</a:t>
                      </a:r>
                      <a:endParaRPr lang="en-US" altLang="zh-CN" sz="1800" b="1" dirty="0"/>
                    </a:p>
                    <a:p>
                      <a:r>
                        <a:rPr lang="en-US" altLang="zh-CN" sz="1800" dirty="0"/>
                        <a:t>2016</a:t>
                      </a:r>
                      <a:r>
                        <a:rPr lang="zh-CN" altLang="en-US" sz="1800" dirty="0"/>
                        <a:t>年卓越中心赵忠尧优秀博士后</a:t>
                      </a:r>
                      <a:endParaRPr lang="en-US" altLang="zh-CN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合作导师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411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樊云云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2019</a:t>
                      </a:r>
                      <a:r>
                        <a:rPr lang="zh-CN" altLang="en-US" sz="1800" dirty="0"/>
                        <a:t>年卓越中心赵忠尧优秀博士后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zh-CN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中国科学院特别研究助理</a:t>
                      </a:r>
                      <a:r>
                        <a:rPr lang="zh-CN" altLang="en-US" sz="1800" dirty="0"/>
                        <a:t>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合作导师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411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石辽珊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年发表希格斯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光子的新物理寻找的文章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合作导师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1939BC7C-4104-CA49-BB34-1E1016CF3C7A}"/>
              </a:ext>
            </a:extLst>
          </p:cNvPr>
          <p:cNvSpPr/>
          <p:nvPr/>
        </p:nvSpPr>
        <p:spPr>
          <a:xfrm>
            <a:off x="181852" y="1132319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培养博士后情况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5589F0A-64C5-E445-9172-214BE260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54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4840303"/>
          </a:xfrm>
        </p:spPr>
        <p:txBody>
          <a:bodyPr>
            <a:normAutofit/>
          </a:bodyPr>
          <a:lstStyle/>
          <a:p>
            <a:endParaRPr lang="en-US" altLang="zh-CN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2000/9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－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2004/7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：中山大学物理系，学士，物理学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2004/9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－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2011/7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：中山大学物理系，博士，物理学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2010/7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－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2014/1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：英国牛津大学物理系，博士后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</a:t>
            </a: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2014/2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－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2016/2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：美国加州大学圣塔克鲁斯分校，博士后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2016/2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－至今：中国科学院高能物理研究所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,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副研究员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2018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年获得科学院百人计划择优支持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1.</a:t>
            </a:r>
            <a:r>
              <a:rPr lang="zh-CN" altLang="en-US" dirty="0">
                <a:solidFill>
                  <a:schemeClr val="tx1"/>
                </a:solidFill>
              </a:rPr>
              <a:t>个人基本情况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5DF1E6-2C6B-3241-8A13-A322680D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8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小结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512" y="1052736"/>
            <a:ext cx="77048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年各项工作总结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成功申请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项新的经费（主持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篇文章（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篇待发表）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个国际会议报告 （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篇会议论文集）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实验上的物理分析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担任重要分析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VBF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 → bb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的负责人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发现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 → bb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的重要成果中起了主要作用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年基金委面上基金的支持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物理上负责电弱物理（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pole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WW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玻色子质量投稿到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EPJC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高颗粒度高时间分辨探测器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所研发国产传感器在时间分辨率达到世界先进水平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担任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HGTD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的编辑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的顶点像素探测器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完成整机结构的初步工程设计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FE31BFF-E2BD-5A42-B338-3CE16DF2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52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74875"/>
            <a:ext cx="7772400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8800" dirty="0">
                <a:latin typeface="Arial Black" pitchFamily="34" charset="0"/>
              </a:rPr>
              <a:t>Thanks !</a:t>
            </a:r>
            <a:endParaRPr sz="8800" dirty="0">
              <a:latin typeface="Arial Black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57BB3B-0E10-0E45-AD63-179D553B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25410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9pPr>
          </a:lstStyle>
          <a:p>
            <a:pPr eaLnBrk="1" hangingPunct="1"/>
            <a:fld id="{0E1D8526-185B-444A-84DE-53FA20538DDE}" type="slidenum">
              <a:rPr lang="en-US" altLang="zh-CN" sz="1400" smtClean="0">
                <a:latin typeface="Arial" pitchFamily="34" charset="0"/>
                <a:ea typeface="宋体" pitchFamily="2" charset="-122"/>
              </a:rPr>
              <a:pPr eaLnBrk="1" hangingPunct="1"/>
              <a:t>22</a:t>
            </a:fld>
            <a:endParaRPr lang="en-US" altLang="zh-CN" sz="140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1507" name="Group 11"/>
          <p:cNvGrpSpPr>
            <a:grpSpLocks/>
          </p:cNvGrpSpPr>
          <p:nvPr/>
        </p:nvGrpSpPr>
        <p:grpSpPr bwMode="auto">
          <a:xfrm>
            <a:off x="0" y="1077913"/>
            <a:ext cx="4403725" cy="3302000"/>
            <a:chOff x="-98" y="580"/>
            <a:chExt cx="5491" cy="3600"/>
          </a:xfrm>
        </p:grpSpPr>
        <p:pic>
          <p:nvPicPr>
            <p:cNvPr id="215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" y="580"/>
              <a:ext cx="5317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0" name="Text Box 4"/>
            <p:cNvSpPr txBox="1">
              <a:spLocks noChangeArrowheads="1"/>
            </p:cNvSpPr>
            <p:nvPr/>
          </p:nvSpPr>
          <p:spPr bwMode="auto">
            <a:xfrm>
              <a:off x="3996" y="1056"/>
              <a:ext cx="703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defRPr/>
              </a:pPr>
              <a:r>
                <a:rPr lang="zh-CN" altLang="en-US">
                  <a:solidFill>
                    <a:srgbClr val="FFC000"/>
                  </a:solidFill>
                  <a:latin typeface="Tahoma" charset="0"/>
                </a:rPr>
                <a:t>日内瓦湖</a:t>
              </a:r>
            </a:p>
          </p:txBody>
        </p:sp>
        <p:sp>
          <p:nvSpPr>
            <p:cNvPr id="21518" name="Text Box 5"/>
            <p:cNvSpPr txBox="1">
              <a:spLocks noChangeArrowheads="1"/>
            </p:cNvSpPr>
            <p:nvPr/>
          </p:nvSpPr>
          <p:spPr bwMode="auto">
            <a:xfrm>
              <a:off x="925" y="720"/>
              <a:ext cx="401" cy="5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9pPr>
            </a:lstStyle>
            <a:p>
              <a:pPr algn="ctr">
                <a:buFontTx/>
                <a:buChar char="•"/>
              </a:pPr>
              <a:endParaRPr lang="en-US" altLang="zh-CN" sz="2000"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281606" name="Text Box 6"/>
            <p:cNvSpPr txBox="1">
              <a:spLocks noChangeArrowheads="1"/>
            </p:cNvSpPr>
            <p:nvPr/>
          </p:nvSpPr>
          <p:spPr bwMode="auto">
            <a:xfrm rot="4040175">
              <a:off x="5078" y="2524"/>
              <a:ext cx="396" cy="2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itchFamily="1" charset="0"/>
                  <a:ea typeface="MS PGothic" pitchFamily="34" charset="-128"/>
                </a:defRPr>
              </a:lvl9pPr>
            </a:lstStyle>
            <a:p>
              <a:pPr algn="ctr">
                <a:defRPr/>
              </a:pPr>
              <a:r>
                <a:rPr lang="zh-CN" altLang="en-US" sz="2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宋体" pitchFamily="2" charset="-122"/>
                </a:rPr>
                <a:t>机场</a:t>
              </a:r>
            </a:p>
          </p:txBody>
        </p:sp>
        <p:sp>
          <p:nvSpPr>
            <p:cNvPr id="90123" name="Text Box 7"/>
            <p:cNvSpPr txBox="1">
              <a:spLocks noChangeArrowheads="1"/>
            </p:cNvSpPr>
            <p:nvPr/>
          </p:nvSpPr>
          <p:spPr bwMode="auto">
            <a:xfrm>
              <a:off x="2058" y="1610"/>
              <a:ext cx="503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buFontTx/>
                <a:buChar char="•"/>
                <a:defRPr/>
              </a:pPr>
              <a:r>
                <a:rPr lang="en-US" altLang="zh-CN" b="1">
                  <a:solidFill>
                    <a:srgbClr val="FF0066"/>
                  </a:solidFill>
                  <a:latin typeface="Tahoma" charset="0"/>
                </a:rPr>
                <a:t>CMS</a:t>
              </a:r>
            </a:p>
          </p:txBody>
        </p:sp>
        <p:sp>
          <p:nvSpPr>
            <p:cNvPr id="90124" name="Text Box 8"/>
            <p:cNvSpPr txBox="1">
              <a:spLocks noChangeArrowheads="1"/>
            </p:cNvSpPr>
            <p:nvPr/>
          </p:nvSpPr>
          <p:spPr bwMode="auto">
            <a:xfrm>
              <a:off x="3503" y="3209"/>
              <a:ext cx="653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buFontTx/>
                <a:buChar char="•"/>
                <a:defRPr/>
              </a:pPr>
              <a:r>
                <a:rPr lang="en-US" altLang="zh-CN" b="1">
                  <a:solidFill>
                    <a:srgbClr val="FF0066"/>
                  </a:solidFill>
                  <a:latin typeface="Tahoma" charset="0"/>
                </a:rPr>
                <a:t>ATLAS</a:t>
              </a:r>
            </a:p>
          </p:txBody>
        </p:sp>
        <p:sp>
          <p:nvSpPr>
            <p:cNvPr id="90125" name="Text Box 9"/>
            <p:cNvSpPr txBox="1">
              <a:spLocks noChangeArrowheads="1"/>
            </p:cNvSpPr>
            <p:nvPr/>
          </p:nvSpPr>
          <p:spPr bwMode="auto">
            <a:xfrm>
              <a:off x="4288" y="2401"/>
              <a:ext cx="521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buFontTx/>
                <a:buChar char="•"/>
                <a:defRPr/>
              </a:pPr>
              <a:r>
                <a:rPr lang="en-US" altLang="zh-CN">
                  <a:solidFill>
                    <a:srgbClr val="FFFF00"/>
                  </a:solidFill>
                  <a:latin typeface="Tahoma" charset="0"/>
                </a:rPr>
                <a:t>LHCb</a:t>
              </a:r>
            </a:p>
          </p:txBody>
        </p:sp>
        <p:sp>
          <p:nvSpPr>
            <p:cNvPr id="90126" name="Text Box 10"/>
            <p:cNvSpPr txBox="1">
              <a:spLocks noChangeArrowheads="1"/>
            </p:cNvSpPr>
            <p:nvPr/>
          </p:nvSpPr>
          <p:spPr bwMode="auto">
            <a:xfrm>
              <a:off x="1398" y="3143"/>
              <a:ext cx="693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buFontTx/>
                <a:buChar char="•"/>
                <a:defRPr/>
              </a:pPr>
              <a:r>
                <a:rPr lang="en-US" altLang="zh-CN" b="1">
                  <a:solidFill>
                    <a:srgbClr val="66FFFF"/>
                  </a:solidFill>
                  <a:latin typeface="Antique Olive Compact" charset="0"/>
                </a:rPr>
                <a:t>ALICE</a:t>
              </a:r>
            </a:p>
          </p:txBody>
        </p:sp>
      </p:grp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4886325"/>
            <a:ext cx="4249738" cy="1570038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周长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27km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，总投资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40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亿美元</a:t>
            </a:r>
            <a:endParaRPr lang="en-US" altLang="zh-CN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世界能量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最高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的加速器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质心系能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14TeV(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14x10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12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eV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位于瑞士与法国边境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077913"/>
            <a:ext cx="4818062" cy="325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3"/>
          <p:cNvSpPr txBox="1">
            <a:spLocks noChangeArrowheads="1"/>
          </p:cNvSpPr>
          <p:nvPr/>
        </p:nvSpPr>
        <p:spPr bwMode="auto">
          <a:xfrm>
            <a:off x="4284663" y="5070475"/>
            <a:ext cx="4859337" cy="1200150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大约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3000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人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的一个实验组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6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层楼高（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25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米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）的大型探测器</a:t>
            </a:r>
          </a:p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探测对撞产生粒子能量与动量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513" name="矩形 1"/>
          <p:cNvSpPr>
            <a:spLocks noChangeArrowheads="1"/>
          </p:cNvSpPr>
          <p:nvPr/>
        </p:nvSpPr>
        <p:spPr bwMode="auto">
          <a:xfrm>
            <a:off x="1214438" y="4394200"/>
            <a:ext cx="234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大型强子对撞机</a:t>
            </a:r>
          </a:p>
        </p:txBody>
      </p:sp>
      <p:sp>
        <p:nvSpPr>
          <p:cNvPr id="21514" name="矩形 24"/>
          <p:cNvSpPr>
            <a:spLocks noChangeArrowheads="1"/>
          </p:cNvSpPr>
          <p:nvPr/>
        </p:nvSpPr>
        <p:spPr bwMode="auto">
          <a:xfrm>
            <a:off x="5940425" y="4424363"/>
            <a:ext cx="1889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ATLAS</a:t>
            </a:r>
            <a:r>
              <a:rPr lang="zh-CN" altLang="en-US" sz="24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探测器</a:t>
            </a:r>
          </a:p>
        </p:txBody>
      </p:sp>
      <p:sp>
        <p:nvSpPr>
          <p:cNvPr id="21515" name="Title 1"/>
          <p:cNvSpPr txBox="1">
            <a:spLocks/>
          </p:cNvSpPr>
          <p:nvPr/>
        </p:nvSpPr>
        <p:spPr bwMode="auto">
          <a:xfrm>
            <a:off x="327025" y="-74386"/>
            <a:ext cx="907097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pitchFamily="1" charset="0"/>
                <a:ea typeface="MS PGothic" pitchFamily="34" charset="-128"/>
              </a:defRPr>
            </a:lvl9pPr>
          </a:lstStyle>
          <a:p>
            <a:pPr defTabSz="914400"/>
            <a:r>
              <a:rPr lang="zh-CN" alt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大型强子对撞机与</a:t>
            </a:r>
            <a:r>
              <a:rPr lang="en-US" altLang="zh-C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ATLAS</a:t>
            </a:r>
            <a:r>
              <a:rPr lang="zh-CN" alt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实验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83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99"/>
    </mc:Choice>
    <mc:Fallback xmlns="">
      <p:transition spd="slow" advTm="4929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475ED-ECDA-AC49-ADBF-F51AB069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立项依据：</a:t>
            </a:r>
            <a:r>
              <a:rPr lang="zh-CN" altLang="en-US" dirty="0"/>
              <a:t>高时间分辨硅探测器的研制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FE8F3A-BC4B-E942-BAD0-194B0C3E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79" y="2852936"/>
            <a:ext cx="9144000" cy="3744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BCCF0-39A5-4142-8C91-3E0BF00D1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028510"/>
            <a:ext cx="2737121" cy="1838740"/>
          </a:xfrm>
          <a:prstGeom prst="roundRect">
            <a:avLst>
              <a:gd name="adj" fmla="val 4685"/>
            </a:avLst>
          </a:prstGeom>
          <a:ln w="19050">
            <a:solidFill>
              <a:srgbClr val="013894"/>
            </a:solidFill>
            <a:round/>
            <a:headEnd/>
            <a:tailEnd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587D83-4166-7745-A0E8-91DF48E841D0}"/>
              </a:ext>
            </a:extLst>
          </p:cNvPr>
          <p:cNvSpPr/>
          <p:nvPr/>
        </p:nvSpPr>
        <p:spPr>
          <a:xfrm>
            <a:off x="227625" y="1044297"/>
            <a:ext cx="591059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HL-LHC</a:t>
            </a:r>
            <a:r>
              <a:rPr lang="zh-CN" altLang="en-US" dirty="0"/>
              <a:t>下，每次对撞堆积事例数高达</a:t>
            </a:r>
            <a:r>
              <a:rPr lang="en-US" altLang="zh-CN" dirty="0"/>
              <a:t>200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堆积背景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dirty="0"/>
              <a:t>顶点探测器提供的位置信息不足以区分堆积事例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dirty="0">
                <a:solidFill>
                  <a:srgbClr val="C00000"/>
                </a:solidFill>
              </a:rPr>
              <a:t>科学目标：要精确测量希格斯玻色子</a:t>
            </a:r>
            <a:endParaRPr lang="en-US" altLang="zh-CN" dirty="0">
              <a:solidFill>
                <a:srgbClr val="C00000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dirty="0"/>
              <a:t>必须同时精确测量</a:t>
            </a:r>
            <a:r>
              <a:rPr lang="zh-CN" altLang="en-US" dirty="0">
                <a:solidFill>
                  <a:srgbClr val="0070C0"/>
                </a:solidFill>
              </a:rPr>
              <a:t>时间信息</a:t>
            </a:r>
            <a:r>
              <a:rPr lang="zh-CN" altLang="en-US" dirty="0"/>
              <a:t>与</a:t>
            </a:r>
            <a:r>
              <a:rPr lang="zh-CN" altLang="en-US" dirty="0">
                <a:solidFill>
                  <a:srgbClr val="0070C0"/>
                </a:solidFill>
              </a:rPr>
              <a:t>位置信息</a:t>
            </a:r>
            <a:endParaRPr lang="en-US" altLang="zh-CN" dirty="0">
              <a:solidFill>
                <a:srgbClr val="0070C0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dirty="0">
                <a:solidFill>
                  <a:srgbClr val="0070C0"/>
                </a:solidFill>
              </a:rPr>
              <a:t>研发</a:t>
            </a:r>
            <a:r>
              <a:rPr lang="zh-CN" altLang="en-US" dirty="0"/>
              <a:t>高时间分辨硅探测器</a:t>
            </a:r>
            <a:r>
              <a:rPr lang="zh-CN" altLang="en-US" dirty="0">
                <a:solidFill>
                  <a:srgbClr val="0070C0"/>
                </a:solidFill>
              </a:rPr>
              <a:t>势在必行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endParaRPr lang="en-US" altLang="zh-CN" dirty="0">
              <a:solidFill>
                <a:srgbClr val="0070C0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en-US" altLang="zh-CN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1C6B7D-32B8-354F-BBE4-1441C01567E6}"/>
              </a:ext>
            </a:extLst>
          </p:cNvPr>
          <p:cNvSpPr/>
          <p:nvPr/>
        </p:nvSpPr>
        <p:spPr>
          <a:xfrm>
            <a:off x="4214155" y="563112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信号</a:t>
            </a: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10256F80-2AC9-AC42-93A9-8D6D1F2A559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39952" y="5373216"/>
            <a:ext cx="288032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D5E9F990-2F07-B04C-89BB-698A2B201E55}"/>
              </a:ext>
            </a:extLst>
          </p:cNvPr>
          <p:cNvSpPr/>
          <p:nvPr/>
        </p:nvSpPr>
        <p:spPr>
          <a:xfrm>
            <a:off x="1259632" y="554859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时间信息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F53CFF8-5190-444F-B60D-3187B8ECA733}"/>
              </a:ext>
            </a:extLst>
          </p:cNvPr>
          <p:cNvSpPr/>
          <p:nvPr/>
        </p:nvSpPr>
        <p:spPr>
          <a:xfrm>
            <a:off x="3729970" y="62280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位置信息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F54E7E-F02E-E44A-AB26-B990F6A96030}"/>
              </a:ext>
            </a:extLst>
          </p:cNvPr>
          <p:cNvSpPr/>
          <p:nvPr/>
        </p:nvSpPr>
        <p:spPr>
          <a:xfrm>
            <a:off x="5508104" y="399075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堆积背景</a:t>
            </a:r>
          </a:p>
        </p:txBody>
      </p:sp>
    </p:spTree>
    <p:extLst>
      <p:ext uri="{BB962C8B-B14F-4D97-AF65-F5344CB8AC3E}">
        <p14:creationId xmlns:p14="http://schemas.microsoft.com/office/powerpoint/2010/main" val="1650412015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AC845F9-0A5B-0F44-B252-2BA67CD18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27136"/>
            <a:ext cx="8229600" cy="4840303"/>
          </a:xfrm>
        </p:spPr>
        <p:txBody>
          <a:bodyPr/>
          <a:lstStyle/>
          <a:p>
            <a:r>
              <a:rPr kumimoji="1" lang="zh-CN" altLang="en-US" dirty="0"/>
              <a:t>基金委评委的评价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3132EBD-C550-A94B-B707-DF76D798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2800" dirty="0">
                <a:solidFill>
                  <a:srgbClr val="C00000"/>
                </a:solidFill>
                <a:latin typeface="微软雅黑" pitchFamily="34" charset="-122"/>
              </a:rPr>
              <a:t>发现</a:t>
            </a:r>
            <a:r>
              <a:rPr lang="zh-CN" altLang="en-US" sz="28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希格斯玻色子主要衰变道（</a:t>
            </a:r>
            <a:r>
              <a:rPr lang="en-US" altLang="zh-CN" sz="2800" dirty="0" err="1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H→bb</a:t>
            </a:r>
            <a:r>
              <a:rPr lang="zh-CN" altLang="en-US" sz="28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）</a:t>
            </a:r>
            <a:endParaRPr kumimoji="1" lang="zh-CN" alt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8E3E03-CCFA-6543-A307-43ABD3FA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02650"/>
            <a:ext cx="6146800" cy="4736525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44BF7110-E7B6-1045-A956-E2B21E61920B}"/>
              </a:ext>
            </a:extLst>
          </p:cNvPr>
          <p:cNvSpPr/>
          <p:nvPr/>
        </p:nvSpPr>
        <p:spPr bwMode="auto">
          <a:xfrm>
            <a:off x="251520" y="5090474"/>
            <a:ext cx="6146800" cy="776965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9969F3-0BF7-9646-A17B-DC5A1B7C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2C634-287A-4A18-97D8-4716869DD48C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58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奖励与学术任职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4899" y="112474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获得科技奖励情况</a:t>
            </a: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077409" cy="267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3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8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序号</a:t>
                      </a: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获奖时间</a:t>
                      </a: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获奖项目名称</a:t>
                      </a:r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89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获得中国科学院粒子物理前沿卓越创新中心第三届青年优秀人才奖</a:t>
                      </a:r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04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获得中国科学院粒子物理前沿卓越创新中心第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五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届青年优秀人才奖</a:t>
                      </a:r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04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</a:t>
                      </a:r>
                      <a:r>
                        <a:rPr lang="zh-CN" altLang="en-US" sz="1800" dirty="0"/>
                        <a:t>年</a:t>
                      </a: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获得科学院百人计划的择优支持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/>
                    </a:p>
                  </a:txBody>
                  <a:tcPr marL="91444" marR="91444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770870DF-5F76-094D-AB53-3DE902E65F2C}"/>
              </a:ext>
            </a:extLst>
          </p:cNvPr>
          <p:cNvGraphicFramePr>
            <a:graphicFrameLocks/>
          </p:cNvGraphicFramePr>
          <p:nvPr/>
        </p:nvGraphicFramePr>
        <p:xfrm>
          <a:off x="457200" y="4941168"/>
          <a:ext cx="8075613" cy="118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序号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任职组织名称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担任职务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起止时间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Elsevier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的《</a:t>
                      </a:r>
                      <a:r>
                        <a:rPr lang="en-US" altLang="zh-CN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Nucl.Instrum.Meth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A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审稿人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2017-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至今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Elsevier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zh-CN" dirty="0">
                          <a:effectLst/>
                        </a:rPr>
                        <a:t> 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审稿人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2016-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至今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ABEC09B2-87DC-3A44-941D-31CCADDD7768}"/>
              </a:ext>
            </a:extLst>
          </p:cNvPr>
          <p:cNvSpPr/>
          <p:nvPr/>
        </p:nvSpPr>
        <p:spPr>
          <a:xfrm>
            <a:off x="457200" y="450912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学术类任职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5B91E16-7A3B-E348-8B75-4DF6EBE1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2C634-287A-4A18-97D8-4716869DD48C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313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762309" cy="5638800"/>
          </a:xfrm>
        </p:spPr>
        <p:txBody>
          <a:bodyPr/>
          <a:lstStyle/>
          <a:p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意义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：底夸克对是希格斯玻色子的最主要衰变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难点：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背景多，是信号千万倍以上。</a:t>
            </a:r>
            <a:endParaRPr lang="en-US" altLang="zh-CN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4" name="标题 2">
            <a:extLst>
              <a:ext uri="{FF2B5EF4-FFF2-40B4-BE49-F238E27FC236}">
                <a16:creationId xmlns:a16="http://schemas.microsoft.com/office/drawing/2014/main" id="{1C5A6337-A99B-A449-A353-FBDC652B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任副研究员以来工作完成及成果 </a:t>
            </a: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</a:rPr>
              <a:t>发现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希格斯玻色子主要衰变道（</a:t>
            </a:r>
            <a:r>
              <a:rPr lang="en-US" altLang="zh-CN" sz="3200" dirty="0" err="1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H→bb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）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45929BE-35E7-7E4A-A5B8-7C8EF7AEE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59" y="2492896"/>
            <a:ext cx="4117231" cy="414559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1AE26B6-928B-1848-B914-FE8B4C99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70436"/>
            <a:ext cx="4538128" cy="40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6DC04D0C-2E6E-6F40-ACD9-9CFD7EF23B47}"/>
              </a:ext>
            </a:extLst>
          </p:cNvPr>
          <p:cNvSpPr/>
          <p:nvPr/>
        </p:nvSpPr>
        <p:spPr>
          <a:xfrm>
            <a:off x="5868144" y="3356992"/>
            <a:ext cx="576064" cy="84546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AEE6115-3820-E74B-9C48-CF86243A6AB5}"/>
              </a:ext>
            </a:extLst>
          </p:cNvPr>
          <p:cNvSpPr/>
          <p:nvPr/>
        </p:nvSpPr>
        <p:spPr>
          <a:xfrm>
            <a:off x="3059832" y="4653136"/>
            <a:ext cx="576064" cy="8454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8551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8" y="973058"/>
            <a:ext cx="9438476" cy="5638800"/>
          </a:xfrm>
        </p:spPr>
        <p:txBody>
          <a:bodyPr>
            <a:normAutofit/>
          </a:bodyPr>
          <a:lstStyle/>
          <a:p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意义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：探索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Higgs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内部结构，与寻找其与光子反常的耦合。</a:t>
            </a:r>
            <a:endParaRPr lang="en-US" altLang="zh-CN" sz="20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瓶颈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：高能区，希格斯的衰变产物容易混淆，效率低。</a:t>
            </a:r>
            <a:endParaRPr lang="en-US" altLang="zh-CN" sz="20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创新点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： 用喷注微结构的新方案，提高灵敏度。</a:t>
            </a:r>
            <a:endParaRPr lang="en-US" altLang="zh-CN" sz="20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成果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：</a:t>
            </a:r>
            <a:r>
              <a:rPr lang="en-US" altLang="zh-CN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2018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年，主导实验上首次</a:t>
            </a:r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希格斯</a:t>
            </a:r>
            <a:r>
              <a:rPr lang="en-US" altLang="zh-CN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+</a:t>
            </a:r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光子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末态寻找新物理的研究。</a:t>
            </a:r>
          </a:p>
          <a:p>
            <a:pPr marL="0" indent="0">
              <a:buNone/>
            </a:pP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            </a:t>
            </a:r>
            <a:r>
              <a:rPr lang="en-US" altLang="zh-CN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2017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年，主导用新方案在</a:t>
            </a:r>
            <a:r>
              <a:rPr lang="en-US" altLang="zh-CN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Z</a:t>
            </a:r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玻色子</a:t>
            </a:r>
            <a:r>
              <a:rPr lang="en-US" altLang="zh-CN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+</a:t>
            </a:r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光子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末态寻找新物理的成果。</a:t>
            </a:r>
            <a:endParaRPr lang="en-US" altLang="zh-CN" sz="20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" y="3873794"/>
            <a:ext cx="4713583" cy="2573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822" y="3297178"/>
            <a:ext cx="4486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ATLAS</a:t>
            </a: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实验组主页对首次</a:t>
            </a: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希格斯</a:t>
            </a:r>
            <a:r>
              <a:rPr lang="en-US" altLang="zh-C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+</a:t>
            </a: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光子</a:t>
            </a:r>
            <a:endParaRPr lang="en-US" altLang="zh-CN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新物理寻找的专题报道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5620" y="3190902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新方案大大提高高能区信号灵敏度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4209514"/>
            <a:ext cx="304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ea typeface="MS PGothic" pitchFamily="34" charset="-128"/>
              </a:rPr>
              <a:t>Phys.Rev</a:t>
            </a:r>
            <a:r>
              <a:rPr lang="en-US" b="1" dirty="0">
                <a:solidFill>
                  <a:srgbClr val="7030A0"/>
                </a:solidFill>
                <a:ea typeface="MS PGothic" pitchFamily="34" charset="-128"/>
              </a:rPr>
              <a:t>. D98 (2018) , 032015</a:t>
            </a:r>
          </a:p>
        </p:txBody>
      </p:sp>
      <p:sp>
        <p:nvSpPr>
          <p:cNvPr id="10" name="Up Arrow 9"/>
          <p:cNvSpPr/>
          <p:nvPr/>
        </p:nvSpPr>
        <p:spPr bwMode="auto">
          <a:xfrm>
            <a:off x="8417078" y="4578846"/>
            <a:ext cx="368946" cy="150673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95" y="3601191"/>
            <a:ext cx="4246483" cy="30663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35529" y="3482432"/>
            <a:ext cx="270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7030A0"/>
                </a:solidFill>
                <a:ea typeface="MS PGothic" pitchFamily="34" charset="-128"/>
              </a:rPr>
              <a:t>Phys. Lett. B 764 (2017) 11</a:t>
            </a:r>
            <a:endParaRPr lang="en-US" b="1" dirty="0">
              <a:solidFill>
                <a:srgbClr val="7030A0"/>
              </a:solidFill>
              <a:ea typeface="MS PGothic" pitchFamily="34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115300" y="3536498"/>
            <a:ext cx="0" cy="14925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6" name="标题 2">
            <a:extLst>
              <a:ext uri="{FF2B5EF4-FFF2-40B4-BE49-F238E27FC236}">
                <a16:creationId xmlns:a16="http://schemas.microsoft.com/office/drawing/2014/main" id="{BA5B084F-0DC9-B34D-9D4A-D1D3BA5814F8}"/>
              </a:ext>
            </a:extLst>
          </p:cNvPr>
          <p:cNvSpPr txBox="1">
            <a:spLocks/>
          </p:cNvSpPr>
          <p:nvPr/>
        </p:nvSpPr>
        <p:spPr>
          <a:xfrm>
            <a:off x="683568" y="26180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任副研究员以来工作完成及成果</a:t>
            </a: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在玻色子</a:t>
            </a:r>
            <a:r>
              <a:rPr lang="en-US" altLang="zh-CN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+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光子末态寻找新物理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DBE0BFE-1CFF-7740-8541-1B0EB1479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580" y="194664"/>
            <a:ext cx="2258452" cy="23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E486797-E5B2-5246-A429-33921F15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2019</a:t>
            </a:r>
            <a:r>
              <a:rPr kumimoji="1" lang="zh-CN" altLang="en-US" dirty="0"/>
              <a:t>年进展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A43674-7503-684C-B1A2-9922AA6F76FD}"/>
              </a:ext>
            </a:extLst>
          </p:cNvPr>
          <p:cNvSpPr/>
          <p:nvPr/>
        </p:nvSpPr>
        <p:spPr>
          <a:xfrm>
            <a:off x="179512" y="1052736"/>
            <a:ext cx="77048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年各项工作总结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成功申请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项新的经费（主持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篇文章（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篇待发表）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个国际会议报告 （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篇会议论文集）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实验上的希格斯物理分析（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VBF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H→bb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年基金委面上基金的支持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物理上负责电弱物理（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pole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WW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玻色子质量投稿到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EPJC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高颗粒度高时间分辨探测器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所研发国产传感器在时间分辨率达到世界先进水平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的顶点像素探测器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完成整机结构的初步工程设计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31FED7-171A-C14B-9455-EBE01389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95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</a:rPr>
              <a:t>发现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希格斯玻色子主要衰变道（</a:t>
            </a:r>
            <a:r>
              <a:rPr lang="en-US" altLang="zh-CN" sz="3200" dirty="0" err="1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H→bb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）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071974"/>
            <a:ext cx="9544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2018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年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与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CMS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实验发现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</a:t>
            </a:r>
            <a:r>
              <a:rPr lang="en-US" altLang="zh-CN" dirty="0">
                <a:latin typeface="微软雅黑" pitchFamily="34" charset="-122"/>
                <a:cs typeface="ＭＳ Ｐゴシック" charset="0"/>
              </a:rPr>
              <a:t> →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的重要成果，各国媒体均有报道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是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年度美国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APS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评为年度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大亮点之一</a:t>
            </a:r>
            <a:endParaRPr lang="en-US" altLang="zh-CN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本人担任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的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模式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</a:t>
            </a:r>
            <a:r>
              <a:rPr lang="en-US" altLang="zh-CN" dirty="0">
                <a:solidFill>
                  <a:schemeClr val="accent1"/>
                </a:solidFill>
                <a:latin typeface="微软雅黑" pitchFamily="34" charset="-122"/>
                <a:cs typeface="ＭＳ Ｐゴシック" charset="0"/>
              </a:rPr>
              <a:t> →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分析负责人，贡献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2.1σ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的观测显著度</a:t>
            </a:r>
            <a:endParaRPr lang="en-US" altLang="zh-CN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模式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</a:t>
            </a:r>
            <a:r>
              <a:rPr lang="en-US" altLang="zh-CN" dirty="0">
                <a:solidFill>
                  <a:schemeClr val="accent1"/>
                </a:solidFill>
                <a:latin typeface="微软雅黑" pitchFamily="34" charset="-122"/>
                <a:cs typeface="ＭＳ Ｐゴシック" charset="0"/>
              </a:rPr>
              <a:t> →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是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三个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</a:t>
            </a:r>
            <a:r>
              <a:rPr lang="en-US" altLang="zh-CN" dirty="0">
                <a:solidFill>
                  <a:schemeClr val="accent1"/>
                </a:solidFill>
                <a:latin typeface="微软雅黑" pitchFamily="34" charset="-122"/>
                <a:cs typeface="ＭＳ Ｐゴシック" charset="0"/>
              </a:rPr>
              <a:t> →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分析组的之一（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，</a:t>
            </a:r>
            <a:r>
              <a:rPr lang="en-US" altLang="zh-CN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ttH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）。</a:t>
            </a:r>
            <a:endParaRPr lang="en-US" altLang="zh-CN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年，本人继续在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full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run2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分析中担任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VBF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 → bb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分析的负责人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analysis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contact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本人博士后刘波担任文章编辑（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paper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editor)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Full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run2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的文章将在未来数月发表 </a:t>
            </a:r>
            <a:endParaRPr lang="en-US" altLang="zh-CN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en-US" altLang="zh-CN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851BF2B-D88D-8D43-A72D-6E746E57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56" y="2782602"/>
            <a:ext cx="3815876" cy="3796669"/>
          </a:xfrm>
          <a:prstGeom prst="rect">
            <a:avLst/>
          </a:prstGeom>
        </p:spPr>
      </p:pic>
      <p:pic>
        <p:nvPicPr>
          <p:cNvPr id="6" name="Picture 1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8B1804C-CA80-C548-AD1E-EB8DAD5B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051631"/>
            <a:ext cx="4560221" cy="3281332"/>
          </a:xfrm>
          <a:prstGeom prst="rect">
            <a:avLst/>
          </a:prstGeom>
        </p:spPr>
      </p:pic>
      <p:sp>
        <p:nvSpPr>
          <p:cNvPr id="7" name="Oval 15">
            <a:extLst>
              <a:ext uri="{FF2B5EF4-FFF2-40B4-BE49-F238E27FC236}">
                <a16:creationId xmlns:a16="http://schemas.microsoft.com/office/drawing/2014/main" id="{91230639-3D8D-2D4D-BA43-F0737F6DA912}"/>
              </a:ext>
            </a:extLst>
          </p:cNvPr>
          <p:cNvSpPr/>
          <p:nvPr/>
        </p:nvSpPr>
        <p:spPr bwMode="auto">
          <a:xfrm>
            <a:off x="14900" y="3789040"/>
            <a:ext cx="4876776" cy="56426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D6E65FF-2F23-AC49-A62F-A13D88E8FD1D}"/>
              </a:ext>
            </a:extLst>
          </p:cNvPr>
          <p:cNvSpPr/>
          <p:nvPr/>
        </p:nvSpPr>
        <p:spPr>
          <a:xfrm>
            <a:off x="812457" y="6368534"/>
            <a:ext cx="308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Phys. Lett. B 786 (2018) 59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17BD62D-0BD8-8546-9804-46AAFB79B083}"/>
              </a:ext>
            </a:extLst>
          </p:cNvPr>
          <p:cNvSpPr/>
          <p:nvPr/>
        </p:nvSpPr>
        <p:spPr>
          <a:xfrm>
            <a:off x="5267376" y="6368534"/>
            <a:ext cx="3343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Phys.Rev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. D98 (2018) 052003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B48D315-BC93-014A-ADC9-49236F48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5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08" y="32944"/>
            <a:ext cx="8072494" cy="725470"/>
          </a:xfrm>
        </p:spPr>
        <p:txBody>
          <a:bodyPr>
            <a:normAutofit fontScale="90000"/>
          </a:bodyPr>
          <a:lstStyle/>
          <a:p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希格斯玻色子主要衰变道（</a:t>
            </a:r>
            <a:r>
              <a:rPr lang="en-US" altLang="zh-CN" sz="3200" dirty="0" err="1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H→bb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）</a:t>
            </a:r>
            <a:endParaRPr lang="en-US" sz="32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8552"/>
            <a:ext cx="9249173" cy="5638800"/>
          </a:xfrm>
        </p:spPr>
        <p:txBody>
          <a:bodyPr/>
          <a:lstStyle/>
          <a:p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创新研究方案：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本人在</a:t>
            </a:r>
            <a:r>
              <a:rPr lang="en-US" altLang="zh-CN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首次在</a:t>
            </a:r>
            <a:r>
              <a:rPr lang="en-US" altLang="zh-CN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H→bb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末态提出高能光子末态方案。</a:t>
            </a:r>
            <a:endParaRPr lang="en-US" altLang="zh-CN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创新优势：     </a:t>
            </a:r>
            <a:r>
              <a:rPr lang="zh-CN" alt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显著提高信噪比一个量级，解决系统误差大的问题</a:t>
            </a:r>
            <a:endParaRPr lang="en-US" altLang="zh-CN" sz="1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该方案得到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2019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年自然科学基金委的面上项目支持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</a:endParaRPr>
          </a:p>
          <a:p>
            <a:pPr lvl="1"/>
            <a:endParaRPr lang="en-US" sz="1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875751" y="4343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D545EA22-6AA6-6746-896F-D7D28F7EE5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67978" y="3933056"/>
            <a:ext cx="4356095" cy="2592288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4938E6D0-DF47-3A47-A682-5D3FB28D1235}"/>
              </a:ext>
            </a:extLst>
          </p:cNvPr>
          <p:cNvSpPr/>
          <p:nvPr/>
        </p:nvSpPr>
        <p:spPr>
          <a:xfrm>
            <a:off x="3290722" y="407885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光子</a:t>
            </a:r>
            <a:endParaRPr lang="en-US" dirty="0"/>
          </a:p>
        </p:txBody>
      </p:sp>
      <p:sp>
        <p:nvSpPr>
          <p:cNvPr id="15" name="Right Arrow 8">
            <a:extLst>
              <a:ext uri="{FF2B5EF4-FFF2-40B4-BE49-F238E27FC236}">
                <a16:creationId xmlns:a16="http://schemas.microsoft.com/office/drawing/2014/main" id="{097A5019-4F3B-9041-BD3E-E087791EB1FD}"/>
              </a:ext>
            </a:extLst>
          </p:cNvPr>
          <p:cNvSpPr/>
          <p:nvPr/>
        </p:nvSpPr>
        <p:spPr bwMode="auto">
          <a:xfrm>
            <a:off x="3419872" y="4343890"/>
            <a:ext cx="1964724" cy="444843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BC7B997D-C097-6444-8B3C-AEC941CFC350}"/>
              </a:ext>
            </a:extLst>
          </p:cNvPr>
          <p:cNvSpPr/>
          <p:nvPr/>
        </p:nvSpPr>
        <p:spPr>
          <a:xfrm>
            <a:off x="3309360" y="555960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底夸克</a:t>
            </a:r>
            <a:endParaRPr lang="en-US" dirty="0"/>
          </a:p>
        </p:txBody>
      </p:sp>
      <p:sp>
        <p:nvSpPr>
          <p:cNvPr id="17" name="Right Arrow 10">
            <a:extLst>
              <a:ext uri="{FF2B5EF4-FFF2-40B4-BE49-F238E27FC236}">
                <a16:creationId xmlns:a16="http://schemas.microsoft.com/office/drawing/2014/main" id="{8F43B61A-DC30-5B4B-A617-F8B7DD29BBB9}"/>
              </a:ext>
            </a:extLst>
          </p:cNvPr>
          <p:cNvSpPr/>
          <p:nvPr/>
        </p:nvSpPr>
        <p:spPr bwMode="auto">
          <a:xfrm>
            <a:off x="3451298" y="5857163"/>
            <a:ext cx="1470450" cy="444843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pic>
        <p:nvPicPr>
          <p:cNvPr id="18" name="图片 17" descr="fig_01b">
            <a:extLst>
              <a:ext uri="{FF2B5EF4-FFF2-40B4-BE49-F238E27FC236}">
                <a16:creationId xmlns:a16="http://schemas.microsoft.com/office/drawing/2014/main" id="{13402F92-5CEA-7C47-8014-1F889AA35DA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2" y="3861048"/>
            <a:ext cx="3178644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968E0473-5D4D-2B46-9F5F-FEE8E4919336}"/>
              </a:ext>
            </a:extLst>
          </p:cNvPr>
          <p:cNvSpPr/>
          <p:nvPr/>
        </p:nvSpPr>
        <p:spPr>
          <a:xfrm>
            <a:off x="3347864" y="3933056"/>
            <a:ext cx="576064" cy="8454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83FD01B-CE25-3C4F-B159-4CE5D417FFEB}"/>
              </a:ext>
            </a:extLst>
          </p:cNvPr>
          <p:cNvSpPr/>
          <p:nvPr/>
        </p:nvSpPr>
        <p:spPr>
          <a:xfrm>
            <a:off x="2123728" y="4095707"/>
            <a:ext cx="576064" cy="8454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72393F-AB30-D146-B98E-22C6845D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912" y="2276757"/>
            <a:ext cx="4117581" cy="13437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55EB257-6A31-A043-A42B-C0CD0F059FC3}"/>
              </a:ext>
            </a:extLst>
          </p:cNvPr>
          <p:cNvSpPr/>
          <p:nvPr/>
        </p:nvSpPr>
        <p:spPr>
          <a:xfrm>
            <a:off x="-275046" y="22786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5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</a:rPr>
              <a:t>位基金委评委都肯定本人方案的创新性与有效性</a:t>
            </a:r>
            <a:endParaRPr lang="en-US" altLang="zh-CN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5C0543-970E-F949-893D-F8794AD80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9" y="3220508"/>
            <a:ext cx="4919351" cy="4549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9D12D6-C58F-194E-AE37-BBC932BC2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1" y="3055661"/>
            <a:ext cx="963377" cy="1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4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微软雅黑" pitchFamily="34" charset="-122"/>
                    <a:cs typeface="ＭＳ Ｐゴシック" charset="0"/>
                  </a:rPr>
                  <a:t>成果</a:t>
                </a:r>
                <a:r>
                  <a:rPr lang="en-US" altLang="zh-CN" dirty="0">
                    <a:solidFill>
                      <a:srgbClr val="C00000"/>
                    </a:solidFill>
                    <a:latin typeface="微软雅黑" pitchFamily="34" charset="-122"/>
                    <a:cs typeface="ＭＳ Ｐゴシック" charset="0"/>
                  </a:rPr>
                  <a:t>2</a:t>
                </a:r>
                <a:r>
                  <a:rPr lang="zh-CN" altLang="en-US" kern="12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：在</a:t>
                </a:r>
                <a:r>
                  <a:rPr lang="en-US" altLang="zh-CN" kern="12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H</a:t>
                </a:r>
                <a14:m>
                  <m:oMath xmlns:m="http://schemas.openxmlformats.org/officeDocument/2006/math">
                    <m:r>
                      <a:rPr lang="is-IS" altLang="zh-CN" kern="120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  <a:ea typeface="微软雅黑" pitchFamily="34" charset="-122"/>
                        <a:cs typeface="ＭＳ Ｐゴシック" charset="0"/>
                      </a:rPr>
                      <m:t>𝜸</m:t>
                    </m:r>
                  </m:oMath>
                </a14:m>
                <a:r>
                  <a:rPr lang="zh-CN" altLang="en-US" kern="12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末态寻找新物理</a:t>
                </a:r>
                <a:endParaRPr lang="en-US" kern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27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1421" y="1028915"/>
                <a:ext cx="8839200" cy="5638800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000" kern="12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意义</a:t>
                </a:r>
                <a:r>
                  <a:rPr lang="zh-CN" altLang="en-US" sz="2000" kern="12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：探索希格斯玻色子内部结构，与寻找其与光子反常耦合。</a:t>
                </a:r>
                <a:endParaRPr lang="en-US" altLang="zh-CN" sz="2000" kern="12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  <a:p>
                <a:r>
                  <a:rPr lang="zh-CN" altLang="en-US" sz="2000" kern="12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成果</a:t>
                </a:r>
                <a:r>
                  <a:rPr lang="zh-CN" altLang="en-US" sz="20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cs typeface="ＭＳ Ｐゴシック" charset="0"/>
                  </a:rPr>
                  <a:t>：完成一篇文章</a:t>
                </a:r>
                <a:endParaRPr lang="en-US" altLang="zh-CN" sz="2000" kern="12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  <a:p>
                <a:pPr lvl="1"/>
                <a:r>
                  <a:rPr lang="zh-CN" alt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cs typeface="ＭＳ Ｐゴシック" charset="0"/>
                  </a:rPr>
                  <a:t>利用</a:t>
                </a:r>
                <a:r>
                  <a:rPr lang="en-US" altLang="zh-CN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cs typeface="ＭＳ Ｐゴシック" charset="0"/>
                  </a:rPr>
                  <a:t>ATLAS</a:t>
                </a:r>
                <a:r>
                  <a:rPr lang="zh-CN" alt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cs typeface="ＭＳ Ｐゴシック" charset="0"/>
                  </a:rPr>
                  <a:t>已发表数据做</a:t>
                </a:r>
                <a:r>
                  <a:rPr lang="en-US" altLang="zh-CN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cs typeface="ＭＳ Ｐゴシック" charset="0"/>
                  </a:rPr>
                  <a:t>interpretation</a:t>
                </a:r>
              </a:p>
              <a:p>
                <a:pPr lvl="1"/>
                <a:r>
                  <a:rPr lang="zh-CN" altLang="en-US" sz="2000" kern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用</a:t>
                </a:r>
                <a:r>
                  <a:rPr lang="en-US" altLang="zh-CN" sz="2000" kern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H</a:t>
                </a:r>
                <a14:m>
                  <m:oMath xmlns:m="http://schemas.openxmlformats.org/officeDocument/2006/math">
                    <m:r>
                      <a:rPr lang="is-IS" altLang="zh-CN" sz="2000" kern="1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微软雅黑" pitchFamily="34" charset="-122"/>
                        <a:cs typeface="ＭＳ Ｐゴシック" charset="0"/>
                      </a:rPr>
                      <m:t>𝜸</m:t>
                    </m:r>
                  </m:oMath>
                </a14:m>
                <a:r>
                  <a:rPr lang="zh-CN" altLang="en-US" sz="2000" kern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末态研究希格斯玻色子的反常耦合上限。</a:t>
                </a:r>
                <a:endParaRPr lang="en-US" altLang="zh-CN" sz="20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  <a:p>
                <a:pPr lvl="1"/>
                <a:endParaRPr lang="en-US" altLang="zh-CN" sz="24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  <a:p>
                <a:pPr lvl="1"/>
                <a:endParaRPr lang="en-US" altLang="zh-CN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  <a:p>
                <a:pPr marL="0" indent="0">
                  <a:buNone/>
                </a:pPr>
                <a:r>
                  <a:rPr lang="zh-CN" altLang="en-US" kern="12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ＭＳ Ｐゴシック" charset="0"/>
                  </a:rPr>
                  <a:t> </a:t>
                </a:r>
                <a:endParaRPr lang="en-US" altLang="zh-CN" kern="12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ＭＳ Ｐゴシック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1421" y="1028915"/>
                <a:ext cx="8839200" cy="5638800"/>
              </a:xfrm>
              <a:blipFill>
                <a:blip r:embed="rId3"/>
                <a:stretch>
                  <a:fillRect l="-287" t="-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931880-C277-A040-96FF-C1E5BDF97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055181"/>
            <a:ext cx="4383921" cy="294032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E2A8E7-FD9C-C54C-9244-FD465C398A57}"/>
              </a:ext>
            </a:extLst>
          </p:cNvPr>
          <p:cNvSpPr/>
          <p:nvPr/>
        </p:nvSpPr>
        <p:spPr>
          <a:xfrm>
            <a:off x="611560" y="6156101"/>
            <a:ext cx="9289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000000"/>
                </a:solidFill>
                <a:latin typeface="Lucida Grande" panose="020B0600040502020204" pitchFamily="34" charset="0"/>
              </a:rPr>
              <a:t>Chinese Physics C Vol. 43, No. 4 (2019) 043001</a:t>
            </a:r>
            <a:r>
              <a:rPr lang="zh-CN" altLang="en-US" dirty="0">
                <a:solidFill>
                  <a:srgbClr val="000000"/>
                </a:solidFill>
                <a:latin typeface="Lucida Grande" panose="020B0600040502020204" pitchFamily="34" charset="0"/>
              </a:rPr>
              <a:t>，</a:t>
            </a:r>
            <a:endParaRPr lang="en-US" altLang="zh-CN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Lucida Grande" panose="020B0600040502020204" pitchFamily="34" charset="0"/>
              </a:rPr>
              <a:t>石辽珊，梁志均，刘波 （作者均为本人团队成员）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3139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905683B-173A-5C49-AB47-415399017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ATLAS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实验上探索反常双玻色子耦合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ECB911-CA9A-2742-8806-C994EE60583F}"/>
              </a:ext>
            </a:extLst>
          </p:cNvPr>
          <p:cNvSpPr/>
          <p:nvPr/>
        </p:nvSpPr>
        <p:spPr>
          <a:xfrm>
            <a:off x="0" y="1003325"/>
            <a:ext cx="9180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数据在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ZZ→llvv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上探索反常双玻色子耦合上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run1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的灵敏度提高数倍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本人团队刘波在该分析起了主要作用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负责所有统计分析，信号提前，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limit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setting</a:t>
            </a:r>
          </a:p>
          <a:p>
            <a:pPr lvl="1"/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在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ATLAS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电弱物理组给了重要的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approval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talk</a:t>
            </a: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文章发表在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JHEP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CBC704-D7FA-BC49-9BCC-A6275760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87" y="3176523"/>
            <a:ext cx="4736531" cy="34208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B445ADC-5447-C245-9E0F-2DEFE4221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992"/>
            <a:ext cx="4345055" cy="21654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6F2EC4F-4F20-5341-8662-4DFFDDECA650}"/>
              </a:ext>
            </a:extLst>
          </p:cNvPr>
          <p:cNvSpPr/>
          <p:nvPr/>
        </p:nvSpPr>
        <p:spPr>
          <a:xfrm>
            <a:off x="6444208" y="2924944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1" dirty="0"/>
              <a:t>JHEP 10 (2019) 127</a:t>
            </a:r>
            <a:endParaRPr lang="zh-CN" altLang="en-US" b="1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BF2D86-C5EA-964C-A74F-7FB36046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46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70DEB6E-7F21-A64B-9BD1-E5D5C5F42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32" y="620688"/>
            <a:ext cx="8229600" cy="4840303"/>
          </a:xfrm>
        </p:spPr>
        <p:txBody>
          <a:bodyPr/>
          <a:lstStyle/>
          <a:p>
            <a:pPr marL="0" indent="0">
              <a:buNone/>
            </a:pPr>
            <a:endParaRPr lang="en-US" altLang="zh-CN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94F843D6-EDC9-1648-874D-923DBFD93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096" y="0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b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r>
              <a:rPr lang="en-US" altLang="zh-CN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CEPC</a:t>
            </a:r>
            <a:r>
              <a:rPr lang="zh-CN" altLang="en-US" sz="3200" dirty="0">
                <a:solidFill>
                  <a:srgbClr val="C00000"/>
                </a:solidFill>
                <a:latin typeface="微软雅黑" pitchFamily="34" charset="-122"/>
                <a:cs typeface="ＭＳ Ｐゴシック" charset="0"/>
              </a:rPr>
              <a:t>的电弱物理研究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4F77B4F-A68A-BB49-BEFD-798AFB01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61" y="3610846"/>
            <a:ext cx="4386683" cy="2698474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672BF69-71C6-5848-8CA1-E5640B4E1B8C}"/>
              </a:ext>
            </a:extLst>
          </p:cNvPr>
          <p:cNvSpPr/>
          <p:nvPr/>
        </p:nvSpPr>
        <p:spPr>
          <a:xfrm>
            <a:off x="4915873" y="2508663"/>
            <a:ext cx="399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CEPC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概念设计报告电弱物理上总结图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79CF2E1-8E06-D543-8D9C-309FDDF51820}"/>
              </a:ext>
            </a:extLst>
          </p:cNvPr>
          <p:cNvSpPr/>
          <p:nvPr/>
        </p:nvSpPr>
        <p:spPr>
          <a:xfrm>
            <a:off x="-36512" y="2601210"/>
            <a:ext cx="482518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CEPC</a:t>
            </a:r>
            <a:r>
              <a:rPr lang="zh-CN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zh-CN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玻色子质量的测量文章投稿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EPJC</a:t>
            </a:r>
            <a:r>
              <a:rPr lang="zh-CN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，待发表 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arXiv:1812.09855</a:t>
            </a:r>
            <a:r>
              <a:rPr lang="zh-CN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（沈培迅，李刚，梁志均）</a:t>
            </a:r>
            <a:endParaRPr lang="en-US" altLang="zh-CN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EPJC</a:t>
            </a:r>
            <a:r>
              <a:rPr lang="zh-CN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审稿人评价正面</a:t>
            </a:r>
            <a:endParaRPr lang="en-US" altLang="zh-CN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authors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present some of the issues in helpful analytic ways that lead at times to valuable insight</a:t>
            </a:r>
          </a:p>
          <a:p>
            <a:endParaRPr 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8E4F88-62A6-404E-82A6-E61C5F6D9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42" y="4149080"/>
            <a:ext cx="3713977" cy="252073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2937091-9379-F345-A521-876304EB87A1}"/>
              </a:ext>
            </a:extLst>
          </p:cNvPr>
          <p:cNvSpPr/>
          <p:nvPr/>
        </p:nvSpPr>
        <p:spPr>
          <a:xfrm>
            <a:off x="-28964" y="505587"/>
            <a:ext cx="85778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zh-CN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成果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：主导了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CEPC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中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Z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pole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与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WW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runs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上电弱物理测量精度的研究</a:t>
            </a:r>
            <a:endParaRPr lang="en-US" altLang="zh-CN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本人担任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CEPC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概念设计报告电弱物理章节的编辑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在多个国际高能物理会议（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EPS2019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，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IAS2019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等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)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上报告了该结果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2019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年投稿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CEPC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上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W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质量测量的文章（首篇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CEPC-</a:t>
            </a:r>
            <a:r>
              <a:rPr lang="en-US" altLang="zh-C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Fcc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joint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paper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cs typeface="ＭＳ Ｐゴシック" charset="0"/>
              </a:rPr>
              <a:t>）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cs typeface="ＭＳ Ｐゴシック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C4F75A2-E1BE-0749-8B9E-CDE37F78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300" y="2852593"/>
            <a:ext cx="3990196" cy="987796"/>
          </a:xfrm>
          <a:prstGeom prst="rect">
            <a:avLst/>
          </a:prstGeom>
        </p:spPr>
      </p:pic>
      <p:sp>
        <p:nvSpPr>
          <p:cNvPr id="17" name="圆角矩形 16">
            <a:extLst>
              <a:ext uri="{FF2B5EF4-FFF2-40B4-BE49-F238E27FC236}">
                <a16:creationId xmlns:a16="http://schemas.microsoft.com/office/drawing/2014/main" id="{E3A0E953-ACDB-D345-AB75-00BB95AE5726}"/>
              </a:ext>
            </a:extLst>
          </p:cNvPr>
          <p:cNvSpPr/>
          <p:nvPr/>
        </p:nvSpPr>
        <p:spPr>
          <a:xfrm>
            <a:off x="5004048" y="3356992"/>
            <a:ext cx="3096344" cy="2538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F36E5FF-5FC0-8F4F-AA56-88301C4D0C0A}"/>
              </a:ext>
            </a:extLst>
          </p:cNvPr>
          <p:cNvSpPr/>
          <p:nvPr/>
        </p:nvSpPr>
        <p:spPr>
          <a:xfrm>
            <a:off x="2089057" y="6298575"/>
            <a:ext cx="720080" cy="2538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670B860-D267-4343-A8E7-5389B7B0B16A}"/>
              </a:ext>
            </a:extLst>
          </p:cNvPr>
          <p:cNvSpPr/>
          <p:nvPr/>
        </p:nvSpPr>
        <p:spPr>
          <a:xfrm>
            <a:off x="1994930" y="4379634"/>
            <a:ext cx="720080" cy="2538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1384001C-EF58-C64C-A47D-D73104AA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31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B54DC48-E709-B14A-8B05-10EFFF25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成果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5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上四费米子反常耦合研究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29FC09-1B6B-BC4B-83C2-2BB296535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280" y="2708920"/>
            <a:ext cx="4050160" cy="325677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5B98151-DB3F-E142-9DCF-82AED895D36B}"/>
              </a:ext>
            </a:extLst>
          </p:cNvPr>
          <p:cNvSpPr/>
          <p:nvPr/>
        </p:nvSpPr>
        <p:spPr>
          <a:xfrm>
            <a:off x="323528" y="5916961"/>
            <a:ext cx="9001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chemeClr val="dk1"/>
                </a:solidFill>
              </a:rPr>
              <a:t>Probing the top quark flavor-changing couplings at CEPC</a:t>
            </a:r>
            <a:r>
              <a:rPr lang="zh-CN" altLang="en-US" sz="2400" dirty="0">
                <a:solidFill>
                  <a:schemeClr val="dk1"/>
                </a:solidFill>
              </a:rPr>
              <a:t>，</a:t>
            </a:r>
            <a:r>
              <a:rPr lang="en" altLang="zh-CN" sz="2400" dirty="0">
                <a:solidFill>
                  <a:schemeClr val="dk1"/>
                </a:solidFill>
              </a:rPr>
              <a:t> </a:t>
            </a:r>
          </a:p>
          <a:p>
            <a:r>
              <a:rPr lang="en" altLang="zh-CN" sz="2400" dirty="0" err="1">
                <a:solidFill>
                  <a:srgbClr val="0070C0"/>
                </a:solidFill>
              </a:rPr>
              <a:t>Chin.Phys</a:t>
            </a:r>
            <a:r>
              <a:rPr lang="en" altLang="zh-CN" sz="2400" dirty="0">
                <a:solidFill>
                  <a:srgbClr val="0070C0"/>
                </a:solidFill>
              </a:rPr>
              <a:t>. C43 (2019) no.11, 113104</a:t>
            </a:r>
            <a:r>
              <a:rPr lang="zh-CN" altLang="en-US" sz="2400" dirty="0">
                <a:solidFill>
                  <a:schemeClr val="dk1"/>
                </a:solidFill>
              </a:rPr>
              <a:t>，本人团队石辽珊是第一作者</a:t>
            </a:r>
            <a:endParaRPr lang="zh-CN" altLang="zh-CN" sz="2400" dirty="0">
              <a:solidFill>
                <a:schemeClr val="dk1"/>
              </a:solidFill>
            </a:endParaRPr>
          </a:p>
          <a:p>
            <a:endParaRPr lang="en" altLang="zh-CN" dirty="0">
              <a:solidFill>
                <a:schemeClr val="dk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4B036D-B8C1-114E-8F22-3295952B45C7}"/>
              </a:ext>
            </a:extLst>
          </p:cNvPr>
          <p:cNvSpPr/>
          <p:nvPr/>
        </p:nvSpPr>
        <p:spPr>
          <a:xfrm>
            <a:off x="0" y="1003325"/>
            <a:ext cx="8889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探索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与新物理寻找的潜力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四费米子反常耦合的灵敏度比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要高一个量级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Wingdings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与理论室张岑合作发表文章，本人团队石辽珊是第一作者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0D5C18C-008A-8F47-ABA4-AFB12736D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84" y="2726641"/>
            <a:ext cx="4436616" cy="329464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15E423F-EFA1-ED46-A051-5C6B632A3ED9}"/>
              </a:ext>
            </a:extLst>
          </p:cNvPr>
          <p:cNvSpPr/>
          <p:nvPr/>
        </p:nvSpPr>
        <p:spPr>
          <a:xfrm>
            <a:off x="2674529" y="241159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四费米子反常耦合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02C390-EB2D-B743-B72A-60783ADB2F55}"/>
              </a:ext>
            </a:extLst>
          </p:cNvPr>
          <p:cNvSpPr/>
          <p:nvPr/>
        </p:nvSpPr>
        <p:spPr>
          <a:xfrm>
            <a:off x="179512" y="242788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两费米子反常耦合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3F595884-6DB4-3C4F-A654-0D38F299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4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12006</TotalTime>
  <Words>2812</Words>
  <Application>Microsoft Macintosh PowerPoint</Application>
  <PresentationFormat>全屏显示(4:3)</PresentationFormat>
  <Paragraphs>419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SimHei</vt:lpstr>
      <vt:lpstr>SimHei</vt:lpstr>
      <vt:lpstr>微软雅黑</vt:lpstr>
      <vt:lpstr>Antique Olive Compact</vt:lpstr>
      <vt:lpstr>Arial Unicode MS</vt:lpstr>
      <vt:lpstr>Arial</vt:lpstr>
      <vt:lpstr>Arial Black</vt:lpstr>
      <vt:lpstr>Calibri</vt:lpstr>
      <vt:lpstr>Cambria Math</vt:lpstr>
      <vt:lpstr>Lucida Grande</vt:lpstr>
      <vt:lpstr>Tahoma</vt:lpstr>
      <vt:lpstr>Wingdings</vt:lpstr>
      <vt:lpstr>Office 主题</vt:lpstr>
      <vt:lpstr>1_Office 主题</vt:lpstr>
      <vt:lpstr>中国科学院“粒子物理前沿卓越创新中心”  2019年度考评报告 </vt:lpstr>
      <vt:lpstr>1.个人基本情况</vt:lpstr>
      <vt:lpstr>2019年进展</vt:lpstr>
      <vt:lpstr> 成果1：发现希格斯玻色子主要衰变道（H→bb）</vt:lpstr>
      <vt:lpstr> 成果1：希格斯玻色子主要衰变道（H→bb）</vt:lpstr>
      <vt:lpstr>成果2：在Hγ末态寻找新物理</vt:lpstr>
      <vt:lpstr>成果3：ATLAS实验上探索反常双玻色子耦合</vt:lpstr>
      <vt:lpstr> 成果4：CEPC的电弱物理研究</vt:lpstr>
      <vt:lpstr>成果5： CEPC上四费米子反常耦合研究</vt:lpstr>
      <vt:lpstr> 成果6： ATLAS实验高颗粒度高时间分辨探测器</vt:lpstr>
      <vt:lpstr> 成果6： ATLAS实验高颗粒度高时间分辨探测器</vt:lpstr>
      <vt:lpstr> 成果6： ATLAS实验高颗粒度高时间分辨探测器</vt:lpstr>
      <vt:lpstr> 成果7： CEPC硅径迹原型机研发</vt:lpstr>
      <vt:lpstr>经费情况（1）</vt:lpstr>
      <vt:lpstr>经费情况（2）</vt:lpstr>
      <vt:lpstr>2019年发表文章列表</vt:lpstr>
      <vt:lpstr>学术交流情况</vt:lpstr>
      <vt:lpstr>奖励与学术任职</vt:lpstr>
      <vt:lpstr>人才培养</vt:lpstr>
      <vt:lpstr>小结</vt:lpstr>
      <vt:lpstr>Thanks !</vt:lpstr>
      <vt:lpstr>PowerPoint 演示文稿</vt:lpstr>
      <vt:lpstr>立项依据：高时间分辨硅探测器的研制</vt:lpstr>
      <vt:lpstr> 发现希格斯玻色子主要衰变道（H→bb）</vt:lpstr>
      <vt:lpstr>奖励与学术任职</vt:lpstr>
      <vt:lpstr>3.任副研究员以来工作完成及成果  成果1：发现希格斯玻色子主要衰变道（H→bb）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zhijun liang</cp:lastModifiedBy>
  <cp:revision>1250</cp:revision>
  <cp:lastPrinted>2013-10-17T01:59:13Z</cp:lastPrinted>
  <dcterms:created xsi:type="dcterms:W3CDTF">2012-09-04T11:33:36Z</dcterms:created>
  <dcterms:modified xsi:type="dcterms:W3CDTF">2019-12-07T03:53:08Z</dcterms:modified>
</cp:coreProperties>
</file>