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410" r:id="rId2"/>
    <p:sldId id="628" r:id="rId3"/>
    <p:sldId id="712" r:id="rId4"/>
    <p:sldId id="693" r:id="rId5"/>
    <p:sldId id="694" r:id="rId6"/>
    <p:sldId id="695" r:id="rId7"/>
    <p:sldId id="697" r:id="rId8"/>
    <p:sldId id="696" r:id="rId9"/>
    <p:sldId id="698" r:id="rId10"/>
    <p:sldId id="699" r:id="rId11"/>
    <p:sldId id="700" r:id="rId12"/>
    <p:sldId id="703" r:id="rId13"/>
    <p:sldId id="705" r:id="rId14"/>
    <p:sldId id="706" r:id="rId15"/>
    <p:sldId id="707" r:id="rId16"/>
    <p:sldId id="708" r:id="rId17"/>
    <p:sldId id="709" r:id="rId18"/>
    <p:sldId id="691" r:id="rId19"/>
    <p:sldId id="710" r:id="rId20"/>
    <p:sldId id="711" r:id="rId21"/>
    <p:sldId id="713" r:id="rId22"/>
    <p:sldId id="690" r:id="rId23"/>
    <p:sldId id="701" r:id="rId24"/>
    <p:sldId id="702" r:id="rId25"/>
  </p:sldIdLst>
  <p:sldSz cx="9144000" cy="6858000" type="screen4x3"/>
  <p:notesSz cx="6797675" cy="9928225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FFFFFF"/>
    <a:srgbClr val="00A7FA"/>
    <a:srgbClr val="EEB500"/>
    <a:srgbClr val="FF9900"/>
    <a:srgbClr val="FFCC00"/>
    <a:srgbClr val="00A8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主题样式 2 - 强调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09" autoAdjust="0"/>
    <p:restoredTop sz="85423" autoAdjust="0"/>
  </p:normalViewPr>
  <p:slideViewPr>
    <p:cSldViewPr>
      <p:cViewPr varScale="1">
        <p:scale>
          <a:sx n="80" d="100"/>
          <a:sy n="80" d="100"/>
        </p:scale>
        <p:origin x="516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60E532-D1D0-4BC8-BAD9-D64A936D8121}" type="datetimeFigureOut">
              <a:rPr lang="zh-CN" altLang="en-US" smtClean="0"/>
              <a:t>2019/12/7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49688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4BD20C-BD70-45BA-AC32-31D3D02BE1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983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3C9EDA7C-EDC1-4573-A39D-F1471709185D}" type="datetimeFigureOut">
              <a:rPr lang="zh-CN" altLang="en-US"/>
              <a:pPr>
                <a:defRPr/>
              </a:pPr>
              <a:t>2019/12/7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450" y="4715629"/>
            <a:ext cx="5438775" cy="4467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49688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0F4E7F45-9E4F-4867-98CF-DC8088E36F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68234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E7F45-9E4F-4867-98CF-DC8088E36FA3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168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E7F45-9E4F-4867-98CF-DC8088E36FA3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719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089F9A-35C1-4448-90CF-3839D21C8AE8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973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E7F45-9E4F-4867-98CF-DC8088E36FA3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8351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E7F45-9E4F-4867-98CF-DC8088E36FA3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0196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CAE43-ACC3-46A2-B54E-1BDE2F671732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739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 descr="PPT标题页模板副本2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31640" y="5107632"/>
            <a:ext cx="6400800" cy="98566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95536" y="1094879"/>
            <a:ext cx="8424936" cy="1470025"/>
          </a:xfrm>
        </p:spPr>
        <p:txBody>
          <a:bodyPr/>
          <a:lstStyle>
            <a:lvl1pPr algn="ctr">
              <a:defRPr sz="5400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EEB500"/>
                </a:soli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transition spd="med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 spd="med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692150"/>
            <a:ext cx="2057400" cy="54340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692150"/>
            <a:ext cx="6019800" cy="54340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 spd="med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692150"/>
            <a:ext cx="8229600" cy="64928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C8A1B642-96BA-4221-9CE2-FA7E6E97670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65DDB52C-F51D-4B53-B0E6-A0C2FAA4B3F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 spd="med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3" descr="PPT标题页模板副本3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65113"/>
            <a:ext cx="82296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85875"/>
            <a:ext cx="8229600" cy="484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3" name="灯片编号占位符 5"/>
          <p:cNvSpPr txBox="1">
            <a:spLocks/>
          </p:cNvSpPr>
          <p:nvPr/>
        </p:nvSpPr>
        <p:spPr>
          <a:xfrm>
            <a:off x="285750" y="6597650"/>
            <a:ext cx="500063" cy="260350"/>
          </a:xfrm>
          <a:prstGeom prst="rect">
            <a:avLst/>
          </a:prstGeom>
          <a:solidFill>
            <a:schemeClr val="bg1"/>
          </a:solidFill>
        </p:spPr>
        <p:txBody>
          <a:bodyPr anchor="ctr" anchorCtr="1"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FAE55A9-6D9B-4CD1-B774-1DD214A7F4FF}" type="slidenum">
              <a:rPr lang="en-US" altLang="zh-CN" smtClean="0">
                <a:latin typeface="+mn-lt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lang="en-US" altLang="zh-CN" dirty="0" smtClean="0">
                <a:latin typeface="+mn-lt"/>
                <a:ea typeface="+mn-ea"/>
              </a:rPr>
              <a:t>   </a:t>
            </a:r>
            <a:endParaRPr lang="en-US" altLang="zh-CN" dirty="0">
              <a:latin typeface="+mn-lt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7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ransition spd="med">
    <p:zoom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zh-CN" altLang="en-US" sz="3600" b="1" dirty="0">
          <a:solidFill>
            <a:schemeClr val="bg1"/>
          </a:solidFill>
          <a:latin typeface="微软雅黑" pitchFamily="34" charset="-122"/>
          <a:ea typeface="微软雅黑" pitchFamily="34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微软雅黑" pitchFamily="34" charset="-122"/>
          <a:ea typeface="微软雅黑" pitchFamily="34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3300"/>
          </a:solidFill>
          <a:latin typeface="Arial" pitchFamily="34" charset="0"/>
          <a:ea typeface="华文新魏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3300"/>
          </a:solidFill>
          <a:latin typeface="Arial" pitchFamily="34" charset="0"/>
          <a:ea typeface="华文新魏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3300"/>
          </a:solidFill>
          <a:latin typeface="Arial" pitchFamily="34" charset="0"/>
          <a:ea typeface="华文新魏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3300"/>
          </a:solidFill>
          <a:latin typeface="Arial" pitchFamily="34" charset="0"/>
          <a:ea typeface="华文新魏" pitchFamily="2" charset="-122"/>
        </a:defRPr>
      </a:lvl9pPr>
    </p:titleStyle>
    <p:bodyStyle>
      <a:lvl1pPr marL="342900" indent="-342900" algn="l" rtl="0" eaLnBrk="0" fontAlgn="base" hangingPunct="0">
        <a:spcBef>
          <a:spcPct val="10000"/>
        </a:spcBef>
        <a:spcAft>
          <a:spcPct val="30000"/>
        </a:spcAft>
        <a:buClr>
          <a:srgbClr val="FFC000"/>
        </a:buClr>
        <a:buSzPct val="80000"/>
        <a:buFont typeface="Wingdings" pitchFamily="2" charset="2"/>
        <a:buChar char="n"/>
        <a:defRPr sz="2600" b="1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B050"/>
        </a:buClr>
        <a:buSzPct val="80000"/>
        <a:buFont typeface="Wingdings" pitchFamily="2" charset="2"/>
        <a:buChar char="n"/>
        <a:defRPr sz="2400">
          <a:solidFill>
            <a:schemeClr val="accent2"/>
          </a:solidFill>
          <a:latin typeface="微软雅黑" pitchFamily="34" charset="-122"/>
          <a:ea typeface="微软雅黑" pitchFamily="34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宋体" pitchFamily="2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宋体" pitchFamily="2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副标题 4"/>
          <p:cNvSpPr>
            <a:spLocks noGrp="1"/>
          </p:cNvSpPr>
          <p:nvPr>
            <p:ph type="subTitle" idx="1"/>
          </p:nvPr>
        </p:nvSpPr>
        <p:spPr>
          <a:xfrm>
            <a:off x="467544" y="4437112"/>
            <a:ext cx="8316416" cy="2304256"/>
          </a:xfrm>
        </p:spPr>
        <p:txBody>
          <a:bodyPr/>
          <a:lstStyle/>
          <a:p>
            <a:pPr eaLnBrk="1" hangingPunct="1"/>
            <a:r>
              <a:rPr lang="zh-CN" altLang="en-US" sz="2800" dirty="0"/>
              <a:t>李玉峰</a:t>
            </a:r>
            <a:endParaRPr lang="en-US" altLang="zh-CN" sz="2800" dirty="0"/>
          </a:p>
          <a:p>
            <a:pPr eaLnBrk="1" hangingPunct="1"/>
            <a:r>
              <a:rPr lang="zh-CN" altLang="en-US" sz="2800" dirty="0" smtClean="0"/>
              <a:t>中科院高能物理所</a:t>
            </a:r>
            <a:endParaRPr lang="en-US" altLang="zh-CN" sz="2800" dirty="0" smtClean="0"/>
          </a:p>
          <a:p>
            <a:pPr eaLnBrk="1" hangingPunct="1"/>
            <a:endParaRPr lang="en-US" altLang="zh-CN" sz="1400" i="1" dirty="0" smtClean="0"/>
          </a:p>
          <a:p>
            <a:pPr eaLnBrk="1" hangingPunct="1"/>
            <a:r>
              <a:rPr lang="en-US" altLang="zh-CN" sz="2400" dirty="0" smtClean="0"/>
              <a:t>2019-12-7@</a:t>
            </a:r>
            <a:r>
              <a:rPr lang="zh-CN" altLang="en-US" sz="2400" dirty="0" smtClean="0"/>
              <a:t>北京</a:t>
            </a:r>
            <a:endParaRPr lang="zh-CN" altLang="en-US" sz="2400" dirty="0"/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0" y="380504"/>
            <a:ext cx="9144000" cy="1470025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000" dirty="0" smtClean="0">
                <a:solidFill>
                  <a:schemeClr val="tx1"/>
                </a:solidFill>
                <a:effectLst/>
              </a:rPr>
              <a:t>卓越</a:t>
            </a:r>
            <a:r>
              <a:rPr lang="zh-CN" altLang="en-US" sz="4000" dirty="0">
                <a:solidFill>
                  <a:schemeClr val="tx1"/>
                </a:solidFill>
                <a:effectLst/>
              </a:rPr>
              <a:t>创新</a:t>
            </a:r>
            <a:r>
              <a:rPr lang="zh-CN" altLang="en-US" sz="4000" dirty="0" smtClean="0">
                <a:solidFill>
                  <a:schemeClr val="tx1"/>
                </a:solidFill>
                <a:effectLst/>
              </a:rPr>
              <a:t>中心</a:t>
            </a:r>
            <a:r>
              <a:rPr lang="zh-CN" altLang="en-US" sz="4000" dirty="0" smtClean="0">
                <a:solidFill>
                  <a:schemeClr val="tx1"/>
                </a:solidFill>
                <a:effectLst/>
              </a:rPr>
              <a:t>拔尖人才</a:t>
            </a:r>
            <a:r>
              <a:rPr lang="zh-CN" altLang="en-US" sz="4000" dirty="0" smtClean="0">
                <a:solidFill>
                  <a:schemeClr val="tx1"/>
                </a:solidFill>
                <a:effectLst/>
              </a:rPr>
              <a:t>评审</a:t>
            </a:r>
            <a:r>
              <a:rPr lang="en-US" altLang="zh-CN" sz="4000" dirty="0" smtClean="0">
                <a:solidFill>
                  <a:schemeClr val="tx1"/>
                </a:solidFill>
                <a:effectLst/>
              </a:rPr>
              <a:t/>
            </a:r>
            <a:br>
              <a:rPr lang="en-US" altLang="zh-CN" sz="4000" dirty="0" smtClean="0">
                <a:solidFill>
                  <a:schemeClr val="tx1"/>
                </a:solidFill>
                <a:effectLst/>
              </a:rPr>
            </a:br>
            <a:r>
              <a:rPr lang="zh-CN" altLang="en-US" sz="3200" dirty="0">
                <a:solidFill>
                  <a:srgbClr val="FF0000"/>
                </a:solidFill>
                <a:effectLst/>
              </a:rPr>
              <a:t>年度</a:t>
            </a:r>
            <a:r>
              <a:rPr lang="zh-CN" altLang="en-US" sz="4000" dirty="0">
                <a:solidFill>
                  <a:srgbClr val="0000FF"/>
                </a:solidFill>
                <a:effectLst/>
              </a:rPr>
              <a:t>工作报告</a:t>
            </a:r>
            <a:endParaRPr lang="en-US" altLang="zh-CN" sz="4000" dirty="0">
              <a:solidFill>
                <a:srgbClr val="0000FF"/>
              </a:solidFill>
              <a:effectLst/>
            </a:endParaRPr>
          </a:p>
        </p:txBody>
      </p:sp>
    </p:spTree>
  </p:cSld>
  <p:clrMapOvr>
    <a:masterClrMapping/>
  </p:clrMapOvr>
  <p:transition spd="med" advTm="7118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323528" y="142852"/>
            <a:ext cx="8607900" cy="714380"/>
          </a:xfrm>
        </p:spPr>
        <p:txBody>
          <a:bodyPr/>
          <a:lstStyle/>
          <a:p>
            <a:pPr algn="just"/>
            <a:r>
              <a:rPr lang="zh-CN" altLang="en-US" sz="2800" kern="1200" dirty="0" smtClean="0"/>
              <a:t>背景介绍</a:t>
            </a:r>
            <a:r>
              <a:rPr lang="en-US" altLang="zh-CN" sz="2800" kern="1200" dirty="0" smtClean="0"/>
              <a:t>(2)</a:t>
            </a:r>
            <a:r>
              <a:rPr lang="zh-CN" altLang="en-US" sz="2800" kern="1200" dirty="0"/>
              <a:t>：</a:t>
            </a:r>
            <a:r>
              <a:rPr lang="zh-CN" altLang="en-US" sz="2800" kern="1200" dirty="0">
                <a:solidFill>
                  <a:srgbClr val="FF0000"/>
                </a:solidFill>
              </a:rPr>
              <a:t>反应堆中微子束流和能谱的理论</a:t>
            </a:r>
            <a:r>
              <a:rPr lang="zh-CN" altLang="en-US" sz="2800" kern="1200" dirty="0" smtClean="0">
                <a:solidFill>
                  <a:srgbClr val="FF0000"/>
                </a:solidFill>
              </a:rPr>
              <a:t>研究</a:t>
            </a:r>
            <a:endParaRPr lang="zh-CN" altLang="en-US" sz="2800" kern="1200" dirty="0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05" y="1124744"/>
            <a:ext cx="8570266" cy="305827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246866" y="3284984"/>
            <a:ext cx="11785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 smtClean="0">
                <a:solidFill>
                  <a:srgbClr val="00B050"/>
                </a:solidFill>
              </a:rPr>
              <a:t>1703.00860 </a:t>
            </a:r>
            <a:endParaRPr lang="zh-CN" altLang="en-US" sz="1400" b="1" dirty="0">
              <a:solidFill>
                <a:srgbClr val="00B05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293096"/>
            <a:ext cx="8568951" cy="222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17342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323528" y="142852"/>
            <a:ext cx="8607900" cy="714380"/>
          </a:xfrm>
        </p:spPr>
        <p:txBody>
          <a:bodyPr/>
          <a:lstStyle/>
          <a:p>
            <a:pPr algn="just"/>
            <a:r>
              <a:rPr lang="zh-CN" altLang="en-US" sz="2800" kern="1200" dirty="0" smtClean="0"/>
              <a:t>科研工作</a:t>
            </a:r>
            <a:r>
              <a:rPr lang="en-US" altLang="zh-CN" sz="2800" kern="1200" dirty="0" smtClean="0"/>
              <a:t>(2)</a:t>
            </a:r>
            <a:r>
              <a:rPr lang="zh-CN" altLang="en-US" sz="2800" kern="1200" dirty="0"/>
              <a:t>：</a:t>
            </a:r>
            <a:r>
              <a:rPr lang="zh-CN" altLang="en-US" sz="2800" kern="1200" dirty="0">
                <a:solidFill>
                  <a:srgbClr val="FF0000"/>
                </a:solidFill>
              </a:rPr>
              <a:t>反应堆中微子束流和能谱的理论</a:t>
            </a:r>
            <a:r>
              <a:rPr lang="zh-CN" altLang="en-US" sz="2800" kern="1200" dirty="0" smtClean="0">
                <a:solidFill>
                  <a:srgbClr val="FF0000"/>
                </a:solidFill>
              </a:rPr>
              <a:t>研究</a:t>
            </a:r>
            <a:endParaRPr lang="zh-CN" altLang="en-US" sz="2800" kern="1200" dirty="0">
              <a:solidFill>
                <a:srgbClr val="FF0000"/>
              </a:solidFill>
            </a:endParaRPr>
          </a:p>
        </p:txBody>
      </p:sp>
      <p:sp>
        <p:nvSpPr>
          <p:cNvPr id="7" name="文本框 10"/>
          <p:cNvSpPr txBox="1"/>
          <p:nvPr/>
        </p:nvSpPr>
        <p:spPr>
          <a:xfrm>
            <a:off x="251520" y="1124744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如何解释这些反应堆中微子的反常结果？</a:t>
            </a:r>
            <a:endParaRPr lang="en-US" altLang="zh-CN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在引入任何新物理之前，需要</a:t>
            </a:r>
            <a:r>
              <a:rPr lang="zh-CN" altLang="en-US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仔细检查标准框架下的理论预期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是否有问题</a:t>
            </a:r>
            <a:endParaRPr lang="en-US" altLang="zh-CN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10"/>
          <p:cNvSpPr txBox="1"/>
          <p:nvPr/>
        </p:nvSpPr>
        <p:spPr>
          <a:xfrm>
            <a:off x="185877" y="2060848"/>
            <a:ext cx="56822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）作为通讯作者在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PRD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发表文章，进行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反应堆中微子束流数据的全局拟合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，检验各种理论假设的可靠性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所有理论假设都倾向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于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U235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的束流预期被高估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只包含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flux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数据的全局拟合，还无法排除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OSC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贡献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需要能谱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atio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的测量结果独立检验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OSC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假设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1905428"/>
            <a:ext cx="2592288" cy="253168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4547989"/>
            <a:ext cx="2592288" cy="19773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581128"/>
            <a:ext cx="5802617" cy="1944216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2987824" y="6093296"/>
            <a:ext cx="11288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i="1" dirty="0"/>
              <a:t>1901.01807</a:t>
            </a:r>
          </a:p>
        </p:txBody>
      </p:sp>
      <p:sp>
        <p:nvSpPr>
          <p:cNvPr id="14" name="矩形 13"/>
          <p:cNvSpPr/>
          <p:nvPr/>
        </p:nvSpPr>
        <p:spPr>
          <a:xfrm>
            <a:off x="6827541" y="2708920"/>
            <a:ext cx="11288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i="1" dirty="0"/>
              <a:t>1901.01807</a:t>
            </a:r>
          </a:p>
        </p:txBody>
      </p:sp>
      <p:sp>
        <p:nvSpPr>
          <p:cNvPr id="15" name="矩形 14"/>
          <p:cNvSpPr/>
          <p:nvPr/>
        </p:nvSpPr>
        <p:spPr>
          <a:xfrm>
            <a:off x="6827541" y="5949280"/>
            <a:ext cx="11288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i="1" dirty="0"/>
              <a:t>1901.01807</a:t>
            </a:r>
          </a:p>
        </p:txBody>
      </p:sp>
    </p:spTree>
    <p:extLst>
      <p:ext uri="{BB962C8B-B14F-4D97-AF65-F5344CB8AC3E}">
        <p14:creationId xmlns:p14="http://schemas.microsoft.com/office/powerpoint/2010/main" val="338439747"/>
      </p:ext>
    </p:extLst>
  </p:cSld>
  <p:clrMapOvr>
    <a:masterClrMapping/>
  </p:clrMapOvr>
  <p:transition spd="med"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323528" y="142852"/>
            <a:ext cx="8607900" cy="714380"/>
          </a:xfrm>
        </p:spPr>
        <p:txBody>
          <a:bodyPr/>
          <a:lstStyle/>
          <a:p>
            <a:pPr algn="just"/>
            <a:r>
              <a:rPr lang="zh-CN" altLang="en-US" sz="2800" kern="1200" dirty="0" smtClean="0"/>
              <a:t>科研工作</a:t>
            </a:r>
            <a:r>
              <a:rPr lang="en-US" altLang="zh-CN" sz="2800" kern="1200" dirty="0" smtClean="0"/>
              <a:t>(2)</a:t>
            </a:r>
            <a:r>
              <a:rPr lang="zh-CN" altLang="en-US" sz="2800" kern="1200" dirty="0"/>
              <a:t>：</a:t>
            </a:r>
            <a:r>
              <a:rPr lang="zh-CN" altLang="en-US" sz="2800" kern="1200" dirty="0">
                <a:solidFill>
                  <a:srgbClr val="FF0000"/>
                </a:solidFill>
              </a:rPr>
              <a:t>反应堆中微子束流和能谱的理论</a:t>
            </a:r>
            <a:r>
              <a:rPr lang="zh-CN" altLang="en-US" sz="2800" kern="1200" dirty="0" smtClean="0">
                <a:solidFill>
                  <a:srgbClr val="FF0000"/>
                </a:solidFill>
              </a:rPr>
              <a:t>研究</a:t>
            </a:r>
            <a:endParaRPr lang="zh-CN" altLang="en-US" sz="2800" kern="1200" dirty="0">
              <a:solidFill>
                <a:srgbClr val="FF0000"/>
              </a:solidFill>
            </a:endParaRPr>
          </a:p>
        </p:txBody>
      </p:sp>
      <p:sp>
        <p:nvSpPr>
          <p:cNvPr id="5" name="文本框 10"/>
          <p:cNvSpPr txBox="1"/>
          <p:nvPr/>
        </p:nvSpPr>
        <p:spPr>
          <a:xfrm>
            <a:off x="539552" y="1124744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如何解释这些反应堆中微子的反常结果？</a:t>
            </a:r>
            <a:endParaRPr lang="en-US" altLang="zh-CN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在引入新物理之前，需要</a:t>
            </a:r>
            <a:r>
              <a:rPr lang="zh-CN" altLang="en-US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仔细检查标准框架下的理论预期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是否有问题。</a:t>
            </a:r>
            <a:endParaRPr lang="en-US" altLang="zh-CN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0"/>
          <p:cNvSpPr txBox="1"/>
          <p:nvPr/>
        </p:nvSpPr>
        <p:spPr>
          <a:xfrm>
            <a:off x="185877" y="1916832"/>
            <a:ext cx="8634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）作为第一作者在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PRD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发表文章，首次在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贝塔谱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解方法的理论模型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中引入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禁忌衰变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的贡献，发现能谱高能区域有很大的变化，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部分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贡献</a:t>
            </a:r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BUMP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结构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950" y="4682362"/>
            <a:ext cx="2705882" cy="184298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6" y="2636912"/>
            <a:ext cx="2681836" cy="19563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9957" y="4682362"/>
            <a:ext cx="5859831" cy="184298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599916" y="5805264"/>
            <a:ext cx="27885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smtClean="0"/>
              <a:t>Using </a:t>
            </a:r>
            <a:r>
              <a:rPr lang="en-US" altLang="zh-CN" sz="1400" b="1" dirty="0" smtClean="0"/>
              <a:t>ILL </a:t>
            </a:r>
            <a:r>
              <a:rPr lang="en-US" altLang="zh-CN" sz="1400" b="1" dirty="0" smtClean="0"/>
              <a:t>U235 beta spectrum</a:t>
            </a:r>
            <a:endParaRPr lang="zh-CN" altLang="en-US" sz="1400" b="1" dirty="0"/>
          </a:p>
        </p:txBody>
      </p:sp>
      <p:sp>
        <p:nvSpPr>
          <p:cNvPr id="11" name="矩形 10"/>
          <p:cNvSpPr/>
          <p:nvPr/>
        </p:nvSpPr>
        <p:spPr>
          <a:xfrm>
            <a:off x="3779912" y="5805264"/>
            <a:ext cx="11288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dirty="0"/>
              <a:t>1904.07791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9957" y="2652281"/>
            <a:ext cx="5859831" cy="1940963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3779912" y="3789040"/>
            <a:ext cx="11288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dirty="0"/>
              <a:t>1904.07791</a:t>
            </a:r>
          </a:p>
        </p:txBody>
      </p:sp>
      <p:sp>
        <p:nvSpPr>
          <p:cNvPr id="18" name="矩形 17"/>
          <p:cNvSpPr/>
          <p:nvPr/>
        </p:nvSpPr>
        <p:spPr>
          <a:xfrm>
            <a:off x="5580112" y="3717032"/>
            <a:ext cx="27885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smtClean="0"/>
              <a:t>Using </a:t>
            </a:r>
            <a:r>
              <a:rPr lang="en-US" altLang="zh-CN" sz="1400" b="1" dirty="0" smtClean="0"/>
              <a:t>ILL </a:t>
            </a:r>
            <a:r>
              <a:rPr lang="en-US" altLang="zh-CN" sz="1400" b="1" dirty="0" smtClean="0"/>
              <a:t>U235 beta spectrum</a:t>
            </a:r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897844851"/>
      </p:ext>
    </p:extLst>
  </p:cSld>
  <p:clrMapOvr>
    <a:masterClrMapping/>
  </p:clrMapOvr>
  <p:transition spd="med"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1"/>
          <p:cNvSpPr txBox="1">
            <a:spLocks/>
          </p:cNvSpPr>
          <p:nvPr/>
        </p:nvSpPr>
        <p:spPr>
          <a:xfrm>
            <a:off x="107504" y="1196752"/>
            <a:ext cx="5760640" cy="1944216"/>
          </a:xfrm>
          <a:prstGeom prst="rect">
            <a:avLst/>
          </a:prstGeom>
        </p:spPr>
        <p:txBody>
          <a:bodyPr/>
          <a:lstStyle>
            <a:lvl1pPr marL="342900" indent="-342900" algn="just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FF0000"/>
              </a:buClr>
              <a:buSzPct val="90000"/>
              <a:buFont typeface="Wingdings" pitchFamily="2" charset="2"/>
              <a:buChar char="n"/>
              <a:defRPr sz="2800" b="1">
                <a:solidFill>
                  <a:schemeClr val="accent2"/>
                </a:solidFill>
                <a:latin typeface="+mn-lt"/>
                <a:ea typeface="+mn-ea"/>
                <a:cs typeface="微软雅黑" pitchFamily="34" charset="-122"/>
              </a:defRPr>
            </a:lvl1pPr>
            <a:lvl2pPr marL="742950" indent="-285750" algn="just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CC33"/>
              </a:buClr>
              <a:buFont typeface="Wingdings" pitchFamily="2" charset="2"/>
              <a:buChar char="l"/>
              <a:defRPr sz="2400" b="1">
                <a:solidFill>
                  <a:srgbClr val="0000FF"/>
                </a:solidFill>
                <a:latin typeface="+mn-lt"/>
                <a:ea typeface="+mn-ea"/>
                <a:cs typeface="微软雅黑" pitchFamily="34" charset="-122"/>
              </a:defRPr>
            </a:lvl2pPr>
            <a:lvl3pPr marL="11430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3pPr>
            <a:lvl4pPr marL="16002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4pPr>
            <a:lvl5pPr marL="20574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5pPr>
            <a:lvl6pPr marL="25146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6pPr>
            <a:lvl7pPr marL="29718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7pPr>
            <a:lvl8pPr marL="34290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8pPr>
            <a:lvl9pPr marL="38862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9pPr>
          </a:lstStyle>
          <a:p>
            <a:pPr marL="0" indent="0" algn="l">
              <a:buNone/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核塌缩型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超新星爆发中微子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的研究：</a:t>
            </a:r>
            <a:endParaRPr lang="en-US" altLang="zh-CN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indent="0" algn="l">
              <a:buNone/>
            </a:pPr>
            <a:r>
              <a:rPr lang="en-US" altLang="zh-CN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(1) 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作为</a:t>
            </a: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通讯作者，在</a:t>
            </a:r>
            <a:r>
              <a:rPr lang="en-US" altLang="zh-CN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PRD</a:t>
            </a: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发表论文，建立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了</a:t>
            </a:r>
            <a:r>
              <a:rPr lang="zh-CN" altLang="en-US" sz="1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模型无关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的超新星中微子</a:t>
            </a:r>
            <a:r>
              <a:rPr lang="zh-CN" altLang="en-US" sz="18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能谱重建</a:t>
            </a: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的方法，用以研究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超新星</a:t>
            </a: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爆发机制和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中微子味</a:t>
            </a: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转化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效应</a:t>
            </a:r>
            <a:endParaRPr lang="en-US" altLang="zh-CN" sz="1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indent="0" algn="l">
              <a:buNone/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Li, Huang, YFL*, Wen, Zhou, PRD 99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, 123009 (2019) 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indent="0" algn="l">
              <a:buNone/>
            </a:pPr>
            <a:endParaRPr lang="en-US" altLang="zh-CN" sz="10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en-US" altLang="zh-CN" sz="1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en-US" altLang="zh-CN" sz="10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en-US" altLang="zh-CN" sz="10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en-US" altLang="zh-CN" sz="10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673" y="1157896"/>
            <a:ext cx="3240360" cy="299118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293096"/>
            <a:ext cx="2880320" cy="223535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804248" y="1412776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/>
              <a:t>JUNO SN @1 </a:t>
            </a:r>
            <a:r>
              <a:rPr lang="en-US" altLang="zh-CN" sz="1400" b="1" dirty="0" err="1" smtClean="0"/>
              <a:t>kpc</a:t>
            </a:r>
            <a:endParaRPr lang="zh-CN" altLang="en-US" sz="1400" b="1" dirty="0"/>
          </a:p>
        </p:txBody>
      </p:sp>
      <p:sp>
        <p:nvSpPr>
          <p:cNvPr id="9" name="文本框 8"/>
          <p:cNvSpPr txBox="1"/>
          <p:nvPr/>
        </p:nvSpPr>
        <p:spPr>
          <a:xfrm>
            <a:off x="797542" y="5832625"/>
            <a:ext cx="1896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/>
              <a:t>JUNO </a:t>
            </a:r>
            <a:r>
              <a:rPr lang="en-US" altLang="zh-CN" sz="1400" b="1" dirty="0" smtClean="0"/>
              <a:t>pre-SN</a:t>
            </a:r>
            <a:endParaRPr lang="zh-CN" altLang="en-US" sz="1400" b="1" dirty="0"/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323528" y="260648"/>
            <a:ext cx="8607900" cy="57036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zh-CN" altLang="en-US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9pPr>
          </a:lstStyle>
          <a:p>
            <a:pPr algn="just"/>
            <a:r>
              <a:rPr lang="zh-CN" altLang="en-US" sz="2800" kern="1200" dirty="0" smtClean="0"/>
              <a:t>科研工作</a:t>
            </a:r>
            <a:r>
              <a:rPr lang="en-US" altLang="zh-CN" sz="2800" kern="1200" dirty="0" smtClean="0"/>
              <a:t>(3)</a:t>
            </a:r>
            <a:r>
              <a:rPr lang="zh-CN" altLang="en-US" sz="2800" kern="1200" dirty="0" smtClean="0"/>
              <a:t>：</a:t>
            </a:r>
            <a:r>
              <a:rPr lang="zh-CN" altLang="en-US" sz="2800" kern="1200" dirty="0" smtClean="0">
                <a:solidFill>
                  <a:srgbClr val="FF0000"/>
                </a:solidFill>
              </a:rPr>
              <a:t>江门中微子实验相关的物理研究</a:t>
            </a:r>
            <a:endParaRPr lang="zh-CN" altLang="en-US" sz="2800" kern="1200" dirty="0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96" y="3212976"/>
            <a:ext cx="4047480" cy="9361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6624" y="4293095"/>
            <a:ext cx="2725536" cy="2235359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6156176" y="4442336"/>
            <a:ext cx="26535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(2) 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作为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通讯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作者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研究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了探测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Pre-SN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中微子的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灵敏度和早期预警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分析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Li, 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YFL*,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Wen, Zhou, </a:t>
            </a:r>
            <a:r>
              <a:rPr lang="en-US" altLang="zh-CN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Under </a:t>
            </a:r>
            <a:r>
              <a:rPr lang="en-US" altLang="zh-CN" sz="16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Internal Review</a:t>
            </a:r>
            <a:r>
              <a:rPr lang="en-US" altLang="zh-CN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en-US" altLang="zh-CN" sz="16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JUNO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Doc-5297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923928" y="4386590"/>
            <a:ext cx="2026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/>
              <a:t>JUNO </a:t>
            </a:r>
            <a:r>
              <a:rPr lang="en-US" altLang="zh-CN" sz="1400" b="1" dirty="0" smtClean="0"/>
              <a:t>pre-SN </a:t>
            </a:r>
            <a:r>
              <a:rPr lang="en-US" altLang="zh-CN" sz="1400" b="1" dirty="0" smtClean="0"/>
              <a:t>@1 </a:t>
            </a:r>
            <a:r>
              <a:rPr lang="en-US" altLang="zh-CN" sz="1400" b="1" dirty="0" err="1" smtClean="0"/>
              <a:t>kpc</a:t>
            </a:r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329829455"/>
      </p:ext>
    </p:extLst>
  </p:cSld>
  <p:clrMapOvr>
    <a:masterClrMapping/>
  </p:clrMapOvr>
  <p:transition spd="med"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 txBox="1">
            <a:spLocks/>
          </p:cNvSpPr>
          <p:nvPr/>
        </p:nvSpPr>
        <p:spPr>
          <a:xfrm>
            <a:off x="203752" y="1772816"/>
            <a:ext cx="5520376" cy="4824536"/>
          </a:xfrm>
          <a:prstGeom prst="rect">
            <a:avLst/>
          </a:prstGeom>
        </p:spPr>
        <p:txBody>
          <a:bodyPr/>
          <a:lstStyle>
            <a:lvl1pPr marL="342900" indent="-342900" algn="just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FF0000"/>
              </a:buClr>
              <a:buSzPct val="90000"/>
              <a:buFont typeface="Wingdings" pitchFamily="2" charset="2"/>
              <a:buChar char="n"/>
              <a:defRPr sz="2800" b="1">
                <a:solidFill>
                  <a:schemeClr val="accent2"/>
                </a:solidFill>
                <a:latin typeface="+mn-lt"/>
                <a:ea typeface="+mn-ea"/>
                <a:cs typeface="微软雅黑" pitchFamily="34" charset="-122"/>
              </a:defRPr>
            </a:lvl1pPr>
            <a:lvl2pPr marL="742950" indent="-285750" algn="just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CC33"/>
              </a:buClr>
              <a:buFont typeface="Wingdings" pitchFamily="2" charset="2"/>
              <a:buChar char="l"/>
              <a:defRPr sz="2400" b="1">
                <a:solidFill>
                  <a:srgbClr val="0000FF"/>
                </a:solidFill>
                <a:latin typeface="+mn-lt"/>
                <a:ea typeface="+mn-ea"/>
                <a:cs typeface="微软雅黑" pitchFamily="34" charset="-122"/>
              </a:defRPr>
            </a:lvl2pPr>
            <a:lvl3pPr marL="11430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3pPr>
            <a:lvl4pPr marL="16002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4pPr>
            <a:lvl5pPr marL="20574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5pPr>
            <a:lvl6pPr marL="25146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6pPr>
            <a:lvl7pPr marL="29718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7pPr>
            <a:lvl8pPr marL="34290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8pPr>
            <a:lvl9pPr marL="38862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9pPr>
          </a:lstStyle>
          <a:p>
            <a:pPr marL="0" indent="0" algn="l">
              <a:buNone/>
            </a:pPr>
            <a:r>
              <a:rPr lang="en-US" altLang="zh-CN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(a) </a:t>
            </a: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针对最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重要</a:t>
            </a: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的大气中微子中性流本底，发展了两套独立的本底估计方法：</a:t>
            </a:r>
            <a:r>
              <a:rPr lang="en-US" altLang="zh-CN" sz="18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ab initial </a:t>
            </a:r>
            <a:r>
              <a:rPr lang="en-US" altLang="zh-CN" sz="1800" dirty="0" err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v.s</a:t>
            </a:r>
            <a:r>
              <a:rPr lang="en-US" altLang="zh-CN" sz="18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. in-situ</a:t>
            </a:r>
          </a:p>
          <a:p>
            <a:pPr marL="0" indent="0" algn="l">
              <a:buNone/>
            </a:pP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Cheng, YFL*, Wen, Zhou, JUNO Doc-3884, 4964</a:t>
            </a:r>
          </a:p>
          <a:p>
            <a:pPr marL="0" indent="0" algn="l">
              <a:buNone/>
            </a:pP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两篇技术小组文章准备中</a:t>
            </a:r>
            <a:endParaRPr lang="en-US" altLang="zh-CN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en-US" altLang="zh-CN" sz="10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zh-CN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(b) 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完成了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DSNB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所有的信号计算、本底估计和灵敏度研究 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(JUNO Doc-5039)</a:t>
            </a:r>
          </a:p>
          <a:p>
            <a:pPr marL="0" indent="0" algn="l">
              <a:buNone/>
            </a:pPr>
            <a:endParaRPr lang="en-US" altLang="zh-CN" sz="1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zh-CN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(c) 2019</a:t>
            </a: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年底完成</a:t>
            </a:r>
            <a:r>
              <a:rPr lang="en-US" altLang="zh-CN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tech-note</a:t>
            </a: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和</a:t>
            </a:r>
            <a:r>
              <a:rPr lang="en-US" altLang="zh-CN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paper draft</a:t>
            </a: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，并开始合作组评审工作</a:t>
            </a:r>
            <a:endParaRPr lang="en-US" altLang="zh-CN" sz="1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en-US" altLang="zh-CN" sz="1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zh-CN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(d) </a:t>
            </a: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运行</a:t>
            </a:r>
            <a:r>
              <a:rPr lang="en-US" altLang="zh-CN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10</a:t>
            </a: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年可取得</a:t>
            </a:r>
            <a:r>
              <a:rPr lang="en-US" altLang="zh-CN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3-5</a:t>
            </a:r>
            <a:r>
              <a:rPr lang="el-GR" altLang="zh-CN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σ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显著</a:t>
            </a: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度，超过升级中的</a:t>
            </a:r>
            <a:r>
              <a:rPr lang="en-US" altLang="zh-CN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SK-</a:t>
            </a:r>
            <a:r>
              <a:rPr lang="en-US" altLang="zh-CN" sz="1800" dirty="0" err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Gd</a:t>
            </a: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，将是国际领先</a:t>
            </a:r>
            <a:r>
              <a:rPr lang="en-US" altLang="zh-CN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DSNB</a:t>
            </a: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探测器，有很大机会</a:t>
            </a:r>
            <a:r>
              <a:rPr lang="zh-CN" altLang="en-US" sz="18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做到“首次发现</a:t>
            </a:r>
            <a:r>
              <a:rPr lang="en-US" altLang="zh-CN" sz="18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DSNB</a:t>
            </a:r>
            <a:r>
              <a:rPr lang="zh-CN" altLang="en-US" sz="18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的重大原创成果</a:t>
            </a:r>
            <a:endParaRPr lang="en-US" altLang="zh-CN" sz="1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AA9F9C5-21C6-4C08-BB26-C065E10DE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9678" y="4264947"/>
            <a:ext cx="3240360" cy="218838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71385" y="4437786"/>
            <a:ext cx="14269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JUNO Doc-5039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BC06989-2E5E-4F4D-87DB-163D0DE0C8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681063"/>
            <a:ext cx="3274251" cy="2418290"/>
          </a:xfrm>
          <a:prstGeom prst="rect">
            <a:avLst/>
          </a:prstGeom>
        </p:spPr>
      </p:pic>
      <p:sp>
        <p:nvSpPr>
          <p:cNvPr id="8" name="标题 1"/>
          <p:cNvSpPr txBox="1">
            <a:spLocks/>
          </p:cNvSpPr>
          <p:nvPr/>
        </p:nvSpPr>
        <p:spPr>
          <a:xfrm>
            <a:off x="323528" y="266348"/>
            <a:ext cx="8607900" cy="57036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zh-CN" altLang="en-US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9pPr>
          </a:lstStyle>
          <a:p>
            <a:pPr algn="just"/>
            <a:r>
              <a:rPr lang="zh-CN" altLang="en-US" sz="2800" kern="1200" dirty="0" smtClean="0"/>
              <a:t>科研工作</a:t>
            </a:r>
            <a:r>
              <a:rPr lang="en-US" altLang="zh-CN" sz="2800" kern="1200" dirty="0" smtClean="0"/>
              <a:t>(3)</a:t>
            </a:r>
            <a:r>
              <a:rPr lang="zh-CN" altLang="en-US" sz="2800" kern="1200" dirty="0" smtClean="0"/>
              <a:t>：</a:t>
            </a:r>
            <a:r>
              <a:rPr lang="zh-CN" altLang="en-US" sz="2800" kern="1200" dirty="0" smtClean="0">
                <a:solidFill>
                  <a:srgbClr val="FF0000"/>
                </a:solidFill>
              </a:rPr>
              <a:t>江门中微子实验相关的物理研究</a:t>
            </a:r>
            <a:endParaRPr lang="zh-CN" altLang="en-US" sz="2800" kern="1200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9512" y="1124744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超新星背景中微子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(DSNB)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灵敏度的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研究 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2018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年规划的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两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篇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JUNO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合作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组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文章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之一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</a:p>
          <a:p>
            <a:r>
              <a:rPr lang="zh-CN" altLang="en-US" b="1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程</a:t>
            </a:r>
            <a:r>
              <a:rPr lang="zh-CN" altLang="en-US" b="1" i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捷</a:t>
            </a:r>
            <a:r>
              <a:rPr lang="en-US" altLang="zh-CN" b="1" i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CN" altLang="en-US" b="1" i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博士后</a:t>
            </a:r>
            <a:r>
              <a:rPr lang="en-US" altLang="zh-CN" b="1" i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r>
              <a:rPr lang="zh-CN" altLang="en-US" b="1" i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、张易于</a:t>
            </a:r>
            <a:r>
              <a:rPr lang="en-US" altLang="zh-CN" b="1" i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CN" altLang="en-US" b="1" i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博士生</a:t>
            </a:r>
            <a:r>
              <a:rPr lang="en-US" altLang="zh-CN" b="1" i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r>
              <a:rPr lang="zh-CN" altLang="en-US" b="1" i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，李玉峰 </a:t>
            </a:r>
            <a:endParaRPr lang="zh-CN" altLang="en-US" b="1" i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73630"/>
      </p:ext>
    </p:extLst>
  </p:cSld>
  <p:clrMapOvr>
    <a:masterClrMapping/>
  </p:clrMapOvr>
  <p:transition spd="med"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 txBox="1">
            <a:spLocks/>
          </p:cNvSpPr>
          <p:nvPr/>
        </p:nvSpPr>
        <p:spPr>
          <a:xfrm>
            <a:off x="107504" y="1124744"/>
            <a:ext cx="5400600" cy="5472608"/>
          </a:xfrm>
          <a:prstGeom prst="rect">
            <a:avLst/>
          </a:prstGeom>
        </p:spPr>
        <p:txBody>
          <a:bodyPr/>
          <a:lstStyle>
            <a:lvl1pPr marL="342900" indent="-342900" algn="just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FF0000"/>
              </a:buClr>
              <a:buSzPct val="90000"/>
              <a:buFont typeface="Wingdings" pitchFamily="2" charset="2"/>
              <a:buChar char="n"/>
              <a:defRPr sz="2800" b="1">
                <a:solidFill>
                  <a:schemeClr val="accent2"/>
                </a:solidFill>
                <a:latin typeface="+mn-lt"/>
                <a:ea typeface="+mn-ea"/>
                <a:cs typeface="微软雅黑" pitchFamily="34" charset="-122"/>
              </a:defRPr>
            </a:lvl1pPr>
            <a:lvl2pPr marL="742950" indent="-285750" algn="just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CC33"/>
              </a:buClr>
              <a:buFont typeface="Wingdings" pitchFamily="2" charset="2"/>
              <a:buChar char="l"/>
              <a:defRPr sz="2400" b="1">
                <a:solidFill>
                  <a:srgbClr val="0000FF"/>
                </a:solidFill>
                <a:latin typeface="+mn-lt"/>
                <a:ea typeface="+mn-ea"/>
                <a:cs typeface="微软雅黑" pitchFamily="34" charset="-122"/>
              </a:defRPr>
            </a:lvl2pPr>
            <a:lvl3pPr marL="11430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3pPr>
            <a:lvl4pPr marL="16002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4pPr>
            <a:lvl5pPr marL="20574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5pPr>
            <a:lvl6pPr marL="25146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6pPr>
            <a:lvl7pPr marL="29718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7pPr>
            <a:lvl8pPr marL="34290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8pPr>
            <a:lvl9pPr marL="38862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9pPr>
          </a:lstStyle>
          <a:p>
            <a:pPr marL="0" indent="0" algn="l">
              <a:buNone/>
            </a:pPr>
            <a:r>
              <a:rPr lang="zh-CN" altLang="en-US" sz="1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地球</a:t>
            </a:r>
            <a:r>
              <a:rPr lang="zh-CN" altLang="en-US" sz="18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中微子的研究</a:t>
            </a:r>
            <a:r>
              <a:rPr lang="zh-CN" altLang="en-US" sz="18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endParaRPr lang="en-US" altLang="zh-CN" sz="180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zh-CN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(1) </a:t>
            </a: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作为粒子物理代表，参加交叉科学</a:t>
            </a: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研究小组，</a:t>
            </a: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完成首</a:t>
            </a: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个基于公开数据的江门附近</a:t>
            </a:r>
            <a:r>
              <a:rPr lang="zh-CN" altLang="en-US" sz="18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地壳构造模型</a:t>
            </a:r>
            <a:endParaRPr lang="en-US" altLang="zh-CN" sz="180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zh-CN" sz="1600" i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Gao et. al</a:t>
            </a:r>
            <a:r>
              <a:rPr lang="en-US" altLang="zh-CN" sz="1600" i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1600" i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1903.11871</a:t>
            </a:r>
            <a:r>
              <a:rPr lang="zh-CN" altLang="en-US" sz="1600" i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en-US" altLang="zh-CN" sz="1600" i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PEPI</a:t>
            </a:r>
            <a:r>
              <a:rPr lang="zh-CN" altLang="en-US" sz="1600" i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接收</a:t>
            </a:r>
            <a:endParaRPr lang="en-US" altLang="zh-CN" sz="1600" i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en-US" altLang="zh-CN" sz="1000" i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zh-CN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(a) </a:t>
            </a: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利用地震层析成像技术划分地壳结构，利用岩石样本估计</a:t>
            </a:r>
            <a:r>
              <a:rPr lang="en-US" altLang="zh-CN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U/</a:t>
            </a:r>
            <a:r>
              <a:rPr lang="en-US" altLang="zh-CN" sz="1800" dirty="0" err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Th</a:t>
            </a: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</a:t>
            </a: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丰度</a:t>
            </a:r>
            <a:endParaRPr lang="en-US" altLang="zh-CN" sz="1000" i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zh-CN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(b) </a:t>
            </a: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利用局域模型计算的地球中微子通量比全球模型高</a:t>
            </a:r>
            <a:r>
              <a:rPr lang="en-US" altLang="zh-CN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30</a:t>
            </a:r>
            <a:r>
              <a:rPr lang="en-US" altLang="zh-CN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%</a:t>
            </a:r>
          </a:p>
          <a:p>
            <a:pPr marL="0" indent="0" algn="l">
              <a:buNone/>
            </a:pPr>
            <a:r>
              <a:rPr lang="en-US" altLang="zh-CN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(c) </a:t>
            </a:r>
            <a:r>
              <a:rPr lang="zh-CN" altLang="en-US" sz="18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个人贡献：</a:t>
            </a: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地球中微子通量的误差研究，对结构和丰度建模提出精度要求和误差估计</a:t>
            </a:r>
            <a:endParaRPr lang="en-US" altLang="zh-CN" sz="1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en-US" altLang="zh-CN" sz="10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zh-CN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(2) </a:t>
            </a: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作为通讯作者，发表文章讨论了</a:t>
            </a:r>
            <a:r>
              <a:rPr lang="zh-CN" altLang="en-US" sz="18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以前忽略</a:t>
            </a: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的中微子振荡效应对地球中微子计算的影响。</a:t>
            </a:r>
            <a:endParaRPr lang="en-US" altLang="zh-CN" sz="18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zh-CN" sz="1600" i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Han, YFL*, Mao, 1911.12302</a:t>
            </a:r>
            <a:endParaRPr lang="en-US" altLang="zh-CN" sz="1600" i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1124744"/>
            <a:ext cx="3312368" cy="26226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3861048"/>
            <a:ext cx="3312368" cy="256460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156176" y="3882534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</a:rPr>
              <a:t>U abundance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9" name="标题 1"/>
          <p:cNvSpPr txBox="1">
            <a:spLocks/>
          </p:cNvSpPr>
          <p:nvPr/>
        </p:nvSpPr>
        <p:spPr>
          <a:xfrm>
            <a:off x="323528" y="260648"/>
            <a:ext cx="8607900" cy="57036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zh-CN" altLang="en-US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9pPr>
          </a:lstStyle>
          <a:p>
            <a:pPr algn="just"/>
            <a:r>
              <a:rPr lang="zh-CN" altLang="en-US" sz="2800" kern="1200" dirty="0" smtClean="0"/>
              <a:t>科研工作</a:t>
            </a:r>
            <a:r>
              <a:rPr lang="en-US" altLang="zh-CN" sz="2800" kern="1200" dirty="0" smtClean="0"/>
              <a:t>(3)</a:t>
            </a:r>
            <a:r>
              <a:rPr lang="zh-CN" altLang="en-US" sz="2800" kern="1200" dirty="0" smtClean="0"/>
              <a:t>：</a:t>
            </a:r>
            <a:r>
              <a:rPr lang="zh-CN" altLang="en-US" sz="2800" kern="1200" dirty="0" smtClean="0">
                <a:solidFill>
                  <a:srgbClr val="FF0000"/>
                </a:solidFill>
              </a:rPr>
              <a:t>江门中微子实验相关的物理研究</a:t>
            </a:r>
            <a:endParaRPr lang="zh-CN" altLang="en-US" sz="2800" kern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715733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 txBox="1">
            <a:spLocks/>
          </p:cNvSpPr>
          <p:nvPr/>
        </p:nvSpPr>
        <p:spPr>
          <a:xfrm>
            <a:off x="107504" y="4365104"/>
            <a:ext cx="5832648" cy="2232248"/>
          </a:xfrm>
          <a:prstGeom prst="rect">
            <a:avLst/>
          </a:prstGeom>
        </p:spPr>
        <p:txBody>
          <a:bodyPr/>
          <a:lstStyle>
            <a:lvl1pPr marL="342900" indent="-342900" algn="just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FF0000"/>
              </a:buClr>
              <a:buSzPct val="90000"/>
              <a:buFont typeface="Wingdings" pitchFamily="2" charset="2"/>
              <a:buChar char="n"/>
              <a:defRPr sz="2800" b="1">
                <a:solidFill>
                  <a:schemeClr val="accent2"/>
                </a:solidFill>
                <a:latin typeface="+mn-lt"/>
                <a:ea typeface="+mn-ea"/>
                <a:cs typeface="微软雅黑" pitchFamily="34" charset="-122"/>
              </a:defRPr>
            </a:lvl1pPr>
            <a:lvl2pPr marL="742950" indent="-285750" algn="just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CC33"/>
              </a:buClr>
              <a:buFont typeface="Wingdings" pitchFamily="2" charset="2"/>
              <a:buChar char="l"/>
              <a:defRPr sz="2400" b="1">
                <a:solidFill>
                  <a:srgbClr val="0000FF"/>
                </a:solidFill>
                <a:latin typeface="+mn-lt"/>
                <a:ea typeface="+mn-ea"/>
                <a:cs typeface="微软雅黑" pitchFamily="34" charset="-122"/>
              </a:defRPr>
            </a:lvl2pPr>
            <a:lvl3pPr marL="11430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3pPr>
            <a:lvl4pPr marL="16002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4pPr>
            <a:lvl5pPr marL="20574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5pPr>
            <a:lvl6pPr marL="25146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6pPr>
            <a:lvl7pPr marL="29718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7pPr>
            <a:lvl8pPr marL="34290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8pPr>
            <a:lvl9pPr marL="38862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9pPr>
          </a:lstStyle>
          <a:p>
            <a:pPr marL="0" indent="0">
              <a:buNone/>
            </a:pPr>
            <a:r>
              <a:rPr lang="en-US" altLang="zh-CN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(1) </a:t>
            </a: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利用宇宙线传播</a:t>
            </a:r>
            <a:r>
              <a:rPr lang="en-US" altLang="zh-CN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反应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衰变的</a:t>
            </a:r>
            <a:r>
              <a:rPr lang="zh-CN" altLang="en-US" sz="18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全模拟技术，</a:t>
            </a: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首次在计算中考虑</a:t>
            </a:r>
            <a:r>
              <a:rPr lang="en-US" altLang="zh-CN" sz="18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muon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在地球内部的衰变与俘获，给</a:t>
            </a: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出了江门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位置的大气中微子的通量</a:t>
            </a:r>
            <a:endParaRPr lang="en-US" altLang="zh-CN" sz="1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Cheng, Honda, YFL*, Wen, 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JUNO 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Doc-4241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5128</a:t>
            </a:r>
          </a:p>
          <a:p>
            <a:pPr marL="0" indent="0" algn="l">
              <a:buNone/>
            </a:pPr>
            <a:endParaRPr lang="en-US" altLang="zh-CN" sz="1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l">
              <a:buFont typeface="Wingdings" panose="05000000000000000000" pitchFamily="2" charset="2"/>
              <a:buChar char="Ø"/>
            </a:pPr>
            <a:r>
              <a:rPr lang="zh-CN" altLang="en-US" sz="18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其</a:t>
            </a:r>
            <a:r>
              <a:rPr lang="zh-CN" altLang="en-US" sz="1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水平方向贡献最大可达到</a:t>
            </a:r>
            <a:r>
              <a:rPr lang="en-US" altLang="zh-CN" sz="1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16%</a:t>
            </a:r>
            <a:r>
              <a:rPr lang="zh-CN" altLang="en-US" sz="1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，平均值为</a:t>
            </a:r>
            <a:r>
              <a:rPr lang="en-US" altLang="zh-CN" sz="1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2%-</a:t>
            </a:r>
            <a:r>
              <a:rPr lang="en-US" altLang="zh-CN" sz="18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7%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1844823"/>
            <a:ext cx="2851739" cy="230425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4278066"/>
            <a:ext cx="2851739" cy="2262194"/>
          </a:xfrm>
          <a:prstGeom prst="rect">
            <a:avLst/>
          </a:prstGeom>
        </p:spPr>
      </p:pic>
      <p:sp>
        <p:nvSpPr>
          <p:cNvPr id="8" name="标题 1"/>
          <p:cNvSpPr txBox="1">
            <a:spLocks/>
          </p:cNvSpPr>
          <p:nvPr/>
        </p:nvSpPr>
        <p:spPr>
          <a:xfrm>
            <a:off x="323528" y="260648"/>
            <a:ext cx="8607900" cy="57036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zh-CN" altLang="en-US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9pPr>
          </a:lstStyle>
          <a:p>
            <a:pPr algn="just"/>
            <a:r>
              <a:rPr lang="zh-CN" altLang="en-US" sz="2800" kern="1200" dirty="0" smtClean="0"/>
              <a:t>科研工作</a:t>
            </a:r>
            <a:r>
              <a:rPr lang="en-US" altLang="zh-CN" sz="2800" kern="1200" dirty="0" smtClean="0"/>
              <a:t>(3)</a:t>
            </a:r>
            <a:r>
              <a:rPr lang="zh-CN" altLang="en-US" sz="2800" kern="1200" dirty="0" smtClean="0"/>
              <a:t>：</a:t>
            </a:r>
            <a:r>
              <a:rPr lang="zh-CN" altLang="en-US" sz="2800" kern="1200" dirty="0" smtClean="0">
                <a:solidFill>
                  <a:srgbClr val="FF0000"/>
                </a:solidFill>
              </a:rPr>
              <a:t>江门中微子实验相关的物理研究</a:t>
            </a:r>
            <a:endParaRPr lang="zh-CN" altLang="en-US" sz="2800" kern="1200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51520" y="1198493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精确计算低能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大气中微子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(&lt;500 MeV)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对江门实验有重要意义：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DSNB, 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质子衰变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振荡研究</a:t>
            </a:r>
            <a:endParaRPr lang="en-US" altLang="zh-CN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851479"/>
            <a:ext cx="3312368" cy="2329724"/>
          </a:xfrm>
          <a:prstGeom prst="rect">
            <a:avLst/>
          </a:prstGeom>
        </p:spPr>
      </p:pic>
      <p:grpSp>
        <p:nvGrpSpPr>
          <p:cNvPr id="12" name="Group 4"/>
          <p:cNvGrpSpPr>
            <a:grpSpLocks noChangeAspect="1"/>
          </p:cNvGrpSpPr>
          <p:nvPr/>
        </p:nvGrpSpPr>
        <p:grpSpPr bwMode="auto">
          <a:xfrm>
            <a:off x="3684588" y="1851025"/>
            <a:ext cx="2376488" cy="2298053"/>
            <a:chOff x="2321" y="1166"/>
            <a:chExt cx="1497" cy="1421"/>
          </a:xfrm>
        </p:grpSpPr>
        <p:sp>
          <p:nvSpPr>
            <p:cNvPr id="13" name="AutoShape 3"/>
            <p:cNvSpPr>
              <a:spLocks noChangeAspect="1" noChangeArrowheads="1" noTextEdit="1"/>
            </p:cNvSpPr>
            <p:nvPr/>
          </p:nvSpPr>
          <p:spPr bwMode="auto">
            <a:xfrm>
              <a:off x="2434" y="1207"/>
              <a:ext cx="1384" cy="1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1" y="1166"/>
              <a:ext cx="1444" cy="142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矩形 13"/>
          <p:cNvSpPr/>
          <p:nvPr/>
        </p:nvSpPr>
        <p:spPr>
          <a:xfrm>
            <a:off x="1475656" y="1927865"/>
            <a:ext cx="19511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PRD </a:t>
            </a:r>
            <a:r>
              <a:rPr lang="en-US" altLang="zh-CN" sz="12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75, 043006 (2007)</a:t>
            </a:r>
            <a:endParaRPr lang="zh-CN" altLang="en-US" sz="1200" b="1" i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287809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 txBox="1">
            <a:spLocks/>
          </p:cNvSpPr>
          <p:nvPr/>
        </p:nvSpPr>
        <p:spPr>
          <a:xfrm>
            <a:off x="251520" y="1196752"/>
            <a:ext cx="5544616" cy="5112568"/>
          </a:xfrm>
          <a:prstGeom prst="rect">
            <a:avLst/>
          </a:prstGeom>
        </p:spPr>
        <p:txBody>
          <a:bodyPr/>
          <a:lstStyle>
            <a:lvl1pPr marL="342900" indent="-342900" algn="just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FF0000"/>
              </a:buClr>
              <a:buSzPct val="90000"/>
              <a:buFont typeface="Wingdings" pitchFamily="2" charset="2"/>
              <a:buChar char="n"/>
              <a:defRPr sz="2800" b="1">
                <a:solidFill>
                  <a:schemeClr val="accent2"/>
                </a:solidFill>
                <a:latin typeface="+mn-lt"/>
                <a:ea typeface="+mn-ea"/>
                <a:cs typeface="微软雅黑" pitchFamily="34" charset="-122"/>
              </a:defRPr>
            </a:lvl1pPr>
            <a:lvl2pPr marL="742950" indent="-285750" algn="just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CC33"/>
              </a:buClr>
              <a:buFont typeface="Wingdings" pitchFamily="2" charset="2"/>
              <a:buChar char="l"/>
              <a:defRPr sz="2400" b="1">
                <a:solidFill>
                  <a:srgbClr val="0000FF"/>
                </a:solidFill>
                <a:latin typeface="+mn-lt"/>
                <a:ea typeface="+mn-ea"/>
                <a:cs typeface="微软雅黑" pitchFamily="34" charset="-122"/>
              </a:defRPr>
            </a:lvl2pPr>
            <a:lvl3pPr marL="11430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3pPr>
            <a:lvl4pPr marL="16002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4pPr>
            <a:lvl5pPr marL="20574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5pPr>
            <a:lvl6pPr marL="25146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6pPr>
            <a:lvl7pPr marL="29718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7pPr>
            <a:lvl8pPr marL="34290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8pPr>
            <a:lvl9pPr marL="38862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9pPr>
          </a:lstStyle>
          <a:p>
            <a:pPr marL="0" indent="0" algn="l">
              <a:buNone/>
            </a:pP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江门中微子实验在完成质量顺序研究后可升级为</a:t>
            </a:r>
            <a:r>
              <a:rPr lang="zh-CN" altLang="en-US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无中微子双贝塔衰变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实验</a:t>
            </a:r>
            <a:endParaRPr lang="en-US" altLang="zh-CN" sz="20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zh-CN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(1) 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研究了</a:t>
            </a:r>
            <a:r>
              <a:rPr lang="en-US" altLang="zh-CN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 </a:t>
            </a:r>
            <a:r>
              <a:rPr lang="en-US" altLang="zh-CN" sz="2000" dirty="0" err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meV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水平的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无中微子双贝塔衰变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实验的重要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性</a:t>
            </a:r>
            <a:endParaRPr lang="en-US" altLang="zh-CN" sz="20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zh-CN" sz="1400" i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Cao, Huang, YFL, </a:t>
            </a:r>
            <a:r>
              <a:rPr lang="en-US" altLang="zh-CN" sz="1400" i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et. al</a:t>
            </a:r>
            <a:r>
              <a:rPr lang="en-US" altLang="zh-CN" sz="1400" i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1400" i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1908.08355</a:t>
            </a:r>
          </a:p>
          <a:p>
            <a:pPr marL="0" indent="0" algn="l">
              <a:buNone/>
            </a:pPr>
            <a:r>
              <a:rPr lang="en-US" altLang="zh-CN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(a) 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有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很大概率测到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无中微子双贝塔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衰变的信号</a:t>
            </a:r>
            <a:endParaRPr lang="en-US" altLang="zh-CN" sz="1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zh-CN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(b)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可以确定中微子质量谱，并超过贝塔衰变和宇宙学测量的灵敏度</a:t>
            </a:r>
            <a:endParaRPr lang="en-US" altLang="zh-CN" sz="20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en-US" altLang="zh-CN" sz="1000" i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en-US" altLang="zh-CN" sz="1000" i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en-US" altLang="zh-CN" sz="1000" i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zh-CN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(c) 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可以测量一个</a:t>
            </a:r>
            <a:r>
              <a:rPr lang="en-US" altLang="zh-CN" sz="2000" dirty="0" err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Majorana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相位</a:t>
            </a:r>
            <a:r>
              <a:rPr lang="el-GR" altLang="zh-CN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ρ</a:t>
            </a:r>
            <a:endParaRPr lang="en-US" altLang="zh-CN" sz="20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zh-CN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(d) </a:t>
            </a:r>
            <a:r>
              <a:rPr lang="en-US" altLang="zh-CN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JUNO-</a:t>
            </a:r>
            <a:r>
              <a:rPr lang="el-GR" altLang="zh-CN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ββ</a:t>
            </a:r>
            <a:r>
              <a:rPr lang="en-US" altLang="zh-CN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candidates: </a:t>
            </a:r>
            <a:r>
              <a:rPr lang="en-US" altLang="zh-CN" sz="2000" baseline="30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136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Xe</a:t>
            </a:r>
            <a:r>
              <a:rPr lang="en-US" altLang="zh-CN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000" baseline="30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130</a:t>
            </a:r>
            <a:r>
              <a:rPr lang="en-US" altLang="zh-CN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Te</a:t>
            </a:r>
            <a:endParaRPr lang="en-US" altLang="zh-CN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1196752"/>
            <a:ext cx="2867234" cy="26690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84" y="4581128"/>
            <a:ext cx="4191589" cy="33324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84" y="4999484"/>
            <a:ext cx="4206289" cy="360040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005064"/>
            <a:ext cx="2880319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标题 1"/>
          <p:cNvSpPr txBox="1">
            <a:spLocks/>
          </p:cNvSpPr>
          <p:nvPr/>
        </p:nvSpPr>
        <p:spPr>
          <a:xfrm>
            <a:off x="323528" y="260648"/>
            <a:ext cx="8607900" cy="57036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zh-CN" altLang="en-US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9pPr>
          </a:lstStyle>
          <a:p>
            <a:pPr algn="just"/>
            <a:r>
              <a:rPr lang="zh-CN" altLang="en-US" sz="2800" kern="1200" dirty="0" smtClean="0"/>
              <a:t>科研工作</a:t>
            </a:r>
            <a:r>
              <a:rPr lang="en-US" altLang="zh-CN" sz="2800" kern="1200" dirty="0" smtClean="0"/>
              <a:t>(3)</a:t>
            </a:r>
            <a:r>
              <a:rPr lang="zh-CN" altLang="en-US" sz="2800" kern="1200" dirty="0" smtClean="0"/>
              <a:t>：</a:t>
            </a:r>
            <a:r>
              <a:rPr lang="zh-CN" altLang="en-US" sz="2800" kern="1200" dirty="0" smtClean="0">
                <a:solidFill>
                  <a:srgbClr val="FF0000"/>
                </a:solidFill>
              </a:rPr>
              <a:t>江门中微子实验相关的物理研究</a:t>
            </a:r>
            <a:endParaRPr lang="zh-CN" altLang="en-US" sz="2800" kern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250455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107504" y="1124744"/>
            <a:ext cx="8928992" cy="5526946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2200" dirty="0" smtClean="0">
                <a:solidFill>
                  <a:srgbClr val="FF0000"/>
                </a:solidFill>
              </a:rPr>
              <a:t>科研基金</a:t>
            </a:r>
            <a:r>
              <a:rPr lang="zh-CN" altLang="en-US" sz="2200" dirty="0">
                <a:solidFill>
                  <a:srgbClr val="FF0000"/>
                </a:solidFill>
              </a:rPr>
              <a:t>：</a:t>
            </a:r>
            <a:endParaRPr lang="en-US" altLang="zh-CN" sz="22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CN" altLang="en-US" sz="1800" dirty="0" smtClean="0">
                <a:solidFill>
                  <a:srgbClr val="FF0000"/>
                </a:solidFill>
              </a:rPr>
              <a:t>主持 </a:t>
            </a:r>
            <a:r>
              <a:rPr lang="zh-CN" altLang="en-US" sz="1800" dirty="0" smtClean="0"/>
              <a:t>北京自然科学基金面上</a:t>
            </a:r>
            <a:r>
              <a:rPr lang="zh-CN" altLang="en-US" sz="1800" dirty="0"/>
              <a:t>项目、国家自然科学基金青年项目、国家自然科学</a:t>
            </a:r>
            <a:r>
              <a:rPr lang="zh-CN" altLang="en-US" sz="1800" dirty="0" smtClean="0"/>
              <a:t>基金</a:t>
            </a:r>
            <a:r>
              <a:rPr lang="zh-CN" altLang="en-US" sz="1800" dirty="0"/>
              <a:t>重点</a:t>
            </a:r>
            <a:r>
              <a:rPr lang="zh-CN" altLang="en-US" sz="1800" dirty="0" smtClean="0"/>
              <a:t>基金子课题</a:t>
            </a:r>
            <a:endParaRPr lang="en-US" altLang="zh-CN" sz="1800" dirty="0" smtClean="0"/>
          </a:p>
          <a:p>
            <a:pPr marL="0" indent="0">
              <a:buNone/>
            </a:pPr>
            <a:r>
              <a:rPr lang="zh-CN" altLang="en-US" sz="1800" dirty="0" smtClean="0">
                <a:solidFill>
                  <a:srgbClr val="FF0000"/>
                </a:solidFill>
              </a:rPr>
              <a:t>参与 </a:t>
            </a:r>
            <a:r>
              <a:rPr lang="zh-CN" altLang="zh-CN" sz="1800" dirty="0" smtClean="0"/>
              <a:t>国家</a:t>
            </a:r>
            <a:r>
              <a:rPr lang="zh-CN" altLang="zh-CN" sz="1800" dirty="0"/>
              <a:t>重点研发</a:t>
            </a:r>
            <a:r>
              <a:rPr lang="zh-CN" altLang="zh-CN" sz="1800" dirty="0" smtClean="0"/>
              <a:t>计划</a:t>
            </a:r>
            <a:r>
              <a:rPr lang="en-US" altLang="zh-CN" sz="1800" dirty="0" smtClean="0"/>
              <a:t>(</a:t>
            </a:r>
            <a:r>
              <a:rPr lang="zh-CN" altLang="en-US" sz="1800" dirty="0" smtClean="0"/>
              <a:t>课题骨干</a:t>
            </a:r>
            <a:r>
              <a:rPr lang="en-US" altLang="zh-CN" sz="1800" dirty="0" smtClean="0"/>
              <a:t>)</a:t>
            </a:r>
            <a:r>
              <a:rPr lang="zh-CN" altLang="en-US" sz="1800" dirty="0"/>
              <a:t>，</a:t>
            </a:r>
            <a:r>
              <a:rPr lang="en-US" altLang="zh-CN" sz="1800" dirty="0" smtClean="0"/>
              <a:t>“</a:t>
            </a:r>
            <a:r>
              <a:rPr lang="zh-CN" altLang="en-US" sz="1800" dirty="0"/>
              <a:t>江门中微子实验</a:t>
            </a:r>
            <a:r>
              <a:rPr lang="en-US" altLang="zh-CN" sz="1800" dirty="0"/>
              <a:t>”</a:t>
            </a:r>
            <a:r>
              <a:rPr lang="zh-CN" altLang="en-US" sz="1800" dirty="0"/>
              <a:t>先导专项</a:t>
            </a:r>
            <a:r>
              <a:rPr lang="en-US" altLang="zh-CN" sz="1800" dirty="0" smtClean="0"/>
              <a:t>A</a:t>
            </a:r>
          </a:p>
          <a:p>
            <a:pPr marL="0" indent="0">
              <a:buNone/>
            </a:pPr>
            <a:endParaRPr lang="en-US" altLang="zh-CN" sz="1600" dirty="0" smtClean="0"/>
          </a:p>
          <a:p>
            <a:pPr marL="0" indent="0">
              <a:buNone/>
            </a:pPr>
            <a:r>
              <a:rPr lang="zh-CN" altLang="en-US" sz="2200" dirty="0" smtClean="0">
                <a:solidFill>
                  <a:srgbClr val="FF0000"/>
                </a:solidFill>
              </a:rPr>
              <a:t>学术兼职：</a:t>
            </a:r>
            <a:endParaRPr lang="en-US" altLang="zh-CN" sz="22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CN" altLang="en-US" sz="1800" dirty="0">
                <a:solidFill>
                  <a:srgbClr val="FF0000"/>
                </a:solidFill>
              </a:rPr>
              <a:t>担任</a:t>
            </a:r>
            <a:r>
              <a:rPr lang="zh-CN" altLang="en-US" sz="1800" dirty="0"/>
              <a:t> </a:t>
            </a:r>
            <a:r>
              <a:rPr lang="zh-CN" altLang="en-US" sz="1800" dirty="0" smtClean="0"/>
              <a:t>国际应用反中微子物理大会</a:t>
            </a:r>
            <a:r>
              <a:rPr lang="en-US" altLang="zh-CN" sz="1800" dirty="0" smtClean="0"/>
              <a:t>(AAP)</a:t>
            </a:r>
            <a:r>
              <a:rPr lang="zh-CN" altLang="en-US" sz="1800" dirty="0" smtClean="0"/>
              <a:t>， 国际咨询委员会成员</a:t>
            </a:r>
            <a:endParaRPr lang="en-US" altLang="zh-CN" sz="1800" dirty="0"/>
          </a:p>
          <a:p>
            <a:pPr marL="0" indent="0">
              <a:buNone/>
            </a:pPr>
            <a:endParaRPr lang="en-US" altLang="zh-CN" sz="1600" dirty="0" smtClean="0"/>
          </a:p>
          <a:p>
            <a:pPr marL="0" indent="0">
              <a:buNone/>
            </a:pPr>
            <a:r>
              <a:rPr lang="zh-CN" altLang="en-US" sz="2200" dirty="0">
                <a:solidFill>
                  <a:srgbClr val="FF0000"/>
                </a:solidFill>
              </a:rPr>
              <a:t>指导学生：</a:t>
            </a:r>
            <a:endParaRPr lang="en-US" altLang="zh-CN" sz="22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CN" altLang="en-US" sz="1800" dirty="0" smtClean="0"/>
              <a:t>指导</a:t>
            </a:r>
            <a:r>
              <a:rPr lang="zh-CN" altLang="en-US" sz="1800" dirty="0"/>
              <a:t>两名博士后；指导一名博士生</a:t>
            </a:r>
            <a:r>
              <a:rPr lang="en-US" altLang="zh-CN" sz="1800" dirty="0"/>
              <a:t>(</a:t>
            </a:r>
            <a:r>
              <a:rPr lang="zh-CN" altLang="en-US" sz="1800" dirty="0"/>
              <a:t>张</a:t>
            </a:r>
            <a:r>
              <a:rPr lang="zh-CN" altLang="en-US" sz="1800" dirty="0" smtClean="0"/>
              <a:t>易于，</a:t>
            </a:r>
            <a:r>
              <a:rPr lang="en-US" altLang="zh-CN" sz="1800" dirty="0" smtClean="0"/>
              <a:t>2015-2020)</a:t>
            </a:r>
            <a:r>
              <a:rPr lang="zh-CN" altLang="en-US" sz="1800" dirty="0" smtClean="0"/>
              <a:t>，</a:t>
            </a:r>
            <a:r>
              <a:rPr lang="zh-CN" altLang="en-US" sz="1800" dirty="0" smtClean="0">
                <a:solidFill>
                  <a:srgbClr val="FF0000"/>
                </a:solidFill>
              </a:rPr>
              <a:t>获得</a:t>
            </a:r>
            <a:r>
              <a:rPr lang="en-US" altLang="zh-CN" sz="1800" dirty="0" smtClean="0">
                <a:solidFill>
                  <a:srgbClr val="FF0000"/>
                </a:solidFill>
              </a:rPr>
              <a:t>2019</a:t>
            </a:r>
            <a:r>
              <a:rPr lang="zh-CN" altLang="en-US" sz="1800" dirty="0" smtClean="0">
                <a:solidFill>
                  <a:srgbClr val="FF0000"/>
                </a:solidFill>
              </a:rPr>
              <a:t>年国家奖学金</a:t>
            </a:r>
            <a:r>
              <a:rPr lang="zh-CN" altLang="en-US" sz="1800" dirty="0">
                <a:solidFill>
                  <a:srgbClr val="FF0000"/>
                </a:solidFill>
              </a:rPr>
              <a:t>；</a:t>
            </a:r>
            <a:r>
              <a:rPr lang="zh-CN" altLang="en-US" sz="1800" dirty="0" smtClean="0"/>
              <a:t>指导</a:t>
            </a:r>
            <a:r>
              <a:rPr lang="zh-CN" altLang="en-US" sz="1800" dirty="0"/>
              <a:t>两名联合</a:t>
            </a:r>
            <a:r>
              <a:rPr lang="zh-CN" altLang="en-US" sz="1800" dirty="0" smtClean="0"/>
              <a:t>培养</a:t>
            </a:r>
            <a:r>
              <a:rPr lang="zh-CN" altLang="en-US" sz="1800" dirty="0" smtClean="0"/>
              <a:t>研究生</a:t>
            </a:r>
            <a:endParaRPr lang="en-US" altLang="zh-CN" sz="1800" dirty="0" smtClean="0"/>
          </a:p>
          <a:p>
            <a:pPr marL="0" indent="0">
              <a:buNone/>
            </a:pPr>
            <a:endParaRPr lang="en-US" altLang="zh-CN" sz="1600" dirty="0" smtClean="0"/>
          </a:p>
          <a:p>
            <a:pPr marL="0" indent="0">
              <a:buNone/>
            </a:pPr>
            <a:r>
              <a:rPr lang="zh-CN" altLang="en-US" sz="2000" dirty="0" smtClean="0">
                <a:solidFill>
                  <a:srgbClr val="FF0000"/>
                </a:solidFill>
              </a:rPr>
              <a:t>教学工作：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CN" altLang="en-US" sz="1800" dirty="0" smtClean="0"/>
              <a:t>连续多年担任 </a:t>
            </a:r>
            <a:r>
              <a:rPr lang="zh-CN" altLang="en-US" sz="1800" dirty="0"/>
              <a:t>国科大 </a:t>
            </a:r>
            <a:r>
              <a:rPr lang="en-US" altLang="zh-CN" sz="1800" dirty="0">
                <a:solidFill>
                  <a:srgbClr val="FF0000"/>
                </a:solidFill>
              </a:rPr>
              <a:t>《</a:t>
            </a:r>
            <a:r>
              <a:rPr lang="zh-CN" altLang="en-US" sz="1800" dirty="0">
                <a:solidFill>
                  <a:srgbClr val="FF0000"/>
                </a:solidFill>
              </a:rPr>
              <a:t>中微子物理</a:t>
            </a:r>
            <a:r>
              <a:rPr lang="en-US" altLang="zh-CN" sz="1800" dirty="0">
                <a:solidFill>
                  <a:srgbClr val="FF0000"/>
                </a:solidFill>
              </a:rPr>
              <a:t>》</a:t>
            </a:r>
            <a:r>
              <a:rPr lang="zh-CN" altLang="en-US" sz="1800" dirty="0"/>
              <a:t>研究生专业课 </a:t>
            </a:r>
            <a:r>
              <a:rPr lang="zh-CN" altLang="en-US" sz="1800" dirty="0" smtClean="0"/>
              <a:t>主讲教师</a:t>
            </a:r>
            <a:endParaRPr lang="zh-CN" altLang="en-US" sz="1800" dirty="0"/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/>
          <a:p>
            <a:r>
              <a:rPr lang="en-US" altLang="zh-CN" sz="2800" dirty="0" smtClean="0"/>
              <a:t>2018-2019</a:t>
            </a:r>
            <a:r>
              <a:rPr lang="zh-CN" altLang="en-US" sz="2800" dirty="0" smtClean="0"/>
              <a:t>年</a:t>
            </a:r>
            <a:r>
              <a:rPr lang="zh-CN" altLang="en-US" sz="2800" dirty="0" smtClean="0"/>
              <a:t>工作总结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952303866"/>
      </p:ext>
    </p:extLst>
  </p:cSld>
  <p:clrMapOvr>
    <a:masterClrMapping/>
  </p:clrMapOvr>
  <p:transition spd="med" advTm="11673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>
            <a:spLocks noGrp="1"/>
          </p:cNvSpPr>
          <p:nvPr>
            <p:ph idx="1"/>
          </p:nvPr>
        </p:nvSpPr>
        <p:spPr>
          <a:xfrm>
            <a:off x="186968" y="1196752"/>
            <a:ext cx="8803123" cy="5127648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2200" dirty="0" smtClean="0">
                <a:solidFill>
                  <a:srgbClr val="FF0000"/>
                </a:solidFill>
              </a:rPr>
              <a:t>会议报告</a:t>
            </a:r>
            <a:r>
              <a:rPr lang="en-US" altLang="zh-CN" sz="2200" dirty="0" smtClean="0">
                <a:solidFill>
                  <a:srgbClr val="FF0000"/>
                </a:solidFill>
              </a:rPr>
              <a:t>/Seminar</a:t>
            </a:r>
            <a:endParaRPr lang="en-US" altLang="zh-CN" sz="22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zh-CN" sz="1600" dirty="0" smtClean="0">
                <a:solidFill>
                  <a:srgbClr val="FF0000"/>
                </a:solidFill>
              </a:rPr>
              <a:t>(1) </a:t>
            </a:r>
            <a:r>
              <a:rPr lang="en-US" altLang="zh-CN" sz="1600" dirty="0" smtClean="0">
                <a:solidFill>
                  <a:srgbClr val="FF0000"/>
                </a:solidFill>
              </a:rPr>
              <a:t>XVIII </a:t>
            </a:r>
            <a:r>
              <a:rPr lang="en-US" altLang="zh-CN" sz="1600" dirty="0">
                <a:solidFill>
                  <a:srgbClr val="FF0000"/>
                </a:solidFill>
              </a:rPr>
              <a:t>International Workshop on Neutrino Telescopes, 18-22 March 2019, </a:t>
            </a:r>
            <a:r>
              <a:rPr lang="en-US" altLang="zh-CN" sz="1600" dirty="0" err="1">
                <a:solidFill>
                  <a:srgbClr val="FF0000"/>
                </a:solidFill>
              </a:rPr>
              <a:t>Venezia</a:t>
            </a:r>
            <a:r>
              <a:rPr lang="en-US" altLang="zh-CN" sz="1600" dirty="0">
                <a:solidFill>
                  <a:srgbClr val="FF0000"/>
                </a:solidFill>
              </a:rPr>
              <a:t>, </a:t>
            </a:r>
            <a:r>
              <a:rPr lang="en-US" altLang="zh-CN" sz="1600" dirty="0" smtClean="0">
                <a:solidFill>
                  <a:srgbClr val="FF0000"/>
                </a:solidFill>
              </a:rPr>
              <a:t>Italy </a:t>
            </a:r>
            <a:r>
              <a:rPr lang="zh-CN" altLang="en-US" sz="1600" dirty="0" smtClean="0">
                <a:solidFill>
                  <a:srgbClr val="FF0000"/>
                </a:solidFill>
              </a:rPr>
              <a:t>大会报告</a:t>
            </a:r>
            <a:endParaRPr lang="en-US" altLang="zh-CN" sz="16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zh-CN" sz="1600" dirty="0" smtClean="0"/>
              <a:t>(2) </a:t>
            </a:r>
            <a:r>
              <a:rPr lang="en-US" altLang="zh-CN" sz="1600" dirty="0"/>
              <a:t>8th Workshop on Flavor Symmetries and Consequences in Accelerators and Cosmology, 22-27 July 2019, Hefei, </a:t>
            </a:r>
            <a:r>
              <a:rPr lang="en-US" altLang="zh-CN" sz="1600" dirty="0" smtClean="0"/>
              <a:t>China, </a:t>
            </a:r>
            <a:r>
              <a:rPr lang="zh-CN" altLang="en-US" sz="1600" dirty="0" smtClean="0"/>
              <a:t>大会报告</a:t>
            </a:r>
            <a:endParaRPr lang="en-US" altLang="zh-CN" sz="1600" dirty="0" smtClean="0"/>
          </a:p>
          <a:p>
            <a:pPr marL="0" indent="0">
              <a:buNone/>
            </a:pPr>
            <a:r>
              <a:rPr lang="en-US" altLang="zh-CN" sz="1600" dirty="0" smtClean="0"/>
              <a:t>(3) </a:t>
            </a:r>
            <a:r>
              <a:rPr lang="en-US" altLang="zh-CN" sz="1600" dirty="0" smtClean="0"/>
              <a:t>Technical </a:t>
            </a:r>
            <a:r>
              <a:rPr lang="en-US" altLang="zh-CN" sz="1600" dirty="0"/>
              <a:t>Meeting of the Nuclear Data Section of the International Atomic Energy Agency (IAEA), 23-26 April 2019, </a:t>
            </a:r>
            <a:r>
              <a:rPr lang="en-US" altLang="zh-CN" sz="1600" dirty="0" smtClean="0"/>
              <a:t>IAEA, </a:t>
            </a:r>
            <a:r>
              <a:rPr lang="en-US" altLang="zh-CN" sz="1600" dirty="0"/>
              <a:t>Vienna, </a:t>
            </a:r>
            <a:r>
              <a:rPr lang="en-US" altLang="zh-CN" sz="1600" dirty="0" smtClean="0"/>
              <a:t>Austria, </a:t>
            </a:r>
            <a:r>
              <a:rPr lang="zh-CN" altLang="en-US" sz="1600" dirty="0" smtClean="0"/>
              <a:t>大会报告</a:t>
            </a:r>
            <a:endParaRPr lang="en-US" altLang="zh-CN" sz="1600" dirty="0" smtClean="0"/>
          </a:p>
          <a:p>
            <a:pPr marL="0" indent="0">
              <a:buNone/>
            </a:pPr>
            <a:r>
              <a:rPr lang="en-US" altLang="zh-CN" sz="1600" dirty="0" smtClean="0"/>
              <a:t>(4) 14th </a:t>
            </a:r>
            <a:r>
              <a:rPr lang="en-US" altLang="zh-CN" sz="1600" dirty="0"/>
              <a:t>Workshop on </a:t>
            </a:r>
            <a:r>
              <a:rPr lang="en-US" altLang="zh-CN" sz="1600" dirty="0" err="1"/>
              <a:t>TeV</a:t>
            </a:r>
            <a:r>
              <a:rPr lang="en-US" altLang="zh-CN" sz="1600" dirty="0"/>
              <a:t> </a:t>
            </a:r>
            <a:r>
              <a:rPr lang="en-US" altLang="zh-CN" sz="1600" dirty="0" smtClean="0"/>
              <a:t>Physics, 19-22 April </a:t>
            </a:r>
            <a:r>
              <a:rPr lang="en-US" altLang="zh-CN" sz="1600" dirty="0"/>
              <a:t>2019, </a:t>
            </a:r>
            <a:r>
              <a:rPr lang="en-US" altLang="zh-CN" sz="1600" dirty="0" smtClean="0"/>
              <a:t>Nanjing, </a:t>
            </a:r>
            <a:r>
              <a:rPr lang="en-US" altLang="zh-CN" sz="1600" dirty="0"/>
              <a:t>China, </a:t>
            </a:r>
            <a:r>
              <a:rPr lang="zh-CN" altLang="en-US" sz="1600" dirty="0"/>
              <a:t>大会报告</a:t>
            </a:r>
            <a:endParaRPr lang="en-US" altLang="zh-CN" sz="1600" dirty="0"/>
          </a:p>
          <a:p>
            <a:pPr marL="0" indent="0">
              <a:buNone/>
            </a:pPr>
            <a:r>
              <a:rPr lang="en-US" altLang="zh-CN" sz="1600" dirty="0" smtClean="0"/>
              <a:t>(5) </a:t>
            </a:r>
            <a:r>
              <a:rPr lang="zh-CN" altLang="en-US" sz="1600" dirty="0" smtClean="0"/>
              <a:t>李政道研究所</a:t>
            </a:r>
            <a:r>
              <a:rPr lang="en-US" altLang="zh-CN" sz="1600" dirty="0" smtClean="0"/>
              <a:t>/</a:t>
            </a:r>
            <a:r>
              <a:rPr lang="zh-CN" altLang="en-US" sz="1600" dirty="0" smtClean="0"/>
              <a:t>南开大学等单位 邀请报告</a:t>
            </a:r>
            <a:r>
              <a:rPr lang="en-US" altLang="zh-CN" sz="1600" dirty="0" smtClean="0"/>
              <a:t>/Seminar</a:t>
            </a:r>
          </a:p>
          <a:p>
            <a:pPr marL="0" indent="0">
              <a:buNone/>
            </a:pPr>
            <a:endParaRPr lang="en-US" altLang="zh-CN" sz="1600" dirty="0"/>
          </a:p>
          <a:p>
            <a:pPr marL="0" indent="0">
              <a:buNone/>
            </a:pPr>
            <a:r>
              <a:rPr lang="zh-CN" altLang="en-US" sz="2200" dirty="0">
                <a:solidFill>
                  <a:srgbClr val="FF0000"/>
                </a:solidFill>
              </a:rPr>
              <a:t>服务</a:t>
            </a:r>
            <a:r>
              <a:rPr lang="zh-CN" altLang="en-US" sz="2200" dirty="0" smtClean="0">
                <a:solidFill>
                  <a:srgbClr val="FF0000"/>
                </a:solidFill>
              </a:rPr>
              <a:t>工作</a:t>
            </a:r>
            <a:endParaRPr lang="en-US" altLang="zh-CN" sz="22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zh-CN" sz="1800" dirty="0" smtClean="0">
                <a:solidFill>
                  <a:srgbClr val="FF0000"/>
                </a:solidFill>
              </a:rPr>
              <a:t>a) </a:t>
            </a:r>
            <a:r>
              <a:rPr lang="zh-CN" altLang="en-US" sz="1800" dirty="0" smtClean="0">
                <a:solidFill>
                  <a:srgbClr val="FF0000"/>
                </a:solidFill>
              </a:rPr>
              <a:t>江门中微子实验</a:t>
            </a:r>
            <a:r>
              <a:rPr lang="en-US" altLang="zh-CN" sz="1800" dirty="0" smtClean="0">
                <a:solidFill>
                  <a:srgbClr val="FF0000"/>
                </a:solidFill>
              </a:rPr>
              <a:t>Publication </a:t>
            </a:r>
            <a:r>
              <a:rPr lang="en-US" altLang="zh-CN" sz="1800" dirty="0" smtClean="0">
                <a:solidFill>
                  <a:srgbClr val="FF0000"/>
                </a:solidFill>
              </a:rPr>
              <a:t>Board</a:t>
            </a:r>
            <a:r>
              <a:rPr lang="zh-CN" altLang="en-US" sz="1800" dirty="0" smtClean="0">
                <a:solidFill>
                  <a:srgbClr val="FF0000"/>
                </a:solidFill>
              </a:rPr>
              <a:t>成员</a:t>
            </a:r>
            <a:endParaRPr lang="en-US" altLang="zh-CN" sz="1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zh-CN" sz="1800" dirty="0" smtClean="0"/>
              <a:t>c) </a:t>
            </a:r>
            <a:r>
              <a:rPr lang="zh-CN" altLang="en-US" sz="1800" dirty="0" smtClean="0"/>
              <a:t>中微子组组会的组织工作，邀请国内外专家访问</a:t>
            </a:r>
            <a:endParaRPr lang="en-US" altLang="zh-CN" sz="1800" dirty="0" smtClean="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/>
          <a:p>
            <a:r>
              <a:rPr lang="en-US" altLang="zh-CN" sz="2800" dirty="0" smtClean="0"/>
              <a:t>2018-2019</a:t>
            </a:r>
            <a:r>
              <a:rPr lang="zh-CN" altLang="en-US" sz="2800" dirty="0" smtClean="0"/>
              <a:t>年</a:t>
            </a:r>
            <a:r>
              <a:rPr lang="zh-CN" altLang="en-US" sz="2800" dirty="0" smtClean="0"/>
              <a:t>工作总结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70598078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 smtClean="0"/>
              <a:t>个人简介：李玉峰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7504" y="1214422"/>
            <a:ext cx="8892480" cy="5310922"/>
          </a:xfrm>
        </p:spPr>
        <p:txBody>
          <a:bodyPr/>
          <a:lstStyle/>
          <a:p>
            <a:pPr marL="0" indent="0">
              <a:buNone/>
            </a:pPr>
            <a:r>
              <a:rPr lang="zh-CN" altLang="en-US" dirty="0" smtClean="0">
                <a:solidFill>
                  <a:srgbClr val="FF0000"/>
                </a:solidFill>
              </a:rPr>
              <a:t>基本信息：</a:t>
            </a:r>
            <a:r>
              <a:rPr lang="zh-CN" altLang="en-US" dirty="0" smtClean="0"/>
              <a:t>李玉峰，</a:t>
            </a:r>
            <a:r>
              <a:rPr lang="en-US" altLang="zh-CN" dirty="0" smtClean="0"/>
              <a:t>1981</a:t>
            </a:r>
            <a:r>
              <a:rPr lang="zh-CN" altLang="en-US" dirty="0" smtClean="0"/>
              <a:t>年</a:t>
            </a:r>
            <a:r>
              <a:rPr lang="en-US" altLang="zh-CN" dirty="0" smtClean="0"/>
              <a:t>4</a:t>
            </a:r>
            <a:r>
              <a:rPr lang="zh-CN" altLang="en-US" dirty="0" smtClean="0"/>
              <a:t>月，出生于河北石家庄</a:t>
            </a:r>
            <a:endParaRPr lang="en-US" altLang="zh-CN" dirty="0"/>
          </a:p>
          <a:p>
            <a:pPr marL="0" indent="0">
              <a:buNone/>
            </a:pPr>
            <a:endParaRPr lang="en-US" altLang="zh-CN" sz="1600" dirty="0" smtClean="0"/>
          </a:p>
          <a:p>
            <a:pPr marL="0" indent="0">
              <a:buNone/>
            </a:pPr>
            <a:r>
              <a:rPr lang="zh-CN" altLang="en-US" dirty="0" smtClean="0">
                <a:solidFill>
                  <a:srgbClr val="FF0000"/>
                </a:solidFill>
              </a:rPr>
              <a:t>学习</a:t>
            </a:r>
            <a:r>
              <a:rPr lang="zh-CN" altLang="en-US" dirty="0">
                <a:solidFill>
                  <a:srgbClr val="FF0000"/>
                </a:solidFill>
              </a:rPr>
              <a:t>与科研工作</a:t>
            </a:r>
            <a:r>
              <a:rPr lang="zh-CN" altLang="en-US" dirty="0" smtClean="0">
                <a:solidFill>
                  <a:srgbClr val="FF0000"/>
                </a:solidFill>
              </a:rPr>
              <a:t>经历：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zh-CN" sz="1600" dirty="0" smtClean="0"/>
          </a:p>
          <a:p>
            <a:pPr marL="0" indent="0">
              <a:buNone/>
            </a:pPr>
            <a:r>
              <a:rPr lang="en-US" altLang="zh-CN" dirty="0" smtClean="0"/>
              <a:t>2004</a:t>
            </a:r>
            <a:r>
              <a:rPr lang="zh-CN" altLang="en-US" dirty="0" smtClean="0"/>
              <a:t>年</a:t>
            </a:r>
            <a:r>
              <a:rPr lang="en-US" altLang="zh-CN" dirty="0" smtClean="0"/>
              <a:t>7</a:t>
            </a:r>
            <a:r>
              <a:rPr lang="zh-CN" altLang="en-US" dirty="0" smtClean="0"/>
              <a:t>月</a:t>
            </a:r>
            <a:r>
              <a:rPr lang="en-US" altLang="zh-CN" dirty="0"/>
              <a:t> </a:t>
            </a:r>
            <a:r>
              <a:rPr lang="en-US" altLang="zh-CN" dirty="0" smtClean="0"/>
              <a:t>   </a:t>
            </a:r>
            <a:r>
              <a:rPr lang="zh-CN" altLang="en-US" dirty="0" smtClean="0"/>
              <a:t>中国科学技术大学    学士</a:t>
            </a:r>
            <a:endParaRPr lang="en-US" altLang="zh-CN" dirty="0" smtClean="0"/>
          </a:p>
          <a:p>
            <a:pPr marL="0" indent="0">
              <a:buNone/>
            </a:pPr>
            <a:r>
              <a:rPr lang="en-US" altLang="zh-CN" dirty="0" smtClean="0"/>
              <a:t>2010</a:t>
            </a:r>
            <a:r>
              <a:rPr lang="zh-CN" altLang="en-US" dirty="0" smtClean="0"/>
              <a:t>年</a:t>
            </a:r>
            <a:r>
              <a:rPr lang="en-US" altLang="zh-CN" dirty="0"/>
              <a:t>6</a:t>
            </a:r>
            <a:r>
              <a:rPr lang="zh-CN" altLang="en-US" dirty="0" smtClean="0"/>
              <a:t>月    中科大</a:t>
            </a:r>
            <a:r>
              <a:rPr lang="en-US" altLang="zh-CN" dirty="0" smtClean="0"/>
              <a:t>/</a:t>
            </a:r>
            <a:r>
              <a:rPr lang="zh-CN" altLang="en-US" dirty="0" smtClean="0"/>
              <a:t>都灵大学    联合培养博士</a:t>
            </a:r>
            <a:endParaRPr lang="en-US" altLang="zh-CN" dirty="0" smtClean="0"/>
          </a:p>
          <a:p>
            <a:pPr marL="0" indent="0">
              <a:buNone/>
            </a:pPr>
            <a:r>
              <a:rPr lang="en-US" altLang="zh-CN" dirty="0" smtClean="0"/>
              <a:t>2008-2010</a:t>
            </a:r>
            <a:r>
              <a:rPr lang="zh-CN" altLang="en-US" dirty="0"/>
              <a:t> </a:t>
            </a:r>
            <a:r>
              <a:rPr lang="zh-CN" altLang="en-US" dirty="0" smtClean="0"/>
              <a:t>  都灵大学    研究助理</a:t>
            </a:r>
            <a:endParaRPr lang="en-US" altLang="zh-CN" dirty="0" smtClean="0"/>
          </a:p>
          <a:p>
            <a:pPr marL="0" indent="0">
              <a:buNone/>
            </a:pPr>
            <a:r>
              <a:rPr lang="en-US" altLang="zh-CN" dirty="0" smtClean="0"/>
              <a:t>2010-2012</a:t>
            </a:r>
            <a:r>
              <a:rPr lang="zh-CN" altLang="en-US" dirty="0" smtClean="0"/>
              <a:t>   高能所</a:t>
            </a:r>
            <a:r>
              <a:rPr lang="zh-CN" altLang="en-US" dirty="0"/>
              <a:t>理论</a:t>
            </a:r>
            <a:r>
              <a:rPr lang="zh-CN" altLang="en-US" dirty="0" smtClean="0"/>
              <a:t>室</a:t>
            </a:r>
            <a:r>
              <a:rPr lang="zh-CN" altLang="en-US" dirty="0"/>
              <a:t> </a:t>
            </a:r>
            <a:r>
              <a:rPr lang="zh-CN" altLang="en-US" dirty="0" smtClean="0"/>
              <a:t>   博士后</a:t>
            </a:r>
            <a:endParaRPr lang="en-US" altLang="zh-CN" dirty="0" smtClean="0"/>
          </a:p>
          <a:p>
            <a:pPr marL="0" indent="0">
              <a:buNone/>
            </a:pPr>
            <a:r>
              <a:rPr lang="en-US" altLang="zh-CN" dirty="0" smtClean="0"/>
              <a:t>2012-</a:t>
            </a:r>
            <a:r>
              <a:rPr lang="zh-CN" altLang="en-US" dirty="0" smtClean="0"/>
              <a:t>至今</a:t>
            </a:r>
            <a:r>
              <a:rPr lang="zh-CN" altLang="en-US" dirty="0"/>
              <a:t> </a:t>
            </a:r>
            <a:r>
              <a:rPr lang="zh-CN" altLang="en-US" dirty="0" smtClean="0"/>
              <a:t>   高能所实验物理中心   副研究员</a:t>
            </a:r>
            <a:endParaRPr lang="en-US" altLang="zh-CN" dirty="0" smtClean="0"/>
          </a:p>
          <a:p>
            <a:pPr marL="0" indent="0">
              <a:buNone/>
            </a:pPr>
            <a:r>
              <a:rPr lang="en-US" altLang="zh-CN" dirty="0" smtClean="0">
                <a:solidFill>
                  <a:srgbClr val="FF0000"/>
                </a:solidFill>
              </a:rPr>
              <a:t>2019-</a:t>
            </a:r>
            <a:r>
              <a:rPr lang="zh-CN" altLang="en-US" dirty="0">
                <a:solidFill>
                  <a:srgbClr val="FF0000"/>
                </a:solidFill>
              </a:rPr>
              <a:t>至今    高能所实验物理中心 </a:t>
            </a:r>
            <a:r>
              <a:rPr lang="zh-CN" altLang="en-US" dirty="0" smtClean="0">
                <a:solidFill>
                  <a:srgbClr val="FF0000"/>
                </a:solidFill>
              </a:rPr>
              <a:t>  特聘青年研究员</a:t>
            </a:r>
            <a:endParaRPr lang="en-US" altLang="zh-C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181703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/>
          <a:p>
            <a:r>
              <a:rPr lang="en-US" altLang="zh-CN" sz="2800" dirty="0" smtClean="0"/>
              <a:t>2018-2019</a:t>
            </a:r>
            <a:r>
              <a:rPr lang="zh-CN" altLang="en-US" sz="2800" dirty="0" smtClean="0"/>
              <a:t>年</a:t>
            </a:r>
            <a:r>
              <a:rPr lang="zh-CN" altLang="en-US" sz="2800" dirty="0" smtClean="0"/>
              <a:t>工作总结</a:t>
            </a:r>
            <a:endParaRPr lang="zh-CN" altLang="en-US" sz="2800" dirty="0"/>
          </a:p>
        </p:txBody>
      </p:sp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107504" y="1196752"/>
            <a:ext cx="4745072" cy="1944216"/>
          </a:xfrm>
          <a:ln>
            <a:solidFill>
              <a:srgbClr val="FF0000"/>
            </a:solidFill>
          </a:ln>
        </p:spPr>
        <p:txBody>
          <a:bodyPr/>
          <a:lstStyle/>
          <a:p>
            <a:pPr marL="0" indent="0" algn="just">
              <a:buNone/>
            </a:pPr>
            <a:r>
              <a:rPr lang="en-US" altLang="zh-CN" sz="2200" dirty="0" err="1" smtClean="0"/>
              <a:t>NeuTel</a:t>
            </a:r>
            <a:r>
              <a:rPr lang="zh-CN" altLang="en-US" sz="2200" dirty="0" smtClean="0"/>
              <a:t>系列会议有</a:t>
            </a:r>
            <a:r>
              <a:rPr lang="en-US" altLang="zh-CN" sz="2200" dirty="0" smtClean="0"/>
              <a:t>20</a:t>
            </a:r>
            <a:r>
              <a:rPr lang="zh-CN" altLang="en-US" sz="2200" dirty="0" smtClean="0"/>
              <a:t>余年历史，是中微子理论和实验领域最重要的国际会议之一。</a:t>
            </a:r>
            <a:endParaRPr lang="en-US" altLang="zh-CN" sz="2200" dirty="0" smtClean="0"/>
          </a:p>
          <a:p>
            <a:pPr marL="0" indent="0" algn="just">
              <a:buNone/>
            </a:pPr>
            <a:r>
              <a:rPr lang="en-US" altLang="zh-CN" sz="2200" dirty="0" smtClean="0"/>
              <a:t>2019</a:t>
            </a:r>
            <a:r>
              <a:rPr lang="zh-CN" altLang="en-US" sz="2200" dirty="0" smtClean="0"/>
              <a:t>年受邀请进行</a:t>
            </a:r>
            <a:r>
              <a:rPr lang="zh-CN" altLang="en-US" sz="2200" dirty="0" smtClean="0">
                <a:solidFill>
                  <a:srgbClr val="FF0000"/>
                </a:solidFill>
              </a:rPr>
              <a:t>理论综述报告：</a:t>
            </a:r>
            <a:r>
              <a:rPr lang="en-US" altLang="zh-CN" sz="2000" i="1" dirty="0" smtClean="0"/>
              <a:t>light </a:t>
            </a:r>
            <a:r>
              <a:rPr lang="en-US" altLang="zh-CN" sz="2000" i="1" dirty="0"/>
              <a:t>sterile </a:t>
            </a:r>
            <a:r>
              <a:rPr lang="en-US" altLang="zh-CN" sz="2000" i="1" dirty="0" smtClean="0"/>
              <a:t>neutrinos</a:t>
            </a:r>
          </a:p>
          <a:p>
            <a:pPr marL="0" indent="0" algn="just">
              <a:buNone/>
            </a:pPr>
            <a:endParaRPr lang="en-US" altLang="zh-CN" sz="2000" i="1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3284982"/>
            <a:ext cx="4355976" cy="324036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244" y="3284983"/>
            <a:ext cx="5022260" cy="3245630"/>
          </a:xfrm>
          <a:prstGeom prst="rect">
            <a:avLst/>
          </a:prstGeom>
        </p:spPr>
      </p:pic>
      <p:sp>
        <p:nvSpPr>
          <p:cNvPr id="8" name="内容占位符 2"/>
          <p:cNvSpPr txBox="1">
            <a:spLocks/>
          </p:cNvSpPr>
          <p:nvPr/>
        </p:nvSpPr>
        <p:spPr bwMode="auto">
          <a:xfrm>
            <a:off x="5004048" y="1196752"/>
            <a:ext cx="3952984" cy="7920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10000"/>
              </a:spcBef>
              <a:spcAft>
                <a:spcPct val="30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6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itchFamily="2" charset="2"/>
              <a:buChar char="n"/>
              <a:defRPr sz="240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itchFamily="2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itchFamily="2" charset="-122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itchFamily="2" charset="-122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itchFamily="2" charset="-122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itchFamily="2" charset="-122"/>
              </a:defRPr>
            </a:lvl9pPr>
          </a:lstStyle>
          <a:p>
            <a:pPr marL="0" indent="0" algn="just">
              <a:buFont typeface="Wingdings" pitchFamily="2" charset="2"/>
              <a:buNone/>
            </a:pPr>
            <a:r>
              <a:rPr lang="en-US" altLang="zh-CN" sz="2200" kern="0" dirty="0" err="1" smtClean="0"/>
              <a:t>NeuTel</a:t>
            </a:r>
            <a:r>
              <a:rPr lang="zh-CN" altLang="en-US" sz="2200" kern="0" dirty="0" smtClean="0"/>
              <a:t>会议</a:t>
            </a:r>
            <a:r>
              <a:rPr lang="en-US" altLang="zh-CN" sz="2200" kern="0" dirty="0" smtClean="0"/>
              <a:t>2019</a:t>
            </a:r>
            <a:r>
              <a:rPr lang="zh-CN" altLang="en-US" sz="2200" kern="0" dirty="0" smtClean="0"/>
              <a:t>年</a:t>
            </a:r>
            <a:r>
              <a:rPr lang="en-US" altLang="zh-CN" sz="2200" kern="0" dirty="0" smtClean="0"/>
              <a:t>3</a:t>
            </a:r>
            <a:r>
              <a:rPr lang="zh-CN" altLang="en-US" sz="2200" kern="0" dirty="0" smtClean="0"/>
              <a:t>月</a:t>
            </a:r>
            <a:r>
              <a:rPr lang="en-US" altLang="zh-CN" sz="2200" kern="0" dirty="0" smtClean="0"/>
              <a:t>18</a:t>
            </a:r>
            <a:r>
              <a:rPr lang="zh-CN" altLang="en-US" sz="2200" kern="0" dirty="0" smtClean="0"/>
              <a:t>日到</a:t>
            </a:r>
            <a:r>
              <a:rPr lang="en-US" altLang="zh-CN" sz="2200" kern="0" dirty="0" smtClean="0"/>
              <a:t>22</a:t>
            </a:r>
            <a:r>
              <a:rPr lang="zh-CN" altLang="en-US" sz="2200" kern="0" dirty="0" smtClean="0"/>
              <a:t>日在意大利威尼斯召开。</a:t>
            </a:r>
            <a:endParaRPr lang="en-US" altLang="zh-CN" sz="2000" i="1" kern="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6140" y="2017301"/>
            <a:ext cx="3508800" cy="117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5953"/>
      </p:ext>
    </p:extLst>
  </p:cSld>
  <p:clrMapOvr>
    <a:masterClrMapping/>
  </p:clrMapOvr>
  <p:transition spd="med"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/>
          <a:p>
            <a:r>
              <a:rPr lang="en-US" altLang="zh-CN" sz="2800" dirty="0" smtClean="0"/>
              <a:t>2018-2019</a:t>
            </a:r>
            <a:r>
              <a:rPr lang="zh-CN" altLang="en-US" sz="2800" dirty="0" smtClean="0"/>
              <a:t>年度小结</a:t>
            </a:r>
            <a:endParaRPr lang="zh-CN" altLang="en-US" sz="2800" dirty="0"/>
          </a:p>
        </p:txBody>
      </p:sp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251520" y="1358438"/>
            <a:ext cx="8496944" cy="3870762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400" dirty="0"/>
              <a:t>(1) </a:t>
            </a:r>
            <a:r>
              <a:rPr lang="zh-CN" altLang="en-US" sz="2400" dirty="0" smtClean="0"/>
              <a:t>在</a:t>
            </a:r>
            <a:r>
              <a:rPr lang="en-US" altLang="zh-CN" sz="2400" dirty="0" smtClean="0"/>
              <a:t>PRD</a:t>
            </a:r>
            <a:r>
              <a:rPr lang="zh-CN" altLang="en-US" sz="2400" dirty="0" smtClean="0"/>
              <a:t>等杂志共</a:t>
            </a:r>
            <a:r>
              <a:rPr lang="zh-CN" altLang="en-US" sz="2400" dirty="0"/>
              <a:t>发表</a:t>
            </a:r>
            <a:r>
              <a:rPr lang="en-US" altLang="zh-CN" sz="2400" dirty="0">
                <a:solidFill>
                  <a:srgbClr val="FF0000"/>
                </a:solidFill>
              </a:rPr>
              <a:t>9</a:t>
            </a:r>
            <a:r>
              <a:rPr lang="zh-CN" altLang="en-US" sz="2400" dirty="0">
                <a:solidFill>
                  <a:srgbClr val="FF0000"/>
                </a:solidFill>
              </a:rPr>
              <a:t>篇学术论文</a:t>
            </a:r>
            <a:r>
              <a:rPr lang="zh-CN" altLang="en-US" sz="2400" dirty="0"/>
              <a:t>，第一</a:t>
            </a:r>
            <a:r>
              <a:rPr lang="en-US" altLang="zh-CN" sz="2400" dirty="0"/>
              <a:t>/</a:t>
            </a:r>
            <a:r>
              <a:rPr lang="zh-CN" altLang="en-US" sz="2400" dirty="0"/>
              <a:t>通讯作者</a:t>
            </a:r>
            <a:r>
              <a:rPr lang="en-US" altLang="zh-CN" sz="2400" dirty="0"/>
              <a:t>6</a:t>
            </a:r>
            <a:r>
              <a:rPr lang="zh-CN" altLang="en-US" sz="2400" dirty="0"/>
              <a:t>篇</a:t>
            </a:r>
            <a:endParaRPr lang="en-US" altLang="zh-CN" sz="2400" dirty="0"/>
          </a:p>
          <a:p>
            <a:pPr marL="0" indent="0">
              <a:buNone/>
            </a:pPr>
            <a:endParaRPr lang="en-US" altLang="zh-CN" sz="2400" dirty="0"/>
          </a:p>
          <a:p>
            <a:pPr marL="0" indent="0">
              <a:buNone/>
            </a:pPr>
            <a:r>
              <a:rPr lang="en-US" altLang="zh-CN" sz="2400" dirty="0"/>
              <a:t>(2) </a:t>
            </a:r>
            <a:r>
              <a:rPr lang="zh-CN" altLang="en-US" sz="2400" dirty="0"/>
              <a:t>江门</a:t>
            </a:r>
            <a:r>
              <a:rPr lang="zh-CN" altLang="en-US" sz="2400" dirty="0" smtClean="0"/>
              <a:t>实验</a:t>
            </a:r>
            <a:r>
              <a:rPr lang="zh-CN" altLang="en-US" sz="2400" dirty="0"/>
              <a:t>的</a:t>
            </a:r>
            <a:r>
              <a:rPr lang="zh-CN" altLang="en-US" sz="2400" dirty="0" smtClean="0">
                <a:solidFill>
                  <a:srgbClr val="FF0000"/>
                </a:solidFill>
              </a:rPr>
              <a:t>一系列</a:t>
            </a:r>
            <a:r>
              <a:rPr lang="zh-CN" altLang="en-US" sz="2400" dirty="0">
                <a:solidFill>
                  <a:srgbClr val="FF0000"/>
                </a:solidFill>
              </a:rPr>
              <a:t>物理研究成果</a:t>
            </a:r>
            <a:r>
              <a:rPr lang="zh-CN" altLang="en-US" sz="2400" dirty="0" smtClean="0"/>
              <a:t>，</a:t>
            </a:r>
            <a:r>
              <a:rPr lang="en-US" altLang="zh-CN" sz="2400" dirty="0" smtClean="0"/>
              <a:t>DSNB</a:t>
            </a:r>
            <a:r>
              <a:rPr lang="zh-CN" altLang="en-US" sz="2400" dirty="0"/>
              <a:t>合作组文章</a:t>
            </a:r>
            <a:endParaRPr lang="en-US" altLang="zh-CN" sz="2400" dirty="0"/>
          </a:p>
          <a:p>
            <a:pPr marL="0" indent="0">
              <a:buNone/>
            </a:pPr>
            <a:endParaRPr lang="en-US" altLang="zh-CN" sz="2400" dirty="0"/>
          </a:p>
          <a:p>
            <a:pPr marL="0" indent="0">
              <a:buNone/>
            </a:pPr>
            <a:r>
              <a:rPr lang="en-US" altLang="zh-CN" sz="2400" dirty="0"/>
              <a:t>(</a:t>
            </a:r>
            <a:r>
              <a:rPr lang="en-US" altLang="zh-CN" sz="2400" dirty="0"/>
              <a:t>3) </a:t>
            </a:r>
            <a:r>
              <a:rPr lang="zh-CN" altLang="en-US" sz="2400" dirty="0"/>
              <a:t>主持两项国家基金，培养博士生获得国家奖学金</a:t>
            </a:r>
            <a:endParaRPr lang="en-US" altLang="zh-CN" sz="2400" dirty="0"/>
          </a:p>
          <a:p>
            <a:pPr marL="0" indent="0">
              <a:buNone/>
            </a:pPr>
            <a:endParaRPr lang="en-US" altLang="zh-CN" sz="2400" dirty="0"/>
          </a:p>
          <a:p>
            <a:pPr marL="0" indent="0">
              <a:buNone/>
            </a:pPr>
            <a:r>
              <a:rPr lang="en-US" altLang="zh-CN" sz="2400" dirty="0"/>
              <a:t>(4) </a:t>
            </a:r>
            <a:r>
              <a:rPr lang="zh-CN" altLang="en-US" sz="2400" dirty="0"/>
              <a:t>主讲国科大研究生课程</a:t>
            </a:r>
            <a:r>
              <a:rPr lang="en-US" altLang="zh-CN" sz="2400" dirty="0"/>
              <a:t>《</a:t>
            </a:r>
            <a:r>
              <a:rPr lang="zh-CN" altLang="en-US" sz="2400" dirty="0"/>
              <a:t>中微子物理</a:t>
            </a:r>
            <a:r>
              <a:rPr lang="en-US" altLang="zh-CN" sz="2400" dirty="0"/>
              <a:t>》</a:t>
            </a:r>
          </a:p>
          <a:p>
            <a:pPr marL="0" indent="0">
              <a:buNone/>
            </a:pPr>
            <a:endParaRPr lang="en-US" altLang="zh-CN" sz="2400" dirty="0"/>
          </a:p>
          <a:p>
            <a:pPr marL="0" indent="0">
              <a:buNone/>
            </a:pPr>
            <a:r>
              <a:rPr lang="en-US" altLang="zh-CN" sz="2400" dirty="0" smtClean="0"/>
              <a:t>(5) </a:t>
            </a:r>
            <a:r>
              <a:rPr lang="zh-CN" altLang="en-US" sz="2400" dirty="0" smtClean="0"/>
              <a:t>参加四次国际会议</a:t>
            </a:r>
            <a:r>
              <a:rPr lang="zh-CN" altLang="en-US" sz="2400" dirty="0" smtClean="0">
                <a:solidFill>
                  <a:srgbClr val="FF0000"/>
                </a:solidFill>
              </a:rPr>
              <a:t>大会报告</a:t>
            </a:r>
            <a:r>
              <a:rPr lang="zh-CN" altLang="en-US" sz="2400" dirty="0" smtClean="0"/>
              <a:t>，</a:t>
            </a:r>
            <a:r>
              <a:rPr lang="en-US" altLang="zh-CN" sz="2400" dirty="0" err="1" smtClean="0"/>
              <a:t>NelTel</a:t>
            </a:r>
            <a:r>
              <a:rPr lang="zh-CN" altLang="en-US" sz="2400" dirty="0" smtClean="0"/>
              <a:t>的特邀理论综述报告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042048879"/>
      </p:ext>
    </p:extLst>
  </p:cSld>
  <p:clrMapOvr>
    <a:masterClrMapping/>
  </p:clrMapOvr>
  <p:transition spd="med"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/>
          <a:lstStyle/>
          <a:p>
            <a:pPr marL="0" indent="0" algn="ctr">
              <a:buNone/>
            </a:pPr>
            <a:endParaRPr lang="en-US" altLang="zh-CN" sz="4400" dirty="0" smtClean="0"/>
          </a:p>
          <a:p>
            <a:pPr marL="0" indent="0" algn="ctr">
              <a:buNone/>
            </a:pPr>
            <a:r>
              <a:rPr lang="zh-CN" altLang="en-US" sz="4400" dirty="0" smtClean="0"/>
              <a:t>感谢各位评委专家 </a:t>
            </a:r>
            <a:r>
              <a:rPr lang="en-US" altLang="zh-CN" sz="4400" dirty="0" smtClean="0"/>
              <a:t>!</a:t>
            </a:r>
            <a:endParaRPr lang="zh-CN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104128627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7504" y="1052736"/>
            <a:ext cx="5760640" cy="5544616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1800" dirty="0" smtClean="0"/>
              <a:t>工作</a:t>
            </a:r>
            <a:r>
              <a:rPr lang="en-US" altLang="zh-CN" sz="1800" dirty="0" smtClean="0"/>
              <a:t>-1: Neutron </a:t>
            </a:r>
            <a:r>
              <a:rPr lang="en-US" altLang="zh-CN" sz="1800" dirty="0"/>
              <a:t>density distribution </a:t>
            </a:r>
            <a:r>
              <a:rPr lang="en-US" altLang="zh-CN" sz="1800" dirty="0" smtClean="0"/>
              <a:t>from COHERENT data, </a:t>
            </a:r>
            <a:r>
              <a:rPr lang="zh-CN" altLang="en-US" sz="1800" dirty="0"/>
              <a:t> </a:t>
            </a:r>
            <a:r>
              <a:rPr lang="en-US" altLang="zh-CN" sz="1600" dirty="0" smtClean="0"/>
              <a:t>(</a:t>
            </a:r>
            <a:r>
              <a:rPr lang="zh-CN" altLang="en-US" sz="1600" dirty="0" smtClean="0"/>
              <a:t>李玉峰，张易于</a:t>
            </a:r>
            <a:r>
              <a:rPr lang="en-US" altLang="zh-CN" sz="1600" dirty="0" smtClean="0"/>
              <a:t>)</a:t>
            </a:r>
          </a:p>
          <a:p>
            <a:pPr marL="0" indent="0">
              <a:buNone/>
            </a:pPr>
            <a:r>
              <a:rPr lang="zh-CN" altLang="en-US" sz="2000" dirty="0" smtClean="0"/>
              <a:t>作为文章的</a:t>
            </a:r>
            <a:r>
              <a:rPr lang="zh-CN" altLang="en-US" sz="2000" dirty="0" smtClean="0">
                <a:solidFill>
                  <a:srgbClr val="FF0000"/>
                </a:solidFill>
              </a:rPr>
              <a:t>通讯作者</a:t>
            </a:r>
            <a:r>
              <a:rPr lang="en-US" altLang="zh-CN" sz="2000" dirty="0" smtClean="0">
                <a:solidFill>
                  <a:srgbClr val="FF0000"/>
                </a:solidFill>
              </a:rPr>
              <a:t>, </a:t>
            </a:r>
            <a:r>
              <a:rPr lang="zh-CN" altLang="en-US" sz="2000" dirty="0" smtClean="0"/>
              <a:t>发表于</a:t>
            </a:r>
            <a:r>
              <a:rPr lang="nn-NO" altLang="zh-CN" sz="2000" dirty="0"/>
              <a:t>Phys.Rev.Lett.  </a:t>
            </a:r>
            <a:endParaRPr lang="zh-CN" altLang="en-US" sz="2000" dirty="0"/>
          </a:p>
          <a:p>
            <a:pPr marL="0" indent="0">
              <a:buNone/>
            </a:pPr>
            <a:r>
              <a:rPr lang="zh-CN" altLang="en-US" sz="1600" dirty="0">
                <a:solidFill>
                  <a:srgbClr val="FF0000"/>
                </a:solidFill>
              </a:rPr>
              <a:t>被审稿人高度评价为“开创一个新方向的重要突破</a:t>
            </a:r>
            <a:r>
              <a:rPr lang="zh-CN" altLang="en-US" sz="1600" dirty="0" smtClean="0">
                <a:solidFill>
                  <a:srgbClr val="FF0000"/>
                </a:solidFill>
              </a:rPr>
              <a:t>”</a:t>
            </a:r>
            <a:endParaRPr lang="en-US" altLang="zh-CN" sz="16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CN" altLang="en-US" sz="1600" dirty="0" smtClean="0">
                <a:solidFill>
                  <a:srgbClr val="FF0000"/>
                </a:solidFill>
              </a:rPr>
              <a:t>（</a:t>
            </a:r>
            <a:r>
              <a:rPr lang="en-US" altLang="zh-CN" sz="1600" dirty="0">
                <a:solidFill>
                  <a:srgbClr val="FF0000"/>
                </a:solidFill>
              </a:rPr>
              <a:t>represents a significant breakthrough that opens new perspectives</a:t>
            </a:r>
            <a:r>
              <a:rPr lang="zh-CN" altLang="en-US" sz="1600" dirty="0" smtClean="0">
                <a:solidFill>
                  <a:srgbClr val="FF0000"/>
                </a:solidFill>
              </a:rPr>
              <a:t>）</a:t>
            </a:r>
            <a:endParaRPr lang="en-US" altLang="zh-CN" sz="16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CN" altLang="en-US" sz="2000" dirty="0" smtClean="0"/>
              <a:t>利用</a:t>
            </a:r>
            <a:r>
              <a:rPr lang="en-US" altLang="zh-CN" sz="2000" dirty="0" smtClean="0"/>
              <a:t>COHERENT</a:t>
            </a:r>
            <a:r>
              <a:rPr lang="zh-CN" altLang="en-US" sz="2000" dirty="0" smtClean="0"/>
              <a:t>数据，在国际上</a:t>
            </a:r>
            <a:r>
              <a:rPr lang="zh-CN" altLang="en-US" sz="2000" dirty="0" smtClean="0">
                <a:solidFill>
                  <a:srgbClr val="FF0000"/>
                </a:solidFill>
              </a:rPr>
              <a:t>首次</a:t>
            </a:r>
            <a:r>
              <a:rPr lang="zh-CN" altLang="en-US" sz="2000" dirty="0" smtClean="0"/>
              <a:t>利用中微子散射过程给出了中子半径的大小</a:t>
            </a:r>
            <a:endParaRPr lang="en-US" altLang="zh-CN" sz="2000" dirty="0" smtClean="0"/>
          </a:p>
          <a:p>
            <a:pPr marL="0" indent="0">
              <a:buNone/>
            </a:pPr>
            <a:endParaRPr lang="en-US" altLang="zh-CN" sz="2000" dirty="0"/>
          </a:p>
          <a:p>
            <a:pPr marL="0" indent="0">
              <a:buNone/>
            </a:pPr>
            <a:endParaRPr lang="en-US" altLang="zh-CN" sz="2000" dirty="0" smtClean="0"/>
          </a:p>
          <a:p>
            <a:pPr marL="0" indent="0">
              <a:buNone/>
            </a:pPr>
            <a:endParaRPr lang="en-US" altLang="zh-CN" sz="2000" dirty="0"/>
          </a:p>
          <a:p>
            <a:pPr marL="0" indent="0">
              <a:buNone/>
            </a:pPr>
            <a:endParaRPr lang="en-US" altLang="zh-CN" sz="2000" dirty="0" smtClean="0"/>
          </a:p>
          <a:p>
            <a:pPr marL="0" indent="0">
              <a:buNone/>
            </a:pPr>
            <a:endParaRPr lang="en-US" altLang="zh-CN" sz="2000" dirty="0" smtClean="0"/>
          </a:p>
          <a:p>
            <a:pPr marL="0" indent="0">
              <a:buNone/>
            </a:pPr>
            <a:r>
              <a:rPr lang="zh-CN" altLang="en-US" sz="1800" dirty="0" smtClean="0"/>
              <a:t>中子半径对</a:t>
            </a:r>
            <a:r>
              <a:rPr lang="zh-CN" altLang="en-US" sz="1800" dirty="0" smtClean="0">
                <a:solidFill>
                  <a:srgbClr val="0000FF"/>
                </a:solidFill>
              </a:rPr>
              <a:t>中子星半径及状态方程</a:t>
            </a:r>
            <a:r>
              <a:rPr lang="zh-CN" altLang="en-US" sz="1800" dirty="0" smtClean="0"/>
              <a:t>，暗物质直接探测的</a:t>
            </a:r>
            <a:r>
              <a:rPr lang="zh-CN" altLang="en-US" sz="1800" dirty="0" smtClean="0">
                <a:solidFill>
                  <a:srgbClr val="0000FF"/>
                </a:solidFill>
              </a:rPr>
              <a:t>“</a:t>
            </a:r>
            <a:r>
              <a:rPr lang="en-US" altLang="zh-CN" sz="1800" dirty="0" smtClean="0">
                <a:solidFill>
                  <a:srgbClr val="0000FF"/>
                </a:solidFill>
              </a:rPr>
              <a:t>neutrino floor</a:t>
            </a:r>
            <a:r>
              <a:rPr lang="zh-CN" altLang="en-US" sz="1800" dirty="0" smtClean="0">
                <a:solidFill>
                  <a:srgbClr val="0000FF"/>
                </a:solidFill>
              </a:rPr>
              <a:t>”</a:t>
            </a:r>
            <a:r>
              <a:rPr lang="zh-CN" altLang="en-US" sz="1800" dirty="0" smtClean="0"/>
              <a:t>有重要影响。</a:t>
            </a:r>
            <a:endParaRPr lang="en-US" altLang="zh-CN" sz="1800" dirty="0" smtClean="0"/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323528" y="142852"/>
            <a:ext cx="8607900" cy="714380"/>
          </a:xfrm>
        </p:spPr>
        <p:txBody>
          <a:bodyPr/>
          <a:lstStyle/>
          <a:p>
            <a:pPr algn="just"/>
            <a:r>
              <a:rPr lang="zh-CN" altLang="en-US" sz="2800" kern="1200" dirty="0" smtClean="0"/>
              <a:t>中微子与核子相干散射过程：</a:t>
            </a:r>
            <a:r>
              <a:rPr lang="zh-CN" altLang="en-US" sz="2800" kern="1200" dirty="0" smtClean="0">
                <a:solidFill>
                  <a:srgbClr val="FF0000"/>
                </a:solidFill>
              </a:rPr>
              <a:t>中子半径</a:t>
            </a:r>
            <a:endParaRPr lang="zh-CN" altLang="en-US" sz="2800" kern="1200" dirty="0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58" y="3789040"/>
            <a:ext cx="4665790" cy="21602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3789213"/>
            <a:ext cx="3126404" cy="280813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478694" y="3046445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1907704" y="4293096"/>
            <a:ext cx="30134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n-NO" altLang="zh-CN" sz="1400" b="1" i="1" dirty="0"/>
              <a:t>Phys.Rev.Lett. 120 (2018) 072501 </a:t>
            </a:r>
            <a:endParaRPr lang="zh-CN" altLang="en-US" sz="1400" b="1" i="1" dirty="0"/>
          </a:p>
        </p:txBody>
      </p:sp>
      <p:sp>
        <p:nvSpPr>
          <p:cNvPr id="10" name="矩形 9"/>
          <p:cNvSpPr/>
          <p:nvPr/>
        </p:nvSpPr>
        <p:spPr>
          <a:xfrm>
            <a:off x="6416791" y="4787860"/>
            <a:ext cx="17556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altLang="zh-CN" sz="1400" b="1" i="1" dirty="0"/>
              <a:t>Rn=5.5+0.9/-1.0</a:t>
            </a:r>
            <a:r>
              <a:rPr lang="zh-CN" altLang="en-US" sz="1400" b="1" i="1" dirty="0"/>
              <a:t> </a:t>
            </a:r>
            <a:r>
              <a:rPr lang="en-US" altLang="zh-CN" sz="1400" b="1" i="1" dirty="0" err="1" smtClean="0"/>
              <a:t>fm</a:t>
            </a:r>
            <a:endParaRPr lang="en-US" altLang="zh-CN" sz="1400" b="1" i="1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1124744"/>
            <a:ext cx="3126404" cy="256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62271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395536" y="142852"/>
            <a:ext cx="7344816" cy="714380"/>
          </a:xfrm>
        </p:spPr>
        <p:txBody>
          <a:bodyPr/>
          <a:lstStyle/>
          <a:p>
            <a:pPr algn="just"/>
            <a:r>
              <a:rPr lang="zh-CN" altLang="en-US" sz="2800" kern="1200" dirty="0" smtClean="0"/>
              <a:t>国内反应堆中微子相干散射的</a:t>
            </a:r>
            <a:r>
              <a:rPr lang="en-US" altLang="zh-CN" sz="2800" kern="1200" dirty="0"/>
              <a:t> </a:t>
            </a:r>
            <a:r>
              <a:rPr lang="en-US" altLang="zh-CN" sz="2800" kern="1200" dirty="0" smtClean="0">
                <a:solidFill>
                  <a:srgbClr val="FF0000"/>
                </a:solidFill>
              </a:rPr>
              <a:t>Initiatives</a:t>
            </a:r>
            <a:endParaRPr lang="zh-CN" altLang="en-US" sz="2800" kern="1200" dirty="0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24744"/>
            <a:ext cx="3960440" cy="28083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124744"/>
            <a:ext cx="4176464" cy="2808312"/>
          </a:xfrm>
          <a:prstGeom prst="rect">
            <a:avLst/>
          </a:prstGeom>
        </p:spPr>
      </p:pic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107504" y="4077072"/>
            <a:ext cx="8856984" cy="2376264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1800" dirty="0" smtClean="0"/>
              <a:t>(1) </a:t>
            </a:r>
            <a:r>
              <a:rPr lang="zh-CN" altLang="en-US" sz="1800" dirty="0" smtClean="0"/>
              <a:t>积极推动国内利用</a:t>
            </a:r>
            <a:r>
              <a:rPr lang="zh-CN" altLang="en-US" sz="1800" dirty="0" smtClean="0">
                <a:solidFill>
                  <a:srgbClr val="FF0000"/>
                </a:solidFill>
              </a:rPr>
              <a:t>反应堆中微子测量相干散射的倡议</a:t>
            </a:r>
            <a:r>
              <a:rPr lang="zh-CN" altLang="en-US" sz="1800" dirty="0" smtClean="0"/>
              <a:t>，从物理层面促进实验的进展</a:t>
            </a:r>
            <a:endParaRPr lang="en-US" altLang="zh-CN" sz="1800" dirty="0" smtClean="0"/>
          </a:p>
          <a:p>
            <a:pPr marL="0" indent="0">
              <a:buNone/>
            </a:pPr>
            <a:endParaRPr lang="en-US" altLang="zh-CN" sz="1000" dirty="0" smtClean="0"/>
          </a:p>
          <a:p>
            <a:pPr marL="0" indent="0">
              <a:buNone/>
            </a:pPr>
            <a:r>
              <a:rPr lang="en-US" altLang="zh-CN" sz="1800" dirty="0" smtClean="0"/>
              <a:t>(2) </a:t>
            </a:r>
            <a:r>
              <a:rPr lang="zh-CN" altLang="en-US" sz="1800" dirty="0" smtClean="0"/>
              <a:t>几个重要的物理目标 </a:t>
            </a:r>
            <a:r>
              <a:rPr lang="en-US" altLang="zh-CN" sz="1800" dirty="0"/>
              <a:t>(</a:t>
            </a:r>
            <a:r>
              <a:rPr lang="zh-CN" altLang="en-US" sz="1800" dirty="0"/>
              <a:t>李玉峰，张易于</a:t>
            </a:r>
            <a:r>
              <a:rPr lang="en-US" altLang="zh-CN" sz="1800" dirty="0" smtClean="0"/>
              <a:t>)</a:t>
            </a:r>
            <a:r>
              <a:rPr lang="zh-CN" altLang="en-US" sz="1800" dirty="0" smtClean="0"/>
              <a:t>：</a:t>
            </a:r>
            <a:endParaRPr lang="en-US" altLang="zh-CN" sz="1800" dirty="0" smtClean="0"/>
          </a:p>
          <a:p>
            <a:pPr marL="0" indent="0">
              <a:buNone/>
            </a:pPr>
            <a:r>
              <a:rPr lang="en-US" altLang="zh-CN" sz="1800" dirty="0" smtClean="0"/>
              <a:t>a)</a:t>
            </a:r>
            <a:r>
              <a:rPr lang="zh-CN" altLang="en-US" sz="1800" dirty="0" smtClean="0"/>
              <a:t> 低能极限下测量</a:t>
            </a:r>
            <a:r>
              <a:rPr lang="zh-CN" altLang="en-US" sz="1800" dirty="0" smtClean="0">
                <a:solidFill>
                  <a:srgbClr val="FF0000"/>
                </a:solidFill>
              </a:rPr>
              <a:t>弱混合角</a:t>
            </a:r>
            <a:r>
              <a:rPr lang="zh-CN" altLang="en-US" sz="1800" dirty="0" smtClean="0"/>
              <a:t>到好于</a:t>
            </a:r>
            <a:r>
              <a:rPr lang="en-US" altLang="zh-CN" sz="1800" dirty="0" smtClean="0">
                <a:solidFill>
                  <a:srgbClr val="FF0000"/>
                </a:solidFill>
              </a:rPr>
              <a:t>1% </a:t>
            </a:r>
            <a:r>
              <a:rPr lang="en-US" altLang="zh-CN" sz="1800" dirty="0" smtClean="0"/>
              <a:t>[</a:t>
            </a:r>
            <a:r>
              <a:rPr lang="zh-CN" altLang="en-US" sz="1800" dirty="0"/>
              <a:t>散</a:t>
            </a:r>
            <a:r>
              <a:rPr lang="zh-CN" altLang="en-US" sz="1800" dirty="0" smtClean="0"/>
              <a:t>列中子源 </a:t>
            </a:r>
            <a:r>
              <a:rPr lang="en-US" altLang="zh-CN" sz="1800" dirty="0" smtClean="0"/>
              <a:t>5%</a:t>
            </a:r>
            <a:r>
              <a:rPr lang="zh-CN" altLang="en-US" sz="1800" dirty="0" smtClean="0"/>
              <a:t>，反应堆的电子散射过程</a:t>
            </a:r>
            <a:r>
              <a:rPr lang="en-US" altLang="zh-CN" sz="1800" dirty="0" smtClean="0"/>
              <a:t>4%]</a:t>
            </a:r>
          </a:p>
          <a:p>
            <a:pPr marL="0" indent="0">
              <a:buNone/>
            </a:pPr>
            <a:endParaRPr lang="en-US" altLang="zh-CN" sz="1000" dirty="0" smtClean="0"/>
          </a:p>
          <a:p>
            <a:pPr marL="0" indent="0">
              <a:buNone/>
            </a:pPr>
            <a:r>
              <a:rPr lang="en-US" altLang="zh-CN" sz="1800" dirty="0" smtClean="0"/>
              <a:t>b) </a:t>
            </a:r>
            <a:r>
              <a:rPr lang="zh-CN" altLang="en-US" sz="1800" dirty="0" smtClean="0"/>
              <a:t>测量</a:t>
            </a:r>
            <a:r>
              <a:rPr lang="zh-CN" altLang="en-US" sz="1800" dirty="0" smtClean="0">
                <a:solidFill>
                  <a:srgbClr val="FF0000"/>
                </a:solidFill>
              </a:rPr>
              <a:t>中微子电磁性质</a:t>
            </a:r>
            <a:r>
              <a:rPr lang="zh-CN" altLang="en-US" sz="1800" dirty="0" smtClean="0"/>
              <a:t>到：电荷半径 </a:t>
            </a:r>
            <a:r>
              <a:rPr lang="en-US" altLang="zh-CN" sz="1800" dirty="0" smtClean="0">
                <a:solidFill>
                  <a:srgbClr val="FF0000"/>
                </a:solidFill>
              </a:rPr>
              <a:t>1x10</a:t>
            </a:r>
            <a:r>
              <a:rPr lang="en-US" altLang="zh-CN" sz="1800" baseline="30000" dirty="0" smtClean="0">
                <a:solidFill>
                  <a:srgbClr val="FF0000"/>
                </a:solidFill>
              </a:rPr>
              <a:t>-33</a:t>
            </a:r>
            <a:r>
              <a:rPr lang="en-US" altLang="zh-CN" sz="1800" dirty="0" smtClean="0">
                <a:solidFill>
                  <a:srgbClr val="FF0000"/>
                </a:solidFill>
              </a:rPr>
              <a:t> cm</a:t>
            </a:r>
            <a:r>
              <a:rPr lang="en-US" altLang="zh-CN" sz="1800" baseline="30000" dirty="0" smtClean="0">
                <a:solidFill>
                  <a:srgbClr val="FF0000"/>
                </a:solidFill>
              </a:rPr>
              <a:t>2     </a:t>
            </a:r>
            <a:r>
              <a:rPr lang="zh-CN" altLang="en-US" sz="1800" dirty="0"/>
              <a:t>磁矩</a:t>
            </a:r>
            <a:r>
              <a:rPr lang="zh-CN" altLang="en-US" sz="1800" dirty="0" smtClean="0"/>
              <a:t> </a:t>
            </a:r>
            <a:r>
              <a:rPr lang="en-US" altLang="zh-CN" sz="1800" dirty="0" smtClean="0">
                <a:solidFill>
                  <a:srgbClr val="FF0000"/>
                </a:solidFill>
              </a:rPr>
              <a:t>1x10</a:t>
            </a:r>
            <a:r>
              <a:rPr lang="en-US" altLang="zh-CN" sz="1800" baseline="30000" dirty="0" smtClean="0">
                <a:solidFill>
                  <a:srgbClr val="FF0000"/>
                </a:solidFill>
              </a:rPr>
              <a:t>-12</a:t>
            </a:r>
            <a:r>
              <a:rPr lang="en-US" altLang="zh-CN" sz="1800" dirty="0" smtClean="0">
                <a:solidFill>
                  <a:srgbClr val="FF0000"/>
                </a:solidFill>
              </a:rPr>
              <a:t> </a:t>
            </a:r>
            <a:r>
              <a:rPr lang="en-US" altLang="zh-CN" sz="1800" dirty="0" err="1">
                <a:solidFill>
                  <a:srgbClr val="FF0000"/>
                </a:solidFill>
              </a:rPr>
              <a:t>μB</a:t>
            </a:r>
            <a:endParaRPr lang="en-US" altLang="zh-CN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zh-CN" sz="1000" dirty="0" smtClean="0"/>
          </a:p>
          <a:p>
            <a:pPr marL="0" indent="0">
              <a:buNone/>
            </a:pPr>
            <a:r>
              <a:rPr lang="en-US" altLang="zh-CN" sz="1800" dirty="0" smtClean="0"/>
              <a:t>(3) </a:t>
            </a:r>
            <a:r>
              <a:rPr lang="zh-CN" altLang="en-US" sz="1800" dirty="0" smtClean="0"/>
              <a:t>与实验家积极互动，</a:t>
            </a:r>
            <a:r>
              <a:rPr lang="en-US" altLang="zh-CN" sz="1800" dirty="0" smtClean="0"/>
              <a:t>IHEP&amp;BISEE: </a:t>
            </a:r>
            <a:r>
              <a:rPr lang="en-US" altLang="zh-CN" sz="1800" dirty="0" err="1" smtClean="0"/>
              <a:t>Ar</a:t>
            </a:r>
            <a:r>
              <a:rPr lang="zh-CN" altLang="en-US" sz="1800" dirty="0" smtClean="0"/>
              <a:t>；</a:t>
            </a:r>
            <a:r>
              <a:rPr lang="en-US" altLang="zh-CN" sz="1800" dirty="0" smtClean="0"/>
              <a:t>USTC: CaWO</a:t>
            </a:r>
            <a:r>
              <a:rPr lang="en-US" altLang="zh-CN" sz="1800" baseline="-25000" dirty="0" smtClean="0"/>
              <a:t>4</a:t>
            </a:r>
            <a:r>
              <a:rPr lang="zh-CN" altLang="en-US" sz="1800" dirty="0" smtClean="0"/>
              <a:t>；</a:t>
            </a:r>
            <a:r>
              <a:rPr lang="en-US" altLang="zh-CN" sz="1800" dirty="0" err="1" smtClean="0"/>
              <a:t>NaI</a:t>
            </a:r>
            <a:r>
              <a:rPr lang="en-US" altLang="zh-CN" sz="1800" dirty="0" smtClean="0"/>
              <a:t>/</a:t>
            </a:r>
            <a:r>
              <a:rPr lang="en-US" altLang="zh-CN" sz="1800" dirty="0" err="1" smtClean="0"/>
              <a:t>CsI</a:t>
            </a:r>
            <a:r>
              <a:rPr lang="en-US" altLang="zh-CN" sz="1800" dirty="0" smtClean="0"/>
              <a:t> etc. </a:t>
            </a:r>
          </a:p>
        </p:txBody>
      </p:sp>
    </p:spTree>
    <p:extLst>
      <p:ext uri="{BB962C8B-B14F-4D97-AF65-F5344CB8AC3E}">
        <p14:creationId xmlns:p14="http://schemas.microsoft.com/office/powerpoint/2010/main" val="384527617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 smtClean="0"/>
              <a:t>学术成果总结</a:t>
            </a:r>
            <a:endParaRPr lang="zh-CN" altLang="en-US" sz="3200" dirty="0"/>
          </a:p>
        </p:txBody>
      </p:sp>
      <p:sp>
        <p:nvSpPr>
          <p:cNvPr id="5" name="矩形 4"/>
          <p:cNvSpPr/>
          <p:nvPr/>
        </p:nvSpPr>
        <p:spPr>
          <a:xfrm>
            <a:off x="107504" y="1048668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中微子理论和实验交叉的唯象学方面，共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发表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49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篇 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近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32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篇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，第一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/(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共同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通讯作者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35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篇</a:t>
            </a:r>
            <a:endParaRPr lang="en-US" altLang="zh-CN" sz="2400" b="1" kern="0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引用率</a:t>
            </a: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2062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次，单篇引用率超过</a:t>
            </a: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300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次</a:t>
            </a: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篇，单篇引用率超过</a:t>
            </a: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次</a:t>
            </a: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4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篇</a:t>
            </a:r>
            <a:endParaRPr lang="en-US" altLang="zh-CN" sz="2400" b="1" kern="0" dirty="0" smtClean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424064"/>
            <a:ext cx="4607044" cy="259228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55576" y="6079067"/>
            <a:ext cx="2781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/>
            <a:r>
              <a:rPr lang="ko-KR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高能物理数据库</a:t>
            </a:r>
            <a:r>
              <a:rPr lang="ko-KR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en-US" altLang="zh-CN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in</a:t>
            </a:r>
            <a:r>
              <a:rPr lang="en-US" altLang="ko-KR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SPIRE</a:t>
            </a:r>
            <a:endParaRPr lang="ko-KR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476982" y="6016351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/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部分代表性期刊发表论文统计</a:t>
            </a:r>
            <a:endParaRPr lang="ko-KR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808" y="3568080"/>
            <a:ext cx="4336688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8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 smtClean="0"/>
              <a:t>研究进展小结 </a:t>
            </a:r>
            <a:r>
              <a:rPr lang="en-US" altLang="zh-CN" sz="3200" dirty="0" smtClean="0"/>
              <a:t>(2018.12-2019.11)</a:t>
            </a:r>
            <a:endParaRPr lang="zh-CN" altLang="en-US" sz="3200" dirty="0"/>
          </a:p>
        </p:txBody>
      </p:sp>
      <p:sp>
        <p:nvSpPr>
          <p:cNvPr id="4" name="内容占位符 2"/>
          <p:cNvSpPr>
            <a:spLocks noGrp="1"/>
          </p:cNvSpPr>
          <p:nvPr>
            <p:ph idx="1"/>
          </p:nvPr>
        </p:nvSpPr>
        <p:spPr>
          <a:xfrm>
            <a:off x="186969" y="3861048"/>
            <a:ext cx="8705511" cy="2808312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000" b="0" dirty="0" smtClean="0"/>
              <a:t>(1) Neutrino </a:t>
            </a:r>
            <a:r>
              <a:rPr lang="en-US" altLang="zh-CN" sz="2000" b="0" dirty="0"/>
              <a:t>Charge Radii from </a:t>
            </a:r>
            <a:r>
              <a:rPr lang="en-US" altLang="zh-CN" sz="2000" b="0" dirty="0">
                <a:solidFill>
                  <a:srgbClr val="FF0000"/>
                </a:solidFill>
              </a:rPr>
              <a:t>COHERENT</a:t>
            </a:r>
            <a:r>
              <a:rPr lang="en-US" altLang="zh-CN" sz="2000" b="0" dirty="0"/>
              <a:t> Elastic Neutrino-Nucleus Scattering, </a:t>
            </a:r>
            <a:r>
              <a:rPr lang="en-US" altLang="zh-CN" sz="1800" b="0" dirty="0" smtClean="0"/>
              <a:t>Published on </a:t>
            </a:r>
            <a:r>
              <a:rPr lang="en-US" altLang="zh-CN" sz="1800" b="0" dirty="0"/>
              <a:t>26 </a:t>
            </a:r>
            <a:r>
              <a:rPr lang="en-US" altLang="zh-CN" sz="1800" b="0" dirty="0" smtClean="0"/>
              <a:t>Dec. 2018</a:t>
            </a:r>
            <a:r>
              <a:rPr lang="zh-CN" altLang="en-US" sz="1800" b="0" dirty="0" smtClean="0"/>
              <a:t>，</a:t>
            </a:r>
            <a:r>
              <a:rPr lang="zh-CN" altLang="en-US" sz="1800" b="0" dirty="0" smtClean="0">
                <a:solidFill>
                  <a:srgbClr val="FF0000"/>
                </a:solidFill>
              </a:rPr>
              <a:t>被</a:t>
            </a:r>
            <a:r>
              <a:rPr lang="en-US" altLang="zh-CN" sz="1800" b="0" dirty="0" smtClean="0">
                <a:solidFill>
                  <a:srgbClr val="FF0000"/>
                </a:solidFill>
              </a:rPr>
              <a:t>PDG2019</a:t>
            </a:r>
            <a:r>
              <a:rPr lang="zh-CN" altLang="en-US" sz="1800" b="0" dirty="0" smtClean="0">
                <a:solidFill>
                  <a:srgbClr val="FF0000"/>
                </a:solidFill>
              </a:rPr>
              <a:t>引用</a:t>
            </a:r>
            <a:endParaRPr lang="en-US" altLang="zh-CN" sz="1800" b="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zh-CN" sz="2000" dirty="0" smtClean="0"/>
              <a:t>【</a:t>
            </a:r>
            <a:r>
              <a:rPr lang="zh-CN" altLang="en-US" sz="2000" dirty="0" smtClean="0"/>
              <a:t>通讯作者</a:t>
            </a:r>
            <a:r>
              <a:rPr lang="en-US" altLang="zh-CN" sz="2000" dirty="0" smtClean="0"/>
              <a:t>】</a:t>
            </a:r>
            <a:r>
              <a:rPr lang="en-US" altLang="zh-CN" sz="2000" b="0" dirty="0" smtClean="0">
                <a:solidFill>
                  <a:srgbClr val="FF0000"/>
                </a:solidFill>
              </a:rPr>
              <a:t>Phys. Rev</a:t>
            </a:r>
            <a:r>
              <a:rPr lang="en-US" altLang="zh-CN" sz="2000" b="0" dirty="0">
                <a:solidFill>
                  <a:srgbClr val="FF0000"/>
                </a:solidFill>
              </a:rPr>
              <a:t>. </a:t>
            </a:r>
            <a:r>
              <a:rPr lang="en-US" altLang="zh-CN" sz="2000" b="0" dirty="0" smtClean="0">
                <a:solidFill>
                  <a:srgbClr val="FF0000"/>
                </a:solidFill>
              </a:rPr>
              <a:t>D 98, 113010 </a:t>
            </a:r>
            <a:r>
              <a:rPr lang="en-US" altLang="zh-CN" sz="2000" b="0" dirty="0">
                <a:solidFill>
                  <a:srgbClr val="FF0000"/>
                </a:solidFill>
              </a:rPr>
              <a:t>(</a:t>
            </a:r>
            <a:r>
              <a:rPr lang="en-US" altLang="zh-CN" sz="2000" b="0" dirty="0" smtClean="0">
                <a:solidFill>
                  <a:srgbClr val="FF0000"/>
                </a:solidFill>
              </a:rPr>
              <a:t>2018)</a:t>
            </a:r>
            <a:r>
              <a:rPr lang="zh-CN" altLang="en-US" sz="2000" b="0" dirty="0">
                <a:solidFill>
                  <a:srgbClr val="FF0000"/>
                </a:solidFill>
              </a:rPr>
              <a:t>，</a:t>
            </a:r>
            <a:r>
              <a:rPr lang="en-US" altLang="zh-CN" sz="2000" dirty="0" smtClean="0">
                <a:solidFill>
                  <a:srgbClr val="FF0000"/>
                </a:solidFill>
              </a:rPr>
              <a:t>PRD editor suggestion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zh-CN" sz="1600" b="0" dirty="0" smtClean="0"/>
          </a:p>
          <a:p>
            <a:pPr marL="0" indent="0">
              <a:buNone/>
            </a:pPr>
            <a:r>
              <a:rPr lang="en-US" altLang="zh-CN" sz="2000" b="0" dirty="0" smtClean="0"/>
              <a:t>(2</a:t>
            </a:r>
            <a:r>
              <a:rPr lang="en-US" altLang="zh-CN" sz="2000" b="0" dirty="0"/>
              <a:t>) Neutrino, Electroweak and Nuclear Physics from </a:t>
            </a:r>
            <a:r>
              <a:rPr lang="en-US" altLang="zh-CN" sz="2000" b="0" dirty="0">
                <a:solidFill>
                  <a:srgbClr val="FF0000"/>
                </a:solidFill>
              </a:rPr>
              <a:t>COHERENT</a:t>
            </a:r>
            <a:r>
              <a:rPr lang="en-US" altLang="zh-CN" sz="2000" b="0" dirty="0"/>
              <a:t> Elastic Neutrino-Nucleus Scattering with a New Quenching </a:t>
            </a:r>
            <a:r>
              <a:rPr lang="en-US" altLang="zh-CN" sz="2000" b="0" dirty="0" smtClean="0"/>
              <a:t>Factor</a:t>
            </a:r>
          </a:p>
          <a:p>
            <a:pPr marL="0" indent="0">
              <a:buNone/>
            </a:pPr>
            <a:r>
              <a:rPr lang="en-US" altLang="zh-CN" sz="2000" dirty="0"/>
              <a:t>【</a:t>
            </a:r>
            <a:r>
              <a:rPr lang="zh-CN" altLang="en-US" sz="2000" dirty="0"/>
              <a:t>通讯作者</a:t>
            </a:r>
            <a:r>
              <a:rPr lang="en-US" altLang="zh-CN" sz="2000" dirty="0"/>
              <a:t>】</a:t>
            </a:r>
            <a:r>
              <a:rPr lang="en-US" altLang="zh-CN" sz="2000" b="0" dirty="0" smtClean="0">
                <a:solidFill>
                  <a:srgbClr val="FF0000"/>
                </a:solidFill>
              </a:rPr>
              <a:t>arXiv:1908.06045</a:t>
            </a:r>
            <a:r>
              <a:rPr lang="zh-CN" altLang="en-US" sz="2000" b="0" dirty="0" smtClean="0">
                <a:solidFill>
                  <a:srgbClr val="FF0000"/>
                </a:solidFill>
              </a:rPr>
              <a:t>，</a:t>
            </a:r>
            <a:r>
              <a:rPr lang="en-US" altLang="zh-CN" sz="2000" b="0" dirty="0" smtClean="0">
                <a:solidFill>
                  <a:srgbClr val="FF0000"/>
                </a:solidFill>
              </a:rPr>
              <a:t>PRD </a:t>
            </a:r>
            <a:r>
              <a:rPr lang="zh-CN" altLang="en-US" sz="2000" b="0" dirty="0" smtClean="0">
                <a:solidFill>
                  <a:srgbClr val="FF0000"/>
                </a:solidFill>
              </a:rPr>
              <a:t>接收</a:t>
            </a:r>
            <a:endParaRPr lang="en-US" altLang="zh-CN" sz="2000" b="0" dirty="0">
              <a:solidFill>
                <a:srgbClr val="FF0000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32016" y="1193858"/>
            <a:ext cx="8660464" cy="1608365"/>
            <a:chOff x="582406" y="2244734"/>
            <a:chExt cx="11703943" cy="1420203"/>
          </a:xfrm>
        </p:grpSpPr>
        <p:sp>
          <p:nvSpPr>
            <p:cNvPr id="6" name="文本框 10"/>
            <p:cNvSpPr txBox="1"/>
            <p:nvPr/>
          </p:nvSpPr>
          <p:spPr>
            <a:xfrm>
              <a:off x="582406" y="2244734"/>
              <a:ext cx="11203580" cy="353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I. </a:t>
              </a:r>
              <a:r>
                <a:rPr lang="zh-CN" altLang="en-US" sz="20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中微子理论与唯象学</a:t>
              </a:r>
              <a:r>
                <a:rPr lang="en-US" altLang="zh-CN" sz="20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:  </a:t>
              </a:r>
              <a:r>
                <a:rPr lang="en-US" altLang="zh-CN" sz="2000" b="1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Wingdings" panose="05000000000000000000" pitchFamily="2" charset="2"/>
                </a:rPr>
                <a:t>(A) </a:t>
              </a:r>
              <a:r>
                <a:rPr lang="zh-CN" altLang="en-US" sz="2000" b="1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Wingdings" panose="05000000000000000000" pitchFamily="2" charset="2"/>
                </a:rPr>
                <a:t>中微子与原子核相干散射的物理研究</a:t>
              </a:r>
              <a:endPara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212704" y="2774352"/>
              <a:ext cx="8073645" cy="353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(</a:t>
              </a:r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B</a:t>
              </a:r>
              <a:r>
                <a:rPr lang="en-US" altLang="zh-CN" sz="20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) </a:t>
              </a:r>
              <a:r>
                <a:rPr lang="zh-CN" altLang="en-US" sz="20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反应堆中微子束流和能谱的理论研究</a:t>
              </a:r>
              <a:endParaRPr lang="zh-CN" altLang="en-US" sz="2000" dirty="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4306666" y="3311636"/>
              <a:ext cx="7137775" cy="353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(C) </a:t>
              </a:r>
              <a:r>
                <a:rPr lang="zh-CN" altLang="en-US" sz="20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江门中微子实验相关的物理研究</a:t>
              </a:r>
              <a:endParaRPr lang="zh-CN" altLang="en-US" sz="2000" dirty="0"/>
            </a:p>
          </p:txBody>
        </p:sp>
      </p:grpSp>
      <p:sp>
        <p:nvSpPr>
          <p:cNvPr id="9" name="文本框 10"/>
          <p:cNvSpPr txBox="1"/>
          <p:nvPr/>
        </p:nvSpPr>
        <p:spPr>
          <a:xfrm>
            <a:off x="232016" y="3079039"/>
            <a:ext cx="8588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II. 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完成论文列表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</a:p>
          <a:p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共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篇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第一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通讯作者</a:t>
            </a:r>
            <a:r>
              <a:rPr lang="en-US" altLang="zh-CN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篇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其中</a:t>
            </a:r>
            <a:r>
              <a:rPr lang="en-US" altLang="zh-CN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篇</a:t>
            </a:r>
            <a:r>
              <a:rPr lang="zh-CN" altLang="en-US" sz="2000" b="1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已发表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en-US" altLang="zh-CN" sz="2000" b="1" i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篇</a:t>
            </a:r>
            <a:r>
              <a:rPr lang="zh-CN" altLang="en-US" sz="2000" b="1" i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已接收，</a:t>
            </a:r>
            <a:r>
              <a:rPr lang="en-US" altLang="zh-CN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篇</a:t>
            </a:r>
            <a:r>
              <a:rPr lang="zh-CN" altLang="en-US" sz="2000" b="1" i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投稿中</a:t>
            </a:r>
            <a:endParaRPr lang="en-US" altLang="zh-CN" sz="2000" b="1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71781289"/>
      </p:ext>
    </p:extLst>
  </p:cSld>
  <p:clrMapOvr>
    <a:masterClrMapping/>
  </p:clrMapOvr>
  <p:transition spd="med"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>
            <a:spLocks noGrp="1"/>
          </p:cNvSpPr>
          <p:nvPr>
            <p:ph idx="1"/>
          </p:nvPr>
        </p:nvSpPr>
        <p:spPr>
          <a:xfrm>
            <a:off x="107504" y="1052736"/>
            <a:ext cx="8957031" cy="5544616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000" b="0" dirty="0" smtClean="0"/>
              <a:t>(3) Diagnosing </a:t>
            </a:r>
            <a:r>
              <a:rPr lang="en-US" altLang="zh-CN" sz="2000" b="0" dirty="0"/>
              <a:t>the </a:t>
            </a:r>
            <a:r>
              <a:rPr lang="en-US" altLang="zh-CN" sz="2000" b="0" dirty="0">
                <a:solidFill>
                  <a:srgbClr val="FF0000"/>
                </a:solidFill>
              </a:rPr>
              <a:t>Reactor </a:t>
            </a:r>
            <a:r>
              <a:rPr lang="en-US" altLang="zh-CN" sz="2000" b="0" dirty="0"/>
              <a:t>Antineutrino Anomaly with Global Antineutrino Flux </a:t>
            </a:r>
            <a:r>
              <a:rPr lang="en-US" altLang="zh-CN" sz="2000" b="0" dirty="0" smtClean="0"/>
              <a:t>Data</a:t>
            </a:r>
          </a:p>
          <a:p>
            <a:pPr marL="0" indent="0">
              <a:buNone/>
            </a:pPr>
            <a:r>
              <a:rPr lang="en-US" altLang="zh-CN" sz="2000" dirty="0" smtClean="0"/>
              <a:t>【</a:t>
            </a:r>
            <a:r>
              <a:rPr lang="zh-CN" altLang="en-US" sz="2000" dirty="0" smtClean="0"/>
              <a:t>通讯作者</a:t>
            </a:r>
            <a:r>
              <a:rPr lang="en-US" altLang="zh-CN" sz="2000" dirty="0"/>
              <a:t>】</a:t>
            </a:r>
            <a:r>
              <a:rPr lang="en-US" altLang="zh-CN" sz="2000" b="0" dirty="0"/>
              <a:t>Phys. Rev. D 99, 073005 (2019</a:t>
            </a:r>
            <a:r>
              <a:rPr lang="en-US" altLang="zh-CN" sz="2000" b="0" dirty="0" smtClean="0"/>
              <a:t>)</a:t>
            </a:r>
          </a:p>
          <a:p>
            <a:pPr marL="0" indent="0">
              <a:buNone/>
            </a:pPr>
            <a:endParaRPr lang="en-US" altLang="zh-CN" sz="1600" b="0" dirty="0"/>
          </a:p>
          <a:p>
            <a:pPr marL="0" indent="0">
              <a:buNone/>
            </a:pPr>
            <a:endParaRPr lang="en-US" altLang="zh-CN" sz="100" b="0" dirty="0" smtClean="0"/>
          </a:p>
          <a:p>
            <a:pPr marL="0" indent="0">
              <a:buNone/>
            </a:pPr>
            <a:r>
              <a:rPr lang="en-US" altLang="zh-CN" sz="2000" b="0" dirty="0" smtClean="0"/>
              <a:t>(4</a:t>
            </a:r>
            <a:r>
              <a:rPr lang="en-US" altLang="zh-CN" sz="2000" b="0" dirty="0"/>
              <a:t>) New Realization of the Conversion Calculation for </a:t>
            </a:r>
            <a:r>
              <a:rPr lang="en-US" altLang="zh-CN" sz="2000" b="0" dirty="0">
                <a:solidFill>
                  <a:srgbClr val="FF0000"/>
                </a:solidFill>
              </a:rPr>
              <a:t>Reactor </a:t>
            </a:r>
            <a:r>
              <a:rPr lang="en-US" altLang="zh-CN" sz="2000" b="0" dirty="0"/>
              <a:t>Antineutrino </a:t>
            </a:r>
            <a:r>
              <a:rPr lang="en-US" altLang="zh-CN" sz="2000" b="0" dirty="0" smtClean="0"/>
              <a:t>Fluxes</a:t>
            </a:r>
          </a:p>
          <a:p>
            <a:pPr marL="0" indent="0">
              <a:buNone/>
            </a:pPr>
            <a:r>
              <a:rPr lang="en-US" altLang="zh-CN" sz="2000" dirty="0" smtClean="0"/>
              <a:t>【</a:t>
            </a:r>
            <a:r>
              <a:rPr lang="zh-CN" altLang="en-US" sz="2000" dirty="0"/>
              <a:t>第一</a:t>
            </a:r>
            <a:r>
              <a:rPr lang="zh-CN" altLang="en-US" sz="2000" dirty="0" smtClean="0"/>
              <a:t>作者</a:t>
            </a:r>
            <a:r>
              <a:rPr lang="en-US" altLang="zh-CN" sz="2000" dirty="0" smtClean="0"/>
              <a:t>】</a:t>
            </a:r>
            <a:r>
              <a:rPr lang="en-US" altLang="zh-CN" sz="2000" b="0" dirty="0"/>
              <a:t>Phys. Rev. D 100, 053005 (2019</a:t>
            </a:r>
            <a:r>
              <a:rPr lang="en-US" altLang="zh-CN" sz="2000" b="0" dirty="0" smtClean="0"/>
              <a:t>)</a:t>
            </a:r>
          </a:p>
          <a:p>
            <a:pPr marL="0" indent="0">
              <a:buNone/>
            </a:pPr>
            <a:endParaRPr lang="en-US" altLang="zh-CN" sz="1600" b="0" dirty="0" smtClean="0"/>
          </a:p>
          <a:p>
            <a:pPr marL="0" indent="0">
              <a:buNone/>
            </a:pPr>
            <a:r>
              <a:rPr lang="en-US" altLang="zh-CN" sz="2000" b="0" dirty="0" smtClean="0"/>
              <a:t>(5) A </a:t>
            </a:r>
            <a:r>
              <a:rPr lang="en-US" altLang="zh-CN" sz="2000" b="0" dirty="0"/>
              <a:t>model-independent approach to the reconstruction of multi-flavor </a:t>
            </a:r>
            <a:r>
              <a:rPr lang="en-US" altLang="zh-CN" sz="2000" b="0" dirty="0">
                <a:solidFill>
                  <a:srgbClr val="FF0000"/>
                </a:solidFill>
              </a:rPr>
              <a:t>supernova</a:t>
            </a:r>
            <a:r>
              <a:rPr lang="en-US" altLang="zh-CN" sz="2000" b="0" dirty="0"/>
              <a:t> neutrino energy </a:t>
            </a:r>
            <a:r>
              <a:rPr lang="en-US" altLang="zh-CN" sz="2000" b="0" dirty="0" smtClean="0"/>
              <a:t>spectra</a:t>
            </a:r>
          </a:p>
          <a:p>
            <a:pPr marL="0" indent="0">
              <a:buNone/>
            </a:pPr>
            <a:r>
              <a:rPr lang="en-US" altLang="zh-CN" sz="2000" dirty="0"/>
              <a:t>【</a:t>
            </a:r>
            <a:r>
              <a:rPr lang="zh-CN" altLang="en-US" sz="2000" dirty="0" smtClean="0"/>
              <a:t>通讯</a:t>
            </a:r>
            <a:r>
              <a:rPr lang="zh-CN" altLang="en-US" sz="2000" dirty="0"/>
              <a:t>作者</a:t>
            </a:r>
            <a:r>
              <a:rPr lang="en-US" altLang="zh-CN" sz="2000" dirty="0" smtClean="0"/>
              <a:t>】</a:t>
            </a:r>
            <a:r>
              <a:rPr lang="en-US" altLang="zh-CN" sz="2000" b="0" dirty="0" smtClean="0"/>
              <a:t>Phys</a:t>
            </a:r>
            <a:r>
              <a:rPr lang="en-US" altLang="zh-CN" sz="2000" b="0" dirty="0"/>
              <a:t>. Rev. D 99, 123009 (2019</a:t>
            </a:r>
            <a:r>
              <a:rPr lang="en-US" altLang="zh-CN" sz="2000" b="0" dirty="0" smtClean="0"/>
              <a:t>)</a:t>
            </a:r>
          </a:p>
          <a:p>
            <a:pPr marL="0" indent="0">
              <a:buNone/>
            </a:pPr>
            <a:endParaRPr lang="en-US" altLang="zh-CN" sz="1600" b="0" dirty="0"/>
          </a:p>
          <a:p>
            <a:pPr marL="0" indent="0">
              <a:buNone/>
            </a:pPr>
            <a:r>
              <a:rPr lang="en-US" altLang="zh-CN" sz="2000" b="0" dirty="0" smtClean="0"/>
              <a:t>(6</a:t>
            </a:r>
            <a:r>
              <a:rPr lang="en-US" altLang="zh-CN" sz="2000" b="0" dirty="0"/>
              <a:t>) Confronting Tri-direct CP-symmetry </a:t>
            </a:r>
            <a:r>
              <a:rPr lang="en-US" altLang="zh-CN" sz="2000" b="0" dirty="0">
                <a:solidFill>
                  <a:srgbClr val="FF0000"/>
                </a:solidFill>
              </a:rPr>
              <a:t>models</a:t>
            </a:r>
            <a:r>
              <a:rPr lang="en-US" altLang="zh-CN" sz="2000" b="0" dirty="0"/>
              <a:t> to neutrino oscillation </a:t>
            </a:r>
            <a:r>
              <a:rPr lang="en-US" altLang="zh-CN" sz="2000" b="0" dirty="0" smtClean="0"/>
              <a:t>experiments</a:t>
            </a:r>
          </a:p>
          <a:p>
            <a:pPr marL="0" indent="0">
              <a:buNone/>
            </a:pPr>
            <a:r>
              <a:rPr lang="en-US" altLang="zh-CN" sz="2000" dirty="0"/>
              <a:t>【</a:t>
            </a:r>
            <a:r>
              <a:rPr lang="zh-CN" altLang="en-US" sz="2000" dirty="0" smtClean="0"/>
              <a:t>第二作者</a:t>
            </a:r>
            <a:r>
              <a:rPr lang="en-US" altLang="zh-CN" sz="2000" dirty="0"/>
              <a:t>】</a:t>
            </a:r>
            <a:r>
              <a:rPr lang="en-US" altLang="zh-CN" sz="2000" b="0" dirty="0"/>
              <a:t>Phys. Rev. D 100, 055022 (2019)</a:t>
            </a:r>
          </a:p>
        </p:txBody>
      </p:sp>
      <p:sp>
        <p:nvSpPr>
          <p:cNvPr id="5" name="文本框 10"/>
          <p:cNvSpPr txBox="1"/>
          <p:nvPr/>
        </p:nvSpPr>
        <p:spPr>
          <a:xfrm>
            <a:off x="272957" y="303039"/>
            <a:ext cx="5595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II. </a:t>
            </a:r>
            <a:r>
              <a:rPr lang="zh-CN" altLang="en-US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完成论文列表</a:t>
            </a:r>
            <a:r>
              <a:rPr lang="en-US" altLang="zh-CN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续</a:t>
            </a:r>
            <a:r>
              <a:rPr lang="en-US" altLang="zh-CN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): </a:t>
            </a:r>
          </a:p>
        </p:txBody>
      </p:sp>
    </p:spTree>
    <p:extLst>
      <p:ext uri="{BB962C8B-B14F-4D97-AF65-F5344CB8AC3E}">
        <p14:creationId xmlns:p14="http://schemas.microsoft.com/office/powerpoint/2010/main" val="3665549131"/>
      </p:ext>
    </p:extLst>
  </p:cSld>
  <p:clrMapOvr>
    <a:masterClrMapping/>
  </p:clrMapOvr>
  <p:transition spd="med"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>
            <a:spLocks noGrp="1"/>
          </p:cNvSpPr>
          <p:nvPr>
            <p:ph idx="1"/>
          </p:nvPr>
        </p:nvSpPr>
        <p:spPr>
          <a:xfrm>
            <a:off x="107504" y="1124744"/>
            <a:ext cx="8957031" cy="5328592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000" b="0" dirty="0" smtClean="0"/>
              <a:t>(7</a:t>
            </a:r>
            <a:r>
              <a:rPr lang="en-US" altLang="zh-CN" sz="2000" b="0" dirty="0"/>
              <a:t>) JULOC: A Local 3-D Refined Crust Model for the </a:t>
            </a:r>
            <a:r>
              <a:rPr lang="en-US" altLang="zh-CN" sz="2000" b="0" dirty="0" err="1">
                <a:solidFill>
                  <a:srgbClr val="FF0000"/>
                </a:solidFill>
              </a:rPr>
              <a:t>Geoneutrino</a:t>
            </a:r>
            <a:r>
              <a:rPr lang="en-US" altLang="zh-CN" sz="2000" b="0" dirty="0"/>
              <a:t> Measurement at </a:t>
            </a:r>
            <a:r>
              <a:rPr lang="en-US" altLang="zh-CN" sz="2000" b="0" dirty="0" smtClean="0"/>
              <a:t>JUNO (</a:t>
            </a:r>
            <a:r>
              <a:rPr lang="zh-CN" altLang="en-US" sz="2000" b="0" dirty="0" smtClean="0"/>
              <a:t>首</a:t>
            </a:r>
            <a:r>
              <a:rPr lang="zh-CN" altLang="en-US" sz="2000" b="0" dirty="0"/>
              <a:t>篇</a:t>
            </a:r>
            <a:r>
              <a:rPr lang="zh-CN" altLang="en-US" sz="2000" b="0" dirty="0" smtClean="0"/>
              <a:t>“</a:t>
            </a:r>
            <a:r>
              <a:rPr lang="en-US" altLang="zh-CN" sz="2000" b="0" dirty="0" smtClean="0"/>
              <a:t>JUNO</a:t>
            </a:r>
            <a:r>
              <a:rPr lang="zh-CN" altLang="en-US" sz="2000" b="0" dirty="0" smtClean="0"/>
              <a:t>地球</a:t>
            </a:r>
            <a:r>
              <a:rPr lang="zh-CN" altLang="en-US" sz="2000" b="0" dirty="0" smtClean="0"/>
              <a:t>中微子</a:t>
            </a:r>
            <a:r>
              <a:rPr lang="zh-CN" altLang="en-US" sz="2000" b="0" dirty="0"/>
              <a:t>研究</a:t>
            </a:r>
            <a:r>
              <a:rPr lang="zh-CN" altLang="en-US" sz="2000" b="0" dirty="0" smtClean="0"/>
              <a:t>小组</a:t>
            </a:r>
            <a:r>
              <a:rPr lang="zh-CN" altLang="en-US" sz="2000" b="0" dirty="0" smtClean="0"/>
              <a:t>”文章</a:t>
            </a:r>
            <a:r>
              <a:rPr lang="en-US" altLang="zh-CN" sz="2000" b="0" dirty="0" smtClean="0"/>
              <a:t>)</a:t>
            </a:r>
          </a:p>
          <a:p>
            <a:pPr marL="0" indent="0">
              <a:buNone/>
            </a:pPr>
            <a:r>
              <a:rPr lang="en-US" altLang="zh-CN" sz="2000" dirty="0" smtClean="0"/>
              <a:t>【</a:t>
            </a:r>
            <a:r>
              <a:rPr lang="zh-CN" altLang="en-US" sz="2000" dirty="0" smtClean="0"/>
              <a:t>第五作者</a:t>
            </a:r>
            <a:r>
              <a:rPr lang="en-US" altLang="zh-CN" sz="2000" dirty="0"/>
              <a:t>】</a:t>
            </a:r>
            <a:r>
              <a:rPr lang="en-US" altLang="zh-CN" sz="2000" b="0" dirty="0" smtClean="0"/>
              <a:t>1903.11871</a:t>
            </a:r>
            <a:r>
              <a:rPr lang="zh-CN" altLang="en-US" sz="2000" b="0" dirty="0" smtClean="0"/>
              <a:t>，</a:t>
            </a:r>
            <a:r>
              <a:rPr lang="en-US" altLang="zh-CN" sz="1800" b="0" dirty="0"/>
              <a:t>Physics of the Earth and Planetary </a:t>
            </a:r>
            <a:r>
              <a:rPr lang="en-US" altLang="zh-CN" sz="1800" b="0" dirty="0" smtClean="0"/>
              <a:t>Interiors </a:t>
            </a:r>
            <a:r>
              <a:rPr lang="zh-CN" altLang="en-US" sz="1800" b="0" dirty="0" smtClean="0"/>
              <a:t>接收</a:t>
            </a:r>
            <a:endParaRPr lang="en-US" altLang="zh-CN" sz="1800" b="0" dirty="0"/>
          </a:p>
          <a:p>
            <a:pPr marL="0" indent="0">
              <a:buNone/>
            </a:pPr>
            <a:endParaRPr lang="en-US" altLang="zh-CN" sz="1600" b="0" dirty="0" smtClean="0"/>
          </a:p>
          <a:p>
            <a:pPr marL="0" indent="0">
              <a:buNone/>
            </a:pPr>
            <a:endParaRPr lang="en-US" altLang="zh-CN" sz="100" b="0" dirty="0" smtClean="0"/>
          </a:p>
          <a:p>
            <a:pPr marL="0" indent="0">
              <a:buNone/>
            </a:pPr>
            <a:r>
              <a:rPr lang="en-US" altLang="zh-CN" sz="2000" b="0" dirty="0" smtClean="0"/>
              <a:t>(8</a:t>
            </a:r>
            <a:r>
              <a:rPr lang="en-US" altLang="zh-CN" sz="2000" b="0" dirty="0"/>
              <a:t>) Non-negligible Oscillation Effects in the Crustal </a:t>
            </a:r>
            <a:r>
              <a:rPr lang="en-US" altLang="zh-CN" sz="2000" b="0" dirty="0">
                <a:solidFill>
                  <a:srgbClr val="FF0000"/>
                </a:solidFill>
              </a:rPr>
              <a:t>Geo-neutrino</a:t>
            </a:r>
            <a:r>
              <a:rPr lang="en-US" altLang="zh-CN" sz="2000" b="0" dirty="0"/>
              <a:t> </a:t>
            </a:r>
            <a:r>
              <a:rPr lang="en-US" altLang="zh-CN" sz="2000" b="0" dirty="0" smtClean="0"/>
              <a:t>Calculations</a:t>
            </a:r>
          </a:p>
          <a:p>
            <a:pPr marL="0" indent="0">
              <a:buNone/>
            </a:pPr>
            <a:r>
              <a:rPr lang="en-US" altLang="zh-CN" sz="2000" dirty="0" smtClean="0"/>
              <a:t>【</a:t>
            </a:r>
            <a:r>
              <a:rPr lang="zh-CN" altLang="en-US" sz="2000" dirty="0"/>
              <a:t>通讯</a:t>
            </a:r>
            <a:r>
              <a:rPr lang="zh-CN" altLang="en-US" sz="2000" dirty="0" smtClean="0"/>
              <a:t>作者</a:t>
            </a:r>
            <a:r>
              <a:rPr lang="en-US" altLang="zh-CN" sz="2000" dirty="0" smtClean="0"/>
              <a:t>】</a:t>
            </a:r>
            <a:r>
              <a:rPr lang="en-US" altLang="zh-CN" sz="2000" b="0" dirty="0" smtClean="0"/>
              <a:t>1911.12302</a:t>
            </a:r>
            <a:r>
              <a:rPr lang="zh-CN" altLang="en-US" sz="2000" b="0" dirty="0" smtClean="0"/>
              <a:t>，</a:t>
            </a:r>
            <a:r>
              <a:rPr lang="en-US" altLang="zh-CN" sz="2000" b="0" dirty="0"/>
              <a:t>PRD </a:t>
            </a:r>
            <a:r>
              <a:rPr lang="zh-CN" altLang="en-US" sz="2000" b="0" dirty="0" smtClean="0"/>
              <a:t>投稿中</a:t>
            </a:r>
            <a:endParaRPr lang="en-US" altLang="zh-CN" sz="2000" b="0" dirty="0" smtClean="0"/>
          </a:p>
          <a:p>
            <a:pPr marL="0" indent="0">
              <a:buNone/>
            </a:pPr>
            <a:endParaRPr lang="en-US" altLang="zh-CN" sz="1600" b="0" dirty="0" smtClean="0"/>
          </a:p>
          <a:p>
            <a:pPr marL="0" indent="0">
              <a:buNone/>
            </a:pPr>
            <a:r>
              <a:rPr lang="en-US" altLang="zh-CN" sz="2000" b="0" dirty="0" smtClean="0"/>
              <a:t>(9</a:t>
            </a:r>
            <a:r>
              <a:rPr lang="en-US" altLang="zh-CN" sz="2000" b="0" dirty="0"/>
              <a:t>) Towards the </a:t>
            </a:r>
            <a:r>
              <a:rPr lang="en-US" altLang="zh-CN" sz="2000" b="0" dirty="0" err="1"/>
              <a:t>meV</a:t>
            </a:r>
            <a:r>
              <a:rPr lang="en-US" altLang="zh-CN" sz="2000" b="0" dirty="0"/>
              <a:t> limit of the effective neutrino mass in </a:t>
            </a:r>
            <a:r>
              <a:rPr lang="en-US" altLang="zh-CN" sz="2000" b="0" dirty="0" err="1">
                <a:solidFill>
                  <a:srgbClr val="FF0000"/>
                </a:solidFill>
              </a:rPr>
              <a:t>neutrinoless</a:t>
            </a:r>
            <a:r>
              <a:rPr lang="en-US" altLang="zh-CN" sz="2000" b="0" dirty="0">
                <a:solidFill>
                  <a:srgbClr val="FF0000"/>
                </a:solidFill>
              </a:rPr>
              <a:t> double-beta </a:t>
            </a:r>
            <a:r>
              <a:rPr lang="en-US" altLang="zh-CN" sz="2000" b="0" dirty="0" smtClean="0">
                <a:solidFill>
                  <a:srgbClr val="FF0000"/>
                </a:solidFill>
              </a:rPr>
              <a:t>decays</a:t>
            </a:r>
          </a:p>
          <a:p>
            <a:pPr marL="0" indent="0">
              <a:buNone/>
            </a:pPr>
            <a:r>
              <a:rPr lang="en-US" altLang="zh-CN" sz="2000" dirty="0" smtClean="0"/>
              <a:t>【</a:t>
            </a:r>
            <a:r>
              <a:rPr lang="zh-CN" altLang="en-US" sz="2000" dirty="0"/>
              <a:t>第三</a:t>
            </a:r>
            <a:r>
              <a:rPr lang="zh-CN" altLang="en-US" sz="2000" dirty="0" smtClean="0"/>
              <a:t>作者</a:t>
            </a:r>
            <a:r>
              <a:rPr lang="en-US" altLang="zh-CN" sz="2000" dirty="0" smtClean="0"/>
              <a:t>】</a:t>
            </a:r>
            <a:r>
              <a:rPr lang="en-US" altLang="zh-CN" sz="2000" b="0" dirty="0" smtClean="0"/>
              <a:t>1908.08355</a:t>
            </a:r>
            <a:r>
              <a:rPr lang="zh-CN" altLang="en-US" sz="2000" b="0" dirty="0" smtClean="0"/>
              <a:t>，</a:t>
            </a:r>
            <a:r>
              <a:rPr lang="en-US" altLang="zh-CN" sz="2000" b="0" dirty="0" smtClean="0"/>
              <a:t>CPC</a:t>
            </a:r>
            <a:r>
              <a:rPr lang="zh-CN" altLang="en-US" sz="2000" b="0" dirty="0" smtClean="0"/>
              <a:t>投稿中</a:t>
            </a:r>
            <a:endParaRPr lang="en-US" altLang="zh-CN" sz="2000" b="0" dirty="0" smtClean="0"/>
          </a:p>
          <a:p>
            <a:pPr marL="0" indent="0">
              <a:buNone/>
            </a:pPr>
            <a:endParaRPr lang="en-US" altLang="zh-CN" sz="2000" b="0" dirty="0"/>
          </a:p>
          <a:p>
            <a:pPr marL="0" indent="0">
              <a:buNone/>
            </a:pPr>
            <a:r>
              <a:rPr lang="zh-CN" altLang="en-US" sz="2000" b="0" dirty="0" smtClean="0"/>
              <a:t>此外，还有若干</a:t>
            </a:r>
            <a:r>
              <a:rPr lang="en-US" altLang="zh-CN" sz="2000" b="0" dirty="0" smtClean="0"/>
              <a:t>JUNO</a:t>
            </a:r>
            <a:r>
              <a:rPr lang="zh-CN" altLang="en-US" sz="2000" b="0" dirty="0" smtClean="0"/>
              <a:t>相关的物理研究</a:t>
            </a:r>
            <a:r>
              <a:rPr lang="zh-CN" altLang="en-US" sz="2000" b="0" dirty="0" smtClean="0"/>
              <a:t>论文正在</a:t>
            </a:r>
            <a:r>
              <a:rPr lang="zh-CN" altLang="en-US" sz="2000" b="0" dirty="0" smtClean="0"/>
              <a:t>进行</a:t>
            </a:r>
            <a:r>
              <a:rPr lang="zh-CN" altLang="en-US" sz="2000" dirty="0" smtClean="0"/>
              <a:t>内部评审</a:t>
            </a:r>
            <a:r>
              <a:rPr lang="en-US" altLang="zh-CN" sz="2000" dirty="0" smtClean="0"/>
              <a:t>/</a:t>
            </a:r>
            <a:r>
              <a:rPr lang="zh-CN" altLang="en-US" sz="2000" dirty="0" smtClean="0"/>
              <a:t>准备中</a:t>
            </a:r>
            <a:endParaRPr lang="en-US" altLang="zh-CN" sz="2000" dirty="0" smtClean="0"/>
          </a:p>
        </p:txBody>
      </p:sp>
      <p:sp>
        <p:nvSpPr>
          <p:cNvPr id="5" name="文本框 10"/>
          <p:cNvSpPr txBox="1"/>
          <p:nvPr/>
        </p:nvSpPr>
        <p:spPr>
          <a:xfrm>
            <a:off x="272957" y="303039"/>
            <a:ext cx="5595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III. </a:t>
            </a:r>
            <a:r>
              <a:rPr lang="zh-CN" altLang="en-US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完成论文列表</a:t>
            </a:r>
            <a:r>
              <a:rPr lang="en-US" altLang="zh-CN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续</a:t>
            </a:r>
            <a:r>
              <a:rPr lang="en-US" altLang="zh-CN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): </a:t>
            </a:r>
          </a:p>
        </p:txBody>
      </p:sp>
    </p:spTree>
    <p:extLst>
      <p:ext uri="{BB962C8B-B14F-4D97-AF65-F5344CB8AC3E}">
        <p14:creationId xmlns:p14="http://schemas.microsoft.com/office/powerpoint/2010/main" val="1259070487"/>
      </p:ext>
    </p:extLst>
  </p:cSld>
  <p:clrMapOvr>
    <a:masterClrMapping/>
  </p:clrMapOvr>
  <p:transition spd="med"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142852"/>
            <a:ext cx="8607900" cy="714380"/>
          </a:xfrm>
        </p:spPr>
        <p:txBody>
          <a:bodyPr/>
          <a:lstStyle/>
          <a:p>
            <a:pPr algn="just"/>
            <a:r>
              <a:rPr lang="zh-CN" altLang="en-US" sz="2800" kern="1200" dirty="0" smtClean="0"/>
              <a:t>背景介绍</a:t>
            </a:r>
            <a:r>
              <a:rPr lang="en-US" altLang="zh-CN" sz="2800" kern="1200" dirty="0" smtClean="0"/>
              <a:t>(1</a:t>
            </a:r>
            <a:r>
              <a:rPr lang="en-US" altLang="zh-CN" sz="2800" kern="1200" dirty="0" smtClean="0"/>
              <a:t>)</a:t>
            </a:r>
            <a:r>
              <a:rPr lang="zh-CN" altLang="en-US" sz="2800" kern="1200" dirty="0" smtClean="0"/>
              <a:t>：</a:t>
            </a:r>
            <a:r>
              <a:rPr lang="zh-CN" altLang="en-US" sz="2800" kern="1200" dirty="0" smtClean="0">
                <a:solidFill>
                  <a:srgbClr val="FF0000"/>
                </a:solidFill>
              </a:rPr>
              <a:t>中微子</a:t>
            </a:r>
            <a:r>
              <a:rPr lang="zh-CN" altLang="en-US" sz="2800" kern="1200" dirty="0" smtClean="0">
                <a:solidFill>
                  <a:srgbClr val="FF0000"/>
                </a:solidFill>
              </a:rPr>
              <a:t>与原子核相干</a:t>
            </a:r>
            <a:r>
              <a:rPr lang="zh-CN" altLang="en-US" sz="2800" kern="1200" dirty="0" smtClean="0">
                <a:solidFill>
                  <a:srgbClr val="FF0000"/>
                </a:solidFill>
              </a:rPr>
              <a:t>散射</a:t>
            </a:r>
            <a:r>
              <a:rPr lang="zh-CN" altLang="en-US" sz="2800" kern="1200" dirty="0">
                <a:solidFill>
                  <a:srgbClr val="FF0000"/>
                </a:solidFill>
              </a:rPr>
              <a:t>过程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96753"/>
            <a:ext cx="3074780" cy="36004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254292" y="1201976"/>
            <a:ext cx="58542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</a:rPr>
              <a:t>Freedman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在</a:t>
            </a:r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</a:rPr>
              <a:t>1974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年首次提出：</a:t>
            </a:r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</a:rPr>
              <a:t>Phys.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</a:rPr>
              <a:t>Rev</a:t>
            </a:r>
            <a:r>
              <a:rPr lang="en-US" altLang="zh-CN" sz="2000" b="1" dirty="0">
                <a:latin typeface="微软雅黑" pitchFamily="34" charset="-122"/>
                <a:ea typeface="微软雅黑" pitchFamily="34" charset="-122"/>
              </a:rPr>
              <a:t>. </a:t>
            </a:r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</a:rPr>
              <a:t>D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</a:rPr>
              <a:t>9 </a:t>
            </a:r>
            <a:r>
              <a:rPr lang="en-US" altLang="zh-CN" sz="2000" b="1" dirty="0">
                <a:latin typeface="微软雅黑" pitchFamily="34" charset="-122"/>
                <a:ea typeface="微软雅黑" pitchFamily="34" charset="-122"/>
              </a:rPr>
              <a:t>(1974) </a:t>
            </a:r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</a:rPr>
              <a:t>1389.</a:t>
            </a:r>
          </a:p>
          <a:p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美国</a:t>
            </a:r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</a:rPr>
              <a:t>COHERENT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实验组</a:t>
            </a:r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</a:rPr>
              <a:t>2017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年首次从实验观测到此过程：</a:t>
            </a:r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</a:rPr>
              <a:t>[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美国散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裂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中子源</a:t>
            </a:r>
            <a:r>
              <a:rPr lang="en-US" altLang="zh-CN" sz="2000" b="1" dirty="0">
                <a:latin typeface="微软雅黑" pitchFamily="34" charset="-122"/>
                <a:ea typeface="微软雅黑" pitchFamily="34" charset="-122"/>
              </a:rPr>
              <a:t>+</a:t>
            </a:r>
            <a:r>
              <a:rPr lang="en-US" altLang="zh-CN" sz="2000" b="1" dirty="0" err="1">
                <a:latin typeface="微软雅黑" pitchFamily="34" charset="-122"/>
                <a:ea typeface="微软雅黑" pitchFamily="34" charset="-122"/>
              </a:rPr>
              <a:t>CsI</a:t>
            </a:r>
            <a:r>
              <a:rPr lang="en-US" altLang="zh-CN" sz="2000" b="1" dirty="0">
                <a:latin typeface="微软雅黑" pitchFamily="34" charset="-122"/>
                <a:ea typeface="微软雅黑" pitchFamily="34" charset="-122"/>
              </a:rPr>
              <a:t>(Na)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探测器</a:t>
            </a:r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</a:rPr>
              <a:t>]</a:t>
            </a:r>
          </a:p>
          <a:p>
            <a:pPr marL="0" indent="0">
              <a:buNone/>
            </a:pPr>
            <a:endParaRPr lang="en-US" altLang="zh-CN" sz="1200" b="1" dirty="0">
              <a:latin typeface="微软雅黑" pitchFamily="34" charset="-122"/>
              <a:ea typeface="微软雅黑" pitchFamily="34" charset="-122"/>
            </a:endParaRPr>
          </a:p>
          <a:p>
            <a:pPr marL="0" indent="0">
              <a:buNone/>
            </a:pPr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</a:rPr>
              <a:t>Science </a:t>
            </a:r>
            <a:r>
              <a:rPr lang="en-US" altLang="zh-CN" sz="2000" b="1" dirty="0">
                <a:latin typeface="微软雅黑" pitchFamily="34" charset="-122"/>
                <a:ea typeface="微软雅黑" pitchFamily="34" charset="-122"/>
              </a:rPr>
              <a:t>357 (2017) </a:t>
            </a:r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</a:rPr>
              <a:t>1123</a:t>
            </a:r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  <a:sym typeface="Wingdings" panose="05000000000000000000" pitchFamily="2" charset="2"/>
              </a:rPr>
              <a:t>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年度</a:t>
            </a:r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大科技新闻</a:t>
            </a:r>
            <a:endParaRPr lang="en-US" altLang="zh-CN" sz="2000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3173946"/>
            <a:ext cx="5762465" cy="342340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07504" y="4869160"/>
            <a:ext cx="30747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</a:rPr>
              <a:t>a) 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相干散射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过程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可以研究</a:t>
            </a:r>
            <a:r>
              <a:rPr lang="zh-CN" altLang="en-US" sz="20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原子核结构</a:t>
            </a:r>
            <a:endParaRPr lang="en-US" altLang="zh-CN" sz="2000" b="1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indent="0">
              <a:buNone/>
            </a:pPr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</a:rPr>
              <a:t>b) 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相干散射过程可以研究</a:t>
            </a:r>
            <a:r>
              <a:rPr lang="zh-CN" altLang="en-US" sz="2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粒子物理</a:t>
            </a:r>
            <a:r>
              <a:rPr lang="zh-CN" altLang="en-US" sz="20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效应</a:t>
            </a:r>
            <a:endParaRPr lang="en-US" altLang="zh-CN" sz="2000" b="1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indent="0">
              <a:buNone/>
            </a:pPr>
            <a:endParaRPr lang="en-US" altLang="zh-CN" sz="1000" b="1" dirty="0" smtClean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indent="0">
              <a:buNone/>
            </a:pPr>
            <a:r>
              <a:rPr lang="zh-CN" altLang="en-US" b="1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一种全新的中微子</a:t>
            </a:r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探测方法！</a:t>
            </a:r>
            <a:endParaRPr lang="en-US" altLang="zh-CN" b="1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68118606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323528" y="142852"/>
            <a:ext cx="8607900" cy="714380"/>
          </a:xfrm>
        </p:spPr>
        <p:txBody>
          <a:bodyPr/>
          <a:lstStyle/>
          <a:p>
            <a:pPr algn="just"/>
            <a:r>
              <a:rPr lang="zh-CN" altLang="en-US" sz="2800" kern="1200" dirty="0" smtClean="0"/>
              <a:t>具体工作</a:t>
            </a:r>
            <a:r>
              <a:rPr lang="en-US" altLang="zh-CN" sz="2800" kern="1200" dirty="0" smtClean="0"/>
              <a:t>(1)</a:t>
            </a:r>
            <a:r>
              <a:rPr lang="zh-CN" altLang="en-US" sz="2800" kern="1200" dirty="0" smtClean="0"/>
              <a:t>：</a:t>
            </a:r>
            <a:r>
              <a:rPr lang="zh-CN" altLang="en-US" sz="2800" kern="1200" dirty="0" smtClean="0">
                <a:solidFill>
                  <a:srgbClr val="FF0000"/>
                </a:solidFill>
              </a:rPr>
              <a:t>中微子</a:t>
            </a:r>
            <a:r>
              <a:rPr lang="zh-CN" altLang="en-US" sz="2800" kern="1200" dirty="0" smtClean="0">
                <a:solidFill>
                  <a:srgbClr val="FF0000"/>
                </a:solidFill>
              </a:rPr>
              <a:t>与原子核相干</a:t>
            </a:r>
            <a:r>
              <a:rPr lang="zh-CN" altLang="en-US" sz="2800" kern="1200" dirty="0" smtClean="0">
                <a:solidFill>
                  <a:srgbClr val="FF0000"/>
                </a:solidFill>
              </a:rPr>
              <a:t>散射</a:t>
            </a:r>
            <a:r>
              <a:rPr lang="zh-CN" altLang="en-US" sz="2800" kern="1200" dirty="0">
                <a:solidFill>
                  <a:srgbClr val="FF0000"/>
                </a:solidFill>
              </a:rPr>
              <a:t>过程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903433"/>
            <a:ext cx="2794545" cy="2510063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6" name="矩形 5"/>
          <p:cNvSpPr/>
          <p:nvPr/>
        </p:nvSpPr>
        <p:spPr>
          <a:xfrm>
            <a:off x="539552" y="2800673"/>
            <a:ext cx="21852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首次给出了原子核的中子半径</a:t>
            </a:r>
            <a:endParaRPr lang="en-US" altLang="zh-CN" sz="1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Rn=5.5+0.9/-1.0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fm</a:t>
            </a:r>
            <a:endParaRPr lang="en-US" altLang="zh-CN" sz="1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7504" y="1537047"/>
            <a:ext cx="30243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altLang="zh-CN" sz="1400" b="1" i="1" dirty="0"/>
              <a:t>Phys.Rev.Lett. </a:t>
            </a:r>
            <a:r>
              <a:rPr lang="nn-NO" altLang="zh-CN" sz="1400" b="1" i="1" dirty="0" smtClean="0"/>
              <a:t>120</a:t>
            </a:r>
            <a:r>
              <a:rPr lang="en-US" altLang="zh-CN" sz="1400" b="1" i="1" dirty="0"/>
              <a:t>,</a:t>
            </a:r>
            <a:r>
              <a:rPr lang="nn-NO" altLang="zh-CN" sz="1400" b="1" i="1" dirty="0"/>
              <a:t> 072501 (2018) </a:t>
            </a:r>
            <a:endParaRPr lang="zh-CN" altLang="en-US" sz="1400" b="1" i="1" dirty="0"/>
          </a:p>
        </p:txBody>
      </p:sp>
      <p:sp>
        <p:nvSpPr>
          <p:cNvPr id="8" name="文本框 10"/>
          <p:cNvSpPr txBox="1"/>
          <p:nvPr/>
        </p:nvSpPr>
        <p:spPr>
          <a:xfrm>
            <a:off x="107504" y="1084674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COHERENT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实验的首次测量在粒子物理、核物理方面有哪些重要意义？</a:t>
            </a:r>
            <a:endParaRPr lang="en-US" altLang="zh-CN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10"/>
          <p:cNvSpPr txBox="1"/>
          <p:nvPr/>
        </p:nvSpPr>
        <p:spPr>
          <a:xfrm>
            <a:off x="107504" y="4759984"/>
            <a:ext cx="56102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）作为通讯作者，在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PRD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发表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editor suggestion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文章，研究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中微子的电磁性质：电荷半径。</a:t>
            </a:r>
            <a:endParaRPr lang="en-US" altLang="zh-CN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世界最好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mu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中微子电荷半径测量，及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首次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转化型电荷半径的首次测量。结果被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PDG2019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收录。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172" y="1556792"/>
            <a:ext cx="5922462" cy="18323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172" y="3484958"/>
            <a:ext cx="2610921" cy="92853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9771" y="3494621"/>
            <a:ext cx="3205863" cy="3096344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7452320" y="4016097"/>
            <a:ext cx="13681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1" dirty="0" smtClean="0">
                <a:latin typeface="微软雅黑" pitchFamily="34" charset="-122"/>
                <a:ea typeface="微软雅黑" pitchFamily="34" charset="-122"/>
              </a:rPr>
              <a:t>PRD </a:t>
            </a:r>
            <a:r>
              <a:rPr lang="en-US" altLang="zh-CN" sz="1200" b="1" dirty="0" smtClean="0"/>
              <a:t>(Dec. 2018)</a:t>
            </a:r>
            <a:r>
              <a:rPr lang="en-US" altLang="zh-CN" sz="1200" b="1" dirty="0" smtClean="0">
                <a:latin typeface="微软雅黑" pitchFamily="34" charset="-122"/>
                <a:ea typeface="微软雅黑" pitchFamily="34" charset="-122"/>
              </a:rPr>
              <a:t>   </a:t>
            </a:r>
            <a:endParaRPr lang="en-US" altLang="zh-CN" sz="1200" b="1" dirty="0"/>
          </a:p>
        </p:txBody>
      </p:sp>
    </p:spTree>
    <p:extLst>
      <p:ext uri="{BB962C8B-B14F-4D97-AF65-F5344CB8AC3E}">
        <p14:creationId xmlns:p14="http://schemas.microsoft.com/office/powerpoint/2010/main" val="2317740424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628800"/>
            <a:ext cx="3384376" cy="270020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971600" y="2143889"/>
            <a:ext cx="11521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altLang="zh-CN" sz="1200" b="1" dirty="0">
                <a:latin typeface="微软雅黑" pitchFamily="34" charset="-122"/>
                <a:ea typeface="微软雅黑" pitchFamily="34" charset="-122"/>
              </a:rPr>
              <a:t>1712.09146</a:t>
            </a:r>
            <a:endParaRPr lang="zh-CN" altLang="en-US" sz="1200" b="1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572000" y="1606246"/>
            <a:ext cx="3600400" cy="2700000"/>
            <a:chOff x="4283968" y="3391745"/>
            <a:chExt cx="4036883" cy="3009885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83968" y="3391745"/>
              <a:ext cx="4036883" cy="3009885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48064" y="5589240"/>
              <a:ext cx="1959254" cy="259964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1" name="矩形 10"/>
            <p:cNvSpPr/>
            <p:nvPr/>
          </p:nvSpPr>
          <p:spPr>
            <a:xfrm>
              <a:off x="5581090" y="3512041"/>
              <a:ext cx="107914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b="1" dirty="0">
                  <a:latin typeface="微软雅黑" pitchFamily="34" charset="-122"/>
                  <a:ea typeface="微软雅黑" pitchFamily="34" charset="-122"/>
                </a:rPr>
                <a:t>1908.06045</a:t>
              </a:r>
              <a:endParaRPr lang="en-US" altLang="zh-CN" sz="1200" b="1" dirty="0"/>
            </a:p>
          </p:txBody>
        </p:sp>
      </p:grpSp>
      <p:sp>
        <p:nvSpPr>
          <p:cNvPr id="15" name="文本框 10"/>
          <p:cNvSpPr txBox="1"/>
          <p:nvPr/>
        </p:nvSpPr>
        <p:spPr>
          <a:xfrm>
            <a:off x="251521" y="1084674"/>
            <a:ext cx="8352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COHERENT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实验的首次测量在粒子物理、核物理方面有哪些重要意义？</a:t>
            </a:r>
            <a:endParaRPr lang="en-US" altLang="zh-CN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39552" y="4437112"/>
            <a:ext cx="34563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(2) 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作为通讯作者，在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PRD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发表文章，研究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低能区域的弱混合角的测量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，此外还进一步提高中子半径的测量精度。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分析中还利用了新的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quenching factor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测量结果。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标题 1"/>
          <p:cNvSpPr>
            <a:spLocks noGrp="1"/>
          </p:cNvSpPr>
          <p:nvPr>
            <p:ph type="title"/>
          </p:nvPr>
        </p:nvSpPr>
        <p:spPr>
          <a:xfrm>
            <a:off x="323528" y="142852"/>
            <a:ext cx="8607900" cy="714380"/>
          </a:xfrm>
        </p:spPr>
        <p:txBody>
          <a:bodyPr/>
          <a:lstStyle/>
          <a:p>
            <a:pPr algn="just"/>
            <a:r>
              <a:rPr lang="zh-CN" altLang="en-US" sz="2800" kern="1200" dirty="0" smtClean="0"/>
              <a:t>具体工作</a:t>
            </a:r>
            <a:r>
              <a:rPr lang="en-US" altLang="zh-CN" sz="2800" kern="1200" dirty="0" smtClean="0"/>
              <a:t>(1)</a:t>
            </a:r>
            <a:r>
              <a:rPr lang="zh-CN" altLang="en-US" sz="2800" kern="1200" dirty="0" smtClean="0"/>
              <a:t>：</a:t>
            </a:r>
            <a:r>
              <a:rPr lang="zh-CN" altLang="en-US" sz="2800" kern="1200" dirty="0" smtClean="0">
                <a:solidFill>
                  <a:srgbClr val="FF0000"/>
                </a:solidFill>
              </a:rPr>
              <a:t>中微子</a:t>
            </a:r>
            <a:r>
              <a:rPr lang="zh-CN" altLang="en-US" sz="2800" kern="1200" dirty="0" smtClean="0">
                <a:solidFill>
                  <a:srgbClr val="FF0000"/>
                </a:solidFill>
              </a:rPr>
              <a:t>与原子核相干</a:t>
            </a:r>
            <a:r>
              <a:rPr lang="zh-CN" altLang="en-US" sz="2800" kern="1200" dirty="0" smtClean="0">
                <a:solidFill>
                  <a:srgbClr val="FF0000"/>
                </a:solidFill>
              </a:rPr>
              <a:t>散射</a:t>
            </a:r>
            <a:r>
              <a:rPr lang="zh-CN" altLang="en-US" sz="2800" kern="1200" dirty="0">
                <a:solidFill>
                  <a:srgbClr val="FF0000"/>
                </a:solidFill>
              </a:rPr>
              <a:t>过程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5" y="4414157"/>
            <a:ext cx="3312368" cy="2133479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6691687" y="4571836"/>
            <a:ext cx="12957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1" dirty="0">
                <a:latin typeface="微软雅黑" pitchFamily="34" charset="-122"/>
                <a:ea typeface="微软雅黑" pitchFamily="34" charset="-122"/>
              </a:rPr>
              <a:t>1908.06045</a:t>
            </a:r>
            <a:endParaRPr lang="en-US" altLang="zh-CN" sz="1200" b="1" dirty="0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1255" y="5589240"/>
            <a:ext cx="1280512" cy="21602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131420734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华文新魏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rgbClr val="FFCC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rgbClr val="FFCC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10431</TotalTime>
  <Words>2235</Words>
  <Application>Microsoft Office PowerPoint</Application>
  <PresentationFormat>全屏显示(4:3)</PresentationFormat>
  <Paragraphs>232</Paragraphs>
  <Slides>24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3" baseType="lpstr">
      <vt:lpstr>黑体</vt:lpstr>
      <vt:lpstr>华文新魏</vt:lpstr>
      <vt:lpstr>宋体</vt:lpstr>
      <vt:lpstr>微软雅黑</vt:lpstr>
      <vt:lpstr>Arial</vt:lpstr>
      <vt:lpstr>Calibri</vt:lpstr>
      <vt:lpstr>Times New Roman</vt:lpstr>
      <vt:lpstr>Wingdings</vt:lpstr>
      <vt:lpstr>默认设计模板</vt:lpstr>
      <vt:lpstr>卓越创新中心拔尖人才评审 年度工作报告</vt:lpstr>
      <vt:lpstr>个人简介：李玉峰</vt:lpstr>
      <vt:lpstr>学术成果总结</vt:lpstr>
      <vt:lpstr>研究进展小结 (2018.12-2019.11)</vt:lpstr>
      <vt:lpstr>PowerPoint 演示文稿</vt:lpstr>
      <vt:lpstr>PowerPoint 演示文稿</vt:lpstr>
      <vt:lpstr>背景介绍(1)：中微子与原子核相干散射过程</vt:lpstr>
      <vt:lpstr>具体工作(1)：中微子与原子核相干散射过程</vt:lpstr>
      <vt:lpstr>具体工作(1)：中微子与原子核相干散射过程</vt:lpstr>
      <vt:lpstr>背景介绍(2)：反应堆中微子束流和能谱的理论研究</vt:lpstr>
      <vt:lpstr>科研工作(2)：反应堆中微子束流和能谱的理论研究</vt:lpstr>
      <vt:lpstr>科研工作(2)：反应堆中微子束流和能谱的理论研究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2018-2019年工作总结</vt:lpstr>
      <vt:lpstr>2018-2019年工作总结</vt:lpstr>
      <vt:lpstr>2018-2019年工作总结</vt:lpstr>
      <vt:lpstr>2018-2019年度小结</vt:lpstr>
      <vt:lpstr>PowerPoint 演示文稿</vt:lpstr>
      <vt:lpstr>中微子与核子相干散射过程：中子半径</vt:lpstr>
      <vt:lpstr>国内反应堆中微子相干散射的 Initiatives</vt:lpstr>
    </vt:vector>
  </TitlesOfParts>
  <Company>soft.netnest.com.cn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软件仓库</dc:creator>
  <cp:lastModifiedBy>IHEP</cp:lastModifiedBy>
  <cp:revision>2327</cp:revision>
  <cp:lastPrinted>2015-06-23T02:46:37Z</cp:lastPrinted>
  <dcterms:created xsi:type="dcterms:W3CDTF">2011-04-13T06:46:14Z</dcterms:created>
  <dcterms:modified xsi:type="dcterms:W3CDTF">2019-12-07T00:06:07Z</dcterms:modified>
</cp:coreProperties>
</file>