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3" r:id="rId4"/>
    <p:sldId id="274" r:id="rId5"/>
    <p:sldId id="260" r:id="rId6"/>
    <p:sldId id="270" r:id="rId7"/>
    <p:sldId id="271" r:id="rId8"/>
    <p:sldId id="280" r:id="rId9"/>
    <p:sldId id="293" r:id="rId10"/>
    <p:sldId id="279" r:id="rId11"/>
    <p:sldId id="295" r:id="rId12"/>
    <p:sldId id="258" r:id="rId13"/>
    <p:sldId id="285" r:id="rId14"/>
    <p:sldId id="296" r:id="rId15"/>
    <p:sldId id="292" r:id="rId16"/>
    <p:sldId id="286" r:id="rId17"/>
    <p:sldId id="287" r:id="rId18"/>
    <p:sldId id="288" r:id="rId19"/>
    <p:sldId id="289" r:id="rId20"/>
    <p:sldId id="282" r:id="rId21"/>
    <p:sldId id="284" r:id="rId22"/>
    <p:sldId id="283" r:id="rId23"/>
    <p:sldId id="275" r:id="rId24"/>
    <p:sldId id="276" r:id="rId25"/>
    <p:sldId id="268" r:id="rId26"/>
    <p:sldId id="281" r:id="rId27"/>
    <p:sldId id="277" r:id="rId28"/>
    <p:sldId id="278" r:id="rId29"/>
    <p:sldId id="290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3944A-B191-47A7-A394-1A0CA77CCAF9}" type="datetimeFigureOut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67F61-0661-458B-B77A-CEC27D97F5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61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67F61-0661-458B-B77A-CEC27D97F55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48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4C43A-3AC5-4DAE-8C01-D966E7EA9D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39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4C43A-3AC5-4DAE-8C01-D966E7EA9D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98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67F61-0661-458B-B77A-CEC27D97F55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54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67F61-0661-458B-B77A-CEC27D97F55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4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67F61-0661-458B-B77A-CEC27D97F55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81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0B6398-6F1D-4E0E-A5C5-379906CE2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101A04-8ADC-487C-BA63-D5138F048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480612-31C4-401D-9C77-036B40EC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DF6-2B71-44A8-A611-3C5B5E8C602A}" type="datetime1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98B383-E000-449A-B747-03E3FF1E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344CF-FC01-44D9-90ED-16C0FFFB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93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B302F-F37B-4BF4-B96A-35CE3D77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8BBD53A-DBC0-40CE-8B2F-E4C5E0355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9D45B8-65FD-4C34-9852-3948C2C2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27689-3304-4DE7-9A1D-6E09A9B0A2CC}" type="datetime1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67AB8E-A07B-4A32-AC12-6F32C9AA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3B6EB3-6ECD-4E83-AA26-57409447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53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1654D7-8669-427F-8BE2-DB949F9BA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8B869B-A054-46CF-9373-3265166F6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9F7544-6B90-41F6-8050-093EB44A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7554-8DCC-48F3-8263-85D6543E3D76}" type="datetime1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C9CC09-68D3-417B-A861-3F680A6D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C78BE0-3DA0-4421-AF04-E0722699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29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5943BC-8C77-41B2-ADB2-0E09C8B8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84BB04-7CD0-44C3-9C39-37E0C2D7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601FAE-CD05-4A41-8DCC-7566D8E5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E09F-27E4-4F94-807B-672D976583F4}" type="datetime1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E307B5-9D68-4476-8D7F-CE386020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42371D-59B1-4BD7-93C9-3C81E1F8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68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FD1785-7A57-4BB3-9E69-D3B65D0D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EF21C4-D462-4336-8A32-3A0FC303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EF81BD-A05B-4732-81E6-6D18B410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C642-8AAD-47FF-8232-5A2AB2CD601D}" type="datetime1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0071D1-C8CC-4687-8443-00AE2DD3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5A132C-5130-439A-9629-8537E4F5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23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78486-696E-4F91-9699-B6235C45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541088-20EA-49FB-8701-D4D20EB60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7615CF-A6EA-43A5-97E6-DB788C3DC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A60DC5-CC31-4DE8-81D7-9DD2165B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48BE-896D-4052-8E42-4EDB776C463F}" type="datetime1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BC6052-1403-4904-AFBB-1DAC031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185C3-D99F-4AAF-8F74-ED7F12EC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05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03656-1AC5-461C-96F8-1864877B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FD4425-297E-47D4-8C32-476C4650C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26AEFD-6020-419F-B9F8-673B895F9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79B8CEC-3563-4E6A-9564-5FC5FAFEF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3226F2-7E49-4826-ACAF-0B2B13B2E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EABDFE7-04CE-437B-9BA8-7C95491C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7186-E7E5-4743-9F2C-000E7ACFF28D}" type="datetime1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78E483-CB0F-4AAE-BBE9-95AF2AE4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B59757-6E2F-4980-AC16-4E54637F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8668EE-EA0B-46D1-96C9-2A9A074C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721D8E-3975-4E9E-BEFF-CA1450C5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A580-32F7-449F-9A45-B4E394E1A042}" type="datetime1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DC5444-2A58-4496-88CB-A0AA6260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A06F43-7101-40BF-87C3-1A757BD4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8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7775824-BB4C-4435-9ABF-B2253762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4C7-11CE-4DF7-BA76-B442F25ADBD4}" type="datetime1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E528BA9-408A-4B18-8A74-232DCE62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75E4E8-F9AE-4DA9-A449-F745FE7F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05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2B0123-6F3F-41E2-9530-7BCF8D4E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4FDC56-DED8-4BAC-8B0D-B9DBB3E06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C3E256-E6E4-459A-A03B-7C903A868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85DA37-B4AB-40FE-A165-1721821D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BFA1-4C59-45BF-996E-697CBE883F81}" type="datetime1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92384D-93BB-4804-BA18-9183703A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6B7537-DA7A-485F-8D01-C13CBD06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28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D25F8-AFF1-4A5E-BEFC-2CF5EF7C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75C266-C6FE-48D2-AC46-97DCEEB56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FC74B5-967A-4BCE-921A-59E2722A8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DECEA0-7FD6-4CEA-ACED-018FBF43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3B90-B178-404E-B9F0-AFA1005E15A8}" type="datetime1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572FC5-30EA-40AD-A388-3506796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61162C-C9B7-4574-9094-6AE0ED47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63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AE1BAB-1109-464F-881B-819E855E2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7B7B1E-BA3F-42C6-99E3-0BA5479B9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6271EB-3711-4AE5-952A-C693A2A5F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E2248-7000-485D-9F01-8187AA617BEC}" type="datetime1">
              <a:rPr lang="zh-CN" altLang="en-US" smtClean="0"/>
              <a:t>2019-12-6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7ACE26-21C0-44BB-8E3C-1D702E359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389883-8ED5-4725-99F6-1A22FEBDF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3CBE-F8D4-4471-91B3-0E52E0ED4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6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C339A4-AA65-4306-87CE-C9482B643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492" y="1302136"/>
            <a:ext cx="9144000" cy="2126864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卓越中心拔尖青年评审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F59B1E-B289-4AA5-B8C1-87C780571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2436"/>
            <a:ext cx="9144000" cy="1790609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于泽源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高能物理研究所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2019-12-07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377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D3DC9194-11C4-4D2C-B515-5C6DE0F4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662" y="4125586"/>
            <a:ext cx="3081317" cy="26961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1627" y="90222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承上启下：液闪探测器核心技术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11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66" y="3046919"/>
            <a:ext cx="4037118" cy="282968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84537" y="5833340"/>
            <a:ext cx="4920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FADC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电子学：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NIM. A 895 (2018) 48-55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液闪能量模型：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NIM. A 940 (2019) 230-242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均为通讯作者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6662F0E-7ED6-4254-8308-4A79EFCA719E}"/>
              </a:ext>
            </a:extLst>
          </p:cNvPr>
          <p:cNvSpPr txBox="1">
            <a:spLocks/>
          </p:cNvSpPr>
          <p:nvPr/>
        </p:nvSpPr>
        <p:spPr>
          <a:xfrm>
            <a:off x="6355442" y="1357877"/>
            <a:ext cx="5534608" cy="301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物理意义：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大亚湾实验：精确测量中微子能谱的基础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1125DDD-8645-4C4B-B166-F2E6E7F35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814" y="3976034"/>
            <a:ext cx="3392849" cy="281683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85514D9-9C73-4290-B6D1-AD94D83E9C4D}"/>
              </a:ext>
            </a:extLst>
          </p:cNvPr>
          <p:cNvSpPr txBox="1"/>
          <p:nvPr/>
        </p:nvSpPr>
        <p:spPr>
          <a:xfrm>
            <a:off x="6516209" y="5530788"/>
            <a:ext cx="188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2016</a:t>
            </a:r>
            <a:r>
              <a:rPr lang="zh-CN" altLang="en-US" dirty="0"/>
              <a:t>年中微子谱误差分解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11D696B-3B99-4DC9-94E1-96438657E99B}"/>
              </a:ext>
            </a:extLst>
          </p:cNvPr>
          <p:cNvSpPr txBox="1"/>
          <p:nvPr/>
        </p:nvSpPr>
        <p:spPr>
          <a:xfrm>
            <a:off x="9728924" y="5459228"/>
            <a:ext cx="175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2019</a:t>
            </a:r>
            <a:r>
              <a:rPr lang="zh-CN" altLang="en-US" dirty="0"/>
              <a:t>年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1943343E-22A2-40D9-8C3A-DCDC77B77F6F}"/>
              </a:ext>
            </a:extLst>
          </p:cNvPr>
          <p:cNvSpPr txBox="1">
            <a:spLocks/>
          </p:cNvSpPr>
          <p:nvPr/>
        </p:nvSpPr>
        <p:spPr>
          <a:xfrm>
            <a:off x="561392" y="1343833"/>
            <a:ext cx="5534608" cy="166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完成了世界精度最高的液闪探测器能量刻度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：误差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2%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0.5%</a:t>
            </a:r>
          </a:p>
          <a:p>
            <a:pPr lvl="1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所有物理结果的基础</a:t>
            </a:r>
          </a:p>
        </p:txBody>
      </p:sp>
    </p:spTree>
    <p:extLst>
      <p:ext uri="{BB962C8B-B14F-4D97-AF65-F5344CB8AC3E}">
        <p14:creationId xmlns:p14="http://schemas.microsoft.com/office/powerpoint/2010/main" val="320256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1627" y="90222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承上启下：液闪探测器核心技术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11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66" y="3046919"/>
            <a:ext cx="4037118" cy="282968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84537" y="5833340"/>
            <a:ext cx="4920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FADC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电子学：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NIM. A 895 (2018) 48-55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液闪能量模型：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NIM. A 940 (2019) 230-242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均为通讯作者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6662F0E-7ED6-4254-8308-4A79EFCA719E}"/>
              </a:ext>
            </a:extLst>
          </p:cNvPr>
          <p:cNvSpPr txBox="1">
            <a:spLocks/>
          </p:cNvSpPr>
          <p:nvPr/>
        </p:nvSpPr>
        <p:spPr>
          <a:xfrm>
            <a:off x="6355442" y="1357877"/>
            <a:ext cx="5534608" cy="301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物理意义：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大亚湾实验：精确测量中微子能谱的基础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江门实验确定质量顺序的关键之二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1943343E-22A2-40D9-8C3A-DCDC77B77F6F}"/>
              </a:ext>
            </a:extLst>
          </p:cNvPr>
          <p:cNvSpPr txBox="1">
            <a:spLocks/>
          </p:cNvSpPr>
          <p:nvPr/>
        </p:nvSpPr>
        <p:spPr>
          <a:xfrm>
            <a:off x="561392" y="1343833"/>
            <a:ext cx="5534608" cy="166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完成了世界精度最高的液闪探测器能量刻度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：误差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2%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0.5%</a:t>
            </a:r>
          </a:p>
          <a:p>
            <a:pPr lvl="1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所有物理结果的基础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C9E48A-1234-44BF-98B5-5098AC2F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631" y="3429494"/>
            <a:ext cx="6170432" cy="7832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E93A0C-4574-47AC-A7DB-72EBB8B9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3" y="4285706"/>
            <a:ext cx="3870664" cy="4881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0CF7FA1-C9AE-423B-A460-2F6AF5E4A1D9}"/>
              </a:ext>
            </a:extLst>
          </p:cNvPr>
          <p:cNvSpPr/>
          <p:nvPr/>
        </p:nvSpPr>
        <p:spPr>
          <a:xfrm>
            <a:off x="9925235" y="4500977"/>
            <a:ext cx="914400" cy="248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57CA6A-638E-4DD4-8DCD-75B007EDDACB}"/>
              </a:ext>
            </a:extLst>
          </p:cNvPr>
          <p:cNvSpPr txBox="1"/>
          <p:nvPr/>
        </p:nvSpPr>
        <p:spPr>
          <a:xfrm>
            <a:off x="8318377" y="4791654"/>
            <a:ext cx="357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中微子振荡：中微子能量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933DDE-151C-4BAE-B06B-E686BC8FFF82}"/>
              </a:ext>
            </a:extLst>
          </p:cNvPr>
          <p:cNvSpPr txBox="1"/>
          <p:nvPr/>
        </p:nvSpPr>
        <p:spPr>
          <a:xfrm>
            <a:off x="8323756" y="5370603"/>
            <a:ext cx="357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探测器测量：正电子重建能量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75A9A62-72AE-4615-9694-05E1AD204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985" y="4773898"/>
            <a:ext cx="2717771" cy="18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0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59488-B954-42F2-B117-1BACC5DE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年开展的新研究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86975D-55E7-4AAD-8F5F-334BAA51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6"/>
            <a:ext cx="10515600" cy="47421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大亚湾实验（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ACC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主席、成员）</a:t>
            </a:r>
            <a:endParaRPr lang="en-US" altLang="zh-CN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推动正电子到中微子能谱反解，分析报告已完成（</a:t>
            </a:r>
            <a:r>
              <a:rPr lang="zh-CN" altLang="en-US" u="sng" dirty="0">
                <a:latin typeface="楷体" panose="02010609060101010101" pitchFamily="49" charset="-122"/>
                <a:ea typeface="楷体" panose="02010609060101010101" pitchFamily="49" charset="-122"/>
              </a:rPr>
              <a:t>胡健润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推动反应堆高能中微子寻找，进行中（</a:t>
            </a:r>
            <a:r>
              <a:rPr lang="zh-CN" altLang="en-US" u="sng" dirty="0">
                <a:latin typeface="楷体" panose="02010609060101010101" pitchFamily="49" charset="-122"/>
                <a:ea typeface="楷体" panose="02010609060101010101" pitchFamily="49" charset="-122"/>
              </a:rPr>
              <a:t>黄金浩、胡健润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推动宇生同位素</a:t>
            </a:r>
            <a:r>
              <a:rPr lang="en-US" altLang="zh-CN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和宇生中子的关联性研究，进行中（</a:t>
            </a:r>
            <a:r>
              <a:rPr lang="zh-CN" altLang="en-US" u="sng" dirty="0">
                <a:latin typeface="楷体" panose="02010609060101010101" pitchFamily="49" charset="-122"/>
                <a:ea typeface="楷体" panose="02010609060101010101" pitchFamily="49" charset="-122"/>
              </a:rPr>
              <a:t>张永鹏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等）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地下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muon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事例率的昼夜差别（</a:t>
            </a:r>
            <a:r>
              <a:rPr lang="zh-CN" altLang="en-US" u="sng" dirty="0">
                <a:latin typeface="楷体" panose="02010609060101010101" pitchFamily="49" charset="-122"/>
                <a:ea typeface="楷体" panose="02010609060101010101" pitchFamily="49" charset="-122"/>
              </a:rPr>
              <a:t>赵润泽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江门实验</a:t>
            </a:r>
            <a:endParaRPr lang="en-US" altLang="zh-CN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发现质量顺序灵敏度可以提高至少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月起主持太阳中微子分析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设计了在线事例分类算法：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40 GB/s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原始数据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 60 MB/s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存盘数据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其他合作研究：探测器刻度重建算法、流程等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CBF6-4F70-4753-83EC-89421C4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800" b="1" smtClean="0">
                <a:solidFill>
                  <a:schemeClr val="tx1"/>
                </a:solidFill>
              </a:rPr>
              <a:t>12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0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59488-B954-42F2-B117-1BACC5DE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JUNO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确定质量顺序灵敏度的提高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86975D-55E7-4AAD-8F5F-334BAA51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6"/>
            <a:ext cx="5524979" cy="47421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JUNO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确定中微子质量顺序要求</a:t>
            </a:r>
            <a:endParaRPr lang="en-US" altLang="zh-CN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3%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能量分辨率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@ 1 MeV</a:t>
            </a: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1200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光电子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/MeV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黄皮书研究假设了液闪响应非线性被完全修正</a:t>
            </a:r>
            <a:endParaRPr lang="en-US" altLang="zh-CN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 err="1">
                <a:latin typeface="楷体" panose="02010609060101010101" pitchFamily="49" charset="-122"/>
                <a:ea typeface="楷体" panose="02010609060101010101" pitchFamily="49" charset="-122"/>
              </a:rPr>
              <a:t>E</a:t>
            </a:r>
            <a:r>
              <a:rPr lang="en-US" altLang="zh-CN" baseline="-25000" dirty="0" err="1">
                <a:latin typeface="楷体" panose="02010609060101010101" pitchFamily="49" charset="-122"/>
                <a:ea typeface="楷体" panose="02010609060101010101" pitchFamily="49" charset="-122"/>
              </a:rPr>
              <a:t>prompt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= E</a:t>
            </a:r>
            <a:r>
              <a:rPr lang="el-GR" altLang="zh-CN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ν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- 0.782 MeV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3%/sqrt(</a:t>
            </a:r>
            <a:r>
              <a:rPr lang="en-US" altLang="zh-CN" dirty="0" err="1">
                <a:latin typeface="楷体" panose="02010609060101010101" pitchFamily="49" charset="-122"/>
                <a:ea typeface="楷体" panose="02010609060101010101" pitchFamily="49" charset="-122"/>
              </a:rPr>
              <a:t>E</a:t>
            </a:r>
            <a:r>
              <a:rPr lang="en-US" altLang="zh-CN" baseline="-25000" dirty="0" err="1">
                <a:latin typeface="楷体" panose="02010609060101010101" pitchFamily="49" charset="-122"/>
                <a:ea typeface="楷体" panose="02010609060101010101" pitchFamily="49" charset="-122"/>
              </a:rPr>
              <a:t>prompt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分辨率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CBF6-4F70-4753-83EC-89421C4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800" b="1" smtClean="0">
                <a:solidFill>
                  <a:schemeClr val="tx1"/>
                </a:solidFill>
              </a:rPr>
              <a:t>13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FD43D4-F978-4758-B73E-DF66BC4FA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806" y="1996280"/>
            <a:ext cx="5524979" cy="39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8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59488-B954-42F2-B117-1BACC5DE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JUNO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确定质量顺序灵敏度的提高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86975D-55E7-4AAD-8F5F-334BAA51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6"/>
            <a:ext cx="10515600" cy="47421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CBF6-4F70-4753-83EC-89421C4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800" b="1" smtClean="0">
                <a:solidFill>
                  <a:schemeClr val="tx1"/>
                </a:solidFill>
              </a:rPr>
              <a:t>14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2B64454-E07D-4D9E-B737-DDE1CE6C8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367" y="2514967"/>
            <a:ext cx="5133599" cy="35642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AF196E8-CA9B-451D-A152-FDB68964B22F}"/>
              </a:ext>
            </a:extLst>
          </p:cNvPr>
          <p:cNvSpPr txBox="1"/>
          <p:nvPr/>
        </p:nvSpPr>
        <p:spPr>
          <a:xfrm>
            <a:off x="7243671" y="2149842"/>
            <a:ext cx="4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对</a:t>
            </a:r>
            <a:r>
              <a:rPr lang="el-GR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en-US" altLang="zh-CN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b="1" dirty="0"/>
              <a:t>振荡带来的小峰有更好的区分能力</a:t>
            </a:r>
            <a:r>
              <a:rPr lang="en-US" altLang="zh-CN" b="1" dirty="0"/>
              <a:t>(</a:t>
            </a:r>
            <a:r>
              <a:rPr lang="zh-CN" altLang="en-US" b="1" dirty="0">
                <a:solidFill>
                  <a:srgbClr val="0000FF"/>
                </a:solidFill>
              </a:rPr>
              <a:t>蓝色</a:t>
            </a:r>
            <a:r>
              <a:rPr lang="en-US" altLang="zh-CN" b="1" dirty="0"/>
              <a:t>)</a:t>
            </a:r>
            <a:endParaRPr lang="zh-CN" altLang="en-US" b="1" dirty="0"/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86F9B649-7DA1-46AD-ACA0-F235A58274DC}"/>
              </a:ext>
            </a:extLst>
          </p:cNvPr>
          <p:cNvSpPr txBox="1">
            <a:spLocks/>
          </p:cNvSpPr>
          <p:nvPr/>
        </p:nvSpPr>
        <p:spPr>
          <a:xfrm>
            <a:off x="838200" y="1890944"/>
            <a:ext cx="5524979" cy="4465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本人发现并解释了</a:t>
            </a:r>
            <a:endParaRPr lang="en-US" altLang="zh-CN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加载液闪非线性响应，确定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MH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灵敏度可以提高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60% (</a:t>
            </a:r>
            <a:r>
              <a:rPr lang="el-GR" altLang="zh-CN" dirty="0">
                <a:solidFill>
                  <a:srgbClr val="FF0000"/>
                </a:solidFill>
              </a:rPr>
              <a:t>Δχ</a:t>
            </a:r>
            <a:r>
              <a:rPr lang="en-US" altLang="zh-CN" baseline="30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A781CF-F809-44A3-88AE-FCBAF0691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130" y="3526664"/>
            <a:ext cx="4037118" cy="282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59488-B954-42F2-B117-1BACC5DE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JUNO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确定质量顺序灵敏度的提高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86975D-55E7-4AAD-8F5F-334BAA51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6"/>
            <a:ext cx="10515600" cy="47421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CBF6-4F70-4753-83EC-89421C4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800" b="1" smtClean="0">
                <a:solidFill>
                  <a:schemeClr val="tx1"/>
                </a:solidFill>
              </a:rPr>
              <a:t>15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AF196E8-CA9B-451D-A152-FDB68964B22F}"/>
              </a:ext>
            </a:extLst>
          </p:cNvPr>
          <p:cNvSpPr txBox="1"/>
          <p:nvPr/>
        </p:nvSpPr>
        <p:spPr>
          <a:xfrm>
            <a:off x="7243671" y="2149842"/>
            <a:ext cx="4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对</a:t>
            </a:r>
            <a:r>
              <a:rPr lang="el-GR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en-US" altLang="zh-CN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b="1" dirty="0"/>
              <a:t>振荡带来的小峰有更好的区分能力</a:t>
            </a:r>
            <a:r>
              <a:rPr lang="en-US" altLang="zh-CN" b="1" dirty="0"/>
              <a:t>(</a:t>
            </a:r>
            <a:r>
              <a:rPr lang="zh-CN" altLang="en-US" b="1" dirty="0">
                <a:solidFill>
                  <a:srgbClr val="0000FF"/>
                </a:solidFill>
              </a:rPr>
              <a:t>蓝色</a:t>
            </a:r>
            <a:r>
              <a:rPr lang="en-US" altLang="zh-CN" b="1" dirty="0"/>
              <a:t>)</a:t>
            </a:r>
            <a:endParaRPr lang="zh-CN" altLang="en-US" b="1" dirty="0"/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86F9B649-7DA1-46AD-ACA0-F235A58274DC}"/>
              </a:ext>
            </a:extLst>
          </p:cNvPr>
          <p:cNvSpPr txBox="1">
            <a:spLocks/>
          </p:cNvSpPr>
          <p:nvPr/>
        </p:nvSpPr>
        <p:spPr>
          <a:xfrm>
            <a:off x="838200" y="1890944"/>
            <a:ext cx="5524979" cy="4465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本人发现并解释了</a:t>
            </a:r>
            <a:endParaRPr lang="en-US" altLang="zh-CN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加载液闪非线性响应，确定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MH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灵敏度可以提高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60% (</a:t>
            </a:r>
            <a:r>
              <a:rPr lang="el-GR" altLang="zh-CN" dirty="0">
                <a:solidFill>
                  <a:srgbClr val="FF0000"/>
                </a:solidFill>
              </a:rPr>
              <a:t>Δχ</a:t>
            </a:r>
            <a:r>
              <a:rPr lang="en-US" altLang="zh-CN" baseline="30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精确的能量响应刻度是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JUNO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的关键之一！</a:t>
            </a:r>
            <a:endParaRPr lang="en-US" altLang="zh-CN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FC14DEB-8DD9-49F3-8C8E-24EEAEDC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976" y="2666697"/>
            <a:ext cx="5093527" cy="3542129"/>
          </a:xfrm>
          <a:prstGeom prst="rect">
            <a:avLst/>
          </a:prstGeom>
        </p:spPr>
      </p:pic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B8248B7-6461-4080-862E-7E10F1855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71605"/>
              </p:ext>
            </p:extLst>
          </p:nvPr>
        </p:nvGraphicFramePr>
        <p:xfrm>
          <a:off x="334497" y="4502124"/>
          <a:ext cx="62999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980">
                  <a:extLst>
                    <a:ext uri="{9D8B030D-6E8A-4147-A177-3AD203B41FA5}">
                      <a16:colId xmlns:a16="http://schemas.microsoft.com/office/drawing/2014/main" val="530972050"/>
                    </a:ext>
                  </a:extLst>
                </a:gridCol>
                <a:gridCol w="2099980">
                  <a:extLst>
                    <a:ext uri="{9D8B030D-6E8A-4147-A177-3AD203B41FA5}">
                      <a16:colId xmlns:a16="http://schemas.microsoft.com/office/drawing/2014/main" val="1581317755"/>
                    </a:ext>
                  </a:extLst>
                </a:gridCol>
                <a:gridCol w="2099980">
                  <a:extLst>
                    <a:ext uri="{9D8B030D-6E8A-4147-A177-3AD203B41FA5}">
                      <a16:colId xmlns:a16="http://schemas.microsoft.com/office/drawing/2014/main" val="2364916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Case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/>
                        <a:t>Δχ</a:t>
                      </a:r>
                      <a:r>
                        <a:rPr lang="en-US" altLang="zh-CN" baseline="30000" dirty="0"/>
                        <a:t>2</a:t>
                      </a:r>
                      <a:endParaRPr lang="zh-CN" altLang="en-US" baseline="30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 MeV </a:t>
                      </a:r>
                      <a:r>
                        <a:rPr lang="el-GR" altLang="zh-CN" dirty="0"/>
                        <a:t>γ</a:t>
                      </a:r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光产额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50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JUNO YB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9.7</a:t>
                      </a:r>
                      <a:endParaRPr lang="zh-CN" altLang="en-US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1200 </a:t>
                      </a:r>
                      <a:r>
                        <a:rPr lang="en-US" altLang="zh-CN" dirty="0" err="1"/>
                        <a:t>p.e.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55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加载探测器非线性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~13</a:t>
                      </a:r>
                      <a:endParaRPr lang="zh-CN" altLang="en-US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1100 </a:t>
                      </a:r>
                      <a:r>
                        <a:rPr lang="en-US" altLang="zh-CN" dirty="0" err="1"/>
                        <a:t>p.e.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07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最好情况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~16</a:t>
                      </a:r>
                      <a:endParaRPr lang="zh-CN" altLang="en-US" b="1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1200 </a:t>
                      </a:r>
                      <a:r>
                        <a:rPr lang="en-US" altLang="zh-CN" dirty="0" err="1"/>
                        <a:t>p.e.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537589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CF41B79E-6744-4D41-A478-492206A17CB6}"/>
              </a:ext>
            </a:extLst>
          </p:cNvPr>
          <p:cNvSpPr txBox="1"/>
          <p:nvPr/>
        </p:nvSpPr>
        <p:spPr>
          <a:xfrm>
            <a:off x="9446368" y="2727074"/>
            <a:ext cx="204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Normal/Inverted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6110B92-1D6F-4721-BDF3-537849D83930}"/>
              </a:ext>
            </a:extLst>
          </p:cNvPr>
          <p:cNvSpPr txBox="1"/>
          <p:nvPr/>
        </p:nvSpPr>
        <p:spPr>
          <a:xfrm>
            <a:off x="665825" y="6208826"/>
            <a:ext cx="629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正在合作开展深入研究：</a:t>
            </a:r>
            <a:r>
              <a:rPr lang="en-US" altLang="zh-CN" dirty="0"/>
              <a:t>2020</a:t>
            </a:r>
            <a:r>
              <a:rPr lang="zh-CN" altLang="en-US" dirty="0"/>
              <a:t>年合作组文章</a:t>
            </a:r>
          </a:p>
        </p:txBody>
      </p:sp>
    </p:spTree>
    <p:extLst>
      <p:ext uri="{BB962C8B-B14F-4D97-AF65-F5344CB8AC3E}">
        <p14:creationId xmlns:p14="http://schemas.microsoft.com/office/powerpoint/2010/main" val="184192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AC5F390-9859-449A-93C3-4CB5488CA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26207"/>
            <a:ext cx="4428931" cy="269526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9E59488-B954-42F2-B117-1BACC5DE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727" cy="1325563"/>
          </a:xfrm>
        </p:spPr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江门实验</a:t>
            </a:r>
            <a:r>
              <a:rPr lang="en-US" altLang="zh-CN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太阳中微子研究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CBF6-4F70-4753-83EC-89421C4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800" b="1" smtClean="0">
                <a:solidFill>
                  <a:schemeClr val="tx1"/>
                </a:solidFill>
              </a:rPr>
              <a:t>16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D7C7357-F9C3-4AA0-8DB3-01383DD82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33" y="1550283"/>
            <a:ext cx="4293657" cy="517119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3148F34-77A7-493C-9F5A-5CBD91E357CF}"/>
              </a:ext>
            </a:extLst>
          </p:cNvPr>
          <p:cNvSpPr txBox="1"/>
          <p:nvPr/>
        </p:nvSpPr>
        <p:spPr>
          <a:xfrm>
            <a:off x="5059535" y="1518688"/>
            <a:ext cx="6967624" cy="272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问题：</a:t>
            </a:r>
            <a:r>
              <a:rPr lang="en-US" altLang="zh-CN" sz="2400" b="1" dirty="0">
                <a:solidFill>
                  <a:srgbClr val="0000FF"/>
                </a:solidFill>
              </a:rPr>
              <a:t>solar</a:t>
            </a:r>
            <a:r>
              <a:rPr lang="zh-CN" altLang="en-US" sz="2400" b="1" dirty="0">
                <a:solidFill>
                  <a:srgbClr val="0000FF"/>
                </a:solidFill>
              </a:rPr>
              <a:t>和</a:t>
            </a:r>
            <a:r>
              <a:rPr lang="en-US" altLang="zh-CN" sz="2400" b="1" dirty="0">
                <a:solidFill>
                  <a:srgbClr val="0000FF"/>
                </a:solidFill>
              </a:rPr>
              <a:t>reactor</a:t>
            </a:r>
            <a:r>
              <a:rPr lang="zh-CN" altLang="en-US" sz="2400" b="1" dirty="0">
                <a:solidFill>
                  <a:srgbClr val="0000FF"/>
                </a:solidFill>
              </a:rPr>
              <a:t>测量的</a:t>
            </a:r>
            <a:r>
              <a:rPr lang="el-GR" altLang="zh-CN" sz="2400" b="1" dirty="0">
                <a:solidFill>
                  <a:srgbClr val="0000FF"/>
                </a:solidFill>
              </a:rPr>
              <a:t>Δ</a:t>
            </a:r>
            <a:r>
              <a:rPr lang="en-US" altLang="zh-CN" sz="2400" b="1" dirty="0">
                <a:solidFill>
                  <a:srgbClr val="0000FF"/>
                </a:solidFill>
              </a:rPr>
              <a:t>m</a:t>
            </a:r>
            <a:r>
              <a:rPr lang="en-US" altLang="zh-CN" sz="24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400" b="1" baseline="-25000" dirty="0">
                <a:solidFill>
                  <a:srgbClr val="0000FF"/>
                </a:solidFill>
              </a:rPr>
              <a:t>21</a:t>
            </a:r>
            <a:r>
              <a:rPr lang="zh-CN" altLang="en-US" sz="2400" b="1" dirty="0">
                <a:solidFill>
                  <a:srgbClr val="0000FF"/>
                </a:solidFill>
              </a:rPr>
              <a:t> 有</a:t>
            </a:r>
            <a:r>
              <a:rPr lang="en-US" altLang="zh-CN" sz="2400" b="1" dirty="0">
                <a:solidFill>
                  <a:srgbClr val="0000FF"/>
                </a:solidFill>
              </a:rPr>
              <a:t>2</a:t>
            </a:r>
            <a:r>
              <a:rPr lang="el-GR" altLang="zh-CN" sz="2400" b="1" dirty="0">
                <a:solidFill>
                  <a:srgbClr val="0000FF"/>
                </a:solidFill>
              </a:rPr>
              <a:t>σ</a:t>
            </a:r>
            <a:r>
              <a:rPr lang="en-US" altLang="zh-CN" sz="2400" b="1" dirty="0">
                <a:solidFill>
                  <a:srgbClr val="0000FF"/>
                </a:solidFill>
              </a:rPr>
              <a:t> tension</a:t>
            </a:r>
            <a:r>
              <a:rPr lang="zh-CN" altLang="en-US" sz="2400" b="1" dirty="0">
                <a:solidFill>
                  <a:srgbClr val="0000FF"/>
                </a:solidFill>
              </a:rPr>
              <a:t>。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Solar</a:t>
            </a:r>
            <a:r>
              <a:rPr lang="zh-CN" altLang="en-US" sz="2400" b="1" dirty="0">
                <a:solidFill>
                  <a:srgbClr val="0000FF"/>
                </a:solidFill>
              </a:rPr>
              <a:t>的</a:t>
            </a:r>
            <a:r>
              <a:rPr lang="el-GR" altLang="zh-CN" sz="2400" b="1" dirty="0">
                <a:solidFill>
                  <a:srgbClr val="0000FF"/>
                </a:solidFill>
              </a:rPr>
              <a:t>Δ</a:t>
            </a:r>
            <a:r>
              <a:rPr lang="en-US" altLang="zh-CN" sz="2400" b="1" dirty="0">
                <a:solidFill>
                  <a:srgbClr val="0000FF"/>
                </a:solidFill>
              </a:rPr>
              <a:t>m</a:t>
            </a:r>
            <a:r>
              <a:rPr lang="en-US" altLang="zh-CN" sz="24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400" b="1" baseline="-25000" dirty="0">
                <a:solidFill>
                  <a:srgbClr val="0000FF"/>
                </a:solidFill>
              </a:rPr>
              <a:t>21</a:t>
            </a:r>
            <a:r>
              <a:rPr lang="zh-CN" altLang="en-US" sz="2400" b="1" dirty="0">
                <a:solidFill>
                  <a:srgbClr val="0000FF"/>
                </a:solidFill>
              </a:rPr>
              <a:t>为什么小：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	1</a:t>
            </a:r>
            <a:r>
              <a:rPr lang="zh-CN" altLang="en-US" sz="2400" b="1" dirty="0">
                <a:solidFill>
                  <a:srgbClr val="0000FF"/>
                </a:solidFill>
              </a:rPr>
              <a:t>）</a:t>
            </a:r>
            <a:r>
              <a:rPr lang="en-US" altLang="zh-CN" sz="2400" b="1" dirty="0">
                <a:solidFill>
                  <a:srgbClr val="0000FF"/>
                </a:solidFill>
              </a:rPr>
              <a:t>Super-K</a:t>
            </a:r>
            <a:r>
              <a:rPr lang="zh-CN" altLang="en-US" sz="2400" b="1" dirty="0">
                <a:solidFill>
                  <a:srgbClr val="0000FF"/>
                </a:solidFill>
              </a:rPr>
              <a:t>、</a:t>
            </a:r>
            <a:r>
              <a:rPr lang="en-US" altLang="zh-CN" sz="2400" b="1" dirty="0">
                <a:solidFill>
                  <a:srgbClr val="0000FF"/>
                </a:solidFill>
              </a:rPr>
              <a:t>SNO</a:t>
            </a:r>
            <a:r>
              <a:rPr lang="zh-CN" altLang="en-US" sz="2400" b="1" dirty="0">
                <a:solidFill>
                  <a:srgbClr val="0000FF"/>
                </a:solidFill>
              </a:rPr>
              <a:t>、</a:t>
            </a:r>
            <a:r>
              <a:rPr lang="en-US" altLang="zh-CN" sz="2400" b="1" dirty="0" err="1">
                <a:solidFill>
                  <a:srgbClr val="0000FF"/>
                </a:solidFill>
              </a:rPr>
              <a:t>Borexino</a:t>
            </a:r>
            <a:r>
              <a:rPr lang="zh-CN" altLang="en-US" sz="2400" b="1" dirty="0">
                <a:solidFill>
                  <a:srgbClr val="0000FF"/>
                </a:solidFill>
              </a:rPr>
              <a:t>没有观测到</a:t>
            </a:r>
            <a:r>
              <a:rPr lang="en-US" altLang="zh-CN" sz="2400" b="1" dirty="0">
                <a:solidFill>
                  <a:srgbClr val="0000FF"/>
                </a:solidFill>
              </a:rPr>
              <a:t>	</a:t>
            </a:r>
            <a:r>
              <a:rPr lang="zh-CN" altLang="en-US" sz="2400" b="1" dirty="0">
                <a:solidFill>
                  <a:srgbClr val="0000FF"/>
                </a:solidFill>
              </a:rPr>
              <a:t>真空</a:t>
            </a:r>
            <a:r>
              <a:rPr lang="en-US" altLang="zh-CN" sz="2400" b="1" dirty="0">
                <a:solidFill>
                  <a:srgbClr val="0000FF"/>
                </a:solidFill>
              </a:rPr>
              <a:t>-</a:t>
            </a:r>
            <a:r>
              <a:rPr lang="zh-CN" altLang="en-US" sz="2400" b="1" dirty="0">
                <a:solidFill>
                  <a:srgbClr val="0000FF"/>
                </a:solidFill>
              </a:rPr>
              <a:t>物质效应转换区的</a:t>
            </a:r>
            <a:r>
              <a:rPr lang="en-US" altLang="zh-CN" sz="2400" b="1" dirty="0">
                <a:solidFill>
                  <a:srgbClr val="0000FF"/>
                </a:solidFill>
              </a:rPr>
              <a:t>upturn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	2</a:t>
            </a:r>
            <a:r>
              <a:rPr lang="zh-CN" altLang="en-US" sz="2400" b="1" dirty="0">
                <a:solidFill>
                  <a:srgbClr val="0000FF"/>
                </a:solidFill>
              </a:rPr>
              <a:t>）</a:t>
            </a:r>
            <a:r>
              <a:rPr lang="en-US" altLang="zh-CN" sz="2400" b="1" dirty="0">
                <a:solidFill>
                  <a:srgbClr val="0000FF"/>
                </a:solidFill>
              </a:rPr>
              <a:t>Super-K</a:t>
            </a:r>
            <a:r>
              <a:rPr lang="zh-CN" altLang="en-US" sz="2400" b="1" dirty="0">
                <a:solidFill>
                  <a:srgbClr val="0000FF"/>
                </a:solidFill>
              </a:rPr>
              <a:t>看到了较大的日夜流强区别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江门实验灵敏度如何？</a:t>
            </a:r>
          </a:p>
        </p:txBody>
      </p:sp>
    </p:spTree>
    <p:extLst>
      <p:ext uri="{BB962C8B-B14F-4D97-AF65-F5344CB8AC3E}">
        <p14:creationId xmlns:p14="http://schemas.microsoft.com/office/powerpoint/2010/main" val="170904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59488-B954-42F2-B117-1BACC5DE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江门实验</a:t>
            </a:r>
            <a:r>
              <a:rPr lang="en-US" altLang="zh-CN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太阳中微子研究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CBF6-4F70-4753-83EC-89421C4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800" b="1" smtClean="0">
                <a:solidFill>
                  <a:schemeClr val="tx1"/>
                </a:solidFill>
              </a:rPr>
              <a:t>17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576512D-4538-4FCA-9306-97525BC50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6"/>
            <a:ext cx="10515600" cy="47421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本人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月加入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JUNO solar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组，</a:t>
            </a: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协调各个方面的进展</a:t>
            </a:r>
            <a:endParaRPr lang="en-US" altLang="zh-CN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主要贡献：</a:t>
            </a:r>
            <a:endParaRPr lang="en-US" altLang="zh-CN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理解各个实验的不足，发现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JUNO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的优势</a:t>
            </a:r>
            <a:endParaRPr lang="en-US" altLang="zh-CN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推动液闪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U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Th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残余本底压低，对液闪洁净度要求降低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个量级（赵洁）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推动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muon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散裂产生同位素本底研究，理解其和散裂中子的关联（路浩奇）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B/S 1:1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月）压低到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1:3(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推动振荡参数灵敏度预期研究（赵洁，岳保彪）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987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59488-B954-42F2-B117-1BACC5DE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江门实验</a:t>
            </a:r>
            <a:r>
              <a:rPr lang="en-US" altLang="zh-CN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太阳中微子研究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CBF6-4F70-4753-83EC-89421C4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800" b="1" smtClean="0">
                <a:solidFill>
                  <a:schemeClr val="tx1"/>
                </a:solidFill>
              </a:rPr>
              <a:t>18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A1E2250-DDB2-4E98-9AB0-B0C3D67B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6"/>
            <a:ext cx="10515600" cy="18148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err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Borexino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：靶体积太小，屏蔽不够，外部放射性贡献太大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 err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KamLAND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：在</a:t>
            </a:r>
            <a:r>
              <a:rPr lang="en-US" altLang="zh-CN" dirty="0" err="1">
                <a:latin typeface="楷体" panose="02010609060101010101" pitchFamily="49" charset="-122"/>
                <a:ea typeface="楷体" panose="02010609060101010101" pitchFamily="49" charset="-122"/>
              </a:rPr>
              <a:t>Borexino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基础上，内部</a:t>
            </a:r>
            <a:r>
              <a:rPr lang="en-US" altLang="zh-CN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208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Tl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去不掉，宇生同位素多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Super-K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：宇生同位素多，只能在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muon track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附近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veto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293A09A6-BA2B-419F-AC30-A67F4B9D6A39}"/>
              </a:ext>
            </a:extLst>
          </p:cNvPr>
          <p:cNvSpPr txBox="1">
            <a:spLocks/>
          </p:cNvSpPr>
          <p:nvPr/>
        </p:nvSpPr>
        <p:spPr>
          <a:xfrm>
            <a:off x="838200" y="3640041"/>
            <a:ext cx="10515600" cy="263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JUNO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）靶体积大，液闪自屏蔽去掉全部的外部放射性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208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Tl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可以通过和其母核</a:t>
            </a:r>
            <a:r>
              <a:rPr lang="en-US" altLang="zh-CN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212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Bi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的关联排除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99%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）通过在宇生中子附近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veto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，大幅度压低同位素本底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6899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F2CF038-29BF-49C7-BA9E-23266679D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75965"/>
            <a:ext cx="4657455" cy="3292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7812F6-B797-4FE8-BA20-D87AB25B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23" y="3375965"/>
            <a:ext cx="5410277" cy="3292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9E59488-B954-42F2-B117-1BACC5DE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江门实验</a:t>
            </a:r>
            <a:r>
              <a:rPr lang="en-US" altLang="zh-CN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太阳中微子研究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CBF6-4F70-4753-83EC-89421C4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800" b="1" smtClean="0">
                <a:solidFill>
                  <a:schemeClr val="tx1"/>
                </a:solidFill>
              </a:rPr>
              <a:t>19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F2E3A87-32E5-4D98-B104-CAD95DFE3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796" y="1561161"/>
            <a:ext cx="10515600" cy="18148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JUNO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运行十年，和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SNO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中性流（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NC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）联合</a:t>
            </a:r>
            <a:endParaRPr lang="en-US" altLang="zh-CN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l-GR" altLang="zh-CN" b="1" dirty="0">
                <a:solidFill>
                  <a:srgbClr val="0000FF"/>
                </a:solidFill>
              </a:rPr>
              <a:t>Δ</a:t>
            </a:r>
            <a:r>
              <a:rPr lang="en-US" altLang="zh-CN" b="1" dirty="0">
                <a:solidFill>
                  <a:srgbClr val="0000FF"/>
                </a:solidFill>
              </a:rPr>
              <a:t>m</a:t>
            </a:r>
            <a:r>
              <a:rPr lang="en-US" altLang="zh-CN" b="1" baseline="30000" dirty="0">
                <a:solidFill>
                  <a:srgbClr val="0000FF"/>
                </a:solidFill>
              </a:rPr>
              <a:t>2</a:t>
            </a:r>
            <a:r>
              <a:rPr lang="en-US" altLang="zh-CN" b="1" baseline="-25000" dirty="0">
                <a:solidFill>
                  <a:srgbClr val="0000FF"/>
                </a:solidFill>
              </a:rPr>
              <a:t>21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可以获得和现在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global fit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相比拟的精度</a:t>
            </a:r>
            <a:endParaRPr lang="en-US" altLang="zh-CN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SK 20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年，</a:t>
            </a:r>
            <a:r>
              <a:rPr lang="en-US" altLang="zh-CN" dirty="0" err="1">
                <a:latin typeface="楷体" panose="02010609060101010101" pitchFamily="49" charset="-122"/>
                <a:ea typeface="楷体" panose="02010609060101010101" pitchFamily="49" charset="-122"/>
              </a:rPr>
              <a:t>Borexino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10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SNO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年，</a:t>
            </a:r>
            <a:r>
              <a:rPr lang="en-US" altLang="zh-CN" dirty="0" err="1">
                <a:latin typeface="楷体" panose="02010609060101010101" pitchFamily="49" charset="-122"/>
                <a:ea typeface="楷体" panose="02010609060101010101" pitchFamily="49" charset="-122"/>
              </a:rPr>
              <a:t>KamLAND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年，等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5561999-EC37-40F4-8A22-62803F894CD6}"/>
              </a:ext>
            </a:extLst>
          </p:cNvPr>
          <p:cNvSpPr txBox="1"/>
          <p:nvPr/>
        </p:nvSpPr>
        <p:spPr>
          <a:xfrm>
            <a:off x="9161755" y="1690688"/>
            <a:ext cx="291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2019-2020</a:t>
            </a:r>
            <a:r>
              <a:rPr lang="zh-CN" altLang="en-US" dirty="0">
                <a:solidFill>
                  <a:srgbClr val="FF0000"/>
                </a:solidFill>
              </a:rPr>
              <a:t>年初合作组文章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C8793E1-6815-41B6-95D7-32E61BB0782C}"/>
              </a:ext>
            </a:extLst>
          </p:cNvPr>
          <p:cNvSpPr/>
          <p:nvPr/>
        </p:nvSpPr>
        <p:spPr>
          <a:xfrm>
            <a:off x="1327135" y="3979234"/>
            <a:ext cx="4412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Reactor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="1" dirty="0">
                <a:solidFill>
                  <a:srgbClr val="FF0000"/>
                </a:solidFill>
              </a:rPr>
              <a:t>: unprecedent precision, &lt; 1%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2D7840-8F60-41EE-B666-1056D6941A42}"/>
              </a:ext>
            </a:extLst>
          </p:cNvPr>
          <p:cNvSpPr/>
          <p:nvPr/>
        </p:nvSpPr>
        <p:spPr>
          <a:xfrm>
            <a:off x="1225042" y="5849177"/>
            <a:ext cx="4616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Solar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="1" dirty="0">
                <a:solidFill>
                  <a:srgbClr val="0000FF"/>
                </a:solidFill>
              </a:rPr>
              <a:t>: comparable to current global fits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C9F39AB-191E-402E-BB13-08E999533A80}"/>
              </a:ext>
            </a:extLst>
          </p:cNvPr>
          <p:cNvSpPr/>
          <p:nvPr/>
        </p:nvSpPr>
        <p:spPr>
          <a:xfrm>
            <a:off x="2809705" y="4622129"/>
            <a:ext cx="150921" cy="1257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24F30D0-AE5E-4CE9-8CAA-3BD8C864CDCF}"/>
              </a:ext>
            </a:extLst>
          </p:cNvPr>
          <p:cNvCxnSpPr>
            <a:cxnSpLocks/>
          </p:cNvCxnSpPr>
          <p:nvPr/>
        </p:nvCxnSpPr>
        <p:spPr>
          <a:xfrm>
            <a:off x="2272683" y="4092878"/>
            <a:ext cx="1154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29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59488-B954-42F2-B117-1BACC5DE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提纲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86975D-55E7-4AAD-8F5F-334BAA51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355" y="1763481"/>
            <a:ext cx="7311501" cy="4351338"/>
          </a:xfrm>
        </p:spPr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个人简介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过去几年工作总结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年工作汇报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其他总结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CBF6-4F70-4753-83EC-89421C4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800" b="1" smtClean="0">
                <a:solidFill>
                  <a:schemeClr val="tx1"/>
                </a:solidFill>
              </a:rPr>
              <a:t>2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35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59488-B954-42F2-B117-1BACC5DE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江门实验在线事例分类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86975D-55E7-4AAD-8F5F-334BAA51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6"/>
            <a:ext cx="10515600" cy="47421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CBF6-4F70-4753-83EC-89421C4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800" b="1" smtClean="0">
                <a:solidFill>
                  <a:schemeClr val="tx1"/>
                </a:solidFill>
              </a:rPr>
              <a:t>20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DCBDBD-4416-4F7C-9BD9-936B5392C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369" y="1480227"/>
            <a:ext cx="7853262" cy="3897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B4C3C29-D2C2-4811-B275-39589E4EB803}"/>
              </a:ext>
            </a:extLst>
          </p:cNvPr>
          <p:cNvSpPr txBox="1"/>
          <p:nvPr/>
        </p:nvSpPr>
        <p:spPr>
          <a:xfrm>
            <a:off x="1658711" y="5511741"/>
            <a:ext cx="9259102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20k PMT</a:t>
            </a:r>
            <a:r>
              <a:rPr lang="zh-CN" altLang="en-US" sz="2400" b="1" dirty="0">
                <a:solidFill>
                  <a:srgbClr val="0000FF"/>
                </a:solidFill>
              </a:rPr>
              <a:t>全波形读出：</a:t>
            </a:r>
            <a:r>
              <a:rPr lang="en-US" altLang="zh-CN" sz="2400" b="1" dirty="0">
                <a:solidFill>
                  <a:srgbClr val="0000FF"/>
                </a:solidFill>
              </a:rPr>
              <a:t>40 GB/s</a:t>
            </a:r>
            <a:r>
              <a:rPr lang="zh-CN" altLang="en-US" sz="2400" b="1" dirty="0">
                <a:solidFill>
                  <a:srgbClr val="0000FF"/>
                </a:solidFill>
              </a:rPr>
              <a:t>，硬盘、网络数据传输均无法承受。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如何尽可能保留信号的信息，压缩本底所占的空间？</a:t>
            </a:r>
            <a:r>
              <a:rPr lang="zh-CN" altLang="en-US" sz="2400" b="1" dirty="0">
                <a:solidFill>
                  <a:srgbClr val="FF0000"/>
                </a:solidFill>
              </a:rPr>
              <a:t>在线事例分类</a:t>
            </a:r>
            <a:r>
              <a:rPr lang="en-US" altLang="zh-CN" sz="2400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108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59488-B954-42F2-B117-1BACC5DE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江门实验在线事例分类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86975D-55E7-4AAD-8F5F-334BAA51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6"/>
            <a:ext cx="10515600" cy="47421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CBF6-4F70-4753-83EC-89421C4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800" b="1" smtClean="0">
                <a:solidFill>
                  <a:schemeClr val="tx1"/>
                </a:solidFill>
              </a:rPr>
              <a:t>21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4C3C29-D2C2-4811-B275-39589E4EB803}"/>
              </a:ext>
            </a:extLst>
          </p:cNvPr>
          <p:cNvSpPr txBox="1"/>
          <p:nvPr/>
        </p:nvSpPr>
        <p:spPr>
          <a:xfrm>
            <a:off x="1991714" y="5560049"/>
            <a:ext cx="8705462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设计在线事例分类，需要对物理信号类型、特征、探测器响应、电子学读出、</a:t>
            </a:r>
            <a:r>
              <a:rPr lang="en-US" altLang="zh-CN" sz="2400" b="1" dirty="0">
                <a:solidFill>
                  <a:srgbClr val="0000FF"/>
                </a:solidFill>
              </a:rPr>
              <a:t>DAQ</a:t>
            </a:r>
            <a:r>
              <a:rPr lang="zh-CN" altLang="en-US" sz="2400" b="1" dirty="0">
                <a:solidFill>
                  <a:srgbClr val="0000FF"/>
                </a:solidFill>
              </a:rPr>
              <a:t>架构、探测器调试均有深入理解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990051-02AE-4020-A75C-7F7A9E71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28" y="1614196"/>
            <a:ext cx="9723963" cy="384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555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59488-B954-42F2-B117-1BACC5DE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江门实验在线事例分类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86975D-55E7-4AAD-8F5F-334BAA51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6"/>
            <a:ext cx="10515600" cy="47421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CBF6-4F70-4753-83EC-89421C4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800" b="1" smtClean="0">
                <a:solidFill>
                  <a:schemeClr val="tx1"/>
                </a:solidFill>
              </a:rPr>
              <a:t>22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345901-EE01-42C4-A989-6A4B9A22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63" y="1525734"/>
            <a:ext cx="9296594" cy="3875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29A2514-589B-4ACB-B27C-3C8D3D3C86DB}"/>
              </a:ext>
            </a:extLst>
          </p:cNvPr>
          <p:cNvSpPr txBox="1"/>
          <p:nvPr/>
        </p:nvSpPr>
        <p:spPr>
          <a:xfrm>
            <a:off x="1929246" y="5521146"/>
            <a:ext cx="8705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基于事例能量、顶点和关联性的初步设计：</a:t>
            </a:r>
            <a:r>
              <a:rPr lang="en-US" altLang="zh-CN" sz="2400" b="1" dirty="0">
                <a:solidFill>
                  <a:srgbClr val="0000FF"/>
                </a:solidFill>
              </a:rPr>
              <a:t>40 GB/s</a:t>
            </a:r>
            <a:r>
              <a:rPr lang="zh-CN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60</a:t>
            </a:r>
            <a:r>
              <a:rPr lang="zh-CN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MB/s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r>
              <a:rPr lang="zh-CN" altLang="en-US" sz="2400" b="1" dirty="0"/>
              <a:t>所有感兴趣的物理事例保存最多信息。</a:t>
            </a:r>
            <a:endParaRPr lang="en-US" altLang="zh-CN" sz="2400" b="1" dirty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未来在线事例分类的基础，多名博后、职工在继续研究</a:t>
            </a:r>
          </a:p>
        </p:txBody>
      </p:sp>
    </p:spTree>
    <p:extLst>
      <p:ext uri="{BB962C8B-B14F-4D97-AF65-F5344CB8AC3E}">
        <p14:creationId xmlns:p14="http://schemas.microsoft.com/office/powerpoint/2010/main" val="688315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会议报告、讲座（部分）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fld id="{AB7DFDC9-6F27-480C-A497-8B8ACED8B22A}" type="slidenum">
              <a:rPr lang="zh-CN" altLang="en-US" sz="2000" b="1" smtClean="0">
                <a:solidFill>
                  <a:srgbClr val="0000FF"/>
                </a:solidFill>
              </a:rPr>
              <a:t>23</a:t>
            </a:fld>
            <a:endParaRPr lang="zh-CN" altLang="en-U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45688"/>
              </p:ext>
            </p:extLst>
          </p:nvPr>
        </p:nvGraphicFramePr>
        <p:xfrm>
          <a:off x="838200" y="1904031"/>
          <a:ext cx="10816046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3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地点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会议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报告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2019.6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上海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Seminar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Overview of reactor neutrino experiments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2019.2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BNL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Seminar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Status of the</a:t>
                      </a:r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JUNO experiment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2018.6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海德堡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ESCAPE 2018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Energy calibration at 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altLang="zh-CN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Bay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2017.12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伦敦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NuPhys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2017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Oscillation physics from reactor neutrino experiments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2017.10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布拉格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CPV 2017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Status of </a:t>
                      </a:r>
                      <a:r>
                        <a:rPr lang="en-US" altLang="zh-CN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Bay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2017.9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瑞典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NuFact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2017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Results and prospects of Reactor Neutrinos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2016.6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伦敦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Neutrino 2016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Recent results from </a:t>
                      </a:r>
                      <a:r>
                        <a:rPr lang="en-US" altLang="zh-CN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Bay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2015.10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石溪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NNN 2015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Status of JUNO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2014.6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波士顿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Neutrino 2014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Poster:</a:t>
                      </a:r>
                      <a:r>
                        <a:rPr lang="en-US" altLang="zh-CN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Natural radioactivity at 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Bay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2013.2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意大利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Thuile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2013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altLang="zh-CN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baseline="0" dirty="0" err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altLang="zh-CN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Bay experiment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2012.6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京都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Neutrino 2012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Poster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Energy calibration and reconstruction at 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altLang="zh-CN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Bay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724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发表文章、评审（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fld id="{AB7DFDC9-6F27-480C-A497-8B8ACED8B22A}" type="slidenum">
              <a:rPr lang="zh-CN" altLang="en-US" sz="2000" b="1" smtClean="0">
                <a:solidFill>
                  <a:srgbClr val="0000FF"/>
                </a:solidFill>
              </a:rPr>
              <a:t>24</a:t>
            </a:fld>
            <a:endParaRPr lang="zh-CN" altLang="en-U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23749"/>
              </p:ext>
            </p:extLst>
          </p:nvPr>
        </p:nvGraphicFramePr>
        <p:xfrm>
          <a:off x="838200" y="1922326"/>
          <a:ext cx="10816046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5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杂志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角色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文章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2019.10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C.P. C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审稿人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xxx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2019.9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N.I.M. A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审稿人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xxx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合作组评审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N.I.M. A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JUNO+DYB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合作组文章，</a:t>
                      </a: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撰稿人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Optimizing the JUNO LS composition at </a:t>
                      </a:r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Bay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文章撰写中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PRD?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JUNO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合作组文章，</a:t>
                      </a: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撰稿人之一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Detection potential  of </a:t>
                      </a:r>
                      <a:r>
                        <a:rPr lang="en-US" altLang="zh-CN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B solar neutrino at JUNO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661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文章撰写中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CPC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大亚湾合作组文章，</a:t>
                      </a: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撰稿人之一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Unfolding of the neutrino spectrum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7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2019.9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N.I.M. A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合作组文章，通讯作者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 high precision calibration of the nonlinear energy response at 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Bay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2019.9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P.R.L.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合作组文章，通讯作者占亮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Extraction of the </a:t>
                      </a:r>
                      <a:r>
                        <a:rPr lang="en-US" altLang="zh-CN" baseline="300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235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U and </a:t>
                      </a:r>
                      <a:r>
                        <a:rPr lang="en-US" altLang="zh-CN" baseline="300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239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Pu Antineutrino Spectra at 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Bay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391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34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组织会议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组织了大亚湾国际合作组第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29/30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次合作组会议，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2018,2019</a:t>
            </a: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组织了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月大亚湾分析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workshop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634" y="3412926"/>
            <a:ext cx="5604112" cy="32348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5" y="3444080"/>
            <a:ext cx="6165122" cy="317063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93107" y="3444080"/>
            <a:ext cx="3283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Oct. 18 to Oct. 20, 2018, Beijing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fld id="{AB7DFDC9-6F27-480C-A497-8B8ACED8B22A}" type="slidenum">
              <a:rPr lang="zh-CN" altLang="en-US" sz="2000" b="1" smtClean="0">
                <a:solidFill>
                  <a:srgbClr val="0000FF"/>
                </a:solidFill>
              </a:rPr>
              <a:t>25</a:t>
            </a:fld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4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大亚湾、江门合作组内评审委员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fld id="{AB7DFDC9-6F27-480C-A497-8B8ACED8B22A}" type="slidenum">
              <a:rPr lang="zh-CN" altLang="en-US" sz="2000" b="1" smtClean="0">
                <a:solidFill>
                  <a:srgbClr val="0000FF"/>
                </a:solidFill>
              </a:rPr>
              <a:t>26</a:t>
            </a:fld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内容占位符 6"/>
          <p:cNvSpPr txBox="1">
            <a:spLocks/>
          </p:cNvSpPr>
          <p:nvPr/>
        </p:nvSpPr>
        <p:spPr>
          <a:xfrm>
            <a:off x="5806440" y="1825625"/>
            <a:ext cx="6176554" cy="4351338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江门评审</a:t>
            </a:r>
            <a:endParaRPr lang="en-US" altLang="zh-CN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Offline software review, Jan. 11 2020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Online classification PDR, Jan. 12 2020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review, July 2019;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final design review, 25 July 2018;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OSIRIS review, 24 July 2018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Offline software review, 22 July 2018;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Offline software review, 22 Jan. 2018;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 LED review, 30 Nov. 2017.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10" name="内容占位符 6"/>
          <p:cNvSpPr txBox="1">
            <a:spLocks/>
          </p:cNvSpPr>
          <p:nvPr/>
        </p:nvSpPr>
        <p:spPr>
          <a:xfrm>
            <a:off x="685800" y="1825625"/>
            <a:ext cx="4989576" cy="4351338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大亚湾分析评审</a:t>
            </a:r>
            <a:endParaRPr lang="en-US" altLang="zh-CN" sz="2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Oscillation analysis based on the neutron capture on Hydrogen: rate + shape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a time-varying electron antineutrino signal at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pPr lvl="1">
              <a:lnSpc>
                <a:spcPct val="150000"/>
              </a:lnSpc>
            </a:pP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3236424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基金项目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393" y="1690688"/>
            <a:ext cx="11274641" cy="47179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主持</a:t>
            </a:r>
            <a:endParaRPr lang="en-US" altLang="zh-CN" u="sng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基金委青年基金，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15-17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年，基于大亚湾实验的原初宇宙线研究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u="sng" dirty="0">
                <a:latin typeface="楷体" panose="02010609060101010101" pitchFamily="49" charset="-122"/>
                <a:ea typeface="楷体" panose="02010609060101010101" pitchFamily="49" charset="-122"/>
              </a:rPr>
              <a:t>基金委面上项目，</a:t>
            </a:r>
            <a:r>
              <a:rPr lang="en-US" altLang="zh-CN" u="sng" dirty="0">
                <a:latin typeface="楷体" panose="02010609060101010101" pitchFamily="49" charset="-122"/>
                <a:ea typeface="楷体" panose="02010609060101010101" pitchFamily="49" charset="-122"/>
              </a:rPr>
              <a:t>20-23</a:t>
            </a:r>
            <a:r>
              <a:rPr lang="zh-CN" altLang="en-US" u="sng" dirty="0">
                <a:latin typeface="楷体" panose="02010609060101010101" pitchFamily="49" charset="-122"/>
                <a:ea typeface="楷体" panose="02010609060101010101" pitchFamily="49" charset="-122"/>
              </a:rPr>
              <a:t>年，反应堆中微子能谱的全局分析</a:t>
            </a:r>
            <a:endParaRPr lang="en-US" altLang="zh-CN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u="sng" dirty="0">
                <a:latin typeface="楷体" panose="02010609060101010101" pitchFamily="49" charset="-122"/>
                <a:ea typeface="楷体" panose="02010609060101010101" pitchFamily="49" charset="-122"/>
              </a:rPr>
              <a:t>中国科学院青年创新促进会，</a:t>
            </a:r>
            <a:r>
              <a:rPr lang="en-US" altLang="zh-CN" u="sng" dirty="0">
                <a:latin typeface="楷体" panose="02010609060101010101" pitchFamily="49" charset="-122"/>
                <a:ea typeface="楷体" panose="02010609060101010101" pitchFamily="49" charset="-122"/>
              </a:rPr>
              <a:t>20-23</a:t>
            </a:r>
            <a:r>
              <a:rPr lang="zh-CN" altLang="en-US" u="sng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en-US" altLang="zh-CN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主要参与人员</a:t>
            </a:r>
            <a:endParaRPr lang="en-US" altLang="zh-CN" u="sng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基金委重大项目，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14-18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年，大亚湾中微子实验的物理分析与新探测器关键技术研究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科技部重点研发计划，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19-23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年，高精度反应堆中微子与天体中微子物理研究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科学院先导专项，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年至今，江门中微子实验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fld id="{AB7DFDC9-6F27-480C-A497-8B8ACED8B22A}" type="slidenum">
              <a:rPr lang="zh-CN" altLang="en-US" sz="2000" b="1" smtClean="0">
                <a:solidFill>
                  <a:srgbClr val="0000FF"/>
                </a:solidFill>
              </a:rPr>
              <a:t>27</a:t>
            </a:fld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18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获奖情况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79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2012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年：高能物理学会，晨光杯特别奖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作为大亚湾合作组成员：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2015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年基础物理学突破奖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2016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年国家自然科学一等奖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2014/17/18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年，粒子物理前沿卓越创新中心，优秀青年称号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fld id="{AB7DFDC9-6F27-480C-A497-8B8ACED8B22A}" type="slidenum">
              <a:rPr lang="zh-CN" altLang="en-US" sz="2000" b="1" smtClean="0">
                <a:solidFill>
                  <a:srgbClr val="0000FF"/>
                </a:solidFill>
              </a:rPr>
              <a:t>28</a:t>
            </a:fld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9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0AAFC74-1B30-4B61-8AB3-6EE2F5B0B7B2}"/>
              </a:ext>
            </a:extLst>
          </p:cNvPr>
          <p:cNvSpPr/>
          <p:nvPr/>
        </p:nvSpPr>
        <p:spPr>
          <a:xfrm>
            <a:off x="53262" y="851178"/>
            <a:ext cx="12103225" cy="268213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467E89B-73AB-40D4-A183-5DEAF2DD721B}"/>
              </a:ext>
            </a:extLst>
          </p:cNvPr>
          <p:cNvSpPr/>
          <p:nvPr/>
        </p:nvSpPr>
        <p:spPr>
          <a:xfrm>
            <a:off x="1535837" y="4164010"/>
            <a:ext cx="8176334" cy="2557465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19A8BD-A6AB-4ACD-B36F-A5A57940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BE-F8D4-4471-91B3-0E52E0ED43A9}" type="slidenum">
              <a:rPr lang="zh-CN" altLang="en-US" sz="1600" b="1" smtClean="0">
                <a:solidFill>
                  <a:schemeClr val="bg1"/>
                </a:solidFill>
              </a:rPr>
              <a:t>29</a:t>
            </a:fld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A16264-D110-46E9-8E83-56D6C5FE9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3" y="4263661"/>
            <a:ext cx="3275529" cy="2295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B667F5-4A4D-4BFD-A295-AB471471A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300" y="1007286"/>
            <a:ext cx="2372997" cy="2235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74179B-C92E-46C7-8A07-E2FAF2800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421" y="1090164"/>
            <a:ext cx="3016327" cy="209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69F7BD-EFA8-4933-876F-E5067FC4E1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1" y="1090164"/>
            <a:ext cx="2583400" cy="2152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4F3E41-D714-4350-BBFA-B2208AA8D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457" y="4263661"/>
            <a:ext cx="3597318" cy="229587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33608C6-4DB9-411D-A89D-11E97B437B4D}"/>
              </a:ext>
            </a:extLst>
          </p:cNvPr>
          <p:cNvSpPr txBox="1"/>
          <p:nvPr/>
        </p:nvSpPr>
        <p:spPr>
          <a:xfrm>
            <a:off x="3338004" y="5051394"/>
            <a:ext cx="176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能量响应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6F6FFBF-249C-4877-ABBD-BBA05E4607B7}"/>
              </a:ext>
            </a:extLst>
          </p:cNvPr>
          <p:cNvSpPr txBox="1"/>
          <p:nvPr/>
        </p:nvSpPr>
        <p:spPr>
          <a:xfrm>
            <a:off x="8047156" y="5051394"/>
            <a:ext cx="176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光学模型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C8A65B3-6C34-4469-B3CE-C90FCF60D037}"/>
              </a:ext>
            </a:extLst>
          </p:cNvPr>
          <p:cNvSpPr txBox="1"/>
          <p:nvPr/>
        </p:nvSpPr>
        <p:spPr>
          <a:xfrm>
            <a:off x="4807100" y="273993"/>
            <a:ext cx="222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物理结果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1875B8-9341-4ABB-8F5E-DB72719C6B1B}"/>
              </a:ext>
            </a:extLst>
          </p:cNvPr>
          <p:cNvSpPr txBox="1"/>
          <p:nvPr/>
        </p:nvSpPr>
        <p:spPr>
          <a:xfrm>
            <a:off x="284091" y="966719"/>
            <a:ext cx="259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Reactor: </a:t>
            </a:r>
            <a:r>
              <a:rPr lang="el-GR" altLang="zh-CN" b="1" dirty="0"/>
              <a:t>θ</a:t>
            </a:r>
            <a:r>
              <a:rPr lang="en-US" altLang="zh-CN" b="1" baseline="-25000" dirty="0"/>
              <a:t>13</a:t>
            </a:r>
            <a:r>
              <a:rPr lang="en-US" altLang="zh-CN" b="1" dirty="0"/>
              <a:t>-|</a:t>
            </a:r>
            <a:r>
              <a:rPr lang="el-GR" altLang="zh-CN" b="1" dirty="0"/>
              <a:t>Δ</a:t>
            </a:r>
            <a:r>
              <a:rPr lang="en-US" altLang="zh-CN" b="1" dirty="0"/>
              <a:t>m</a:t>
            </a:r>
            <a:r>
              <a:rPr lang="en-US" altLang="zh-CN" b="1" baseline="30000" dirty="0"/>
              <a:t>2</a:t>
            </a:r>
            <a:r>
              <a:rPr lang="en-US" altLang="zh-CN" b="1" baseline="-25000" dirty="0"/>
              <a:t>32</a:t>
            </a:r>
            <a:r>
              <a:rPr lang="en-US" altLang="zh-CN" b="1" dirty="0"/>
              <a:t>|</a:t>
            </a:r>
            <a:endParaRPr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3A2D781-09B4-4239-A808-323397A222E2}"/>
              </a:ext>
            </a:extLst>
          </p:cNvPr>
          <p:cNvSpPr txBox="1"/>
          <p:nvPr/>
        </p:nvSpPr>
        <p:spPr>
          <a:xfrm>
            <a:off x="3486696" y="989450"/>
            <a:ext cx="259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Reactor: Mass ordering</a:t>
            </a:r>
            <a:endParaRPr lang="zh-CN" altLang="en-US" b="1" baseline="-25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1F1B572-BF2E-49F8-9FBD-609E861CD6DB}"/>
              </a:ext>
            </a:extLst>
          </p:cNvPr>
          <p:cNvSpPr txBox="1"/>
          <p:nvPr/>
        </p:nvSpPr>
        <p:spPr>
          <a:xfrm>
            <a:off x="6522565" y="971120"/>
            <a:ext cx="259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Reactor: </a:t>
            </a:r>
            <a:r>
              <a:rPr lang="el-GR" altLang="zh-CN" b="1" dirty="0"/>
              <a:t>ν</a:t>
            </a:r>
            <a:r>
              <a:rPr lang="en-US" altLang="zh-CN" b="1" dirty="0"/>
              <a:t> spectrum</a:t>
            </a:r>
            <a:endParaRPr lang="zh-CN" altLang="en-US" b="1" baseline="-250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C3F586A-A467-473C-83D9-87EE2494E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091" y="3636723"/>
            <a:ext cx="9317262" cy="44560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833B1B3-C06A-49C3-9CB6-C4FE640F3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8138" y="3650591"/>
            <a:ext cx="2219048" cy="42857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2811D24-CCD4-4ABE-983E-E2CFB0ACBB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0850" y="987118"/>
            <a:ext cx="2743186" cy="2197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椭圆 26">
            <a:extLst>
              <a:ext uri="{FF2B5EF4-FFF2-40B4-BE49-F238E27FC236}">
                <a16:creationId xmlns:a16="http://schemas.microsoft.com/office/drawing/2014/main" id="{015E8CED-D3C8-4049-BBBB-5B970F08C044}"/>
              </a:ext>
            </a:extLst>
          </p:cNvPr>
          <p:cNvSpPr/>
          <p:nvPr/>
        </p:nvSpPr>
        <p:spPr>
          <a:xfrm>
            <a:off x="8109433" y="262249"/>
            <a:ext cx="46112" cy="56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08B3F034-88BD-4D99-9F06-D60067CE536A}"/>
              </a:ext>
            </a:extLst>
          </p:cNvPr>
          <p:cNvSpPr/>
          <p:nvPr/>
        </p:nvSpPr>
        <p:spPr>
          <a:xfrm>
            <a:off x="10111661" y="1755685"/>
            <a:ext cx="150921" cy="1257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C1957C5-EC4E-4874-993F-567F6ECAD02B}"/>
              </a:ext>
            </a:extLst>
          </p:cNvPr>
          <p:cNvSpPr txBox="1"/>
          <p:nvPr/>
        </p:nvSpPr>
        <p:spPr>
          <a:xfrm>
            <a:off x="9309857" y="972885"/>
            <a:ext cx="259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Solar: </a:t>
            </a:r>
            <a:r>
              <a:rPr lang="el-GR" altLang="zh-CN" b="1" dirty="0"/>
              <a:t>θ</a:t>
            </a:r>
            <a:r>
              <a:rPr lang="en-US" altLang="zh-CN" b="1" baseline="-25000" dirty="0"/>
              <a:t>12</a:t>
            </a:r>
            <a:r>
              <a:rPr lang="en-US" altLang="zh-CN" b="1" dirty="0"/>
              <a:t>-</a:t>
            </a:r>
            <a:r>
              <a:rPr lang="el-GR" altLang="zh-CN" b="1" dirty="0"/>
              <a:t>Δ</a:t>
            </a:r>
            <a:r>
              <a:rPr lang="en-US" altLang="zh-CN" b="1" dirty="0"/>
              <a:t>m</a:t>
            </a:r>
            <a:r>
              <a:rPr lang="en-US" altLang="zh-CN" b="1" baseline="30000" dirty="0"/>
              <a:t>2</a:t>
            </a:r>
            <a:r>
              <a:rPr lang="en-US" altLang="zh-CN" b="1" baseline="-25000" dirty="0"/>
              <a:t>21</a:t>
            </a:r>
            <a:endParaRPr lang="zh-CN" alt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238171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个人简介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6960" y="1807869"/>
            <a:ext cx="9525000" cy="435133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1990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月出生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2004</a:t>
            </a:r>
            <a:r>
              <a:rPr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-2008</a:t>
            </a:r>
            <a:r>
              <a:rPr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，中国科学技术大学少年班系，</a:t>
            </a:r>
            <a:r>
              <a:rPr lang="zh-CN" altLang="en-US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本科</a:t>
            </a:r>
            <a:endParaRPr lang="en-US" altLang="zh-CN" u="sng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2008</a:t>
            </a:r>
            <a:r>
              <a:rPr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-2013</a:t>
            </a:r>
            <a:r>
              <a:rPr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，高能所，</a:t>
            </a:r>
            <a:r>
              <a:rPr lang="zh-CN" altLang="en-US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博士</a:t>
            </a:r>
            <a:endParaRPr lang="en-US" altLang="zh-CN" u="sng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2013</a:t>
            </a:r>
            <a:r>
              <a:rPr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-2015</a:t>
            </a:r>
            <a:r>
              <a:rPr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，高能所，</a:t>
            </a:r>
            <a:r>
              <a:rPr lang="zh-CN" altLang="en-US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助理研究员</a:t>
            </a:r>
            <a:endParaRPr lang="en-US" altLang="zh-CN" u="sng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-2019</a:t>
            </a:r>
            <a:r>
              <a:rPr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，高能所，</a:t>
            </a:r>
            <a:r>
              <a:rPr lang="zh-CN" altLang="en-US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副研究员</a:t>
            </a:r>
            <a:endParaRPr lang="en-US" altLang="zh-CN" u="sng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年底，访问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BNL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五个月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月起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，高能所，</a:t>
            </a:r>
            <a:r>
              <a:rPr lang="zh-CN" altLang="en-US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特聘青年研究员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3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1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学术研究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大亚湾、江门中微子实验</a:t>
            </a:r>
            <a:endParaRPr lang="en-US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60000"/>
              </a:lnSpc>
            </a:pP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反应堆中微子物理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：中微子振荡和中微子能谱测量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60000"/>
              </a:lnSpc>
            </a:pP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液闪探测器核心技术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：电子学、数据获取、刻度、重建、模拟、光学模型、能量响应模型等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60000"/>
              </a:lnSpc>
            </a:pP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太阳中微子物理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中微子的测量和物理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4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1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反应堆中微子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11212"/>
            <a:ext cx="6474823" cy="406575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大亚湾实验发现中微子混合角</a:t>
            </a:r>
            <a:r>
              <a:rPr lang="el-GR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非零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本人主要贡献：</a:t>
            </a:r>
            <a:endParaRPr lang="en-US" altLang="zh-CN" b="1" u="sng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独立完成探测器刻度分析、事例重建：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0.5%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相对能标误差，所有物理结果的基础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完成模型无关的中微子丢失研究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获得高能物理学会“晨光杯”特别奖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916578" y="1942011"/>
            <a:ext cx="1051560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06584" y="1363989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77446" y="1363988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02188" y="1363988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06149" y="1363988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2042161" y="1703136"/>
            <a:ext cx="0" cy="2301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795" y="2281647"/>
            <a:ext cx="4318023" cy="40768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866" y="4558280"/>
            <a:ext cx="3780952" cy="3714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1" name="矩形 20"/>
          <p:cNvSpPr/>
          <p:nvPr/>
        </p:nvSpPr>
        <p:spPr>
          <a:xfrm>
            <a:off x="8018605" y="6345484"/>
            <a:ext cx="3442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altLang="zh-CN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108 (2012) 171803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5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80" y="5553005"/>
            <a:ext cx="6278846" cy="910433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217023" y="647382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/>
              <a:t>http://www.ihep.cas.cn/xwdt/gnxw/2012/201204/t20120428_3565909.html</a:t>
            </a:r>
          </a:p>
        </p:txBody>
      </p:sp>
    </p:spTree>
    <p:extLst>
      <p:ext uri="{BB962C8B-B14F-4D97-AF65-F5344CB8AC3E}">
        <p14:creationId xmlns:p14="http://schemas.microsoft.com/office/powerpoint/2010/main" val="213694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反应堆中微子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1850" y="2208476"/>
            <a:ext cx="6115595" cy="428439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继续从事探测器精确刻度和重建、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FADC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电子学、液闪光学和能量响应、中微子振荡参数测量等研究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在中微子领域最重要国际会议：</a:t>
            </a:r>
            <a:r>
              <a:rPr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中微子</a:t>
            </a:r>
            <a:r>
              <a:rPr lang="en-US" altLang="zh-CN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-2016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做大会报告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月起担任合作组</a:t>
            </a:r>
            <a:r>
              <a:rPr lang="zh-CN" altLang="en-US" b="1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分析协调委员会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委员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负责高能所在大亚湾实验中的分析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916578" y="1942011"/>
            <a:ext cx="1051560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06584" y="1363989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77446" y="1363988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02188" y="1363988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06149" y="1363988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313023" y="1711847"/>
            <a:ext cx="0" cy="2301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7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12" y="2586445"/>
            <a:ext cx="5070566" cy="380292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458215" y="2208476"/>
            <a:ext cx="2510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中微子</a:t>
            </a:r>
            <a:r>
              <a:rPr lang="en-US" altLang="zh-CN" sz="2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2016</a:t>
            </a:r>
            <a:r>
              <a:rPr lang="zh-CN" altLang="en-US" sz="2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大会报告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4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反应堆中微子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2193335"/>
            <a:ext cx="6189617" cy="398362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协调合作组三个分析小组（高能所，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LBNL</a:t>
            </a: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SYSU</a:t>
            </a: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sin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l-GR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l-GR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世界最精确测量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相应物理文章的撰稿人、通讯作者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916578" y="1942011"/>
            <a:ext cx="1051560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06584" y="1363989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77446" y="1363988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02188" y="1363988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06149" y="1363988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9337765" y="1703136"/>
            <a:ext cx="0" cy="2301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8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023" y="2264786"/>
            <a:ext cx="4297606" cy="414381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912217" y="6362043"/>
            <a:ext cx="3441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Phys. Rev. Lett. 121 (2018) 241805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1753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反应堆中微子能谱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2193335"/>
            <a:ext cx="5939247" cy="39836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合作完成首次商业堆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U-235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Pu-239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裂变释放中微子谱测量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通讯作者高能所占亮</a:t>
            </a:r>
            <a:endParaRPr lang="en-US" altLang="zh-CN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本人贡献：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组织开展分析，确定方法</a:t>
            </a:r>
            <a:endParaRPr lang="en-US" altLang="zh-CN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讨论确定系统误差来源</a:t>
            </a:r>
            <a:endParaRPr lang="en-US" altLang="zh-CN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负责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technote</a:t>
            </a: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定稿和评审</a:t>
            </a:r>
            <a:endParaRPr lang="en-US" altLang="zh-CN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916578" y="1942011"/>
            <a:ext cx="1051560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06584" y="1363989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77446" y="1363988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02188" y="1363988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06149" y="1363988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9337765" y="1703136"/>
            <a:ext cx="0" cy="2301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9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26023" y="6399889"/>
            <a:ext cx="382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Phys. Rev. Lett. 123, 111801 (2019)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CB4028-5123-4A54-8DC6-FCE82639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63" y="2171826"/>
            <a:ext cx="4410937" cy="41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0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1627" y="90222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承上启下：液闪探测器核心技术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1392" y="1343833"/>
            <a:ext cx="5534608" cy="16665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完成了世界精度最高的液闪探测器能量刻度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：误差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2%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0.5%</a:t>
            </a:r>
          </a:p>
          <a:p>
            <a:pPr lvl="1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所有物理结果的基础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0829" y="6408601"/>
            <a:ext cx="2743200" cy="365125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10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05" y="3056193"/>
            <a:ext cx="4024474" cy="282082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73043" y="5844448"/>
            <a:ext cx="4920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FADC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电子学：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NIM. A 895 (2018) 48-55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液闪能量模型：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NIM. A 940 (2019) 230-242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均为通讯作者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6662F0E-7ED6-4254-8308-4A79EFCA719E}"/>
              </a:ext>
            </a:extLst>
          </p:cNvPr>
          <p:cNvSpPr txBox="1">
            <a:spLocks/>
          </p:cNvSpPr>
          <p:nvPr/>
        </p:nvSpPr>
        <p:spPr>
          <a:xfrm>
            <a:off x="6426235" y="1495228"/>
            <a:ext cx="5534608" cy="301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84D2748B-C726-43F8-BD2D-4EC8EA038F83}"/>
              </a:ext>
            </a:extLst>
          </p:cNvPr>
          <p:cNvSpPr txBox="1">
            <a:spLocks/>
          </p:cNvSpPr>
          <p:nvPr/>
        </p:nvSpPr>
        <p:spPr>
          <a:xfrm>
            <a:off x="6584337" y="1343833"/>
            <a:ext cx="5231674" cy="2092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为江门实验确定液闪配方，极大化光产额，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MH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关键之一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2.5 g/L PPO </a:t>
            </a:r>
          </a:p>
          <a:p>
            <a:pPr lvl="1">
              <a:lnSpc>
                <a:spcPct val="100000"/>
              </a:lnSpc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1-3 mg/L bis-MSB</a:t>
            </a:r>
          </a:p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两种独立方法给出统一结果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7F22475-E0EB-4FFD-930A-C1B417429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450" y="3436357"/>
            <a:ext cx="4419837" cy="282082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DD6D11C-8C7C-4A96-9BD4-53668CD53D6B}"/>
              </a:ext>
            </a:extLst>
          </p:cNvPr>
          <p:cNvSpPr txBox="1"/>
          <p:nvPr/>
        </p:nvSpPr>
        <p:spPr>
          <a:xfrm>
            <a:off x="6846693" y="6300717"/>
            <a:ext cx="486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大亚湾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江门合作组文章，本人已完成初稿</a:t>
            </a:r>
          </a:p>
        </p:txBody>
      </p:sp>
    </p:spTree>
    <p:extLst>
      <p:ext uri="{BB962C8B-B14F-4D97-AF65-F5344CB8AC3E}">
        <p14:creationId xmlns:p14="http://schemas.microsoft.com/office/powerpoint/2010/main" val="2412801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1538</TotalTime>
  <Words>2059</Words>
  <Application>Microsoft Office PowerPoint</Application>
  <PresentationFormat>宽屏</PresentationFormat>
  <Paragraphs>337</Paragraphs>
  <Slides>29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等线</vt:lpstr>
      <vt:lpstr>等线 Light</vt:lpstr>
      <vt:lpstr>楷体</vt:lpstr>
      <vt:lpstr>Arial</vt:lpstr>
      <vt:lpstr>Times New Roman</vt:lpstr>
      <vt:lpstr>Wingdings</vt:lpstr>
      <vt:lpstr>Office 主题​​</vt:lpstr>
      <vt:lpstr>卓越中心拔尖青年评审</vt:lpstr>
      <vt:lpstr>提纲</vt:lpstr>
      <vt:lpstr>个人简介</vt:lpstr>
      <vt:lpstr>学术研究</vt:lpstr>
      <vt:lpstr>反应堆中微子</vt:lpstr>
      <vt:lpstr>反应堆中微子</vt:lpstr>
      <vt:lpstr>反应堆中微子</vt:lpstr>
      <vt:lpstr>反应堆中微子能谱</vt:lpstr>
      <vt:lpstr>承上启下：液闪探测器核心技术</vt:lpstr>
      <vt:lpstr>承上启下：液闪探测器核心技术</vt:lpstr>
      <vt:lpstr>承上启下：液闪探测器核心技术</vt:lpstr>
      <vt:lpstr>2019年开展的新研究</vt:lpstr>
      <vt:lpstr>JUNO确定质量顺序灵敏度的提高</vt:lpstr>
      <vt:lpstr>JUNO确定质量顺序灵敏度的提高</vt:lpstr>
      <vt:lpstr>JUNO确定质量顺序灵敏度的提高</vt:lpstr>
      <vt:lpstr>江门实验8B太阳中微子研究</vt:lpstr>
      <vt:lpstr>江门实验8B太阳中微子研究</vt:lpstr>
      <vt:lpstr>江门实验8B太阳中微子研究</vt:lpstr>
      <vt:lpstr>江门实验8B太阳中微子研究</vt:lpstr>
      <vt:lpstr>江门实验在线事例分类</vt:lpstr>
      <vt:lpstr>江门实验在线事例分类</vt:lpstr>
      <vt:lpstr>江门实验在线事例分类</vt:lpstr>
      <vt:lpstr>会议报告、讲座（部分）</vt:lpstr>
      <vt:lpstr>发表文章、评审（2019）</vt:lpstr>
      <vt:lpstr>组织会议</vt:lpstr>
      <vt:lpstr>大亚湾、江门合作组内评审委员</vt:lpstr>
      <vt:lpstr>基金项目</vt:lpstr>
      <vt:lpstr>获奖情况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2019年工作总结</dc:title>
  <dc:creator>于泽源</dc:creator>
  <cp:lastModifiedBy>于 泽源</cp:lastModifiedBy>
  <cp:revision>411</cp:revision>
  <dcterms:created xsi:type="dcterms:W3CDTF">2019-11-26T02:24:04Z</dcterms:created>
  <dcterms:modified xsi:type="dcterms:W3CDTF">2019-12-06T13:23:22Z</dcterms:modified>
</cp:coreProperties>
</file>