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0" r:id="rId4"/>
    <p:sldId id="259" r:id="rId5"/>
    <p:sldId id="279" r:id="rId6"/>
    <p:sldId id="261" r:id="rId7"/>
    <p:sldId id="262" r:id="rId8"/>
    <p:sldId id="265" r:id="rId9"/>
    <p:sldId id="280" r:id="rId10"/>
    <p:sldId id="267" r:id="rId11"/>
    <p:sldId id="268" r:id="rId12"/>
    <p:sldId id="284" r:id="rId13"/>
    <p:sldId id="276" r:id="rId14"/>
    <p:sldId id="275" r:id="rId15"/>
    <p:sldId id="278" r:id="rId16"/>
    <p:sldId id="282" r:id="rId17"/>
    <p:sldId id="281" r:id="rId18"/>
    <p:sldId id="269" r:id="rId19"/>
    <p:sldId id="289" r:id="rId20"/>
    <p:sldId id="271" r:id="rId21"/>
    <p:sldId id="272" r:id="rId22"/>
    <p:sldId id="283" r:id="rId23"/>
    <p:sldId id="263" r:id="rId24"/>
    <p:sldId id="277" r:id="rId25"/>
    <p:sldId id="264" r:id="rId26"/>
    <p:sldId id="285" r:id="rId27"/>
    <p:sldId id="286" r:id="rId28"/>
    <p:sldId id="288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580"/>
  </p:normalViewPr>
  <p:slideViewPr>
    <p:cSldViewPr snapToGrid="0" snapToObjects="1">
      <p:cViewPr>
        <p:scale>
          <a:sx n="83" d="100"/>
          <a:sy n="83" d="100"/>
        </p:scale>
        <p:origin x="68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739FE-1EFA-4B4C-80FE-A6087B4412EA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051A6-CA2A-D149-B909-EEF6A1A31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204;g40d12445f1_0_6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3554" name="Google Shape;205;g40d12445f1_0_62:notes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24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204;g40d12445f1_0_6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3554" name="Google Shape;205;g40d12445f1_0_62:notes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45" tIns="96645" rIns="96645" bIns="96645"/>
          <a:lstStyle/>
          <a:p>
            <a:pPr>
              <a:spcBef>
                <a:spcPct val="0"/>
              </a:spcBef>
            </a:pPr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81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5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9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lIns="107269" tIns="107269" rIns="107269" bIns="107269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200" cy="4555200"/>
          </a:xfrm>
          <a:prstGeom prst="rect">
            <a:avLst/>
          </a:prstGeom>
        </p:spPr>
        <p:txBody>
          <a:bodyPr spcFirstLastPara="1" lIns="107269" tIns="107269" rIns="107269" bIns="107269"/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1877"/>
              </a:spcBef>
              <a:spcAft>
                <a:spcPts val="1877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1" y="1536633"/>
            <a:ext cx="5333200" cy="4555200"/>
          </a:xfrm>
          <a:prstGeom prst="rect">
            <a:avLst/>
          </a:prstGeom>
        </p:spPr>
        <p:txBody>
          <a:bodyPr spcFirstLastPara="1" lIns="107269" tIns="107269" rIns="107269" bIns="107269"/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1877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1877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1877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1877"/>
              </a:spcBef>
              <a:spcAft>
                <a:spcPts val="1877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5" name="Google Shape;24;p5"/>
          <p:cNvSpPr txBox="1">
            <a:spLocks noGrp="1"/>
          </p:cNvSpPr>
          <p:nvPr>
            <p:ph type="sldNum" idx="10"/>
          </p:nvPr>
        </p:nvSpPr>
        <p:spPr>
          <a:xfrm>
            <a:off x="11297139" y="6218239"/>
            <a:ext cx="730738" cy="523875"/>
          </a:xfrm>
        </p:spPr>
        <p:txBody>
          <a:bodyPr wrap="square" lIns="107269" tIns="107269" rIns="107269" bIns="107269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B68EC379-F663-3847-9191-D7AB948AD1EC}" type="slidenum">
              <a:rPr lang="uk-UA" altLang="en-US"/>
              <a:pPr>
                <a:defRPr/>
              </a:pPr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70440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4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0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9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4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914AE-FBAD-9143-8DBB-68FC0B7D707B}" type="datetimeFigureOut">
              <a:rPr lang="en-US" smtClean="0"/>
              <a:t>12/26/19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59B2-3622-FA47-84F7-E132CFBF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s://cds.cern.ch/record/2651299/files/CERN-ACC-2018-0057.pdf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hyperlink" Target="https://iopscience.iop.org/article/10.1088/1361-6471/44/6/06300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s://indico.ihep.ac.cn/event/11160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6424" y="587129"/>
            <a:ext cx="9144000" cy="2387600"/>
          </a:xfrm>
        </p:spPr>
        <p:txBody>
          <a:bodyPr/>
          <a:lstStyle/>
          <a:p>
            <a:r>
              <a:rPr lang="en-US" altLang="zh-CN" dirty="0" smtClean="0"/>
              <a:t>Physics potential for top threshold run at </a:t>
            </a:r>
            <a:r>
              <a:rPr lang="en-US" altLang="zh-CN" dirty="0" err="1" smtClean="0"/>
              <a:t>e</a:t>
            </a:r>
            <a:r>
              <a:rPr lang="en-US" altLang="zh-CN" baseline="30000" dirty="0" err="1" smtClean="0"/>
              <a:t>+</a:t>
            </a:r>
            <a:r>
              <a:rPr lang="en-US" altLang="zh-CN" dirty="0" err="1" smtClean="0"/>
              <a:t>e</a:t>
            </a:r>
            <a:r>
              <a:rPr lang="en-US" altLang="zh-CN" baseline="30000" dirty="0" smtClean="0"/>
              <a:t>-</a:t>
            </a:r>
            <a:r>
              <a:rPr lang="en-US" altLang="zh-CN" dirty="0" smtClean="0"/>
              <a:t> collider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700" y="4006767"/>
            <a:ext cx="8394840" cy="173467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Yaquan</a:t>
            </a:r>
            <a:r>
              <a:rPr lang="en-US" dirty="0" smtClean="0"/>
              <a:t> Fang (IHEP) on behalf </a:t>
            </a:r>
            <a:r>
              <a:rPr lang="en-US" dirty="0" smtClean="0"/>
              <a:t>of </a:t>
            </a:r>
            <a:r>
              <a:rPr lang="en-US" b="1" dirty="0" smtClean="0"/>
              <a:t>colleagues</a:t>
            </a:r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 smtClean="0"/>
              <a:t>working </a:t>
            </a:r>
            <a:r>
              <a:rPr lang="en-US" dirty="0" smtClean="0"/>
              <a:t>on physics for top run </a:t>
            </a:r>
          </a:p>
          <a:p>
            <a:r>
              <a:rPr lang="en-US" altLang="zh-CN" dirty="0" smtClean="0"/>
              <a:t>CEPC</a:t>
            </a:r>
            <a:r>
              <a:rPr lang="zh-CN" altLang="en-US" dirty="0" smtClean="0"/>
              <a:t> </a:t>
            </a:r>
            <a:r>
              <a:rPr lang="en-US" altLang="zh-CN" dirty="0" smtClean="0"/>
              <a:t>Day </a:t>
            </a:r>
          </a:p>
          <a:p>
            <a:r>
              <a:rPr lang="en-US" dirty="0" smtClean="0"/>
              <a:t>Dec 30, 2019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76" y="3272444"/>
            <a:ext cx="2660759" cy="3203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4" y="289414"/>
            <a:ext cx="1270000" cy="838200"/>
          </a:xfrm>
          <a:prstGeom prst="rect">
            <a:avLst/>
          </a:prstGeom>
        </p:spPr>
      </p:pic>
      <p:pic>
        <p:nvPicPr>
          <p:cNvPr id="6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45" y="247613"/>
            <a:ext cx="1152127" cy="67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0" y="1613646"/>
            <a:ext cx="5123882" cy="3650923"/>
          </a:xfrm>
        </p:spPr>
      </p:pic>
      <p:sp>
        <p:nvSpPr>
          <p:cNvPr id="6" name="TextBox 5"/>
          <p:cNvSpPr txBox="1"/>
          <p:nvPr/>
        </p:nvSpPr>
        <p:spPr>
          <a:xfrm>
            <a:off x="1764519" y="4007223"/>
            <a:ext cx="415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R.Reuter</a:t>
            </a:r>
            <a:endParaRPr lang="en-US" dirty="0" smtClean="0"/>
          </a:p>
          <a:p>
            <a:r>
              <a:rPr lang="en-US" dirty="0" smtClean="0"/>
              <a:t>Maximal NNLO </a:t>
            </a:r>
            <a:r>
              <a:rPr lang="en-US" dirty="0" err="1" smtClean="0"/>
              <a:t>xsection</a:t>
            </a:r>
            <a:r>
              <a:rPr lang="en-US" dirty="0" smtClean="0"/>
              <a:t>: @381.3GeV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83" y="1475535"/>
            <a:ext cx="5423306" cy="3966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5477" y="1030719"/>
            <a:ext cx="288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Zhen Liu, </a:t>
            </a:r>
            <a:r>
              <a:rPr lang="en-US" dirty="0" err="1" smtClean="0"/>
              <a:t>Liantao</a:t>
            </a:r>
            <a:r>
              <a:rPr lang="en-US" dirty="0" smtClean="0"/>
              <a:t> Wang et al.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4118" y="243176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365 GeV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1129" y="5579781"/>
            <a:ext cx="11563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With the NNLO </a:t>
            </a:r>
            <a:r>
              <a:rPr lang="en-US" dirty="0" err="1" smtClean="0"/>
              <a:t>calcuation</a:t>
            </a:r>
            <a:r>
              <a:rPr lang="en-US" dirty="0" smtClean="0"/>
              <a:t>, the highest </a:t>
            </a:r>
            <a:r>
              <a:rPr lang="en-US" dirty="0" err="1" smtClean="0"/>
              <a:t>xsection</a:t>
            </a:r>
            <a:r>
              <a:rPr lang="en-US" dirty="0" smtClean="0"/>
              <a:t> is at the energy of 381.3 GeV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Considering the </a:t>
            </a:r>
            <a:r>
              <a:rPr lang="en-US" dirty="0" err="1" smtClean="0"/>
              <a:t>Lumi</a:t>
            </a:r>
            <a:r>
              <a:rPr lang="en-US" dirty="0" smtClean="0"/>
              <a:t>-suppression factor when going to </a:t>
            </a:r>
            <a:r>
              <a:rPr lang="en-US" dirty="0" smtClean="0"/>
              <a:t>higher </a:t>
            </a:r>
            <a:r>
              <a:rPr lang="en-US" dirty="0" smtClean="0"/>
              <a:t>energy, the effective highest </a:t>
            </a:r>
            <a:r>
              <a:rPr lang="en-US" dirty="0" err="1" smtClean="0"/>
              <a:t>xsection</a:t>
            </a:r>
            <a:r>
              <a:rPr lang="en-US" dirty="0" smtClean="0"/>
              <a:t> is around 365 GeV.</a:t>
            </a:r>
          </a:p>
          <a:p>
            <a:pPr marL="285750" indent="-285750">
              <a:buFont typeface="Wingdings" charset="2"/>
              <a:buChar char="v"/>
            </a:pPr>
            <a:r>
              <a:rPr lang="en-US" altLang="zh-CN" dirty="0" smtClean="0">
                <a:solidFill>
                  <a:srgbClr val="C00000"/>
                </a:solidFill>
              </a:rPr>
              <a:t>The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effective </a:t>
            </a:r>
            <a:r>
              <a:rPr lang="en-US" altLang="zh-CN" dirty="0" err="1" smtClean="0">
                <a:solidFill>
                  <a:srgbClr val="C00000"/>
                </a:solidFill>
              </a:rPr>
              <a:t>xsection</a:t>
            </a:r>
            <a:r>
              <a:rPr lang="en-US" altLang="zh-CN" dirty="0" smtClean="0">
                <a:solidFill>
                  <a:srgbClr val="C00000"/>
                </a:solidFill>
              </a:rPr>
              <a:t> from 360 GeV is not much different from that of 365 GeV.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olidFill>
                  <a:srgbClr val="C00000"/>
                </a:solidFill>
              </a:rPr>
              <a:t> If we choose higher order correction, t</a:t>
            </a:r>
            <a:r>
              <a:rPr lang="en-US" dirty="0" smtClean="0">
                <a:solidFill>
                  <a:srgbClr val="C00000"/>
                </a:solidFill>
              </a:rPr>
              <a:t>he peak</a:t>
            </a:r>
            <a:r>
              <a:rPr lang="en-US" dirty="0" smtClean="0">
                <a:solidFill>
                  <a:srgbClr val="C00000"/>
                </a:solidFill>
              </a:rPr>
              <a:t> could be even lower than 360 GeV.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5F44-1DD3-CB43-AF9B-1B09F7B76847}" type="slidenum">
              <a:rPr lang="en-US" smtClean="0"/>
              <a:t>10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0317" y="80916"/>
            <a:ext cx="11654117" cy="1325563"/>
          </a:xfrm>
        </p:spPr>
        <p:txBody>
          <a:bodyPr/>
          <a:lstStyle/>
          <a:p>
            <a:pPr algn="ctr"/>
            <a:r>
              <a:rPr lang="en-US" dirty="0" smtClean="0"/>
              <a:t>             </a:t>
            </a:r>
            <a:r>
              <a:rPr lang="en-US" sz="3600" dirty="0" smtClean="0"/>
              <a:t>Top coupling measurements: why FCC-</a:t>
            </a:r>
            <a:r>
              <a:rPr lang="en-US" sz="3600" dirty="0" err="1" smtClean="0"/>
              <a:t>ee</a:t>
            </a:r>
            <a:r>
              <a:rPr lang="en-US" sz="3600" dirty="0" smtClean="0"/>
              <a:t> choosing 365 GeV?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776012" y="2272553"/>
            <a:ext cx="42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24" y="0"/>
            <a:ext cx="10515600" cy="1140897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             </a:t>
            </a:r>
            <a:r>
              <a:rPr lang="en-US" altLang="zh-CN" dirty="0" smtClean="0"/>
              <a:t>Measurement of the </a:t>
            </a:r>
            <a:r>
              <a:rPr lang="en-US" altLang="zh-CN" dirty="0" smtClean="0"/>
              <a:t>coupling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31" y="1602839"/>
            <a:ext cx="7905750" cy="401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3531" y="1140897"/>
            <a:ext cx="29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Zhen Liu, </a:t>
            </a:r>
            <a:r>
              <a:rPr lang="en-US" dirty="0" err="1" smtClean="0"/>
              <a:t>Liantao</a:t>
            </a:r>
            <a:r>
              <a:rPr lang="en-US" dirty="0" smtClean="0"/>
              <a:t> Wang et al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9813" y="5715000"/>
            <a:ext cx="1053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can be found at : 1510.09056, 1809.03520, 1807.02121, 1907.10619, 1303.3758, 1310.0563,1505.06020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5F44-1DD3-CB43-AF9B-1B09F7B76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             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447" y="230188"/>
            <a:ext cx="10515600" cy="114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 smtClean="0"/>
              <a:t>                    </a:t>
            </a:r>
            <a:r>
              <a:rPr lang="en-US" altLang="zh-CN" dirty="0" smtClean="0"/>
              <a:t>Best energies for the measurements of EFT operators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5" y="1690688"/>
            <a:ext cx="4520985" cy="4903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72" y="1825625"/>
            <a:ext cx="4225256" cy="4465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34744" y="100175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Cen Zhang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06" y="-65643"/>
            <a:ext cx="11371334" cy="858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Additional sensitivity on </a:t>
            </a:r>
            <a:r>
              <a:rPr lang="en-US" smtClean="0"/>
              <a:t>Higgs measurement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9485" y="32542"/>
            <a:ext cx="11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Kaili</a:t>
            </a:r>
            <a:r>
              <a:rPr lang="en-US" dirty="0" smtClean="0"/>
              <a:t> Zhang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699"/>
            <a:ext cx="4292263" cy="3769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919" y="1725965"/>
            <a:ext cx="3216356" cy="3300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12285" y="1077699"/>
            <a:ext cx="180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Fcc-ee</a:t>
            </a:r>
            <a:r>
              <a:rPr lang="en-US" sz="1200" b="1" dirty="0" smtClean="0"/>
              <a:t> 240 GeV/365 GeV: </a:t>
            </a:r>
          </a:p>
          <a:p>
            <a:pPr algn="ctr"/>
            <a:r>
              <a:rPr lang="en-US" sz="1200" b="1" dirty="0" smtClean="0">
                <a:hlinkClick r:id="rId4"/>
              </a:rPr>
              <a:t>CERN-ACC-2018-0057</a:t>
            </a:r>
            <a:endParaRPr lang="en-US" sz="1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内容占位符 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92332571"/>
                  </p:ext>
                </p:extLst>
              </p:nvPr>
            </p:nvGraphicFramePr>
            <p:xfrm>
              <a:off x="3812583" y="738168"/>
              <a:ext cx="3923645" cy="5275708"/>
            </p:xfrm>
            <a:graphic>
              <a:graphicData uri="http://schemas.openxmlformats.org/drawingml/2006/table">
                <a:tbl>
                  <a:tblPr>
                    <a:tableStyleId>{8799B23B-EC83-4686-B30A-512413B5E67A}</a:tableStyleId>
                  </a:tblPr>
                  <a:tblGrid>
                    <a:gridCol w="1350892">
                      <a:extLst>
                        <a:ext uri="{9D8B030D-6E8A-4147-A177-3AD203B41FA5}">
                          <a16:colId xmlns="" xmlns:a16="http://schemas.microsoft.com/office/drawing/2014/main" val="565389510"/>
                        </a:ext>
                      </a:extLst>
                    </a:gridCol>
                    <a:gridCol w="1062397">
                      <a:extLst>
                        <a:ext uri="{9D8B030D-6E8A-4147-A177-3AD203B41FA5}">
                          <a16:colId xmlns="" xmlns:a16="http://schemas.microsoft.com/office/drawing/2014/main" val="3683697502"/>
                        </a:ext>
                      </a:extLst>
                    </a:gridCol>
                    <a:gridCol w="755178">
                      <a:extLst>
                        <a:ext uri="{9D8B030D-6E8A-4147-A177-3AD203B41FA5}">
                          <a16:colId xmlns="" xmlns:a16="http://schemas.microsoft.com/office/drawing/2014/main" val="2770350561"/>
                        </a:ext>
                      </a:extLst>
                    </a:gridCol>
                    <a:gridCol w="755178">
                      <a:extLst>
                        <a:ext uri="{9D8B030D-6E8A-4147-A177-3AD203B41FA5}">
                          <a16:colId xmlns="" xmlns:a16="http://schemas.microsoft.com/office/drawing/2014/main" val="837035116"/>
                        </a:ext>
                      </a:extLst>
                    </a:gridCol>
                  </a:tblGrid>
                  <a:tr h="398070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240GeV,</a:t>
                          </a:r>
                          <a:r>
                            <a:rPr lang="en-US" altLang="zh-CN" sz="1400" u="none" strike="noStrike" dirty="0" smtClean="0">
                              <a:effectLst/>
                            </a:rPr>
                            <a:t> 5.6ab</a:t>
                          </a:r>
                          <a:r>
                            <a:rPr lang="en-US" altLang="zh-CN" sz="1400" u="none" strike="noStrike" baseline="30000" dirty="0" smtClean="0">
                              <a:effectLst/>
                            </a:rPr>
                            <a:t>-1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360GeV, </a:t>
                          </a:r>
                          <a:r>
                            <a:rPr lang="en-US" altLang="zh-CN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lang="en-US" altLang="zh-CN" sz="1400" u="none" strike="noStrike" dirty="0" smtClean="0">
                              <a:effectLst/>
                            </a:rPr>
                            <a:t>ab</a:t>
                          </a:r>
                          <a:r>
                            <a:rPr lang="en-US" altLang="zh-CN" sz="1400" u="none" strike="noStrike" baseline="30000" dirty="0" smtClean="0">
                              <a:effectLst/>
                            </a:rPr>
                            <a:t>-1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335463311"/>
                      </a:ext>
                    </a:extLst>
                  </a:tr>
                  <a:tr h="203381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ZH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ZH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vvH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496394127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400" b="0" i="0" smtClean="0">
                                    <a:latin typeface="Cambria Math" panose="02040503050406030204" pitchFamily="18" charset="0"/>
                                  </a:rPr>
                                  <m:t>any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0.50%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662677967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400" b="0" i="0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CN" sz="14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400" smtClean="0">
                                    <a:latin typeface="Cambria Math" panose="02040503050406030204" pitchFamily="18" charset="0"/>
                                  </a:rPr>
                                  <m:t>bb</m:t>
                                </m:r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0.27%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0.63%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0.76%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722598496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cc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3.3%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6.2%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855828313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gg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2.4%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4203833208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WW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2.0%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3.1%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951546682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ZZ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5.1%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880174593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𝜏𝜏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0.8%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1.5%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250145580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𝛾𝛾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5.4%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8%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068753477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𝜇𝜇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29%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40%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670415046"/>
                      </a:ext>
                    </a:extLst>
                  </a:tr>
                  <a:tr h="49014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altLang="zh-CN" sz="140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0" lang="en-US" altLang="zh-CN" sz="140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Br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0" lang="en-US" altLang="zh-CN" sz="140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upper</m:t>
                                    </m:r>
                                  </m:sub>
                                </m:sSub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inv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.)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/>
                            <a:ea typeface="黑体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1311316442"/>
                      </a:ext>
                    </a:extLst>
                  </a:tr>
                  <a:tr h="4683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kumimoji="0" lang="en-US" altLang="zh-CN" sz="140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140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𝑍𝐻</m:t>
                                    </m:r>
                                  </m:e>
                                </m:d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Br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kumimoji="0" lang="en-US" altLang="zh-CN" sz="140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16%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25%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\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2356899990"/>
                      </a:ext>
                    </a:extLst>
                  </a:tr>
                  <a:tr h="2781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Width</a:t>
                          </a:r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2.9%</a:t>
                          </a:r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gridSpan="2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val="3626915670"/>
                      </a:ext>
                    </a:extLst>
                  </a:tr>
                  <a:tr h="47281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Combined Width 240/360</a:t>
                          </a:r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1.4%</a:t>
                          </a:r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3" name="内容占位符 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92332571"/>
                  </p:ext>
                </p:extLst>
              </p:nvPr>
            </p:nvGraphicFramePr>
            <p:xfrm>
              <a:off x="3812583" y="738168"/>
              <a:ext cx="3923645" cy="5275708"/>
            </p:xfrm>
            <a:graphic>
              <a:graphicData uri="http://schemas.openxmlformats.org/drawingml/2006/table">
                <a:tbl>
                  <a:tblPr>
                    <a:tableStyleId>{8799B23B-EC83-4686-B30A-512413B5E67A}</a:tableStyleId>
                  </a:tblPr>
                  <a:tblGrid>
                    <a:gridCol w="135089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565389510"/>
                        </a:ext>
                      </a:extLst>
                    </a:gridCol>
                    <a:gridCol w="106239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683697502"/>
                        </a:ext>
                      </a:extLst>
                    </a:gridCol>
                    <a:gridCol w="75517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770350561"/>
                        </a:ext>
                      </a:extLst>
                    </a:gridCol>
                    <a:gridCol w="75517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37035116"/>
                        </a:ext>
                      </a:extLst>
                    </a:gridCol>
                  </a:tblGrid>
                  <a:tr h="436245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240GeV,</a:t>
                          </a:r>
                          <a:r>
                            <a:rPr lang="en-US" altLang="zh-CN" sz="1400" u="none" strike="noStrike" dirty="0" smtClean="0">
                              <a:effectLst/>
                            </a:rPr>
                            <a:t> 5.6ab</a:t>
                          </a:r>
                          <a:r>
                            <a:rPr lang="en-US" altLang="zh-CN" sz="1400" u="none" strike="noStrike" baseline="30000" dirty="0" smtClean="0">
                              <a:effectLst/>
                            </a:rPr>
                            <a:t>-1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360GeV, </a:t>
                          </a:r>
                          <a:r>
                            <a:rPr lang="en-US" altLang="zh-CN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lang="en-US" altLang="zh-CN" sz="1400" u="none" strike="noStrike" dirty="0" smtClean="0">
                              <a:effectLst/>
                            </a:rPr>
                            <a:t>ab</a:t>
                          </a:r>
                          <a:r>
                            <a:rPr lang="en-US" altLang="zh-CN" sz="1400" u="none" strike="noStrike" baseline="30000" dirty="0" smtClean="0">
                              <a:effectLst/>
                            </a:rPr>
                            <a:t>-1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35463311"/>
                      </a:ext>
                    </a:extLst>
                  </a:tr>
                  <a:tr h="222885">
                    <a:tc>
                      <a:txBody>
                        <a:bodyPr/>
                        <a:lstStyle/>
                        <a:p>
                          <a:pPr algn="ctr" rtl="0" fontAlgn="ctr"/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ZH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ZH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等线 Light" panose="02010600030101010101" pitchFamily="2" charset="-122"/>
                              <a:ea typeface="等线 Light" panose="02010600030101010101" pitchFamily="2" charset="-122"/>
                            </a:rPr>
                            <a:t>vvH</a:t>
                          </a:r>
                          <a:endParaRPr lang="en-US" altLang="zh-CN" sz="1400" b="1" i="0" u="none" strike="noStrike" dirty="0" smtClean="0">
                            <a:solidFill>
                              <a:srgbClr val="000000"/>
                            </a:solidFill>
                            <a:effectLst/>
                            <a:latin typeface="等线 Light" panose="02010600030101010101" pitchFamily="2" charset="-122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49639412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232000" r="-191441" b="-14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0.50%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662677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332000" r="-191441" b="-13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0.27%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0.63%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0.76%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7225984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432000" r="-191441" b="-12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3.3%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6.2%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85582831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532000" r="-191441" b="-11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2.4%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20383320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632000" r="-191441" b="-10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1.0%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2.0%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3.1%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5154668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732000" r="-191441" b="-9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5.1%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88017459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832000" r="-191441" b="-8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0.8%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1.5%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3%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5014558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932000" r="-191441" b="-7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5.4%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8%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11%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6875347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1032000" r="-191441" b="-63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12%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29%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40%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70415046"/>
                      </a:ext>
                    </a:extLst>
                  </a:tr>
                  <a:tr h="5371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635955" r="-191441" b="-2573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0.2%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altLang="zh-CN" sz="14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</a:rPr>
                            <a:t>\</a:t>
                          </a:r>
                          <a:endParaRPr lang="en-US" altLang="zh-CN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11316442"/>
                      </a:ext>
                    </a:extLst>
                  </a:tr>
                  <a:tr h="5132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50" t="-779762" r="-191441" b="-172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16%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25%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\</a:t>
                          </a:r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568999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Width</a:t>
                          </a:r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2.9%</a:t>
                          </a:r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gridSpan="2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2691567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Combined Width 240/360</a:t>
                          </a:r>
                          <a:endPara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US" sz="1400" b="1" i="0" u="none" strike="noStrike" kern="1200" dirty="0" smtClean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等线 Light" panose="02010600030101010101" pitchFamily="2" charset="-122"/>
                              <a:cs typeface="+mn-cs"/>
                            </a:rPr>
                            <a:t>1.4%</a:t>
                          </a:r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pPr algn="ctr" rtl="0" fontAlgn="ctr"/>
                          <a:endParaRPr lang="el-GR" sz="14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等线 Light" panose="02010600030101010101" pitchFamily="2" charset="-122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TextBox 9"/>
          <p:cNvSpPr txBox="1"/>
          <p:nvPr/>
        </p:nvSpPr>
        <p:spPr>
          <a:xfrm>
            <a:off x="9082007" y="5310865"/>
            <a:ext cx="228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ombined width: 1.3%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5106" y="6200476"/>
            <a:ext cx="1023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For Higgs physics results, there are no significant different for </a:t>
            </a:r>
            <a:r>
              <a:rPr lang="en-US" altLang="zh-CN" smtClean="0"/>
              <a:t>the colliding energy with 360 GeV or 365 GeV.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012" y="217208"/>
            <a:ext cx="10515600" cy="858557"/>
          </a:xfrm>
        </p:spPr>
        <p:txBody>
          <a:bodyPr/>
          <a:lstStyle/>
          <a:p>
            <a:r>
              <a:rPr lang="en-US" dirty="0" smtClean="0"/>
              <a:t>               Impact on Higgs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1" y="1445097"/>
            <a:ext cx="6601552" cy="444664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26" y="392118"/>
            <a:ext cx="2437025" cy="210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13" y="2498076"/>
            <a:ext cx="4926394" cy="4137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350" y="277154"/>
            <a:ext cx="211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Jiayin</a:t>
            </a:r>
            <a:r>
              <a:rPr lang="en-US" dirty="0" smtClean="0"/>
              <a:t> </a:t>
            </a:r>
            <a:r>
              <a:rPr lang="en-US" dirty="0" err="1" smtClean="0"/>
              <a:t>Gu</a:t>
            </a:r>
            <a:r>
              <a:rPr lang="en-US" dirty="0" smtClean="0"/>
              <a:t>, Cen Zhang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33765" y="22786"/>
            <a:ext cx="226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Triple Higgs coupling: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695" y="2348908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                           </a:t>
            </a:r>
            <a:r>
              <a:rPr lang="en-US" altLang="zh-CN" dirty="0" smtClean="0"/>
              <a:t>New physics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380" y="0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2HDM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" y="2115361"/>
            <a:ext cx="8655804" cy="4742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4413" y="293449"/>
            <a:ext cx="127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Shufang</a:t>
            </a:r>
            <a:r>
              <a:rPr lang="en-US" dirty="0" smtClean="0"/>
              <a:t> Su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" y="1077671"/>
            <a:ext cx="8655804" cy="7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2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19" y="34441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Georgi-Machacek</a:t>
            </a:r>
            <a:r>
              <a:rPr lang="en-US" dirty="0" smtClean="0"/>
              <a:t> (GM)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01" y="1345019"/>
            <a:ext cx="10515600" cy="4351338"/>
          </a:xfrm>
        </p:spPr>
        <p:txBody>
          <a:bodyPr/>
          <a:lstStyle/>
          <a:p>
            <a:r>
              <a:rPr lang="en-US" dirty="0" smtClean="0"/>
              <a:t>GM Models:  SM + </a:t>
            </a:r>
            <a:r>
              <a:rPr lang="en-US" dirty="0"/>
              <a:t>o</a:t>
            </a:r>
            <a:r>
              <a:rPr lang="en-US" dirty="0" smtClean="0"/>
              <a:t>ne complex triplet + one real triplet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7" y="2124334"/>
            <a:ext cx="7363848" cy="546248"/>
          </a:xfrm>
          <a:prstGeom prst="rect">
            <a:avLst/>
          </a:prstGeom>
        </p:spPr>
      </p:pic>
      <p:pic>
        <p:nvPicPr>
          <p:cNvPr id="2050" name="Picture 2" descr="age4image1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41" y="3078147"/>
            <a:ext cx="33528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1" y="2898183"/>
            <a:ext cx="3149568" cy="37274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86239" y="3081855"/>
            <a:ext cx="2518996" cy="3378832"/>
            <a:chOff x="4486239" y="3081855"/>
            <a:chExt cx="2518996" cy="33788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239" y="3081855"/>
              <a:ext cx="2428536" cy="33788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90835" y="3797085"/>
              <a:ext cx="914400" cy="1363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79769" y="3378631"/>
              <a:ext cx="235006" cy="418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16298" y="5501898"/>
              <a:ext cx="588937" cy="576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934413" y="293449"/>
            <a:ext cx="157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Yongcheng</a:t>
            </a:r>
            <a:r>
              <a:rPr lang="en-US" dirty="0" smtClean="0"/>
              <a:t>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3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5" y="2978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              </a:t>
            </a:r>
            <a:r>
              <a:rPr lang="en-US" dirty="0" err="1" smtClean="0"/>
              <a:t>H→sh</a:t>
            </a:r>
            <a:r>
              <a:rPr lang="zh-CN" altLang="en-US" dirty="0" smtClean="0"/>
              <a:t> （</a:t>
            </a:r>
            <a:r>
              <a:rPr lang="en-US" altLang="zh-CN" dirty="0" smtClean="0"/>
              <a:t>2HDM+S</a:t>
            </a:r>
            <a:r>
              <a:rPr lang="zh-CN" altLang="en-US" dirty="0" smtClean="0"/>
              <a:t>）</a:t>
            </a:r>
            <a:r>
              <a:rPr lang="en-US" dirty="0" smtClean="0"/>
              <a:t> study and its impact on top mass measurement at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03792" y="5798145"/>
            <a:ext cx="3356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Bruce </a:t>
            </a:r>
            <a:r>
              <a:rPr lang="en-US" dirty="0" err="1" smtClean="0"/>
              <a:t>Mellado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Yaquan</a:t>
            </a:r>
            <a:r>
              <a:rPr lang="en-US" dirty="0" smtClean="0"/>
              <a:t> </a:t>
            </a:r>
            <a:r>
              <a:rPr lang="en-US" dirty="0" smtClean="0"/>
              <a:t>Fang </a:t>
            </a:r>
            <a:r>
              <a:rPr lang="en-US" dirty="0" smtClean="0"/>
              <a:t>:</a:t>
            </a:r>
          </a:p>
          <a:p>
            <a:r>
              <a:rPr lang="en-ZA" altLang="en-US" dirty="0" smtClean="0">
                <a:solidFill>
                  <a:srgbClr val="000000"/>
                </a:solidFill>
                <a:latin typeface="Arial" charset="0"/>
              </a:rPr>
              <a:t>JHEP </a:t>
            </a:r>
            <a:r>
              <a:rPr lang="en-ZA" altLang="en-US" dirty="0">
                <a:solidFill>
                  <a:srgbClr val="000000"/>
                </a:solidFill>
                <a:latin typeface="Arial" charset="0"/>
              </a:rPr>
              <a:t>1910 (2019) 157 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0" y="1678818"/>
            <a:ext cx="5038911" cy="3509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2659" y="194982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1166" y="1942163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54" y="2630205"/>
            <a:ext cx="5558752" cy="20279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5F44-1DD3-CB43-AF9B-1B09F7B7684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43283" y="4865157"/>
            <a:ext cx="607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H: 260-270 GeV</a:t>
            </a:r>
          </a:p>
          <a:p>
            <a:r>
              <a:rPr lang="en-US" dirty="0" smtClean="0"/>
              <a:t>360-365 GeV run at </a:t>
            </a:r>
            <a:r>
              <a:rPr lang="en-US" dirty="0" err="1" smtClean="0"/>
              <a:t>e+e</a:t>
            </a:r>
            <a:r>
              <a:rPr lang="en-US" dirty="0" smtClean="0"/>
              <a:t>- will be an ideal place to search for this</a:t>
            </a:r>
          </a:p>
        </p:txBody>
      </p:sp>
    </p:spTree>
    <p:extLst>
      <p:ext uri="{BB962C8B-B14F-4D97-AF65-F5344CB8AC3E}">
        <p14:creationId xmlns:p14="http://schemas.microsoft.com/office/powerpoint/2010/main" val="6230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207;p30"/>
          <p:cNvSpPr>
            <a:spLocks noGrp="1" noChangeArrowheads="1"/>
          </p:cNvSpPr>
          <p:nvPr>
            <p:ph type="title"/>
          </p:nvPr>
        </p:nvSpPr>
        <p:spPr>
          <a:xfrm>
            <a:off x="1365857" y="-64897"/>
            <a:ext cx="10069885" cy="763588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dirty="0"/>
              <a:t>Multi-lepton anomalies at the LHC</a:t>
            </a:r>
            <a:endParaRPr altLang="en-US" dirty="0"/>
          </a:p>
        </p:txBody>
      </p:sp>
      <p:sp>
        <p:nvSpPr>
          <p:cNvPr id="22530" name="Google Shape;208;p30"/>
          <p:cNvSpPr>
            <a:spLocks noGrp="1" noChangeArrowheads="1"/>
          </p:cNvSpPr>
          <p:nvPr>
            <p:ph type="body" idx="1"/>
          </p:nvPr>
        </p:nvSpPr>
        <p:spPr>
          <a:xfrm>
            <a:off x="990600" y="1122364"/>
            <a:ext cx="5410200" cy="4364037"/>
          </a:xfrm>
        </p:spPr>
        <p:txBody>
          <a:bodyPr/>
          <a:lstStyle/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Simultaneous fit for all measurements:</a:t>
            </a:r>
            <a:endParaRPr altLang="en-US" sz="20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To the right: (-2 log) profile likelihood ratio for each individual result and the combination of them all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The significance for each fit is calculated as 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  <a:buNone/>
            </a:pPr>
            <a:endParaRPr altLang="en-US" sz="2400" dirty="0">
              <a:latin typeface="Arial Black" charset="0"/>
              <a:cs typeface="Arial Black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Best-fit: β</a:t>
            </a:r>
            <a:r>
              <a:rPr lang="en-GB" altLang="en-US" sz="2400" baseline="-25000" dirty="0">
                <a:cs typeface="Arial Black" charset="0"/>
              </a:rPr>
              <a:t>g</a:t>
            </a:r>
            <a:r>
              <a:rPr lang="en-GB" altLang="en-US" sz="2400" baseline="30000" dirty="0">
                <a:cs typeface="Arial Black" charset="0"/>
              </a:rPr>
              <a:t>2</a:t>
            </a:r>
            <a:r>
              <a:rPr lang="en-GB" altLang="en-US" sz="2400" dirty="0">
                <a:cs typeface="Arial Black" charset="0"/>
              </a:rPr>
              <a:t> = 2.92 ± 0.35 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Corresponds to 8.04σ</a:t>
            </a:r>
          </a:p>
        </p:txBody>
      </p:sp>
      <p:pic>
        <p:nvPicPr>
          <p:cNvPr id="22532" name="Google Shape;210;p30" descr="\sqrt{-2\log\lambda(0)}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20" y="3572437"/>
            <a:ext cx="168116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1187824" y="53498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Interpretation: Measure of the inability of current MC tools to describe multiple-lepton data and how a simplified model with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H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sym typeface="Wingdings" charset="2"/>
              </a:rPr>
              <a:t>Sh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sym typeface="Wingdings" charset="2"/>
              </a:rPr>
              <a:t> is able to capture the effect with one parameter</a:t>
            </a:r>
            <a:endParaRPr lang="en-US" alt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534" name="Picture 1" descr="screenshot_12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2" y="1100138"/>
            <a:ext cx="416858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6642100" y="806451"/>
            <a:ext cx="341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ZA" altLang="en-US" b="1" dirty="0">
                <a:solidFill>
                  <a:srgbClr val="000000"/>
                </a:solidFill>
                <a:latin typeface="Arial" charset="0"/>
              </a:rPr>
              <a:t>JHEP 1910 (2019) 157</a:t>
            </a:r>
            <a:r>
              <a:rPr lang="en-ZA" altLang="en-US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altLang="en-US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10331824" y="6365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247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411" y="297890"/>
            <a:ext cx="10515600" cy="777875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470" y="140876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CLIC/ILC/FCC-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r>
              <a:rPr lang="en-US" dirty="0" smtClean="0"/>
              <a:t>did include the </a:t>
            </a:r>
            <a:r>
              <a:rPr lang="en-US" dirty="0" smtClean="0"/>
              <a:t>studies </a:t>
            </a:r>
            <a:r>
              <a:rPr lang="en-US" dirty="0" smtClean="0"/>
              <a:t>of  top measurement: </a:t>
            </a:r>
          </a:p>
          <a:p>
            <a:pPr lvl="1"/>
            <a:r>
              <a:rPr lang="en-US" dirty="0" smtClean="0"/>
              <a:t>0.5 ab</a:t>
            </a:r>
            <a:r>
              <a:rPr lang="en-US" baseline="30000" dirty="0" smtClean="0"/>
              <a:t>-1</a:t>
            </a:r>
            <a:r>
              <a:rPr lang="en-US" dirty="0" smtClean="0"/>
              <a:t> around 350 GeV -&gt; Scan for top mass/width measurement. </a:t>
            </a:r>
          </a:p>
          <a:p>
            <a:pPr lvl="1"/>
            <a:r>
              <a:rPr lang="en-US" dirty="0" smtClean="0"/>
              <a:t>1.5 ab</a:t>
            </a:r>
            <a:r>
              <a:rPr lang="en-US" baseline="30000" dirty="0" smtClean="0"/>
              <a:t>-1</a:t>
            </a:r>
            <a:r>
              <a:rPr lang="en-US" dirty="0" smtClean="0"/>
              <a:t> at 365 </a:t>
            </a:r>
            <a:r>
              <a:rPr lang="en-US" dirty="0" smtClean="0"/>
              <a:t>GeV -&gt; </a:t>
            </a:r>
            <a:r>
              <a:rPr lang="en-US" dirty="0" smtClean="0"/>
              <a:t>Coupling measurement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Request from IAC to consider the top threshold running at CEPC</a:t>
            </a:r>
          </a:p>
          <a:p>
            <a:r>
              <a:rPr lang="en-US" dirty="0" smtClean="0"/>
              <a:t>Accelerator colleagues ask us to evaluate the scientific benefits for such run: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which energy is preferred</a:t>
            </a:r>
            <a:r>
              <a:rPr lang="en-US" dirty="0"/>
              <a:t>?</a:t>
            </a:r>
            <a:endParaRPr lang="en-US" dirty="0" smtClean="0"/>
          </a:p>
          <a:p>
            <a:pPr lvl="1"/>
            <a:r>
              <a:rPr lang="en-US" dirty="0" smtClean="0"/>
              <a:t>What precision we can achieve for the mass and coupling measurement?</a:t>
            </a:r>
          </a:p>
          <a:p>
            <a:pPr lvl="1"/>
            <a:r>
              <a:rPr lang="en-US" dirty="0" smtClean="0"/>
              <a:t>New physics?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27403" y="1983783"/>
            <a:ext cx="78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Fcc-ee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6975" y="403225"/>
            <a:ext cx="617220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4800"/>
            <a:ext cx="3451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35274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"/>
          <p:cNvSpPr>
            <a:spLocks noChangeArrowheads="1"/>
          </p:cNvSpPr>
          <p:nvPr/>
        </p:nvSpPr>
        <p:spPr bwMode="auto">
          <a:xfrm rot="-5400000">
            <a:off x="-1429544" y="3194844"/>
            <a:ext cx="55895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is-IS" altLang="en-US" sz="2200" b="1">
                <a:solidFill>
                  <a:schemeClr val="tx1"/>
                </a:solidFill>
                <a:latin typeface="Arial" charset="0"/>
              </a:rPr>
              <a:t>Run 1, </a:t>
            </a:r>
            <a:r>
              <a:rPr lang="en-ZA" altLang="en-US" sz="2200" b="1">
                <a:solidFill>
                  <a:schemeClr val="tx1"/>
                </a:solidFill>
                <a:latin typeface="Arial" charset="0"/>
              </a:rPr>
              <a:t>J.Phys. G45 (2018) no.11, 115003</a:t>
            </a:r>
            <a:r>
              <a:rPr lang="is-IS" altLang="en-US" sz="2200" b="1">
                <a:solidFill>
                  <a:schemeClr val="tx1"/>
                </a:solidFill>
                <a:latin typeface="Arial" charset="0"/>
              </a:rPr>
              <a:t> </a:t>
            </a:r>
            <a:endParaRPr lang="nb-NO" altLang="en-US" sz="22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1489076" y="76201"/>
            <a:ext cx="8598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  <a:latin typeface="+mj-lt"/>
              </a:rPr>
              <a:t>Excesses in di-leptons with full-jet veto 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not included above</a:t>
            </a:r>
          </a:p>
        </p:txBody>
      </p:sp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7818438" y="1962151"/>
            <a:ext cx="2620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is-IS" altLang="en-US" sz="2000" dirty="0">
                <a:solidFill>
                  <a:srgbClr val="000000"/>
                </a:solidFill>
                <a:latin typeface="Arial Black" charset="0"/>
              </a:rPr>
              <a:t>Run 2</a:t>
            </a:r>
          </a:p>
          <a:p>
            <a:r>
              <a:rPr lang="is-IS" altLang="en-US" sz="2000" dirty="0">
                <a:solidFill>
                  <a:srgbClr val="000000"/>
                </a:solidFill>
                <a:latin typeface="Arial Black" charset="0"/>
              </a:rPr>
              <a:t>arXiv:1909.04370</a:t>
            </a:r>
            <a:endParaRPr lang="en-US" altLang="en-US" sz="2000" dirty="0"/>
          </a:p>
        </p:txBody>
      </p:sp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7391400" y="2971801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Overall, MCs do a good job describing data except for m</a:t>
            </a:r>
            <a:r>
              <a:rPr lang="en-US" altLang="en-US" sz="1800" b="1" baseline="-25000">
                <a:solidFill>
                  <a:schemeClr val="tx1"/>
                </a:solidFill>
                <a:latin typeface="Arial" charset="0"/>
              </a:rPr>
              <a:t>ll</a:t>
            </a:r>
            <a:r>
              <a:rPr lang="en-US" altLang="en-US" sz="1800" b="1">
                <a:solidFill>
                  <a:schemeClr val="tx1"/>
                </a:solidFill>
                <a:latin typeface="Arial" charset="0"/>
              </a:rPr>
              <a:t>&lt;100 GeV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5159188" y="6189664"/>
            <a:ext cx="48050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QCD NNLO to </a:t>
            </a:r>
            <a:r>
              <a:rPr lang="en-US" altLang="en-US" sz="1800" dirty="0" err="1">
                <a:solidFill>
                  <a:schemeClr val="tx1"/>
                </a:solidFill>
                <a:latin typeface="Arial" charset="0"/>
              </a:rPr>
              <a:t>qq</a:t>
            </a:r>
            <a:r>
              <a:rPr lang="en-US" altLang="en-US" sz="1800" dirty="0" err="1">
                <a:solidFill>
                  <a:schemeClr val="tx1"/>
                </a:solidFill>
                <a:latin typeface="Arial" charset="0"/>
                <a:sym typeface="Wingdings" charset="2"/>
              </a:rPr>
              <a:t>WW</a:t>
            </a:r>
            <a:r>
              <a:rPr lang="en-US" altLang="en-US" sz="1800" dirty="0">
                <a:solidFill>
                  <a:schemeClr val="tx1"/>
                </a:solidFill>
                <a:latin typeface="Arial" charset="0"/>
                <a:sym typeface="Wingdings" charset="2"/>
              </a:rPr>
              <a:t>, NLO QCD to </a:t>
            </a:r>
            <a:r>
              <a:rPr lang="en-US" altLang="en-US" sz="1800" dirty="0" err="1">
                <a:solidFill>
                  <a:schemeClr val="tx1"/>
                </a:solidFill>
                <a:latin typeface="Arial" charset="0"/>
                <a:sym typeface="Wingdings" charset="2"/>
              </a:rPr>
              <a:t>ggWW</a:t>
            </a:r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 and NLO EW corrections applied</a:t>
            </a:r>
          </a:p>
        </p:txBody>
      </p:sp>
      <p:cxnSp>
        <p:nvCxnSpPr>
          <p:cNvPr id="24586" name="Straight Arrow Connector 10"/>
          <p:cNvCxnSpPr>
            <a:cxnSpLocks/>
          </p:cNvCxnSpPr>
          <p:nvPr/>
        </p:nvCxnSpPr>
        <p:spPr bwMode="auto">
          <a:xfrm flipV="1">
            <a:off x="6858000" y="5562601"/>
            <a:ext cx="152400" cy="6270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5F44-1DD3-CB43-AF9B-1B09F7B768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A close up of a map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9" y="685800"/>
            <a:ext cx="48498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 descr="A close up of a map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685800"/>
            <a:ext cx="4095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7239001" y="147638"/>
            <a:ext cx="2754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ZA" altLang="en-US" b="1" dirty="0">
                <a:solidFill>
                  <a:schemeClr val="tx1"/>
                </a:solidFill>
                <a:latin typeface="Arial" charset="0"/>
              </a:rPr>
              <a:t>arXiv:1910.08819 </a:t>
            </a: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3640138" y="4916488"/>
            <a:ext cx="7180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ZA" altLang="en-US" sz="2200" dirty="0">
                <a:solidFill>
                  <a:schemeClr val="tx1"/>
                </a:solidFill>
                <a:latin typeface="+mn-lt"/>
              </a:rPr>
              <a:t>Residual  discrepancies at high </a:t>
            </a:r>
            <a:r>
              <a:rPr lang="en-ZA" altLang="en-US" sz="2200" dirty="0" err="1">
                <a:solidFill>
                  <a:schemeClr val="tx1"/>
                </a:solidFill>
                <a:latin typeface="+mn-lt"/>
              </a:rPr>
              <a:t>m</a:t>
            </a:r>
            <a:r>
              <a:rPr lang="en-ZA" altLang="en-US" sz="2200" baseline="-25000" dirty="0" err="1">
                <a:solidFill>
                  <a:schemeClr val="tx1"/>
                </a:solidFill>
                <a:latin typeface="+mn-lt"/>
              </a:rPr>
              <a:t>ll</a:t>
            </a:r>
            <a:r>
              <a:rPr lang="en-ZA" altLang="en-US" sz="2200" dirty="0">
                <a:solidFill>
                  <a:schemeClr val="tx1"/>
                </a:solidFill>
                <a:latin typeface="+mn-lt"/>
              </a:rPr>
              <a:t> will be fixed with missing NNLO QCD and NLO EW corrections</a:t>
            </a:r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941202" y="5684838"/>
            <a:ext cx="960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ZA" altLang="en-US" sz="2200" dirty="0">
                <a:solidFill>
                  <a:schemeClr val="tx1"/>
                </a:solidFill>
                <a:latin typeface="+mn-lt"/>
              </a:rPr>
              <a:t>Excess at low </a:t>
            </a:r>
            <a:r>
              <a:rPr lang="en-ZA" altLang="en-US" sz="2200" dirty="0" err="1">
                <a:solidFill>
                  <a:schemeClr val="tx1"/>
                </a:solidFill>
                <a:latin typeface="+mn-lt"/>
              </a:rPr>
              <a:t>m</a:t>
            </a:r>
            <a:r>
              <a:rPr lang="en-ZA" altLang="en-US" sz="2200" baseline="-25000" dirty="0" err="1">
                <a:solidFill>
                  <a:schemeClr val="tx1"/>
                </a:solidFill>
                <a:latin typeface="+mn-lt"/>
              </a:rPr>
              <a:t>ll</a:t>
            </a:r>
            <a:r>
              <a:rPr lang="en-ZA" altLang="en-US" sz="2200" dirty="0">
                <a:solidFill>
                  <a:schemeClr val="tx1"/>
                </a:solidFill>
                <a:latin typeface="+mn-lt"/>
              </a:rPr>
              <a:t> remains prevalent, indicating that effects seen in Run 1 were not statistical fluctuations. Preliminary NNLO QCD corrections do not fix the </a:t>
            </a:r>
            <a:r>
              <a:rPr lang="en-ZA" altLang="en-US" sz="2200" dirty="0" smtClean="0">
                <a:solidFill>
                  <a:schemeClr val="tx1"/>
                </a:solidFill>
                <a:latin typeface="+mn-lt"/>
              </a:rPr>
              <a:t>issue (see </a:t>
            </a:r>
            <a:r>
              <a:rPr lang="en-ZA" altLang="en-US" sz="2200" dirty="0" err="1" smtClean="0">
                <a:solidFill>
                  <a:schemeClr val="tx1"/>
                </a:solidFill>
                <a:latin typeface="+mn-lt"/>
              </a:rPr>
              <a:t>Mitov</a:t>
            </a:r>
            <a:r>
              <a:rPr lang="en-ZA" altLang="en-US" sz="2200" dirty="0" smtClean="0">
                <a:solidFill>
                  <a:schemeClr val="tx1"/>
                </a:solidFill>
                <a:latin typeface="+mn-lt"/>
              </a:rPr>
              <a:t> et al. below)</a:t>
            </a:r>
            <a:endParaRPr lang="en-ZA" altLang="en-US" sz="2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5607" name="Straight Arrow Connector 12"/>
          <p:cNvCxnSpPr>
            <a:cxnSpLocks noChangeShapeType="1"/>
          </p:cNvCxnSpPr>
          <p:nvPr/>
        </p:nvCxnSpPr>
        <p:spPr bwMode="auto">
          <a:xfrm flipV="1">
            <a:off x="7543800" y="4323556"/>
            <a:ext cx="457200" cy="685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13"/>
          <p:cNvCxnSpPr>
            <a:cxnSpLocks/>
          </p:cNvCxnSpPr>
          <p:nvPr/>
        </p:nvCxnSpPr>
        <p:spPr bwMode="auto">
          <a:xfrm flipH="1" flipV="1">
            <a:off x="3554318" y="4038600"/>
            <a:ext cx="76200" cy="914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9" name="TextBox 1"/>
          <p:cNvSpPr txBox="1">
            <a:spLocks noChangeArrowheads="1"/>
          </p:cNvSpPr>
          <p:nvPr/>
        </p:nvSpPr>
        <p:spPr bwMode="auto">
          <a:xfrm>
            <a:off x="494964" y="124480"/>
            <a:ext cx="6134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  <a:latin typeface="+mj-lt"/>
              </a:rPr>
              <a:t>Recent results from di-leptons with b-jets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5F44-1DD3-CB43-AF9B-1B09F7B76847}" type="slidenum">
              <a:rPr lang="en-US" smtClean="0"/>
              <a:t>21</a:t>
            </a:fld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31" y="801688"/>
            <a:ext cx="2447925" cy="21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502325" y="0"/>
            <a:ext cx="9726556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tx1"/>
                </a:solidFill>
                <a:latin typeface="+mj-lt"/>
              </a:rPr>
              <a:t>Conclusion</a:t>
            </a:r>
            <a:endParaRPr lang="en-US" altLang="en-US" sz="4000" b="1" dirty="0">
              <a:solidFill>
                <a:schemeClr val="tx1"/>
              </a:solidFill>
              <a:latin typeface="+mj-lt"/>
            </a:endParaRPr>
          </a:p>
          <a:p>
            <a:endParaRPr lang="en-US" altLang="en-US" sz="2800" b="1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  <a:sym typeface="Wingdings" charset="2"/>
              </a:rPr>
              <a:t>The target accuracy of </a:t>
            </a:r>
            <a:r>
              <a:rPr lang="en-US" altLang="en-US" sz="2800" dirty="0" err="1" smtClean="0">
                <a:solidFill>
                  <a:schemeClr val="tx1"/>
                </a:solidFill>
                <a:latin typeface="+mn-lt"/>
                <a:sym typeface="Wingdings" charset="2"/>
              </a:rPr>
              <a:t>e</a:t>
            </a:r>
            <a:r>
              <a:rPr lang="en-US" altLang="en-US" sz="2800" baseline="30000" dirty="0" err="1" smtClean="0">
                <a:solidFill>
                  <a:schemeClr val="tx1"/>
                </a:solidFill>
                <a:latin typeface="+mn-lt"/>
                <a:sym typeface="Wingdings" charset="2"/>
              </a:rPr>
              <a:t>+</a:t>
            </a:r>
            <a:r>
              <a:rPr lang="en-US" altLang="en-US" sz="2800" dirty="0" err="1" smtClean="0">
                <a:solidFill>
                  <a:schemeClr val="tx1"/>
                </a:solidFill>
                <a:latin typeface="+mn-lt"/>
                <a:sym typeface="Wingdings" charset="2"/>
              </a:rPr>
              <a:t>e</a:t>
            </a:r>
            <a:r>
              <a:rPr lang="en-US" altLang="en-US" sz="2800" baseline="30000" dirty="0" smtClean="0">
                <a:solidFill>
                  <a:schemeClr val="tx1"/>
                </a:solidFill>
                <a:latin typeface="+mn-lt"/>
                <a:sym typeface="Wingdings" charset="2"/>
              </a:rPr>
              <a:t>- 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  <a:sym typeface="Wingdings" charset="2"/>
              </a:rPr>
              <a:t> for top mass measurement </a:t>
            </a:r>
            <a:r>
              <a:rPr lang="en-US" altLang="en-US" sz="2800" dirty="0">
                <a:solidFill>
                  <a:schemeClr val="tx1"/>
                </a:solidFill>
                <a:latin typeface="+mn-lt"/>
                <a:sym typeface="Wingdings" charset="2"/>
              </a:rPr>
              <a:t>is O(10) MeV and in a model independent </a:t>
            </a:r>
            <a:r>
              <a:rPr lang="en-US" altLang="en-US" sz="2800" dirty="0" smtClean="0">
                <a:solidFill>
                  <a:schemeClr val="tx1"/>
                </a:solidFill>
                <a:latin typeface="+mn-lt"/>
                <a:sym typeface="Wingdings" charset="2"/>
              </a:rPr>
              <a:t>way.</a:t>
            </a:r>
          </a:p>
          <a:p>
            <a:pPr marL="342900" indent="-342900">
              <a:buFont typeface="Arial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Considering the run for top coupling measurement at CEPC, 360 GeV should be safe.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Need to investigate the feasibility of running with a lower energy.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The expected precision for the coupling is much better than LHC.</a:t>
            </a:r>
          </a:p>
          <a:p>
            <a:pPr marL="1085850" lvl="1" indent="-342900">
              <a:buFont typeface="Arial" charset="0"/>
              <a:buChar char="•"/>
            </a:pPr>
            <a:endParaRPr lang="en-US" altLang="en-US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tx1"/>
                </a:solidFill>
                <a:latin typeface="+mn-lt"/>
              </a:rPr>
              <a:t>360 GeV run is helpful for the Higgs width measurement.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The results are not much different from the running of 365 GeV.</a:t>
            </a:r>
            <a:r>
              <a:rPr lang="en-US" altLang="en-US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1085850" lvl="1" indent="-342900">
              <a:buFont typeface="Arial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  <a:sym typeface="Wingdings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tx1"/>
                </a:solidFill>
                <a:latin typeface="+mn-lt"/>
                <a:sym typeface="Wingdings" charset="2"/>
              </a:rPr>
              <a:t>Some thoughts of new physics with 360 GeV are addressed.</a:t>
            </a:r>
          </a:p>
          <a:p>
            <a:pPr marL="342900" indent="-342900">
              <a:buFont typeface="Arial" charset="0"/>
              <a:buChar char="•"/>
            </a:pPr>
            <a:endParaRPr lang="en-US" altLang="en-US" sz="2800" dirty="0" smtClean="0">
              <a:solidFill>
                <a:schemeClr val="tx1"/>
              </a:solidFill>
              <a:latin typeface="+mn-lt"/>
              <a:sym typeface="Wingdings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tx1"/>
                </a:solidFill>
                <a:latin typeface="+mn-lt"/>
                <a:sym typeface="Wingdings" charset="2"/>
              </a:rPr>
              <a:t> finalize the studies with a white paper eventually?</a:t>
            </a:r>
            <a:endParaRPr lang="en-US" altLang="en-US" sz="2800" dirty="0">
              <a:solidFill>
                <a:schemeClr val="tx1"/>
              </a:solidFill>
              <a:latin typeface="+mn-lt"/>
              <a:sym typeface="Wingdings" charset="2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8482" y="6173787"/>
            <a:ext cx="27432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43" y="4013944"/>
            <a:ext cx="2043239" cy="2664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2969" y="3339375"/>
            <a:ext cx="212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Welcome to join the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efforts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5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388" y="2718360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                              </a:t>
            </a:r>
            <a:r>
              <a:rPr lang="en-US" altLang="zh-CN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82224" y="11663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Measurement of Higgs width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84856" y="1268761"/>
            <a:ext cx="8703632" cy="5353941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Method 1</a:t>
            </a:r>
            <a:r>
              <a:rPr lang="en-US" altLang="zh-CN" b="1" dirty="0"/>
              <a:t>:</a:t>
            </a:r>
            <a:r>
              <a:rPr lang="en-US" altLang="zh-CN" dirty="0"/>
              <a:t> </a:t>
            </a:r>
            <a:r>
              <a:rPr lang="en-US" altLang="zh-CN" b="1" dirty="0"/>
              <a:t>Higgs width can be determined directly from the measurement of </a:t>
            </a:r>
            <a:r>
              <a:rPr lang="el-GR" altLang="zh-CN" b="1" dirty="0"/>
              <a:t>σ</a:t>
            </a:r>
            <a:r>
              <a:rPr lang="en-US" altLang="zh-CN" b="1" dirty="0"/>
              <a:t>(ZH) and Br. of (H-&gt;ZZ*)</a:t>
            </a:r>
          </a:p>
          <a:p>
            <a:pPr lvl="1"/>
            <a:endParaRPr lang="en-US" altLang="zh-CN" b="1" dirty="0"/>
          </a:p>
          <a:p>
            <a:pPr lvl="1"/>
            <a:endParaRPr lang="en-US" altLang="zh-CN" b="1" dirty="0" smtClean="0"/>
          </a:p>
          <a:p>
            <a:pPr lvl="1"/>
            <a:r>
              <a:rPr lang="en-US" altLang="zh-CN" b="1" dirty="0"/>
              <a:t>But the uncertainty of Br(H-&gt;ZZ*) is relatively high due to low statistics.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Method 2</a:t>
            </a:r>
            <a:r>
              <a:rPr lang="en-US" altLang="zh-CN" b="1" dirty="0"/>
              <a:t>: It can also be measured through: </a:t>
            </a:r>
          </a:p>
          <a:p>
            <a:pPr lvl="1"/>
            <a:endParaRPr lang="en-US" altLang="zh-CN" b="1" dirty="0"/>
          </a:p>
          <a:p>
            <a:pPr lvl="1"/>
            <a:endParaRPr lang="en-US" altLang="zh-CN" b="1" dirty="0" smtClean="0"/>
          </a:p>
          <a:p>
            <a:endParaRPr lang="en-US" altLang="zh-CN" b="1" dirty="0"/>
          </a:p>
          <a:p>
            <a:r>
              <a:rPr lang="en-US" altLang="zh-CN" b="1" dirty="0" smtClean="0"/>
              <a:t>These two orthogonal methods can be combined to reach the best precision. </a:t>
            </a:r>
            <a:endParaRPr lang="en-US" altLang="zh-CN" b="1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132857"/>
            <a:ext cx="4064070" cy="828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56" y="4077072"/>
            <a:ext cx="1800200" cy="6334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32" y="4221088"/>
            <a:ext cx="6160040" cy="323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62" y="4725145"/>
            <a:ext cx="3933334" cy="647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9836" y="2262173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Precision : 5.1%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7629" y="4725145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Precision : 3.5%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5117" y="5825373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Precision : 2.8%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0096" y="455389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3.0%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327648" y="4710476"/>
            <a:ext cx="498108" cy="199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46812" y="2462975"/>
            <a:ext cx="498108" cy="199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physics at CEPC (Y. Fang, IHEP)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C918-B7E4-1D4B-BBCF-3149DA5CA8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             the impact of Kinematic fit on top mass measurement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71" y="1690688"/>
            <a:ext cx="44069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0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09" y="1"/>
            <a:ext cx="10515600" cy="898902"/>
          </a:xfrm>
        </p:spPr>
        <p:txBody>
          <a:bodyPr/>
          <a:lstStyle/>
          <a:p>
            <a:r>
              <a:rPr lang="en-US" dirty="0" smtClean="0"/>
              <a:t>                                EFT Operators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11" y="771823"/>
            <a:ext cx="7591641" cy="5574733"/>
          </a:xfrm>
        </p:spPr>
      </p:pic>
    </p:spTree>
    <p:extLst>
      <p:ext uri="{BB962C8B-B14F-4D97-AF65-F5344CB8AC3E}">
        <p14:creationId xmlns:p14="http://schemas.microsoft.com/office/powerpoint/2010/main" val="6166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207;p30"/>
          <p:cNvSpPr>
            <a:spLocks noGrp="1" noChangeArrowheads="1"/>
          </p:cNvSpPr>
          <p:nvPr>
            <p:ph type="title"/>
          </p:nvPr>
        </p:nvSpPr>
        <p:spPr>
          <a:xfrm>
            <a:off x="1365857" y="-64897"/>
            <a:ext cx="10069885" cy="763588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dirty="0"/>
              <a:t>Multi-lepton anomalies at the LHC</a:t>
            </a:r>
            <a:endParaRPr altLang="en-US" dirty="0"/>
          </a:p>
        </p:txBody>
      </p:sp>
      <p:sp>
        <p:nvSpPr>
          <p:cNvPr id="22530" name="Google Shape;208;p30"/>
          <p:cNvSpPr>
            <a:spLocks noGrp="1" noChangeArrowheads="1"/>
          </p:cNvSpPr>
          <p:nvPr>
            <p:ph type="body" idx="1"/>
          </p:nvPr>
        </p:nvSpPr>
        <p:spPr>
          <a:xfrm>
            <a:off x="990600" y="1122364"/>
            <a:ext cx="5410200" cy="4364037"/>
          </a:xfrm>
        </p:spPr>
        <p:txBody>
          <a:bodyPr/>
          <a:lstStyle/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Simultaneous fit for all measurements:</a:t>
            </a:r>
            <a:endParaRPr altLang="en-US" sz="20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To the right: (-2 log) profile likelihood ratio for each individual result and the combination of them all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The significance for each fit is calculated as 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  <a:buNone/>
            </a:pPr>
            <a:endParaRPr altLang="en-US" sz="2400" dirty="0">
              <a:latin typeface="Arial Black" charset="0"/>
              <a:cs typeface="Arial Black" charset="0"/>
            </a:endParaRPr>
          </a:p>
          <a:p>
            <a:pPr marL="534988" indent="-387350">
              <a:spcBef>
                <a:spcPts val="1875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Best-fit: β</a:t>
            </a:r>
            <a:r>
              <a:rPr lang="en-GB" altLang="en-US" sz="2400" baseline="-25000" dirty="0">
                <a:cs typeface="Arial Black" charset="0"/>
              </a:rPr>
              <a:t>g</a:t>
            </a:r>
            <a:r>
              <a:rPr lang="en-GB" altLang="en-US" sz="2400" baseline="30000" dirty="0">
                <a:cs typeface="Arial Black" charset="0"/>
              </a:rPr>
              <a:t>2</a:t>
            </a:r>
            <a:r>
              <a:rPr lang="en-GB" altLang="en-US" sz="2400" dirty="0">
                <a:cs typeface="Arial Black" charset="0"/>
              </a:rPr>
              <a:t> = 2.92 ± 0.35 </a:t>
            </a:r>
            <a:endParaRPr altLang="en-US" sz="2400" dirty="0">
              <a:cs typeface="Arial Black" charset="0"/>
            </a:endParaRPr>
          </a:p>
          <a:p>
            <a:pPr marL="534988" indent="-387350">
              <a:spcBef>
                <a:spcPct val="0"/>
              </a:spcBef>
              <a:spcAft>
                <a:spcPct val="0"/>
              </a:spcAft>
              <a:buSzTx/>
            </a:pPr>
            <a:r>
              <a:rPr lang="en-GB" altLang="en-US" sz="2400" dirty="0">
                <a:cs typeface="Arial Black" charset="0"/>
              </a:rPr>
              <a:t>Corresponds to 8.04σ</a:t>
            </a:r>
          </a:p>
        </p:txBody>
      </p:sp>
      <p:pic>
        <p:nvPicPr>
          <p:cNvPr id="22532" name="Google Shape;210;p30" descr="\sqrt{-2\log\lambda(0)}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20" y="3572437"/>
            <a:ext cx="168116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1187824" y="53498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Interpretation: Measure of the inability of current MC tools to describe multiple-lepton data and how a simplified model with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</a:rPr>
              <a:t>H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sym typeface="Wingdings" charset="2"/>
              </a:rPr>
              <a:t>Sh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sym typeface="Wingdings" charset="2"/>
              </a:rPr>
              <a:t> is able to capture the effect with one parameter</a:t>
            </a:r>
            <a:endParaRPr lang="en-US" alt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534" name="Picture 1" descr="screenshot_12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2" y="1100138"/>
            <a:ext cx="416858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6642100" y="806451"/>
            <a:ext cx="341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ZA" altLang="en-US" b="1" dirty="0">
                <a:solidFill>
                  <a:srgbClr val="000000"/>
                </a:solidFill>
                <a:latin typeface="Arial" charset="0"/>
              </a:rPr>
              <a:t>JHEP 1910 (2019) 157</a:t>
            </a:r>
            <a:r>
              <a:rPr lang="en-ZA" altLang="en-US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altLang="en-US" dirty="0"/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10331824" y="6365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73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660673AF-FC44-9445-84F1-8120B46C705E}" type="slidenum">
              <a:rPr lang="en-US" altLang="en-US" sz="1800">
                <a:solidFill>
                  <a:schemeClr val="tx1"/>
                </a:solidFill>
              </a:rPr>
              <a:pPr/>
              <a:t>28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655431"/>
            <a:ext cx="6858000" cy="60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029075" y="990600"/>
            <a:ext cx="7010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Arial" charset="0"/>
              </a:rPr>
              <a:t>It has been noted by few authors that the top mass measurements at the LHC (~172 GeV) are systematically lower than that of the </a:t>
            </a:r>
            <a:r>
              <a:rPr lang="en-US" altLang="en-US" sz="1800" b="1" dirty="0" err="1">
                <a:solidFill>
                  <a:schemeClr val="tx1"/>
                </a:solidFill>
                <a:latin typeface="Arial" charset="0"/>
              </a:rPr>
              <a:t>Tevatron</a:t>
            </a:r>
            <a:r>
              <a:rPr lang="en-US" altLang="en-US" sz="1800" b="1" dirty="0">
                <a:solidFill>
                  <a:schemeClr val="tx1"/>
                </a:solidFill>
                <a:latin typeface="Arial" charset="0"/>
              </a:rPr>
              <a:t> (~174 GeV)</a:t>
            </a:r>
          </a:p>
          <a:p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  <a:p>
            <a:r>
              <a:rPr lang="en-US" altLang="en-US" sz="1800" dirty="0">
                <a:solidFill>
                  <a:schemeClr val="tx1"/>
                </a:solidFill>
                <a:latin typeface="Arial" charset="0"/>
              </a:rPr>
              <a:t>See e.g., </a:t>
            </a:r>
            <a:r>
              <a:rPr lang="en-US" altLang="en-US" sz="1800" dirty="0">
                <a:solidFill>
                  <a:schemeClr val="tx1"/>
                </a:solidFill>
                <a:latin typeface="Arial" charset="0"/>
                <a:hlinkClick r:id="rId3"/>
              </a:rPr>
              <a:t>https://iopscience.iop.org/article/10.1088/1361-6471/44/6/063001</a:t>
            </a:r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  <a:p>
            <a:endParaRPr lang="en-US" altLang="en-US" sz="1800" dirty="0">
              <a:solidFill>
                <a:schemeClr val="tx1"/>
              </a:solidFill>
              <a:latin typeface="Arial" charset="0"/>
            </a:endParaRPr>
          </a:p>
          <a:p>
            <a:r>
              <a:rPr lang="en-US" altLang="en-US" sz="1800" b="1" dirty="0">
                <a:solidFill>
                  <a:schemeClr val="tx1"/>
                </a:solidFill>
                <a:latin typeface="Arial" charset="0"/>
              </a:rPr>
              <a:t>Measurement in </a:t>
            </a:r>
            <a:r>
              <a:rPr lang="en-US" altLang="en-US" sz="1800" b="1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altLang="en-US" sz="1800" b="1" baseline="30000" dirty="0" err="1">
                <a:solidFill>
                  <a:schemeClr val="tx1"/>
                </a:solidFill>
                <a:latin typeface="Arial" charset="0"/>
              </a:rPr>
              <a:t>+</a:t>
            </a:r>
            <a:r>
              <a:rPr lang="en-US" altLang="en-US" sz="1800" b="1" dirty="0" err="1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altLang="en-US" sz="1800" b="1" baseline="30000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en-US" altLang="en-US" sz="1800" b="1" dirty="0">
                <a:solidFill>
                  <a:schemeClr val="tx1"/>
                </a:solidFill>
                <a:latin typeface="Arial" charset="0"/>
              </a:rPr>
              <a:t> is essential to understand the top mass with precision.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3070" y="80682"/>
            <a:ext cx="709950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200" dirty="0">
                <a:latin typeface="+mj-lt"/>
                <a:ea typeface="+mj-ea"/>
                <a:cs typeface="+mj-cs"/>
              </a:rPr>
              <a:t>Top mass measurement: LHC vs </a:t>
            </a:r>
            <a:r>
              <a:rPr lang="en-US" altLang="zh-CN" sz="3200" dirty="0" err="1">
                <a:latin typeface="+mj-lt"/>
                <a:ea typeface="+mj-ea"/>
                <a:cs typeface="+mj-cs"/>
              </a:rPr>
              <a:t>Tevetron</a:t>
            </a:r>
            <a:r>
              <a:rPr lang="en-US" altLang="zh-CN" sz="3200" dirty="0">
                <a:latin typeface="+mj-lt"/>
                <a:ea typeface="+mj-ea"/>
                <a:cs typeface="+mj-cs"/>
              </a:rPr>
              <a:t>  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47823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8A7E0B52-B6CF-2441-92AE-CAFB0376FC00}" type="slidenum">
              <a:rPr lang="en-US" altLang="en-US" sz="1800">
                <a:solidFill>
                  <a:schemeClr val="tx1"/>
                </a:solidFill>
              </a:rPr>
              <a:pPr/>
              <a:t>29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8575"/>
            <a:ext cx="9906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1371600" y="47626"/>
            <a:ext cx="9601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3300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Arial" charset="0"/>
              </a:rPr>
              <a:t>Shape of m</a:t>
            </a:r>
            <a:r>
              <a:rPr lang="en-US" altLang="en-US" sz="2000" baseline="-25000">
                <a:solidFill>
                  <a:schemeClr val="tx1"/>
                </a:solidFill>
                <a:latin typeface="Arial" charset="0"/>
              </a:rPr>
              <a:t>ll</a:t>
            </a:r>
            <a:r>
              <a:rPr lang="en-US" altLang="en-US" sz="2000">
                <a:solidFill>
                  <a:schemeClr val="tx1"/>
                </a:solidFill>
                <a:latin typeface="Arial" charset="0"/>
              </a:rPr>
              <a:t> differential distribution is not described with NNLO QCD corrections. The description (specially at low m</a:t>
            </a:r>
            <a:r>
              <a:rPr lang="en-US" altLang="en-US" sz="2000" baseline="-25000">
                <a:solidFill>
                  <a:schemeClr val="tx1"/>
                </a:solidFill>
                <a:latin typeface="Arial" charset="0"/>
              </a:rPr>
              <a:t>ll</a:t>
            </a:r>
            <a:r>
              <a:rPr lang="en-US" altLang="en-US" sz="2000">
                <a:solidFill>
                  <a:schemeClr val="tx1"/>
                </a:solidFill>
                <a:latin typeface="Arial" charset="0"/>
              </a:rPr>
              <a:t>) improves with lowering the top mass diverging away even more from the Tevatron measurement. </a:t>
            </a:r>
            <a:r>
              <a:rPr lang="en-US" altLang="en-US" sz="2000" u="sng">
                <a:solidFill>
                  <a:schemeClr val="tx1"/>
                </a:solidFill>
                <a:latin typeface="Arial" charset="0"/>
              </a:rPr>
              <a:t>The anomalies at low m</a:t>
            </a:r>
            <a:r>
              <a:rPr lang="en-US" altLang="en-US" sz="2000" u="sng" baseline="-25000">
                <a:solidFill>
                  <a:schemeClr val="tx1"/>
                </a:solidFill>
                <a:latin typeface="Arial" charset="0"/>
              </a:rPr>
              <a:t>ll</a:t>
            </a:r>
            <a:r>
              <a:rPr lang="en-US" altLang="en-US" sz="2000" u="sng">
                <a:solidFill>
                  <a:schemeClr val="tx1"/>
                </a:solidFill>
                <a:latin typeface="Arial" charset="0"/>
              </a:rPr>
              <a:t> pull the top mass measurements towards lower values. </a:t>
            </a: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27350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27350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8482" y="6173787"/>
            <a:ext cx="2743200" cy="365125"/>
          </a:xfrm>
        </p:spPr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9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6" y="-53788"/>
            <a:ext cx="10847294" cy="926878"/>
          </a:xfrm>
        </p:spPr>
        <p:txBody>
          <a:bodyPr/>
          <a:lstStyle/>
          <a:p>
            <a:pPr algn="ctr"/>
            <a:r>
              <a:rPr lang="en-US" dirty="0" smtClean="0"/>
              <a:t>     An informal meeting to discuss these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5836" y="839648"/>
            <a:ext cx="10856259" cy="5690189"/>
            <a:chOff x="295836" y="839648"/>
            <a:chExt cx="10856259" cy="56901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82" y="1093836"/>
              <a:ext cx="7241987" cy="52397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1" y="2990608"/>
              <a:ext cx="4751294" cy="35392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36" y="839648"/>
              <a:ext cx="10569388" cy="208919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790793" y="6369707"/>
            <a:ext cx="386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indico.ihep.ac.cn</a:t>
            </a:r>
            <a:r>
              <a:rPr lang="en-US" dirty="0">
                <a:hlinkClick r:id="rId5"/>
              </a:rPr>
              <a:t>/event/11160/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08" y="2232764"/>
            <a:ext cx="1917289" cy="1283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9" y="30693"/>
            <a:ext cx="10515600" cy="777875"/>
          </a:xfrm>
        </p:spPr>
        <p:txBody>
          <a:bodyPr/>
          <a:lstStyle/>
          <a:p>
            <a:pPr algn="ctr"/>
            <a:r>
              <a:rPr lang="en-US" dirty="0" smtClean="0"/>
              <a:t>Top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62" y="552781"/>
            <a:ext cx="663836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Top mass: </a:t>
            </a:r>
          </a:p>
          <a:p>
            <a:pPr lvl="1"/>
            <a:r>
              <a:rPr lang="en-US" dirty="0" smtClean="0"/>
              <a:t>Currently reach ~0.5 GeV </a:t>
            </a:r>
            <a:r>
              <a:rPr lang="en-US" dirty="0" smtClean="0"/>
              <a:t>precision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Lumi</a:t>
            </a:r>
            <a:r>
              <a:rPr lang="en-US" dirty="0" smtClean="0"/>
              <a:t> expectation:  </a:t>
            </a:r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en-US" altLang="zh-CN" dirty="0" smtClean="0">
                <a:solidFill>
                  <a:srgbClr val="FF0000"/>
                </a:solidFill>
              </a:rPr>
              <a:t>200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MeV</a:t>
            </a:r>
          </a:p>
          <a:p>
            <a:pPr lvl="1"/>
            <a:r>
              <a:rPr lang="en-US" altLang="zh-CN" dirty="0" err="1"/>
              <a:t>Tevetron</a:t>
            </a:r>
            <a:r>
              <a:rPr lang="en-US" altLang="zh-CN" dirty="0"/>
              <a:t> ~ 1GeV</a:t>
            </a:r>
          </a:p>
          <a:p>
            <a:r>
              <a:rPr lang="en-US" altLang="zh-CN" dirty="0" smtClean="0"/>
              <a:t>Cross section:</a:t>
            </a:r>
          </a:p>
          <a:p>
            <a:pPr lvl="1"/>
            <a:r>
              <a:rPr lang="en-US" altLang="zh-CN" dirty="0"/>
              <a:t> </a:t>
            </a:r>
            <a:r>
              <a:rPr lang="en-US" altLang="zh-CN" dirty="0" smtClean="0"/>
              <a:t>2.4% (ATLAS/36.1 fb</a:t>
            </a:r>
            <a:r>
              <a:rPr lang="en-US" altLang="zh-CN" baseline="30000" dirty="0" smtClean="0"/>
              <a:t>-1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 smtClean="0"/>
              <a:t>HL-LHC  top Yukawa coupling : </a:t>
            </a:r>
            <a:r>
              <a:rPr lang="en-US" altLang="zh-CN" dirty="0" smtClean="0">
                <a:solidFill>
                  <a:srgbClr val="FF0000"/>
                </a:solidFill>
              </a:rPr>
              <a:t>~10%</a:t>
            </a:r>
          </a:p>
          <a:p>
            <a:r>
              <a:rPr lang="en-US" altLang="zh-CN" dirty="0" smtClean="0"/>
              <a:t>Search for new physics: </a:t>
            </a:r>
          </a:p>
          <a:p>
            <a:pPr lvl="1"/>
            <a:r>
              <a:rPr lang="en-US" altLang="zh-CN" dirty="0" smtClean="0"/>
              <a:t>Flavor changing neutral currents (FCNC)</a:t>
            </a:r>
          </a:p>
          <a:p>
            <a:pPr lvl="1"/>
            <a:r>
              <a:rPr lang="en-US" altLang="zh-CN" dirty="0" smtClean="0"/>
              <a:t>Charged Lepton-flavor violation (</a:t>
            </a:r>
            <a:r>
              <a:rPr lang="en-US" altLang="zh-CN" dirty="0" err="1" smtClean="0"/>
              <a:t>cLFV</a:t>
            </a:r>
            <a:r>
              <a:rPr lang="en-US" altLang="zh-CN" dirty="0" smtClean="0"/>
              <a:t>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911" y="533699"/>
            <a:ext cx="1761731" cy="185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741" y="505891"/>
            <a:ext cx="2083633" cy="1249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9372" y="72034"/>
            <a:ext cx="174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sz="2400" b="1" dirty="0" err="1" smtClean="0">
                <a:solidFill>
                  <a:srgbClr val="FF0000"/>
                </a:solidFill>
              </a:rPr>
              <a:t>ttbar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0913" y="30693"/>
            <a:ext cx="237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Single top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083" y="3190745"/>
            <a:ext cx="3526556" cy="3426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3856" y="1819350"/>
            <a:ext cx="245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tZq</a:t>
            </a:r>
            <a:r>
              <a:rPr lang="en-US" b="1" dirty="0" smtClean="0">
                <a:solidFill>
                  <a:srgbClr val="FF0000"/>
                </a:solidFill>
              </a:rPr>
              <a:t>: Recent observation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in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51" y="5085553"/>
            <a:ext cx="3087337" cy="12310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0825" y="4904119"/>
            <a:ext cx="2389871" cy="1678343"/>
            <a:chOff x="1117091" y="4861925"/>
            <a:chExt cx="2389871" cy="16783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091" y="4861925"/>
              <a:ext cx="2027043" cy="16783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22773" y="5085553"/>
              <a:ext cx="784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/</a:t>
              </a:r>
              <a:r>
                <a:rPr lang="en-US" sz="1600" dirty="0" smtClean="0"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en-US" sz="1600" dirty="0" smtClean="0"/>
                <a:t>/z/H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674" y="144487"/>
            <a:ext cx="102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Jin</a:t>
            </a:r>
            <a:r>
              <a:rPr lang="en-US" dirty="0" smtClean="0"/>
              <a:t>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60" y="211643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                top mass </a:t>
            </a:r>
            <a:r>
              <a:rPr lang="en-US" smtClean="0"/>
              <a:t>measurement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7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706" y="-26894"/>
            <a:ext cx="12653682" cy="777875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/>
              <a:t>Top mass measurement at </a:t>
            </a:r>
            <a:r>
              <a:rPr lang="en-US" altLang="zh-CN" sz="3200" dirty="0" err="1" smtClean="0"/>
              <a:t>e</a:t>
            </a:r>
            <a:r>
              <a:rPr lang="en-US" altLang="zh-CN" sz="3200" baseline="30000" dirty="0" err="1" smtClean="0"/>
              <a:t>+</a:t>
            </a:r>
            <a:r>
              <a:rPr lang="en-US" altLang="zh-CN" sz="3200" dirty="0" err="1" smtClean="0"/>
              <a:t>e</a:t>
            </a:r>
            <a:r>
              <a:rPr lang="en-US" altLang="zh-CN" sz="3200" baseline="30000" dirty="0" smtClean="0"/>
              <a:t>-</a:t>
            </a:r>
            <a:r>
              <a:rPr lang="en-US" altLang="zh-CN" sz="3200" dirty="0" smtClean="0"/>
              <a:t> with energy scan around 340-350 GeV</a:t>
            </a:r>
            <a:endParaRPr lang="en-US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76" y="750981"/>
            <a:ext cx="5333334" cy="4514943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07176" y="5265924"/>
            <a:ext cx="11614714" cy="1439635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NNLO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theoretical computation of the </a:t>
            </a:r>
            <a:r>
              <a:rPr lang="en-US" altLang="zh-CN" dirty="0" err="1" smtClean="0"/>
              <a:t>xsection</a:t>
            </a:r>
            <a:r>
              <a:rPr lang="en-US" altLang="zh-CN" dirty="0" smtClean="0"/>
              <a:t> shows a peak with the energy scan around 340-350 GeV</a:t>
            </a:r>
          </a:p>
          <a:p>
            <a:r>
              <a:rPr lang="en-US" dirty="0" smtClean="0"/>
              <a:t>ISR reduces the </a:t>
            </a:r>
            <a:r>
              <a:rPr lang="en-US" dirty="0" err="1" smtClean="0"/>
              <a:t>xsection</a:t>
            </a:r>
            <a:r>
              <a:rPr lang="en-US" dirty="0" smtClean="0"/>
              <a:t> with 40%; Luminosity Spectrum (LS) dilutes the peak. 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6" y="842449"/>
            <a:ext cx="4975579" cy="43320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97058" y="566315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Zhijun</a:t>
            </a:r>
            <a:r>
              <a:rPr lang="en-US" dirty="0" smtClean="0"/>
              <a:t> Liang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925" y="1086600"/>
            <a:ext cx="3936654" cy="36006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7176" y="-239993"/>
            <a:ext cx="1168773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/>
              <a:t>Top mass measurement at </a:t>
            </a:r>
            <a:r>
              <a:rPr lang="en-US" altLang="zh-CN" sz="3200" dirty="0" err="1" smtClean="0"/>
              <a:t>e</a:t>
            </a:r>
            <a:r>
              <a:rPr lang="en-US" altLang="zh-CN" sz="3200" baseline="30000" dirty="0" err="1" smtClean="0"/>
              <a:t>+</a:t>
            </a:r>
            <a:r>
              <a:rPr lang="en-US" altLang="zh-CN" sz="3200" dirty="0" err="1" smtClean="0"/>
              <a:t>e</a:t>
            </a:r>
            <a:r>
              <a:rPr lang="en-US" altLang="zh-CN" sz="3200" baseline="30000" dirty="0" smtClean="0"/>
              <a:t>-</a:t>
            </a:r>
            <a:r>
              <a:rPr lang="en-US" altLang="zh-CN" sz="3200" dirty="0" smtClean="0"/>
              <a:t> with energy scan around 340-350 GeV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1087630"/>
            <a:ext cx="3935975" cy="35986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7176" y="5265924"/>
            <a:ext cx="11614714" cy="1439635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Top mass can be well reconstructed with the kinematic fit on W mass constraint. </a:t>
            </a:r>
          </a:p>
          <a:p>
            <a:r>
              <a:rPr lang="en-US" altLang="zh-CN" sz="2400" dirty="0" smtClean="0"/>
              <a:t>10 energy points (1 GeV step) are scanned with a global fit to measure the top mass. </a:t>
            </a:r>
          </a:p>
          <a:p>
            <a:r>
              <a:rPr lang="en-US" altLang="zh-CN" sz="2400" dirty="0" smtClean="0"/>
              <a:t>More aggressively, 4 energy points can be scanned to fit the mass. </a:t>
            </a:r>
          </a:p>
          <a:p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901" y="1190782"/>
            <a:ext cx="4397100" cy="36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4087"/>
          </a:xfrm>
        </p:spPr>
        <p:txBody>
          <a:bodyPr/>
          <a:lstStyle/>
          <a:p>
            <a:r>
              <a:rPr lang="zh-CN" altLang="en-US" dirty="0" smtClean="0"/>
              <a:t>   </a:t>
            </a:r>
            <a:r>
              <a:rPr lang="en-US" altLang="zh-CN" dirty="0" smtClean="0"/>
              <a:t>top mass measurement :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8" y="1099081"/>
            <a:ext cx="3958663" cy="340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70" y="1099081"/>
            <a:ext cx="6804212" cy="1781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607" y="4604329"/>
            <a:ext cx="56518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dirty="0" smtClean="0"/>
              <a:t>We can rescale the precision of the mass measurement</a:t>
            </a:r>
          </a:p>
          <a:p>
            <a:r>
              <a:rPr lang="en-US" dirty="0" smtClean="0"/>
              <a:t>      as a function of Luminosity.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LS has be to recomputed for our case.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E.g. aim for ~15 MeV precision with Luminosity around </a:t>
            </a:r>
          </a:p>
          <a:p>
            <a:r>
              <a:rPr lang="en-US" dirty="0" smtClean="0"/>
              <a:t>     200-400 fb</a:t>
            </a:r>
            <a:r>
              <a:rPr lang="en-US" baseline="30000" dirty="0" smtClean="0"/>
              <a:t>-1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67777" y="2997843"/>
            <a:ext cx="5225785" cy="3617259"/>
            <a:chOff x="6254330" y="3118866"/>
            <a:chExt cx="5225785" cy="36172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4330" y="3118866"/>
              <a:ext cx="5225785" cy="361725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315201" y="3321423"/>
              <a:ext cx="26894" cy="2823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96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64" y="2410901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measurements of top coupling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9924</TotalTime>
  <Words>1371</Words>
  <Application>Microsoft Macintosh PowerPoint</Application>
  <PresentationFormat>Widescreen</PresentationFormat>
  <Paragraphs>230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 Black</vt:lpstr>
      <vt:lpstr>Calibri</vt:lpstr>
      <vt:lpstr>Calibri Light</vt:lpstr>
      <vt:lpstr>Cambria Math</vt:lpstr>
      <vt:lpstr>Comic Sans MS</vt:lpstr>
      <vt:lpstr>DengXian</vt:lpstr>
      <vt:lpstr>DengXian Light</vt:lpstr>
      <vt:lpstr>ＭＳ Ｐゴシック</vt:lpstr>
      <vt:lpstr>Symbol</vt:lpstr>
      <vt:lpstr>Times New Roman</vt:lpstr>
      <vt:lpstr>Wingdings</vt:lpstr>
      <vt:lpstr>等线 Light</vt:lpstr>
      <vt:lpstr>黑体</vt:lpstr>
      <vt:lpstr>Arial</vt:lpstr>
      <vt:lpstr>Office Theme</vt:lpstr>
      <vt:lpstr>Physics potential for top threshold run at e+e- collider </vt:lpstr>
      <vt:lpstr>Motivation</vt:lpstr>
      <vt:lpstr>     An informal meeting to discuss these</vt:lpstr>
      <vt:lpstr>Top at LHC</vt:lpstr>
      <vt:lpstr>                top mass measurement  </vt:lpstr>
      <vt:lpstr>Top mass measurement at e+e- with energy scan around 340-350 GeV</vt:lpstr>
      <vt:lpstr>Top mass measurement at e+e- with energy scan around 340-350 GeV</vt:lpstr>
      <vt:lpstr>   top mass measurement : results</vt:lpstr>
      <vt:lpstr>                measurements of top coupling  </vt:lpstr>
      <vt:lpstr>             Top coupling measurements: why FCC-ee choosing 365 GeV?</vt:lpstr>
      <vt:lpstr>                    Measurement of the coupling  </vt:lpstr>
      <vt:lpstr>                        </vt:lpstr>
      <vt:lpstr>               Additional sensitivity on Higgs measurement </vt:lpstr>
      <vt:lpstr>               Impact on Higgs </vt:lpstr>
      <vt:lpstr>                           New physics </vt:lpstr>
      <vt:lpstr>              2HDM model</vt:lpstr>
      <vt:lpstr>Georgi-Machacek (GM) models</vt:lpstr>
      <vt:lpstr>                H→sh （2HDM+S） study and its impact on top mass measurement at e+e- collider</vt:lpstr>
      <vt:lpstr>Multi-lepton anomalies at the LHC</vt:lpstr>
      <vt:lpstr>PowerPoint Presentation</vt:lpstr>
      <vt:lpstr>PowerPoint Presentation</vt:lpstr>
      <vt:lpstr>PowerPoint Presentation</vt:lpstr>
      <vt:lpstr>                              backup slides</vt:lpstr>
      <vt:lpstr>Measurement of Higgs width</vt:lpstr>
      <vt:lpstr>                  the impact of Kinematic fit on top mass measurement </vt:lpstr>
      <vt:lpstr>                                EFT Operators</vt:lpstr>
      <vt:lpstr>Multi-lepton anomalies at the LHC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</dc:title>
  <dc:creator>fangyq@ihep.ac.cn</dc:creator>
  <cp:lastModifiedBy>fangyq@ihep.ac.cn</cp:lastModifiedBy>
  <cp:revision>73</cp:revision>
  <dcterms:created xsi:type="dcterms:W3CDTF">2019-12-17T10:13:49Z</dcterms:created>
  <dcterms:modified xsi:type="dcterms:W3CDTF">2019-12-30T04:24:50Z</dcterms:modified>
</cp:coreProperties>
</file>