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0" r:id="rId1"/>
  </p:sldMasterIdLst>
  <p:notesMasterIdLst>
    <p:notesMasterId r:id="rId35"/>
  </p:notesMasterIdLst>
  <p:handoutMasterIdLst>
    <p:handoutMasterId r:id="rId36"/>
  </p:handoutMasterIdLst>
  <p:sldIdLst>
    <p:sldId id="678" r:id="rId2"/>
    <p:sldId id="1145" r:id="rId3"/>
    <p:sldId id="1018" r:id="rId4"/>
    <p:sldId id="1048" r:id="rId5"/>
    <p:sldId id="1195" r:id="rId6"/>
    <p:sldId id="1158" r:id="rId7"/>
    <p:sldId id="1189" r:id="rId8"/>
    <p:sldId id="1055" r:id="rId9"/>
    <p:sldId id="1056" r:id="rId10"/>
    <p:sldId id="1076" r:id="rId11"/>
    <p:sldId id="1077" r:id="rId12"/>
    <p:sldId id="1154" r:id="rId13"/>
    <p:sldId id="1065" r:id="rId14"/>
    <p:sldId id="1156" r:id="rId15"/>
    <p:sldId id="1061" r:id="rId16"/>
    <p:sldId id="1063" r:id="rId17"/>
    <p:sldId id="1103" r:id="rId18"/>
    <p:sldId id="1049" r:id="rId19"/>
    <p:sldId id="1159" r:id="rId20"/>
    <p:sldId id="1151" r:id="rId21"/>
    <p:sldId id="1180" r:id="rId22"/>
    <p:sldId id="1162" r:id="rId23"/>
    <p:sldId id="1163" r:id="rId24"/>
    <p:sldId id="1169" r:id="rId25"/>
    <p:sldId id="1170" r:id="rId26"/>
    <p:sldId id="1188" r:id="rId27"/>
    <p:sldId id="1186" r:id="rId28"/>
    <p:sldId id="1192" r:id="rId29"/>
    <p:sldId id="1110" r:id="rId30"/>
    <p:sldId id="1146" r:id="rId31"/>
    <p:sldId id="1006" r:id="rId32"/>
    <p:sldId id="1194" r:id="rId33"/>
    <p:sldId id="1193" r:id="rId34"/>
  </p:sldIdLst>
  <p:sldSz cx="9144000" cy="6858000" type="screen4x3"/>
  <p:notesSz cx="6646863" cy="97774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57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>
          <p15:clr>
            <a:srgbClr val="A4A3A4"/>
          </p15:clr>
        </p15:guide>
        <p15:guide id="2" pos="209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C80A"/>
    <a:srgbClr val="0033CC"/>
    <a:srgbClr val="0000FF"/>
    <a:srgbClr val="00FF00"/>
    <a:srgbClr val="CC0000"/>
    <a:srgbClr val="FF57AB"/>
    <a:srgbClr val="FF99CC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6" autoAdjust="0"/>
    <p:restoredTop sz="89171" autoAdjust="0"/>
  </p:normalViewPr>
  <p:slideViewPr>
    <p:cSldViewPr>
      <p:cViewPr varScale="1">
        <p:scale>
          <a:sx n="76" d="100"/>
          <a:sy n="76" d="100"/>
        </p:scale>
        <p:origin x="1574" y="53"/>
      </p:cViewPr>
      <p:guideLst>
        <p:guide orient="horz" pos="2183"/>
        <p:guide pos="2857"/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4128" y="-90"/>
      </p:cViewPr>
      <p:guideLst>
        <p:guide orient="horz" pos="3079"/>
        <p:guide pos="20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765550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C5FDE-6E11-4062-9E73-37291E302A6F}" type="datetimeFigureOut">
              <a:rPr lang="zh-CN" altLang="en-US" smtClean="0"/>
              <a:pPr/>
              <a:t>2019-12-29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286875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765550" y="9286875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49D6F-DDE2-456D-AE37-DA8601A6BB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641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1032" cy="488949"/>
          </a:xfrm>
          <a:prstGeom prst="rect">
            <a:avLst/>
          </a:prstGeom>
        </p:spPr>
        <p:txBody>
          <a:bodyPr vert="horz" lIns="89755" tIns="44876" rIns="89755" bIns="44876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764279" y="2"/>
            <a:ext cx="2881032" cy="488949"/>
          </a:xfrm>
          <a:prstGeom prst="rect">
            <a:avLst/>
          </a:prstGeom>
        </p:spPr>
        <p:txBody>
          <a:bodyPr vert="horz" lIns="89755" tIns="44876" rIns="89755" bIns="44876" rtlCol="0"/>
          <a:lstStyle>
            <a:lvl1pPr algn="r">
              <a:defRPr sz="1200"/>
            </a:lvl1pPr>
          </a:lstStyle>
          <a:p>
            <a:fld id="{CAABCE95-32D8-4864-A292-0D0C99118195}" type="datetimeFigureOut">
              <a:rPr lang="zh-CN" altLang="en-US" smtClean="0"/>
              <a:pPr/>
              <a:t>2019-12-29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87913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55" tIns="44876" rIns="89755" bIns="44876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64376" y="4644232"/>
            <a:ext cx="5318111" cy="4400544"/>
          </a:xfrm>
          <a:prstGeom prst="rect">
            <a:avLst/>
          </a:prstGeom>
        </p:spPr>
        <p:txBody>
          <a:bodyPr vert="horz" lIns="89755" tIns="44876" rIns="89755" bIns="44876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286892"/>
            <a:ext cx="2881032" cy="488948"/>
          </a:xfrm>
          <a:prstGeom prst="rect">
            <a:avLst/>
          </a:prstGeom>
        </p:spPr>
        <p:txBody>
          <a:bodyPr vert="horz" lIns="89755" tIns="44876" rIns="89755" bIns="44876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764279" y="9286892"/>
            <a:ext cx="2881032" cy="488948"/>
          </a:xfrm>
          <a:prstGeom prst="rect">
            <a:avLst/>
          </a:prstGeom>
        </p:spPr>
        <p:txBody>
          <a:bodyPr vert="horz" lIns="89755" tIns="44876" rIns="89755" bIns="44876" rtlCol="0" anchor="b"/>
          <a:lstStyle>
            <a:lvl1pPr algn="r">
              <a:defRPr sz="1200"/>
            </a:lvl1pPr>
          </a:lstStyle>
          <a:p>
            <a:fld id="{6E0575B9-D3B7-4693-9F3B-14F50D6C79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187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575B9-D3B7-4693-9F3B-14F50D6C79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20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575B9-D3B7-4693-9F3B-14F50D6C793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018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575B9-D3B7-4693-9F3B-14F50D6C793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285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575B9-D3B7-4693-9F3B-14F50D6C793C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970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575B9-D3B7-4693-9F3B-14F50D6C793C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648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575B9-D3B7-4693-9F3B-14F50D6C793C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995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575B9-D3B7-4693-9F3B-14F50D6C793C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899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67696"/>
            <a:ext cx="9144000" cy="14618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>
                <a:solidFill>
                  <a:srgbClr val="A40000"/>
                </a:solidFill>
                <a:latin typeface="+mn-lt"/>
              </a:defRPr>
            </a:lvl1pPr>
          </a:lstStyle>
          <a:p>
            <a:r>
              <a:rPr lang="en-US" altLang="zh-CN" dirty="0" smtClean="0"/>
              <a:t>Presentation Title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360" y="4013936"/>
            <a:ext cx="3421075" cy="3408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rgbClr val="A40000"/>
                </a:solidFill>
                <a:latin typeface="+mn-lt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 smtClean="0"/>
              <a:t>Reporter</a:t>
            </a:r>
            <a:endParaRPr 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388" y="233273"/>
            <a:ext cx="1148457" cy="741191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0" y="1102039"/>
            <a:ext cx="9144000" cy="110846"/>
            <a:chOff x="0" y="846225"/>
            <a:chExt cx="9144000" cy="110846"/>
          </a:xfrm>
        </p:grpSpPr>
        <p:grpSp>
          <p:nvGrpSpPr>
            <p:cNvPr id="34" name="组合 33"/>
            <p:cNvGrpSpPr/>
            <p:nvPr/>
          </p:nvGrpSpPr>
          <p:grpSpPr>
            <a:xfrm>
              <a:off x="0" y="846225"/>
              <a:ext cx="9144000" cy="110846"/>
              <a:chOff x="0" y="846225"/>
              <a:chExt cx="9144000" cy="110846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875653" y="846225"/>
                <a:ext cx="8268347" cy="110438"/>
                <a:chOff x="875653" y="846225"/>
                <a:chExt cx="8268347" cy="110438"/>
              </a:xfrm>
            </p:grpSpPr>
            <p:sp>
              <p:nvSpPr>
                <p:cNvPr id="38" name="矩形 37"/>
                <p:cNvSpPr/>
                <p:nvPr/>
              </p:nvSpPr>
              <p:spPr>
                <a:xfrm>
                  <a:off x="875653" y="846227"/>
                  <a:ext cx="8268347" cy="110436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直角三角形 38"/>
                <p:cNvSpPr/>
                <p:nvPr/>
              </p:nvSpPr>
              <p:spPr>
                <a:xfrm>
                  <a:off x="975360" y="846225"/>
                  <a:ext cx="137160" cy="110438"/>
                </a:xfrm>
                <a:prstGeom prst="rtTriangle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7" name="矩形 36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35" name="直接连接符 34"/>
            <p:cNvCxnSpPr>
              <a:stCxn id="39" idx="2"/>
            </p:cNvCxnSpPr>
            <p:nvPr/>
          </p:nvCxnSpPr>
          <p:spPr>
            <a:xfrm flipV="1">
              <a:off x="975360" y="846225"/>
              <a:ext cx="0" cy="11043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4716016" y="6472195"/>
            <a:ext cx="4427985" cy="266400"/>
            <a:chOff x="3891916" y="6461760"/>
            <a:chExt cx="5252086" cy="342970"/>
          </a:xfrm>
        </p:grpSpPr>
        <p:sp>
          <p:nvSpPr>
            <p:cNvPr id="41" name="文本框 40"/>
            <p:cNvSpPr txBox="1"/>
            <p:nvPr/>
          </p:nvSpPr>
          <p:spPr>
            <a:xfrm>
              <a:off x="3891916" y="6461760"/>
              <a:ext cx="5252086" cy="34297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直角三角形 41"/>
            <p:cNvSpPr/>
            <p:nvPr/>
          </p:nvSpPr>
          <p:spPr>
            <a:xfrm flipV="1">
              <a:off x="3892140" y="6461761"/>
              <a:ext cx="655405" cy="33973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菱形 42"/>
          <p:cNvSpPr/>
          <p:nvPr/>
        </p:nvSpPr>
        <p:spPr>
          <a:xfrm>
            <a:off x="4502256" y="6379860"/>
            <a:ext cx="619936" cy="40011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4670240" y="6450251"/>
            <a:ext cx="4466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Circular</a:t>
            </a:r>
            <a:r>
              <a:rPr lang="en-US" altLang="zh-CN" sz="1400" b="0" baseline="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Electron-Positron Collider</a:t>
            </a:r>
            <a:r>
              <a:rPr lang="en-US" altLang="zh-CN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6721454"/>
            <a:ext cx="5530291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975360" y="4417131"/>
            <a:ext cx="3416801" cy="373753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 smtClean="0"/>
              <a:t>system</a:t>
            </a:r>
            <a:endParaRPr lang="zh-CN" altLang="en-US" dirty="0" smtClean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975360" y="4853265"/>
            <a:ext cx="3416801" cy="373753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 smtClean="0"/>
              <a:t>date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454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5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0832" y="1232362"/>
            <a:ext cx="2114550" cy="512064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36016" y="1232362"/>
            <a:ext cx="5486400" cy="5120640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0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43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5216" y="1310640"/>
            <a:ext cx="8039240" cy="480486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3200" smtClean="0">
                <a:solidFill>
                  <a:srgbClr val="000099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400" smtClean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000" smtClean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1800" smtClean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</a:defRPr>
            </a:lvl5pPr>
          </a:lstStyle>
          <a:p>
            <a:pPr lvl="0">
              <a:buClrTx/>
              <a:buFont typeface="Wingdings" panose="05000000000000000000" pitchFamily="2" charset="2"/>
              <a:buChar char="l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1">
              <a:buClrTx/>
              <a:buFont typeface="Wingdings" panose="05000000000000000000" pitchFamily="2" charset="2"/>
              <a:buChar char="n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2">
              <a:buClrTx/>
              <a:buFont typeface="Wingdings" panose="05000000000000000000" pitchFamily="2" charset="2"/>
              <a:buChar char="u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4">
              <a:buClrTx/>
              <a:buFont typeface="Wingdings" panose="05000000000000000000" pitchFamily="2" charset="2"/>
              <a:buChar char="ü"/>
            </a:pPr>
            <a:r>
              <a:rPr lang="en-US" altLang="zh-CN" dirty="0" smtClean="0"/>
              <a:t>Click here to add text</a:t>
            </a:r>
            <a:endParaRPr lang="en-US" dirty="0"/>
          </a:p>
        </p:txBody>
      </p:sp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132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1829523" y="2046722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1" hasCustomPrompt="1"/>
          </p:nvPr>
        </p:nvSpPr>
        <p:spPr>
          <a:xfrm>
            <a:off x="2452543" y="2046722"/>
            <a:ext cx="4738688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1829523" y="2864140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18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52543" y="2864140"/>
            <a:ext cx="4738688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19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1829523" y="3681557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21" name="文本占位符 14"/>
          <p:cNvSpPr>
            <a:spLocks noGrp="1"/>
          </p:cNvSpPr>
          <p:nvPr>
            <p:ph type="body" sz="quarter" idx="15" hasCustomPrompt="1"/>
          </p:nvPr>
        </p:nvSpPr>
        <p:spPr>
          <a:xfrm>
            <a:off x="2452543" y="3681556"/>
            <a:ext cx="4738688" cy="561976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22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1829523" y="4498973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24" name="文本占位符 14"/>
          <p:cNvSpPr>
            <a:spLocks noGrp="1"/>
          </p:cNvSpPr>
          <p:nvPr>
            <p:ph type="body" sz="quarter" idx="17" hasCustomPrompt="1"/>
          </p:nvPr>
        </p:nvSpPr>
        <p:spPr>
          <a:xfrm>
            <a:off x="2452543" y="4498973"/>
            <a:ext cx="4738688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872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586926"/>
            <a:ext cx="8185707" cy="26832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85708" y="6588019"/>
            <a:ext cx="958291" cy="26723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7733650" y="6588019"/>
            <a:ext cx="1347387" cy="267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直角三角形 10"/>
          <p:cNvSpPr/>
          <p:nvPr/>
        </p:nvSpPr>
        <p:spPr>
          <a:xfrm flipV="1">
            <a:off x="8182107" y="6588019"/>
            <a:ext cx="395207" cy="267236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583829" y="6588019"/>
            <a:ext cx="0" cy="2672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内容占位符 13"/>
          <p:cNvSpPr>
            <a:spLocks noGrp="1"/>
          </p:cNvSpPr>
          <p:nvPr>
            <p:ph sz="quarter" idx="10" hasCustomPrompt="1"/>
          </p:nvPr>
        </p:nvSpPr>
        <p:spPr>
          <a:xfrm>
            <a:off x="0" y="1329892"/>
            <a:ext cx="6587836" cy="1912071"/>
          </a:xfrm>
          <a:solidFill>
            <a:srgbClr val="000099"/>
          </a:solidFill>
        </p:spPr>
        <p:txBody>
          <a:bodyPr anchor="ctr">
            <a:normAutofit/>
          </a:bodyPr>
          <a:lstStyle>
            <a:lvl1pPr marL="0" indent="0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1"/>
          </p:nvPr>
        </p:nvSpPr>
        <p:spPr>
          <a:xfrm>
            <a:off x="1257301" y="3460606"/>
            <a:ext cx="7221682" cy="271159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82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695" y="1240525"/>
            <a:ext cx="3738857" cy="5120640"/>
          </a:xfrm>
        </p:spPr>
        <p:txBody>
          <a:bodyPr anchor="t"/>
          <a:lstStyle>
            <a:lvl1pPr marL="182880" indent="-182880">
              <a:buClrTx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</a:defRPr>
            </a:lvl1pPr>
            <a:lvl2pPr marL="685800" indent="-182880">
              <a:buClrTx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</a:defRPr>
            </a:lvl2pPr>
            <a:lvl3pPr marL="1143000" indent="-182880">
              <a:buClrTx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</a:defRPr>
            </a:lvl3pPr>
            <a:lvl4pPr marL="1600200" indent="-182880">
              <a:buClrTx/>
              <a:buFont typeface="Wingdings" panose="05000000000000000000" pitchFamily="2" charset="2"/>
              <a:buChar char="Ø"/>
              <a:defRPr sz="1800">
                <a:solidFill>
                  <a:schemeClr val="tx1"/>
                </a:solidFill>
              </a:defRPr>
            </a:lvl4pPr>
            <a:lvl5pPr marL="2057400" indent="-182880">
              <a:buClrTx/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909" y="1240525"/>
            <a:ext cx="3768780" cy="512064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zh-CN" altLang="en-US" sz="3200" smtClean="0"/>
            </a:lvl1pPr>
            <a:lvl2pPr>
              <a:defRPr lang="zh-CN" altLang="en-US" smtClean="0"/>
            </a:lvl2pPr>
            <a:lvl3pPr>
              <a:defRPr lang="zh-CN" altLang="en-US" sz="2000" smtClean="0"/>
            </a:lvl3pPr>
            <a:lvl4pPr>
              <a:defRPr lang="zh-CN" altLang="en-US" smtClean="0"/>
            </a:lvl4pPr>
            <a:lvl5pPr>
              <a:defRPr lang="en-US" dirty="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870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348" y="1235858"/>
            <a:ext cx="2606040" cy="80772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348" y="2143208"/>
            <a:ext cx="260604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0261" y="1235859"/>
            <a:ext cx="260604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00261" y="2143208"/>
            <a:ext cx="260604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3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63174" y="1235859"/>
            <a:ext cx="260604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1"/>
          </p:nvPr>
        </p:nvSpPr>
        <p:spPr>
          <a:xfrm>
            <a:off x="6263174" y="2143208"/>
            <a:ext cx="260604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45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9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3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592" y="1273628"/>
            <a:ext cx="5753208" cy="51019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538843" y="1273628"/>
            <a:ext cx="2125663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12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538843" y="3840473"/>
            <a:ext cx="2125663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6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0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702475" y="1191983"/>
            <a:ext cx="6086423" cy="5101937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 smtClean="0"/>
              <a:t>Click here to add picture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310242" y="1191983"/>
            <a:ext cx="2125663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310242" y="3758828"/>
            <a:ext cx="2125663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5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1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91" y="1880754"/>
            <a:ext cx="8364682" cy="4491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Click here to add text</a:t>
            </a:r>
            <a:endParaRPr 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0" y="821645"/>
            <a:ext cx="9144000" cy="135426"/>
            <a:chOff x="0" y="821645"/>
            <a:chExt cx="9144000" cy="135426"/>
          </a:xfrm>
        </p:grpSpPr>
        <p:grpSp>
          <p:nvGrpSpPr>
            <p:cNvPr id="10" name="组合 9"/>
            <p:cNvGrpSpPr/>
            <p:nvPr/>
          </p:nvGrpSpPr>
          <p:grpSpPr>
            <a:xfrm>
              <a:off x="0" y="846225"/>
              <a:ext cx="9144000" cy="110846"/>
              <a:chOff x="0" y="846225"/>
              <a:chExt cx="9144000" cy="11084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875653" y="846225"/>
                <a:ext cx="8268347" cy="110438"/>
                <a:chOff x="875653" y="846225"/>
                <a:chExt cx="8268347" cy="110438"/>
              </a:xfrm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875653" y="846227"/>
                  <a:ext cx="8268347" cy="110436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直角三角形 14"/>
                <p:cNvSpPr/>
                <p:nvPr/>
              </p:nvSpPr>
              <p:spPr>
                <a:xfrm>
                  <a:off x="975360" y="846225"/>
                  <a:ext cx="137160" cy="110438"/>
                </a:xfrm>
                <a:prstGeom prst="rtTriangle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" name="矩形 12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975360" y="821645"/>
              <a:ext cx="0" cy="13501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39" y="108725"/>
            <a:ext cx="954117" cy="63338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6432190"/>
            <a:ext cx="8185707" cy="42306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185708" y="6433914"/>
            <a:ext cx="958291" cy="421341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7733650" y="6433914"/>
            <a:ext cx="1347387" cy="4213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直角三角形 20"/>
          <p:cNvSpPr/>
          <p:nvPr/>
        </p:nvSpPr>
        <p:spPr>
          <a:xfrm flipV="1">
            <a:off x="8182107" y="6433914"/>
            <a:ext cx="395207" cy="421341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8583829" y="6433914"/>
            <a:ext cx="0" cy="42134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3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94" r:id="rId3"/>
    <p:sldLayoutId id="2147483683" r:id="rId4"/>
    <p:sldLayoutId id="2147483684" r:id="rId5"/>
    <p:sldLayoutId id="2147483685" r:id="rId6"/>
    <p:sldLayoutId id="2147483686" r:id="rId7"/>
    <p:sldLayoutId id="2147483688" r:id="rId8"/>
    <p:sldLayoutId id="2147483689" r:id="rId9"/>
    <p:sldLayoutId id="2147483690" r:id="rId10"/>
    <p:sldLayoutId id="2147483691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l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2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11" Type="http://schemas.openxmlformats.org/officeDocument/2006/relationships/image" Target="../media/image26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8.png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43.png"/><Relationship Id="rId7" Type="http://schemas.openxmlformats.org/officeDocument/2006/relationships/image" Target="../media/image41.wmf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45.png"/><Relationship Id="rId5" Type="http://schemas.openxmlformats.org/officeDocument/2006/relationships/image" Target="../media/image40.wmf"/><Relationship Id="rId10" Type="http://schemas.openxmlformats.org/officeDocument/2006/relationships/image" Target="../media/image44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42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324222"/>
            <a:ext cx="9144000" cy="1461836"/>
          </a:xfrm>
        </p:spPr>
        <p:txBody>
          <a:bodyPr>
            <a:normAutofit/>
          </a:bodyPr>
          <a:lstStyle/>
          <a:p>
            <a:r>
              <a:rPr lang="en-US" altLang="zh-CN" sz="4800" dirty="0" smtClean="0"/>
              <a:t>CEPC </a:t>
            </a:r>
            <a:r>
              <a:rPr lang="en-US" altLang="zh-CN" sz="4800" dirty="0"/>
              <a:t>injection extraction hardware R&amp;D status</a:t>
            </a:r>
            <a:endParaRPr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75360" y="3260662"/>
            <a:ext cx="7773104" cy="340814"/>
          </a:xfrm>
        </p:spPr>
        <p:txBody>
          <a:bodyPr>
            <a:noAutofit/>
          </a:bodyPr>
          <a:lstStyle/>
          <a:p>
            <a:r>
              <a:rPr lang="en-US" altLang="zh-CN" sz="2000" dirty="0" err="1" smtClean="0"/>
              <a:t>Jinhui</a:t>
            </a:r>
            <a:r>
              <a:rPr lang="en-US" altLang="zh-CN" sz="2000" dirty="0" smtClean="0"/>
              <a:t> Chen,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X.H. Cui, D. Wang, </a:t>
            </a:r>
            <a:r>
              <a:rPr lang="en-US" altLang="zh-CN" sz="2000" dirty="0" err="1"/>
              <a:t>Y</a:t>
            </a:r>
            <a:r>
              <a:rPr lang="en-US" altLang="zh-CN" sz="2000" dirty="0" err="1" smtClean="0"/>
              <a:t>iwei</a:t>
            </a:r>
            <a:r>
              <a:rPr lang="en-US" altLang="zh-CN" sz="2000" dirty="0" smtClean="0"/>
              <a:t> Wang, Lei Wang, </a:t>
            </a:r>
            <a:r>
              <a:rPr lang="en-US" altLang="zh-CN" sz="2000" dirty="0" err="1" smtClean="0"/>
              <a:t>Yuwen</a:t>
            </a:r>
            <a:r>
              <a:rPr lang="en-US" altLang="zh-CN" sz="2000" dirty="0" smtClean="0"/>
              <a:t> Wu, Hua Shi </a:t>
            </a:r>
            <a:endParaRPr lang="zh-CN" altLang="en-US" sz="20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975360" y="3663857"/>
            <a:ext cx="3416801" cy="373753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Injection group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975360" y="4099991"/>
            <a:ext cx="3416801" cy="373753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2019-12-30</a:t>
            </a:r>
            <a:endParaRPr lang="en-US" altLang="zh-CN" dirty="0" smtClean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9777"/>
            <a:ext cx="9144000" cy="174355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004048" y="725528"/>
            <a:ext cx="4104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i="1" u="sng" dirty="0" smtClean="0">
                <a:latin typeface="arial" panose="020B0604020202020204" pitchFamily="34" charset="0"/>
              </a:rPr>
              <a:t>CEPC day</a:t>
            </a:r>
            <a:r>
              <a:rPr lang="zh-CN" altLang="en-US" sz="1600" i="1" u="sng" dirty="0" smtClean="0">
                <a:latin typeface="arial" panose="020B0604020202020204" pitchFamily="34" charset="0"/>
              </a:rPr>
              <a:t>，</a:t>
            </a:r>
            <a:r>
              <a:rPr lang="en-US" altLang="zh-CN" sz="1600" i="1" u="sng" dirty="0" smtClean="0">
                <a:latin typeface="arial" panose="020B0604020202020204" pitchFamily="34" charset="0"/>
              </a:rPr>
              <a:t>Dec</a:t>
            </a:r>
            <a:r>
              <a:rPr lang="en-US" altLang="zh-CN" sz="1600" i="1" u="sng" dirty="0" smtClean="0"/>
              <a:t>. 30, </a:t>
            </a:r>
            <a:r>
              <a:rPr lang="en-US" altLang="zh-CN" sz="1600" i="1" u="sng" dirty="0"/>
              <a:t>2019 at IHEP in Beijing</a:t>
            </a:r>
            <a:endParaRPr lang="zh-CN" altLang="en-US" sz="16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Booster LE injection </a:t>
            </a:r>
            <a:endParaRPr lang="zh-CN" altLang="en-US" dirty="0"/>
          </a:p>
        </p:txBody>
      </p:sp>
      <p:sp>
        <p:nvSpPr>
          <p:cNvPr id="72" name="内容占位符 1"/>
          <p:cNvSpPr>
            <a:spLocks noGrp="1"/>
          </p:cNvSpPr>
          <p:nvPr>
            <p:ph idx="1"/>
          </p:nvPr>
        </p:nvSpPr>
        <p:spPr>
          <a:xfrm>
            <a:off x="159963" y="1064990"/>
            <a:ext cx="5636173" cy="619737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On-axis bunch-by-bunch injection</a:t>
            </a:r>
            <a:endParaRPr lang="zh-CN" altLang="en-US" sz="2800" dirty="0"/>
          </a:p>
        </p:txBody>
      </p:sp>
      <p:grpSp>
        <p:nvGrpSpPr>
          <p:cNvPr id="73" name="组合 72"/>
          <p:cNvGrpSpPr/>
          <p:nvPr/>
        </p:nvGrpSpPr>
        <p:grpSpPr>
          <a:xfrm>
            <a:off x="5129698" y="4592882"/>
            <a:ext cx="1998372" cy="856535"/>
            <a:chOff x="7387258" y="4385476"/>
            <a:chExt cx="1998372" cy="856535"/>
          </a:xfrm>
        </p:grpSpPr>
        <p:grpSp>
          <p:nvGrpSpPr>
            <p:cNvPr id="74" name="组合 73"/>
            <p:cNvGrpSpPr/>
            <p:nvPr/>
          </p:nvGrpSpPr>
          <p:grpSpPr>
            <a:xfrm>
              <a:off x="7387258" y="4385476"/>
              <a:ext cx="785142" cy="561981"/>
              <a:chOff x="7315250" y="4514844"/>
              <a:chExt cx="857150" cy="561981"/>
            </a:xfrm>
          </p:grpSpPr>
          <p:sp>
            <p:nvSpPr>
              <p:cNvPr id="80" name="任意多边形 79"/>
              <p:cNvSpPr/>
              <p:nvPr/>
            </p:nvSpPr>
            <p:spPr>
              <a:xfrm>
                <a:off x="7686675" y="4514844"/>
                <a:ext cx="114300" cy="561981"/>
              </a:xfrm>
              <a:custGeom>
                <a:avLst/>
                <a:gdLst>
                  <a:gd name="connsiteX0" fmla="*/ 0 w 114300"/>
                  <a:gd name="connsiteY0" fmla="*/ 552456 h 561981"/>
                  <a:gd name="connsiteX1" fmla="*/ 47625 w 114300"/>
                  <a:gd name="connsiteY1" fmla="*/ 6 h 561981"/>
                  <a:gd name="connsiteX2" fmla="*/ 114300 w 114300"/>
                  <a:gd name="connsiteY2" fmla="*/ 561981 h 56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0" h="561981">
                    <a:moveTo>
                      <a:pt x="0" y="552456"/>
                    </a:moveTo>
                    <a:cubicBezTo>
                      <a:pt x="14287" y="275437"/>
                      <a:pt x="28575" y="-1581"/>
                      <a:pt x="47625" y="6"/>
                    </a:cubicBezTo>
                    <a:cubicBezTo>
                      <a:pt x="66675" y="1593"/>
                      <a:pt x="90487" y="281787"/>
                      <a:pt x="114300" y="5619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1" name="直接连接符 80"/>
              <p:cNvCxnSpPr/>
              <p:nvPr/>
            </p:nvCxnSpPr>
            <p:spPr>
              <a:xfrm>
                <a:off x="7800975" y="5076825"/>
                <a:ext cx="37142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>
                <a:off x="7315250" y="5067300"/>
                <a:ext cx="37142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5" name="直接连接符 74"/>
            <p:cNvCxnSpPr/>
            <p:nvPr/>
          </p:nvCxnSpPr>
          <p:spPr>
            <a:xfrm>
              <a:off x="7727480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840548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箭头连接符 76"/>
            <p:cNvCxnSpPr/>
            <p:nvPr/>
          </p:nvCxnSpPr>
          <p:spPr>
            <a:xfrm>
              <a:off x="7387258" y="5089077"/>
              <a:ext cx="3402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箭头连接符 77"/>
            <p:cNvCxnSpPr/>
            <p:nvPr/>
          </p:nvCxnSpPr>
          <p:spPr>
            <a:xfrm flipH="1" flipV="1">
              <a:off x="7832178" y="5085184"/>
              <a:ext cx="470884" cy="1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文本框 78"/>
            <p:cNvSpPr txBox="1"/>
            <p:nvPr/>
          </p:nvSpPr>
          <p:spPr>
            <a:xfrm>
              <a:off x="8233502" y="4965012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50ns,100Hz</a:t>
              </a:r>
              <a:endParaRPr lang="zh-CN" altLang="en-US" sz="1200" dirty="0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6444207" y="2708920"/>
            <a:ext cx="2611470" cy="1815599"/>
            <a:chOff x="6444207" y="1902547"/>
            <a:chExt cx="2611470" cy="1815599"/>
          </a:xfrm>
        </p:grpSpPr>
        <p:pic>
          <p:nvPicPr>
            <p:cNvPr id="68" name="Picture 2" descr="1534211394(1)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7" y="1902547"/>
              <a:ext cx="2486574" cy="1815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椭圆 68"/>
            <p:cNvSpPr/>
            <p:nvPr/>
          </p:nvSpPr>
          <p:spPr>
            <a:xfrm>
              <a:off x="6961072" y="1985102"/>
              <a:ext cx="1081913" cy="5083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/>
                <a:t>Storage Beam</a:t>
              </a:r>
            </a:p>
          </p:txBody>
        </p:sp>
        <p:sp>
          <p:nvSpPr>
            <p:cNvPr id="70" name="椭圆 69"/>
            <p:cNvSpPr/>
            <p:nvPr/>
          </p:nvSpPr>
          <p:spPr>
            <a:xfrm>
              <a:off x="6961072" y="3138564"/>
              <a:ext cx="1081913" cy="50836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/>
                <a:t>Injection </a:t>
              </a:r>
              <a:r>
                <a:rPr lang="zh-CN" altLang="en-US" sz="1050" dirty="0" smtClean="0"/>
                <a:t>Beam</a:t>
              </a:r>
              <a:r>
                <a:rPr lang="en-US" altLang="zh-CN" sz="1050" dirty="0" smtClean="0"/>
                <a:t> </a:t>
              </a:r>
              <a:endParaRPr lang="zh-CN" altLang="en-US" sz="1050" dirty="0"/>
            </a:p>
          </p:txBody>
        </p:sp>
        <p:sp>
          <p:nvSpPr>
            <p:cNvPr id="71" name="矩形 70"/>
            <p:cNvSpPr/>
            <p:nvPr/>
          </p:nvSpPr>
          <p:spPr>
            <a:xfrm>
              <a:off x="7101396" y="2813249"/>
              <a:ext cx="1317990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zh-CN" sz="1050" b="1" dirty="0"/>
                <a:t>Septum</a:t>
              </a:r>
              <a:r>
                <a:rPr lang="zh-CN" altLang="en-US" sz="1050" b="1" dirty="0"/>
                <a:t> </a:t>
              </a:r>
              <a:r>
                <a:rPr lang="zh-CN" altLang="en-US" sz="1050" b="1" dirty="0" smtClean="0"/>
                <a:t>Plate </a:t>
              </a:r>
              <a:r>
                <a:rPr lang="en-US" altLang="zh-CN" sz="1050" b="1" dirty="0" smtClean="0"/>
                <a:t>10mm</a:t>
              </a:r>
              <a:endParaRPr lang="zh-CN" altLang="en-US" sz="1050" b="1" dirty="0"/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8498622" y="2402712"/>
              <a:ext cx="55705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10mm</a:t>
              </a:r>
              <a:endParaRPr lang="zh-CN" altLang="en-US" sz="1000" dirty="0"/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8508605" y="3089354"/>
              <a:ext cx="53772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10mm</a:t>
              </a:r>
              <a:endParaRPr lang="zh-CN" altLang="en-US" sz="100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128884" y="1024479"/>
            <a:ext cx="2948841" cy="1687124"/>
            <a:chOff x="6103165" y="900905"/>
            <a:chExt cx="2948841" cy="1687124"/>
          </a:xfrm>
        </p:grpSpPr>
        <p:pic>
          <p:nvPicPr>
            <p:cNvPr id="86" name="图片 8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165" y="900905"/>
              <a:ext cx="2948841" cy="1687124"/>
            </a:xfrm>
            <a:prstGeom prst="rect">
              <a:avLst/>
            </a:prstGeom>
          </p:spPr>
        </p:pic>
        <p:sp>
          <p:nvSpPr>
            <p:cNvPr id="87" name="椭圆 86"/>
            <p:cNvSpPr/>
            <p:nvPr/>
          </p:nvSpPr>
          <p:spPr>
            <a:xfrm>
              <a:off x="6653165" y="1982664"/>
              <a:ext cx="333083" cy="51639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8" name="文本框 87"/>
          <p:cNvSpPr txBox="1"/>
          <p:nvPr/>
        </p:nvSpPr>
        <p:spPr>
          <a:xfrm>
            <a:off x="391189" y="5517232"/>
            <a:ext cx="5404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u="sng" dirty="0" smtClean="0"/>
              <a:t>Kicker: </a:t>
            </a:r>
            <a:r>
              <a:rPr lang="en-US" altLang="zh-CN" sz="1600" dirty="0" smtClean="0"/>
              <a:t>vertical strip-line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kicker driven by DSRD </a:t>
            </a:r>
            <a:r>
              <a:rPr lang="en-US" altLang="zh-CN" sz="1600" dirty="0" err="1" smtClean="0"/>
              <a:t>pulser</a:t>
            </a:r>
            <a:endParaRPr lang="en-US" altLang="zh-CN" sz="1600" dirty="0"/>
          </a:p>
          <a:p>
            <a:r>
              <a:rPr lang="en-US" altLang="zh-CN" sz="1600" b="1" u="sng" dirty="0" smtClean="0"/>
              <a:t>Septa: </a:t>
            </a:r>
            <a:r>
              <a:rPr lang="en-US" altLang="zh-CN" sz="1600" dirty="0"/>
              <a:t>horizontal </a:t>
            </a:r>
            <a:r>
              <a:rPr lang="en-US" altLang="zh-CN" sz="1600" dirty="0" err="1"/>
              <a:t>Lambertson</a:t>
            </a:r>
            <a:r>
              <a:rPr lang="en-US" altLang="zh-CN" sz="1600" dirty="0"/>
              <a:t> </a:t>
            </a:r>
            <a:r>
              <a:rPr lang="en-US" altLang="zh-CN" sz="1600" dirty="0" smtClean="0"/>
              <a:t>magnet</a:t>
            </a:r>
          </a:p>
        </p:txBody>
      </p:sp>
      <p:grpSp>
        <p:nvGrpSpPr>
          <p:cNvPr id="89" name="组合 88"/>
          <p:cNvGrpSpPr/>
          <p:nvPr/>
        </p:nvGrpSpPr>
        <p:grpSpPr>
          <a:xfrm>
            <a:off x="110916" y="1980790"/>
            <a:ext cx="6175629" cy="2551316"/>
            <a:chOff x="110916" y="1980790"/>
            <a:chExt cx="6175629" cy="2551316"/>
          </a:xfrm>
        </p:grpSpPr>
        <p:cxnSp>
          <p:nvCxnSpPr>
            <p:cNvPr id="92" name="直接连接符 91"/>
            <p:cNvCxnSpPr/>
            <p:nvPr/>
          </p:nvCxnSpPr>
          <p:spPr>
            <a:xfrm flipV="1">
              <a:off x="110916" y="2348542"/>
              <a:ext cx="6053714" cy="1938"/>
            </a:xfrm>
            <a:prstGeom prst="line">
              <a:avLst/>
            </a:prstGeom>
            <a:ln w="1905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矩形 92"/>
            <p:cNvSpPr/>
            <p:nvPr/>
          </p:nvSpPr>
          <p:spPr>
            <a:xfrm>
              <a:off x="189335" y="2042405"/>
              <a:ext cx="184844" cy="61054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4" name="TextBox 15"/>
            <p:cNvSpPr txBox="1"/>
            <p:nvPr/>
          </p:nvSpPr>
          <p:spPr>
            <a:xfrm>
              <a:off x="172529" y="2641750"/>
              <a:ext cx="240858" cy="24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Q</a:t>
              </a:r>
              <a:endParaRPr lang="zh-CN" altLang="en-US" sz="1350" dirty="0"/>
            </a:p>
          </p:txBody>
        </p:sp>
        <p:sp>
          <p:nvSpPr>
            <p:cNvPr id="96" name="TextBox 16"/>
            <p:cNvSpPr txBox="1"/>
            <p:nvPr/>
          </p:nvSpPr>
          <p:spPr>
            <a:xfrm>
              <a:off x="5898558" y="2598545"/>
              <a:ext cx="240858" cy="24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Q</a:t>
              </a:r>
              <a:endParaRPr lang="zh-CN" altLang="en-US" sz="1350" dirty="0"/>
            </a:p>
          </p:txBody>
        </p:sp>
        <p:sp>
          <p:nvSpPr>
            <p:cNvPr id="97" name="矩形 96"/>
            <p:cNvSpPr/>
            <p:nvPr/>
          </p:nvSpPr>
          <p:spPr>
            <a:xfrm flipV="1">
              <a:off x="1185114" y="2412094"/>
              <a:ext cx="487318" cy="68914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8" name="矩形 97"/>
            <p:cNvSpPr/>
            <p:nvPr/>
          </p:nvSpPr>
          <p:spPr>
            <a:xfrm>
              <a:off x="1173910" y="2188040"/>
              <a:ext cx="504123" cy="649757"/>
            </a:xfrm>
            <a:prstGeom prst="rect">
              <a:avLst/>
            </a:prstGeom>
            <a:noFill/>
            <a:ln w="19050">
              <a:solidFill>
                <a:srgbClr val="D707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9" name="矩形 98"/>
            <p:cNvSpPr/>
            <p:nvPr/>
          </p:nvSpPr>
          <p:spPr>
            <a:xfrm>
              <a:off x="5920384" y="2041472"/>
              <a:ext cx="184844" cy="61054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cxnSp>
          <p:nvCxnSpPr>
            <p:cNvPr id="100" name="直接连接符 99"/>
            <p:cNvCxnSpPr>
              <a:stCxn id="94" idx="0"/>
              <a:endCxn id="108" idx="1"/>
            </p:cNvCxnSpPr>
            <p:nvPr/>
          </p:nvCxnSpPr>
          <p:spPr>
            <a:xfrm flipV="1">
              <a:off x="292958" y="2342078"/>
              <a:ext cx="5046216" cy="29967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H="1">
              <a:off x="381096" y="3021564"/>
              <a:ext cx="1" cy="3472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箭头连接符 101"/>
            <p:cNvCxnSpPr/>
            <p:nvPr/>
          </p:nvCxnSpPr>
          <p:spPr>
            <a:xfrm flipV="1">
              <a:off x="373755" y="3125247"/>
              <a:ext cx="701452" cy="293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50"/>
            <p:cNvSpPr txBox="1"/>
            <p:nvPr/>
          </p:nvSpPr>
          <p:spPr>
            <a:xfrm>
              <a:off x="468823" y="2926875"/>
              <a:ext cx="6847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22.5m</a:t>
              </a:r>
              <a:endParaRPr lang="zh-CN" altLang="en-US" sz="1200" dirty="0"/>
            </a:p>
          </p:txBody>
        </p:sp>
        <p:cxnSp>
          <p:nvCxnSpPr>
            <p:cNvPr id="104" name="直接箭头连接符 103"/>
            <p:cNvCxnSpPr/>
            <p:nvPr/>
          </p:nvCxnSpPr>
          <p:spPr>
            <a:xfrm>
              <a:off x="408146" y="3272237"/>
              <a:ext cx="5459476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H="1">
              <a:off x="5867621" y="2969563"/>
              <a:ext cx="1" cy="3472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59"/>
            <p:cNvSpPr txBox="1"/>
            <p:nvPr/>
          </p:nvSpPr>
          <p:spPr>
            <a:xfrm>
              <a:off x="2795014" y="3272237"/>
              <a:ext cx="8140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196m</a:t>
              </a:r>
              <a:endParaRPr lang="zh-CN" altLang="en-US" sz="1200" dirty="0"/>
            </a:p>
          </p:txBody>
        </p:sp>
        <p:sp>
          <p:nvSpPr>
            <p:cNvPr id="107" name="TextBox 63"/>
            <p:cNvSpPr txBox="1"/>
            <p:nvPr/>
          </p:nvSpPr>
          <p:spPr>
            <a:xfrm>
              <a:off x="1161775" y="2922445"/>
              <a:ext cx="5162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r>
                <a:rPr lang="en-US" altLang="zh-CN" sz="1200" dirty="0" smtClean="0"/>
                <a:t>m</a:t>
              </a:r>
              <a:endParaRPr lang="zh-CN" altLang="en-US" sz="1200" dirty="0"/>
            </a:p>
          </p:txBody>
        </p:sp>
        <p:sp>
          <p:nvSpPr>
            <p:cNvPr id="108" name="矩形 107"/>
            <p:cNvSpPr/>
            <p:nvPr/>
          </p:nvSpPr>
          <p:spPr>
            <a:xfrm>
              <a:off x="5339174" y="1980790"/>
              <a:ext cx="515323" cy="722575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9" name="矩形 108"/>
            <p:cNvSpPr/>
            <p:nvPr/>
          </p:nvSpPr>
          <p:spPr>
            <a:xfrm flipV="1">
              <a:off x="5355046" y="2019999"/>
              <a:ext cx="477046" cy="56014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0" name="矩形 109"/>
            <p:cNvSpPr/>
            <p:nvPr/>
          </p:nvSpPr>
          <p:spPr>
            <a:xfrm flipV="1">
              <a:off x="5354111" y="2630547"/>
              <a:ext cx="477980" cy="37341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cxnSp>
          <p:nvCxnSpPr>
            <p:cNvPr id="111" name="直接连接符 110"/>
            <p:cNvCxnSpPr>
              <a:endCxn id="99" idx="3"/>
            </p:cNvCxnSpPr>
            <p:nvPr/>
          </p:nvCxnSpPr>
          <p:spPr>
            <a:xfrm flipV="1">
              <a:off x="5261221" y="2346746"/>
              <a:ext cx="844007" cy="12306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75"/>
            <p:cNvSpPr txBox="1"/>
            <p:nvPr/>
          </p:nvSpPr>
          <p:spPr>
            <a:xfrm>
              <a:off x="5350441" y="2922445"/>
              <a:ext cx="589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</a:t>
              </a:r>
              <a:r>
                <a:rPr lang="en-US" altLang="zh-CN" sz="1200" dirty="0" smtClean="0"/>
                <a:t>m</a:t>
              </a:r>
              <a:endParaRPr lang="zh-CN" altLang="en-US" sz="1200" dirty="0"/>
            </a:p>
          </p:txBody>
        </p:sp>
        <p:cxnSp>
          <p:nvCxnSpPr>
            <p:cNvPr id="113" name="直接连接符 112"/>
            <p:cNvCxnSpPr/>
            <p:nvPr/>
          </p:nvCxnSpPr>
          <p:spPr>
            <a:xfrm>
              <a:off x="2843808" y="2322225"/>
              <a:ext cx="33830" cy="1706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83"/>
            <p:cNvSpPr txBox="1"/>
            <p:nvPr/>
          </p:nvSpPr>
          <p:spPr>
            <a:xfrm>
              <a:off x="2326055" y="2108085"/>
              <a:ext cx="1220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1200" dirty="0" smtClean="0"/>
                <a:t>ϴ</a:t>
              </a:r>
              <a:r>
                <a:rPr lang="en-US" altLang="zh-CN" sz="1200" baseline="-25000" dirty="0"/>
                <a:t>V</a:t>
              </a:r>
              <a:r>
                <a:rPr lang="en-US" altLang="zh-CN" sz="1200" dirty="0" smtClean="0"/>
                <a:t>=0.11mrad</a:t>
              </a:r>
              <a:endParaRPr lang="zh-CN" altLang="en-US" sz="1200" dirty="0"/>
            </a:p>
          </p:txBody>
        </p:sp>
        <p:cxnSp>
          <p:nvCxnSpPr>
            <p:cNvPr id="115" name="直接箭头连接符 114"/>
            <p:cNvCxnSpPr/>
            <p:nvPr/>
          </p:nvCxnSpPr>
          <p:spPr>
            <a:xfrm>
              <a:off x="1708368" y="3123891"/>
              <a:ext cx="353232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90"/>
            <p:cNvSpPr txBox="1"/>
            <p:nvPr/>
          </p:nvSpPr>
          <p:spPr>
            <a:xfrm>
              <a:off x="3240685" y="2911424"/>
              <a:ext cx="5599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171m</a:t>
              </a:r>
              <a:endParaRPr lang="zh-CN" altLang="en-US" sz="1200" dirty="0"/>
            </a:p>
          </p:txBody>
        </p:sp>
        <p:cxnSp>
          <p:nvCxnSpPr>
            <p:cNvPr id="117" name="直接箭头连接符 116"/>
            <p:cNvCxnSpPr/>
            <p:nvPr/>
          </p:nvCxnSpPr>
          <p:spPr>
            <a:xfrm>
              <a:off x="5363617" y="3123891"/>
              <a:ext cx="51002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>
              <a:off x="1678032" y="3028780"/>
              <a:ext cx="1" cy="1904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箭头连接符 118"/>
            <p:cNvCxnSpPr/>
            <p:nvPr/>
          </p:nvCxnSpPr>
          <p:spPr>
            <a:xfrm flipV="1">
              <a:off x="1772733" y="2321304"/>
              <a:ext cx="3322" cy="23638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4"/>
            <p:cNvSpPr txBox="1"/>
            <p:nvPr/>
          </p:nvSpPr>
          <p:spPr>
            <a:xfrm>
              <a:off x="1737766" y="2319308"/>
              <a:ext cx="796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30mm</a:t>
              </a:r>
              <a:endParaRPr lang="zh-CN" altLang="en-US" sz="1200" dirty="0"/>
            </a:p>
          </p:txBody>
        </p:sp>
        <p:cxnSp>
          <p:nvCxnSpPr>
            <p:cNvPr id="121" name="直接连接符 120"/>
            <p:cNvCxnSpPr/>
            <p:nvPr/>
          </p:nvCxnSpPr>
          <p:spPr>
            <a:xfrm>
              <a:off x="5363277" y="3028779"/>
              <a:ext cx="1" cy="1904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>
              <a:off x="1101968" y="3024495"/>
              <a:ext cx="1" cy="1904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箭头连接符 122"/>
            <p:cNvCxnSpPr/>
            <p:nvPr/>
          </p:nvCxnSpPr>
          <p:spPr>
            <a:xfrm>
              <a:off x="1101969" y="3128177"/>
              <a:ext cx="53573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>
              <a:off x="5869011" y="3041637"/>
              <a:ext cx="1" cy="1904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42"/>
            <p:cNvSpPr txBox="1"/>
            <p:nvPr/>
          </p:nvSpPr>
          <p:spPr>
            <a:xfrm>
              <a:off x="355725" y="1993783"/>
              <a:ext cx="94320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u="sng" dirty="0" smtClean="0">
                  <a:solidFill>
                    <a:srgbClr val="FF0000"/>
                  </a:solidFill>
                </a:rPr>
                <a:t>Side view</a:t>
              </a:r>
              <a:endParaRPr lang="zh-CN" altLang="en-US" sz="1350" u="sng" dirty="0">
                <a:solidFill>
                  <a:srgbClr val="FF0000"/>
                </a:solidFill>
              </a:endParaRPr>
            </a:p>
          </p:txBody>
        </p:sp>
        <p:sp>
          <p:nvSpPr>
            <p:cNvPr id="126" name="矩形 125"/>
            <p:cNvSpPr/>
            <p:nvPr/>
          </p:nvSpPr>
          <p:spPr>
            <a:xfrm>
              <a:off x="184093" y="3503903"/>
              <a:ext cx="184844" cy="61054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7" name="TextBox 149"/>
            <p:cNvSpPr txBox="1"/>
            <p:nvPr/>
          </p:nvSpPr>
          <p:spPr>
            <a:xfrm>
              <a:off x="114867" y="4059677"/>
              <a:ext cx="240858" cy="24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Q</a:t>
              </a:r>
              <a:endParaRPr lang="zh-CN" altLang="en-US" sz="1350" dirty="0"/>
            </a:p>
          </p:txBody>
        </p:sp>
        <p:sp>
          <p:nvSpPr>
            <p:cNvPr id="128" name="TextBox 150"/>
            <p:cNvSpPr txBox="1"/>
            <p:nvPr/>
          </p:nvSpPr>
          <p:spPr>
            <a:xfrm>
              <a:off x="5892377" y="4059677"/>
              <a:ext cx="240858" cy="24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Q</a:t>
              </a:r>
              <a:endParaRPr lang="zh-CN" altLang="en-US" sz="1350" dirty="0"/>
            </a:p>
          </p:txBody>
        </p:sp>
        <p:sp>
          <p:nvSpPr>
            <p:cNvPr id="129" name="矩形 128"/>
            <p:cNvSpPr/>
            <p:nvPr/>
          </p:nvSpPr>
          <p:spPr>
            <a:xfrm flipV="1">
              <a:off x="1179872" y="3589650"/>
              <a:ext cx="487318" cy="511857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0" name="矩形 129"/>
            <p:cNvSpPr/>
            <p:nvPr/>
          </p:nvSpPr>
          <p:spPr>
            <a:xfrm>
              <a:off x="1168668" y="3516314"/>
              <a:ext cx="504123" cy="660026"/>
            </a:xfrm>
            <a:prstGeom prst="rect">
              <a:avLst/>
            </a:prstGeom>
            <a:noFill/>
            <a:ln w="19050">
              <a:solidFill>
                <a:srgbClr val="D707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1" name="矩形 130"/>
            <p:cNvSpPr/>
            <p:nvPr/>
          </p:nvSpPr>
          <p:spPr>
            <a:xfrm>
              <a:off x="5898041" y="3492083"/>
              <a:ext cx="184844" cy="61054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cxnSp>
          <p:nvCxnSpPr>
            <p:cNvPr id="132" name="直接连接符 131"/>
            <p:cNvCxnSpPr>
              <a:stCxn id="126" idx="2"/>
              <a:endCxn id="129" idx="3"/>
            </p:cNvCxnSpPr>
            <p:nvPr/>
          </p:nvCxnSpPr>
          <p:spPr>
            <a:xfrm flipV="1">
              <a:off x="276515" y="3845578"/>
              <a:ext cx="1390675" cy="26887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矩形 132"/>
            <p:cNvSpPr/>
            <p:nvPr/>
          </p:nvSpPr>
          <p:spPr>
            <a:xfrm>
              <a:off x="5333933" y="3442287"/>
              <a:ext cx="515323" cy="722575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4" name="矩形 133"/>
            <p:cNvSpPr/>
            <p:nvPr/>
          </p:nvSpPr>
          <p:spPr>
            <a:xfrm flipV="1">
              <a:off x="5349804" y="3657841"/>
              <a:ext cx="477046" cy="303072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cxnSp>
          <p:nvCxnSpPr>
            <p:cNvPr id="135" name="直接连接符 134"/>
            <p:cNvCxnSpPr/>
            <p:nvPr/>
          </p:nvCxnSpPr>
          <p:spPr>
            <a:xfrm flipV="1">
              <a:off x="2983858" y="3800348"/>
              <a:ext cx="3302687" cy="3597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69"/>
            <p:cNvSpPr txBox="1"/>
            <p:nvPr/>
          </p:nvSpPr>
          <p:spPr>
            <a:xfrm>
              <a:off x="371565" y="4137527"/>
              <a:ext cx="1142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1200" dirty="0" smtClean="0"/>
                <a:t>ϴ</a:t>
              </a:r>
              <a:r>
                <a:rPr lang="en-US" altLang="zh-CN" sz="1200" baseline="-25000" dirty="0" smtClean="0"/>
                <a:t>H</a:t>
              </a:r>
              <a:r>
                <a:rPr lang="en-US" altLang="zh-CN" sz="1200" dirty="0" smtClean="0"/>
                <a:t>=12.7mrad</a:t>
              </a:r>
              <a:endParaRPr lang="zh-CN" altLang="en-US" sz="1200" dirty="0"/>
            </a:p>
          </p:txBody>
        </p:sp>
        <p:cxnSp>
          <p:nvCxnSpPr>
            <p:cNvPr id="137" name="直接箭头连接符 136"/>
            <p:cNvCxnSpPr/>
            <p:nvPr/>
          </p:nvCxnSpPr>
          <p:spPr>
            <a:xfrm flipV="1">
              <a:off x="1025418" y="3945770"/>
              <a:ext cx="955" cy="26713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76"/>
            <p:cNvSpPr txBox="1"/>
            <p:nvPr/>
          </p:nvSpPr>
          <p:spPr>
            <a:xfrm>
              <a:off x="553861" y="3592581"/>
              <a:ext cx="8784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12.7mm</a:t>
              </a:r>
              <a:endParaRPr lang="zh-CN" altLang="en-US" sz="1200" dirty="0"/>
            </a:p>
          </p:txBody>
        </p:sp>
        <p:cxnSp>
          <p:nvCxnSpPr>
            <p:cNvPr id="139" name="直接箭头连接符 138"/>
            <p:cNvCxnSpPr/>
            <p:nvPr/>
          </p:nvCxnSpPr>
          <p:spPr>
            <a:xfrm flipV="1">
              <a:off x="453897" y="3781933"/>
              <a:ext cx="0" cy="33147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83"/>
            <p:cNvSpPr txBox="1"/>
            <p:nvPr/>
          </p:nvSpPr>
          <p:spPr>
            <a:xfrm>
              <a:off x="434144" y="3799012"/>
              <a:ext cx="7257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300mm</a:t>
              </a:r>
              <a:endParaRPr lang="zh-CN" altLang="en-US" sz="1200" dirty="0"/>
            </a:p>
          </p:txBody>
        </p:sp>
        <p:sp>
          <p:nvSpPr>
            <p:cNvPr id="141" name="TextBox 146"/>
            <p:cNvSpPr txBox="1"/>
            <p:nvPr/>
          </p:nvSpPr>
          <p:spPr>
            <a:xfrm>
              <a:off x="358568" y="3349885"/>
              <a:ext cx="96163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u="sng" dirty="0" smtClean="0">
                  <a:solidFill>
                    <a:srgbClr val="FF0000"/>
                  </a:solidFill>
                </a:rPr>
                <a:t>Top view</a:t>
              </a:r>
              <a:endParaRPr lang="zh-CN" altLang="en-US" sz="1350" u="sng" dirty="0">
                <a:solidFill>
                  <a:srgbClr val="FF0000"/>
                </a:solidFill>
              </a:endParaRPr>
            </a:p>
          </p:txBody>
        </p:sp>
        <p:cxnSp>
          <p:nvCxnSpPr>
            <p:cNvPr id="142" name="直接连接符 141"/>
            <p:cNvCxnSpPr/>
            <p:nvPr/>
          </p:nvCxnSpPr>
          <p:spPr>
            <a:xfrm flipV="1">
              <a:off x="181167" y="3804783"/>
              <a:ext cx="6058956" cy="6116"/>
            </a:xfrm>
            <a:prstGeom prst="line">
              <a:avLst/>
            </a:prstGeom>
            <a:ln w="1905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弧形 142"/>
            <p:cNvSpPr/>
            <p:nvPr/>
          </p:nvSpPr>
          <p:spPr>
            <a:xfrm>
              <a:off x="1029961" y="3570533"/>
              <a:ext cx="45719" cy="488546"/>
            </a:xfrm>
            <a:prstGeom prst="arc">
              <a:avLst>
                <a:gd name="adj1" fmla="val 5687337"/>
                <a:gd name="adj2" fmla="val 1200801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4" name="TextBox 217"/>
            <p:cNvSpPr txBox="1"/>
            <p:nvPr/>
          </p:nvSpPr>
          <p:spPr>
            <a:xfrm>
              <a:off x="953214" y="4232024"/>
              <a:ext cx="114172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 err="1"/>
                <a:t>Lambertson</a:t>
              </a:r>
              <a:endParaRPr lang="zh-CN" altLang="en-US" sz="1350" dirty="0"/>
            </a:p>
          </p:txBody>
        </p:sp>
        <p:sp>
          <p:nvSpPr>
            <p:cNvPr id="145" name="TextBox 218"/>
            <p:cNvSpPr txBox="1"/>
            <p:nvPr/>
          </p:nvSpPr>
          <p:spPr>
            <a:xfrm>
              <a:off x="5240688" y="4217521"/>
              <a:ext cx="76456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kicker</a:t>
              </a:r>
              <a:endParaRPr lang="zh-CN" altLang="en-US" sz="1350" dirty="0"/>
            </a:p>
          </p:txBody>
        </p:sp>
        <p:sp>
          <p:nvSpPr>
            <p:cNvPr id="146" name="TextBox 225"/>
            <p:cNvSpPr txBox="1"/>
            <p:nvPr/>
          </p:nvSpPr>
          <p:spPr>
            <a:xfrm>
              <a:off x="4489050" y="2385084"/>
              <a:ext cx="11242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FF0000"/>
                  </a:solidFill>
                </a:rPr>
                <a:t>11.19mm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147" name="直接箭头连接符 146"/>
            <p:cNvCxnSpPr/>
            <p:nvPr/>
          </p:nvCxnSpPr>
          <p:spPr>
            <a:xfrm flipV="1">
              <a:off x="5296369" y="2394006"/>
              <a:ext cx="430" cy="13017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箭头连接符 147"/>
            <p:cNvCxnSpPr/>
            <p:nvPr/>
          </p:nvCxnSpPr>
          <p:spPr>
            <a:xfrm flipV="1">
              <a:off x="1075207" y="2325097"/>
              <a:ext cx="0" cy="29016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14"/>
            <p:cNvSpPr txBox="1"/>
            <p:nvPr/>
          </p:nvSpPr>
          <p:spPr>
            <a:xfrm>
              <a:off x="328596" y="2338264"/>
              <a:ext cx="921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30.22mm</a:t>
              </a:r>
              <a:endParaRPr lang="zh-CN" altLang="en-US" sz="1200" dirty="0"/>
            </a:p>
          </p:txBody>
        </p:sp>
        <p:cxnSp>
          <p:nvCxnSpPr>
            <p:cNvPr id="150" name="直接连接符 149"/>
            <p:cNvCxnSpPr/>
            <p:nvPr/>
          </p:nvCxnSpPr>
          <p:spPr>
            <a:xfrm flipH="1">
              <a:off x="1678033" y="3801184"/>
              <a:ext cx="1628450" cy="2191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矩形 150"/>
            <p:cNvSpPr/>
            <p:nvPr/>
          </p:nvSpPr>
          <p:spPr>
            <a:xfrm>
              <a:off x="2051720" y="3524680"/>
              <a:ext cx="113423" cy="61054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2" name="矩形 151"/>
            <p:cNvSpPr/>
            <p:nvPr/>
          </p:nvSpPr>
          <p:spPr>
            <a:xfrm>
              <a:off x="4458577" y="3501008"/>
              <a:ext cx="113423" cy="61054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3" name="TextBox 150"/>
            <p:cNvSpPr txBox="1"/>
            <p:nvPr/>
          </p:nvSpPr>
          <p:spPr>
            <a:xfrm>
              <a:off x="2018032" y="4127398"/>
              <a:ext cx="240858" cy="24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Q</a:t>
              </a:r>
              <a:endParaRPr lang="zh-CN" altLang="en-US" sz="1350" dirty="0"/>
            </a:p>
          </p:txBody>
        </p:sp>
        <p:sp>
          <p:nvSpPr>
            <p:cNvPr id="154" name="TextBox 150"/>
            <p:cNvSpPr txBox="1"/>
            <p:nvPr/>
          </p:nvSpPr>
          <p:spPr>
            <a:xfrm>
              <a:off x="4370143" y="4124664"/>
              <a:ext cx="240858" cy="24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Q</a:t>
              </a:r>
              <a:endParaRPr lang="zh-CN" altLang="en-US" sz="1350" dirty="0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2051720" y="2053741"/>
              <a:ext cx="113423" cy="61054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6" name="矩形 155"/>
            <p:cNvSpPr/>
            <p:nvPr/>
          </p:nvSpPr>
          <p:spPr>
            <a:xfrm>
              <a:off x="4458577" y="2060487"/>
              <a:ext cx="113423" cy="61054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7" name="矩形 156"/>
            <p:cNvSpPr/>
            <p:nvPr/>
          </p:nvSpPr>
          <p:spPr>
            <a:xfrm>
              <a:off x="3234441" y="3538533"/>
              <a:ext cx="113423" cy="61054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8" name="矩形 157"/>
            <p:cNvSpPr/>
            <p:nvPr/>
          </p:nvSpPr>
          <p:spPr>
            <a:xfrm>
              <a:off x="3306449" y="2098373"/>
              <a:ext cx="113423" cy="61054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9" name="TextBox 150"/>
            <p:cNvSpPr txBox="1"/>
            <p:nvPr/>
          </p:nvSpPr>
          <p:spPr>
            <a:xfrm>
              <a:off x="3137626" y="4124664"/>
              <a:ext cx="240858" cy="24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Q</a:t>
              </a:r>
              <a:endParaRPr lang="zh-CN" alt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60143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Booster HE extraction for CR off-axis injection</a:t>
            </a:r>
            <a:endParaRPr lang="zh-CN" altLang="en-US" sz="2800" dirty="0"/>
          </a:p>
        </p:txBody>
      </p:sp>
      <p:sp>
        <p:nvSpPr>
          <p:cNvPr id="72" name="内容占位符 1"/>
          <p:cNvSpPr>
            <a:spLocks noGrp="1"/>
          </p:cNvSpPr>
          <p:nvPr>
            <p:ph idx="1"/>
          </p:nvPr>
        </p:nvSpPr>
        <p:spPr>
          <a:xfrm>
            <a:off x="188830" y="1077805"/>
            <a:ext cx="5700334" cy="564502"/>
          </a:xfrm>
        </p:spPr>
        <p:txBody>
          <a:bodyPr>
            <a:normAutofit fontScale="92500"/>
          </a:bodyPr>
          <a:lstStyle/>
          <a:p>
            <a:r>
              <a:rPr lang="en-US" altLang="zh-CN" sz="2400" dirty="0" smtClean="0"/>
              <a:t>Train by train or bunch-by-bunch extraction</a:t>
            </a:r>
            <a:endParaRPr lang="zh-CN" altLang="en-US" sz="2400" dirty="0"/>
          </a:p>
        </p:txBody>
      </p:sp>
      <p:grpSp>
        <p:nvGrpSpPr>
          <p:cNvPr id="85" name="组合 84"/>
          <p:cNvGrpSpPr/>
          <p:nvPr/>
        </p:nvGrpSpPr>
        <p:grpSpPr>
          <a:xfrm>
            <a:off x="6444207" y="2636912"/>
            <a:ext cx="2643250" cy="1815599"/>
            <a:chOff x="6444207" y="1902547"/>
            <a:chExt cx="2643250" cy="1815599"/>
          </a:xfrm>
        </p:grpSpPr>
        <p:pic>
          <p:nvPicPr>
            <p:cNvPr id="68" name="Picture 2" descr="1534211394(1)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7" y="1902547"/>
              <a:ext cx="2486574" cy="1815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椭圆 68"/>
            <p:cNvSpPr/>
            <p:nvPr/>
          </p:nvSpPr>
          <p:spPr>
            <a:xfrm>
              <a:off x="6961072" y="1985102"/>
              <a:ext cx="1081913" cy="5083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/>
                <a:t>Storage Beam</a:t>
              </a:r>
            </a:p>
          </p:txBody>
        </p:sp>
        <p:sp>
          <p:nvSpPr>
            <p:cNvPr id="70" name="椭圆 69"/>
            <p:cNvSpPr/>
            <p:nvPr/>
          </p:nvSpPr>
          <p:spPr>
            <a:xfrm>
              <a:off x="6961072" y="3138564"/>
              <a:ext cx="1081913" cy="50836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/>
                <a:t>Injection </a:t>
              </a:r>
              <a:r>
                <a:rPr lang="zh-CN" altLang="en-US" sz="1050" dirty="0" smtClean="0"/>
                <a:t>Beam</a:t>
              </a:r>
              <a:r>
                <a:rPr lang="en-US" altLang="zh-CN" sz="1050" dirty="0" smtClean="0"/>
                <a:t> </a:t>
              </a:r>
              <a:endParaRPr lang="zh-CN" altLang="en-US" sz="1050" dirty="0"/>
            </a:p>
          </p:txBody>
        </p:sp>
        <p:sp>
          <p:nvSpPr>
            <p:cNvPr id="71" name="矩形 70"/>
            <p:cNvSpPr/>
            <p:nvPr/>
          </p:nvSpPr>
          <p:spPr>
            <a:xfrm>
              <a:off x="7101396" y="2825281"/>
              <a:ext cx="1317990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zh-CN" sz="1050" b="1" dirty="0"/>
                <a:t>Septum</a:t>
              </a:r>
              <a:r>
                <a:rPr lang="zh-CN" altLang="en-US" sz="1050" b="1" dirty="0"/>
                <a:t> </a:t>
              </a:r>
              <a:r>
                <a:rPr lang="zh-CN" altLang="en-US" sz="1050" b="1" dirty="0" smtClean="0"/>
                <a:t>Plate </a:t>
              </a:r>
              <a:r>
                <a:rPr lang="en-US" altLang="zh-CN" sz="1050" b="1" dirty="0" smtClean="0"/>
                <a:t>10mm</a:t>
              </a:r>
              <a:endParaRPr lang="zh-CN" altLang="en-US" sz="1050" b="1" dirty="0"/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8494786" y="2403070"/>
              <a:ext cx="59267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10mm</a:t>
              </a:r>
              <a:endParaRPr lang="zh-CN" altLang="en-US" sz="1000" dirty="0"/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8505847" y="3094843"/>
              <a:ext cx="54983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10mm</a:t>
              </a:r>
              <a:endParaRPr lang="zh-CN" altLang="en-US" sz="100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130744" y="949788"/>
            <a:ext cx="2948841" cy="1687124"/>
            <a:chOff x="5894207" y="141740"/>
            <a:chExt cx="2948841" cy="1687124"/>
          </a:xfrm>
        </p:grpSpPr>
        <p:pic>
          <p:nvPicPr>
            <p:cNvPr id="86" name="图片 8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4207" y="141740"/>
              <a:ext cx="2948841" cy="1687124"/>
            </a:xfrm>
            <a:prstGeom prst="rect">
              <a:avLst/>
            </a:prstGeom>
          </p:spPr>
        </p:pic>
        <p:sp>
          <p:nvSpPr>
            <p:cNvPr id="87" name="椭圆 86"/>
            <p:cNvSpPr/>
            <p:nvPr/>
          </p:nvSpPr>
          <p:spPr>
            <a:xfrm>
              <a:off x="6444207" y="304407"/>
              <a:ext cx="333083" cy="51639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203883" y="4378743"/>
            <a:ext cx="1930190" cy="809405"/>
            <a:chOff x="6988165" y="5576467"/>
            <a:chExt cx="1930190" cy="809405"/>
          </a:xfrm>
        </p:grpSpPr>
        <p:grpSp>
          <p:nvGrpSpPr>
            <p:cNvPr id="89" name="组合 88"/>
            <p:cNvGrpSpPr/>
            <p:nvPr/>
          </p:nvGrpSpPr>
          <p:grpSpPr>
            <a:xfrm>
              <a:off x="7156472" y="5614471"/>
              <a:ext cx="1368152" cy="327547"/>
              <a:chOff x="6948264" y="5259984"/>
              <a:chExt cx="1810543" cy="728811"/>
            </a:xfrm>
          </p:grpSpPr>
          <p:cxnSp>
            <p:nvCxnSpPr>
              <p:cNvPr id="101" name="直接连接符 100"/>
              <p:cNvCxnSpPr/>
              <p:nvPr/>
            </p:nvCxnSpPr>
            <p:spPr>
              <a:xfrm flipV="1">
                <a:off x="7164288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>
                <a:off x="7236296" y="5259984"/>
                <a:ext cx="12241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 flipH="1" flipV="1">
                <a:off x="8460432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/>
              <p:cNvCxnSpPr/>
              <p:nvPr/>
            </p:nvCxnSpPr>
            <p:spPr>
              <a:xfrm>
                <a:off x="6948264" y="5980064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/>
              <p:nvPr/>
            </p:nvCxnSpPr>
            <p:spPr>
              <a:xfrm>
                <a:off x="8542783" y="5988795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0" name="直接连接符 89"/>
            <p:cNvCxnSpPr/>
            <p:nvPr/>
          </p:nvCxnSpPr>
          <p:spPr>
            <a:xfrm>
              <a:off x="7328387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>
              <a:off x="7403355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箭头连接符 91"/>
            <p:cNvCxnSpPr/>
            <p:nvPr/>
          </p:nvCxnSpPr>
          <p:spPr>
            <a:xfrm>
              <a:off x="6988165" y="6010937"/>
              <a:ext cx="3402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箭头连接符 92"/>
            <p:cNvCxnSpPr/>
            <p:nvPr/>
          </p:nvCxnSpPr>
          <p:spPr>
            <a:xfrm flipH="1">
              <a:off x="7413484" y="6005613"/>
              <a:ext cx="875892" cy="143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文本框 93"/>
            <p:cNvSpPr txBox="1"/>
            <p:nvPr/>
          </p:nvSpPr>
          <p:spPr>
            <a:xfrm>
              <a:off x="7048194" y="6101257"/>
              <a:ext cx="620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200ns</a:t>
              </a:r>
              <a:endParaRPr lang="zh-CN" altLang="en-US" sz="1200" dirty="0"/>
            </a:p>
          </p:txBody>
        </p:sp>
        <p:cxnSp>
          <p:nvCxnSpPr>
            <p:cNvPr id="95" name="直接连接符 94"/>
            <p:cNvCxnSpPr/>
            <p:nvPr/>
          </p:nvCxnSpPr>
          <p:spPr>
            <a:xfrm>
              <a:off x="8282508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>
              <a:off x="8354516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箭头连接符 96"/>
            <p:cNvCxnSpPr/>
            <p:nvPr/>
          </p:nvCxnSpPr>
          <p:spPr>
            <a:xfrm flipH="1" flipV="1">
              <a:off x="8361384" y="6006492"/>
              <a:ext cx="470884" cy="1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文本框 97"/>
            <p:cNvSpPr txBox="1"/>
            <p:nvPr/>
          </p:nvSpPr>
          <p:spPr>
            <a:xfrm>
              <a:off x="7410223" y="5806204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40~2000ns</a:t>
              </a:r>
              <a:endParaRPr lang="zh-CN" altLang="en-US" sz="1200" dirty="0"/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8155509" y="6108873"/>
              <a:ext cx="620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200ns</a:t>
              </a:r>
              <a:endParaRPr lang="zh-CN" altLang="en-US" sz="1200" dirty="0"/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8298205" y="5576467"/>
              <a:ext cx="620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1kHz</a:t>
              </a:r>
              <a:endParaRPr lang="zh-CN" altLang="en-US" sz="1200" dirty="0"/>
            </a:p>
          </p:txBody>
        </p:sp>
      </p:grpSp>
      <p:sp>
        <p:nvSpPr>
          <p:cNvPr id="107" name="文本框 106"/>
          <p:cNvSpPr txBox="1"/>
          <p:nvPr/>
        </p:nvSpPr>
        <p:spPr>
          <a:xfrm>
            <a:off x="214977" y="5358778"/>
            <a:ext cx="8715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u="sng" dirty="0" smtClean="0"/>
              <a:t>Kicker: </a:t>
            </a:r>
            <a:r>
              <a:rPr lang="en-US" altLang="zh-CN" sz="1600" dirty="0" smtClean="0"/>
              <a:t>horizontal out-vacuum </a:t>
            </a:r>
            <a:r>
              <a:rPr lang="en-US" altLang="zh-CN" sz="1600" dirty="0"/>
              <a:t>delay-line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dipole kicker(coating ceramic vacuum chamber) driven by PFN-based solid-state </a:t>
            </a:r>
            <a:r>
              <a:rPr lang="en-US" altLang="zh-CN" sz="1600" dirty="0" err="1" smtClean="0"/>
              <a:t>pulser</a:t>
            </a:r>
            <a:endParaRPr lang="en-US" altLang="zh-CN" sz="1600" dirty="0"/>
          </a:p>
          <a:p>
            <a:r>
              <a:rPr lang="en-US" altLang="zh-CN" sz="1600" b="1" u="sng" dirty="0" smtClean="0"/>
              <a:t>Septum: </a:t>
            </a:r>
            <a:r>
              <a:rPr lang="en-US" altLang="zh-CN" sz="1600" dirty="0" smtClean="0"/>
              <a:t>vertical </a:t>
            </a:r>
            <a:r>
              <a:rPr lang="en-US" altLang="zh-CN" sz="1600" dirty="0" err="1" smtClean="0"/>
              <a:t>Lambertson</a:t>
            </a:r>
            <a:r>
              <a:rPr lang="en-US" altLang="zh-CN" sz="1600" dirty="0" smtClean="0"/>
              <a:t> magnet</a:t>
            </a:r>
          </a:p>
        </p:txBody>
      </p:sp>
      <p:sp>
        <p:nvSpPr>
          <p:cNvPr id="108" name="椭圆 107"/>
          <p:cNvSpPr/>
          <p:nvPr/>
        </p:nvSpPr>
        <p:spPr>
          <a:xfrm>
            <a:off x="8277851" y="1134583"/>
            <a:ext cx="333083" cy="5163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6" name="组合 105"/>
          <p:cNvGrpSpPr/>
          <p:nvPr/>
        </p:nvGrpSpPr>
        <p:grpSpPr>
          <a:xfrm>
            <a:off x="67814" y="1735726"/>
            <a:ext cx="6171572" cy="2534568"/>
            <a:chOff x="913383" y="126977"/>
            <a:chExt cx="6171572" cy="2534568"/>
          </a:xfrm>
        </p:grpSpPr>
        <p:cxnSp>
          <p:nvCxnSpPr>
            <p:cNvPr id="109" name="直接连接符 108"/>
            <p:cNvCxnSpPr/>
            <p:nvPr/>
          </p:nvCxnSpPr>
          <p:spPr>
            <a:xfrm flipV="1">
              <a:off x="913383" y="1973980"/>
              <a:ext cx="6058956" cy="6116"/>
            </a:xfrm>
            <a:prstGeom prst="line">
              <a:avLst/>
            </a:prstGeom>
            <a:ln w="1905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V="1">
              <a:off x="918625" y="516660"/>
              <a:ext cx="6053714" cy="1938"/>
            </a:xfrm>
            <a:prstGeom prst="line">
              <a:avLst/>
            </a:prstGeom>
            <a:ln w="1905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矩形 112"/>
            <p:cNvSpPr/>
            <p:nvPr/>
          </p:nvSpPr>
          <p:spPr>
            <a:xfrm>
              <a:off x="997044" y="210523"/>
              <a:ext cx="184844" cy="61054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4" name="TextBox 15"/>
            <p:cNvSpPr txBox="1"/>
            <p:nvPr/>
          </p:nvSpPr>
          <p:spPr>
            <a:xfrm>
              <a:off x="980238" y="809868"/>
              <a:ext cx="240858" cy="24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Q</a:t>
              </a:r>
              <a:endParaRPr lang="zh-CN" altLang="en-US" sz="1350" dirty="0"/>
            </a:p>
          </p:txBody>
        </p:sp>
        <p:sp>
          <p:nvSpPr>
            <p:cNvPr id="115" name="TextBox 16"/>
            <p:cNvSpPr txBox="1"/>
            <p:nvPr/>
          </p:nvSpPr>
          <p:spPr>
            <a:xfrm>
              <a:off x="6706267" y="766663"/>
              <a:ext cx="240858" cy="24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Q</a:t>
              </a:r>
              <a:endParaRPr lang="zh-CN" altLang="en-US" sz="1350" dirty="0"/>
            </a:p>
          </p:txBody>
        </p:sp>
        <p:sp>
          <p:nvSpPr>
            <p:cNvPr id="116" name="矩形 115"/>
            <p:cNvSpPr/>
            <p:nvPr/>
          </p:nvSpPr>
          <p:spPr>
            <a:xfrm flipV="1">
              <a:off x="5452542" y="580212"/>
              <a:ext cx="487318" cy="68914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7" name="矩形 116"/>
            <p:cNvSpPr/>
            <p:nvPr/>
          </p:nvSpPr>
          <p:spPr>
            <a:xfrm>
              <a:off x="5441338" y="356158"/>
              <a:ext cx="504123" cy="649757"/>
            </a:xfrm>
            <a:prstGeom prst="rect">
              <a:avLst/>
            </a:prstGeom>
            <a:noFill/>
            <a:ln w="19050">
              <a:solidFill>
                <a:srgbClr val="D707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8" name="矩形 117"/>
            <p:cNvSpPr/>
            <p:nvPr/>
          </p:nvSpPr>
          <p:spPr>
            <a:xfrm>
              <a:off x="6728093" y="209590"/>
              <a:ext cx="184844" cy="61054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cxnSp>
          <p:nvCxnSpPr>
            <p:cNvPr id="119" name="直接连接符 118"/>
            <p:cNvCxnSpPr>
              <a:endCxn id="127" idx="3"/>
            </p:cNvCxnSpPr>
            <p:nvPr/>
          </p:nvCxnSpPr>
          <p:spPr>
            <a:xfrm flipH="1" flipV="1">
              <a:off x="1780196" y="510196"/>
              <a:ext cx="5258268" cy="249676"/>
            </a:xfrm>
            <a:prstGeom prst="line">
              <a:avLst/>
            </a:prstGeom>
            <a:ln w="190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H="1">
              <a:off x="1188805" y="1189682"/>
              <a:ext cx="1" cy="3472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箭头连接符 120"/>
            <p:cNvCxnSpPr/>
            <p:nvPr/>
          </p:nvCxnSpPr>
          <p:spPr>
            <a:xfrm>
              <a:off x="1181464" y="1296295"/>
              <a:ext cx="644422" cy="202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50"/>
            <p:cNvSpPr txBox="1"/>
            <p:nvPr/>
          </p:nvSpPr>
          <p:spPr>
            <a:xfrm>
              <a:off x="6136779" y="1090303"/>
              <a:ext cx="6847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24m</a:t>
              </a:r>
              <a:endParaRPr lang="zh-CN" altLang="en-US" sz="1200" dirty="0"/>
            </a:p>
          </p:txBody>
        </p:sp>
        <p:cxnSp>
          <p:nvCxnSpPr>
            <p:cNvPr id="123" name="直接箭头连接符 122"/>
            <p:cNvCxnSpPr/>
            <p:nvPr/>
          </p:nvCxnSpPr>
          <p:spPr>
            <a:xfrm>
              <a:off x="1215855" y="1440355"/>
              <a:ext cx="5459476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flipH="1">
              <a:off x="6675330" y="1137681"/>
              <a:ext cx="1" cy="3472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59"/>
            <p:cNvSpPr txBox="1"/>
            <p:nvPr/>
          </p:nvSpPr>
          <p:spPr>
            <a:xfrm>
              <a:off x="3925957" y="1401428"/>
              <a:ext cx="885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196m</a:t>
              </a:r>
              <a:endParaRPr lang="zh-CN" altLang="en-US" sz="1200" dirty="0"/>
            </a:p>
          </p:txBody>
        </p:sp>
        <p:sp>
          <p:nvSpPr>
            <p:cNvPr id="126" name="TextBox 63"/>
            <p:cNvSpPr txBox="1"/>
            <p:nvPr/>
          </p:nvSpPr>
          <p:spPr>
            <a:xfrm>
              <a:off x="5486446" y="1100199"/>
              <a:ext cx="5162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15m</a:t>
              </a:r>
              <a:endParaRPr lang="zh-CN" altLang="en-US" sz="1200" dirty="0"/>
            </a:p>
          </p:txBody>
        </p:sp>
        <p:sp>
          <p:nvSpPr>
            <p:cNvPr id="127" name="矩形 126"/>
            <p:cNvSpPr/>
            <p:nvPr/>
          </p:nvSpPr>
          <p:spPr>
            <a:xfrm>
              <a:off x="1264873" y="148908"/>
              <a:ext cx="515323" cy="722575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8" name="矩形 127"/>
            <p:cNvSpPr/>
            <p:nvPr/>
          </p:nvSpPr>
          <p:spPr>
            <a:xfrm flipV="1">
              <a:off x="1280745" y="188117"/>
              <a:ext cx="477046" cy="56014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9" name="矩形 128"/>
            <p:cNvSpPr/>
            <p:nvPr/>
          </p:nvSpPr>
          <p:spPr>
            <a:xfrm flipV="1">
              <a:off x="1279810" y="798665"/>
              <a:ext cx="477980" cy="37341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cxnSp>
          <p:nvCxnSpPr>
            <p:cNvPr id="130" name="直接连接符 129"/>
            <p:cNvCxnSpPr>
              <a:endCxn id="127" idx="3"/>
            </p:cNvCxnSpPr>
            <p:nvPr/>
          </p:nvCxnSpPr>
          <p:spPr>
            <a:xfrm flipV="1">
              <a:off x="959774" y="510196"/>
              <a:ext cx="820422" cy="7661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75"/>
            <p:cNvSpPr txBox="1"/>
            <p:nvPr/>
          </p:nvSpPr>
          <p:spPr>
            <a:xfrm>
              <a:off x="1298376" y="1078333"/>
              <a:ext cx="589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0.7m</a:t>
              </a:r>
              <a:endParaRPr lang="zh-CN" altLang="en-US" sz="1200" dirty="0"/>
            </a:p>
          </p:txBody>
        </p:sp>
        <p:cxnSp>
          <p:nvCxnSpPr>
            <p:cNvPr id="132" name="直接连接符 131"/>
            <p:cNvCxnSpPr/>
            <p:nvPr/>
          </p:nvCxnSpPr>
          <p:spPr>
            <a:xfrm>
              <a:off x="4798589" y="536569"/>
              <a:ext cx="12453" cy="1340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83"/>
            <p:cNvSpPr txBox="1"/>
            <p:nvPr/>
          </p:nvSpPr>
          <p:spPr>
            <a:xfrm>
              <a:off x="4011010" y="252203"/>
              <a:ext cx="1220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1200" dirty="0" smtClean="0"/>
                <a:t>ϴ</a:t>
              </a:r>
              <a:r>
                <a:rPr lang="en-US" altLang="zh-CN" sz="1200" baseline="-25000" dirty="0" smtClean="0"/>
                <a:t>H</a:t>
              </a:r>
              <a:r>
                <a:rPr lang="en-US" altLang="zh-CN" sz="1200" dirty="0" smtClean="0"/>
                <a:t>=0.2mrad</a:t>
              </a:r>
              <a:endParaRPr lang="zh-CN" altLang="en-US" sz="1200" dirty="0"/>
            </a:p>
          </p:txBody>
        </p:sp>
        <p:cxnSp>
          <p:nvCxnSpPr>
            <p:cNvPr id="134" name="直接箭头连接符 133"/>
            <p:cNvCxnSpPr/>
            <p:nvPr/>
          </p:nvCxnSpPr>
          <p:spPr>
            <a:xfrm flipV="1">
              <a:off x="1895679" y="1292009"/>
              <a:ext cx="3571669" cy="186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90"/>
            <p:cNvSpPr txBox="1"/>
            <p:nvPr/>
          </p:nvSpPr>
          <p:spPr>
            <a:xfrm>
              <a:off x="3538791" y="1101589"/>
              <a:ext cx="5599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156m</a:t>
              </a:r>
              <a:endParaRPr lang="zh-CN" altLang="en-US" sz="1200" dirty="0"/>
            </a:p>
          </p:txBody>
        </p:sp>
        <p:cxnSp>
          <p:nvCxnSpPr>
            <p:cNvPr id="136" name="直接箭头连接符 135"/>
            <p:cNvCxnSpPr/>
            <p:nvPr/>
          </p:nvCxnSpPr>
          <p:spPr>
            <a:xfrm>
              <a:off x="5463062" y="1292009"/>
              <a:ext cx="51002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箭头连接符 136"/>
            <p:cNvCxnSpPr/>
            <p:nvPr/>
          </p:nvCxnSpPr>
          <p:spPr>
            <a:xfrm flipH="1" flipV="1">
              <a:off x="5282974" y="492521"/>
              <a:ext cx="1" cy="20143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14"/>
            <p:cNvSpPr txBox="1"/>
            <p:nvPr/>
          </p:nvSpPr>
          <p:spPr>
            <a:xfrm>
              <a:off x="5054965" y="652951"/>
              <a:ext cx="796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30mm</a:t>
              </a:r>
              <a:endParaRPr lang="zh-CN" altLang="en-US" sz="1200" dirty="0"/>
            </a:p>
          </p:txBody>
        </p:sp>
        <p:cxnSp>
          <p:nvCxnSpPr>
            <p:cNvPr id="139" name="直接连接符 138"/>
            <p:cNvCxnSpPr/>
            <p:nvPr/>
          </p:nvCxnSpPr>
          <p:spPr>
            <a:xfrm>
              <a:off x="5462722" y="1196897"/>
              <a:ext cx="1" cy="1904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/>
            <p:nvPr/>
          </p:nvCxnSpPr>
          <p:spPr>
            <a:xfrm>
              <a:off x="1861431" y="1181600"/>
              <a:ext cx="1" cy="1904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/>
            <p:nvPr/>
          </p:nvCxnSpPr>
          <p:spPr>
            <a:xfrm>
              <a:off x="5968456" y="1209755"/>
              <a:ext cx="1" cy="1904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箭头连接符 141"/>
            <p:cNvCxnSpPr/>
            <p:nvPr/>
          </p:nvCxnSpPr>
          <p:spPr>
            <a:xfrm>
              <a:off x="5968797" y="1292009"/>
              <a:ext cx="70653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/>
            <p:cNvSpPr txBox="1"/>
            <p:nvPr/>
          </p:nvSpPr>
          <p:spPr>
            <a:xfrm>
              <a:off x="1857941" y="1528386"/>
              <a:ext cx="94320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u="sng" dirty="0" smtClean="0">
                  <a:solidFill>
                    <a:srgbClr val="FF0000"/>
                  </a:solidFill>
                </a:rPr>
                <a:t>Side view</a:t>
              </a:r>
              <a:endParaRPr lang="zh-CN" altLang="en-US" sz="1350" u="sng" dirty="0">
                <a:solidFill>
                  <a:srgbClr val="FF0000"/>
                </a:solidFill>
              </a:endParaRPr>
            </a:p>
          </p:txBody>
        </p:sp>
        <p:sp>
          <p:nvSpPr>
            <p:cNvPr id="144" name="矩形 143"/>
            <p:cNvSpPr/>
            <p:nvPr/>
          </p:nvSpPr>
          <p:spPr>
            <a:xfrm>
              <a:off x="991802" y="1672021"/>
              <a:ext cx="184844" cy="61054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5" name="TextBox 149"/>
            <p:cNvSpPr txBox="1"/>
            <p:nvPr/>
          </p:nvSpPr>
          <p:spPr>
            <a:xfrm>
              <a:off x="974996" y="2271366"/>
              <a:ext cx="240858" cy="24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Q</a:t>
              </a:r>
              <a:endParaRPr lang="zh-CN" altLang="en-US" sz="1350" dirty="0"/>
            </a:p>
          </p:txBody>
        </p:sp>
        <p:sp>
          <p:nvSpPr>
            <p:cNvPr id="146" name="TextBox 150"/>
            <p:cNvSpPr txBox="1"/>
            <p:nvPr/>
          </p:nvSpPr>
          <p:spPr>
            <a:xfrm>
              <a:off x="6700086" y="2227795"/>
              <a:ext cx="240858" cy="24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Q</a:t>
              </a:r>
              <a:endParaRPr lang="zh-CN" altLang="en-US" sz="1350" dirty="0"/>
            </a:p>
          </p:txBody>
        </p:sp>
        <p:sp>
          <p:nvSpPr>
            <p:cNvPr id="147" name="矩形 146"/>
            <p:cNvSpPr/>
            <p:nvPr/>
          </p:nvSpPr>
          <p:spPr>
            <a:xfrm flipV="1">
              <a:off x="5447300" y="1757768"/>
              <a:ext cx="487318" cy="511857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8" name="矩形 147"/>
            <p:cNvSpPr/>
            <p:nvPr/>
          </p:nvSpPr>
          <p:spPr>
            <a:xfrm>
              <a:off x="5436096" y="1684432"/>
              <a:ext cx="504123" cy="660026"/>
            </a:xfrm>
            <a:prstGeom prst="rect">
              <a:avLst/>
            </a:prstGeom>
            <a:noFill/>
            <a:ln w="19050">
              <a:solidFill>
                <a:srgbClr val="D707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9" name="矩形 148"/>
            <p:cNvSpPr/>
            <p:nvPr/>
          </p:nvSpPr>
          <p:spPr>
            <a:xfrm>
              <a:off x="6734733" y="1671087"/>
              <a:ext cx="184844" cy="61054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cxnSp>
          <p:nvCxnSpPr>
            <p:cNvPr id="150" name="直接连接符 149"/>
            <p:cNvCxnSpPr/>
            <p:nvPr/>
          </p:nvCxnSpPr>
          <p:spPr>
            <a:xfrm flipH="1" flipV="1">
              <a:off x="5436096" y="1992674"/>
              <a:ext cx="1648859" cy="402193"/>
            </a:xfrm>
            <a:prstGeom prst="line">
              <a:avLst/>
            </a:prstGeom>
            <a:ln w="190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矩形 150"/>
            <p:cNvSpPr/>
            <p:nvPr/>
          </p:nvSpPr>
          <p:spPr>
            <a:xfrm>
              <a:off x="1259632" y="1610405"/>
              <a:ext cx="515323" cy="722575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2" name="矩形 151"/>
            <p:cNvSpPr/>
            <p:nvPr/>
          </p:nvSpPr>
          <p:spPr>
            <a:xfrm flipV="1">
              <a:off x="1275503" y="1825959"/>
              <a:ext cx="477046" cy="303072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cxnSp>
          <p:nvCxnSpPr>
            <p:cNvPr id="153" name="直接连接符 152"/>
            <p:cNvCxnSpPr>
              <a:stCxn id="151" idx="3"/>
            </p:cNvCxnSpPr>
            <p:nvPr/>
          </p:nvCxnSpPr>
          <p:spPr>
            <a:xfrm flipV="1">
              <a:off x="1774955" y="1967362"/>
              <a:ext cx="3580291" cy="4331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69"/>
            <p:cNvSpPr txBox="1"/>
            <p:nvPr/>
          </p:nvSpPr>
          <p:spPr>
            <a:xfrm>
              <a:off x="5942301" y="1717924"/>
              <a:ext cx="1142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1200" dirty="0" smtClean="0"/>
                <a:t>ϴ</a:t>
              </a:r>
              <a:r>
                <a:rPr lang="en-US" altLang="zh-CN" sz="1200" baseline="-25000" dirty="0" smtClean="0"/>
                <a:t>V</a:t>
              </a:r>
              <a:r>
                <a:rPr lang="en-US" altLang="zh-CN" sz="1200" dirty="0" smtClean="0"/>
                <a:t>=9.5mrad</a:t>
              </a:r>
              <a:endParaRPr lang="zh-CN" altLang="en-US" sz="1200" dirty="0"/>
            </a:p>
          </p:txBody>
        </p:sp>
        <p:cxnSp>
          <p:nvCxnSpPr>
            <p:cNvPr id="155" name="直接箭头连接符 154"/>
            <p:cNvCxnSpPr/>
            <p:nvPr/>
          </p:nvCxnSpPr>
          <p:spPr>
            <a:xfrm flipV="1">
              <a:off x="6035970" y="1952033"/>
              <a:ext cx="0" cy="23834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176"/>
            <p:cNvSpPr txBox="1"/>
            <p:nvPr/>
          </p:nvSpPr>
          <p:spPr>
            <a:xfrm>
              <a:off x="5880469" y="2218605"/>
              <a:ext cx="8784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FF0000"/>
                  </a:solidFill>
                </a:rPr>
                <a:t>71mm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157" name="直接箭头连接符 156"/>
            <p:cNvCxnSpPr/>
            <p:nvPr/>
          </p:nvCxnSpPr>
          <p:spPr>
            <a:xfrm flipV="1">
              <a:off x="6669859" y="1957495"/>
              <a:ext cx="9954" cy="30829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183"/>
            <p:cNvSpPr txBox="1"/>
            <p:nvPr/>
          </p:nvSpPr>
          <p:spPr>
            <a:xfrm>
              <a:off x="6078331" y="1990154"/>
              <a:ext cx="7257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300mm</a:t>
              </a:r>
              <a:endParaRPr lang="zh-CN" altLang="en-US" sz="1200" dirty="0"/>
            </a:p>
          </p:txBody>
        </p:sp>
        <p:sp>
          <p:nvSpPr>
            <p:cNvPr id="159" name="TextBox 146"/>
            <p:cNvSpPr txBox="1"/>
            <p:nvPr/>
          </p:nvSpPr>
          <p:spPr>
            <a:xfrm>
              <a:off x="1844341" y="126977"/>
              <a:ext cx="96163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u="sng" dirty="0" smtClean="0">
                  <a:solidFill>
                    <a:srgbClr val="FF0000"/>
                  </a:solidFill>
                </a:rPr>
                <a:t>Top view</a:t>
              </a:r>
              <a:endParaRPr lang="zh-CN" altLang="en-US" sz="1350" u="sng" dirty="0">
                <a:solidFill>
                  <a:srgbClr val="FF0000"/>
                </a:solidFill>
              </a:endParaRPr>
            </a:p>
          </p:txBody>
        </p:sp>
        <p:sp>
          <p:nvSpPr>
            <p:cNvPr id="160" name="弧形 159"/>
            <p:cNvSpPr/>
            <p:nvPr/>
          </p:nvSpPr>
          <p:spPr>
            <a:xfrm flipH="1">
              <a:off x="5832368" y="1736935"/>
              <a:ext cx="327997" cy="566497"/>
            </a:xfrm>
            <a:prstGeom prst="arc">
              <a:avLst>
                <a:gd name="adj1" fmla="val 7928353"/>
                <a:gd name="adj2" fmla="val 1200801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1" name="TextBox 217"/>
            <p:cNvSpPr txBox="1"/>
            <p:nvPr/>
          </p:nvSpPr>
          <p:spPr>
            <a:xfrm>
              <a:off x="5217085" y="2354665"/>
              <a:ext cx="114172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 err="1"/>
                <a:t>Lambertson</a:t>
              </a:r>
              <a:endParaRPr lang="zh-CN" altLang="en-US" sz="1350" dirty="0"/>
            </a:p>
          </p:txBody>
        </p:sp>
        <p:sp>
          <p:nvSpPr>
            <p:cNvPr id="162" name="TextBox 218"/>
            <p:cNvSpPr txBox="1"/>
            <p:nvPr/>
          </p:nvSpPr>
          <p:spPr>
            <a:xfrm>
              <a:off x="1174884" y="2361463"/>
              <a:ext cx="10997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 smtClean="0"/>
                <a:t>Dipole kicker</a:t>
              </a:r>
              <a:endParaRPr lang="zh-CN" altLang="en-US" sz="1350" dirty="0"/>
            </a:p>
          </p:txBody>
        </p:sp>
        <p:sp>
          <p:nvSpPr>
            <p:cNvPr id="163" name="TextBox 225"/>
            <p:cNvSpPr txBox="1"/>
            <p:nvPr/>
          </p:nvSpPr>
          <p:spPr>
            <a:xfrm>
              <a:off x="1723432" y="614613"/>
              <a:ext cx="7875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0.07mm</a:t>
              </a:r>
              <a:endParaRPr lang="zh-CN" altLang="en-US" sz="1200" dirty="0"/>
            </a:p>
          </p:txBody>
        </p:sp>
        <p:cxnSp>
          <p:nvCxnSpPr>
            <p:cNvPr id="164" name="直接箭头连接符 163"/>
            <p:cNvCxnSpPr/>
            <p:nvPr/>
          </p:nvCxnSpPr>
          <p:spPr>
            <a:xfrm flipV="1">
              <a:off x="1876530" y="540456"/>
              <a:ext cx="430" cy="13017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箭头连接符 164"/>
            <p:cNvCxnSpPr/>
            <p:nvPr/>
          </p:nvCxnSpPr>
          <p:spPr>
            <a:xfrm flipV="1">
              <a:off x="6078331" y="487282"/>
              <a:ext cx="0" cy="27259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TextBox 114"/>
            <p:cNvSpPr txBox="1"/>
            <p:nvPr/>
          </p:nvSpPr>
          <p:spPr>
            <a:xfrm>
              <a:off x="5877419" y="677528"/>
              <a:ext cx="921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33mm</a:t>
              </a:r>
              <a:endParaRPr lang="zh-CN" altLang="en-US" sz="1200" dirty="0"/>
            </a:p>
          </p:txBody>
        </p:sp>
        <p:sp>
          <p:nvSpPr>
            <p:cNvPr id="167" name="矩形 166"/>
            <p:cNvSpPr/>
            <p:nvPr/>
          </p:nvSpPr>
          <p:spPr>
            <a:xfrm>
              <a:off x="4967075" y="1700443"/>
              <a:ext cx="140833" cy="61054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8" name="矩形 167"/>
            <p:cNvSpPr/>
            <p:nvPr/>
          </p:nvSpPr>
          <p:spPr>
            <a:xfrm>
              <a:off x="3748345" y="1692413"/>
              <a:ext cx="140833" cy="61054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9" name="矩形 168"/>
            <p:cNvSpPr/>
            <p:nvPr/>
          </p:nvSpPr>
          <p:spPr>
            <a:xfrm>
              <a:off x="2611079" y="1700443"/>
              <a:ext cx="140833" cy="61054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0" name="TextBox 149"/>
            <p:cNvSpPr txBox="1"/>
            <p:nvPr/>
          </p:nvSpPr>
          <p:spPr>
            <a:xfrm>
              <a:off x="2521249" y="2293480"/>
              <a:ext cx="240858" cy="24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Q</a:t>
              </a:r>
              <a:endParaRPr lang="zh-CN" altLang="en-US" sz="1350" dirty="0"/>
            </a:p>
          </p:txBody>
        </p:sp>
        <p:sp>
          <p:nvSpPr>
            <p:cNvPr id="171" name="TextBox 149"/>
            <p:cNvSpPr txBox="1"/>
            <p:nvPr/>
          </p:nvSpPr>
          <p:spPr>
            <a:xfrm>
              <a:off x="3672819" y="2271626"/>
              <a:ext cx="240858" cy="24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Q</a:t>
              </a:r>
              <a:endParaRPr lang="zh-CN" altLang="en-US" sz="1350" dirty="0"/>
            </a:p>
          </p:txBody>
        </p:sp>
        <p:sp>
          <p:nvSpPr>
            <p:cNvPr id="172" name="TextBox 149"/>
            <p:cNvSpPr txBox="1"/>
            <p:nvPr/>
          </p:nvSpPr>
          <p:spPr>
            <a:xfrm>
              <a:off x="4871324" y="2271626"/>
              <a:ext cx="240858" cy="24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Q</a:t>
              </a:r>
              <a:endParaRPr lang="zh-CN" altLang="en-US" sz="1350" dirty="0"/>
            </a:p>
          </p:txBody>
        </p:sp>
        <p:sp>
          <p:nvSpPr>
            <p:cNvPr id="173" name="矩形 172"/>
            <p:cNvSpPr/>
            <p:nvPr/>
          </p:nvSpPr>
          <p:spPr>
            <a:xfrm>
              <a:off x="4983780" y="196670"/>
              <a:ext cx="140833" cy="61054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4" name="矩形 173"/>
            <p:cNvSpPr/>
            <p:nvPr/>
          </p:nvSpPr>
          <p:spPr>
            <a:xfrm>
              <a:off x="3765050" y="188640"/>
              <a:ext cx="140833" cy="61054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5" name="矩形 174"/>
            <p:cNvSpPr/>
            <p:nvPr/>
          </p:nvSpPr>
          <p:spPr>
            <a:xfrm>
              <a:off x="2627784" y="196670"/>
              <a:ext cx="140833" cy="61054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90059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Collider ring  </a:t>
            </a:r>
            <a:r>
              <a:rPr lang="en-US" altLang="zh-CN" sz="2800" dirty="0"/>
              <a:t>o</a:t>
            </a:r>
            <a:r>
              <a:rPr lang="en-US" altLang="zh-CN" sz="2800" dirty="0" smtClean="0"/>
              <a:t>ff-axis </a:t>
            </a:r>
            <a:r>
              <a:rPr lang="en-US" altLang="zh-CN" sz="2800" dirty="0"/>
              <a:t>i</a:t>
            </a:r>
            <a:r>
              <a:rPr lang="en-US" altLang="zh-CN" sz="2800" dirty="0" smtClean="0"/>
              <a:t>njection</a:t>
            </a:r>
            <a:endParaRPr lang="zh-CN" altLang="en-US" sz="2800" dirty="0"/>
          </a:p>
        </p:txBody>
      </p:sp>
      <p:grpSp>
        <p:nvGrpSpPr>
          <p:cNvPr id="4" name="组合 3"/>
          <p:cNvGrpSpPr/>
          <p:nvPr/>
        </p:nvGrpSpPr>
        <p:grpSpPr>
          <a:xfrm>
            <a:off x="6945009" y="5576712"/>
            <a:ext cx="1930190" cy="809405"/>
            <a:chOff x="6988165" y="5576467"/>
            <a:chExt cx="1930190" cy="809405"/>
          </a:xfrm>
        </p:grpSpPr>
        <p:grpSp>
          <p:nvGrpSpPr>
            <p:cNvPr id="5" name="组合 4"/>
            <p:cNvGrpSpPr/>
            <p:nvPr/>
          </p:nvGrpSpPr>
          <p:grpSpPr>
            <a:xfrm>
              <a:off x="7156472" y="5614471"/>
              <a:ext cx="1368152" cy="327547"/>
              <a:chOff x="6948264" y="5259984"/>
              <a:chExt cx="1810543" cy="728811"/>
            </a:xfrm>
          </p:grpSpPr>
          <p:cxnSp>
            <p:nvCxnSpPr>
              <p:cNvPr id="17" name="直接连接符 16"/>
              <p:cNvCxnSpPr/>
              <p:nvPr/>
            </p:nvCxnSpPr>
            <p:spPr>
              <a:xfrm flipV="1">
                <a:off x="7164288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7236296" y="5259984"/>
                <a:ext cx="12241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H="1" flipV="1">
                <a:off x="8460432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6948264" y="5980064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8542783" y="5988795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直接连接符 5"/>
            <p:cNvCxnSpPr/>
            <p:nvPr/>
          </p:nvCxnSpPr>
          <p:spPr>
            <a:xfrm>
              <a:off x="7328387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7403355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/>
            <p:cNvCxnSpPr/>
            <p:nvPr/>
          </p:nvCxnSpPr>
          <p:spPr>
            <a:xfrm>
              <a:off x="6988165" y="6010937"/>
              <a:ext cx="3402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 flipH="1">
              <a:off x="7413484" y="6005613"/>
              <a:ext cx="875892" cy="143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7048194" y="6101257"/>
              <a:ext cx="620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200ns</a:t>
              </a:r>
              <a:endParaRPr lang="zh-CN" altLang="en-US" sz="1200" dirty="0"/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8282508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8354516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H="1" flipV="1">
              <a:off x="8361384" y="6006492"/>
              <a:ext cx="470884" cy="1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7410223" y="5806204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40~2000ns</a:t>
              </a:r>
              <a:endParaRPr lang="zh-CN" altLang="en-US" sz="1200" dirty="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155509" y="6108873"/>
              <a:ext cx="620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200ns</a:t>
              </a:r>
              <a:endParaRPr lang="zh-CN" altLang="en-US" sz="1200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298205" y="5576467"/>
              <a:ext cx="620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1kHz</a:t>
              </a:r>
              <a:endParaRPr lang="zh-CN" altLang="en-US" sz="1200" dirty="0"/>
            </a:p>
          </p:txBody>
        </p:sp>
      </p:grpSp>
      <p:grpSp>
        <p:nvGrpSpPr>
          <p:cNvPr id="307" name="组合 306"/>
          <p:cNvGrpSpPr/>
          <p:nvPr/>
        </p:nvGrpSpPr>
        <p:grpSpPr>
          <a:xfrm>
            <a:off x="6523399" y="1027763"/>
            <a:ext cx="2567850" cy="1815599"/>
            <a:chOff x="6444207" y="1902547"/>
            <a:chExt cx="2567850" cy="1815599"/>
          </a:xfrm>
        </p:grpSpPr>
        <p:pic>
          <p:nvPicPr>
            <p:cNvPr id="308" name="Picture 2" descr="1534211394(1)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7" y="1902547"/>
              <a:ext cx="2486574" cy="1815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" name="椭圆 308"/>
            <p:cNvSpPr/>
            <p:nvPr/>
          </p:nvSpPr>
          <p:spPr>
            <a:xfrm>
              <a:off x="6961072" y="1985102"/>
              <a:ext cx="1081913" cy="5083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/>
                <a:t>Storage Beam</a:t>
              </a:r>
            </a:p>
          </p:txBody>
        </p:sp>
        <p:sp>
          <p:nvSpPr>
            <p:cNvPr id="310" name="椭圆 309"/>
            <p:cNvSpPr/>
            <p:nvPr/>
          </p:nvSpPr>
          <p:spPr>
            <a:xfrm>
              <a:off x="6961072" y="3138564"/>
              <a:ext cx="1081913" cy="50836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/>
                <a:t>Injection </a:t>
              </a:r>
              <a:r>
                <a:rPr lang="zh-CN" altLang="en-US" sz="1050" dirty="0" smtClean="0"/>
                <a:t>Beam</a:t>
              </a:r>
              <a:r>
                <a:rPr lang="en-US" altLang="zh-CN" sz="1050" dirty="0" smtClean="0"/>
                <a:t> </a:t>
              </a:r>
              <a:endParaRPr lang="zh-CN" altLang="en-US" sz="1050" dirty="0"/>
            </a:p>
          </p:txBody>
        </p:sp>
        <p:sp>
          <p:nvSpPr>
            <p:cNvPr id="311" name="矩形 310"/>
            <p:cNvSpPr/>
            <p:nvPr/>
          </p:nvSpPr>
          <p:spPr>
            <a:xfrm>
              <a:off x="7101396" y="2825281"/>
              <a:ext cx="1249060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zh-CN" sz="1050" b="1" dirty="0"/>
                <a:t>Septum</a:t>
              </a:r>
              <a:r>
                <a:rPr lang="zh-CN" altLang="en-US" sz="1050" b="1" dirty="0"/>
                <a:t> </a:t>
              </a:r>
              <a:r>
                <a:rPr lang="zh-CN" altLang="en-US" sz="1050" b="1" dirty="0" smtClean="0"/>
                <a:t>Plate </a:t>
              </a:r>
              <a:r>
                <a:rPr lang="en-US" altLang="zh-CN" sz="1050" b="1" dirty="0"/>
                <a:t>2</a:t>
              </a:r>
              <a:r>
                <a:rPr lang="en-US" altLang="zh-CN" sz="1050" b="1" dirty="0" smtClean="0"/>
                <a:t>mm</a:t>
              </a:r>
              <a:endParaRPr lang="zh-CN" altLang="en-US" sz="1050" b="1" dirty="0"/>
            </a:p>
          </p:txBody>
        </p:sp>
        <p:sp>
          <p:nvSpPr>
            <p:cNvPr id="312" name="文本框 311"/>
            <p:cNvSpPr txBox="1"/>
            <p:nvPr/>
          </p:nvSpPr>
          <p:spPr>
            <a:xfrm>
              <a:off x="8498623" y="2402712"/>
              <a:ext cx="51343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dirty="0"/>
                <a:t>5</a:t>
              </a:r>
              <a:r>
                <a:rPr lang="en-US" altLang="zh-CN" sz="1000" dirty="0" smtClean="0"/>
                <a:t>mm</a:t>
              </a:r>
              <a:endParaRPr lang="zh-CN" altLang="en-US" sz="1000" dirty="0"/>
            </a:p>
          </p:txBody>
        </p:sp>
        <p:sp>
          <p:nvSpPr>
            <p:cNvPr id="313" name="文本框 312"/>
            <p:cNvSpPr txBox="1"/>
            <p:nvPr/>
          </p:nvSpPr>
          <p:spPr>
            <a:xfrm>
              <a:off x="8508605" y="3089354"/>
              <a:ext cx="45605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3mm</a:t>
              </a:r>
              <a:endParaRPr lang="zh-CN" altLang="en-US" sz="1000" dirty="0"/>
            </a:p>
          </p:txBody>
        </p:sp>
      </p:grpSp>
      <p:sp>
        <p:nvSpPr>
          <p:cNvPr id="124" name="文本框 123"/>
          <p:cNvSpPr txBox="1"/>
          <p:nvPr/>
        </p:nvSpPr>
        <p:spPr>
          <a:xfrm>
            <a:off x="6517014" y="2877544"/>
            <a:ext cx="25418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zh-CN" sz="1400" b="1" u="sng" dirty="0" smtClean="0"/>
              <a:t>Dipole kicker: </a:t>
            </a:r>
            <a:r>
              <a:rPr lang="en-US" altLang="zh-CN" sz="1400" dirty="0" smtClean="0"/>
              <a:t>horizontal out-vacuum </a:t>
            </a:r>
            <a:r>
              <a:rPr lang="en-US" altLang="zh-CN" sz="1400" dirty="0"/>
              <a:t>delay-line </a:t>
            </a:r>
            <a:r>
              <a:rPr lang="en-US" altLang="zh-CN" sz="1400" dirty="0" err="1" smtClean="0"/>
              <a:t>kicker</a:t>
            </a:r>
            <a:r>
              <a:rPr lang="en-US" altLang="zh-CN" sz="1400" b="1" dirty="0" err="1" smtClean="0">
                <a:solidFill>
                  <a:srgbClr val="0000FF"/>
                </a:solidFill>
              </a:rPr>
              <a:t>+</a:t>
            </a:r>
            <a:r>
              <a:rPr lang="en-US" altLang="zh-CN" sz="1400" dirty="0" err="1" smtClean="0"/>
              <a:t>coating</a:t>
            </a:r>
            <a:r>
              <a:rPr lang="en-US" altLang="zh-CN" sz="1400" dirty="0" smtClean="0"/>
              <a:t> ceramic </a:t>
            </a:r>
            <a:r>
              <a:rPr lang="en-US" altLang="zh-CN" sz="1400" dirty="0" err="1" smtClean="0"/>
              <a:t>chamber</a:t>
            </a:r>
            <a:r>
              <a:rPr lang="en-US" altLang="zh-CN" sz="1400" b="1" dirty="0" err="1" smtClean="0">
                <a:solidFill>
                  <a:srgbClr val="0000FF"/>
                </a:solidFill>
              </a:rPr>
              <a:t>+</a:t>
            </a:r>
            <a:r>
              <a:rPr lang="en-US" altLang="zh-CN" sz="1400" dirty="0" err="1" smtClean="0"/>
              <a:t>PFN-based</a:t>
            </a:r>
            <a:r>
              <a:rPr lang="en-US" altLang="zh-CN" sz="1400" dirty="0" smtClean="0"/>
              <a:t> </a:t>
            </a:r>
            <a:r>
              <a:rPr lang="en-US" altLang="zh-CN" sz="1400" dirty="0"/>
              <a:t>solid-state </a:t>
            </a:r>
            <a:r>
              <a:rPr lang="en-US" altLang="zh-CN" sz="1400" dirty="0" err="1" smtClean="0"/>
              <a:t>pulser</a:t>
            </a:r>
            <a:endParaRPr lang="en-US" altLang="zh-CN" sz="1400" dirty="0" smtClean="0"/>
          </a:p>
          <a:p>
            <a:pPr marL="228600" indent="-228600">
              <a:buFontTx/>
              <a:buAutoNum type="arabicPeriod"/>
            </a:pPr>
            <a:r>
              <a:rPr lang="en-US" altLang="zh-CN" sz="1400" b="1" u="sng" dirty="0"/>
              <a:t>NLK kicker: </a:t>
            </a:r>
            <a:r>
              <a:rPr lang="en-US" altLang="zh-CN" sz="1400" dirty="0"/>
              <a:t>horizontal </a:t>
            </a:r>
            <a:r>
              <a:rPr lang="en-US" altLang="zh-CN" sz="1400" dirty="0" smtClean="0"/>
              <a:t>out-vacuum </a:t>
            </a:r>
            <a:r>
              <a:rPr lang="en-US" altLang="zh-CN" sz="1400" dirty="0"/>
              <a:t>delay-line </a:t>
            </a:r>
            <a:r>
              <a:rPr lang="en-US" altLang="zh-CN" sz="1400" b="1" dirty="0">
                <a:solidFill>
                  <a:srgbClr val="FF0000"/>
                </a:solidFill>
              </a:rPr>
              <a:t>NLK</a:t>
            </a:r>
            <a:r>
              <a:rPr lang="en-US" altLang="zh-CN" sz="1400" dirty="0"/>
              <a:t> </a:t>
            </a:r>
            <a:r>
              <a:rPr lang="en-US" altLang="zh-CN" sz="1400" dirty="0" err="1"/>
              <a:t>kicker</a:t>
            </a:r>
            <a:r>
              <a:rPr lang="en-US" altLang="zh-CN" sz="1400" b="1" dirty="0" err="1">
                <a:solidFill>
                  <a:srgbClr val="0000FF"/>
                </a:solidFill>
              </a:rPr>
              <a:t>+</a:t>
            </a:r>
            <a:r>
              <a:rPr lang="en-US" altLang="zh-CN" sz="1400" dirty="0" err="1"/>
              <a:t>coating</a:t>
            </a:r>
            <a:r>
              <a:rPr lang="en-US" altLang="zh-CN" sz="1400" dirty="0"/>
              <a:t> ceramic </a:t>
            </a:r>
            <a:r>
              <a:rPr lang="en-US" altLang="zh-CN" sz="1400" dirty="0" err="1"/>
              <a:t>chamber</a:t>
            </a:r>
            <a:r>
              <a:rPr lang="en-US" altLang="zh-CN" sz="1400" b="1" dirty="0" err="1">
                <a:solidFill>
                  <a:srgbClr val="0000FF"/>
                </a:solidFill>
              </a:rPr>
              <a:t>+</a:t>
            </a:r>
            <a:r>
              <a:rPr lang="en-US" altLang="zh-CN" sz="1400" dirty="0" err="1"/>
              <a:t>PFN-based</a:t>
            </a:r>
            <a:r>
              <a:rPr lang="en-US" altLang="zh-CN" sz="1400" dirty="0"/>
              <a:t> solid-state </a:t>
            </a:r>
            <a:r>
              <a:rPr lang="en-US" altLang="zh-CN" sz="1400" dirty="0" err="1" smtClean="0"/>
              <a:t>pulser</a:t>
            </a:r>
            <a:endParaRPr lang="en-US" altLang="zh-CN" sz="1400" dirty="0" smtClean="0"/>
          </a:p>
          <a:p>
            <a:pPr marL="228600" indent="-228600">
              <a:buAutoNum type="arabicPeriod"/>
            </a:pPr>
            <a:r>
              <a:rPr lang="en-US" altLang="zh-CN" sz="1400" dirty="0" smtClean="0"/>
              <a:t> </a:t>
            </a:r>
            <a:r>
              <a:rPr lang="en-US" altLang="zh-CN" sz="1400" b="1" u="sng" dirty="0" smtClean="0"/>
              <a:t>Septa: </a:t>
            </a:r>
            <a:r>
              <a:rPr lang="en-US" altLang="zh-CN" sz="1400" dirty="0" smtClean="0"/>
              <a:t>Vertical </a:t>
            </a:r>
            <a:r>
              <a:rPr lang="en-US" altLang="zh-CN" sz="1400" dirty="0" err="1" smtClean="0"/>
              <a:t>Lambertson</a:t>
            </a:r>
            <a:r>
              <a:rPr lang="en-US" altLang="zh-CN" sz="1400" dirty="0" smtClean="0"/>
              <a:t> magnet </a:t>
            </a:r>
            <a:endParaRPr lang="zh-CN" altLang="en-US" sz="1400" dirty="0"/>
          </a:p>
        </p:txBody>
      </p:sp>
      <p:grpSp>
        <p:nvGrpSpPr>
          <p:cNvPr id="31" name="组合 30"/>
          <p:cNvGrpSpPr/>
          <p:nvPr/>
        </p:nvGrpSpPr>
        <p:grpSpPr>
          <a:xfrm>
            <a:off x="134139" y="835187"/>
            <a:ext cx="6295896" cy="3051411"/>
            <a:chOff x="210022" y="920590"/>
            <a:chExt cx="6295896" cy="3051411"/>
          </a:xfrm>
        </p:grpSpPr>
        <p:grpSp>
          <p:nvGrpSpPr>
            <p:cNvPr id="29" name="组合 28"/>
            <p:cNvGrpSpPr/>
            <p:nvPr/>
          </p:nvGrpSpPr>
          <p:grpSpPr>
            <a:xfrm>
              <a:off x="210022" y="942311"/>
              <a:ext cx="6235347" cy="3029690"/>
              <a:chOff x="179629" y="1116101"/>
              <a:chExt cx="6235347" cy="3029690"/>
            </a:xfrm>
          </p:grpSpPr>
          <p:cxnSp>
            <p:nvCxnSpPr>
              <p:cNvPr id="247" name="直接连接符 246"/>
              <p:cNvCxnSpPr/>
              <p:nvPr/>
            </p:nvCxnSpPr>
            <p:spPr>
              <a:xfrm flipV="1">
                <a:off x="361262" y="1770970"/>
                <a:ext cx="6053714" cy="1938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8" name="矩形 247"/>
              <p:cNvSpPr/>
              <p:nvPr/>
            </p:nvSpPr>
            <p:spPr>
              <a:xfrm>
                <a:off x="439681" y="1464833"/>
                <a:ext cx="184844" cy="610547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49" name="TextBox 15"/>
              <p:cNvSpPr txBox="1"/>
              <p:nvPr/>
            </p:nvSpPr>
            <p:spPr>
              <a:xfrm>
                <a:off x="422875" y="2064178"/>
                <a:ext cx="240858" cy="247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/>
                  <a:t>Q</a:t>
                </a:r>
                <a:endParaRPr lang="zh-CN" altLang="en-US" sz="1350" dirty="0"/>
              </a:p>
            </p:txBody>
          </p:sp>
          <p:sp>
            <p:nvSpPr>
              <p:cNvPr id="250" name="TextBox 16"/>
              <p:cNvSpPr txBox="1"/>
              <p:nvPr/>
            </p:nvSpPr>
            <p:spPr>
              <a:xfrm>
                <a:off x="6148904" y="2020973"/>
                <a:ext cx="240858" cy="247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/>
                  <a:t>Q</a:t>
                </a:r>
                <a:endParaRPr lang="zh-CN" altLang="en-US" sz="1350" dirty="0"/>
              </a:p>
            </p:txBody>
          </p:sp>
          <p:sp>
            <p:nvSpPr>
              <p:cNvPr id="251" name="矩形 250"/>
              <p:cNvSpPr/>
              <p:nvPr/>
            </p:nvSpPr>
            <p:spPr>
              <a:xfrm flipV="1">
                <a:off x="2954634" y="1963186"/>
                <a:ext cx="487318" cy="68914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52" name="矩形 251"/>
              <p:cNvSpPr/>
              <p:nvPr/>
            </p:nvSpPr>
            <p:spPr>
              <a:xfrm>
                <a:off x="2943430" y="1364472"/>
                <a:ext cx="504123" cy="895753"/>
              </a:xfrm>
              <a:prstGeom prst="rect">
                <a:avLst/>
              </a:prstGeom>
              <a:noFill/>
              <a:ln w="19050">
                <a:solidFill>
                  <a:srgbClr val="D707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53" name="矩形 252"/>
              <p:cNvSpPr/>
              <p:nvPr/>
            </p:nvSpPr>
            <p:spPr>
              <a:xfrm>
                <a:off x="6170730" y="1463900"/>
                <a:ext cx="184844" cy="610547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254" name="直接连接符 253"/>
              <p:cNvCxnSpPr/>
              <p:nvPr/>
            </p:nvCxnSpPr>
            <p:spPr>
              <a:xfrm flipV="1">
                <a:off x="834137" y="2125793"/>
                <a:ext cx="2625538" cy="2662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直接连接符 254"/>
              <p:cNvCxnSpPr/>
              <p:nvPr/>
            </p:nvCxnSpPr>
            <p:spPr>
              <a:xfrm flipH="1">
                <a:off x="1294254" y="2358292"/>
                <a:ext cx="1" cy="34728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直接箭头连接符 255"/>
              <p:cNvCxnSpPr/>
              <p:nvPr/>
            </p:nvCxnSpPr>
            <p:spPr>
              <a:xfrm>
                <a:off x="1320452" y="2507138"/>
                <a:ext cx="484472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7" name="TextBox 50"/>
              <p:cNvSpPr txBox="1"/>
              <p:nvPr/>
            </p:nvSpPr>
            <p:spPr>
              <a:xfrm>
                <a:off x="1345311" y="2289608"/>
                <a:ext cx="6847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0.7m</a:t>
                </a:r>
                <a:endParaRPr lang="zh-CN" altLang="en-US" sz="1200" dirty="0"/>
              </a:p>
            </p:txBody>
          </p:sp>
          <p:sp>
            <p:nvSpPr>
              <p:cNvPr id="261" name="TextBox 63"/>
              <p:cNvSpPr txBox="1"/>
              <p:nvPr/>
            </p:nvSpPr>
            <p:spPr>
              <a:xfrm>
                <a:off x="2943430" y="2287432"/>
                <a:ext cx="5162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35m</a:t>
                </a:r>
                <a:endParaRPr lang="zh-CN" altLang="en-US" sz="1200" dirty="0"/>
              </a:p>
            </p:txBody>
          </p:sp>
          <p:cxnSp>
            <p:nvCxnSpPr>
              <p:cNvPr id="265" name="直接连接符 264"/>
              <p:cNvCxnSpPr>
                <a:endCxn id="253" idx="1"/>
              </p:cNvCxnSpPr>
              <p:nvPr/>
            </p:nvCxnSpPr>
            <p:spPr>
              <a:xfrm flipV="1">
                <a:off x="4935705" y="1769174"/>
                <a:ext cx="1235025" cy="1796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" name="TextBox 75"/>
              <p:cNvSpPr txBox="1"/>
              <p:nvPr/>
            </p:nvSpPr>
            <p:spPr>
              <a:xfrm>
                <a:off x="4892523" y="2344873"/>
                <a:ext cx="5899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0.7m</a:t>
                </a:r>
                <a:endParaRPr lang="zh-CN" altLang="en-US" sz="1200" dirty="0"/>
              </a:p>
            </p:txBody>
          </p:sp>
          <p:cxnSp>
            <p:nvCxnSpPr>
              <p:cNvPr id="268" name="直接连接符 267"/>
              <p:cNvCxnSpPr/>
              <p:nvPr/>
            </p:nvCxnSpPr>
            <p:spPr>
              <a:xfrm>
                <a:off x="4241226" y="1790879"/>
                <a:ext cx="11203" cy="728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9" name="TextBox 83"/>
              <p:cNvSpPr txBox="1"/>
              <p:nvPr/>
            </p:nvSpPr>
            <p:spPr>
              <a:xfrm>
                <a:off x="3882489" y="1528743"/>
                <a:ext cx="12200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altLang="zh-CN" sz="1200" dirty="0" smtClean="0"/>
                  <a:t>ϴ</a:t>
                </a:r>
                <a:r>
                  <a:rPr lang="en-US" altLang="zh-CN" sz="1200" baseline="-25000" dirty="0" smtClean="0"/>
                  <a:t>H</a:t>
                </a:r>
                <a:r>
                  <a:rPr lang="en-US" altLang="zh-CN" sz="1200" dirty="0" smtClean="0"/>
                  <a:t>=0.1mrad</a:t>
                </a:r>
                <a:endParaRPr lang="zh-CN" altLang="en-US" sz="1200" dirty="0"/>
              </a:p>
            </p:txBody>
          </p:sp>
          <p:cxnSp>
            <p:nvCxnSpPr>
              <p:cNvPr id="272" name="直接箭头连接符 271"/>
              <p:cNvCxnSpPr/>
              <p:nvPr/>
            </p:nvCxnSpPr>
            <p:spPr>
              <a:xfrm>
                <a:off x="4905699" y="2546319"/>
                <a:ext cx="5100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直接连接符 272"/>
              <p:cNvCxnSpPr/>
              <p:nvPr/>
            </p:nvCxnSpPr>
            <p:spPr>
              <a:xfrm>
                <a:off x="3491879" y="2451208"/>
                <a:ext cx="1" cy="19044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直接箭头连接符 274"/>
              <p:cNvCxnSpPr/>
              <p:nvPr/>
            </p:nvCxnSpPr>
            <p:spPr>
              <a:xfrm flipH="1" flipV="1">
                <a:off x="3498432" y="1870774"/>
                <a:ext cx="1" cy="20143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6" name="TextBox 114"/>
              <p:cNvSpPr txBox="1"/>
              <p:nvPr/>
            </p:nvSpPr>
            <p:spPr>
              <a:xfrm>
                <a:off x="3485873" y="1867218"/>
                <a:ext cx="7966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10mm</a:t>
                </a:r>
                <a:endParaRPr lang="zh-CN" altLang="en-US" sz="1200" dirty="0"/>
              </a:p>
            </p:txBody>
          </p:sp>
          <p:cxnSp>
            <p:nvCxnSpPr>
              <p:cNvPr id="277" name="直接连接符 276"/>
              <p:cNvCxnSpPr/>
              <p:nvPr/>
            </p:nvCxnSpPr>
            <p:spPr>
              <a:xfrm>
                <a:off x="4905359" y="2451207"/>
                <a:ext cx="1" cy="19044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直接连接符 277"/>
              <p:cNvCxnSpPr/>
              <p:nvPr/>
            </p:nvCxnSpPr>
            <p:spPr>
              <a:xfrm>
                <a:off x="2915815" y="2446923"/>
                <a:ext cx="1" cy="19044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直接箭头连接符 278"/>
              <p:cNvCxnSpPr/>
              <p:nvPr/>
            </p:nvCxnSpPr>
            <p:spPr>
              <a:xfrm>
                <a:off x="2923940" y="2546983"/>
                <a:ext cx="53573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直接连接符 279"/>
              <p:cNvCxnSpPr/>
              <p:nvPr/>
            </p:nvCxnSpPr>
            <p:spPr>
              <a:xfrm>
                <a:off x="5411093" y="2464065"/>
                <a:ext cx="1" cy="19044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2" name="TextBox 142"/>
              <p:cNvSpPr txBox="1"/>
              <p:nvPr/>
            </p:nvSpPr>
            <p:spPr>
              <a:xfrm>
                <a:off x="186887" y="2765944"/>
                <a:ext cx="943207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u="sng" dirty="0" smtClean="0">
                    <a:solidFill>
                      <a:srgbClr val="FF0000"/>
                    </a:solidFill>
                  </a:rPr>
                  <a:t>Side view</a:t>
                </a:r>
                <a:endParaRPr lang="zh-CN" altLang="en-US" sz="1350" u="sng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3" name="矩形 282"/>
              <p:cNvSpPr/>
              <p:nvPr/>
            </p:nvSpPr>
            <p:spPr>
              <a:xfrm>
                <a:off x="434439" y="3029500"/>
                <a:ext cx="184844" cy="610547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84" name="TextBox 149"/>
              <p:cNvSpPr txBox="1"/>
              <p:nvPr/>
            </p:nvSpPr>
            <p:spPr>
              <a:xfrm>
                <a:off x="417633" y="3628845"/>
                <a:ext cx="240858" cy="247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/>
                  <a:t>Q</a:t>
                </a:r>
                <a:endParaRPr lang="zh-CN" altLang="en-US" sz="1350" dirty="0"/>
              </a:p>
            </p:txBody>
          </p:sp>
          <p:sp>
            <p:nvSpPr>
              <p:cNvPr id="285" name="TextBox 150"/>
              <p:cNvSpPr txBox="1"/>
              <p:nvPr/>
            </p:nvSpPr>
            <p:spPr>
              <a:xfrm>
                <a:off x="6142723" y="3585274"/>
                <a:ext cx="240858" cy="247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/>
                  <a:t>Q</a:t>
                </a:r>
                <a:endParaRPr lang="zh-CN" altLang="en-US" sz="1350" dirty="0"/>
              </a:p>
            </p:txBody>
          </p:sp>
          <p:sp>
            <p:nvSpPr>
              <p:cNvPr id="286" name="矩形 285"/>
              <p:cNvSpPr/>
              <p:nvPr/>
            </p:nvSpPr>
            <p:spPr>
              <a:xfrm flipV="1">
                <a:off x="2937080" y="3115247"/>
                <a:ext cx="487318" cy="511857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87" name="矩形 286"/>
              <p:cNvSpPr/>
              <p:nvPr/>
            </p:nvSpPr>
            <p:spPr>
              <a:xfrm>
                <a:off x="2925876" y="3041911"/>
                <a:ext cx="504123" cy="660026"/>
              </a:xfrm>
              <a:prstGeom prst="rect">
                <a:avLst/>
              </a:prstGeom>
              <a:noFill/>
              <a:ln w="19050">
                <a:solidFill>
                  <a:srgbClr val="D707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88" name="矩形 287"/>
              <p:cNvSpPr/>
              <p:nvPr/>
            </p:nvSpPr>
            <p:spPr>
              <a:xfrm>
                <a:off x="6177370" y="3028566"/>
                <a:ext cx="184844" cy="610547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289" name="直接连接符 288"/>
              <p:cNvCxnSpPr>
                <a:stCxn id="298" idx="1"/>
              </p:cNvCxnSpPr>
              <p:nvPr/>
            </p:nvCxnSpPr>
            <p:spPr>
              <a:xfrm>
                <a:off x="1832314" y="2775412"/>
                <a:ext cx="1401890" cy="54556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0" name="矩形 289"/>
              <p:cNvSpPr/>
              <p:nvPr/>
            </p:nvSpPr>
            <p:spPr>
              <a:xfrm>
                <a:off x="4893118" y="2967884"/>
                <a:ext cx="515323" cy="722575"/>
              </a:xfrm>
              <a:prstGeom prst="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91" name="矩形 290"/>
              <p:cNvSpPr/>
              <p:nvPr/>
            </p:nvSpPr>
            <p:spPr>
              <a:xfrm flipV="1">
                <a:off x="4908989" y="3183438"/>
                <a:ext cx="477046" cy="303072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292" name="直接连接符 291"/>
              <p:cNvCxnSpPr/>
              <p:nvPr/>
            </p:nvCxnSpPr>
            <p:spPr>
              <a:xfrm>
                <a:off x="3234204" y="3329542"/>
                <a:ext cx="2538325" cy="2431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3" name="椭圆 292"/>
              <p:cNvSpPr/>
              <p:nvPr/>
            </p:nvSpPr>
            <p:spPr>
              <a:xfrm>
                <a:off x="2774218" y="3127808"/>
                <a:ext cx="78419" cy="448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94" name="TextBox 169"/>
              <p:cNvSpPr txBox="1"/>
              <p:nvPr/>
            </p:nvSpPr>
            <p:spPr>
              <a:xfrm>
                <a:off x="1804924" y="3053369"/>
                <a:ext cx="11426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altLang="zh-CN" sz="1200" dirty="0" smtClean="0"/>
                  <a:t>ϴ</a:t>
                </a:r>
                <a:r>
                  <a:rPr lang="en-US" altLang="zh-CN" sz="1200" baseline="-25000" dirty="0" smtClean="0"/>
                  <a:t>V</a:t>
                </a:r>
                <a:r>
                  <a:rPr lang="en-US" altLang="zh-CN" sz="1200" dirty="0" smtClean="0"/>
                  <a:t>=28mrad</a:t>
                </a:r>
                <a:endParaRPr lang="zh-CN" altLang="en-US" sz="1200" dirty="0"/>
              </a:p>
            </p:txBody>
          </p:sp>
          <p:cxnSp>
            <p:nvCxnSpPr>
              <p:cNvPr id="295" name="直接箭头连接符 294"/>
              <p:cNvCxnSpPr/>
              <p:nvPr/>
            </p:nvCxnSpPr>
            <p:spPr>
              <a:xfrm flipH="1" flipV="1">
                <a:off x="2813427" y="3172619"/>
                <a:ext cx="609" cy="17383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6" name="TextBox 176"/>
              <p:cNvSpPr txBox="1"/>
              <p:nvPr/>
            </p:nvSpPr>
            <p:spPr>
              <a:xfrm>
                <a:off x="2545964" y="2804309"/>
                <a:ext cx="8784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?mm</a:t>
                </a:r>
                <a:endParaRPr lang="zh-CN" altLang="en-US" sz="1200" dirty="0"/>
              </a:p>
            </p:txBody>
          </p:sp>
          <p:sp>
            <p:nvSpPr>
              <p:cNvPr id="298" name="TextBox 183"/>
              <p:cNvSpPr txBox="1"/>
              <p:nvPr/>
            </p:nvSpPr>
            <p:spPr>
              <a:xfrm>
                <a:off x="1832314" y="2636912"/>
                <a:ext cx="7257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300mm</a:t>
                </a:r>
                <a:endParaRPr lang="zh-CN" altLang="en-US" sz="1200" dirty="0"/>
              </a:p>
            </p:txBody>
          </p:sp>
          <p:sp>
            <p:nvSpPr>
              <p:cNvPr id="299" name="TextBox 146"/>
              <p:cNvSpPr txBox="1"/>
              <p:nvPr/>
            </p:nvSpPr>
            <p:spPr>
              <a:xfrm>
                <a:off x="179629" y="1116101"/>
                <a:ext cx="961633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u="sng" dirty="0" smtClean="0">
                    <a:solidFill>
                      <a:srgbClr val="FF0000"/>
                    </a:solidFill>
                  </a:rPr>
                  <a:t>Top view</a:t>
                </a:r>
                <a:endParaRPr lang="zh-CN" altLang="en-US" sz="1350" u="sng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00" name="直接连接符 299"/>
              <p:cNvCxnSpPr/>
              <p:nvPr/>
            </p:nvCxnSpPr>
            <p:spPr>
              <a:xfrm flipV="1">
                <a:off x="356020" y="3331459"/>
                <a:ext cx="6058956" cy="6116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1" name="弧形 300"/>
              <p:cNvSpPr/>
              <p:nvPr/>
            </p:nvSpPr>
            <p:spPr>
              <a:xfrm flipV="1">
                <a:off x="2209768" y="2909597"/>
                <a:ext cx="261303" cy="710119"/>
              </a:xfrm>
              <a:prstGeom prst="arc">
                <a:avLst>
                  <a:gd name="adj1" fmla="val 6419982"/>
                  <a:gd name="adj2" fmla="val 1192162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02" name="TextBox 217"/>
              <p:cNvSpPr txBox="1"/>
              <p:nvPr/>
            </p:nvSpPr>
            <p:spPr>
              <a:xfrm>
                <a:off x="2716745" y="3811585"/>
                <a:ext cx="1141728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 err="1"/>
                  <a:t>Lambertson</a:t>
                </a:r>
                <a:endParaRPr lang="zh-CN" altLang="en-US" sz="1350" dirty="0"/>
              </a:p>
            </p:txBody>
          </p:sp>
          <p:sp>
            <p:nvSpPr>
              <p:cNvPr id="303" name="TextBox 218"/>
              <p:cNvSpPr txBox="1"/>
              <p:nvPr/>
            </p:nvSpPr>
            <p:spPr>
              <a:xfrm>
                <a:off x="4592755" y="3813510"/>
                <a:ext cx="1114495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 smtClean="0"/>
                  <a:t>Dipole kicker</a:t>
                </a:r>
                <a:endParaRPr lang="zh-CN" altLang="en-US" sz="1350" dirty="0"/>
              </a:p>
            </p:txBody>
          </p:sp>
          <p:sp>
            <p:nvSpPr>
              <p:cNvPr id="304" name="TextBox 225"/>
              <p:cNvSpPr txBox="1"/>
              <p:nvPr/>
            </p:nvSpPr>
            <p:spPr>
              <a:xfrm>
                <a:off x="4514128" y="1870250"/>
                <a:ext cx="78752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?mm</a:t>
                </a:r>
                <a:endParaRPr lang="zh-CN" altLang="en-US" sz="1200" dirty="0"/>
              </a:p>
            </p:txBody>
          </p:sp>
          <p:grpSp>
            <p:nvGrpSpPr>
              <p:cNvPr id="319" name="组合 318"/>
              <p:cNvGrpSpPr/>
              <p:nvPr/>
            </p:nvGrpSpPr>
            <p:grpSpPr>
              <a:xfrm>
                <a:off x="4855621" y="1403218"/>
                <a:ext cx="558061" cy="722575"/>
                <a:chOff x="5785172" y="2615993"/>
                <a:chExt cx="558061" cy="722575"/>
              </a:xfrm>
            </p:grpSpPr>
            <p:sp>
              <p:nvSpPr>
                <p:cNvPr id="262" name="矩形 261"/>
                <p:cNvSpPr/>
                <p:nvPr/>
              </p:nvSpPr>
              <p:spPr>
                <a:xfrm>
                  <a:off x="5827910" y="2615993"/>
                  <a:ext cx="515323" cy="722575"/>
                </a:xfrm>
                <a:prstGeom prst="rect">
                  <a:avLst/>
                </a:prstGeom>
                <a:noFill/>
                <a:ln w="190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263" name="矩形 262"/>
                <p:cNvSpPr/>
                <p:nvPr/>
              </p:nvSpPr>
              <p:spPr>
                <a:xfrm flipV="1">
                  <a:off x="5843782" y="2655202"/>
                  <a:ext cx="477046" cy="56014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264" name="矩形 263"/>
                <p:cNvSpPr/>
                <p:nvPr/>
              </p:nvSpPr>
              <p:spPr>
                <a:xfrm flipV="1">
                  <a:off x="5842847" y="3265750"/>
                  <a:ext cx="477980" cy="37341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cxnSp>
              <p:nvCxnSpPr>
                <p:cNvPr id="305" name="直接箭头连接符 304"/>
                <p:cNvCxnSpPr/>
                <p:nvPr/>
              </p:nvCxnSpPr>
              <p:spPr>
                <a:xfrm flipV="1">
                  <a:off x="5785172" y="3029209"/>
                  <a:ext cx="430" cy="13017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5" name="直接箭头连接符 244"/>
              <p:cNvCxnSpPr/>
              <p:nvPr/>
            </p:nvCxnSpPr>
            <p:spPr>
              <a:xfrm flipV="1">
                <a:off x="2870689" y="1862099"/>
                <a:ext cx="0" cy="2901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" name="TextBox 114"/>
              <p:cNvSpPr txBox="1"/>
              <p:nvPr/>
            </p:nvSpPr>
            <p:spPr>
              <a:xfrm>
                <a:off x="2353243" y="1814751"/>
                <a:ext cx="9215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10mm</a:t>
                </a:r>
                <a:endParaRPr lang="zh-CN" altLang="en-US" sz="1200" dirty="0"/>
              </a:p>
            </p:txBody>
          </p:sp>
          <p:grpSp>
            <p:nvGrpSpPr>
              <p:cNvPr id="320" name="组合 319"/>
              <p:cNvGrpSpPr/>
              <p:nvPr/>
            </p:nvGrpSpPr>
            <p:grpSpPr>
              <a:xfrm>
                <a:off x="1277714" y="1405809"/>
                <a:ext cx="558061" cy="722575"/>
                <a:chOff x="5785172" y="2615993"/>
                <a:chExt cx="558061" cy="722575"/>
              </a:xfrm>
            </p:grpSpPr>
            <p:sp>
              <p:nvSpPr>
                <p:cNvPr id="321" name="矩形 320"/>
                <p:cNvSpPr/>
                <p:nvPr/>
              </p:nvSpPr>
              <p:spPr>
                <a:xfrm>
                  <a:off x="5827910" y="2615993"/>
                  <a:ext cx="515323" cy="722575"/>
                </a:xfrm>
                <a:prstGeom prst="rect">
                  <a:avLst/>
                </a:prstGeom>
                <a:noFill/>
                <a:ln w="190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322" name="矩形 321"/>
                <p:cNvSpPr/>
                <p:nvPr/>
              </p:nvSpPr>
              <p:spPr>
                <a:xfrm flipV="1">
                  <a:off x="5843782" y="2655202"/>
                  <a:ext cx="477046" cy="56014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323" name="矩形 322"/>
                <p:cNvSpPr/>
                <p:nvPr/>
              </p:nvSpPr>
              <p:spPr>
                <a:xfrm flipV="1">
                  <a:off x="5842847" y="3265750"/>
                  <a:ext cx="477980" cy="37341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cxnSp>
              <p:nvCxnSpPr>
                <p:cNvPr id="324" name="直接箭头连接符 323"/>
                <p:cNvCxnSpPr/>
                <p:nvPr/>
              </p:nvCxnSpPr>
              <p:spPr>
                <a:xfrm flipV="1">
                  <a:off x="5785172" y="3029209"/>
                  <a:ext cx="430" cy="13017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5" name="矩形 324"/>
              <p:cNvSpPr/>
              <p:nvPr/>
            </p:nvSpPr>
            <p:spPr>
              <a:xfrm>
                <a:off x="1282388" y="2979362"/>
                <a:ext cx="515323" cy="722575"/>
              </a:xfrm>
              <a:prstGeom prst="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26" name="矩形 325"/>
              <p:cNvSpPr/>
              <p:nvPr/>
            </p:nvSpPr>
            <p:spPr>
              <a:xfrm flipV="1">
                <a:off x="1298259" y="3194916"/>
                <a:ext cx="477046" cy="303072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331" name="直接连接符 330"/>
              <p:cNvCxnSpPr/>
              <p:nvPr/>
            </p:nvCxnSpPr>
            <p:spPr>
              <a:xfrm flipV="1">
                <a:off x="658491" y="1774416"/>
                <a:ext cx="1241740" cy="3685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直接连接符 337"/>
              <p:cNvCxnSpPr>
                <a:stCxn id="321" idx="3"/>
              </p:cNvCxnSpPr>
              <p:nvPr/>
            </p:nvCxnSpPr>
            <p:spPr>
              <a:xfrm>
                <a:off x="1835775" y="1767097"/>
                <a:ext cx="1416231" cy="92461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直接连接符 342"/>
              <p:cNvCxnSpPr/>
              <p:nvPr/>
            </p:nvCxnSpPr>
            <p:spPr>
              <a:xfrm flipV="1">
                <a:off x="3245174" y="1778102"/>
                <a:ext cx="1638183" cy="81456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直接连接符 346"/>
              <p:cNvCxnSpPr>
                <a:endCxn id="304" idx="0"/>
              </p:cNvCxnSpPr>
              <p:nvPr/>
            </p:nvCxnSpPr>
            <p:spPr>
              <a:xfrm flipV="1">
                <a:off x="3426200" y="1870250"/>
                <a:ext cx="1481693" cy="24751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直接连接符 352"/>
              <p:cNvCxnSpPr/>
              <p:nvPr/>
            </p:nvCxnSpPr>
            <p:spPr>
              <a:xfrm flipV="1">
                <a:off x="4928382" y="1871179"/>
                <a:ext cx="1235025" cy="1796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4" name="椭圆 353"/>
              <p:cNvSpPr/>
              <p:nvPr/>
            </p:nvSpPr>
            <p:spPr>
              <a:xfrm>
                <a:off x="1903218" y="1707882"/>
                <a:ext cx="210407" cy="13474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5" name="椭圆 354"/>
              <p:cNvSpPr/>
              <p:nvPr/>
            </p:nvSpPr>
            <p:spPr>
              <a:xfrm>
                <a:off x="1903522" y="2200447"/>
                <a:ext cx="210407" cy="13474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TextBox 218"/>
              <p:cNvSpPr txBox="1"/>
              <p:nvPr/>
            </p:nvSpPr>
            <p:spPr>
              <a:xfrm>
                <a:off x="1217405" y="3845709"/>
                <a:ext cx="764564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/>
                  <a:t>kicker</a:t>
                </a:r>
                <a:endParaRPr lang="zh-CN" altLang="en-US" sz="1350" dirty="0"/>
              </a:p>
            </p:txBody>
          </p:sp>
          <p:sp>
            <p:nvSpPr>
              <p:cNvPr id="105" name="矩形 104"/>
              <p:cNvSpPr/>
              <p:nvPr/>
            </p:nvSpPr>
            <p:spPr>
              <a:xfrm>
                <a:off x="1938884" y="3019498"/>
                <a:ext cx="184844" cy="610547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14" name="直接连接符 113"/>
              <p:cNvCxnSpPr/>
              <p:nvPr/>
            </p:nvCxnSpPr>
            <p:spPr>
              <a:xfrm flipH="1">
                <a:off x="1835695" y="2348880"/>
                <a:ext cx="1" cy="34728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矩形 29"/>
            <p:cNvSpPr/>
            <p:nvPr/>
          </p:nvSpPr>
          <p:spPr>
            <a:xfrm>
              <a:off x="3759973" y="920590"/>
              <a:ext cx="27459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pulsed </a:t>
              </a:r>
              <a:r>
                <a:rPr lang="en-US" altLang="zh-CN" dirty="0"/>
                <a:t>local bump scheme</a:t>
              </a:r>
              <a:endParaRPr lang="zh-CN" altLang="en-US" dirty="0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338463" y="3765790"/>
            <a:ext cx="6345219" cy="2732460"/>
            <a:chOff x="152441" y="912715"/>
            <a:chExt cx="6248388" cy="2642023"/>
          </a:xfrm>
        </p:grpSpPr>
        <p:grpSp>
          <p:nvGrpSpPr>
            <p:cNvPr id="118" name="组合 117"/>
            <p:cNvGrpSpPr/>
            <p:nvPr/>
          </p:nvGrpSpPr>
          <p:grpSpPr>
            <a:xfrm>
              <a:off x="152441" y="1217807"/>
              <a:ext cx="6058956" cy="2336931"/>
              <a:chOff x="152441" y="1217807"/>
              <a:chExt cx="6058956" cy="2336931"/>
            </a:xfrm>
          </p:grpSpPr>
          <p:cxnSp>
            <p:nvCxnSpPr>
              <p:cNvPr id="120" name="直接连接符 119"/>
              <p:cNvCxnSpPr/>
              <p:nvPr/>
            </p:nvCxnSpPr>
            <p:spPr>
              <a:xfrm flipV="1">
                <a:off x="157683" y="1585559"/>
                <a:ext cx="6053714" cy="1938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矩形 120"/>
              <p:cNvSpPr/>
              <p:nvPr/>
            </p:nvSpPr>
            <p:spPr>
              <a:xfrm>
                <a:off x="236102" y="1279422"/>
                <a:ext cx="184844" cy="610547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23" name="TextBox 15"/>
              <p:cNvSpPr txBox="1"/>
              <p:nvPr/>
            </p:nvSpPr>
            <p:spPr>
              <a:xfrm>
                <a:off x="219296" y="1878767"/>
                <a:ext cx="240858" cy="247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/>
                  <a:t>Q</a:t>
                </a:r>
                <a:endParaRPr lang="zh-CN" altLang="en-US" sz="1350" dirty="0"/>
              </a:p>
            </p:txBody>
          </p:sp>
          <p:sp>
            <p:nvSpPr>
              <p:cNvPr id="125" name="TextBox 16"/>
              <p:cNvSpPr txBox="1"/>
              <p:nvPr/>
            </p:nvSpPr>
            <p:spPr>
              <a:xfrm>
                <a:off x="5945325" y="1835562"/>
                <a:ext cx="240858" cy="247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/>
                  <a:t>Q</a:t>
                </a:r>
                <a:endParaRPr lang="zh-CN" altLang="en-US" sz="1350" dirty="0"/>
              </a:p>
            </p:txBody>
          </p:sp>
          <p:sp>
            <p:nvSpPr>
              <p:cNvPr id="126" name="矩形 125"/>
              <p:cNvSpPr/>
              <p:nvPr/>
            </p:nvSpPr>
            <p:spPr>
              <a:xfrm flipV="1">
                <a:off x="2538258" y="1727148"/>
                <a:ext cx="487318" cy="68914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27" name="矩形 126"/>
              <p:cNvSpPr/>
              <p:nvPr/>
            </p:nvSpPr>
            <p:spPr>
              <a:xfrm>
                <a:off x="2527054" y="1425057"/>
                <a:ext cx="504123" cy="649757"/>
              </a:xfrm>
              <a:prstGeom prst="rect">
                <a:avLst/>
              </a:prstGeom>
              <a:noFill/>
              <a:ln w="19050">
                <a:solidFill>
                  <a:srgbClr val="D707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28" name="矩形 127"/>
              <p:cNvSpPr/>
              <p:nvPr/>
            </p:nvSpPr>
            <p:spPr>
              <a:xfrm>
                <a:off x="5967151" y="1278489"/>
                <a:ext cx="184844" cy="610547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29" name="直接连接符 128"/>
              <p:cNvCxnSpPr>
                <a:stCxn id="123" idx="2"/>
              </p:cNvCxnSpPr>
              <p:nvPr/>
            </p:nvCxnSpPr>
            <p:spPr>
              <a:xfrm flipV="1">
                <a:off x="339725" y="1640507"/>
                <a:ext cx="4205204" cy="48580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63"/>
              <p:cNvSpPr txBox="1"/>
              <p:nvPr/>
            </p:nvSpPr>
            <p:spPr>
              <a:xfrm>
                <a:off x="2528704" y="2159462"/>
                <a:ext cx="5162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35m</a:t>
                </a:r>
                <a:endParaRPr lang="zh-CN" altLang="en-US" sz="1200" dirty="0"/>
              </a:p>
            </p:txBody>
          </p:sp>
          <p:sp>
            <p:nvSpPr>
              <p:cNvPr id="131" name="矩形 130"/>
              <p:cNvSpPr/>
              <p:nvPr/>
            </p:nvSpPr>
            <p:spPr>
              <a:xfrm>
                <a:off x="4694780" y="1217807"/>
                <a:ext cx="515323" cy="722575"/>
              </a:xfrm>
              <a:prstGeom prst="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32" name="矩形 131"/>
              <p:cNvSpPr/>
              <p:nvPr/>
            </p:nvSpPr>
            <p:spPr>
              <a:xfrm flipV="1">
                <a:off x="4710652" y="1257016"/>
                <a:ext cx="477046" cy="56014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33" name="矩形 132"/>
              <p:cNvSpPr/>
              <p:nvPr/>
            </p:nvSpPr>
            <p:spPr>
              <a:xfrm flipV="1">
                <a:off x="4709717" y="1867564"/>
                <a:ext cx="477980" cy="37341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34" name="直接连接符 133"/>
              <p:cNvCxnSpPr/>
              <p:nvPr/>
            </p:nvCxnSpPr>
            <p:spPr>
              <a:xfrm>
                <a:off x="4515668" y="1640507"/>
                <a:ext cx="1325405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TextBox 75"/>
              <p:cNvSpPr txBox="1"/>
              <p:nvPr/>
            </p:nvSpPr>
            <p:spPr>
              <a:xfrm>
                <a:off x="4688944" y="2159462"/>
                <a:ext cx="5899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0.7m</a:t>
                </a:r>
                <a:endParaRPr lang="zh-CN" altLang="en-US" sz="1200" dirty="0"/>
              </a:p>
            </p:txBody>
          </p:sp>
          <p:sp>
            <p:nvSpPr>
              <p:cNvPr id="136" name="椭圆 135"/>
              <p:cNvSpPr/>
              <p:nvPr/>
            </p:nvSpPr>
            <p:spPr>
              <a:xfrm>
                <a:off x="2450084" y="1854385"/>
                <a:ext cx="78419" cy="448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37" name="直接连接符 136"/>
              <p:cNvCxnSpPr/>
              <p:nvPr/>
            </p:nvCxnSpPr>
            <p:spPr>
              <a:xfrm>
                <a:off x="4037647" y="1605468"/>
                <a:ext cx="11203" cy="728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83"/>
              <p:cNvSpPr txBox="1"/>
              <p:nvPr/>
            </p:nvSpPr>
            <p:spPr>
              <a:xfrm>
                <a:off x="3678910" y="1343332"/>
                <a:ext cx="12200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altLang="zh-CN" sz="1200" dirty="0" smtClean="0"/>
                  <a:t>ϴ</a:t>
                </a:r>
                <a:r>
                  <a:rPr lang="en-US" altLang="zh-CN" sz="1200" baseline="-25000" dirty="0" smtClean="0"/>
                  <a:t>H</a:t>
                </a:r>
                <a:r>
                  <a:rPr lang="en-US" altLang="zh-CN" sz="1200" dirty="0" smtClean="0"/>
                  <a:t>=0.1mrad</a:t>
                </a:r>
                <a:endParaRPr lang="zh-CN" altLang="en-US" sz="1200" dirty="0"/>
              </a:p>
            </p:txBody>
          </p:sp>
          <p:cxnSp>
            <p:nvCxnSpPr>
              <p:cNvPr id="139" name="直接箭头连接符 138"/>
              <p:cNvCxnSpPr/>
              <p:nvPr/>
            </p:nvCxnSpPr>
            <p:spPr>
              <a:xfrm>
                <a:off x="4702120" y="2360908"/>
                <a:ext cx="5100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>
                <a:off x="3051715" y="2265797"/>
                <a:ext cx="1" cy="19044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箭头连接符 140"/>
              <p:cNvCxnSpPr/>
              <p:nvPr/>
            </p:nvCxnSpPr>
            <p:spPr>
              <a:xfrm flipH="1" flipV="1">
                <a:off x="3082056" y="1572305"/>
                <a:ext cx="1" cy="20143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TextBox 114"/>
              <p:cNvSpPr txBox="1"/>
              <p:nvPr/>
            </p:nvSpPr>
            <p:spPr>
              <a:xfrm>
                <a:off x="3046327" y="1557623"/>
                <a:ext cx="7966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10mm</a:t>
                </a:r>
                <a:endParaRPr lang="zh-CN" altLang="en-US" sz="1200" dirty="0"/>
              </a:p>
            </p:txBody>
          </p:sp>
          <p:cxnSp>
            <p:nvCxnSpPr>
              <p:cNvPr id="143" name="直接连接符 142"/>
              <p:cNvCxnSpPr/>
              <p:nvPr/>
            </p:nvCxnSpPr>
            <p:spPr>
              <a:xfrm>
                <a:off x="4701780" y="2265796"/>
                <a:ext cx="1" cy="19044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>
                <a:off x="2524551" y="2261512"/>
                <a:ext cx="1" cy="19044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箭头连接符 144"/>
              <p:cNvCxnSpPr/>
              <p:nvPr/>
            </p:nvCxnSpPr>
            <p:spPr>
              <a:xfrm>
                <a:off x="2512033" y="2365194"/>
                <a:ext cx="53573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/>
              <p:cNvCxnSpPr/>
              <p:nvPr/>
            </p:nvCxnSpPr>
            <p:spPr>
              <a:xfrm>
                <a:off x="5207514" y="2278654"/>
                <a:ext cx="1" cy="19044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TextBox 142"/>
              <p:cNvSpPr txBox="1"/>
              <p:nvPr/>
            </p:nvSpPr>
            <p:spPr>
              <a:xfrm>
                <a:off x="460912" y="2355072"/>
                <a:ext cx="943207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u="sng" dirty="0" smtClean="0">
                    <a:solidFill>
                      <a:srgbClr val="FF0000"/>
                    </a:solidFill>
                  </a:rPr>
                  <a:t>Side view</a:t>
                </a:r>
                <a:endParaRPr lang="zh-CN" altLang="en-US" sz="1350" u="sng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8" name="矩形 147"/>
              <p:cNvSpPr/>
              <p:nvPr/>
            </p:nvSpPr>
            <p:spPr>
              <a:xfrm>
                <a:off x="230860" y="2646914"/>
                <a:ext cx="184844" cy="610547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49" name="TextBox 149"/>
              <p:cNvSpPr txBox="1"/>
              <p:nvPr/>
            </p:nvSpPr>
            <p:spPr>
              <a:xfrm>
                <a:off x="214054" y="3246259"/>
                <a:ext cx="240858" cy="247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/>
                  <a:t>Q</a:t>
                </a:r>
                <a:endParaRPr lang="zh-CN" altLang="en-US" sz="1350" dirty="0"/>
              </a:p>
            </p:txBody>
          </p:sp>
          <p:sp>
            <p:nvSpPr>
              <p:cNvPr id="150" name="TextBox 150"/>
              <p:cNvSpPr txBox="1"/>
              <p:nvPr/>
            </p:nvSpPr>
            <p:spPr>
              <a:xfrm>
                <a:off x="5939144" y="3202688"/>
                <a:ext cx="240858" cy="247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/>
                  <a:t>Q</a:t>
                </a:r>
                <a:endParaRPr lang="zh-CN" altLang="en-US" sz="1350" dirty="0"/>
              </a:p>
            </p:txBody>
          </p:sp>
          <p:sp>
            <p:nvSpPr>
              <p:cNvPr id="151" name="矩形 150"/>
              <p:cNvSpPr/>
              <p:nvPr/>
            </p:nvSpPr>
            <p:spPr>
              <a:xfrm flipV="1">
                <a:off x="2533016" y="2732661"/>
                <a:ext cx="487318" cy="511857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52" name="矩形 151"/>
              <p:cNvSpPr/>
              <p:nvPr/>
            </p:nvSpPr>
            <p:spPr>
              <a:xfrm>
                <a:off x="2521812" y="2659325"/>
                <a:ext cx="504123" cy="660026"/>
              </a:xfrm>
              <a:prstGeom prst="rect">
                <a:avLst/>
              </a:prstGeom>
              <a:noFill/>
              <a:ln w="19050">
                <a:solidFill>
                  <a:srgbClr val="D707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53" name="矩形 152"/>
              <p:cNvSpPr/>
              <p:nvPr/>
            </p:nvSpPr>
            <p:spPr>
              <a:xfrm>
                <a:off x="5973791" y="2645980"/>
                <a:ext cx="184844" cy="610547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54" name="直接连接符 153"/>
              <p:cNvCxnSpPr/>
              <p:nvPr/>
            </p:nvCxnSpPr>
            <p:spPr>
              <a:xfrm>
                <a:off x="1619672" y="2420888"/>
                <a:ext cx="1410953" cy="51749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矩形 154"/>
              <p:cNvSpPr/>
              <p:nvPr/>
            </p:nvSpPr>
            <p:spPr>
              <a:xfrm>
                <a:off x="4689539" y="2585298"/>
                <a:ext cx="515323" cy="722575"/>
              </a:xfrm>
              <a:prstGeom prst="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56" name="矩形 155"/>
              <p:cNvSpPr/>
              <p:nvPr/>
            </p:nvSpPr>
            <p:spPr>
              <a:xfrm flipV="1">
                <a:off x="4705410" y="2800852"/>
                <a:ext cx="477046" cy="303072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57" name="直接连接符 156"/>
              <p:cNvCxnSpPr/>
              <p:nvPr/>
            </p:nvCxnSpPr>
            <p:spPr>
              <a:xfrm>
                <a:off x="3030625" y="2946956"/>
                <a:ext cx="2538325" cy="2431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椭圆 157"/>
              <p:cNvSpPr/>
              <p:nvPr/>
            </p:nvSpPr>
            <p:spPr>
              <a:xfrm>
                <a:off x="2418592" y="2699350"/>
                <a:ext cx="78419" cy="448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59" name="TextBox 169"/>
              <p:cNvSpPr txBox="1"/>
              <p:nvPr/>
            </p:nvSpPr>
            <p:spPr>
              <a:xfrm>
                <a:off x="943060" y="2598092"/>
                <a:ext cx="11426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altLang="zh-CN" sz="1200" dirty="0" smtClean="0"/>
                  <a:t>ϴ</a:t>
                </a:r>
                <a:r>
                  <a:rPr lang="en-US" altLang="zh-CN" sz="1200" baseline="-25000" dirty="0" smtClean="0"/>
                  <a:t>V</a:t>
                </a:r>
                <a:r>
                  <a:rPr lang="en-US" altLang="zh-CN" sz="1200" dirty="0" smtClean="0"/>
                  <a:t>=28mrad</a:t>
                </a:r>
                <a:endParaRPr lang="zh-CN" altLang="en-US" sz="1200" dirty="0"/>
              </a:p>
            </p:txBody>
          </p:sp>
          <p:cxnSp>
            <p:nvCxnSpPr>
              <p:cNvPr id="160" name="直接箭头连接符 159"/>
              <p:cNvCxnSpPr/>
              <p:nvPr/>
            </p:nvCxnSpPr>
            <p:spPr>
              <a:xfrm flipV="1">
                <a:off x="2469050" y="2724450"/>
                <a:ext cx="0" cy="2380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TextBox 176"/>
              <p:cNvSpPr txBox="1"/>
              <p:nvPr/>
            </p:nvSpPr>
            <p:spPr>
              <a:xfrm>
                <a:off x="2010867" y="2677990"/>
                <a:ext cx="8784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?mm</a:t>
                </a:r>
                <a:endParaRPr lang="zh-CN" altLang="en-US" sz="1200" dirty="0"/>
              </a:p>
            </p:txBody>
          </p:sp>
          <p:sp>
            <p:nvSpPr>
              <p:cNvPr id="162" name="TextBox 146"/>
              <p:cNvSpPr txBox="1"/>
              <p:nvPr/>
            </p:nvSpPr>
            <p:spPr>
              <a:xfrm>
                <a:off x="552709" y="1281603"/>
                <a:ext cx="961633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u="sng" dirty="0" smtClean="0">
                    <a:solidFill>
                      <a:srgbClr val="FF0000"/>
                    </a:solidFill>
                  </a:rPr>
                  <a:t>Top view</a:t>
                </a:r>
                <a:endParaRPr lang="zh-CN" altLang="en-US" sz="1350" u="sng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63" name="直接连接符 162"/>
              <p:cNvCxnSpPr/>
              <p:nvPr/>
            </p:nvCxnSpPr>
            <p:spPr>
              <a:xfrm flipV="1">
                <a:off x="152441" y="2948873"/>
                <a:ext cx="6058956" cy="6116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弧形 163"/>
              <p:cNvSpPr/>
              <p:nvPr/>
            </p:nvSpPr>
            <p:spPr>
              <a:xfrm>
                <a:off x="1823770" y="2513272"/>
                <a:ext cx="244295" cy="689416"/>
              </a:xfrm>
              <a:prstGeom prst="arc">
                <a:avLst>
                  <a:gd name="adj1" fmla="val 8794875"/>
                  <a:gd name="adj2" fmla="val 15659601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65" name="TextBox 217"/>
              <p:cNvSpPr txBox="1"/>
              <p:nvPr/>
            </p:nvSpPr>
            <p:spPr>
              <a:xfrm>
                <a:off x="2281955" y="3254656"/>
                <a:ext cx="1141728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 err="1"/>
                  <a:t>Lambertson</a:t>
                </a:r>
                <a:endParaRPr lang="zh-CN" altLang="en-US" sz="1350" dirty="0"/>
              </a:p>
            </p:txBody>
          </p:sp>
          <p:sp>
            <p:nvSpPr>
              <p:cNvPr id="166" name="TextBox 218"/>
              <p:cNvSpPr txBox="1"/>
              <p:nvPr/>
            </p:nvSpPr>
            <p:spPr>
              <a:xfrm>
                <a:off x="4714800" y="3250028"/>
                <a:ext cx="1241667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 smtClean="0"/>
                  <a:t>NLK </a:t>
                </a:r>
                <a:endParaRPr lang="zh-CN" altLang="en-US" sz="1350" dirty="0"/>
              </a:p>
            </p:txBody>
          </p:sp>
          <p:sp>
            <p:nvSpPr>
              <p:cNvPr id="167" name="TextBox 225"/>
              <p:cNvSpPr txBox="1"/>
              <p:nvPr/>
            </p:nvSpPr>
            <p:spPr>
              <a:xfrm>
                <a:off x="4310548" y="1684840"/>
                <a:ext cx="78752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?mm</a:t>
                </a:r>
                <a:endParaRPr lang="zh-CN" altLang="en-US" sz="1200" dirty="0"/>
              </a:p>
            </p:txBody>
          </p:sp>
          <p:cxnSp>
            <p:nvCxnSpPr>
              <p:cNvPr id="168" name="直接箭头连接符 167"/>
              <p:cNvCxnSpPr/>
              <p:nvPr/>
            </p:nvCxnSpPr>
            <p:spPr>
              <a:xfrm flipV="1">
                <a:off x="4651975" y="1631023"/>
                <a:ext cx="430" cy="13017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箭头连接符 168"/>
              <p:cNvCxnSpPr/>
              <p:nvPr/>
            </p:nvCxnSpPr>
            <p:spPr>
              <a:xfrm flipV="1">
                <a:off x="2475391" y="1596068"/>
                <a:ext cx="0" cy="2901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TextBox 114"/>
              <p:cNvSpPr txBox="1"/>
              <p:nvPr/>
            </p:nvSpPr>
            <p:spPr>
              <a:xfrm>
                <a:off x="1736615" y="1640507"/>
                <a:ext cx="9215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13.5mm</a:t>
                </a:r>
                <a:endParaRPr lang="zh-CN" altLang="en-US" sz="1200" dirty="0"/>
              </a:p>
            </p:txBody>
          </p:sp>
          <p:cxnSp>
            <p:nvCxnSpPr>
              <p:cNvPr id="171" name="直接连接符 170"/>
              <p:cNvCxnSpPr>
                <a:stCxn id="121" idx="1"/>
              </p:cNvCxnSpPr>
              <p:nvPr/>
            </p:nvCxnSpPr>
            <p:spPr>
              <a:xfrm flipV="1">
                <a:off x="236102" y="1581685"/>
                <a:ext cx="5604971" cy="3011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椭圆 171"/>
              <p:cNvSpPr/>
              <p:nvPr/>
            </p:nvSpPr>
            <p:spPr>
              <a:xfrm>
                <a:off x="2438260" y="1556792"/>
                <a:ext cx="78419" cy="448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73" name="椭圆 172"/>
              <p:cNvSpPr/>
              <p:nvPr/>
            </p:nvSpPr>
            <p:spPr>
              <a:xfrm>
                <a:off x="2438260" y="2925490"/>
                <a:ext cx="78419" cy="448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119" name="矩形 118"/>
            <p:cNvSpPr/>
            <p:nvPr/>
          </p:nvSpPr>
          <p:spPr>
            <a:xfrm>
              <a:off x="2992524" y="912715"/>
              <a:ext cx="34083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pulsed multipole injection scheme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804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组合 169"/>
          <p:cNvGrpSpPr/>
          <p:nvPr/>
        </p:nvGrpSpPr>
        <p:grpSpPr>
          <a:xfrm>
            <a:off x="6842916" y="4509695"/>
            <a:ext cx="2349150" cy="1511241"/>
            <a:chOff x="6444207" y="1902547"/>
            <a:chExt cx="2712670" cy="1815599"/>
          </a:xfrm>
        </p:grpSpPr>
        <p:pic>
          <p:nvPicPr>
            <p:cNvPr id="172" name="Picture 2" descr="1534211394(1)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7" y="1902547"/>
              <a:ext cx="2486574" cy="1815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3" name="椭圆 172"/>
            <p:cNvSpPr/>
            <p:nvPr/>
          </p:nvSpPr>
          <p:spPr>
            <a:xfrm>
              <a:off x="6961072" y="1985102"/>
              <a:ext cx="1081913" cy="5083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/>
                <a:t>Storage Beam</a:t>
              </a:r>
            </a:p>
          </p:txBody>
        </p:sp>
        <p:sp>
          <p:nvSpPr>
            <p:cNvPr id="174" name="椭圆 173"/>
            <p:cNvSpPr/>
            <p:nvPr/>
          </p:nvSpPr>
          <p:spPr>
            <a:xfrm>
              <a:off x="6961072" y="3138564"/>
              <a:ext cx="1081913" cy="50836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/>
                <a:t>Injection </a:t>
              </a:r>
              <a:r>
                <a:rPr lang="zh-CN" altLang="en-US" sz="1050" dirty="0" smtClean="0"/>
                <a:t>Beam</a:t>
              </a:r>
              <a:r>
                <a:rPr lang="en-US" altLang="zh-CN" sz="1050" dirty="0" smtClean="0"/>
                <a:t> </a:t>
              </a:r>
              <a:endParaRPr lang="zh-CN" altLang="en-US" sz="1050" dirty="0"/>
            </a:p>
          </p:txBody>
        </p:sp>
        <p:sp>
          <p:nvSpPr>
            <p:cNvPr id="213" name="矩形 212"/>
            <p:cNvSpPr/>
            <p:nvPr/>
          </p:nvSpPr>
          <p:spPr>
            <a:xfrm>
              <a:off x="7048735" y="2821586"/>
              <a:ext cx="1317990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zh-CN" sz="1050" b="1" dirty="0"/>
                <a:t>Septum</a:t>
              </a:r>
              <a:r>
                <a:rPr lang="zh-CN" altLang="en-US" sz="1050" b="1" dirty="0"/>
                <a:t> </a:t>
              </a:r>
              <a:r>
                <a:rPr lang="zh-CN" altLang="en-US" sz="1050" b="1" dirty="0" smtClean="0"/>
                <a:t>Plate </a:t>
              </a:r>
              <a:r>
                <a:rPr lang="en-US" altLang="zh-CN" sz="1050" b="1" dirty="0" smtClean="0"/>
                <a:t>10mm</a:t>
              </a:r>
              <a:endParaRPr lang="zh-CN" altLang="en-US" sz="1050" b="1" dirty="0"/>
            </a:p>
          </p:txBody>
        </p:sp>
        <p:sp>
          <p:nvSpPr>
            <p:cNvPr id="214" name="文本框 213"/>
            <p:cNvSpPr txBox="1"/>
            <p:nvPr/>
          </p:nvSpPr>
          <p:spPr>
            <a:xfrm>
              <a:off x="8498621" y="2428047"/>
              <a:ext cx="608206" cy="2958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5mm</a:t>
              </a:r>
              <a:endParaRPr lang="zh-CN" altLang="en-US" sz="1000" dirty="0"/>
            </a:p>
          </p:txBody>
        </p:sp>
        <p:sp>
          <p:nvSpPr>
            <p:cNvPr id="215" name="文本框 214"/>
            <p:cNvSpPr txBox="1"/>
            <p:nvPr/>
          </p:nvSpPr>
          <p:spPr>
            <a:xfrm>
              <a:off x="8508605" y="3073413"/>
              <a:ext cx="648272" cy="2958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5mm</a:t>
              </a:r>
              <a:endParaRPr lang="zh-CN" altLang="en-US" sz="1000" dirty="0"/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On-axis swap-out injection layout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20" y="963651"/>
            <a:ext cx="3960440" cy="2265891"/>
          </a:xfrm>
          <a:prstGeom prst="rect">
            <a:avLst/>
          </a:prstGeom>
        </p:spPr>
      </p:pic>
      <p:sp>
        <p:nvSpPr>
          <p:cNvPr id="104" name="文本框 103"/>
          <p:cNvSpPr txBox="1"/>
          <p:nvPr/>
        </p:nvSpPr>
        <p:spPr>
          <a:xfrm>
            <a:off x="4184555" y="908720"/>
            <a:ext cx="48711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Off-axis injection is used in the process of </a:t>
            </a:r>
            <a:r>
              <a:rPr lang="en-US" altLang="zh-CN" sz="1400" dirty="0" smtClean="0"/>
              <a:t>the booster high-energy re-injection. Both puled multipole injection and pulsed bump injection are suit.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 On-axis swap out injection is applied in CR. A set of dipole kicker can serve both injection and extraction process.</a:t>
            </a:r>
            <a:endParaRPr lang="zh-CN" altLang="en-US" sz="1400" dirty="0"/>
          </a:p>
        </p:txBody>
      </p:sp>
      <p:grpSp>
        <p:nvGrpSpPr>
          <p:cNvPr id="90" name="组合 89"/>
          <p:cNvGrpSpPr/>
          <p:nvPr/>
        </p:nvGrpSpPr>
        <p:grpSpPr>
          <a:xfrm>
            <a:off x="-54586" y="3822183"/>
            <a:ext cx="7137974" cy="2703161"/>
            <a:chOff x="377462" y="3789040"/>
            <a:chExt cx="7137974" cy="2703161"/>
          </a:xfrm>
        </p:grpSpPr>
        <p:cxnSp>
          <p:nvCxnSpPr>
            <p:cNvPr id="16" name="直接连接符 15"/>
            <p:cNvCxnSpPr>
              <a:stCxn id="102" idx="1"/>
              <a:endCxn id="101" idx="3"/>
            </p:cNvCxnSpPr>
            <p:nvPr/>
          </p:nvCxnSpPr>
          <p:spPr>
            <a:xfrm flipV="1">
              <a:off x="1715769" y="4171822"/>
              <a:ext cx="5356823" cy="94"/>
            </a:xfrm>
            <a:prstGeom prst="line">
              <a:avLst/>
            </a:prstGeom>
            <a:ln w="6350">
              <a:solidFill>
                <a:srgbClr val="0FC80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1763688" y="4759967"/>
              <a:ext cx="5256584" cy="2329"/>
            </a:xfrm>
            <a:prstGeom prst="line">
              <a:avLst/>
            </a:prstGeom>
            <a:ln w="63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827584" y="396870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0FC80A"/>
                  </a:solidFill>
                </a:rPr>
                <a:t>Booster</a:t>
              </a:r>
              <a:endParaRPr lang="zh-CN" altLang="en-US" dirty="0">
                <a:solidFill>
                  <a:srgbClr val="0FC80A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27584" y="4568085"/>
              <a:ext cx="7052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0000FF"/>
                  </a:solidFill>
                </a:rPr>
                <a:t>E- CR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987824" y="4621398"/>
              <a:ext cx="432048" cy="27206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3995936" y="4693152"/>
              <a:ext cx="288032" cy="14411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5004048" y="4628900"/>
              <a:ext cx="432048" cy="27206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77462" y="4243877"/>
              <a:ext cx="121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Side view</a:t>
              </a:r>
              <a:endParaRPr lang="zh-CN" altLang="en-US" dirty="0"/>
            </a:p>
          </p:txBody>
        </p:sp>
        <p:sp>
          <p:nvSpPr>
            <p:cNvPr id="52" name="矩形 51"/>
            <p:cNvSpPr/>
            <p:nvPr/>
          </p:nvSpPr>
          <p:spPr>
            <a:xfrm>
              <a:off x="5940152" y="4036868"/>
              <a:ext cx="432048" cy="27206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2339752" y="4028917"/>
              <a:ext cx="432048" cy="27206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6381767" y="4155252"/>
              <a:ext cx="98560" cy="50180"/>
            </a:xfrm>
            <a:prstGeom prst="ellipse">
              <a:avLst/>
            </a:prstGeom>
            <a:solidFill>
              <a:srgbClr val="0FC80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4" name="直接箭头连接符 73"/>
            <p:cNvCxnSpPr/>
            <p:nvPr/>
          </p:nvCxnSpPr>
          <p:spPr>
            <a:xfrm flipH="1" flipV="1">
              <a:off x="2020566" y="4172119"/>
              <a:ext cx="422441" cy="4796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1691680" y="5411621"/>
              <a:ext cx="5415708" cy="14168"/>
            </a:xfrm>
            <a:prstGeom prst="line">
              <a:avLst/>
            </a:prstGeom>
            <a:ln w="6350">
              <a:solidFill>
                <a:srgbClr val="0FC80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V="1">
              <a:off x="1835696" y="6018487"/>
              <a:ext cx="5213592" cy="5349"/>
            </a:xfrm>
            <a:prstGeom prst="line">
              <a:avLst/>
            </a:prstGeom>
            <a:ln w="63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文本框 78"/>
            <p:cNvSpPr txBox="1"/>
            <p:nvPr/>
          </p:nvSpPr>
          <p:spPr>
            <a:xfrm>
              <a:off x="840698" y="5227227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0FC80A"/>
                  </a:solidFill>
                </a:rPr>
                <a:t>Booster</a:t>
              </a:r>
              <a:endParaRPr lang="zh-CN" altLang="en-US" dirty="0">
                <a:solidFill>
                  <a:srgbClr val="0FC80A"/>
                </a:solidFill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856599" y="5826604"/>
              <a:ext cx="677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0000FF"/>
                  </a:solidFill>
                </a:rPr>
                <a:t>E- CR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85" name="直接连接符 84"/>
            <p:cNvCxnSpPr/>
            <p:nvPr/>
          </p:nvCxnSpPr>
          <p:spPr>
            <a:xfrm flipH="1" flipV="1">
              <a:off x="4560134" y="6024342"/>
              <a:ext cx="2393450" cy="1295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箭头连接符 85"/>
            <p:cNvCxnSpPr/>
            <p:nvPr/>
          </p:nvCxnSpPr>
          <p:spPr>
            <a:xfrm flipH="1" flipV="1">
              <a:off x="6953583" y="6023866"/>
              <a:ext cx="266267" cy="2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文本框 88"/>
            <p:cNvSpPr txBox="1"/>
            <p:nvPr/>
          </p:nvSpPr>
          <p:spPr>
            <a:xfrm>
              <a:off x="399872" y="5494182"/>
              <a:ext cx="121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Top view</a:t>
              </a:r>
              <a:endParaRPr lang="zh-CN" altLang="en-US" dirty="0"/>
            </a:p>
          </p:txBody>
        </p:sp>
        <p:sp>
          <p:nvSpPr>
            <p:cNvPr id="92" name="矩形 91"/>
            <p:cNvSpPr/>
            <p:nvPr/>
          </p:nvSpPr>
          <p:spPr>
            <a:xfrm flipV="1">
              <a:off x="5969168" y="5487415"/>
              <a:ext cx="432048" cy="4571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矩形 100"/>
            <p:cNvSpPr/>
            <p:nvPr/>
          </p:nvSpPr>
          <p:spPr>
            <a:xfrm>
              <a:off x="6784560" y="4099767"/>
              <a:ext cx="288032" cy="14411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1715769" y="4099861"/>
              <a:ext cx="288032" cy="14411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2947628" y="4816344"/>
              <a:ext cx="639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LMS</a:t>
              </a:r>
              <a:endParaRPr lang="zh-CN" altLang="en-US" sz="1400" dirty="0"/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4987916" y="4814917"/>
              <a:ext cx="639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LMS</a:t>
              </a:r>
              <a:endParaRPr lang="zh-CN" altLang="en-US" sz="1400" dirty="0"/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2550319" y="5805264"/>
              <a:ext cx="639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LMS</a:t>
              </a:r>
              <a:endParaRPr lang="zh-CN" altLang="en-US" sz="1400" dirty="0"/>
            </a:p>
          </p:txBody>
        </p:sp>
        <p:sp>
          <p:nvSpPr>
            <p:cNvPr id="118" name="文本框 117"/>
            <p:cNvSpPr txBox="1"/>
            <p:nvPr/>
          </p:nvSpPr>
          <p:spPr>
            <a:xfrm>
              <a:off x="5498658" y="5371495"/>
              <a:ext cx="639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LMS</a:t>
              </a:r>
              <a:endParaRPr lang="zh-CN" altLang="en-US" sz="1400" dirty="0"/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2307940" y="3789040"/>
              <a:ext cx="639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LMS</a:t>
              </a:r>
              <a:endParaRPr lang="zh-CN" altLang="en-US" sz="1400" dirty="0"/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5911136" y="3789040"/>
              <a:ext cx="639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LMS</a:t>
              </a:r>
              <a:endParaRPr lang="zh-CN" altLang="en-US" sz="1400" dirty="0"/>
            </a:p>
          </p:txBody>
        </p:sp>
        <p:sp>
          <p:nvSpPr>
            <p:cNvPr id="121" name="文本框 120"/>
            <p:cNvSpPr txBox="1"/>
            <p:nvPr/>
          </p:nvSpPr>
          <p:spPr>
            <a:xfrm>
              <a:off x="2738837" y="5363343"/>
              <a:ext cx="5749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LMS</a:t>
              </a:r>
              <a:endParaRPr lang="zh-CN" altLang="en-US" sz="1400" dirty="0"/>
            </a:p>
          </p:txBody>
        </p:sp>
        <p:sp>
          <p:nvSpPr>
            <p:cNvPr id="122" name="文本框 121"/>
            <p:cNvSpPr txBox="1"/>
            <p:nvPr/>
          </p:nvSpPr>
          <p:spPr>
            <a:xfrm>
              <a:off x="5370633" y="5783092"/>
              <a:ext cx="639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LMS</a:t>
              </a:r>
              <a:endParaRPr lang="zh-CN" altLang="en-US" sz="1400" dirty="0"/>
            </a:p>
          </p:txBody>
        </p:sp>
        <p:sp>
          <p:nvSpPr>
            <p:cNvPr id="123" name="文本框 122"/>
            <p:cNvSpPr txBox="1"/>
            <p:nvPr/>
          </p:nvSpPr>
          <p:spPr>
            <a:xfrm>
              <a:off x="4007932" y="4417514"/>
              <a:ext cx="816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Kicker</a:t>
              </a:r>
              <a:endParaRPr lang="zh-CN" altLang="en-US" sz="1400" dirty="0"/>
            </a:p>
          </p:txBody>
        </p:sp>
        <p:sp>
          <p:nvSpPr>
            <p:cNvPr id="124" name="文本框 123"/>
            <p:cNvSpPr txBox="1"/>
            <p:nvPr/>
          </p:nvSpPr>
          <p:spPr>
            <a:xfrm>
              <a:off x="4034444" y="6184424"/>
              <a:ext cx="816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Kicker</a:t>
              </a:r>
              <a:endParaRPr lang="zh-CN" altLang="en-US" sz="1400" dirty="0"/>
            </a:p>
          </p:txBody>
        </p:sp>
        <p:sp>
          <p:nvSpPr>
            <p:cNvPr id="125" name="文本框 124"/>
            <p:cNvSpPr txBox="1"/>
            <p:nvPr/>
          </p:nvSpPr>
          <p:spPr>
            <a:xfrm>
              <a:off x="6636224" y="3789040"/>
              <a:ext cx="816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Kicker</a:t>
              </a:r>
              <a:endParaRPr lang="zh-CN" altLang="en-US" sz="1400" dirty="0"/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1607590" y="4987354"/>
              <a:ext cx="816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NLK</a:t>
              </a:r>
              <a:endParaRPr lang="zh-CN" altLang="en-US" sz="1400" dirty="0"/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1618910" y="3863356"/>
              <a:ext cx="816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NLK</a:t>
              </a:r>
              <a:endParaRPr lang="zh-CN" altLang="en-US" sz="1400" dirty="0"/>
            </a:p>
          </p:txBody>
        </p:sp>
        <p:sp>
          <p:nvSpPr>
            <p:cNvPr id="128" name="矩形 127"/>
            <p:cNvSpPr/>
            <p:nvPr/>
          </p:nvSpPr>
          <p:spPr>
            <a:xfrm flipV="1">
              <a:off x="6813120" y="5543521"/>
              <a:ext cx="288032" cy="4571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6699340" y="4978903"/>
              <a:ext cx="816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Kicker</a:t>
              </a:r>
              <a:endParaRPr lang="zh-CN" altLang="en-US" sz="1400" dirty="0"/>
            </a:p>
          </p:txBody>
        </p:sp>
        <p:cxnSp>
          <p:nvCxnSpPr>
            <p:cNvPr id="131" name="直接箭头连接符 130"/>
            <p:cNvCxnSpPr/>
            <p:nvPr/>
          </p:nvCxnSpPr>
          <p:spPr>
            <a:xfrm flipH="1">
              <a:off x="2536466" y="4299629"/>
              <a:ext cx="361" cy="2326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/>
            <p:cNvCxnSpPr/>
            <p:nvPr/>
          </p:nvCxnSpPr>
          <p:spPr>
            <a:xfrm>
              <a:off x="6145520" y="4311267"/>
              <a:ext cx="616" cy="2896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箭头连接符 132"/>
            <p:cNvCxnSpPr/>
            <p:nvPr/>
          </p:nvCxnSpPr>
          <p:spPr>
            <a:xfrm flipH="1" flipV="1">
              <a:off x="3207310" y="4396604"/>
              <a:ext cx="1" cy="2140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箭头连接符 137"/>
            <p:cNvCxnSpPr/>
            <p:nvPr/>
          </p:nvCxnSpPr>
          <p:spPr>
            <a:xfrm flipH="1" flipV="1">
              <a:off x="5223534" y="4424036"/>
              <a:ext cx="1" cy="2140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文本框 138"/>
            <p:cNvSpPr txBox="1"/>
            <p:nvPr/>
          </p:nvSpPr>
          <p:spPr>
            <a:xfrm>
              <a:off x="2110530" y="4291358"/>
              <a:ext cx="4794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down</a:t>
              </a:r>
              <a:endParaRPr lang="zh-CN" altLang="en-US" sz="1000" dirty="0"/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3172994" y="4353442"/>
              <a:ext cx="4794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up</a:t>
              </a:r>
              <a:endParaRPr lang="zh-CN" altLang="en-US" sz="1000" dirty="0"/>
            </a:p>
          </p:txBody>
        </p:sp>
        <p:sp>
          <p:nvSpPr>
            <p:cNvPr id="141" name="文本框 140"/>
            <p:cNvSpPr txBox="1"/>
            <p:nvPr/>
          </p:nvSpPr>
          <p:spPr>
            <a:xfrm>
              <a:off x="6086704" y="4313691"/>
              <a:ext cx="5100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down</a:t>
              </a:r>
              <a:endParaRPr lang="zh-CN" altLang="en-US" sz="1000" dirty="0"/>
            </a:p>
          </p:txBody>
        </p:sp>
        <p:sp>
          <p:nvSpPr>
            <p:cNvPr id="142" name="文本框 141"/>
            <p:cNvSpPr txBox="1"/>
            <p:nvPr/>
          </p:nvSpPr>
          <p:spPr>
            <a:xfrm>
              <a:off x="5178763" y="4384806"/>
              <a:ext cx="3837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up</a:t>
              </a:r>
              <a:endParaRPr lang="zh-CN" altLang="en-US" sz="1000" dirty="0"/>
            </a:p>
          </p:txBody>
        </p:sp>
        <p:sp>
          <p:nvSpPr>
            <p:cNvPr id="143" name="矩形 142"/>
            <p:cNvSpPr/>
            <p:nvPr/>
          </p:nvSpPr>
          <p:spPr>
            <a:xfrm flipV="1">
              <a:off x="6819356" y="5229200"/>
              <a:ext cx="288032" cy="4571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椭圆 143"/>
            <p:cNvSpPr/>
            <p:nvPr/>
          </p:nvSpPr>
          <p:spPr>
            <a:xfrm>
              <a:off x="6388148" y="4731880"/>
              <a:ext cx="98560" cy="5018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椭圆 144"/>
            <p:cNvSpPr/>
            <p:nvPr/>
          </p:nvSpPr>
          <p:spPr>
            <a:xfrm>
              <a:off x="2233218" y="4738123"/>
              <a:ext cx="98560" cy="50180"/>
            </a:xfrm>
            <a:prstGeom prst="ellipse">
              <a:avLst/>
            </a:prstGeom>
            <a:solidFill>
              <a:srgbClr val="0FC80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8" name="直接箭头连接符 147"/>
            <p:cNvCxnSpPr>
              <a:stCxn id="128" idx="0"/>
            </p:cNvCxnSpPr>
            <p:nvPr/>
          </p:nvCxnSpPr>
          <p:spPr>
            <a:xfrm>
              <a:off x="6957136" y="5589240"/>
              <a:ext cx="0" cy="1938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箭头连接符 148"/>
            <p:cNvCxnSpPr/>
            <p:nvPr/>
          </p:nvCxnSpPr>
          <p:spPr>
            <a:xfrm flipH="1" flipV="1">
              <a:off x="4513505" y="5642176"/>
              <a:ext cx="1" cy="2140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矩形 149"/>
            <p:cNvSpPr/>
            <p:nvPr/>
          </p:nvSpPr>
          <p:spPr>
            <a:xfrm flipV="1">
              <a:off x="1691680" y="5543521"/>
              <a:ext cx="288032" cy="4571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矩形 150"/>
            <p:cNvSpPr/>
            <p:nvPr/>
          </p:nvSpPr>
          <p:spPr>
            <a:xfrm flipV="1">
              <a:off x="1691680" y="5229200"/>
              <a:ext cx="288032" cy="4571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矩形 151"/>
            <p:cNvSpPr/>
            <p:nvPr/>
          </p:nvSpPr>
          <p:spPr>
            <a:xfrm flipV="1">
              <a:off x="2337510" y="5471513"/>
              <a:ext cx="432048" cy="4571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矩形 152"/>
            <p:cNvSpPr/>
            <p:nvPr/>
          </p:nvSpPr>
          <p:spPr>
            <a:xfrm flipV="1">
              <a:off x="5004048" y="5922477"/>
              <a:ext cx="432048" cy="4571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" name="矩形 153"/>
            <p:cNvSpPr/>
            <p:nvPr/>
          </p:nvSpPr>
          <p:spPr>
            <a:xfrm flipV="1">
              <a:off x="2987824" y="5922477"/>
              <a:ext cx="432048" cy="4571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矩形 162"/>
            <p:cNvSpPr/>
            <p:nvPr/>
          </p:nvSpPr>
          <p:spPr>
            <a:xfrm flipV="1">
              <a:off x="3995936" y="6175698"/>
              <a:ext cx="288032" cy="4571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" name="矩形 163"/>
            <p:cNvSpPr/>
            <p:nvPr/>
          </p:nvSpPr>
          <p:spPr>
            <a:xfrm flipV="1">
              <a:off x="4002172" y="5861377"/>
              <a:ext cx="288032" cy="4571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6" name="矩形 165"/>
            <p:cNvSpPr/>
            <p:nvPr/>
          </p:nvSpPr>
          <p:spPr>
            <a:xfrm flipV="1">
              <a:off x="4349740" y="6175698"/>
              <a:ext cx="288032" cy="4571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矩形 166"/>
            <p:cNvSpPr/>
            <p:nvPr/>
          </p:nvSpPr>
          <p:spPr>
            <a:xfrm flipV="1">
              <a:off x="4355976" y="5861377"/>
              <a:ext cx="288032" cy="4571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矩形 167"/>
            <p:cNvSpPr/>
            <p:nvPr/>
          </p:nvSpPr>
          <p:spPr>
            <a:xfrm>
              <a:off x="4355976" y="4693246"/>
              <a:ext cx="288032" cy="14411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椭圆 168"/>
            <p:cNvSpPr/>
            <p:nvPr/>
          </p:nvSpPr>
          <p:spPr>
            <a:xfrm>
              <a:off x="6401708" y="5994961"/>
              <a:ext cx="98560" cy="5018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1" name="直接连接符 170"/>
            <p:cNvCxnSpPr/>
            <p:nvPr/>
          </p:nvCxnSpPr>
          <p:spPr>
            <a:xfrm flipH="1">
              <a:off x="1663092" y="5459428"/>
              <a:ext cx="167121" cy="743"/>
            </a:xfrm>
            <a:prstGeom prst="line">
              <a:avLst/>
            </a:prstGeom>
            <a:ln w="127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/>
            <p:nvPr/>
          </p:nvCxnSpPr>
          <p:spPr>
            <a:xfrm flipH="1" flipV="1">
              <a:off x="3959933" y="5992779"/>
              <a:ext cx="648070" cy="44467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箭头连接符 189"/>
            <p:cNvCxnSpPr/>
            <p:nvPr/>
          </p:nvCxnSpPr>
          <p:spPr>
            <a:xfrm flipH="1">
              <a:off x="1825581" y="5609698"/>
              <a:ext cx="1" cy="2169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文本框 190"/>
            <p:cNvSpPr txBox="1"/>
            <p:nvPr/>
          </p:nvSpPr>
          <p:spPr>
            <a:xfrm>
              <a:off x="1806940" y="5631818"/>
              <a:ext cx="3837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/>
                <a:t>out</a:t>
              </a:r>
              <a:endParaRPr lang="zh-CN" altLang="en-US" sz="1000" dirty="0"/>
            </a:p>
          </p:txBody>
        </p:sp>
        <p:sp>
          <p:nvSpPr>
            <p:cNvPr id="192" name="文本框 191"/>
            <p:cNvSpPr txBox="1"/>
            <p:nvPr/>
          </p:nvSpPr>
          <p:spPr>
            <a:xfrm>
              <a:off x="6636532" y="5631051"/>
              <a:ext cx="3837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out</a:t>
              </a:r>
              <a:endParaRPr lang="zh-CN" altLang="en-US" sz="1000" dirty="0"/>
            </a:p>
          </p:txBody>
        </p:sp>
        <p:cxnSp>
          <p:nvCxnSpPr>
            <p:cNvPr id="193" name="直接连接符 192"/>
            <p:cNvCxnSpPr/>
            <p:nvPr/>
          </p:nvCxnSpPr>
          <p:spPr>
            <a:xfrm flipH="1" flipV="1">
              <a:off x="1859785" y="6028293"/>
              <a:ext cx="2100720" cy="1576"/>
            </a:xfrm>
            <a:prstGeom prst="line">
              <a:avLst/>
            </a:prstGeom>
            <a:ln w="12700">
              <a:solidFill>
                <a:srgbClr val="0FC8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/>
            <p:nvPr/>
          </p:nvCxnSpPr>
          <p:spPr>
            <a:xfrm flipH="1" flipV="1">
              <a:off x="1740387" y="6030391"/>
              <a:ext cx="145393" cy="364"/>
            </a:xfrm>
            <a:prstGeom prst="line">
              <a:avLst/>
            </a:prstGeom>
            <a:ln w="12700">
              <a:solidFill>
                <a:srgbClr val="0FC80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椭圆 202"/>
            <p:cNvSpPr/>
            <p:nvPr/>
          </p:nvSpPr>
          <p:spPr>
            <a:xfrm>
              <a:off x="6388394" y="5531109"/>
              <a:ext cx="98560" cy="50180"/>
            </a:xfrm>
            <a:prstGeom prst="ellipse">
              <a:avLst/>
            </a:prstGeom>
            <a:solidFill>
              <a:srgbClr val="0FC80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6" name="直接连接符 205"/>
            <p:cNvCxnSpPr/>
            <p:nvPr/>
          </p:nvCxnSpPr>
          <p:spPr>
            <a:xfrm flipH="1">
              <a:off x="4644008" y="5450120"/>
              <a:ext cx="2205189" cy="549934"/>
            </a:xfrm>
            <a:prstGeom prst="line">
              <a:avLst/>
            </a:prstGeom>
            <a:ln w="12700">
              <a:solidFill>
                <a:srgbClr val="0FC8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/>
          </p:nvCxnSpPr>
          <p:spPr>
            <a:xfrm flipH="1">
              <a:off x="3960505" y="5992779"/>
              <a:ext cx="714738" cy="44792"/>
            </a:xfrm>
            <a:prstGeom prst="line">
              <a:avLst/>
            </a:prstGeom>
            <a:ln w="12700">
              <a:solidFill>
                <a:srgbClr val="0FC8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椭圆 218"/>
            <p:cNvSpPr/>
            <p:nvPr/>
          </p:nvSpPr>
          <p:spPr>
            <a:xfrm>
              <a:off x="2241192" y="5531980"/>
              <a:ext cx="98560" cy="5018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0" name="椭圆 219"/>
            <p:cNvSpPr/>
            <p:nvPr/>
          </p:nvSpPr>
          <p:spPr>
            <a:xfrm>
              <a:off x="2251824" y="6002912"/>
              <a:ext cx="98560" cy="50180"/>
            </a:xfrm>
            <a:prstGeom prst="ellipse">
              <a:avLst/>
            </a:prstGeom>
            <a:solidFill>
              <a:srgbClr val="0FC80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1" name="直接连接符 220"/>
            <p:cNvCxnSpPr>
              <a:stCxn id="52" idx="3"/>
              <a:endCxn id="25" idx="3"/>
            </p:cNvCxnSpPr>
            <p:nvPr/>
          </p:nvCxnSpPr>
          <p:spPr>
            <a:xfrm flipH="1">
              <a:off x="5436096" y="4172900"/>
              <a:ext cx="936104" cy="592032"/>
            </a:xfrm>
            <a:prstGeom prst="line">
              <a:avLst/>
            </a:prstGeom>
            <a:ln w="12700">
              <a:solidFill>
                <a:srgbClr val="0FC8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接箭头连接符 221"/>
            <p:cNvCxnSpPr/>
            <p:nvPr/>
          </p:nvCxnSpPr>
          <p:spPr>
            <a:xfrm flipH="1" flipV="1">
              <a:off x="6830238" y="4762635"/>
              <a:ext cx="266267" cy="2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接连接符 222"/>
            <p:cNvCxnSpPr>
              <a:endCxn id="20" idx="1"/>
            </p:cNvCxnSpPr>
            <p:nvPr/>
          </p:nvCxnSpPr>
          <p:spPr>
            <a:xfrm flipH="1" flipV="1">
              <a:off x="2987824" y="4757430"/>
              <a:ext cx="3865942" cy="5637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接连接符 227"/>
            <p:cNvCxnSpPr>
              <a:stCxn id="20" idx="1"/>
            </p:cNvCxnSpPr>
            <p:nvPr/>
          </p:nvCxnSpPr>
          <p:spPr>
            <a:xfrm flipH="1" flipV="1">
              <a:off x="2411760" y="4169682"/>
              <a:ext cx="576064" cy="587748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接连接符 243"/>
            <p:cNvCxnSpPr>
              <a:stCxn id="25" idx="3"/>
              <a:endCxn id="145" idx="6"/>
            </p:cNvCxnSpPr>
            <p:nvPr/>
          </p:nvCxnSpPr>
          <p:spPr>
            <a:xfrm flipH="1" flipV="1">
              <a:off x="2331778" y="4763213"/>
              <a:ext cx="3104318" cy="1719"/>
            </a:xfrm>
            <a:prstGeom prst="line">
              <a:avLst/>
            </a:prstGeom>
            <a:ln w="12700">
              <a:solidFill>
                <a:srgbClr val="0FC8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直接连接符 250"/>
            <p:cNvCxnSpPr/>
            <p:nvPr/>
          </p:nvCxnSpPr>
          <p:spPr>
            <a:xfrm flipH="1" flipV="1">
              <a:off x="1787906" y="4763443"/>
              <a:ext cx="423778" cy="2716"/>
            </a:xfrm>
            <a:prstGeom prst="line">
              <a:avLst/>
            </a:prstGeom>
            <a:ln w="12700">
              <a:solidFill>
                <a:srgbClr val="0FC80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8" name="椭圆 257"/>
            <p:cNvSpPr/>
            <p:nvPr/>
          </p:nvSpPr>
          <p:spPr>
            <a:xfrm>
              <a:off x="2267744" y="4144620"/>
              <a:ext cx="98560" cy="5018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6" name="直接连接符 95"/>
            <p:cNvCxnSpPr>
              <a:stCxn id="101" idx="3"/>
            </p:cNvCxnSpPr>
            <p:nvPr/>
          </p:nvCxnSpPr>
          <p:spPr>
            <a:xfrm flipH="1">
              <a:off x="6372200" y="4171822"/>
              <a:ext cx="700392" cy="9029"/>
            </a:xfrm>
            <a:prstGeom prst="line">
              <a:avLst/>
            </a:prstGeom>
            <a:ln w="12700">
              <a:solidFill>
                <a:srgbClr val="0FC8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H="1">
              <a:off x="6792866" y="5438975"/>
              <a:ext cx="349434" cy="12522"/>
            </a:xfrm>
            <a:prstGeom prst="line">
              <a:avLst/>
            </a:prstGeom>
            <a:ln w="12700">
              <a:solidFill>
                <a:srgbClr val="0FC8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箭头连接符 133"/>
            <p:cNvCxnSpPr/>
            <p:nvPr/>
          </p:nvCxnSpPr>
          <p:spPr>
            <a:xfrm flipH="1" flipV="1">
              <a:off x="4139600" y="5642183"/>
              <a:ext cx="1" cy="2140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文本框 134"/>
            <p:cNvSpPr txBox="1"/>
            <p:nvPr/>
          </p:nvSpPr>
          <p:spPr>
            <a:xfrm>
              <a:off x="4515022" y="5583431"/>
              <a:ext cx="3837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in</a:t>
              </a:r>
              <a:endParaRPr lang="zh-CN" altLang="en-US" sz="1000" dirty="0"/>
            </a:p>
          </p:txBody>
        </p:sp>
        <p:cxnSp>
          <p:nvCxnSpPr>
            <p:cNvPr id="146" name="直接连接符 145"/>
            <p:cNvCxnSpPr/>
            <p:nvPr/>
          </p:nvCxnSpPr>
          <p:spPr>
            <a:xfrm flipH="1" flipV="1">
              <a:off x="2038449" y="5487415"/>
              <a:ext cx="1928966" cy="515468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/>
            <p:cNvCxnSpPr/>
            <p:nvPr/>
          </p:nvCxnSpPr>
          <p:spPr>
            <a:xfrm flipH="1" flipV="1">
              <a:off x="1835697" y="5457921"/>
              <a:ext cx="202752" cy="29494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椭圆 164"/>
            <p:cNvSpPr/>
            <p:nvPr/>
          </p:nvSpPr>
          <p:spPr>
            <a:xfrm>
              <a:off x="2232606" y="5387964"/>
              <a:ext cx="98560" cy="501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FC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2" name="组合 181"/>
          <p:cNvGrpSpPr/>
          <p:nvPr/>
        </p:nvGrpSpPr>
        <p:grpSpPr>
          <a:xfrm>
            <a:off x="6068220" y="3165510"/>
            <a:ext cx="1189123" cy="778995"/>
            <a:chOff x="620358" y="1922165"/>
            <a:chExt cx="1695948" cy="1111016"/>
          </a:xfrm>
        </p:grpSpPr>
        <p:grpSp>
          <p:nvGrpSpPr>
            <p:cNvPr id="184" name="组合 183"/>
            <p:cNvGrpSpPr/>
            <p:nvPr/>
          </p:nvGrpSpPr>
          <p:grpSpPr>
            <a:xfrm>
              <a:off x="620358" y="1943321"/>
              <a:ext cx="1695948" cy="1089860"/>
              <a:chOff x="7621747" y="4385476"/>
              <a:chExt cx="454660" cy="1089860"/>
            </a:xfrm>
          </p:grpSpPr>
          <p:grpSp>
            <p:nvGrpSpPr>
              <p:cNvPr id="189" name="组合 188"/>
              <p:cNvGrpSpPr/>
              <p:nvPr/>
            </p:nvGrpSpPr>
            <p:grpSpPr>
              <a:xfrm>
                <a:off x="7658439" y="4385476"/>
                <a:ext cx="236214" cy="561981"/>
                <a:chOff x="7611301" y="4514844"/>
                <a:chExt cx="257878" cy="561981"/>
              </a:xfrm>
            </p:grpSpPr>
            <p:sp>
              <p:nvSpPr>
                <p:cNvPr id="200" name="任意多边形 199"/>
                <p:cNvSpPr/>
                <p:nvPr/>
              </p:nvSpPr>
              <p:spPr>
                <a:xfrm>
                  <a:off x="7686675" y="4514844"/>
                  <a:ext cx="114300" cy="561981"/>
                </a:xfrm>
                <a:custGeom>
                  <a:avLst/>
                  <a:gdLst>
                    <a:gd name="connsiteX0" fmla="*/ 0 w 114300"/>
                    <a:gd name="connsiteY0" fmla="*/ 552456 h 561981"/>
                    <a:gd name="connsiteX1" fmla="*/ 47625 w 114300"/>
                    <a:gd name="connsiteY1" fmla="*/ 6 h 561981"/>
                    <a:gd name="connsiteX2" fmla="*/ 114300 w 114300"/>
                    <a:gd name="connsiteY2" fmla="*/ 561981 h 561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4300" h="561981">
                      <a:moveTo>
                        <a:pt x="0" y="552456"/>
                      </a:moveTo>
                      <a:cubicBezTo>
                        <a:pt x="14287" y="275437"/>
                        <a:pt x="28575" y="-1581"/>
                        <a:pt x="47625" y="6"/>
                      </a:cubicBezTo>
                      <a:cubicBezTo>
                        <a:pt x="66675" y="1593"/>
                        <a:pt x="90487" y="281787"/>
                        <a:pt x="114300" y="5619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202" name="直接连接符 201"/>
                <p:cNvCxnSpPr/>
                <p:nvPr/>
              </p:nvCxnSpPr>
              <p:spPr>
                <a:xfrm flipV="1">
                  <a:off x="7800975" y="5075758"/>
                  <a:ext cx="68204" cy="106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直接连接符 203"/>
                <p:cNvCxnSpPr/>
                <p:nvPr/>
              </p:nvCxnSpPr>
              <p:spPr>
                <a:xfrm>
                  <a:off x="7611301" y="5064980"/>
                  <a:ext cx="75374" cy="232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4" name="直接连接符 193"/>
              <p:cNvCxnSpPr/>
              <p:nvPr/>
            </p:nvCxnSpPr>
            <p:spPr>
              <a:xfrm>
                <a:off x="7727480" y="5013176"/>
                <a:ext cx="0" cy="1843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直接连接符 194"/>
              <p:cNvCxnSpPr/>
              <p:nvPr/>
            </p:nvCxnSpPr>
            <p:spPr>
              <a:xfrm>
                <a:off x="7830335" y="5013176"/>
                <a:ext cx="0" cy="1843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直接箭头连接符 195"/>
              <p:cNvCxnSpPr/>
              <p:nvPr/>
            </p:nvCxnSpPr>
            <p:spPr>
              <a:xfrm flipV="1">
                <a:off x="7644408" y="5089077"/>
                <a:ext cx="83075" cy="200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直接箭头连接符 196"/>
              <p:cNvCxnSpPr/>
              <p:nvPr/>
            </p:nvCxnSpPr>
            <p:spPr>
              <a:xfrm flipH="1">
                <a:off x="7832179" y="5100483"/>
                <a:ext cx="8870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文本框 198"/>
              <p:cNvSpPr txBox="1"/>
              <p:nvPr/>
            </p:nvSpPr>
            <p:spPr>
              <a:xfrm>
                <a:off x="7621747" y="5080275"/>
                <a:ext cx="454660" cy="395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1360ns,1kHz</a:t>
                </a:r>
                <a:endParaRPr lang="zh-CN" altLang="en-US" sz="1200" dirty="0"/>
              </a:p>
            </p:txBody>
          </p:sp>
        </p:grpSp>
        <p:sp>
          <p:nvSpPr>
            <p:cNvPr id="185" name="椭圆 184"/>
            <p:cNvSpPr/>
            <p:nvPr/>
          </p:nvSpPr>
          <p:spPr>
            <a:xfrm>
              <a:off x="920548" y="2463760"/>
              <a:ext cx="45719" cy="725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6" name="椭圆 185"/>
            <p:cNvSpPr/>
            <p:nvPr/>
          </p:nvSpPr>
          <p:spPr>
            <a:xfrm>
              <a:off x="1159049" y="1922165"/>
              <a:ext cx="45719" cy="725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椭圆 187"/>
            <p:cNvSpPr/>
            <p:nvPr/>
          </p:nvSpPr>
          <p:spPr>
            <a:xfrm>
              <a:off x="1429937" y="2468513"/>
              <a:ext cx="45719" cy="725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1" name="椭圆 90"/>
          <p:cNvSpPr/>
          <p:nvPr/>
        </p:nvSpPr>
        <p:spPr>
          <a:xfrm>
            <a:off x="3139494" y="2557617"/>
            <a:ext cx="572602" cy="7102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" name="椭圆 204"/>
          <p:cNvSpPr/>
          <p:nvPr/>
        </p:nvSpPr>
        <p:spPr>
          <a:xfrm>
            <a:off x="910858" y="2574694"/>
            <a:ext cx="572602" cy="7102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文本框 92"/>
          <p:cNvSpPr txBox="1"/>
          <p:nvPr/>
        </p:nvSpPr>
        <p:spPr>
          <a:xfrm>
            <a:off x="4353075" y="2088622"/>
            <a:ext cx="48578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altLang="zh-CN" sz="1400" b="1" u="sng" dirty="0" smtClean="0"/>
              <a:t>Dipole kicker: </a:t>
            </a:r>
            <a:r>
              <a:rPr lang="en-US" altLang="zh-CN" sz="1400" dirty="0" smtClean="0"/>
              <a:t>horizontal ferrite core out-vacuum </a:t>
            </a:r>
            <a:r>
              <a:rPr lang="en-US" altLang="zh-CN" sz="1400" dirty="0" err="1"/>
              <a:t>kicker+coating</a:t>
            </a:r>
            <a:r>
              <a:rPr lang="en-US" altLang="zh-CN" sz="1400" dirty="0"/>
              <a:t> ceramic </a:t>
            </a:r>
            <a:r>
              <a:rPr lang="en-US" altLang="zh-CN" sz="1400" dirty="0" err="1" smtClean="0"/>
              <a:t>chamber+LC</a:t>
            </a:r>
            <a:r>
              <a:rPr lang="en-US" altLang="zh-CN" sz="1400" dirty="0" smtClean="0"/>
              <a:t> </a:t>
            </a:r>
            <a:r>
              <a:rPr lang="en-US" altLang="zh-CN" sz="1400" dirty="0"/>
              <a:t>resonance </a:t>
            </a:r>
            <a:r>
              <a:rPr lang="en-US" altLang="zh-CN" sz="1400" dirty="0" err="1" smtClean="0"/>
              <a:t>pulser</a:t>
            </a:r>
            <a:endParaRPr lang="en-US" altLang="zh-CN" sz="1400" dirty="0" smtClean="0"/>
          </a:p>
          <a:p>
            <a:pPr marL="228600" indent="-228600">
              <a:buFontTx/>
              <a:buAutoNum type="arabicPeriod"/>
            </a:pPr>
            <a:r>
              <a:rPr lang="en-US" altLang="zh-CN" sz="1400" b="1" u="sng" dirty="0" smtClean="0"/>
              <a:t>Inj. NLK: </a:t>
            </a:r>
            <a:r>
              <a:rPr lang="en-US" altLang="zh-CN" sz="1400" dirty="0" smtClean="0"/>
              <a:t>horizontal NLK or Pulsed </a:t>
            </a:r>
            <a:r>
              <a:rPr lang="en-US" altLang="zh-CN" sz="1400" dirty="0" err="1" smtClean="0"/>
              <a:t>sextupole+coating</a:t>
            </a:r>
            <a:r>
              <a:rPr lang="en-US" altLang="zh-CN" sz="1400" dirty="0" smtClean="0"/>
              <a:t> </a:t>
            </a:r>
            <a:r>
              <a:rPr lang="en-US" altLang="zh-CN" sz="1400" dirty="0"/>
              <a:t>ceramic </a:t>
            </a:r>
            <a:r>
              <a:rPr lang="en-US" altLang="zh-CN" sz="1400" dirty="0" err="1" smtClean="0"/>
              <a:t>chamber+LC</a:t>
            </a:r>
            <a:r>
              <a:rPr lang="en-US" altLang="zh-CN" sz="1400" dirty="0" smtClean="0"/>
              <a:t> </a:t>
            </a:r>
            <a:r>
              <a:rPr lang="en-US" altLang="zh-CN" sz="1400" dirty="0"/>
              <a:t>resonance </a:t>
            </a:r>
            <a:r>
              <a:rPr lang="en-US" altLang="zh-CN" sz="1400" dirty="0" err="1" smtClean="0"/>
              <a:t>pulser</a:t>
            </a:r>
            <a:endParaRPr lang="en-US" altLang="zh-CN" sz="1400" dirty="0"/>
          </a:p>
          <a:p>
            <a:pPr marL="228600" indent="-228600">
              <a:buAutoNum type="arabicPeriod"/>
            </a:pPr>
            <a:r>
              <a:rPr lang="en-US" altLang="zh-CN" sz="1400" b="1" u="sng" dirty="0" smtClean="0"/>
              <a:t>Septum: </a:t>
            </a:r>
            <a:r>
              <a:rPr lang="en-US" altLang="zh-CN" sz="1400" dirty="0" smtClean="0"/>
              <a:t>Vertical </a:t>
            </a:r>
            <a:r>
              <a:rPr lang="en-US" altLang="zh-CN" sz="1400" dirty="0" err="1" smtClean="0"/>
              <a:t>Lambertson</a:t>
            </a:r>
            <a:r>
              <a:rPr lang="en-US" altLang="zh-CN" sz="1400" dirty="0" smtClean="0"/>
              <a:t> magnet </a:t>
            </a:r>
            <a:endParaRPr lang="zh-CN" altLang="en-US" sz="1400" dirty="0"/>
          </a:p>
        </p:txBody>
      </p:sp>
      <p:sp>
        <p:nvSpPr>
          <p:cNvPr id="110" name="文本框 109"/>
          <p:cNvSpPr txBox="1"/>
          <p:nvPr/>
        </p:nvSpPr>
        <p:spPr>
          <a:xfrm>
            <a:off x="2142013" y="3463649"/>
            <a:ext cx="2644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NLK or Pulsed </a:t>
            </a:r>
            <a:r>
              <a:rPr lang="en-US" altLang="zh-CN" sz="1400" dirty="0" err="1" smtClean="0"/>
              <a:t>sextupole</a:t>
            </a:r>
            <a:r>
              <a:rPr lang="en-US" altLang="zh-CN" sz="1400" dirty="0" smtClean="0"/>
              <a:t> magnet+ ceramic vacuum chamber</a:t>
            </a:r>
            <a:endParaRPr lang="zh-CN" altLang="en-US" sz="1400" dirty="0"/>
          </a:p>
        </p:txBody>
      </p:sp>
      <p:cxnSp>
        <p:nvCxnSpPr>
          <p:cNvPr id="5" name="直接连接符 4"/>
          <p:cNvCxnSpPr>
            <a:stCxn id="119" idx="0"/>
          </p:cNvCxnSpPr>
          <p:nvPr/>
        </p:nvCxnSpPr>
        <p:spPr>
          <a:xfrm flipH="1">
            <a:off x="1596382" y="3822183"/>
            <a:ext cx="599354" cy="317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文本框 112"/>
          <p:cNvSpPr txBox="1"/>
          <p:nvPr/>
        </p:nvSpPr>
        <p:spPr>
          <a:xfrm>
            <a:off x="6944690" y="3405283"/>
            <a:ext cx="1888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Dipole kicker+ ceramic vacuum chamber</a:t>
            </a:r>
            <a:endParaRPr lang="zh-CN" altLang="en-US" sz="1400" dirty="0"/>
          </a:p>
        </p:txBody>
      </p:sp>
      <p:cxnSp>
        <p:nvCxnSpPr>
          <p:cNvPr id="114" name="直接连接符 113"/>
          <p:cNvCxnSpPr/>
          <p:nvPr/>
        </p:nvCxnSpPr>
        <p:spPr>
          <a:xfrm flipH="1">
            <a:off x="6706370" y="3911307"/>
            <a:ext cx="444914" cy="2531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组合 174"/>
          <p:cNvGrpSpPr/>
          <p:nvPr/>
        </p:nvGrpSpPr>
        <p:grpSpPr>
          <a:xfrm>
            <a:off x="899592" y="3270414"/>
            <a:ext cx="1189123" cy="778995"/>
            <a:chOff x="450752" y="1922165"/>
            <a:chExt cx="1695948" cy="1111016"/>
          </a:xfrm>
        </p:grpSpPr>
        <p:grpSp>
          <p:nvGrpSpPr>
            <p:cNvPr id="177" name="组合 176"/>
            <p:cNvGrpSpPr/>
            <p:nvPr/>
          </p:nvGrpSpPr>
          <p:grpSpPr>
            <a:xfrm>
              <a:off x="450752" y="1943321"/>
              <a:ext cx="1695948" cy="1089860"/>
              <a:chOff x="7576278" y="4385476"/>
              <a:chExt cx="454660" cy="1089860"/>
            </a:xfrm>
          </p:grpSpPr>
          <p:grpSp>
            <p:nvGrpSpPr>
              <p:cNvPr id="181" name="组合 180"/>
              <p:cNvGrpSpPr/>
              <p:nvPr/>
            </p:nvGrpSpPr>
            <p:grpSpPr>
              <a:xfrm>
                <a:off x="7658439" y="4385476"/>
                <a:ext cx="236214" cy="561981"/>
                <a:chOff x="7611301" y="4514844"/>
                <a:chExt cx="257878" cy="561981"/>
              </a:xfrm>
            </p:grpSpPr>
            <p:sp>
              <p:nvSpPr>
                <p:cNvPr id="210" name="任意多边形 209"/>
                <p:cNvSpPr/>
                <p:nvPr/>
              </p:nvSpPr>
              <p:spPr>
                <a:xfrm>
                  <a:off x="7686675" y="4514844"/>
                  <a:ext cx="114300" cy="561981"/>
                </a:xfrm>
                <a:custGeom>
                  <a:avLst/>
                  <a:gdLst>
                    <a:gd name="connsiteX0" fmla="*/ 0 w 114300"/>
                    <a:gd name="connsiteY0" fmla="*/ 552456 h 561981"/>
                    <a:gd name="connsiteX1" fmla="*/ 47625 w 114300"/>
                    <a:gd name="connsiteY1" fmla="*/ 6 h 561981"/>
                    <a:gd name="connsiteX2" fmla="*/ 114300 w 114300"/>
                    <a:gd name="connsiteY2" fmla="*/ 561981 h 561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4300" h="561981">
                      <a:moveTo>
                        <a:pt x="0" y="552456"/>
                      </a:moveTo>
                      <a:cubicBezTo>
                        <a:pt x="14287" y="275437"/>
                        <a:pt x="28575" y="-1581"/>
                        <a:pt x="47625" y="6"/>
                      </a:cubicBezTo>
                      <a:cubicBezTo>
                        <a:pt x="66675" y="1593"/>
                        <a:pt x="90487" y="281787"/>
                        <a:pt x="114300" y="5619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211" name="直接连接符 210"/>
                <p:cNvCxnSpPr/>
                <p:nvPr/>
              </p:nvCxnSpPr>
              <p:spPr>
                <a:xfrm flipV="1">
                  <a:off x="7800975" y="5075758"/>
                  <a:ext cx="68204" cy="106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直接连接符 211"/>
                <p:cNvCxnSpPr/>
                <p:nvPr/>
              </p:nvCxnSpPr>
              <p:spPr>
                <a:xfrm>
                  <a:off x="7611301" y="5064980"/>
                  <a:ext cx="75374" cy="232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3" name="直接连接符 182"/>
              <p:cNvCxnSpPr/>
              <p:nvPr/>
            </p:nvCxnSpPr>
            <p:spPr>
              <a:xfrm>
                <a:off x="7727480" y="5013176"/>
                <a:ext cx="0" cy="1843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接连接符 186"/>
              <p:cNvCxnSpPr/>
              <p:nvPr/>
            </p:nvCxnSpPr>
            <p:spPr>
              <a:xfrm>
                <a:off x="7830335" y="5013176"/>
                <a:ext cx="0" cy="1843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直接箭头连接符 197"/>
              <p:cNvCxnSpPr/>
              <p:nvPr/>
            </p:nvCxnSpPr>
            <p:spPr>
              <a:xfrm flipV="1">
                <a:off x="7644408" y="5089077"/>
                <a:ext cx="83075" cy="200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直接箭头连接符 206"/>
              <p:cNvCxnSpPr/>
              <p:nvPr/>
            </p:nvCxnSpPr>
            <p:spPr>
              <a:xfrm flipH="1">
                <a:off x="7832179" y="5100483"/>
                <a:ext cx="8870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" name="文本框 208"/>
              <p:cNvSpPr txBox="1"/>
              <p:nvPr/>
            </p:nvSpPr>
            <p:spPr>
              <a:xfrm>
                <a:off x="7576278" y="5080275"/>
                <a:ext cx="454660" cy="395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0.333ms,1kHz</a:t>
                </a:r>
                <a:endParaRPr lang="zh-CN" altLang="en-US" sz="1200" dirty="0"/>
              </a:p>
            </p:txBody>
          </p:sp>
        </p:grpSp>
        <p:sp>
          <p:nvSpPr>
            <p:cNvPr id="178" name="椭圆 177"/>
            <p:cNvSpPr/>
            <p:nvPr/>
          </p:nvSpPr>
          <p:spPr>
            <a:xfrm>
              <a:off x="920548" y="2463760"/>
              <a:ext cx="45719" cy="725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9" name="椭圆 178"/>
            <p:cNvSpPr/>
            <p:nvPr/>
          </p:nvSpPr>
          <p:spPr>
            <a:xfrm>
              <a:off x="1159049" y="1922165"/>
              <a:ext cx="45719" cy="725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0" name="椭圆 179"/>
            <p:cNvSpPr/>
            <p:nvPr/>
          </p:nvSpPr>
          <p:spPr>
            <a:xfrm>
              <a:off x="1429937" y="2468513"/>
              <a:ext cx="45719" cy="725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3455369" y="4949740"/>
            <a:ext cx="953899" cy="699823"/>
            <a:chOff x="7589703" y="4385476"/>
            <a:chExt cx="403099" cy="1103123"/>
          </a:xfrm>
        </p:grpSpPr>
        <p:grpSp>
          <p:nvGrpSpPr>
            <p:cNvPr id="137" name="组合 136"/>
            <p:cNvGrpSpPr/>
            <p:nvPr/>
          </p:nvGrpSpPr>
          <p:grpSpPr>
            <a:xfrm>
              <a:off x="7658439" y="4385476"/>
              <a:ext cx="236214" cy="561981"/>
              <a:chOff x="7611301" y="4514844"/>
              <a:chExt cx="257878" cy="561981"/>
            </a:xfrm>
          </p:grpSpPr>
          <p:sp>
            <p:nvSpPr>
              <p:cNvPr id="160" name="任意多边形 159"/>
              <p:cNvSpPr/>
              <p:nvPr/>
            </p:nvSpPr>
            <p:spPr>
              <a:xfrm>
                <a:off x="7686675" y="4514844"/>
                <a:ext cx="114300" cy="561981"/>
              </a:xfrm>
              <a:custGeom>
                <a:avLst/>
                <a:gdLst>
                  <a:gd name="connsiteX0" fmla="*/ 0 w 114300"/>
                  <a:gd name="connsiteY0" fmla="*/ 552456 h 561981"/>
                  <a:gd name="connsiteX1" fmla="*/ 47625 w 114300"/>
                  <a:gd name="connsiteY1" fmla="*/ 6 h 561981"/>
                  <a:gd name="connsiteX2" fmla="*/ 114300 w 114300"/>
                  <a:gd name="connsiteY2" fmla="*/ 561981 h 56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0" h="561981">
                    <a:moveTo>
                      <a:pt x="0" y="552456"/>
                    </a:moveTo>
                    <a:cubicBezTo>
                      <a:pt x="14287" y="275437"/>
                      <a:pt x="28575" y="-1581"/>
                      <a:pt x="47625" y="6"/>
                    </a:cubicBezTo>
                    <a:cubicBezTo>
                      <a:pt x="66675" y="1593"/>
                      <a:pt x="90487" y="281787"/>
                      <a:pt x="114300" y="5619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1" name="直接连接符 160"/>
              <p:cNvCxnSpPr/>
              <p:nvPr/>
            </p:nvCxnSpPr>
            <p:spPr>
              <a:xfrm flipV="1">
                <a:off x="7800975" y="5075758"/>
                <a:ext cx="68204" cy="10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/>
            </p:nvCxnSpPr>
            <p:spPr>
              <a:xfrm>
                <a:off x="7611301" y="5064980"/>
                <a:ext cx="75374" cy="23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7" name="直接连接符 146"/>
            <p:cNvCxnSpPr/>
            <p:nvPr/>
          </p:nvCxnSpPr>
          <p:spPr>
            <a:xfrm>
              <a:off x="7727480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/>
            <p:cNvCxnSpPr/>
            <p:nvPr/>
          </p:nvCxnSpPr>
          <p:spPr>
            <a:xfrm>
              <a:off x="7830335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箭头连接符 156"/>
            <p:cNvCxnSpPr/>
            <p:nvPr/>
          </p:nvCxnSpPr>
          <p:spPr>
            <a:xfrm flipV="1">
              <a:off x="7644408" y="5089077"/>
              <a:ext cx="83075" cy="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箭头连接符 157"/>
            <p:cNvCxnSpPr/>
            <p:nvPr/>
          </p:nvCxnSpPr>
          <p:spPr>
            <a:xfrm flipH="1">
              <a:off x="7832179" y="5100483"/>
              <a:ext cx="8870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文本框 158"/>
            <p:cNvSpPr txBox="1"/>
            <p:nvPr/>
          </p:nvSpPr>
          <p:spPr>
            <a:xfrm>
              <a:off x="7589703" y="5100484"/>
              <a:ext cx="403099" cy="388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1360ns,1kHz</a:t>
              </a:r>
              <a:endParaRPr lang="zh-CN" alt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73759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Dump extraction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102728" y="2013814"/>
            <a:ext cx="6058956" cy="3097287"/>
            <a:chOff x="899592" y="3284984"/>
            <a:chExt cx="7344816" cy="3754607"/>
          </a:xfrm>
        </p:grpSpPr>
        <p:grpSp>
          <p:nvGrpSpPr>
            <p:cNvPr id="5" name="组合 4"/>
            <p:cNvGrpSpPr/>
            <p:nvPr/>
          </p:nvGrpSpPr>
          <p:grpSpPr>
            <a:xfrm>
              <a:off x="899592" y="3284984"/>
              <a:ext cx="7344816" cy="3754607"/>
              <a:chOff x="1132265" y="981000"/>
              <a:chExt cx="9793088" cy="5006143"/>
            </a:xfrm>
          </p:grpSpPr>
          <p:cxnSp>
            <p:nvCxnSpPr>
              <p:cNvPr id="8" name="直接连接符 7"/>
              <p:cNvCxnSpPr/>
              <p:nvPr/>
            </p:nvCxnSpPr>
            <p:spPr>
              <a:xfrm flipV="1">
                <a:off x="1132265" y="3930862"/>
                <a:ext cx="9793088" cy="9885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V="1">
                <a:off x="1140737" y="1575397"/>
                <a:ext cx="9784616" cy="3132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矩形 9"/>
              <p:cNvSpPr/>
              <p:nvPr/>
            </p:nvSpPr>
            <p:spPr>
              <a:xfrm>
                <a:off x="1267486" y="1080589"/>
                <a:ext cx="298764" cy="986827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1" name="TextBox 15"/>
              <p:cNvSpPr txBox="1"/>
              <p:nvPr/>
            </p:nvSpPr>
            <p:spPr>
              <a:xfrm>
                <a:off x="1240322" y="2049309"/>
                <a:ext cx="389299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/>
                  <a:t>Q</a:t>
                </a:r>
                <a:endParaRPr lang="zh-CN" altLang="en-US" sz="1350" dirty="0"/>
              </a:p>
            </p:txBody>
          </p:sp>
          <p:sp>
            <p:nvSpPr>
              <p:cNvPr id="12" name="TextBox 16"/>
              <p:cNvSpPr txBox="1"/>
              <p:nvPr/>
            </p:nvSpPr>
            <p:spPr>
              <a:xfrm>
                <a:off x="10495301" y="1979477"/>
                <a:ext cx="389299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/>
                  <a:t>Q</a:t>
                </a:r>
                <a:endParaRPr lang="zh-CN" altLang="en-US" sz="1350" dirty="0"/>
              </a:p>
            </p:txBody>
          </p:sp>
          <p:sp>
            <p:nvSpPr>
              <p:cNvPr id="13" name="矩形 12"/>
              <p:cNvSpPr/>
              <p:nvPr/>
            </p:nvSpPr>
            <p:spPr>
              <a:xfrm flipV="1">
                <a:off x="4988460" y="1678117"/>
                <a:ext cx="787652" cy="11138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4970351" y="1315978"/>
                <a:ext cx="814813" cy="1050202"/>
              </a:xfrm>
              <a:prstGeom prst="rect">
                <a:avLst/>
              </a:prstGeom>
              <a:noFill/>
              <a:ln w="19050">
                <a:solidFill>
                  <a:srgbClr val="D707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0530578" y="1079081"/>
                <a:ext cx="298764" cy="986827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6" name="直接连接符 15"/>
              <p:cNvCxnSpPr>
                <a:stCxn id="11" idx="2"/>
              </p:cNvCxnSpPr>
              <p:nvPr/>
            </p:nvCxnSpPr>
            <p:spPr>
              <a:xfrm flipV="1">
                <a:off x="1434972" y="1615440"/>
                <a:ext cx="7129908" cy="833979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1577429" y="2663203"/>
                <a:ext cx="1" cy="5613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/>
              <p:cNvCxnSpPr/>
              <p:nvPr/>
            </p:nvCxnSpPr>
            <p:spPr>
              <a:xfrm>
                <a:off x="1565564" y="2835521"/>
                <a:ext cx="340129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50"/>
              <p:cNvSpPr txBox="1"/>
              <p:nvPr/>
            </p:nvSpPr>
            <p:spPr>
              <a:xfrm>
                <a:off x="2994447" y="2502996"/>
                <a:ext cx="1106703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?m</a:t>
                </a:r>
                <a:endParaRPr lang="zh-CN" altLang="en-US" sz="1200" dirty="0"/>
              </a:p>
            </p:txBody>
          </p:sp>
          <p:cxnSp>
            <p:nvCxnSpPr>
              <p:cNvPr id="20" name="直接箭头连接符 19"/>
              <p:cNvCxnSpPr/>
              <p:nvPr/>
            </p:nvCxnSpPr>
            <p:spPr>
              <a:xfrm>
                <a:off x="1621150" y="3068365"/>
                <a:ext cx="8824149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flipH="1">
                <a:off x="10445298" y="2579153"/>
                <a:ext cx="1" cy="5613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59"/>
              <p:cNvSpPr txBox="1"/>
              <p:nvPr/>
            </p:nvSpPr>
            <p:spPr>
              <a:xfrm>
                <a:off x="5479046" y="3068365"/>
                <a:ext cx="942936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/>
                  <a:t>?</a:t>
                </a:r>
                <a:r>
                  <a:rPr lang="en-US" altLang="zh-CN" sz="1200" dirty="0" smtClean="0"/>
                  <a:t>m</a:t>
                </a:r>
                <a:endParaRPr lang="zh-CN" altLang="en-US" sz="1200" dirty="0"/>
              </a:p>
            </p:txBody>
          </p:sp>
          <p:sp>
            <p:nvSpPr>
              <p:cNvPr id="23" name="TextBox 63"/>
              <p:cNvSpPr txBox="1"/>
              <p:nvPr/>
            </p:nvSpPr>
            <p:spPr>
              <a:xfrm>
                <a:off x="4973018" y="2502996"/>
                <a:ext cx="834428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35m</a:t>
                </a:r>
                <a:endParaRPr lang="zh-CN" altLang="en-US" sz="1200" dirty="0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8474046" y="981000"/>
                <a:ext cx="832916" cy="1167897"/>
              </a:xfrm>
              <a:prstGeom prst="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5" name="矩形 24"/>
              <p:cNvSpPr/>
              <p:nvPr/>
            </p:nvSpPr>
            <p:spPr>
              <a:xfrm flipV="1">
                <a:off x="8499699" y="1044373"/>
                <a:ext cx="771050" cy="9053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6" name="矩形 25"/>
              <p:cNvSpPr/>
              <p:nvPr/>
            </p:nvSpPr>
            <p:spPr>
              <a:xfrm flipV="1">
                <a:off x="8498189" y="2031202"/>
                <a:ext cx="772559" cy="60354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27" name="直接连接符 26"/>
              <p:cNvCxnSpPr>
                <a:endCxn id="15" idx="1"/>
              </p:cNvCxnSpPr>
              <p:nvPr/>
            </p:nvCxnSpPr>
            <p:spPr>
              <a:xfrm flipV="1">
                <a:off x="8549640" y="1572495"/>
                <a:ext cx="1980939" cy="42947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75"/>
              <p:cNvSpPr txBox="1"/>
              <p:nvPr/>
            </p:nvSpPr>
            <p:spPr>
              <a:xfrm>
                <a:off x="8464613" y="2502996"/>
                <a:ext cx="953541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0.7m</a:t>
                </a:r>
                <a:endParaRPr lang="zh-CN" altLang="en-US" sz="1200" dirty="0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4845944" y="2009900"/>
                <a:ext cx="126749" cy="724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>
                <a:off x="7411921" y="1607576"/>
                <a:ext cx="18107" cy="1176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83"/>
              <p:cNvSpPr txBox="1"/>
              <p:nvPr/>
            </p:nvSpPr>
            <p:spPr>
              <a:xfrm>
                <a:off x="6832095" y="1183886"/>
                <a:ext cx="1971989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altLang="zh-CN" sz="1200" dirty="0" smtClean="0"/>
                  <a:t>ϴ</a:t>
                </a:r>
                <a:r>
                  <a:rPr lang="en-US" altLang="zh-CN" sz="1200" baseline="-25000" dirty="0"/>
                  <a:t>H</a:t>
                </a:r>
                <a:r>
                  <a:rPr lang="en-US" altLang="zh-CN" sz="1200" dirty="0" smtClean="0"/>
                  <a:t>=0.11mrad</a:t>
                </a:r>
                <a:endParaRPr lang="zh-CN" altLang="en-US" sz="1200" dirty="0"/>
              </a:p>
            </p:txBody>
          </p:sp>
          <p:cxnSp>
            <p:nvCxnSpPr>
              <p:cNvPr id="32" name="直接箭头连接符 31"/>
              <p:cNvCxnSpPr/>
              <p:nvPr/>
            </p:nvCxnSpPr>
            <p:spPr>
              <a:xfrm flipV="1">
                <a:off x="5821995" y="2828593"/>
                <a:ext cx="2670841" cy="541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90"/>
              <p:cNvSpPr txBox="1"/>
              <p:nvPr/>
            </p:nvSpPr>
            <p:spPr>
              <a:xfrm>
                <a:off x="6835202" y="2502996"/>
                <a:ext cx="905029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125m</a:t>
                </a:r>
                <a:endParaRPr lang="zh-CN" altLang="en-US" sz="1200" dirty="0"/>
              </a:p>
            </p:txBody>
          </p:sp>
          <p:cxnSp>
            <p:nvCxnSpPr>
              <p:cNvPr id="34" name="直接箭头连接符 33"/>
              <p:cNvCxnSpPr/>
              <p:nvPr/>
            </p:nvCxnSpPr>
            <p:spPr>
              <a:xfrm>
                <a:off x="8485910" y="2828593"/>
                <a:ext cx="82434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5818361" y="2674865"/>
                <a:ext cx="2" cy="3078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98"/>
              <p:cNvSpPr txBox="1"/>
              <p:nvPr/>
            </p:nvSpPr>
            <p:spPr>
              <a:xfrm>
                <a:off x="9614209" y="2502996"/>
                <a:ext cx="1061747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25m</a:t>
                </a:r>
                <a:endParaRPr lang="zh-CN" altLang="en-US" sz="1200" dirty="0"/>
              </a:p>
            </p:txBody>
          </p:sp>
          <p:cxnSp>
            <p:nvCxnSpPr>
              <p:cNvPr id="37" name="直接箭头连接符 36"/>
              <p:cNvCxnSpPr/>
              <p:nvPr/>
            </p:nvCxnSpPr>
            <p:spPr>
              <a:xfrm flipH="1" flipV="1">
                <a:off x="5867400" y="1553975"/>
                <a:ext cx="1" cy="3255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114"/>
              <p:cNvSpPr txBox="1"/>
              <p:nvPr/>
            </p:nvSpPr>
            <p:spPr>
              <a:xfrm>
                <a:off x="5809652" y="1530244"/>
                <a:ext cx="1287672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20mm</a:t>
                </a:r>
                <a:endParaRPr lang="zh-CN" altLang="en-US" sz="1200" dirty="0"/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>
                <a:off x="8485360" y="2674864"/>
                <a:ext cx="2" cy="3078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4966305" y="2667939"/>
                <a:ext cx="2" cy="3078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箭头连接符 40"/>
              <p:cNvCxnSpPr/>
              <p:nvPr/>
            </p:nvCxnSpPr>
            <p:spPr>
              <a:xfrm>
                <a:off x="4946073" y="2835521"/>
                <a:ext cx="86590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9302778" y="2695646"/>
                <a:ext cx="2" cy="3078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/>
              <p:cNvCxnSpPr/>
              <p:nvPr/>
            </p:nvCxnSpPr>
            <p:spPr>
              <a:xfrm>
                <a:off x="9303328" y="2828593"/>
                <a:ext cx="114197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142"/>
              <p:cNvSpPr txBox="1"/>
              <p:nvPr/>
            </p:nvSpPr>
            <p:spPr>
              <a:xfrm>
                <a:off x="1751059" y="3510033"/>
                <a:ext cx="1524505" cy="485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u="sng" dirty="0" smtClean="0">
                    <a:solidFill>
                      <a:srgbClr val="FF0000"/>
                    </a:solidFill>
                  </a:rPr>
                  <a:t>Side view</a:t>
                </a:r>
                <a:endParaRPr lang="zh-CN" altLang="en-US" sz="1350" u="sng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259014" y="3442806"/>
                <a:ext cx="298764" cy="986827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6" name="TextBox 149"/>
              <p:cNvSpPr txBox="1"/>
              <p:nvPr/>
            </p:nvSpPr>
            <p:spPr>
              <a:xfrm>
                <a:off x="1231850" y="4411527"/>
                <a:ext cx="389299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/>
                  <a:t>Q</a:t>
                </a:r>
                <a:endParaRPr lang="zh-CN" altLang="en-US" sz="1350" dirty="0"/>
              </a:p>
            </p:txBody>
          </p:sp>
          <p:sp>
            <p:nvSpPr>
              <p:cNvPr id="47" name="TextBox 150"/>
              <p:cNvSpPr txBox="1"/>
              <p:nvPr/>
            </p:nvSpPr>
            <p:spPr>
              <a:xfrm>
                <a:off x="10485310" y="4341103"/>
                <a:ext cx="389299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/>
                  <a:t>Q</a:t>
                </a:r>
                <a:endParaRPr lang="zh-CN" altLang="en-US" sz="1350" dirty="0"/>
              </a:p>
            </p:txBody>
          </p:sp>
          <p:sp>
            <p:nvSpPr>
              <p:cNvPr id="48" name="矩形 47"/>
              <p:cNvSpPr/>
              <p:nvPr/>
            </p:nvSpPr>
            <p:spPr>
              <a:xfrm flipV="1">
                <a:off x="4979988" y="3581400"/>
                <a:ext cx="787652" cy="827314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4961879" y="3462867"/>
                <a:ext cx="814813" cy="1066800"/>
              </a:xfrm>
              <a:prstGeom prst="rect">
                <a:avLst/>
              </a:prstGeom>
              <a:noFill/>
              <a:ln w="19050">
                <a:solidFill>
                  <a:srgbClr val="D707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10541310" y="3441297"/>
                <a:ext cx="298764" cy="986827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 flipV="1">
                <a:off x="1589314" y="3913911"/>
                <a:ext cx="4194959" cy="2073232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矩形 51"/>
              <p:cNvSpPr/>
              <p:nvPr/>
            </p:nvSpPr>
            <p:spPr>
              <a:xfrm>
                <a:off x="8465574" y="3343217"/>
                <a:ext cx="832916" cy="1167897"/>
              </a:xfrm>
              <a:prstGeom prst="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3" name="矩形 52"/>
              <p:cNvSpPr/>
              <p:nvPr/>
            </p:nvSpPr>
            <p:spPr>
              <a:xfrm flipV="1">
                <a:off x="8491227" y="3691617"/>
                <a:ext cx="771050" cy="48985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54" name="直接连接符 53"/>
              <p:cNvCxnSpPr/>
              <p:nvPr/>
            </p:nvCxnSpPr>
            <p:spPr>
              <a:xfrm>
                <a:off x="5784273" y="3927764"/>
                <a:ext cx="4102694" cy="3929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椭圆 54"/>
              <p:cNvSpPr/>
              <p:nvPr/>
            </p:nvSpPr>
            <p:spPr>
              <a:xfrm>
                <a:off x="4823471" y="4324348"/>
                <a:ext cx="126749" cy="724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6" name="TextBox 169"/>
              <p:cNvSpPr txBox="1"/>
              <p:nvPr/>
            </p:nvSpPr>
            <p:spPr>
              <a:xfrm>
                <a:off x="2772710" y="4166813"/>
                <a:ext cx="1846871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altLang="zh-CN" sz="1200" dirty="0" smtClean="0"/>
                  <a:t>ϴ</a:t>
                </a:r>
                <a:r>
                  <a:rPr lang="en-US" altLang="zh-CN" sz="1200" baseline="-25000" dirty="0" smtClean="0"/>
                  <a:t>V</a:t>
                </a:r>
                <a:r>
                  <a:rPr lang="en-US" altLang="zh-CN" sz="1200" dirty="0" smtClean="0"/>
                  <a:t>=26mrad</a:t>
                </a:r>
                <a:endParaRPr lang="zh-CN" altLang="en-US" sz="1200" dirty="0"/>
              </a:p>
            </p:txBody>
          </p:sp>
          <p:cxnSp>
            <p:nvCxnSpPr>
              <p:cNvPr id="57" name="直接箭头连接符 56"/>
              <p:cNvCxnSpPr/>
              <p:nvPr/>
            </p:nvCxnSpPr>
            <p:spPr>
              <a:xfrm flipV="1">
                <a:off x="4889111" y="3927764"/>
                <a:ext cx="1544" cy="4317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176"/>
              <p:cNvSpPr txBox="1"/>
              <p:nvPr/>
            </p:nvSpPr>
            <p:spPr>
              <a:xfrm>
                <a:off x="4108597" y="3954808"/>
                <a:ext cx="1419812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?mm</a:t>
                </a:r>
                <a:endParaRPr lang="zh-CN" altLang="en-US" sz="1200" dirty="0"/>
              </a:p>
            </p:txBody>
          </p:sp>
          <p:cxnSp>
            <p:nvCxnSpPr>
              <p:cNvPr id="59" name="直接箭头连接符 58"/>
              <p:cNvCxnSpPr/>
              <p:nvPr/>
            </p:nvCxnSpPr>
            <p:spPr>
              <a:xfrm flipH="1" flipV="1">
                <a:off x="1584803" y="3957757"/>
                <a:ext cx="1542" cy="192349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183"/>
              <p:cNvSpPr txBox="1"/>
              <p:nvPr/>
            </p:nvSpPr>
            <p:spPr>
              <a:xfrm>
                <a:off x="1575542" y="4765298"/>
                <a:ext cx="1173041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450mm</a:t>
                </a:r>
                <a:endParaRPr lang="zh-CN" altLang="en-US" sz="1200" dirty="0"/>
              </a:p>
            </p:txBody>
          </p:sp>
          <p:sp>
            <p:nvSpPr>
              <p:cNvPr id="61" name="TextBox 146"/>
              <p:cNvSpPr txBox="1"/>
              <p:nvPr/>
            </p:nvSpPr>
            <p:spPr>
              <a:xfrm>
                <a:off x="1717062" y="1172430"/>
                <a:ext cx="1554287" cy="485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u="sng" dirty="0" smtClean="0">
                    <a:solidFill>
                      <a:srgbClr val="FF0000"/>
                    </a:solidFill>
                  </a:rPr>
                  <a:t>Top view</a:t>
                </a:r>
                <a:endParaRPr lang="zh-CN" altLang="en-US" sz="1350" u="sng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弧形 61"/>
              <p:cNvSpPr/>
              <p:nvPr/>
            </p:nvSpPr>
            <p:spPr>
              <a:xfrm>
                <a:off x="4128656" y="3442854"/>
                <a:ext cx="394854" cy="1205346"/>
              </a:xfrm>
              <a:prstGeom prst="arc">
                <a:avLst>
                  <a:gd name="adj1" fmla="val 5687337"/>
                  <a:gd name="adj2" fmla="val 120080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3" name="TextBox 217"/>
              <p:cNvSpPr txBox="1"/>
              <p:nvPr/>
            </p:nvSpPr>
            <p:spPr>
              <a:xfrm>
                <a:off x="4623858" y="4706892"/>
                <a:ext cx="1845374" cy="485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 err="1"/>
                  <a:t>Lambertson</a:t>
                </a:r>
                <a:endParaRPr lang="zh-CN" altLang="en-US" sz="1350" dirty="0"/>
              </a:p>
            </p:txBody>
          </p:sp>
          <p:sp>
            <p:nvSpPr>
              <p:cNvPr id="64" name="TextBox 218"/>
              <p:cNvSpPr txBox="1"/>
              <p:nvPr/>
            </p:nvSpPr>
            <p:spPr>
              <a:xfrm>
                <a:off x="8534405" y="4767941"/>
                <a:ext cx="1235764" cy="485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/>
                  <a:t>kicker</a:t>
                </a:r>
                <a:endParaRPr lang="zh-CN" altLang="en-US" sz="1350" dirty="0"/>
              </a:p>
            </p:txBody>
          </p:sp>
          <p:sp>
            <p:nvSpPr>
              <p:cNvPr id="65" name="TextBox 225"/>
              <p:cNvSpPr txBox="1"/>
              <p:nvPr/>
            </p:nvSpPr>
            <p:spPr>
              <a:xfrm>
                <a:off x="7853012" y="1735865"/>
                <a:ext cx="1272883" cy="44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?mm</a:t>
                </a:r>
                <a:endParaRPr lang="zh-CN" altLang="en-US" sz="1200" dirty="0"/>
              </a:p>
            </p:txBody>
          </p:sp>
          <p:cxnSp>
            <p:nvCxnSpPr>
              <p:cNvPr id="66" name="直接箭头连接符 65"/>
              <p:cNvCxnSpPr/>
              <p:nvPr/>
            </p:nvCxnSpPr>
            <p:spPr>
              <a:xfrm flipV="1">
                <a:off x="8404860" y="1648880"/>
                <a:ext cx="695" cy="210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直接箭头连接符 5"/>
            <p:cNvCxnSpPr/>
            <p:nvPr/>
          </p:nvCxnSpPr>
          <p:spPr>
            <a:xfrm flipV="1">
              <a:off x="3715528" y="3743521"/>
              <a:ext cx="0" cy="35174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114"/>
            <p:cNvSpPr txBox="1"/>
            <p:nvPr/>
          </p:nvSpPr>
          <p:spPr>
            <a:xfrm>
              <a:off x="2819968" y="3797392"/>
              <a:ext cx="1117171" cy="335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23.85mm</a:t>
              </a:r>
              <a:endParaRPr lang="zh-CN" altLang="en-US" sz="1200" dirty="0"/>
            </a:p>
          </p:txBody>
        </p:sp>
      </p:grpSp>
      <p:sp>
        <p:nvSpPr>
          <p:cNvPr id="67" name="内容占位符 1"/>
          <p:cNvSpPr>
            <a:spLocks noGrp="1"/>
          </p:cNvSpPr>
          <p:nvPr>
            <p:ph idx="1"/>
          </p:nvPr>
        </p:nvSpPr>
        <p:spPr>
          <a:xfrm>
            <a:off x="98283" y="1342181"/>
            <a:ext cx="5581234" cy="520650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Train by train or bunch-by-bunch extraction</a:t>
            </a:r>
            <a:endParaRPr lang="zh-CN" altLang="en-US" dirty="0"/>
          </a:p>
        </p:txBody>
      </p:sp>
      <p:grpSp>
        <p:nvGrpSpPr>
          <p:cNvPr id="68" name="组合 67"/>
          <p:cNvGrpSpPr/>
          <p:nvPr/>
        </p:nvGrpSpPr>
        <p:grpSpPr>
          <a:xfrm>
            <a:off x="6436364" y="3674172"/>
            <a:ext cx="2567046" cy="1535218"/>
            <a:chOff x="6444207" y="1902547"/>
            <a:chExt cx="2567850" cy="1815599"/>
          </a:xfrm>
        </p:grpSpPr>
        <p:pic>
          <p:nvPicPr>
            <p:cNvPr id="69" name="Picture 2" descr="1534211394(1)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7" y="1902547"/>
              <a:ext cx="2486574" cy="1815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椭圆 69"/>
            <p:cNvSpPr/>
            <p:nvPr/>
          </p:nvSpPr>
          <p:spPr>
            <a:xfrm>
              <a:off x="6961072" y="1985102"/>
              <a:ext cx="1081913" cy="5083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/>
                <a:t>Storage Beam</a:t>
              </a:r>
            </a:p>
          </p:txBody>
        </p:sp>
        <p:sp>
          <p:nvSpPr>
            <p:cNvPr id="71" name="椭圆 70"/>
            <p:cNvSpPr/>
            <p:nvPr/>
          </p:nvSpPr>
          <p:spPr>
            <a:xfrm>
              <a:off x="6961072" y="3138564"/>
              <a:ext cx="1081913" cy="50836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/>
                <a:t>Injection </a:t>
              </a:r>
              <a:r>
                <a:rPr lang="zh-CN" altLang="en-US" sz="1050" dirty="0" smtClean="0"/>
                <a:t>Beam</a:t>
              </a:r>
              <a:r>
                <a:rPr lang="en-US" altLang="zh-CN" sz="1050" dirty="0" smtClean="0"/>
                <a:t> </a:t>
              </a:r>
              <a:endParaRPr lang="zh-CN" altLang="en-US" sz="1050" dirty="0"/>
            </a:p>
          </p:txBody>
        </p:sp>
        <p:sp>
          <p:nvSpPr>
            <p:cNvPr id="72" name="矩形 71"/>
            <p:cNvSpPr/>
            <p:nvPr/>
          </p:nvSpPr>
          <p:spPr>
            <a:xfrm>
              <a:off x="7101396" y="2825281"/>
              <a:ext cx="1317990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zh-CN" sz="1050" b="1" dirty="0"/>
                <a:t>Septum</a:t>
              </a:r>
              <a:r>
                <a:rPr lang="zh-CN" altLang="en-US" sz="1050" b="1" dirty="0"/>
                <a:t> </a:t>
              </a:r>
              <a:r>
                <a:rPr lang="zh-CN" altLang="en-US" sz="1050" b="1" dirty="0" smtClean="0"/>
                <a:t>Plate </a:t>
              </a:r>
              <a:r>
                <a:rPr lang="en-US" altLang="zh-CN" sz="1050" b="1" dirty="0" smtClean="0"/>
                <a:t>10mm</a:t>
              </a:r>
              <a:endParaRPr lang="zh-CN" altLang="en-US" sz="1050" b="1" dirty="0"/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8498623" y="2402712"/>
              <a:ext cx="51343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dirty="0"/>
                <a:t>5</a:t>
              </a:r>
              <a:r>
                <a:rPr lang="en-US" altLang="zh-CN" sz="1000" dirty="0" smtClean="0"/>
                <a:t>mm</a:t>
              </a:r>
              <a:endParaRPr lang="zh-CN" altLang="en-US" sz="1000" dirty="0"/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8508605" y="3089354"/>
              <a:ext cx="45605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dirty="0"/>
                <a:t>5</a:t>
              </a:r>
              <a:r>
                <a:rPr lang="en-US" altLang="zh-CN" sz="1000" dirty="0" smtClean="0"/>
                <a:t>mm</a:t>
              </a:r>
              <a:endParaRPr lang="zh-CN" altLang="en-US" sz="1000" dirty="0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4057931" y="4611148"/>
            <a:ext cx="1930190" cy="809405"/>
            <a:chOff x="6988165" y="5576467"/>
            <a:chExt cx="1930190" cy="809405"/>
          </a:xfrm>
        </p:grpSpPr>
        <p:grpSp>
          <p:nvGrpSpPr>
            <p:cNvPr id="76" name="组合 75"/>
            <p:cNvGrpSpPr/>
            <p:nvPr/>
          </p:nvGrpSpPr>
          <p:grpSpPr>
            <a:xfrm>
              <a:off x="7156472" y="5614471"/>
              <a:ext cx="1368152" cy="327547"/>
              <a:chOff x="6948264" y="5259984"/>
              <a:chExt cx="1810543" cy="728811"/>
            </a:xfrm>
          </p:grpSpPr>
          <p:cxnSp>
            <p:nvCxnSpPr>
              <p:cNvPr id="88" name="直接连接符 87"/>
              <p:cNvCxnSpPr/>
              <p:nvPr/>
            </p:nvCxnSpPr>
            <p:spPr>
              <a:xfrm flipV="1">
                <a:off x="7164288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>
                <a:off x="7236296" y="5259984"/>
                <a:ext cx="12241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 flipH="1" flipV="1">
                <a:off x="8460432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>
                <a:off x="6948264" y="5980064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>
              <a:xfrm>
                <a:off x="8542783" y="5988795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直接连接符 76"/>
            <p:cNvCxnSpPr/>
            <p:nvPr/>
          </p:nvCxnSpPr>
          <p:spPr>
            <a:xfrm>
              <a:off x="7328387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7403355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箭头连接符 78"/>
            <p:cNvCxnSpPr/>
            <p:nvPr/>
          </p:nvCxnSpPr>
          <p:spPr>
            <a:xfrm>
              <a:off x="6988165" y="6010937"/>
              <a:ext cx="3402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箭头连接符 79"/>
            <p:cNvCxnSpPr/>
            <p:nvPr/>
          </p:nvCxnSpPr>
          <p:spPr>
            <a:xfrm flipH="1">
              <a:off x="7413484" y="6005613"/>
              <a:ext cx="875892" cy="143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文本框 80"/>
            <p:cNvSpPr txBox="1"/>
            <p:nvPr/>
          </p:nvSpPr>
          <p:spPr>
            <a:xfrm>
              <a:off x="7048194" y="6101257"/>
              <a:ext cx="620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200ns</a:t>
              </a:r>
              <a:endParaRPr lang="zh-CN" altLang="en-US" sz="1200" dirty="0"/>
            </a:p>
          </p:txBody>
        </p:sp>
        <p:cxnSp>
          <p:nvCxnSpPr>
            <p:cNvPr id="82" name="直接连接符 81"/>
            <p:cNvCxnSpPr/>
            <p:nvPr/>
          </p:nvCxnSpPr>
          <p:spPr>
            <a:xfrm>
              <a:off x="8282508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8354516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箭头连接符 83"/>
            <p:cNvCxnSpPr/>
            <p:nvPr/>
          </p:nvCxnSpPr>
          <p:spPr>
            <a:xfrm flipH="1" flipV="1">
              <a:off x="8361384" y="6006492"/>
              <a:ext cx="470884" cy="1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文本框 84"/>
            <p:cNvSpPr txBox="1"/>
            <p:nvPr/>
          </p:nvSpPr>
          <p:spPr>
            <a:xfrm>
              <a:off x="7410223" y="5806204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40~2000ns</a:t>
              </a:r>
              <a:endParaRPr lang="zh-CN" altLang="en-US" sz="1200" dirty="0"/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8155509" y="6108873"/>
              <a:ext cx="620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200ns</a:t>
              </a:r>
              <a:endParaRPr lang="zh-CN" altLang="en-US" sz="1200" dirty="0"/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8298205" y="5576467"/>
              <a:ext cx="620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1kHz</a:t>
              </a:r>
              <a:endParaRPr lang="zh-CN" altLang="en-US" sz="1200" dirty="0"/>
            </a:p>
          </p:txBody>
        </p:sp>
      </p:grpSp>
      <p:sp>
        <p:nvSpPr>
          <p:cNvPr id="94" name="文本框 93"/>
          <p:cNvSpPr txBox="1"/>
          <p:nvPr/>
        </p:nvSpPr>
        <p:spPr>
          <a:xfrm>
            <a:off x="489396" y="5443111"/>
            <a:ext cx="8566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zh-CN" sz="2000" b="1" u="sng" dirty="0" smtClean="0"/>
              <a:t>Dipole kicker: </a:t>
            </a:r>
            <a:r>
              <a:rPr lang="en-US" altLang="zh-CN" sz="2000" dirty="0" smtClean="0"/>
              <a:t>horizontal out-vacuum </a:t>
            </a:r>
            <a:r>
              <a:rPr lang="en-US" altLang="zh-CN" sz="2000" dirty="0"/>
              <a:t>delay-line </a:t>
            </a:r>
            <a:r>
              <a:rPr lang="en-US" altLang="zh-CN" sz="2000" dirty="0" err="1" smtClean="0"/>
              <a:t>kicker+coating</a:t>
            </a:r>
            <a:r>
              <a:rPr lang="en-US" altLang="zh-CN" sz="2000" dirty="0" smtClean="0"/>
              <a:t> ceramic </a:t>
            </a:r>
            <a:r>
              <a:rPr lang="en-US" altLang="zh-CN" sz="2000" dirty="0" err="1" smtClean="0"/>
              <a:t>chamber+PFN-based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solid-state </a:t>
            </a:r>
            <a:r>
              <a:rPr lang="en-US" altLang="zh-CN" sz="2000" dirty="0" err="1" smtClean="0"/>
              <a:t>pulser</a:t>
            </a:r>
            <a:endParaRPr lang="en-US" altLang="zh-CN" sz="2000" dirty="0" smtClean="0"/>
          </a:p>
          <a:p>
            <a:pPr marL="228600" indent="-228600">
              <a:buAutoNum type="arabicPeriod"/>
            </a:pPr>
            <a:r>
              <a:rPr lang="en-US" altLang="zh-CN" sz="2000" dirty="0" smtClean="0"/>
              <a:t> </a:t>
            </a:r>
            <a:r>
              <a:rPr lang="en-US" altLang="zh-CN" sz="2000" b="1" u="sng" dirty="0" smtClean="0"/>
              <a:t>Septa: </a:t>
            </a:r>
            <a:r>
              <a:rPr lang="en-US" altLang="zh-CN" sz="2000" dirty="0" smtClean="0"/>
              <a:t>Vertical </a:t>
            </a:r>
            <a:r>
              <a:rPr lang="en-US" altLang="zh-CN" sz="2000" dirty="0" err="1" smtClean="0"/>
              <a:t>Lambertson</a:t>
            </a:r>
            <a:r>
              <a:rPr lang="en-US" altLang="zh-CN" sz="2000" dirty="0" smtClean="0"/>
              <a:t> magnet </a:t>
            </a:r>
            <a:endParaRPr lang="zh-CN" altLang="en-US" sz="2000" dirty="0"/>
          </a:p>
        </p:txBody>
      </p:sp>
      <p:grpSp>
        <p:nvGrpSpPr>
          <p:cNvPr id="93" name="组合 92"/>
          <p:cNvGrpSpPr/>
          <p:nvPr/>
        </p:nvGrpSpPr>
        <p:grpSpPr>
          <a:xfrm>
            <a:off x="6110296" y="983081"/>
            <a:ext cx="3005123" cy="1654585"/>
            <a:chOff x="5191895" y="2129259"/>
            <a:chExt cx="3557512" cy="1958723"/>
          </a:xfrm>
        </p:grpSpPr>
        <p:pic>
          <p:nvPicPr>
            <p:cNvPr id="95" name="图片 9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17750" y="2129259"/>
              <a:ext cx="3423556" cy="1958723"/>
            </a:xfrm>
            <a:prstGeom prst="rect">
              <a:avLst/>
            </a:prstGeom>
          </p:spPr>
        </p:pic>
        <p:cxnSp>
          <p:nvCxnSpPr>
            <p:cNvPr id="96" name="直接连接符 95"/>
            <p:cNvCxnSpPr/>
            <p:nvPr/>
          </p:nvCxnSpPr>
          <p:spPr>
            <a:xfrm flipV="1">
              <a:off x="7812360" y="3284984"/>
              <a:ext cx="828946" cy="504057"/>
            </a:xfrm>
            <a:prstGeom prst="line">
              <a:avLst/>
            </a:prstGeom>
            <a:ln w="1905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H="1" flipV="1">
              <a:off x="5283517" y="3206075"/>
              <a:ext cx="730749" cy="520394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矩形 97"/>
            <p:cNvSpPr/>
            <p:nvPr/>
          </p:nvSpPr>
          <p:spPr>
            <a:xfrm rot="-3240000">
              <a:off x="5188702" y="3121212"/>
              <a:ext cx="116890" cy="110504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矩形 98"/>
            <p:cNvSpPr/>
            <p:nvPr/>
          </p:nvSpPr>
          <p:spPr>
            <a:xfrm rot="-1980000">
              <a:off x="8632517" y="3200972"/>
              <a:ext cx="116890" cy="110504"/>
            </a:xfrm>
            <a:prstGeom prst="rect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0" name="Group 92"/>
          <p:cNvGrpSpPr/>
          <p:nvPr/>
        </p:nvGrpSpPr>
        <p:grpSpPr>
          <a:xfrm>
            <a:off x="6422891" y="2492896"/>
            <a:ext cx="2473261" cy="1174976"/>
            <a:chOff x="834621" y="742886"/>
            <a:chExt cx="10732539" cy="5869868"/>
          </a:xfrm>
        </p:grpSpPr>
        <p:pic>
          <p:nvPicPr>
            <p:cNvPr id="101" name="Picture 94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0"/>
            <a:stretch/>
          </p:blipFill>
          <p:spPr>
            <a:xfrm>
              <a:off x="834621" y="942298"/>
              <a:ext cx="10732539" cy="5670456"/>
            </a:xfrm>
            <a:prstGeom prst="rect">
              <a:avLst/>
            </a:prstGeom>
          </p:spPr>
        </p:pic>
        <p:sp>
          <p:nvSpPr>
            <p:cNvPr id="102" name="Rectangle 95"/>
            <p:cNvSpPr/>
            <p:nvPr/>
          </p:nvSpPr>
          <p:spPr>
            <a:xfrm>
              <a:off x="6831086" y="3336716"/>
              <a:ext cx="383530" cy="6987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Rectangle 97"/>
            <p:cNvSpPr/>
            <p:nvPr/>
          </p:nvSpPr>
          <p:spPr>
            <a:xfrm>
              <a:off x="5484358" y="3336716"/>
              <a:ext cx="84338" cy="6987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4" name="Straight Connector 99"/>
            <p:cNvCxnSpPr>
              <a:stCxn id="102" idx="3"/>
            </p:cNvCxnSpPr>
            <p:nvPr/>
          </p:nvCxnSpPr>
          <p:spPr>
            <a:xfrm flipV="1">
              <a:off x="7214616" y="768096"/>
              <a:ext cx="3429000" cy="29179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0"/>
            <p:cNvSpPr/>
            <p:nvPr/>
          </p:nvSpPr>
          <p:spPr>
            <a:xfrm rot="19202636">
              <a:off x="7978692" y="2602303"/>
              <a:ext cx="132958" cy="6987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Rectangle 101"/>
            <p:cNvSpPr/>
            <p:nvPr/>
          </p:nvSpPr>
          <p:spPr>
            <a:xfrm rot="19202636">
              <a:off x="8088445" y="2512703"/>
              <a:ext cx="132958" cy="6987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Rectangle 103"/>
            <p:cNvSpPr/>
            <p:nvPr/>
          </p:nvSpPr>
          <p:spPr>
            <a:xfrm rot="19202636">
              <a:off x="10050831" y="742886"/>
              <a:ext cx="764723" cy="398823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1716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439887"/>
              </p:ext>
            </p:extLst>
          </p:nvPr>
        </p:nvGraphicFramePr>
        <p:xfrm>
          <a:off x="235686" y="1001934"/>
          <a:ext cx="8819992" cy="2908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8082"/>
                <a:gridCol w="632237"/>
                <a:gridCol w="879931"/>
                <a:gridCol w="1152128"/>
                <a:gridCol w="921711"/>
                <a:gridCol w="842177"/>
                <a:gridCol w="1116524"/>
                <a:gridCol w="1027202"/>
              </a:tblGrid>
              <a:tr h="161609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Booster</a:t>
                      </a:r>
                      <a:r>
                        <a:rPr lang="en-US" altLang="zh-CN" sz="1000" kern="100" baseline="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operating mode</a:t>
                      </a:r>
                      <a:endParaRPr lang="zh-CN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Higgs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energy</a:t>
                      </a:r>
                      <a:r>
                        <a:rPr 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zh-CN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321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Function</a:t>
                      </a:r>
                      <a:endParaRPr lang="zh-CN" altLang="zh-CN" sz="1000" b="1" kern="100" dirty="0" smtClean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both</a:t>
                      </a: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off-axis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Inj./Ext.</a:t>
                      </a: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on-axis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off-axis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off-axis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off-axis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off-axis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number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242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 half ring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 half ring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1524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uniform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6000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Min.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bunch spacing</a:t>
                      </a:r>
                      <a:r>
                        <a:rPr 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（</a:t>
                      </a:r>
                      <a:r>
                        <a:rPr lang="en-US" altLang="zh-CN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zh-CN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680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23800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220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25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050" kern="1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number per train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× train number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80×75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Train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spacing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2460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  <a:r>
                        <a:rPr 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mode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by bunch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by bunch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by bunch</a:t>
                      </a:r>
                      <a:endParaRPr lang="zh-CN" altLang="zh-CN" sz="1050" kern="1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Train by</a:t>
                      </a:r>
                      <a:r>
                        <a:rPr lang="en-US" altLang="zh-CN" sz="1050" kern="1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train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repetition rate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(Hz)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altLang="en-US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pulse width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(ns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1360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440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&lt;6900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zh-CN" altLang="en-US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flat top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&gt;1980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rise</a:t>
                      </a:r>
                      <a:r>
                        <a:rPr 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fall</a:t>
                      </a:r>
                      <a:r>
                        <a:rPr 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time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(ns)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680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&lt;220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&lt;25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&lt;2460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Timing</a:t>
                      </a:r>
                      <a:r>
                        <a:rPr lang="en-US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delay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(ns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680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&lt;23800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&lt;220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&lt;2460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&lt;4400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period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(s)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2.42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0.242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0.007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15.24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1.5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0.075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 angle 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kern="1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 </a:t>
                      </a:r>
                      <a:r>
                        <a:rPr lang="en-US" altLang="zh-CN" sz="1000" kern="100" dirty="0" smtClean="0">
                          <a:effectLst/>
                        </a:rPr>
                        <a:t>Integral field strength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(Tm)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0.004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0.08</a:t>
                      </a:r>
                      <a:endParaRPr lang="zh-CN" altLang="en-US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0.04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0.004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0.05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0.004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pipe aperture </a:t>
                      </a:r>
                      <a:r>
                        <a:rPr lang="el-GR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55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Booster Ring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067595" y="383448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Considering the compatibility of three </a:t>
            </a:r>
            <a:r>
              <a:rPr lang="en-US" altLang="zh-CN" dirty="0" smtClean="0"/>
              <a:t>operating modes:</a:t>
            </a:r>
          </a:p>
        </p:txBody>
      </p:sp>
      <p:graphicFrame>
        <p:nvGraphicFramePr>
          <p:cNvPr id="10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660296"/>
              </p:ext>
            </p:extLst>
          </p:nvPr>
        </p:nvGraphicFramePr>
        <p:xfrm>
          <a:off x="235686" y="4128092"/>
          <a:ext cx="8728802" cy="1616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9539"/>
                <a:gridCol w="2386351"/>
                <a:gridCol w="1955415"/>
                <a:gridCol w="2047497"/>
              </a:tblGrid>
              <a:tr h="32321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Function</a:t>
                      </a:r>
                      <a:endParaRPr lang="zh-CN" altLang="zh-CN" sz="1000" b="1" kern="100" dirty="0" smtClean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LE-Injection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both</a:t>
                      </a: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HE-Extraction</a:t>
                      </a: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off-axis</a:t>
                      </a:r>
                      <a:r>
                        <a:rPr lang="zh-CN" alt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HE-Inj./Ext.</a:t>
                      </a: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on-axis</a:t>
                      </a:r>
                      <a:r>
                        <a:rPr lang="zh-CN" alt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repetition rate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Hz)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pulse width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(ns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440~2420(Adjustable)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1360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zh-CN" altLang="en-US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flat top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0~1980(Adjustable)</a:t>
                      </a:r>
                      <a:endParaRPr lang="zh-CN" altLang="zh-CN" sz="105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rise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fall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time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(ns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&lt;25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&lt;220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&lt;680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period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0.007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 angle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kern="1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 </a:t>
                      </a:r>
                      <a:r>
                        <a:rPr lang="en-US" altLang="zh-CN" sz="1000" kern="100" dirty="0" smtClean="0">
                          <a:effectLst/>
                        </a:rPr>
                        <a:t>Integral field strength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(Tm)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0.004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0.08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0.04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pipe aperture </a:t>
                      </a:r>
                      <a:r>
                        <a:rPr lang="el-GR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55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55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55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pSp>
        <p:nvGrpSpPr>
          <p:cNvPr id="50" name="组合 49"/>
          <p:cNvGrpSpPr/>
          <p:nvPr/>
        </p:nvGrpSpPr>
        <p:grpSpPr>
          <a:xfrm>
            <a:off x="3376252" y="5744186"/>
            <a:ext cx="1088423" cy="745743"/>
            <a:chOff x="7217555" y="4385476"/>
            <a:chExt cx="1597424" cy="1094488"/>
          </a:xfrm>
        </p:grpSpPr>
        <p:grpSp>
          <p:nvGrpSpPr>
            <p:cNvPr id="38" name="组合 37"/>
            <p:cNvGrpSpPr/>
            <p:nvPr/>
          </p:nvGrpSpPr>
          <p:grpSpPr>
            <a:xfrm>
              <a:off x="7387258" y="4385476"/>
              <a:ext cx="785142" cy="561981"/>
              <a:chOff x="7315250" y="4514844"/>
              <a:chExt cx="857150" cy="561981"/>
            </a:xfrm>
          </p:grpSpPr>
          <p:sp>
            <p:nvSpPr>
              <p:cNvPr id="34" name="任意多边形 33"/>
              <p:cNvSpPr/>
              <p:nvPr/>
            </p:nvSpPr>
            <p:spPr>
              <a:xfrm>
                <a:off x="7686675" y="4514844"/>
                <a:ext cx="114300" cy="561981"/>
              </a:xfrm>
              <a:custGeom>
                <a:avLst/>
                <a:gdLst>
                  <a:gd name="connsiteX0" fmla="*/ 0 w 114300"/>
                  <a:gd name="connsiteY0" fmla="*/ 552456 h 561981"/>
                  <a:gd name="connsiteX1" fmla="*/ 47625 w 114300"/>
                  <a:gd name="connsiteY1" fmla="*/ 6 h 561981"/>
                  <a:gd name="connsiteX2" fmla="*/ 114300 w 114300"/>
                  <a:gd name="connsiteY2" fmla="*/ 561981 h 56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0" h="561981">
                    <a:moveTo>
                      <a:pt x="0" y="552456"/>
                    </a:moveTo>
                    <a:cubicBezTo>
                      <a:pt x="14287" y="275437"/>
                      <a:pt x="28575" y="-1581"/>
                      <a:pt x="47625" y="6"/>
                    </a:cubicBezTo>
                    <a:cubicBezTo>
                      <a:pt x="66675" y="1593"/>
                      <a:pt x="90487" y="281787"/>
                      <a:pt x="114300" y="5619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7800975" y="5076825"/>
                <a:ext cx="37142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7315250" y="5067300"/>
                <a:ext cx="37142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直接连接符 39"/>
            <p:cNvCxnSpPr/>
            <p:nvPr/>
          </p:nvCxnSpPr>
          <p:spPr>
            <a:xfrm>
              <a:off x="7727480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7840548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42"/>
            <p:cNvCxnSpPr/>
            <p:nvPr/>
          </p:nvCxnSpPr>
          <p:spPr>
            <a:xfrm>
              <a:off x="7387258" y="5089077"/>
              <a:ext cx="3402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43"/>
            <p:cNvCxnSpPr/>
            <p:nvPr/>
          </p:nvCxnSpPr>
          <p:spPr>
            <a:xfrm flipH="1" flipV="1">
              <a:off x="7832178" y="5085184"/>
              <a:ext cx="470884" cy="1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文本框 48"/>
            <p:cNvSpPr txBox="1"/>
            <p:nvPr/>
          </p:nvSpPr>
          <p:spPr>
            <a:xfrm>
              <a:off x="7217555" y="5073427"/>
              <a:ext cx="1597424" cy="406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50ns,100Hz</a:t>
              </a:r>
              <a:endParaRPr lang="zh-CN" altLang="en-US" sz="1200" dirty="0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212313" y="5841073"/>
            <a:ext cx="1759938" cy="661607"/>
            <a:chOff x="6988165" y="5614471"/>
            <a:chExt cx="2262351" cy="850476"/>
          </a:xfrm>
        </p:grpSpPr>
        <p:grpSp>
          <p:nvGrpSpPr>
            <p:cNvPr id="27" name="组合 26"/>
            <p:cNvGrpSpPr/>
            <p:nvPr/>
          </p:nvGrpSpPr>
          <p:grpSpPr>
            <a:xfrm>
              <a:off x="7156472" y="5614471"/>
              <a:ext cx="1368152" cy="327547"/>
              <a:chOff x="6948264" y="5259984"/>
              <a:chExt cx="1810543" cy="728811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V="1">
                <a:off x="7164288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7236296" y="5259984"/>
                <a:ext cx="12241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 flipV="1">
                <a:off x="8460432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6948264" y="5980064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8542783" y="5988795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直接连接符 50"/>
            <p:cNvCxnSpPr/>
            <p:nvPr/>
          </p:nvCxnSpPr>
          <p:spPr>
            <a:xfrm>
              <a:off x="7328387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7403355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/>
            <p:nvPr/>
          </p:nvCxnSpPr>
          <p:spPr>
            <a:xfrm>
              <a:off x="6988165" y="6010937"/>
              <a:ext cx="3402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箭头连接符 53"/>
            <p:cNvCxnSpPr/>
            <p:nvPr/>
          </p:nvCxnSpPr>
          <p:spPr>
            <a:xfrm flipH="1">
              <a:off x="7413484" y="6005613"/>
              <a:ext cx="875892" cy="143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文本框 54"/>
            <p:cNvSpPr txBox="1"/>
            <p:nvPr/>
          </p:nvSpPr>
          <p:spPr>
            <a:xfrm>
              <a:off x="7048193" y="6101257"/>
              <a:ext cx="813173" cy="35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200ns</a:t>
              </a:r>
              <a:endParaRPr lang="zh-CN" altLang="en-US" sz="1200" dirty="0"/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8282508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8354516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/>
            <p:cNvCxnSpPr/>
            <p:nvPr/>
          </p:nvCxnSpPr>
          <p:spPr>
            <a:xfrm flipH="1" flipV="1">
              <a:off x="8361384" y="6006492"/>
              <a:ext cx="470884" cy="1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文本框 59"/>
            <p:cNvSpPr txBox="1"/>
            <p:nvPr/>
          </p:nvSpPr>
          <p:spPr>
            <a:xfrm>
              <a:off x="7328387" y="5670791"/>
              <a:ext cx="1152127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40~2000ns</a:t>
              </a:r>
              <a:endParaRPr lang="zh-CN" altLang="en-US" sz="1200" dirty="0"/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8155509" y="6108873"/>
              <a:ext cx="916979" cy="35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200ns</a:t>
              </a:r>
              <a:endParaRPr lang="zh-CN" altLang="en-US" sz="1200" dirty="0"/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8297359" y="5624722"/>
              <a:ext cx="953157" cy="35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1kHz</a:t>
              </a:r>
              <a:endParaRPr lang="zh-CN" altLang="en-US" sz="1200" dirty="0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492519" y="5755383"/>
            <a:ext cx="1080123" cy="743432"/>
            <a:chOff x="7594893" y="4385476"/>
            <a:chExt cx="424560" cy="1090018"/>
          </a:xfrm>
        </p:grpSpPr>
        <p:grpSp>
          <p:nvGrpSpPr>
            <p:cNvPr id="65" name="组合 64"/>
            <p:cNvGrpSpPr/>
            <p:nvPr/>
          </p:nvGrpSpPr>
          <p:grpSpPr>
            <a:xfrm>
              <a:off x="7658439" y="4385476"/>
              <a:ext cx="236214" cy="561981"/>
              <a:chOff x="7611301" y="4514844"/>
              <a:chExt cx="257878" cy="561981"/>
            </a:xfrm>
          </p:grpSpPr>
          <p:sp>
            <p:nvSpPr>
              <p:cNvPr id="71" name="任意多边形 70"/>
              <p:cNvSpPr/>
              <p:nvPr/>
            </p:nvSpPr>
            <p:spPr>
              <a:xfrm>
                <a:off x="7686675" y="4514844"/>
                <a:ext cx="114300" cy="561981"/>
              </a:xfrm>
              <a:custGeom>
                <a:avLst/>
                <a:gdLst>
                  <a:gd name="connsiteX0" fmla="*/ 0 w 114300"/>
                  <a:gd name="connsiteY0" fmla="*/ 552456 h 561981"/>
                  <a:gd name="connsiteX1" fmla="*/ 47625 w 114300"/>
                  <a:gd name="connsiteY1" fmla="*/ 6 h 561981"/>
                  <a:gd name="connsiteX2" fmla="*/ 114300 w 114300"/>
                  <a:gd name="connsiteY2" fmla="*/ 561981 h 56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0" h="561981">
                    <a:moveTo>
                      <a:pt x="0" y="552456"/>
                    </a:moveTo>
                    <a:cubicBezTo>
                      <a:pt x="14287" y="275437"/>
                      <a:pt x="28575" y="-1581"/>
                      <a:pt x="47625" y="6"/>
                    </a:cubicBezTo>
                    <a:cubicBezTo>
                      <a:pt x="66675" y="1593"/>
                      <a:pt x="90487" y="281787"/>
                      <a:pt x="114300" y="5619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2" name="直接连接符 71"/>
              <p:cNvCxnSpPr/>
              <p:nvPr/>
            </p:nvCxnSpPr>
            <p:spPr>
              <a:xfrm flipV="1">
                <a:off x="7800975" y="5075758"/>
                <a:ext cx="68204" cy="10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>
                <a:off x="7611301" y="5064980"/>
                <a:ext cx="75374" cy="23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直接连接符 65"/>
            <p:cNvCxnSpPr/>
            <p:nvPr/>
          </p:nvCxnSpPr>
          <p:spPr>
            <a:xfrm>
              <a:off x="7727480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7830335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箭头连接符 67"/>
            <p:cNvCxnSpPr/>
            <p:nvPr/>
          </p:nvCxnSpPr>
          <p:spPr>
            <a:xfrm flipV="1">
              <a:off x="7644408" y="5089077"/>
              <a:ext cx="83075" cy="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箭头连接符 68"/>
            <p:cNvCxnSpPr/>
            <p:nvPr/>
          </p:nvCxnSpPr>
          <p:spPr>
            <a:xfrm flipH="1">
              <a:off x="7832179" y="5100483"/>
              <a:ext cx="8870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文本框 69"/>
            <p:cNvSpPr txBox="1"/>
            <p:nvPr/>
          </p:nvSpPr>
          <p:spPr>
            <a:xfrm>
              <a:off x="7594893" y="5069359"/>
              <a:ext cx="424560" cy="406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1360ns,1kHz</a:t>
              </a:r>
              <a:endParaRPr lang="zh-CN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5111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Collider ring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259098"/>
              </p:ext>
            </p:extLst>
          </p:nvPr>
        </p:nvGraphicFramePr>
        <p:xfrm>
          <a:off x="388229" y="1003863"/>
          <a:ext cx="8272215" cy="2890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55"/>
                <a:gridCol w="720080"/>
                <a:gridCol w="792088"/>
                <a:gridCol w="864096"/>
                <a:gridCol w="792088"/>
                <a:gridCol w="785502"/>
                <a:gridCol w="1086706"/>
                <a:gridCol w="927400"/>
              </a:tblGrid>
              <a:tr h="160595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Booster</a:t>
                      </a:r>
                      <a:r>
                        <a:rPr lang="en-US" altLang="zh-CN" sz="1000" kern="100" baseline="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operating mode</a:t>
                      </a:r>
                      <a:endParaRPr lang="zh-CN" altLang="zh-CN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Higgs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energy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2119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Function</a:t>
                      </a:r>
                      <a:endParaRPr lang="zh-CN" altLang="zh-CN" sz="1000" b="1" kern="100" dirty="0" smtClean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off-axis</a:t>
                      </a: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on-axis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dump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off-axis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dump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off-axis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dump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number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242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 half ring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- 7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1524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uniform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12000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Min.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bunch spacing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680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220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25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number per train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× train number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80×150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Train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spacing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245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mode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by bunch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by bunch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Train by</a:t>
                      </a:r>
                      <a:r>
                        <a:rPr lang="en-US" altLang="zh-CN" sz="1050" kern="1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train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repetition rate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(Hz)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sz="1050" kern="1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sz="105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pulse width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(ns)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1360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440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&lt;2460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zh-CN" altLang="en-US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flat top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&gt;1980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rise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fall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time (ns)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680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&lt;220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&lt;245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Timing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delay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(ns)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680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&lt;23800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&lt;680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&lt;220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&lt;4400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period (s)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0.242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0.007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0.242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1.5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0.15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 angle (</a:t>
                      </a:r>
                      <a:r>
                        <a:rPr lang="en-US" altLang="zh-CN" sz="1000" b="1" kern="100" dirty="0" err="1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 </a:t>
                      </a:r>
                      <a:r>
                        <a:rPr lang="en-US" altLang="zh-CN" sz="1000" kern="100" dirty="0" smtClean="0">
                          <a:effectLst/>
                        </a:rPr>
                        <a:t>Integral field strength 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(Tm)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0.04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0.08</a:t>
                      </a:r>
                      <a:endParaRPr lang="zh-CN" altLang="en-US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0.08</a:t>
                      </a:r>
                      <a:endParaRPr lang="zh-CN" altLang="en-US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0.027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0.05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0.015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0.03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pipe aperture </a:t>
                      </a:r>
                      <a:r>
                        <a:rPr lang="en-US" altLang="zh-CN" sz="1000" b="1" kern="100" baseline="0" dirty="0" err="1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HxV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75×56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332162"/>
              </p:ext>
            </p:extLst>
          </p:nvPr>
        </p:nvGraphicFramePr>
        <p:xfrm>
          <a:off x="388229" y="4146163"/>
          <a:ext cx="8216219" cy="16111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4436"/>
                <a:gridCol w="1969981"/>
                <a:gridCol w="1884542"/>
                <a:gridCol w="1927260"/>
              </a:tblGrid>
              <a:tr h="29871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Function</a:t>
                      </a:r>
                      <a:endParaRPr lang="zh-CN" altLang="zh-CN" sz="1000" b="1" kern="100" dirty="0" smtClean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Injection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on-axis</a:t>
                      </a: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off-axis</a:t>
                      </a:r>
                      <a:r>
                        <a:rPr lang="zh-CN" alt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dump</a:t>
                      </a:r>
                      <a:r>
                        <a:rPr lang="zh-CN" alt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935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repetition rate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Hz)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092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pulse width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(ns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1360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440~2420(Adjustable)</a:t>
                      </a:r>
                      <a:endParaRPr lang="zh-CN" altLang="zh-CN" sz="105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440~2420(Adjustable)</a:t>
                      </a:r>
                      <a:endParaRPr lang="zh-CN" altLang="zh-CN" sz="105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935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zh-CN" altLang="en-US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flat top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0~1980(Adjustable)</a:t>
                      </a:r>
                      <a:endParaRPr lang="zh-CN" altLang="zh-CN" sz="105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0~1980(Adjustable)</a:t>
                      </a:r>
                      <a:endParaRPr lang="zh-CN" altLang="zh-CN" sz="105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935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rise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fall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time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(ns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&lt;680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&lt;220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&lt;220</a:t>
                      </a:r>
                      <a:endParaRPr lang="zh-CN" alt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935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period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0.007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935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 angle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kern="1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935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 </a:t>
                      </a:r>
                      <a:r>
                        <a:rPr lang="en-US" altLang="zh-CN" sz="1000" kern="100" dirty="0" smtClean="0">
                          <a:effectLst/>
                        </a:rPr>
                        <a:t>Integral field strength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(Tm)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0.08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0.04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0.08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935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pipe aperture  </a:t>
                      </a:r>
                      <a:r>
                        <a:rPr lang="en-US" altLang="zh-CN" sz="1000" b="1" kern="100" baseline="0" dirty="0" err="1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HxV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75×56</a:t>
                      </a:r>
                      <a:endParaRPr lang="zh-CN" alt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75×56</a:t>
                      </a:r>
                      <a:endParaRPr lang="zh-CN" alt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75×56</a:t>
                      </a:r>
                      <a:endParaRPr lang="zh-CN" alt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pSp>
        <p:nvGrpSpPr>
          <p:cNvPr id="16" name="组合 15"/>
          <p:cNvGrpSpPr/>
          <p:nvPr/>
        </p:nvGrpSpPr>
        <p:grpSpPr>
          <a:xfrm>
            <a:off x="6853938" y="5828746"/>
            <a:ext cx="1716190" cy="665198"/>
            <a:chOff x="6988165" y="5614471"/>
            <a:chExt cx="2109717" cy="817730"/>
          </a:xfrm>
        </p:grpSpPr>
        <p:grpSp>
          <p:nvGrpSpPr>
            <p:cNvPr id="17" name="组合 16"/>
            <p:cNvGrpSpPr/>
            <p:nvPr/>
          </p:nvGrpSpPr>
          <p:grpSpPr>
            <a:xfrm>
              <a:off x="7156472" y="5614471"/>
              <a:ext cx="1368152" cy="327547"/>
              <a:chOff x="6948264" y="5259984"/>
              <a:chExt cx="1810543" cy="728811"/>
            </a:xfrm>
          </p:grpSpPr>
          <p:cxnSp>
            <p:nvCxnSpPr>
              <p:cNvPr id="29" name="直接连接符 28"/>
              <p:cNvCxnSpPr/>
              <p:nvPr/>
            </p:nvCxnSpPr>
            <p:spPr>
              <a:xfrm flipV="1">
                <a:off x="7164288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7236296" y="5259984"/>
                <a:ext cx="12241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H="1" flipV="1">
                <a:off x="8460432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6948264" y="5980064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8542783" y="5988795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7"/>
            <p:cNvCxnSpPr/>
            <p:nvPr/>
          </p:nvCxnSpPr>
          <p:spPr>
            <a:xfrm>
              <a:off x="7328387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7403355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>
              <a:off x="6988165" y="6010937"/>
              <a:ext cx="3402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flipH="1">
              <a:off x="7413484" y="6005613"/>
              <a:ext cx="875892" cy="143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7012498" y="6091685"/>
              <a:ext cx="813172" cy="340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200n</a:t>
              </a:r>
              <a:r>
                <a:rPr lang="en-US" altLang="zh-CN" sz="1200" dirty="0" smtClean="0"/>
                <a:t>s</a:t>
              </a:r>
              <a:endParaRPr lang="zh-CN" altLang="en-US" sz="1200" dirty="0"/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8282508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8354516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flipH="1" flipV="1">
              <a:off x="8361384" y="6006492"/>
              <a:ext cx="470884" cy="1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7380913" y="5718485"/>
              <a:ext cx="1152129" cy="30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40~2000ns</a:t>
              </a:r>
              <a:endParaRPr lang="zh-CN" altLang="en-US" sz="1000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155509" y="6108873"/>
              <a:ext cx="762846" cy="30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200ns</a:t>
              </a:r>
              <a:endParaRPr lang="zh-CN" altLang="en-US" sz="1000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477732" y="5753745"/>
              <a:ext cx="620150" cy="30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1kHz</a:t>
              </a:r>
              <a:endParaRPr lang="zh-CN" altLang="en-US" sz="1000" dirty="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330073" y="5794121"/>
            <a:ext cx="953899" cy="699823"/>
            <a:chOff x="7589703" y="4385476"/>
            <a:chExt cx="403099" cy="1103123"/>
          </a:xfrm>
        </p:grpSpPr>
        <p:grpSp>
          <p:nvGrpSpPr>
            <p:cNvPr id="35" name="组合 34"/>
            <p:cNvGrpSpPr/>
            <p:nvPr/>
          </p:nvGrpSpPr>
          <p:grpSpPr>
            <a:xfrm>
              <a:off x="7658439" y="4385476"/>
              <a:ext cx="236214" cy="561981"/>
              <a:chOff x="7611301" y="4514844"/>
              <a:chExt cx="257878" cy="561981"/>
            </a:xfrm>
          </p:grpSpPr>
          <p:sp>
            <p:nvSpPr>
              <p:cNvPr id="41" name="任意多边形 40"/>
              <p:cNvSpPr/>
              <p:nvPr/>
            </p:nvSpPr>
            <p:spPr>
              <a:xfrm>
                <a:off x="7686675" y="4514844"/>
                <a:ext cx="114300" cy="561981"/>
              </a:xfrm>
              <a:custGeom>
                <a:avLst/>
                <a:gdLst>
                  <a:gd name="connsiteX0" fmla="*/ 0 w 114300"/>
                  <a:gd name="connsiteY0" fmla="*/ 552456 h 561981"/>
                  <a:gd name="connsiteX1" fmla="*/ 47625 w 114300"/>
                  <a:gd name="connsiteY1" fmla="*/ 6 h 561981"/>
                  <a:gd name="connsiteX2" fmla="*/ 114300 w 114300"/>
                  <a:gd name="connsiteY2" fmla="*/ 561981 h 56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0" h="561981">
                    <a:moveTo>
                      <a:pt x="0" y="552456"/>
                    </a:moveTo>
                    <a:cubicBezTo>
                      <a:pt x="14287" y="275437"/>
                      <a:pt x="28575" y="-1581"/>
                      <a:pt x="47625" y="6"/>
                    </a:cubicBezTo>
                    <a:cubicBezTo>
                      <a:pt x="66675" y="1593"/>
                      <a:pt x="90487" y="281787"/>
                      <a:pt x="114300" y="5619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 flipV="1">
                <a:off x="7800975" y="5075758"/>
                <a:ext cx="68204" cy="10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7611301" y="5064980"/>
                <a:ext cx="75374" cy="23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直接连接符 35"/>
            <p:cNvCxnSpPr/>
            <p:nvPr/>
          </p:nvCxnSpPr>
          <p:spPr>
            <a:xfrm>
              <a:off x="7727480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830335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/>
            <p:cNvCxnSpPr/>
            <p:nvPr/>
          </p:nvCxnSpPr>
          <p:spPr>
            <a:xfrm flipV="1">
              <a:off x="7644408" y="5089077"/>
              <a:ext cx="83075" cy="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箭头连接符 38"/>
            <p:cNvCxnSpPr/>
            <p:nvPr/>
          </p:nvCxnSpPr>
          <p:spPr>
            <a:xfrm flipH="1">
              <a:off x="7832179" y="5100483"/>
              <a:ext cx="8870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7589703" y="5100484"/>
              <a:ext cx="403099" cy="388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1360ns,1kHz</a:t>
              </a:r>
              <a:endParaRPr lang="zh-CN" altLang="en-US" sz="1000" dirty="0"/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1067595" y="383448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Considering the compatibility of three </a:t>
            </a:r>
            <a:r>
              <a:rPr lang="en-US" altLang="zh-CN" dirty="0" smtClean="0"/>
              <a:t>operating modes: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5020642" y="5826980"/>
            <a:ext cx="1716190" cy="665198"/>
            <a:chOff x="6988165" y="5614471"/>
            <a:chExt cx="2109717" cy="817730"/>
          </a:xfrm>
        </p:grpSpPr>
        <p:grpSp>
          <p:nvGrpSpPr>
            <p:cNvPr id="48" name="组合 47"/>
            <p:cNvGrpSpPr/>
            <p:nvPr/>
          </p:nvGrpSpPr>
          <p:grpSpPr>
            <a:xfrm>
              <a:off x="7156472" y="5614471"/>
              <a:ext cx="1368152" cy="327547"/>
              <a:chOff x="6948264" y="5259984"/>
              <a:chExt cx="1810543" cy="728811"/>
            </a:xfrm>
          </p:grpSpPr>
          <p:cxnSp>
            <p:nvCxnSpPr>
              <p:cNvPr id="60" name="直接连接符 59"/>
              <p:cNvCxnSpPr/>
              <p:nvPr/>
            </p:nvCxnSpPr>
            <p:spPr>
              <a:xfrm flipV="1">
                <a:off x="7164288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7236296" y="5259984"/>
                <a:ext cx="12241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H="1" flipV="1">
                <a:off x="8460432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6948264" y="5980064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>
                <a:off x="8542783" y="5988795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直接连接符 48"/>
            <p:cNvCxnSpPr/>
            <p:nvPr/>
          </p:nvCxnSpPr>
          <p:spPr>
            <a:xfrm>
              <a:off x="7328387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7403355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/>
            <p:cNvCxnSpPr/>
            <p:nvPr/>
          </p:nvCxnSpPr>
          <p:spPr>
            <a:xfrm>
              <a:off x="6988165" y="6010937"/>
              <a:ext cx="3402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/>
            <p:cNvCxnSpPr/>
            <p:nvPr/>
          </p:nvCxnSpPr>
          <p:spPr>
            <a:xfrm flipH="1">
              <a:off x="7413484" y="6005613"/>
              <a:ext cx="875892" cy="143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本框 52"/>
            <p:cNvSpPr txBox="1"/>
            <p:nvPr/>
          </p:nvSpPr>
          <p:spPr>
            <a:xfrm>
              <a:off x="7012498" y="6091685"/>
              <a:ext cx="813172" cy="340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200n</a:t>
              </a:r>
              <a:r>
                <a:rPr lang="en-US" altLang="zh-CN" sz="1200" dirty="0" smtClean="0"/>
                <a:t>s</a:t>
              </a:r>
              <a:endParaRPr lang="zh-CN" altLang="en-US" sz="1200" dirty="0"/>
            </a:p>
          </p:txBody>
        </p:sp>
        <p:cxnSp>
          <p:nvCxnSpPr>
            <p:cNvPr id="54" name="直接连接符 53"/>
            <p:cNvCxnSpPr/>
            <p:nvPr/>
          </p:nvCxnSpPr>
          <p:spPr>
            <a:xfrm>
              <a:off x="8282508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8354516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箭头连接符 55"/>
            <p:cNvCxnSpPr/>
            <p:nvPr/>
          </p:nvCxnSpPr>
          <p:spPr>
            <a:xfrm flipH="1" flipV="1">
              <a:off x="8361384" y="6006492"/>
              <a:ext cx="470884" cy="1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文本框 56"/>
            <p:cNvSpPr txBox="1"/>
            <p:nvPr/>
          </p:nvSpPr>
          <p:spPr>
            <a:xfrm>
              <a:off x="7380913" y="5718485"/>
              <a:ext cx="1152129" cy="30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40~2000ns</a:t>
              </a:r>
              <a:endParaRPr lang="zh-CN" altLang="en-US" sz="1000" dirty="0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8155509" y="6108873"/>
              <a:ext cx="762846" cy="30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200ns</a:t>
              </a:r>
              <a:endParaRPr lang="zh-CN" altLang="en-US" sz="1000" dirty="0"/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8477732" y="5753745"/>
              <a:ext cx="620150" cy="30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1kHz</a:t>
              </a:r>
              <a:endParaRPr lang="zh-CN" alt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39377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 smtClean="0"/>
              <a:t>Alternative scheme of RF region beam separating system</a:t>
            </a:r>
            <a:endParaRPr lang="zh-CN" altLang="en-US" sz="2400" dirty="0"/>
          </a:p>
        </p:txBody>
      </p:sp>
      <p:grpSp>
        <p:nvGrpSpPr>
          <p:cNvPr id="279" name="组合 278"/>
          <p:cNvGrpSpPr/>
          <p:nvPr/>
        </p:nvGrpSpPr>
        <p:grpSpPr>
          <a:xfrm>
            <a:off x="5089038" y="1108229"/>
            <a:ext cx="3803442" cy="3234852"/>
            <a:chOff x="1486492" y="1127525"/>
            <a:chExt cx="5999736" cy="510281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1680" y="1127525"/>
              <a:ext cx="5544616" cy="5102814"/>
            </a:xfrm>
            <a:prstGeom prst="rect">
              <a:avLst/>
            </a:prstGeom>
          </p:spPr>
        </p:pic>
        <p:sp>
          <p:nvSpPr>
            <p:cNvPr id="5" name="椭圆 4"/>
            <p:cNvSpPr/>
            <p:nvPr/>
          </p:nvSpPr>
          <p:spPr>
            <a:xfrm>
              <a:off x="2358802" y="227687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2267744" y="242927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2176686" y="2574429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2104678" y="2742828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2032670" y="2943994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989237" y="3112393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960662" y="3284984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907704" y="3606924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1898179" y="3961631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941612" y="4158605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2008287" y="4365104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104678" y="4581128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2214786" y="479715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2373660" y="501317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2520727" y="5219675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2699792" y="537321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2872383" y="551723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3112790" y="5680298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3347864" y="5795739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3573413" y="5886797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3789437" y="5939755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3554363" y="139372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3300239" y="1512218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3059832" y="1638325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2858666" y="177281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2646834" y="195493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2483768" y="213285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3861445" y="1297335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 flipH="1" flipV="1">
              <a:off x="6554316" y="4979268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 flipH="1" flipV="1">
              <a:off x="6654899" y="4836393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 flipH="1" flipV="1">
              <a:off x="6745957" y="4681711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 flipH="1" flipV="1">
              <a:off x="6817965" y="4513312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flipH="1" flipV="1">
              <a:off x="6899498" y="4321671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flipH="1" flipV="1">
              <a:off x="6948264" y="4153272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 flipH="1" flipV="1">
              <a:off x="6976839" y="3980681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 flipH="1" flipV="1">
              <a:off x="6957789" y="3649216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 flipH="1" flipV="1">
              <a:off x="6938739" y="3294509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 flipH="1" flipV="1">
              <a:off x="6895306" y="3097535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 flipH="1" flipV="1">
              <a:off x="6838156" y="2891036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 flipH="1" flipV="1">
              <a:off x="6751290" y="2675012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 flipH="1" flipV="1">
              <a:off x="6641182" y="2458988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 flipH="1" flipV="1">
              <a:off x="6482308" y="2242964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 flipH="1" flipV="1">
              <a:off x="6335241" y="2036465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 flipH="1" flipV="1">
              <a:off x="6156176" y="1882924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 flipH="1" flipV="1">
              <a:off x="5983585" y="1738908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 flipH="1" flipV="1">
              <a:off x="5743178" y="1575842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 flipH="1" flipV="1">
              <a:off x="5508104" y="1460401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 flipH="1" flipV="1">
              <a:off x="5282555" y="1369343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 flipH="1" flipV="1">
              <a:off x="5066531" y="1316385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 flipH="1" flipV="1">
              <a:off x="5301605" y="5862414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 flipH="1" flipV="1">
              <a:off x="5584304" y="5743922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 flipH="1" flipV="1">
              <a:off x="5834236" y="5617815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 flipH="1" flipV="1">
              <a:off x="6025877" y="5483324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 flipH="1" flipV="1">
              <a:off x="6228184" y="5310733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 flipH="1" flipV="1">
              <a:off x="6429350" y="5132809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 flipH="1" flipV="1">
              <a:off x="4994523" y="5958805"/>
              <a:ext cx="72008" cy="7200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1835696" y="3248326"/>
              <a:ext cx="268982" cy="61041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1835696" y="3955644"/>
              <a:ext cx="268982" cy="61041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>
              <a:off x="6860168" y="3292358"/>
              <a:ext cx="268982" cy="61041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/>
            <p:cNvSpPr/>
            <p:nvPr/>
          </p:nvSpPr>
          <p:spPr>
            <a:xfrm>
              <a:off x="6868882" y="4005064"/>
              <a:ext cx="268982" cy="61041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1502135" y="3016002"/>
              <a:ext cx="216024" cy="494531"/>
              <a:chOff x="1475656" y="2814836"/>
              <a:chExt cx="216024" cy="639146"/>
            </a:xfrm>
          </p:grpSpPr>
          <p:cxnSp>
            <p:nvCxnSpPr>
              <p:cNvPr id="72" name="直接连接符 71"/>
              <p:cNvCxnSpPr/>
              <p:nvPr/>
            </p:nvCxnSpPr>
            <p:spPr>
              <a:xfrm>
                <a:off x="1475656" y="2814836"/>
                <a:ext cx="0" cy="20116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>
                <a:off x="1475656" y="3016002"/>
                <a:ext cx="216024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>
                <a:off x="1691680" y="3016002"/>
                <a:ext cx="0" cy="23232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>
                <a:off x="1475656" y="3248326"/>
                <a:ext cx="216024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>
                <a:off x="1475656" y="3252816"/>
                <a:ext cx="0" cy="20116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组合 85"/>
            <p:cNvGrpSpPr/>
            <p:nvPr/>
          </p:nvGrpSpPr>
          <p:grpSpPr>
            <a:xfrm>
              <a:off x="1486492" y="3733415"/>
              <a:ext cx="216024" cy="494531"/>
              <a:chOff x="1475656" y="2814836"/>
              <a:chExt cx="216024" cy="639146"/>
            </a:xfrm>
          </p:grpSpPr>
          <p:cxnSp>
            <p:nvCxnSpPr>
              <p:cNvPr id="87" name="直接连接符 86"/>
              <p:cNvCxnSpPr/>
              <p:nvPr/>
            </p:nvCxnSpPr>
            <p:spPr>
              <a:xfrm>
                <a:off x="1475656" y="2814836"/>
                <a:ext cx="0" cy="201166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>
                <a:off x="1475656" y="3016002"/>
                <a:ext cx="216024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>
                <a:off x="1691680" y="3016002"/>
                <a:ext cx="0" cy="232324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>
                <a:off x="1475656" y="3248326"/>
                <a:ext cx="216024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>
                <a:off x="1475656" y="3252816"/>
                <a:ext cx="0" cy="201166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组合 91"/>
            <p:cNvGrpSpPr/>
            <p:nvPr/>
          </p:nvGrpSpPr>
          <p:grpSpPr>
            <a:xfrm flipH="1">
              <a:off x="7261463" y="3805423"/>
              <a:ext cx="216024" cy="494531"/>
              <a:chOff x="1475656" y="2814836"/>
              <a:chExt cx="216024" cy="639146"/>
            </a:xfrm>
          </p:grpSpPr>
          <p:cxnSp>
            <p:nvCxnSpPr>
              <p:cNvPr id="93" name="直接连接符 92"/>
              <p:cNvCxnSpPr/>
              <p:nvPr/>
            </p:nvCxnSpPr>
            <p:spPr>
              <a:xfrm>
                <a:off x="1475656" y="2814836"/>
                <a:ext cx="0" cy="20116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>
                <a:off x="1475656" y="3016002"/>
                <a:ext cx="216024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>
                <a:off x="1691680" y="3016002"/>
                <a:ext cx="0" cy="23232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>
                <a:off x="1475656" y="3248326"/>
                <a:ext cx="216024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>
                <a:off x="1475656" y="3252816"/>
                <a:ext cx="0" cy="20116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组合 97"/>
            <p:cNvGrpSpPr/>
            <p:nvPr/>
          </p:nvGrpSpPr>
          <p:grpSpPr>
            <a:xfrm flipH="1">
              <a:off x="7236296" y="3062101"/>
              <a:ext cx="216024" cy="494531"/>
              <a:chOff x="1475656" y="2814836"/>
              <a:chExt cx="216024" cy="639146"/>
            </a:xfrm>
          </p:grpSpPr>
          <p:cxnSp>
            <p:nvCxnSpPr>
              <p:cNvPr id="99" name="直接连接符 98"/>
              <p:cNvCxnSpPr/>
              <p:nvPr/>
            </p:nvCxnSpPr>
            <p:spPr>
              <a:xfrm>
                <a:off x="1475656" y="2814836"/>
                <a:ext cx="0" cy="201166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>
                <a:off x="1475656" y="3016002"/>
                <a:ext cx="216024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/>
            </p:nvCxnSpPr>
            <p:spPr>
              <a:xfrm>
                <a:off x="1691680" y="3016002"/>
                <a:ext cx="0" cy="232324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>
                <a:off x="1475656" y="3248326"/>
                <a:ext cx="216024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>
                <a:off x="1475656" y="3252816"/>
                <a:ext cx="0" cy="201166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2" name="文本框 131"/>
            <p:cNvSpPr txBox="1"/>
            <p:nvPr/>
          </p:nvSpPr>
          <p:spPr>
            <a:xfrm>
              <a:off x="2032670" y="3100317"/>
              <a:ext cx="1054040" cy="486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k1</a:t>
              </a:r>
              <a:endParaRPr lang="zh-CN" altLang="en-US" sz="1400" dirty="0"/>
            </a:p>
          </p:txBody>
        </p:sp>
        <p:sp>
          <p:nvSpPr>
            <p:cNvPr id="133" name="文本框 132"/>
            <p:cNvSpPr txBox="1"/>
            <p:nvPr/>
          </p:nvSpPr>
          <p:spPr>
            <a:xfrm>
              <a:off x="2017898" y="3812969"/>
              <a:ext cx="792089" cy="485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k2</a:t>
              </a:r>
              <a:endParaRPr lang="zh-CN" altLang="en-US" sz="1400" dirty="0"/>
            </a:p>
          </p:txBody>
        </p:sp>
        <p:sp>
          <p:nvSpPr>
            <p:cNvPr id="134" name="文本框 133"/>
            <p:cNvSpPr txBox="1"/>
            <p:nvPr/>
          </p:nvSpPr>
          <p:spPr>
            <a:xfrm>
              <a:off x="6387056" y="3883247"/>
              <a:ext cx="1099172" cy="486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k4</a:t>
              </a:r>
              <a:endParaRPr lang="zh-CN" altLang="en-US" sz="1400" dirty="0"/>
            </a:p>
          </p:txBody>
        </p:sp>
        <p:sp>
          <p:nvSpPr>
            <p:cNvPr id="135" name="文本框 134"/>
            <p:cNvSpPr txBox="1"/>
            <p:nvPr/>
          </p:nvSpPr>
          <p:spPr>
            <a:xfrm>
              <a:off x="6406822" y="3100317"/>
              <a:ext cx="789652" cy="486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k3</a:t>
              </a:r>
              <a:endParaRPr lang="zh-CN" altLang="en-US" sz="1400" dirty="0"/>
            </a:p>
          </p:txBody>
        </p:sp>
        <p:sp>
          <p:nvSpPr>
            <p:cNvPr id="136" name="矩形 135"/>
            <p:cNvSpPr/>
            <p:nvPr/>
          </p:nvSpPr>
          <p:spPr>
            <a:xfrm>
              <a:off x="2521974" y="3463160"/>
              <a:ext cx="3892649" cy="16475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2" name="直接连接符 151"/>
            <p:cNvCxnSpPr/>
            <p:nvPr/>
          </p:nvCxnSpPr>
          <p:spPr>
            <a:xfrm>
              <a:off x="3642619" y="4321164"/>
              <a:ext cx="0" cy="18795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 flipV="1">
              <a:off x="3638809" y="4319676"/>
              <a:ext cx="501143" cy="14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/>
            <p:cNvCxnSpPr/>
            <p:nvPr/>
          </p:nvCxnSpPr>
          <p:spPr>
            <a:xfrm>
              <a:off x="4139952" y="4321164"/>
              <a:ext cx="0" cy="18795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文本框 159"/>
            <p:cNvSpPr txBox="1"/>
            <p:nvPr/>
          </p:nvSpPr>
          <p:spPr>
            <a:xfrm>
              <a:off x="3024616" y="3805901"/>
              <a:ext cx="896595" cy="3884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165us</a:t>
              </a:r>
              <a:endParaRPr lang="zh-CN" altLang="en-US" sz="1000" dirty="0"/>
            </a:p>
          </p:txBody>
        </p:sp>
        <p:sp>
          <p:nvSpPr>
            <p:cNvPr id="161" name="文本框 160"/>
            <p:cNvSpPr txBox="1"/>
            <p:nvPr/>
          </p:nvSpPr>
          <p:spPr>
            <a:xfrm>
              <a:off x="4038697" y="3787150"/>
              <a:ext cx="877213" cy="3884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165us</a:t>
              </a:r>
              <a:endParaRPr lang="zh-CN" altLang="en-US" sz="1000" dirty="0"/>
            </a:p>
          </p:txBody>
        </p:sp>
        <p:cxnSp>
          <p:nvCxnSpPr>
            <p:cNvPr id="174" name="直接连接符 173"/>
            <p:cNvCxnSpPr/>
            <p:nvPr/>
          </p:nvCxnSpPr>
          <p:spPr>
            <a:xfrm>
              <a:off x="3111468" y="4508027"/>
              <a:ext cx="529722" cy="79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/>
          </p:nvCxnSpPr>
          <p:spPr>
            <a:xfrm>
              <a:off x="4141050" y="4504057"/>
              <a:ext cx="529722" cy="79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/>
          </p:nvCxnSpPr>
          <p:spPr>
            <a:xfrm>
              <a:off x="4667819" y="4313902"/>
              <a:ext cx="0" cy="18795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/>
          </p:nvCxnSpPr>
          <p:spPr>
            <a:xfrm flipV="1">
              <a:off x="4667819" y="4312414"/>
              <a:ext cx="501143" cy="14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/>
          </p:nvCxnSpPr>
          <p:spPr>
            <a:xfrm>
              <a:off x="5168962" y="4313902"/>
              <a:ext cx="0" cy="18795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/>
          </p:nvCxnSpPr>
          <p:spPr>
            <a:xfrm>
              <a:off x="5169493" y="4496912"/>
              <a:ext cx="529722" cy="79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8" name="组合 217"/>
            <p:cNvGrpSpPr/>
            <p:nvPr/>
          </p:nvGrpSpPr>
          <p:grpSpPr>
            <a:xfrm>
              <a:off x="3080000" y="4062482"/>
              <a:ext cx="2647621" cy="202546"/>
              <a:chOff x="3080000" y="4062482"/>
              <a:chExt cx="2647621" cy="202546"/>
            </a:xfrm>
          </p:grpSpPr>
          <p:cxnSp>
            <p:nvCxnSpPr>
              <p:cNvPr id="184" name="直接连接符 183"/>
              <p:cNvCxnSpPr/>
              <p:nvPr/>
            </p:nvCxnSpPr>
            <p:spPr>
              <a:xfrm>
                <a:off x="4156348" y="4071232"/>
                <a:ext cx="0" cy="18795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直接连接符 184"/>
              <p:cNvCxnSpPr/>
              <p:nvPr/>
            </p:nvCxnSpPr>
            <p:spPr>
              <a:xfrm flipV="1">
                <a:off x="4156348" y="4069744"/>
                <a:ext cx="501143" cy="14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接连接符 185"/>
              <p:cNvCxnSpPr/>
              <p:nvPr/>
            </p:nvCxnSpPr>
            <p:spPr>
              <a:xfrm>
                <a:off x="4657491" y="4071232"/>
                <a:ext cx="0" cy="18795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接连接符 186"/>
              <p:cNvCxnSpPr/>
              <p:nvPr/>
            </p:nvCxnSpPr>
            <p:spPr>
              <a:xfrm>
                <a:off x="3629007" y="4258095"/>
                <a:ext cx="529722" cy="79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接连接符 187"/>
              <p:cNvCxnSpPr/>
              <p:nvPr/>
            </p:nvCxnSpPr>
            <p:spPr>
              <a:xfrm>
                <a:off x="4658589" y="4254125"/>
                <a:ext cx="529722" cy="79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接连接符 188"/>
              <p:cNvCxnSpPr/>
              <p:nvPr/>
            </p:nvCxnSpPr>
            <p:spPr>
              <a:xfrm>
                <a:off x="5185358" y="4063970"/>
                <a:ext cx="0" cy="18795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接连接符 189"/>
              <p:cNvCxnSpPr/>
              <p:nvPr/>
            </p:nvCxnSpPr>
            <p:spPr>
              <a:xfrm flipV="1">
                <a:off x="5185358" y="4062482"/>
                <a:ext cx="501143" cy="14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接连接符 190"/>
              <p:cNvCxnSpPr/>
              <p:nvPr/>
            </p:nvCxnSpPr>
            <p:spPr>
              <a:xfrm>
                <a:off x="5686501" y="4063970"/>
                <a:ext cx="0" cy="18795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直接连接符 191"/>
              <p:cNvCxnSpPr/>
              <p:nvPr/>
            </p:nvCxnSpPr>
            <p:spPr>
              <a:xfrm flipV="1">
                <a:off x="5689435" y="4251469"/>
                <a:ext cx="38186" cy="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接连接符 192"/>
              <p:cNvCxnSpPr/>
              <p:nvPr/>
            </p:nvCxnSpPr>
            <p:spPr>
              <a:xfrm>
                <a:off x="3632086" y="4074660"/>
                <a:ext cx="0" cy="18795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直接连接符 193"/>
              <p:cNvCxnSpPr/>
              <p:nvPr/>
            </p:nvCxnSpPr>
            <p:spPr>
              <a:xfrm flipV="1">
                <a:off x="3134753" y="4077072"/>
                <a:ext cx="501143" cy="14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直接连接符 194"/>
              <p:cNvCxnSpPr/>
              <p:nvPr/>
            </p:nvCxnSpPr>
            <p:spPr>
              <a:xfrm>
                <a:off x="3135650" y="4077072"/>
                <a:ext cx="0" cy="18795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直接连接符 195"/>
              <p:cNvCxnSpPr/>
              <p:nvPr/>
            </p:nvCxnSpPr>
            <p:spPr>
              <a:xfrm>
                <a:off x="3080000" y="4262575"/>
                <a:ext cx="63307" cy="4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5" name="直接连接符 204"/>
            <p:cNvCxnSpPr/>
            <p:nvPr/>
          </p:nvCxnSpPr>
          <p:spPr>
            <a:xfrm>
              <a:off x="4150699" y="4565256"/>
              <a:ext cx="0" cy="18795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/>
            <p:nvPr/>
          </p:nvCxnSpPr>
          <p:spPr>
            <a:xfrm flipV="1">
              <a:off x="4149019" y="4559700"/>
              <a:ext cx="508248" cy="269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/>
          </p:nvCxnSpPr>
          <p:spPr>
            <a:xfrm>
              <a:off x="4651842" y="4565256"/>
              <a:ext cx="0" cy="18795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/>
          </p:nvCxnSpPr>
          <p:spPr>
            <a:xfrm>
              <a:off x="3624079" y="4752119"/>
              <a:ext cx="529722" cy="79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/>
          </p:nvCxnSpPr>
          <p:spPr>
            <a:xfrm flipV="1">
              <a:off x="4643073" y="4744585"/>
              <a:ext cx="533346" cy="3565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/>
            <p:cNvCxnSpPr/>
            <p:nvPr/>
          </p:nvCxnSpPr>
          <p:spPr>
            <a:xfrm>
              <a:off x="5181572" y="4557994"/>
              <a:ext cx="0" cy="18795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连接符 210"/>
            <p:cNvCxnSpPr/>
            <p:nvPr/>
          </p:nvCxnSpPr>
          <p:spPr>
            <a:xfrm flipV="1">
              <a:off x="5176419" y="4552438"/>
              <a:ext cx="494566" cy="726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/>
            <p:nvPr/>
          </p:nvCxnSpPr>
          <p:spPr>
            <a:xfrm>
              <a:off x="5670985" y="4557994"/>
              <a:ext cx="0" cy="18795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/>
          </p:nvCxnSpPr>
          <p:spPr>
            <a:xfrm flipV="1">
              <a:off x="5673919" y="4745493"/>
              <a:ext cx="38186" cy="3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/>
          </p:nvCxnSpPr>
          <p:spPr>
            <a:xfrm>
              <a:off x="3627158" y="4568684"/>
              <a:ext cx="0" cy="18795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/>
            <p:nvPr/>
          </p:nvCxnSpPr>
          <p:spPr>
            <a:xfrm flipV="1">
              <a:off x="3129825" y="4571096"/>
              <a:ext cx="501143" cy="14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连接符 215"/>
            <p:cNvCxnSpPr/>
            <p:nvPr/>
          </p:nvCxnSpPr>
          <p:spPr>
            <a:xfrm>
              <a:off x="3130722" y="4571096"/>
              <a:ext cx="0" cy="18795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216"/>
            <p:cNvCxnSpPr/>
            <p:nvPr/>
          </p:nvCxnSpPr>
          <p:spPr>
            <a:xfrm>
              <a:off x="3075072" y="4756599"/>
              <a:ext cx="63307" cy="4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/>
            <p:cNvCxnSpPr/>
            <p:nvPr/>
          </p:nvCxnSpPr>
          <p:spPr>
            <a:xfrm flipH="1">
              <a:off x="3624079" y="4251469"/>
              <a:ext cx="5735" cy="859219"/>
            </a:xfrm>
            <a:prstGeom prst="line">
              <a:avLst/>
            </a:prstGeom>
            <a:ln w="63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接连接符 221"/>
            <p:cNvCxnSpPr/>
            <p:nvPr/>
          </p:nvCxnSpPr>
          <p:spPr>
            <a:xfrm flipH="1">
              <a:off x="4151033" y="4253565"/>
              <a:ext cx="4650" cy="891502"/>
            </a:xfrm>
            <a:prstGeom prst="line">
              <a:avLst/>
            </a:prstGeom>
            <a:ln w="63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文本框 218"/>
            <p:cNvSpPr txBox="1"/>
            <p:nvPr/>
          </p:nvSpPr>
          <p:spPr>
            <a:xfrm>
              <a:off x="2725780" y="3979920"/>
              <a:ext cx="832702" cy="485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k1</a:t>
              </a:r>
              <a:endParaRPr lang="zh-CN" altLang="en-US" sz="1400" dirty="0"/>
            </a:p>
          </p:txBody>
        </p:sp>
        <p:sp>
          <p:nvSpPr>
            <p:cNvPr id="223" name="文本框 222"/>
            <p:cNvSpPr txBox="1"/>
            <p:nvPr/>
          </p:nvSpPr>
          <p:spPr>
            <a:xfrm>
              <a:off x="2726540" y="4250611"/>
              <a:ext cx="926531" cy="48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k2</a:t>
              </a:r>
              <a:endParaRPr lang="zh-CN" altLang="en-US" sz="1400" dirty="0"/>
            </a:p>
          </p:txBody>
        </p:sp>
        <p:sp>
          <p:nvSpPr>
            <p:cNvPr id="224" name="文本框 223"/>
            <p:cNvSpPr txBox="1"/>
            <p:nvPr/>
          </p:nvSpPr>
          <p:spPr>
            <a:xfrm>
              <a:off x="2729157" y="4527614"/>
              <a:ext cx="910124" cy="486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k3</a:t>
              </a:r>
              <a:endParaRPr lang="zh-CN" altLang="en-US" sz="1400" dirty="0"/>
            </a:p>
          </p:txBody>
        </p:sp>
        <p:sp>
          <p:nvSpPr>
            <p:cNvPr id="225" name="文本框 224"/>
            <p:cNvSpPr txBox="1"/>
            <p:nvPr/>
          </p:nvSpPr>
          <p:spPr>
            <a:xfrm>
              <a:off x="2730544" y="4765036"/>
              <a:ext cx="868367" cy="485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k4</a:t>
              </a:r>
              <a:endParaRPr lang="zh-CN" altLang="en-US" sz="1400" dirty="0"/>
            </a:p>
          </p:txBody>
        </p:sp>
        <p:cxnSp>
          <p:nvCxnSpPr>
            <p:cNvPr id="226" name="直接连接符 225"/>
            <p:cNvCxnSpPr/>
            <p:nvPr/>
          </p:nvCxnSpPr>
          <p:spPr>
            <a:xfrm>
              <a:off x="3641528" y="4819850"/>
              <a:ext cx="497961" cy="4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接连接符 226"/>
            <p:cNvCxnSpPr/>
            <p:nvPr/>
          </p:nvCxnSpPr>
          <p:spPr>
            <a:xfrm flipV="1">
              <a:off x="3086710" y="4998503"/>
              <a:ext cx="556842" cy="13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接连接符 227"/>
            <p:cNvCxnSpPr/>
            <p:nvPr/>
          </p:nvCxnSpPr>
          <p:spPr>
            <a:xfrm>
              <a:off x="4130942" y="4996523"/>
              <a:ext cx="529722" cy="7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接连接符 228"/>
            <p:cNvCxnSpPr/>
            <p:nvPr/>
          </p:nvCxnSpPr>
          <p:spPr>
            <a:xfrm>
              <a:off x="4662863" y="4803792"/>
              <a:ext cx="0" cy="18795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接连接符 229"/>
            <p:cNvCxnSpPr/>
            <p:nvPr/>
          </p:nvCxnSpPr>
          <p:spPr>
            <a:xfrm flipV="1">
              <a:off x="4657711" y="4805702"/>
              <a:ext cx="509092" cy="32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接连接符 230"/>
            <p:cNvCxnSpPr/>
            <p:nvPr/>
          </p:nvCxnSpPr>
          <p:spPr>
            <a:xfrm>
              <a:off x="5166804" y="4808944"/>
              <a:ext cx="0" cy="18795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接连接符 234"/>
            <p:cNvCxnSpPr/>
            <p:nvPr/>
          </p:nvCxnSpPr>
          <p:spPr>
            <a:xfrm flipH="1">
              <a:off x="4650201" y="4246848"/>
              <a:ext cx="5735" cy="859219"/>
            </a:xfrm>
            <a:prstGeom prst="line">
              <a:avLst/>
            </a:prstGeom>
            <a:ln w="63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接连接符 235"/>
            <p:cNvCxnSpPr/>
            <p:nvPr/>
          </p:nvCxnSpPr>
          <p:spPr>
            <a:xfrm flipH="1">
              <a:off x="5178999" y="4233783"/>
              <a:ext cx="5735" cy="859219"/>
            </a:xfrm>
            <a:prstGeom prst="line">
              <a:avLst/>
            </a:prstGeom>
            <a:ln w="63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接连接符 231"/>
            <p:cNvCxnSpPr/>
            <p:nvPr/>
          </p:nvCxnSpPr>
          <p:spPr>
            <a:xfrm>
              <a:off x="5163361" y="4991954"/>
              <a:ext cx="529722" cy="7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直接连接符 253"/>
            <p:cNvCxnSpPr/>
            <p:nvPr/>
          </p:nvCxnSpPr>
          <p:spPr>
            <a:xfrm flipV="1">
              <a:off x="3641506" y="4822743"/>
              <a:ext cx="496" cy="17960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接连接符 263"/>
            <p:cNvCxnSpPr/>
            <p:nvPr/>
          </p:nvCxnSpPr>
          <p:spPr>
            <a:xfrm flipV="1">
              <a:off x="4139127" y="4818812"/>
              <a:ext cx="825" cy="1731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文本框 273"/>
            <p:cNvSpPr txBox="1"/>
            <p:nvPr/>
          </p:nvSpPr>
          <p:spPr>
            <a:xfrm>
              <a:off x="3526327" y="3987194"/>
              <a:ext cx="863259" cy="3884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165us</a:t>
              </a:r>
              <a:endParaRPr lang="zh-CN" altLang="en-US" sz="1000" dirty="0"/>
            </a:p>
          </p:txBody>
        </p:sp>
        <p:sp>
          <p:nvSpPr>
            <p:cNvPr id="278" name="文本框 277"/>
            <p:cNvSpPr txBox="1"/>
            <p:nvPr/>
          </p:nvSpPr>
          <p:spPr>
            <a:xfrm>
              <a:off x="3322334" y="5175896"/>
              <a:ext cx="2905849" cy="486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CW=6.06kHz, 50%</a:t>
              </a:r>
              <a:endParaRPr lang="zh-CN" altLang="en-US" sz="1400" dirty="0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79512" y="919547"/>
            <a:ext cx="47181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 algn="just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In Higgs mode</a:t>
            </a:r>
            <a:r>
              <a:rPr lang="zh-CN" altLang="en-US" sz="1600" dirty="0" smtClean="0"/>
              <a:t>，</a:t>
            </a:r>
            <a:r>
              <a:rPr lang="en-US" altLang="zh-CN" sz="1600" dirty="0"/>
              <a:t>e</a:t>
            </a:r>
            <a:r>
              <a:rPr lang="en-US" altLang="zh-CN" sz="1600" dirty="0" smtClean="0"/>
              <a:t>- /e+ beams only fill half </a:t>
            </a:r>
            <a:r>
              <a:rPr lang="en-US" altLang="zh-CN" sz="1600" dirty="0"/>
              <a:t>ring </a:t>
            </a:r>
            <a:r>
              <a:rPr lang="en-US" altLang="zh-CN" sz="1600" dirty="0" smtClean="0"/>
              <a:t>respectively. So, it is possible to separate beams by kickers.</a:t>
            </a:r>
          </a:p>
          <a:p>
            <a:pPr marL="87313" indent="-87313" algn="just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Compared with electrostatic separator,  kicker magnet is stronger and contributes lower beam impedance.</a:t>
            </a:r>
          </a:p>
          <a:p>
            <a:pPr marL="87313" indent="-87313" algn="just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4 sets of kicker locate at both sides of RF region, K1</a:t>
            </a:r>
            <a:r>
              <a:rPr lang="zh-CN" altLang="en-US" sz="1600" dirty="0"/>
              <a:t> </a:t>
            </a:r>
            <a:r>
              <a:rPr lang="en-US" altLang="zh-CN" sz="1600" dirty="0" smtClean="0"/>
              <a:t>and k4 applied for </a:t>
            </a:r>
            <a:r>
              <a:rPr lang="en-US" altLang="zh-CN" sz="1600" dirty="0"/>
              <a:t>e</a:t>
            </a:r>
            <a:r>
              <a:rPr lang="en-US" altLang="zh-CN" sz="1600" dirty="0" smtClean="0"/>
              <a:t>+ beam,K2 and K3 for e- beam;</a:t>
            </a:r>
          </a:p>
          <a:p>
            <a:pPr marL="87313" indent="-87313" algn="just">
              <a:buFont typeface="Arial" panose="020B0604020202020204" pitchFamily="34" charset="0"/>
              <a:buChar char="•"/>
            </a:pPr>
            <a:r>
              <a:rPr lang="en-US" altLang="zh-CN" sz="1600" dirty="0"/>
              <a:t>The </a:t>
            </a:r>
            <a:r>
              <a:rPr lang="en-US" altLang="zh-CN" sz="1600" dirty="0" smtClean="0"/>
              <a:t>waveform of kicker </a:t>
            </a:r>
            <a:r>
              <a:rPr lang="en-US" altLang="zh-CN" sz="1600" dirty="0" err="1" smtClean="0"/>
              <a:t>pulsers</a:t>
            </a:r>
            <a:r>
              <a:rPr lang="en-US" altLang="zh-CN" sz="1600" dirty="0" smtClean="0"/>
              <a:t> is square </a:t>
            </a:r>
            <a:r>
              <a:rPr lang="en-US" altLang="zh-CN" sz="1600" dirty="0"/>
              <a:t>wave with 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duty cycle of 50%, </a:t>
            </a:r>
            <a:r>
              <a:rPr lang="en-US" altLang="zh-CN" sz="1600" dirty="0" smtClean="0"/>
              <a:t>pulse </a:t>
            </a:r>
            <a:r>
              <a:rPr lang="en-US" altLang="zh-CN" sz="1600" dirty="0"/>
              <a:t>width of 165 us and </a:t>
            </a:r>
            <a:r>
              <a:rPr lang="en-US" altLang="zh-CN" sz="1600" dirty="0" smtClean="0"/>
              <a:t>frequency </a:t>
            </a:r>
            <a:r>
              <a:rPr lang="en-US" altLang="zh-CN" sz="1600" dirty="0"/>
              <a:t>of 6.06 </a:t>
            </a:r>
            <a:r>
              <a:rPr lang="en-US" altLang="zh-CN" sz="1600" dirty="0" smtClean="0"/>
              <a:t>kHz;</a:t>
            </a:r>
          </a:p>
          <a:p>
            <a:pPr marL="87313" indent="-87313" algn="just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The phase difference between K1 (K3) and K2(K4) is </a:t>
            </a:r>
            <a:r>
              <a:rPr lang="el-GR" altLang="zh-CN" sz="1600" dirty="0" smtClean="0"/>
              <a:t>π</a:t>
            </a:r>
            <a:r>
              <a:rPr lang="en-US" altLang="zh-CN" sz="1600" dirty="0" smtClean="0"/>
              <a:t>.</a:t>
            </a:r>
            <a:endParaRPr lang="zh-CN" altLang="en-US" sz="1600" dirty="0"/>
          </a:p>
        </p:txBody>
      </p:sp>
      <p:grpSp>
        <p:nvGrpSpPr>
          <p:cNvPr id="156" name="组合 155"/>
          <p:cNvGrpSpPr/>
          <p:nvPr/>
        </p:nvGrpSpPr>
        <p:grpSpPr>
          <a:xfrm>
            <a:off x="630602" y="4215704"/>
            <a:ext cx="3424483" cy="838046"/>
            <a:chOff x="569572" y="1204013"/>
            <a:chExt cx="3424483" cy="838046"/>
          </a:xfrm>
        </p:grpSpPr>
        <p:pic>
          <p:nvPicPr>
            <p:cNvPr id="157" name="图片 15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5277" y="1596452"/>
              <a:ext cx="2192738" cy="445607"/>
            </a:xfrm>
            <a:prstGeom prst="rect">
              <a:avLst/>
            </a:prstGeom>
          </p:spPr>
        </p:pic>
        <p:grpSp>
          <p:nvGrpSpPr>
            <p:cNvPr id="158" name="组合 157"/>
            <p:cNvGrpSpPr/>
            <p:nvPr/>
          </p:nvGrpSpPr>
          <p:grpSpPr>
            <a:xfrm>
              <a:off x="569572" y="1204013"/>
              <a:ext cx="3424483" cy="435186"/>
              <a:chOff x="569572" y="1204013"/>
              <a:chExt cx="3424483" cy="435186"/>
            </a:xfrm>
          </p:grpSpPr>
          <p:sp>
            <p:nvSpPr>
              <p:cNvPr id="159" name="矩形 158"/>
              <p:cNvSpPr/>
              <p:nvPr/>
            </p:nvSpPr>
            <p:spPr>
              <a:xfrm>
                <a:off x="1566090" y="1204014"/>
                <a:ext cx="291598" cy="24275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矩形 161"/>
              <p:cNvSpPr/>
              <p:nvPr/>
            </p:nvSpPr>
            <p:spPr>
              <a:xfrm>
                <a:off x="2460207" y="1204013"/>
                <a:ext cx="291598" cy="2427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3" name="直接连接符 162"/>
              <p:cNvCxnSpPr/>
              <p:nvPr/>
            </p:nvCxnSpPr>
            <p:spPr>
              <a:xfrm flipH="1">
                <a:off x="2751805" y="1347222"/>
                <a:ext cx="1242250" cy="0"/>
              </a:xfrm>
              <a:prstGeom prst="line">
                <a:avLst/>
              </a:prstGeom>
              <a:ln w="19050">
                <a:solidFill>
                  <a:srgbClr val="0000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 flipH="1">
                <a:off x="1857688" y="1347222"/>
                <a:ext cx="602519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>
              <a:xfrm flipH="1">
                <a:off x="1209616" y="1347222"/>
                <a:ext cx="354473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 flipH="1">
                <a:off x="1040283" y="1347222"/>
                <a:ext cx="178592" cy="226862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>
              <a:xfrm flipH="1">
                <a:off x="685810" y="1574084"/>
                <a:ext cx="354473" cy="0"/>
              </a:xfrm>
              <a:prstGeom prst="line">
                <a:avLst/>
              </a:prstGeom>
              <a:ln w="19050">
                <a:solidFill>
                  <a:srgbClr val="0000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>
              <a:xfrm flipH="1">
                <a:off x="569572" y="1347222"/>
                <a:ext cx="64004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>
                <a:stCxn id="197" idx="3"/>
              </p:cNvCxnSpPr>
              <p:nvPr/>
            </p:nvCxnSpPr>
            <p:spPr>
              <a:xfrm flipH="1" flipV="1">
                <a:off x="2865801" y="1347222"/>
                <a:ext cx="268289" cy="7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>
                <a:off x="3145570" y="1336831"/>
                <a:ext cx="208754" cy="21793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>
                <a:off x="3354324" y="1554762"/>
                <a:ext cx="340299" cy="1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>
                <a:off x="2119908" y="1344772"/>
                <a:ext cx="340299" cy="1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/>
            </p:nvCxnSpPr>
            <p:spPr>
              <a:xfrm flipH="1">
                <a:off x="1857688" y="1351128"/>
                <a:ext cx="354473" cy="0"/>
              </a:xfrm>
              <a:prstGeom prst="line">
                <a:avLst/>
              </a:prstGeom>
              <a:ln w="19050">
                <a:solidFill>
                  <a:srgbClr val="0000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接连接符 174"/>
              <p:cNvCxnSpPr/>
              <p:nvPr/>
            </p:nvCxnSpPr>
            <p:spPr>
              <a:xfrm>
                <a:off x="644440" y="1352794"/>
                <a:ext cx="340299" cy="1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接连接符 175"/>
              <p:cNvCxnSpPr/>
              <p:nvPr/>
            </p:nvCxnSpPr>
            <p:spPr>
              <a:xfrm flipH="1">
                <a:off x="3510777" y="1351128"/>
                <a:ext cx="354473" cy="0"/>
              </a:xfrm>
              <a:prstGeom prst="line">
                <a:avLst/>
              </a:prstGeom>
              <a:ln w="19050">
                <a:solidFill>
                  <a:srgbClr val="0000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文本框 176"/>
              <p:cNvSpPr txBox="1"/>
              <p:nvPr/>
            </p:nvSpPr>
            <p:spPr>
              <a:xfrm>
                <a:off x="1531587" y="1213721"/>
                <a:ext cx="41504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/>
                  <a:t>RFC</a:t>
                </a:r>
                <a:endParaRPr lang="zh-CN" altLang="en-US" sz="1000" dirty="0"/>
              </a:p>
            </p:txBody>
          </p:sp>
          <p:sp>
            <p:nvSpPr>
              <p:cNvPr id="178" name="文本框 177"/>
              <p:cNvSpPr txBox="1"/>
              <p:nvPr/>
            </p:nvSpPr>
            <p:spPr>
              <a:xfrm>
                <a:off x="2413911" y="1213721"/>
                <a:ext cx="41504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/>
                  <a:t>RFC</a:t>
                </a:r>
                <a:endParaRPr lang="zh-CN" altLang="en-US" sz="1000" dirty="0"/>
              </a:p>
            </p:txBody>
          </p:sp>
          <p:sp>
            <p:nvSpPr>
              <p:cNvPr id="197" name="矩形 196"/>
              <p:cNvSpPr/>
              <p:nvPr/>
            </p:nvSpPr>
            <p:spPr>
              <a:xfrm>
                <a:off x="2865800" y="1263187"/>
                <a:ext cx="268290" cy="168219"/>
              </a:xfrm>
              <a:prstGeom prst="rect">
                <a:avLst/>
              </a:prstGeom>
              <a:no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矩形 197"/>
              <p:cNvSpPr/>
              <p:nvPr/>
            </p:nvSpPr>
            <p:spPr>
              <a:xfrm>
                <a:off x="1215529" y="1269279"/>
                <a:ext cx="268290" cy="168219"/>
              </a:xfrm>
              <a:prstGeom prst="rect">
                <a:avLst/>
              </a:prstGeom>
              <a:no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9" name="文本框 198"/>
              <p:cNvSpPr txBox="1"/>
              <p:nvPr/>
            </p:nvSpPr>
            <p:spPr>
              <a:xfrm>
                <a:off x="1196679" y="1392978"/>
                <a:ext cx="41504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/>
                  <a:t>K2</a:t>
                </a:r>
                <a:endParaRPr lang="zh-CN" altLang="en-US" sz="1000" dirty="0"/>
              </a:p>
            </p:txBody>
          </p:sp>
          <p:sp>
            <p:nvSpPr>
              <p:cNvPr id="200" name="文本框 199"/>
              <p:cNvSpPr txBox="1"/>
              <p:nvPr/>
            </p:nvSpPr>
            <p:spPr>
              <a:xfrm>
                <a:off x="2845383" y="1377252"/>
                <a:ext cx="41504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/>
                  <a:t>K1</a:t>
                </a:r>
                <a:endParaRPr lang="zh-CN" altLang="en-US" sz="1000" dirty="0"/>
              </a:p>
            </p:txBody>
          </p:sp>
          <p:cxnSp>
            <p:nvCxnSpPr>
              <p:cNvPr id="201" name="直接连接符 200"/>
              <p:cNvCxnSpPr/>
              <p:nvPr/>
            </p:nvCxnSpPr>
            <p:spPr>
              <a:xfrm>
                <a:off x="1431606" y="1345936"/>
                <a:ext cx="127385" cy="1906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53" name="表格 2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55322"/>
              </p:ext>
            </p:extLst>
          </p:nvPr>
        </p:nvGraphicFramePr>
        <p:xfrm>
          <a:off x="4984084" y="4425928"/>
          <a:ext cx="4078853" cy="1875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4420"/>
                <a:gridCol w="1077137"/>
                <a:gridCol w="1027296"/>
              </a:tblGrid>
              <a:tr h="355411">
                <a:tc>
                  <a:txBody>
                    <a:bodyPr/>
                    <a:lstStyle/>
                    <a:p>
                      <a:pPr algn="l" fontAlgn="b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Kicker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Septa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</a:tr>
              <a:tr h="17208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u="none" strike="noStrike" dirty="0" err="1" smtClean="0">
                          <a:effectLst/>
                        </a:rPr>
                        <a:t>Intergrated</a:t>
                      </a:r>
                      <a:r>
                        <a:rPr lang="en-US" altLang="zh-CN" sz="1200" b="1" u="none" strike="noStrike" baseline="0" dirty="0" smtClean="0">
                          <a:effectLst/>
                        </a:rPr>
                        <a:t> strength </a:t>
                      </a:r>
                      <a:r>
                        <a:rPr lang="en-US" sz="1200" b="1" u="none" strike="noStrike" dirty="0" smtClean="0">
                          <a:effectLst/>
                        </a:rPr>
                        <a:t>BL [T*m</a:t>
                      </a:r>
                      <a:r>
                        <a:rPr lang="en-US" sz="1200" b="1" u="none" strike="noStrike" dirty="0">
                          <a:effectLst/>
                        </a:rPr>
                        <a:t>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0.1624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1.4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</a:tr>
              <a:tr h="17208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u="none" strike="noStrike" dirty="0" smtClean="0">
                          <a:effectLst/>
                        </a:rPr>
                        <a:t>Strength</a:t>
                      </a:r>
                      <a:r>
                        <a:rPr lang="en-US" altLang="zh-CN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b="1" u="none" strike="noStrike" dirty="0" smtClean="0">
                          <a:effectLst/>
                        </a:rPr>
                        <a:t>B [</a:t>
                      </a:r>
                      <a:r>
                        <a:rPr lang="en-US" sz="1200" b="1" u="none" strike="noStrike" dirty="0" err="1" smtClean="0">
                          <a:effectLst/>
                        </a:rPr>
                        <a:t>Guass</a:t>
                      </a:r>
                      <a:r>
                        <a:rPr lang="en-US" sz="1200" b="1" u="none" strike="noStrike" dirty="0">
                          <a:effectLst/>
                        </a:rPr>
                        <a:t>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203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1000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</a:tr>
              <a:tr h="17208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u="none" strike="noStrike" dirty="0" smtClean="0">
                          <a:effectLst/>
                        </a:rPr>
                        <a:t>Effective length</a:t>
                      </a:r>
                      <a:r>
                        <a:rPr lang="en-US" altLang="zh-CN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b="1" u="none" strike="noStrike" dirty="0" err="1" smtClean="0">
                          <a:effectLst/>
                        </a:rPr>
                        <a:t>Leff</a:t>
                      </a:r>
                      <a:r>
                        <a:rPr lang="en-US" sz="1200" b="1" u="none" strike="noStrike" dirty="0" smtClean="0">
                          <a:effectLst/>
                        </a:rPr>
                        <a:t> [m</a:t>
                      </a:r>
                      <a:r>
                        <a:rPr lang="en-US" sz="1200" b="1" u="none" strike="noStrike" dirty="0">
                          <a:effectLst/>
                        </a:rPr>
                        <a:t>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14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</a:tr>
              <a:tr h="335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Half width of good</a:t>
                      </a:r>
                      <a:r>
                        <a:rPr lang="en-US" sz="1200" b="1" u="none" strike="noStrike" baseline="0" dirty="0" smtClean="0">
                          <a:effectLst/>
                        </a:rPr>
                        <a:t> field region </a:t>
                      </a:r>
                      <a:r>
                        <a:rPr lang="en-US" sz="1200" b="1" u="none" strike="noStrike" dirty="0" err="1" smtClean="0">
                          <a:effectLst/>
                        </a:rPr>
                        <a:t>Hgf</a:t>
                      </a:r>
                      <a:r>
                        <a:rPr lang="en-US" sz="1200" b="1" u="none" strike="noStrike" dirty="0" smtClean="0">
                          <a:effectLst/>
                        </a:rPr>
                        <a:t>/</a:t>
                      </a:r>
                      <a:r>
                        <a:rPr lang="en-US" sz="1200" b="1" u="none" strike="noStrike" dirty="0" err="1" smtClean="0">
                          <a:effectLst/>
                        </a:rPr>
                        <a:t>Vgf</a:t>
                      </a:r>
                      <a:r>
                        <a:rPr lang="en-US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b="1" u="none" strike="noStrike" dirty="0" smtClean="0">
                          <a:effectLst/>
                        </a:rPr>
                        <a:t>[mm</a:t>
                      </a:r>
                      <a:r>
                        <a:rPr lang="en-US" sz="1200" b="1" u="none" strike="noStrike" dirty="0">
                          <a:effectLst/>
                        </a:rPr>
                        <a:t>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10.1/3.8</a:t>
                      </a:r>
                    </a:p>
                    <a:p>
                      <a:pPr algn="ctr" fontAlgn="b"/>
                      <a:r>
                        <a:rPr lang="en-US" altLang="zh-CN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 5E-4</a:t>
                      </a:r>
                      <a:endParaRPr lang="en-US" altLang="zh-CN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18.9/3.8</a:t>
                      </a:r>
                    </a:p>
                    <a:p>
                      <a:pPr algn="ctr" fontAlgn="b"/>
                      <a:r>
                        <a:rPr lang="en-US" altLang="zh-CN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 5E-4</a:t>
                      </a:r>
                      <a:endParaRPr lang="en-US" altLang="zh-CN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35648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200" b="1" u="none" strike="noStrike" dirty="0" smtClean="0">
                          <a:effectLst/>
                        </a:rPr>
                        <a:t>Half width of beam</a:t>
                      </a:r>
                      <a:r>
                        <a:rPr lang="en-US" altLang="zh-CN" sz="1200" b="1" u="none" strike="noStrike" baseline="0" dirty="0" smtClean="0">
                          <a:effectLst/>
                        </a:rPr>
                        <a:t> stay clear </a:t>
                      </a:r>
                      <a:endParaRPr lang="en-US" sz="1200" b="1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n-US" sz="1200" b="1" u="none" strike="noStrike" dirty="0" err="1" smtClean="0">
                          <a:effectLst/>
                        </a:rPr>
                        <a:t>Hbsc</a:t>
                      </a:r>
                      <a:r>
                        <a:rPr lang="en-US" sz="1200" b="1" u="none" strike="noStrike" dirty="0" smtClean="0">
                          <a:effectLst/>
                        </a:rPr>
                        <a:t>/</a:t>
                      </a:r>
                      <a:r>
                        <a:rPr lang="en-US" sz="1200" b="1" u="none" strike="noStrike" dirty="0" err="1" smtClean="0">
                          <a:effectLst/>
                        </a:rPr>
                        <a:t>Vbsc</a:t>
                      </a:r>
                      <a:r>
                        <a:rPr lang="en-US" sz="1200" b="1" u="none" strike="noStrike" dirty="0" smtClean="0">
                          <a:effectLst/>
                        </a:rPr>
                        <a:t> [mm</a:t>
                      </a:r>
                      <a:r>
                        <a:rPr lang="en-US" sz="1200" b="1" u="none" strike="noStrike" dirty="0">
                          <a:effectLst/>
                        </a:rPr>
                        <a:t>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effectLst/>
                        </a:rPr>
                        <a:t>9.6/3.6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effectLst/>
                        </a:rPr>
                        <a:t>9.2/3.6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</a:tr>
              <a:tr h="1720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Septum</a:t>
                      </a:r>
                      <a:r>
                        <a:rPr lang="en-US" sz="1200" b="1" u="none" strike="noStrike" baseline="0" dirty="0" smtClean="0">
                          <a:effectLst/>
                        </a:rPr>
                        <a:t> width </a:t>
                      </a:r>
                      <a:r>
                        <a:rPr lang="en-US" sz="1200" b="1" u="none" strike="noStrike" dirty="0" err="1" smtClean="0">
                          <a:effectLst/>
                        </a:rPr>
                        <a:t>width</a:t>
                      </a:r>
                      <a:r>
                        <a:rPr lang="en-US" sz="1200" b="1" u="none" strike="noStrike" dirty="0" smtClean="0">
                          <a:effectLst/>
                        </a:rPr>
                        <a:t> [mm</a:t>
                      </a:r>
                      <a:r>
                        <a:rPr lang="en-US" sz="1200" b="1" u="none" strike="noStrike" dirty="0">
                          <a:effectLst/>
                        </a:rPr>
                        <a:t>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-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66" name="组合 65"/>
          <p:cNvGrpSpPr/>
          <p:nvPr/>
        </p:nvGrpSpPr>
        <p:grpSpPr>
          <a:xfrm>
            <a:off x="33947" y="5171522"/>
            <a:ext cx="5024067" cy="1315533"/>
            <a:chOff x="54043" y="5030850"/>
            <a:chExt cx="5024067" cy="1315533"/>
          </a:xfrm>
        </p:grpSpPr>
        <p:grpSp>
          <p:nvGrpSpPr>
            <p:cNvPr id="255" name="组合 254"/>
            <p:cNvGrpSpPr/>
            <p:nvPr/>
          </p:nvGrpSpPr>
          <p:grpSpPr>
            <a:xfrm>
              <a:off x="54043" y="5030850"/>
              <a:ext cx="5024067" cy="1315533"/>
              <a:chOff x="855642" y="2297919"/>
              <a:chExt cx="6857291" cy="1795556"/>
            </a:xfrm>
          </p:grpSpPr>
          <p:grpSp>
            <p:nvGrpSpPr>
              <p:cNvPr id="256" name="组合 255"/>
              <p:cNvGrpSpPr/>
              <p:nvPr/>
            </p:nvGrpSpPr>
            <p:grpSpPr>
              <a:xfrm>
                <a:off x="855642" y="2446513"/>
                <a:ext cx="6857291" cy="1646962"/>
                <a:chOff x="1027077" y="3015238"/>
                <a:chExt cx="6857291" cy="1646962"/>
              </a:xfrm>
            </p:grpSpPr>
            <p:grpSp>
              <p:nvGrpSpPr>
                <p:cNvPr id="259" name="组合 258"/>
                <p:cNvGrpSpPr/>
                <p:nvPr/>
              </p:nvGrpSpPr>
              <p:grpSpPr>
                <a:xfrm>
                  <a:off x="1027077" y="3015238"/>
                  <a:ext cx="6857291" cy="1646962"/>
                  <a:chOff x="1027077" y="3015238"/>
                  <a:chExt cx="6857291" cy="1646962"/>
                </a:xfrm>
              </p:grpSpPr>
              <p:cxnSp>
                <p:nvCxnSpPr>
                  <p:cNvPr id="261" name="直接连接符 260"/>
                  <p:cNvCxnSpPr/>
                  <p:nvPr/>
                </p:nvCxnSpPr>
                <p:spPr>
                  <a:xfrm>
                    <a:off x="1403648" y="3645024"/>
                    <a:ext cx="648072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2" name="矩形 261"/>
                  <p:cNvSpPr/>
                  <p:nvPr/>
                </p:nvSpPr>
                <p:spPr>
                  <a:xfrm>
                    <a:off x="2411760" y="3284984"/>
                    <a:ext cx="864096" cy="7200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63" name="矩形 262"/>
                  <p:cNvSpPr/>
                  <p:nvPr/>
                </p:nvSpPr>
                <p:spPr>
                  <a:xfrm>
                    <a:off x="2411760" y="3861048"/>
                    <a:ext cx="864096" cy="7200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265" name="直接连接符 264"/>
                  <p:cNvCxnSpPr>
                    <a:endCxn id="260" idx="3"/>
                  </p:cNvCxnSpPr>
                  <p:nvPr/>
                </p:nvCxnSpPr>
                <p:spPr>
                  <a:xfrm>
                    <a:off x="2433753" y="3648435"/>
                    <a:ext cx="2786319" cy="326806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6" name="矩形 265"/>
                  <p:cNvSpPr/>
                  <p:nvPr/>
                </p:nvSpPr>
                <p:spPr>
                  <a:xfrm>
                    <a:off x="4355976" y="3767278"/>
                    <a:ext cx="813406" cy="45719"/>
                  </a:xfrm>
                  <a:prstGeom prst="rect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267" name="直接连接符 266"/>
                  <p:cNvCxnSpPr/>
                  <p:nvPr/>
                </p:nvCxnSpPr>
                <p:spPr>
                  <a:xfrm>
                    <a:off x="5220072" y="3977168"/>
                    <a:ext cx="1574078" cy="439646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8" name="文本框 267"/>
                  <p:cNvSpPr txBox="1"/>
                  <p:nvPr/>
                </p:nvSpPr>
                <p:spPr>
                  <a:xfrm>
                    <a:off x="2172932" y="3948063"/>
                    <a:ext cx="1447273" cy="7141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1400" dirty="0" smtClean="0"/>
                      <a:t>Delay-line kickers</a:t>
                    </a:r>
                    <a:endParaRPr lang="zh-CN" altLang="en-US" sz="1400" dirty="0"/>
                  </a:p>
                </p:txBody>
              </p:sp>
              <p:sp>
                <p:nvSpPr>
                  <p:cNvPr id="269" name="文本框 268"/>
                  <p:cNvSpPr txBox="1"/>
                  <p:nvPr/>
                </p:nvSpPr>
                <p:spPr>
                  <a:xfrm>
                    <a:off x="4135814" y="3015238"/>
                    <a:ext cx="1599595" cy="4200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dirty="0" smtClean="0"/>
                      <a:t>DC </a:t>
                    </a:r>
                    <a:r>
                      <a:rPr lang="en-US" altLang="zh-CN" sz="1400" dirty="0" err="1" smtClean="0"/>
                      <a:t>septas</a:t>
                    </a:r>
                    <a:endParaRPr lang="zh-CN" altLang="en-US" sz="1400" dirty="0"/>
                  </a:p>
                </p:txBody>
              </p:sp>
              <p:cxnSp>
                <p:nvCxnSpPr>
                  <p:cNvPr id="270" name="直接箭头连接符 269"/>
                  <p:cNvCxnSpPr/>
                  <p:nvPr/>
                </p:nvCxnSpPr>
                <p:spPr>
                  <a:xfrm>
                    <a:off x="6394431" y="4302388"/>
                    <a:ext cx="246841" cy="71933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1" name="椭圆 270"/>
                  <p:cNvSpPr/>
                  <p:nvPr/>
                </p:nvSpPr>
                <p:spPr>
                  <a:xfrm flipV="1">
                    <a:off x="1438484" y="3608302"/>
                    <a:ext cx="197378" cy="88938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72" name="椭圆 271"/>
                  <p:cNvSpPr/>
                  <p:nvPr/>
                </p:nvSpPr>
                <p:spPr>
                  <a:xfrm flipV="1">
                    <a:off x="4555814" y="3861379"/>
                    <a:ext cx="197378" cy="88938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73" name="椭圆 272"/>
                  <p:cNvSpPr/>
                  <p:nvPr/>
                </p:nvSpPr>
                <p:spPr>
                  <a:xfrm flipV="1">
                    <a:off x="6002837" y="3603966"/>
                    <a:ext cx="197378" cy="88938"/>
                  </a:xfrm>
                  <a:prstGeom prst="ellipse">
                    <a:avLst/>
                  </a:prstGeom>
                  <a:solidFill>
                    <a:srgbClr val="0000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275" name="直接箭头连接符 274"/>
                  <p:cNvCxnSpPr/>
                  <p:nvPr/>
                </p:nvCxnSpPr>
                <p:spPr>
                  <a:xfrm>
                    <a:off x="1635862" y="3645024"/>
                    <a:ext cx="288032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" name="直接箭头连接符 275"/>
                  <p:cNvCxnSpPr/>
                  <p:nvPr/>
                </p:nvCxnSpPr>
                <p:spPr>
                  <a:xfrm flipH="1">
                    <a:off x="5786813" y="3645024"/>
                    <a:ext cx="197377" cy="1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7" name="文本框 276"/>
                  <p:cNvSpPr txBox="1"/>
                  <p:nvPr/>
                </p:nvSpPr>
                <p:spPr>
                  <a:xfrm>
                    <a:off x="1027077" y="3252247"/>
                    <a:ext cx="1957550" cy="3780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200" dirty="0" smtClean="0">
                        <a:solidFill>
                          <a:srgbClr val="FF0000"/>
                        </a:solidFill>
                      </a:rPr>
                      <a:t>Last e+ Bunch</a:t>
                    </a:r>
                    <a:endParaRPr lang="zh-CN" altLang="en-US" sz="12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80" name="文本框 279"/>
                  <p:cNvSpPr txBox="1"/>
                  <p:nvPr/>
                </p:nvSpPr>
                <p:spPr>
                  <a:xfrm>
                    <a:off x="5481250" y="3197952"/>
                    <a:ext cx="1840865" cy="3780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200" dirty="0">
                        <a:solidFill>
                          <a:srgbClr val="0000FF"/>
                        </a:solidFill>
                      </a:rPr>
                      <a:t>First</a:t>
                    </a:r>
                    <a:r>
                      <a:rPr lang="en-US" altLang="zh-CN" sz="1200" dirty="0" smtClean="0">
                        <a:solidFill>
                          <a:srgbClr val="0000FF"/>
                        </a:solidFill>
                      </a:rPr>
                      <a:t> e- Bunch</a:t>
                    </a:r>
                    <a:endParaRPr lang="zh-CN" altLang="en-US" sz="1200" dirty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281" name="椭圆 280"/>
                  <p:cNvSpPr/>
                  <p:nvPr/>
                </p:nvSpPr>
                <p:spPr>
                  <a:xfrm flipV="1">
                    <a:off x="7389635" y="3600555"/>
                    <a:ext cx="197378" cy="88938"/>
                  </a:xfrm>
                  <a:prstGeom prst="ellipse">
                    <a:avLst/>
                  </a:prstGeom>
                  <a:solidFill>
                    <a:srgbClr val="0000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82" name="椭圆 281"/>
                  <p:cNvSpPr/>
                  <p:nvPr/>
                </p:nvSpPr>
                <p:spPr>
                  <a:xfrm flipV="1">
                    <a:off x="2891699" y="3666411"/>
                    <a:ext cx="197378" cy="88938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83" name="椭圆 282"/>
                  <p:cNvSpPr/>
                  <p:nvPr/>
                </p:nvSpPr>
                <p:spPr>
                  <a:xfrm flipV="1">
                    <a:off x="6012160" y="4183403"/>
                    <a:ext cx="197378" cy="88938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260" name="矩形 259"/>
                <p:cNvSpPr/>
                <p:nvPr/>
              </p:nvSpPr>
              <p:spPr>
                <a:xfrm>
                  <a:off x="4283968" y="3452957"/>
                  <a:ext cx="936104" cy="104456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257" name="直接连接符 256"/>
              <p:cNvCxnSpPr/>
              <p:nvPr/>
            </p:nvCxnSpPr>
            <p:spPr>
              <a:xfrm>
                <a:off x="1752459" y="3074372"/>
                <a:ext cx="529355" cy="192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8" name="文本框 257"/>
              <p:cNvSpPr txBox="1"/>
              <p:nvPr/>
            </p:nvSpPr>
            <p:spPr>
              <a:xfrm>
                <a:off x="2391260" y="2297919"/>
                <a:ext cx="636753" cy="420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/>
                  <a:t>k1</a:t>
                </a:r>
                <a:endParaRPr lang="zh-CN" altLang="en-US" sz="1400" dirty="0"/>
              </a:p>
            </p:txBody>
          </p:sp>
        </p:grpSp>
        <p:sp>
          <p:nvSpPr>
            <p:cNvPr id="61" name="文本框 60"/>
            <p:cNvSpPr txBox="1"/>
            <p:nvPr/>
          </p:nvSpPr>
          <p:spPr>
            <a:xfrm>
              <a:off x="121795" y="5780588"/>
              <a:ext cx="1064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Top view</a:t>
              </a:r>
              <a:endParaRPr lang="zh-CN" altLang="en-US" sz="1400" dirty="0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5561173" y="4421976"/>
            <a:ext cx="1802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Yiwei</a:t>
            </a:r>
            <a:r>
              <a:rPr lang="en-US" altLang="zh-CN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Wang</a:t>
            </a:r>
            <a:endParaRPr lang="zh-CN" altLang="en-US" sz="1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077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CN" dirty="0" smtClean="0"/>
              <a:t>Hardware design consideration for CEPC injection and extraction systems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575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Main types of hardware</a:t>
            </a:r>
            <a:endParaRPr lang="zh-CN" altLang="en-US" dirty="0"/>
          </a:p>
        </p:txBody>
      </p:sp>
      <p:graphicFrame>
        <p:nvGraphicFramePr>
          <p:cNvPr id="42" name="表格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004620"/>
              </p:ext>
            </p:extLst>
          </p:nvPr>
        </p:nvGraphicFramePr>
        <p:xfrm>
          <a:off x="251520" y="1052736"/>
          <a:ext cx="8732150" cy="3810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276"/>
                <a:gridCol w="2368036"/>
                <a:gridCol w="2016224"/>
                <a:gridCol w="1944216"/>
                <a:gridCol w="1963398"/>
              </a:tblGrid>
              <a:tr h="355709"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Sub-system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Kicker</a:t>
                      </a:r>
                      <a:r>
                        <a:rPr lang="en-US" altLang="zh-CN" sz="1400" baseline="0" dirty="0" smtClean="0"/>
                        <a:t> </a:t>
                      </a:r>
                      <a:r>
                        <a:rPr lang="en-US" altLang="zh-CN" sz="1400" dirty="0" smtClean="0"/>
                        <a:t>Type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Kicker</a:t>
                      </a:r>
                      <a:r>
                        <a:rPr lang="en-US" altLang="zh-CN" sz="1400" baseline="0" dirty="0" smtClean="0"/>
                        <a:t> waveform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Septa Type</a:t>
                      </a:r>
                      <a:endParaRPr lang="zh-CN" altLang="en-US" sz="1400" dirty="0" smtClean="0"/>
                    </a:p>
                  </a:txBody>
                  <a:tcPr/>
                </a:tc>
              </a:tr>
              <a:tr h="2923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Damping ring inj./ext.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Slotted</a:t>
                      </a:r>
                      <a:r>
                        <a:rPr lang="en-US" altLang="zh-CN" sz="1400" baseline="0" dirty="0" smtClean="0"/>
                        <a:t>-pipe kicker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Half-sine/250ns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Horizontal</a:t>
                      </a:r>
                      <a:r>
                        <a:rPr lang="en-US" altLang="zh-CN" sz="1400" baseline="0" dirty="0" smtClean="0"/>
                        <a:t> </a:t>
                      </a:r>
                      <a:r>
                        <a:rPr lang="en-US" altLang="zh-CN" sz="1400" dirty="0" smtClean="0"/>
                        <a:t>LMS</a:t>
                      </a:r>
                      <a:endParaRPr lang="zh-CN" altLang="en-US" sz="1400" dirty="0"/>
                    </a:p>
                  </a:txBody>
                  <a:tcPr/>
                </a:tc>
              </a:tr>
              <a:tr h="2923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Booster LE</a:t>
                      </a:r>
                      <a:r>
                        <a:rPr lang="en-US" altLang="zh-CN" sz="1400" baseline="0" dirty="0" smtClean="0"/>
                        <a:t> inj.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Strip-line</a:t>
                      </a:r>
                      <a:r>
                        <a:rPr lang="en-US" altLang="zh-CN" sz="1400" baseline="0" dirty="0" smtClean="0"/>
                        <a:t> kicker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Half-sine/50ns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Horizontal LMS</a:t>
                      </a:r>
                      <a:endParaRPr lang="zh-CN" altLang="en-US" sz="1400" dirty="0"/>
                    </a:p>
                  </a:txBody>
                  <a:tcPr/>
                </a:tc>
              </a:tr>
              <a:tr h="3557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Booster</a:t>
                      </a:r>
                      <a:r>
                        <a:rPr lang="en-US" altLang="zh-CN" sz="1400" baseline="0" dirty="0" smtClean="0"/>
                        <a:t> ext. for CR off-axis inj.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Delay-line</a:t>
                      </a:r>
                      <a:r>
                        <a:rPr lang="zh-CN" altLang="en-US" sz="1400" dirty="0" smtClean="0"/>
                        <a:t> </a:t>
                      </a:r>
                      <a:r>
                        <a:rPr lang="en-US" altLang="zh-CN" sz="1400" dirty="0" smtClean="0"/>
                        <a:t>dipole kicker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Trapezoid </a:t>
                      </a:r>
                      <a:r>
                        <a:rPr lang="en-US" altLang="zh-CN" sz="1400" baseline="0" dirty="0" smtClean="0"/>
                        <a:t>/440-2420ns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Vertical LMS</a:t>
                      </a:r>
                      <a:endParaRPr lang="zh-CN" altLang="en-US" sz="1400" dirty="0"/>
                    </a:p>
                  </a:txBody>
                  <a:tcPr/>
                </a:tc>
              </a:tr>
              <a:tr h="3557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Collider off-axis</a:t>
                      </a:r>
                      <a:r>
                        <a:rPr lang="en-US" altLang="zh-CN" sz="1400" baseline="0" dirty="0" smtClean="0"/>
                        <a:t> inj.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Delay-line </a:t>
                      </a:r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</a:rPr>
                        <a:t>NLK</a:t>
                      </a:r>
                      <a:r>
                        <a:rPr lang="en-US" altLang="zh-CN" sz="1400" dirty="0" smtClean="0"/>
                        <a:t> kicker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Trapezoid </a:t>
                      </a:r>
                      <a:r>
                        <a:rPr lang="en-US" altLang="zh-CN" sz="1400" baseline="0" dirty="0" smtClean="0"/>
                        <a:t>/440-2420ns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Vertical LMS</a:t>
                      </a:r>
                      <a:endParaRPr lang="zh-CN" altLang="en-US" sz="1400" dirty="0" smtClean="0"/>
                    </a:p>
                  </a:txBody>
                  <a:tcPr/>
                </a:tc>
              </a:tr>
              <a:tr h="355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5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Booster</a:t>
                      </a:r>
                      <a:r>
                        <a:rPr lang="en-US" altLang="zh-CN" sz="1400" baseline="0" dirty="0" smtClean="0"/>
                        <a:t> ext. for CR on-axis inj.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Ferrite core dipole kicker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Half-sine/1360ns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Vertical LMS</a:t>
                      </a:r>
                      <a:endParaRPr lang="zh-CN" altLang="en-US" sz="1400" dirty="0" smtClean="0"/>
                    </a:p>
                  </a:txBody>
                  <a:tcPr/>
                </a:tc>
              </a:tr>
              <a:tr h="355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Booster HE inj.</a:t>
                      </a:r>
                      <a:endParaRPr lang="zh-CN" alt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NLK or Pulsed </a:t>
                      </a:r>
                      <a:r>
                        <a:rPr lang="en-US" altLang="zh-CN" sz="1400" dirty="0" err="1" smtClean="0"/>
                        <a:t>sextupole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Half-sine/0.333ms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Vertical LMS</a:t>
                      </a:r>
                      <a:endParaRPr lang="zh-CN" altLang="en-US" sz="1400" dirty="0" smtClean="0"/>
                    </a:p>
                  </a:txBody>
                  <a:tcPr/>
                </a:tc>
              </a:tr>
              <a:tr h="355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zh-CN" alt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Collider swap out inj. </a:t>
                      </a:r>
                      <a:endParaRPr lang="zh-CN" alt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Ferrite core dipole kicker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Half-sine/1360ns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Vertical LMS</a:t>
                      </a:r>
                      <a:endParaRPr lang="zh-CN" altLang="en-US" sz="1400" dirty="0" smtClean="0"/>
                    </a:p>
                  </a:txBody>
                  <a:tcPr/>
                </a:tc>
              </a:tr>
              <a:tr h="355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CN" alt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Collider swap out ext.</a:t>
                      </a:r>
                      <a:endParaRPr lang="zh-CN" alt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Ferrite core dipole kicker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Half-sine/1360ns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Vertical LMS</a:t>
                      </a:r>
                      <a:endParaRPr lang="zh-CN" altLang="en-US" sz="1400" dirty="0" smtClean="0"/>
                    </a:p>
                  </a:txBody>
                  <a:tcPr/>
                </a:tc>
              </a:tr>
              <a:tr h="355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CN" alt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Collider beam dump </a:t>
                      </a:r>
                      <a:endParaRPr lang="zh-CN" alt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Delay-line</a:t>
                      </a:r>
                      <a:r>
                        <a:rPr lang="zh-CN" altLang="en-US" sz="1400" dirty="0" smtClean="0"/>
                        <a:t> </a:t>
                      </a:r>
                      <a:r>
                        <a:rPr lang="en-US" altLang="zh-CN" sz="1400" dirty="0" smtClean="0"/>
                        <a:t>dipole kicker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Trapezoid </a:t>
                      </a:r>
                      <a:r>
                        <a:rPr lang="en-US" altLang="zh-CN" sz="1400" baseline="0" dirty="0" smtClean="0"/>
                        <a:t>/440-2420ns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Vertical LMS</a:t>
                      </a:r>
                      <a:endParaRPr lang="zh-CN" altLang="en-US" sz="1400" dirty="0" smtClean="0"/>
                    </a:p>
                  </a:txBody>
                  <a:tcPr/>
                </a:tc>
              </a:tr>
              <a:tr h="355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RF region beam separating</a:t>
                      </a:r>
                      <a:endParaRPr lang="zh-CN" alt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Delay-line</a:t>
                      </a:r>
                      <a:r>
                        <a:rPr lang="zh-CN" altLang="en-US" sz="1400" dirty="0" smtClean="0"/>
                        <a:t> </a:t>
                      </a:r>
                      <a:r>
                        <a:rPr lang="en-US" altLang="zh-CN" sz="1400" dirty="0" smtClean="0"/>
                        <a:t>dipole kicker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CW square / 165us,50%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Horizontal Copper septa </a:t>
                      </a:r>
                      <a:endParaRPr lang="zh-CN" alt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6" name="图片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5013176"/>
            <a:ext cx="5472608" cy="133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79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763688" y="1664238"/>
            <a:ext cx="612775" cy="561975"/>
          </a:xfrm>
        </p:spPr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2386707" y="1664238"/>
            <a:ext cx="5143793" cy="56197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CN" sz="2000" dirty="0"/>
              <a:t>Overview of CEPC</a:t>
            </a:r>
            <a:r>
              <a:rPr lang="en-US" altLang="zh-CN" sz="2000" dirty="0" smtClean="0"/>
              <a:t> Inj</a:t>
            </a:r>
            <a:r>
              <a:rPr lang="en-US" altLang="zh-CN" sz="2000" dirty="0"/>
              <a:t>.</a:t>
            </a:r>
            <a:r>
              <a:rPr lang="en-US" altLang="zh-CN" sz="2000" dirty="0" smtClean="0"/>
              <a:t>/Ext. </a:t>
            </a:r>
            <a:r>
              <a:rPr lang="en-US" altLang="zh-CN" sz="2000" dirty="0"/>
              <a:t>systems</a:t>
            </a:r>
            <a:endParaRPr lang="zh-CN" altLang="en-US" sz="20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1763688" y="2481656"/>
            <a:ext cx="612775" cy="561975"/>
          </a:xfrm>
        </p:spPr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2386708" y="2481656"/>
            <a:ext cx="5143792" cy="561974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Inj</a:t>
            </a:r>
            <a:r>
              <a:rPr lang="en-US" altLang="zh-CN" sz="2000" dirty="0"/>
              <a:t>./Ext. </a:t>
            </a:r>
            <a:r>
              <a:rPr lang="en-US" altLang="zh-CN" sz="2000" dirty="0" smtClean="0"/>
              <a:t>systems layout preliminary design</a:t>
            </a:r>
            <a:endParaRPr lang="zh-CN" altLang="en-US" sz="2000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1763688" y="3299073"/>
            <a:ext cx="612775" cy="561975"/>
          </a:xfrm>
        </p:spPr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2386708" y="3299072"/>
            <a:ext cx="5143792" cy="561976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Hardware design consideration</a:t>
            </a:r>
            <a:endParaRPr lang="zh-CN" altLang="en-US" sz="2000" dirty="0"/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1763688" y="4163169"/>
            <a:ext cx="612775" cy="561975"/>
          </a:xfrm>
        </p:spPr>
        <p:txBody>
          <a:bodyPr/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26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2386708" y="4163168"/>
            <a:ext cx="5143792" cy="56197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CN" sz="2000" dirty="0"/>
              <a:t>Summary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245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Lambertson</a:t>
            </a:r>
            <a:r>
              <a:rPr lang="en-US" altLang="zh-CN" dirty="0" smtClean="0"/>
              <a:t> septa design</a:t>
            </a:r>
            <a:endParaRPr lang="zh-CN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193" y="4404458"/>
            <a:ext cx="2522189" cy="182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组合 12"/>
          <p:cNvGrpSpPr/>
          <p:nvPr/>
        </p:nvGrpSpPr>
        <p:grpSpPr>
          <a:xfrm>
            <a:off x="446402" y="2492896"/>
            <a:ext cx="4024434" cy="1716405"/>
            <a:chOff x="395536" y="1412776"/>
            <a:chExt cx="4413824" cy="188247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55776" y="1423046"/>
              <a:ext cx="2253584" cy="187220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5536" y="1412776"/>
              <a:ext cx="2231085" cy="1882478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3689104" y="2832272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D</a:t>
              </a:r>
              <a:r>
                <a:rPr lang="en-US" altLang="zh-CN" dirty="0" smtClean="0">
                  <a:solidFill>
                    <a:srgbClr val="FF0000"/>
                  </a:solidFill>
                </a:rPr>
                <a:t>S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435520" y="2829230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US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3538" y="4604555"/>
            <a:ext cx="1689473" cy="18084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6402" y="1040249"/>
            <a:ext cx="808603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The </a:t>
            </a:r>
            <a:r>
              <a:rPr lang="en-US" altLang="zh-CN" sz="2000" dirty="0"/>
              <a:t>similar hardware was developed in HEPS, CSNS, BEPC </a:t>
            </a:r>
            <a:endParaRPr lang="en-US" altLang="zh-CN" sz="2000" dirty="0" smtClean="0"/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ea typeface="华文楷体"/>
                <a:cs typeface="Times New Roman" pitchFamily="18" charset="0"/>
              </a:rPr>
              <a:t>Higher </a:t>
            </a:r>
            <a:r>
              <a:rPr lang="en-US" altLang="zh-CN" sz="2000" dirty="0">
                <a:ea typeface="华文楷体"/>
                <a:cs typeface="Times New Roman" pitchFamily="18" charset="0"/>
              </a:rPr>
              <a:t>reliability and </a:t>
            </a:r>
            <a:r>
              <a:rPr lang="en-US" altLang="zh-CN" sz="2000" dirty="0" smtClean="0">
                <a:ea typeface="华文楷体"/>
                <a:cs typeface="Times New Roman" pitchFamily="18" charset="0"/>
              </a:rPr>
              <a:t>stability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ea typeface="华文楷体"/>
                <a:cs typeface="Times New Roman" pitchFamily="18" charset="0"/>
              </a:rPr>
              <a:t>The width of septum wall might be in the range from 2mm to 20mm. </a:t>
            </a:r>
            <a:endParaRPr lang="en-US" altLang="zh-CN" sz="2000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3138" y="2433509"/>
            <a:ext cx="3456384" cy="2168094"/>
          </a:xfrm>
          <a:prstGeom prst="rect">
            <a:avLst/>
          </a:prstGeom>
        </p:spPr>
      </p:pic>
      <p:pic>
        <p:nvPicPr>
          <p:cNvPr id="18" name="Picture 2" descr="C:\Users\Owen Wu\AppData\Roaming\Foxmail7\Temp-3040-20190805084055\Attach\fox(08-20-09-19-01)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168" y="4601603"/>
            <a:ext cx="2916324" cy="143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05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Slotted-pipe kicker design for DR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6484" r="21780"/>
          <a:stretch/>
        </p:blipFill>
        <p:spPr>
          <a:xfrm>
            <a:off x="539552" y="3429000"/>
            <a:ext cx="2866202" cy="288343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995936" y="3101142"/>
            <a:ext cx="4536504" cy="3231503"/>
            <a:chOff x="323528" y="3068960"/>
            <a:chExt cx="4536504" cy="323150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23" r="3518"/>
            <a:stretch/>
          </p:blipFill>
          <p:spPr>
            <a:xfrm>
              <a:off x="323528" y="3068960"/>
              <a:ext cx="4536504" cy="3231503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2591780" y="3684519"/>
              <a:ext cx="324036" cy="3135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475656" y="3684519"/>
              <a:ext cx="11161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1385646" y="3449893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Outer body (316L)</a:t>
              </a:r>
              <a:endParaRPr lang="zh-CN" altLang="en-US" sz="1200" dirty="0"/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753798" y="4572599"/>
              <a:ext cx="522058" cy="4374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275856" y="5010074"/>
              <a:ext cx="8640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3224932" y="4784105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Busses (FOC)</a:t>
              </a:r>
              <a:endParaRPr lang="zh-CN" altLang="en-US" sz="1200" dirty="0"/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1721416" y="4760802"/>
              <a:ext cx="726348" cy="6124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2447764" y="5373216"/>
              <a:ext cx="16921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2337314" y="5141680"/>
              <a:ext cx="18933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insulation support</a:t>
              </a:r>
              <a:r>
                <a:rPr lang="en-US" altLang="zh-CN" sz="1200" dirty="0"/>
                <a:t> </a:t>
              </a:r>
              <a:r>
                <a:rPr lang="en-US" altLang="zh-CN" sz="1200" dirty="0" smtClean="0"/>
                <a:t>(ceramic)</a:t>
              </a:r>
              <a:endParaRPr lang="zh-CN" altLang="en-US" sz="1200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37531" y="3928584"/>
              <a:ext cx="12687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HV feedthrough</a:t>
              </a:r>
              <a:endParaRPr lang="zh-CN" altLang="en-US" sz="1200" dirty="0"/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1236304" y="4144455"/>
              <a:ext cx="9594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953668" y="4151194"/>
              <a:ext cx="288032" cy="3558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/>
            <p:nvPr/>
          </p:nvSpPr>
          <p:spPr>
            <a:xfrm>
              <a:off x="554410" y="5392266"/>
              <a:ext cx="45719" cy="45719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615473" y="5437985"/>
              <a:ext cx="770173" cy="630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385646" y="6068934"/>
              <a:ext cx="124213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1350464" y="5846053"/>
              <a:ext cx="13821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Cooling water hole</a:t>
              </a:r>
              <a:endParaRPr lang="zh-CN" altLang="en-US" sz="1200" dirty="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98668" y="4935329"/>
              <a:ext cx="234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accent1">
                      <a:lumMod val="75000"/>
                    </a:schemeClr>
                  </a:solidFill>
                </a:rPr>
                <a:t>+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92074" y="5292351"/>
              <a:ext cx="2346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accent1">
                      <a:lumMod val="75000"/>
                    </a:schemeClr>
                  </a:solidFill>
                </a:rPr>
                <a:t>-</a:t>
              </a:r>
              <a:endParaRPr lang="zh-CN" altLang="en-US" sz="2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25" name="直接箭头连接符 24"/>
            <p:cNvCxnSpPr/>
            <p:nvPr/>
          </p:nvCxnSpPr>
          <p:spPr>
            <a:xfrm flipV="1">
              <a:off x="1176216" y="4922605"/>
              <a:ext cx="299440" cy="14686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flipH="1">
              <a:off x="1270192" y="5136565"/>
              <a:ext cx="325824" cy="16299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4369758" y="3536609"/>
              <a:ext cx="194796" cy="1641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4361720" y="3700761"/>
              <a:ext cx="186099" cy="882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4547819" y="3681019"/>
              <a:ext cx="9517" cy="47017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4394076" y="4163184"/>
              <a:ext cx="304767" cy="170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4474140" y="4229296"/>
              <a:ext cx="154976" cy="1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V="1">
              <a:off x="4496355" y="4291916"/>
              <a:ext cx="102315" cy="1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1839699" y="5542632"/>
              <a:ext cx="334031" cy="225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2173730" y="5767960"/>
              <a:ext cx="11541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2133189" y="5541514"/>
              <a:ext cx="18933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To vacuum pump</a:t>
              </a:r>
              <a:endParaRPr lang="zh-CN" altLang="en-US" sz="1200" dirty="0"/>
            </a:p>
          </p:txBody>
        </p:sp>
      </p:grpSp>
      <p:sp>
        <p:nvSpPr>
          <p:cNvPr id="36" name="内容占位符 2"/>
          <p:cNvSpPr>
            <a:spLocks noGrp="1"/>
          </p:cNvSpPr>
          <p:nvPr>
            <p:ph idx="1"/>
          </p:nvPr>
        </p:nvSpPr>
        <p:spPr>
          <a:xfrm>
            <a:off x="251520" y="1035583"/>
            <a:ext cx="8378431" cy="2052631"/>
          </a:xfrm>
        </p:spPr>
        <p:txBody>
          <a:bodyPr>
            <a:normAutofit fontScale="62500" lnSpcReduction="20000"/>
          </a:bodyPr>
          <a:lstStyle/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2900" dirty="0">
                <a:latin typeface="Calibri" panose="020F0502020204030204" pitchFamily="34" charset="0"/>
                <a:cs typeface="Times New Roman" pitchFamily="18" charset="0"/>
              </a:rPr>
              <a:t>Similar design was done in HEPS project(The HEPS Booster kicker) </a:t>
            </a:r>
            <a:endParaRPr lang="en-US" altLang="zh-CN" sz="2900" dirty="0" smtClean="0">
              <a:latin typeface="Times New Roman" pitchFamily="18" charset="0"/>
              <a:ea typeface="仿宋_GB2312" pitchFamily="49" charset="-122"/>
              <a:cs typeface="Times New Roman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2900" dirty="0" smtClean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E=1.1GeV</a:t>
            </a:r>
            <a:r>
              <a:rPr lang="zh-CN" altLang="en-US" sz="2900" dirty="0" smtClean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，</a:t>
            </a:r>
            <a:r>
              <a:rPr lang="en-US" altLang="zh-CN" sz="2900" dirty="0" smtClean="0">
                <a:latin typeface="Times New Roman" pitchFamily="18" charset="0"/>
                <a:cs typeface="Times New Roman" pitchFamily="18" charset="0"/>
              </a:rPr>
              <a:t>Total </a:t>
            </a:r>
            <a:r>
              <a:rPr lang="en-US" altLang="zh-CN" sz="2900" dirty="0">
                <a:latin typeface="Times New Roman" pitchFamily="18" charset="0"/>
                <a:cs typeface="Times New Roman" pitchFamily="18" charset="0"/>
              </a:rPr>
              <a:t>kick angle: </a:t>
            </a:r>
            <a:r>
              <a:rPr lang="en-US" altLang="zh-CN" sz="2900" dirty="0" smtClean="0">
                <a:latin typeface="Times New Roman" pitchFamily="18" charset="0"/>
                <a:cs typeface="Times New Roman" pitchFamily="18" charset="0"/>
              </a:rPr>
              <a:t>θ=1.5mrad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2900" dirty="0" smtClean="0">
                <a:latin typeface="Times New Roman" pitchFamily="18" charset="0"/>
                <a:cs typeface="Times New Roman" pitchFamily="18" charset="0"/>
              </a:rPr>
              <a:t>Kick strength=0.024T</a:t>
            </a:r>
            <a:r>
              <a:rPr lang="zh-CN" altLang="en-US" sz="2900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900" dirty="0" smtClean="0">
                <a:latin typeface="Times New Roman" pitchFamily="18" charset="0"/>
                <a:cs typeface="Times New Roman" pitchFamily="18" charset="0"/>
              </a:rPr>
              <a:t>length of kicker=0.25m</a:t>
            </a:r>
            <a:r>
              <a:rPr lang="zh-CN" altLang="en-US" sz="2900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900" dirty="0" smtClean="0">
                <a:latin typeface="Times New Roman" pitchFamily="18" charset="0"/>
                <a:cs typeface="Times New Roman" pitchFamily="18" charset="0"/>
              </a:rPr>
              <a:t>distance between two electrodes=44mm</a:t>
            </a:r>
            <a:r>
              <a:rPr lang="zh-CN" altLang="en-US" sz="2900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900" dirty="0" smtClean="0">
                <a:latin typeface="Times New Roman" pitchFamily="18" charset="0"/>
                <a:cs typeface="Times New Roman" pitchFamily="18" charset="0"/>
              </a:rPr>
              <a:t>pulse width&lt;250ns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2900" dirty="0" smtClean="0">
                <a:latin typeface="Times New Roman" pitchFamily="18" charset="0"/>
                <a:cs typeface="Times New Roman" pitchFamily="18" charset="0"/>
              </a:rPr>
              <a:t>U=</a:t>
            </a:r>
            <a:r>
              <a:rPr lang="en-US" altLang="zh-CN" sz="29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2900" dirty="0" err="1" smtClean="0">
                <a:latin typeface="Calibri" panose="020F0502020204030204" pitchFamily="34" charset="0"/>
                <a:cs typeface="Times New Roman" pitchFamily="18" charset="0"/>
              </a:rPr>
              <a:t>ɸ</a:t>
            </a:r>
            <a:r>
              <a:rPr lang="en-US" altLang="zh-CN" sz="2900" dirty="0" smtClean="0">
                <a:latin typeface="Calibri" panose="020F0502020204030204" pitchFamily="34" charset="0"/>
                <a:cs typeface="Times New Roman" pitchFamily="18" charset="0"/>
              </a:rPr>
              <a:t>/</a:t>
            </a:r>
            <a:r>
              <a:rPr lang="en-US" altLang="zh-CN" sz="2900" dirty="0" err="1" smtClean="0">
                <a:latin typeface="Calibri" panose="020F0502020204030204" pitchFamily="34" charset="0"/>
                <a:cs typeface="Times New Roman" pitchFamily="18" charset="0"/>
              </a:rPr>
              <a:t>dt</a:t>
            </a:r>
            <a:r>
              <a:rPr lang="en-US" altLang="zh-CN" sz="2900" dirty="0" smtClean="0">
                <a:latin typeface="Calibri" panose="020F0502020204030204" pitchFamily="34" charset="0"/>
                <a:cs typeface="Times New Roman" pitchFamily="18" charset="0"/>
              </a:rPr>
              <a:t>=0.024*0.044</a:t>
            </a:r>
            <a:r>
              <a:rPr lang="zh-CN" altLang="en-US" sz="2900" dirty="0" smtClean="0">
                <a:latin typeface="Calibri" panose="020F0502020204030204" pitchFamily="34" charset="0"/>
                <a:cs typeface="Times New Roman" pitchFamily="18" charset="0"/>
              </a:rPr>
              <a:t>*</a:t>
            </a:r>
            <a:r>
              <a:rPr lang="en-US" altLang="zh-CN" sz="2900" dirty="0" smtClean="0">
                <a:latin typeface="Calibri" panose="020F0502020204030204" pitchFamily="34" charset="0"/>
                <a:cs typeface="Times New Roman" pitchFamily="18" charset="0"/>
              </a:rPr>
              <a:t>0.25/(100*10</a:t>
            </a:r>
            <a:r>
              <a:rPr lang="en-US" altLang="zh-CN" sz="2900" baseline="30000" dirty="0" smtClean="0">
                <a:latin typeface="Calibri" panose="020F0502020204030204" pitchFamily="34" charset="0"/>
                <a:cs typeface="Times New Roman" pitchFamily="18" charset="0"/>
              </a:rPr>
              <a:t>-9</a:t>
            </a:r>
            <a:r>
              <a:rPr lang="en-US" altLang="zh-CN" sz="2900" dirty="0" smtClean="0">
                <a:latin typeface="Calibri" panose="020F0502020204030204" pitchFamily="34" charset="0"/>
                <a:cs typeface="Times New Roman" pitchFamily="18" charset="0"/>
              </a:rPr>
              <a:t>)=2640V</a:t>
            </a:r>
            <a:r>
              <a:rPr lang="zh-CN" altLang="en-US" sz="2900" dirty="0" smtClean="0">
                <a:latin typeface="Calibri" panose="020F0502020204030204" pitchFamily="34" charset="0"/>
                <a:cs typeface="Times New Roman" pitchFamily="18" charset="0"/>
              </a:rPr>
              <a:t>。</a:t>
            </a:r>
            <a:endParaRPr lang="en-US" altLang="zh-CN" sz="2900" dirty="0" smtClean="0">
              <a:latin typeface="Calibri" panose="020F0502020204030204" pitchFamily="34" charset="0"/>
              <a:cs typeface="Times New Roman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623144" y="1848189"/>
            <a:ext cx="949256" cy="962485"/>
            <a:chOff x="9175669" y="521359"/>
            <a:chExt cx="949256" cy="962485"/>
          </a:xfrm>
        </p:grpSpPr>
        <p:grpSp>
          <p:nvGrpSpPr>
            <p:cNvPr id="40" name="组合 39"/>
            <p:cNvGrpSpPr/>
            <p:nvPr/>
          </p:nvGrpSpPr>
          <p:grpSpPr>
            <a:xfrm>
              <a:off x="9175669" y="521359"/>
              <a:ext cx="949256" cy="847729"/>
              <a:chOff x="4998054" y="1762005"/>
              <a:chExt cx="949256" cy="847729"/>
            </a:xfrm>
          </p:grpSpPr>
          <p:sp>
            <p:nvSpPr>
              <p:cNvPr id="43" name="任意多边形 42"/>
              <p:cNvSpPr/>
              <p:nvPr/>
            </p:nvSpPr>
            <p:spPr>
              <a:xfrm>
                <a:off x="5237222" y="1762005"/>
                <a:ext cx="466725" cy="847729"/>
              </a:xfrm>
              <a:custGeom>
                <a:avLst/>
                <a:gdLst>
                  <a:gd name="connsiteX0" fmla="*/ 0 w 466725"/>
                  <a:gd name="connsiteY0" fmla="*/ 838204 h 847729"/>
                  <a:gd name="connsiteX1" fmla="*/ 219075 w 466725"/>
                  <a:gd name="connsiteY1" fmla="*/ 4 h 847729"/>
                  <a:gd name="connsiteX2" fmla="*/ 466725 w 466725"/>
                  <a:gd name="connsiteY2" fmla="*/ 847729 h 84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725" h="847729">
                    <a:moveTo>
                      <a:pt x="0" y="838204"/>
                    </a:moveTo>
                    <a:cubicBezTo>
                      <a:pt x="70644" y="418310"/>
                      <a:pt x="141288" y="-1583"/>
                      <a:pt x="219075" y="4"/>
                    </a:cubicBezTo>
                    <a:cubicBezTo>
                      <a:pt x="296862" y="1591"/>
                      <a:pt x="381793" y="424660"/>
                      <a:pt x="466725" y="84772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4" name="直接连接符 43"/>
              <p:cNvCxnSpPr>
                <a:stCxn id="43" idx="0"/>
              </p:cNvCxnSpPr>
              <p:nvPr/>
            </p:nvCxnSpPr>
            <p:spPr>
              <a:xfrm flipH="1">
                <a:off x="4998054" y="2600209"/>
                <a:ext cx="239168" cy="10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flipH="1">
                <a:off x="5708142" y="2600209"/>
                <a:ext cx="239168" cy="10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直接箭头连接符 40"/>
            <p:cNvCxnSpPr/>
            <p:nvPr/>
          </p:nvCxnSpPr>
          <p:spPr>
            <a:xfrm>
              <a:off x="9414837" y="1444240"/>
              <a:ext cx="466725" cy="1202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41"/>
            <p:cNvSpPr txBox="1"/>
            <p:nvPr/>
          </p:nvSpPr>
          <p:spPr>
            <a:xfrm>
              <a:off x="9378739" y="1206845"/>
              <a:ext cx="6483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FF0000"/>
                  </a:solidFill>
                </a:rPr>
                <a:t>250ns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188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Strip-line kicker design for booster LE inj.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9331" y="908720"/>
            <a:ext cx="8378431" cy="130142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Kick strength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Total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kick angle: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θ=0.11mrad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E=10GeV, </a:t>
            </a:r>
            <a:r>
              <a:rPr lang="en-US" altLang="zh-CN" sz="2000" u="sng" dirty="0" smtClean="0">
                <a:solidFill>
                  <a:srgbClr val="FF0000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d=55mm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,  g=1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=&gt;</a:t>
            </a:r>
            <a:r>
              <a:rPr lang="en-US" altLang="zh-CN" sz="2000" u="sng" dirty="0" smtClean="0">
                <a:solidFill>
                  <a:srgbClr val="FF0000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U*L&gt;30.25kV∙m</a:t>
            </a:r>
            <a:endParaRPr lang="en-US" altLang="zh-CN" sz="20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Total strip-line kicker electrode length </a:t>
            </a:r>
            <a:r>
              <a:rPr lang="en-US" altLang="zh-CN" sz="2000" u="sng" dirty="0" smtClean="0">
                <a:solidFill>
                  <a:srgbClr val="FF0000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L=1m =&gt;U&gt;30.25kV(or </a:t>
            </a:r>
            <a:r>
              <a:rPr lang="en-US" altLang="zh-CN" sz="2000" u="sng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±</a:t>
            </a:r>
            <a:r>
              <a:rPr lang="en-US" altLang="zh-CN" sz="2000" u="sng" dirty="0" smtClean="0">
                <a:solidFill>
                  <a:srgbClr val="FF0000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16kV)</a:t>
            </a:r>
          </a:p>
        </p:txBody>
      </p:sp>
      <p:graphicFrame>
        <p:nvGraphicFramePr>
          <p:cNvPr id="182274" name="Object 2"/>
          <p:cNvGraphicFramePr>
            <a:graphicFrameLocks noChangeAspect="1"/>
          </p:cNvGraphicFramePr>
          <p:nvPr>
            <p:extLst/>
          </p:nvPr>
        </p:nvGraphicFramePr>
        <p:xfrm>
          <a:off x="3075099" y="2278139"/>
          <a:ext cx="920838" cy="417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1" name="Equation" r:id="rId3" imgW="774364" imgH="393529" progId="">
                  <p:embed/>
                </p:oleObj>
              </mc:Choice>
              <mc:Fallback>
                <p:oleObj name="Equation" r:id="rId3" imgW="774364" imgH="393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5099" y="2278139"/>
                        <a:ext cx="920838" cy="4172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75" name="Object 3"/>
          <p:cNvGraphicFramePr>
            <a:graphicFrameLocks noChangeAspect="1"/>
          </p:cNvGraphicFramePr>
          <p:nvPr>
            <p:extLst/>
          </p:nvPr>
        </p:nvGraphicFramePr>
        <p:xfrm>
          <a:off x="4457745" y="2312166"/>
          <a:ext cx="2058471" cy="445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2" name="Equation" r:id="rId5" imgW="1803400" imgH="393700" progId="">
                  <p:embed/>
                </p:oleObj>
              </mc:Choice>
              <mc:Fallback>
                <p:oleObj name="Equation" r:id="rId5" imgW="1803400" imgH="393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45" y="2312166"/>
                        <a:ext cx="2058471" cy="4457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76" name="Object 4"/>
          <p:cNvGraphicFramePr>
            <a:graphicFrameLocks noChangeAspect="1"/>
          </p:cNvGraphicFramePr>
          <p:nvPr>
            <p:extLst/>
          </p:nvPr>
        </p:nvGraphicFramePr>
        <p:xfrm>
          <a:off x="2997988" y="2758062"/>
          <a:ext cx="997949" cy="439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3" name="Equation" r:id="rId7" imgW="888614" imgH="393529" progId="">
                  <p:embed/>
                </p:oleObj>
              </mc:Choice>
              <mc:Fallback>
                <p:oleObj name="Equation" r:id="rId7" imgW="888614" imgH="393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988" y="2758062"/>
                        <a:ext cx="997949" cy="4390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77" name="Object 5"/>
          <p:cNvGraphicFramePr>
            <a:graphicFrameLocks noChangeAspect="1"/>
          </p:cNvGraphicFramePr>
          <p:nvPr>
            <p:extLst/>
          </p:nvPr>
        </p:nvGraphicFramePr>
        <p:xfrm>
          <a:off x="4457745" y="2750586"/>
          <a:ext cx="1124499" cy="454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4" name="Equation" r:id="rId9" imgW="1040948" imgH="418918" progId="">
                  <p:embed/>
                </p:oleObj>
              </mc:Choice>
              <mc:Fallback>
                <p:oleObj name="Equation" r:id="rId9" imgW="1040948" imgH="41891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45" y="2750586"/>
                        <a:ext cx="1124499" cy="454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2278" name="Picture 6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052467"/>
            <a:ext cx="1872209" cy="106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414834" y="3128784"/>
            <a:ext cx="8352928" cy="575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Here, </a:t>
            </a:r>
            <a:r>
              <a:rPr lang="en-US" altLang="zh-CN" sz="12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θ 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kick angle(rad)</a:t>
            </a:r>
            <a:r>
              <a:rPr lang="zh-CN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12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is beam energy(eV)</a:t>
            </a:r>
            <a:r>
              <a:rPr lang="zh-CN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12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 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applied pulse voltage for both electrodes(V)</a:t>
            </a:r>
            <a:r>
              <a:rPr lang="zh-CN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12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 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strip-line length</a:t>
            </a:r>
            <a:r>
              <a:rPr lang="zh-CN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12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the distance between the electrodes</a:t>
            </a:r>
            <a:r>
              <a:rPr lang="zh-CN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12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 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the geometry factor, determined by the shape of the electrode. </a:t>
            </a:r>
            <a:r>
              <a:rPr lang="en-US" altLang="zh-CN" sz="12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the strip-line width.</a:t>
            </a:r>
            <a:endParaRPr lang="zh-CN" altLang="zh-CN" sz="1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/>
          </p:nvPr>
        </p:nvGraphicFramePr>
        <p:xfrm>
          <a:off x="6579070" y="5542250"/>
          <a:ext cx="1593329" cy="585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5" name="Equation" r:id="rId12" imgW="1397000" imgH="482600" progId="">
                  <p:embed/>
                </p:oleObj>
              </mc:Choice>
              <mc:Fallback>
                <p:oleObj name="Equation" r:id="rId12" imgW="1397000" imgH="482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9070" y="5542250"/>
                        <a:ext cx="1593329" cy="5858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图片 33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001"/>
          <a:stretch>
            <a:fillRect/>
          </a:stretch>
        </p:blipFill>
        <p:spPr bwMode="auto">
          <a:xfrm>
            <a:off x="683568" y="5166012"/>
            <a:ext cx="2773037" cy="135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00900" y="4981268"/>
            <a:ext cx="1687049" cy="142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内容占位符 2"/>
          <p:cNvSpPr txBox="1">
            <a:spLocks/>
          </p:cNvSpPr>
          <p:nvPr/>
        </p:nvSpPr>
        <p:spPr>
          <a:xfrm>
            <a:off x="414834" y="3638060"/>
            <a:ext cx="8621662" cy="13432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lang="zh-CN" altLang="en-US" sz="3200" kern="1200" baseline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lang="zh-CN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Kick speed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Min bunch spacing - </a:t>
            </a:r>
            <a:r>
              <a:rPr lang="el-GR" altLang="zh-CN" sz="1600" i="1" dirty="0" smtClean="0">
                <a:latin typeface="Times New Roman" pitchFamily="18" charset="0"/>
                <a:cs typeface="Times New Roman" pitchFamily="18" charset="0"/>
              </a:rPr>
              <a:t>τ=</a:t>
            </a:r>
            <a:r>
              <a:rPr lang="en-US" altLang="zh-CN" sz="1600" i="1" dirty="0" smtClean="0">
                <a:latin typeface="Times New Roman" pitchFamily="18" charset="0"/>
                <a:cs typeface="Times New Roman" pitchFamily="18" charset="0"/>
              </a:rPr>
              <a:t>25ns</a:t>
            </a:r>
            <a:endParaRPr lang="en-US" altLang="zh-CN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Electrode length  </a:t>
            </a:r>
            <a:r>
              <a:rPr lang="en-US" altLang="zh-CN" sz="1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1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&lt;3.75m 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altLang="zh-CN" sz="1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1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1m</a:t>
            </a:r>
            <a:r>
              <a:rPr lang="en-US" altLang="zh-CN" sz="1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Electrical pulse Width  </a:t>
            </a:r>
            <a:r>
              <a:rPr lang="en-US" altLang="zh-CN" sz="1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6.7ns&lt; </a:t>
            </a:r>
            <a:r>
              <a:rPr lang="en-US" altLang="zh-CN" sz="1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400" u="sng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1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&lt;43.3ns 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=&gt;Flat-top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400" u="sng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</a:t>
            </a:r>
            <a:r>
              <a:rPr lang="en-US" altLang="zh-CN" sz="1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&gt;6.7ns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,  Rise/fall Time  </a:t>
            </a:r>
            <a:r>
              <a:rPr lang="en-US" altLang="zh-CN" sz="1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400" u="sng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1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1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400" u="sng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1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&lt;18.3ns</a:t>
            </a:r>
          </a:p>
        </p:txBody>
      </p:sp>
      <p:sp>
        <p:nvSpPr>
          <p:cNvPr id="5" name="矩形 4"/>
          <p:cNvSpPr/>
          <p:nvPr/>
        </p:nvSpPr>
        <p:spPr>
          <a:xfrm>
            <a:off x="3635896" y="1844824"/>
            <a:ext cx="2448272" cy="248571"/>
          </a:xfrm>
          <a:prstGeom prst="rect">
            <a:avLst/>
          </a:prstGeom>
          <a:noFill/>
          <a:ln w="19050">
            <a:solidFill>
              <a:srgbClr val="00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6882484" y="1378187"/>
            <a:ext cx="1998372" cy="856535"/>
            <a:chOff x="7387258" y="4385476"/>
            <a:chExt cx="1998372" cy="856535"/>
          </a:xfrm>
        </p:grpSpPr>
        <p:grpSp>
          <p:nvGrpSpPr>
            <p:cNvPr id="19" name="组合 18"/>
            <p:cNvGrpSpPr/>
            <p:nvPr/>
          </p:nvGrpSpPr>
          <p:grpSpPr>
            <a:xfrm>
              <a:off x="7387258" y="4385476"/>
              <a:ext cx="785142" cy="561981"/>
              <a:chOff x="7315250" y="4514844"/>
              <a:chExt cx="857150" cy="561981"/>
            </a:xfrm>
          </p:grpSpPr>
          <p:sp>
            <p:nvSpPr>
              <p:cNvPr id="25" name="任意多边形 24"/>
              <p:cNvSpPr/>
              <p:nvPr/>
            </p:nvSpPr>
            <p:spPr>
              <a:xfrm>
                <a:off x="7686675" y="4514844"/>
                <a:ext cx="114300" cy="561981"/>
              </a:xfrm>
              <a:custGeom>
                <a:avLst/>
                <a:gdLst>
                  <a:gd name="connsiteX0" fmla="*/ 0 w 114300"/>
                  <a:gd name="connsiteY0" fmla="*/ 552456 h 561981"/>
                  <a:gd name="connsiteX1" fmla="*/ 47625 w 114300"/>
                  <a:gd name="connsiteY1" fmla="*/ 6 h 561981"/>
                  <a:gd name="connsiteX2" fmla="*/ 114300 w 114300"/>
                  <a:gd name="connsiteY2" fmla="*/ 561981 h 56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0" h="561981">
                    <a:moveTo>
                      <a:pt x="0" y="552456"/>
                    </a:moveTo>
                    <a:cubicBezTo>
                      <a:pt x="14287" y="275437"/>
                      <a:pt x="28575" y="-1581"/>
                      <a:pt x="47625" y="6"/>
                    </a:cubicBezTo>
                    <a:cubicBezTo>
                      <a:pt x="66675" y="1593"/>
                      <a:pt x="90487" y="281787"/>
                      <a:pt x="114300" y="5619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7800975" y="5076825"/>
                <a:ext cx="37142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7315250" y="5067300"/>
                <a:ext cx="37142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直接连接符 19"/>
            <p:cNvCxnSpPr/>
            <p:nvPr/>
          </p:nvCxnSpPr>
          <p:spPr>
            <a:xfrm>
              <a:off x="7727480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840548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>
              <a:off x="7387258" y="5089077"/>
              <a:ext cx="3402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 flipH="1" flipV="1">
              <a:off x="7832178" y="5085184"/>
              <a:ext cx="470884" cy="1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/>
          </p:nvSpPr>
          <p:spPr>
            <a:xfrm>
              <a:off x="8233502" y="4965012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50ns,100Hz</a:t>
              </a:r>
              <a:endParaRPr lang="zh-CN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37160036"/>
      </p:ext>
    </p:extLst>
  </p:cSld>
  <p:clrMapOvr>
    <a:masterClrMapping/>
  </p:clrMapOvr>
  <p:transition advTm="68983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166" y="1748219"/>
            <a:ext cx="3528392" cy="1474191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142976" y="105352"/>
            <a:ext cx="7886700" cy="663575"/>
          </a:xfrm>
        </p:spPr>
        <p:txBody>
          <a:bodyPr/>
          <a:lstStyle/>
          <a:p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Strip-line kicker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design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booster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LE inj.</a:t>
            </a:r>
            <a:endParaRPr lang="zh-CN" altLang="en-US" sz="3200" dirty="0"/>
          </a:p>
        </p:txBody>
      </p:sp>
      <p:grpSp>
        <p:nvGrpSpPr>
          <p:cNvPr id="9" name="组合 8"/>
          <p:cNvGrpSpPr/>
          <p:nvPr/>
        </p:nvGrpSpPr>
        <p:grpSpPr>
          <a:xfrm>
            <a:off x="610452" y="1800050"/>
            <a:ext cx="3556321" cy="1380690"/>
            <a:chOff x="1428728" y="1431586"/>
            <a:chExt cx="6072229" cy="2357454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28" y="1645900"/>
              <a:ext cx="6072229" cy="214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1" name="直接箭头连接符 10"/>
            <p:cNvCxnSpPr/>
            <p:nvPr/>
          </p:nvCxnSpPr>
          <p:spPr bwMode="auto">
            <a:xfrm>
              <a:off x="2143108" y="1574466"/>
              <a:ext cx="3714776" cy="42862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2" name="直接连接符 11"/>
            <p:cNvCxnSpPr/>
            <p:nvPr/>
          </p:nvCxnSpPr>
          <p:spPr bwMode="auto">
            <a:xfrm rot="5400000" flipH="1" flipV="1">
              <a:off x="2001026" y="1573668"/>
              <a:ext cx="285752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直接连接符 12"/>
            <p:cNvCxnSpPr/>
            <p:nvPr/>
          </p:nvCxnSpPr>
          <p:spPr bwMode="auto">
            <a:xfrm rot="5400000" flipH="1" flipV="1">
              <a:off x="5691989" y="2002296"/>
              <a:ext cx="285752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TextBox 41"/>
            <p:cNvSpPr txBox="1"/>
            <p:nvPr/>
          </p:nvSpPr>
          <p:spPr>
            <a:xfrm>
              <a:off x="3464501" y="1584830"/>
              <a:ext cx="1644475" cy="5642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/>
                <a:t>1000mm</a:t>
              </a:r>
              <a:endParaRPr lang="zh-CN" altLang="en-US" sz="1400" dirty="0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238628" y="265857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Strip-line kicker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6300192" y="2827741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fast </a:t>
            </a:r>
            <a:r>
              <a:rPr lang="en-US" altLang="zh-CN" dirty="0" err="1" smtClean="0"/>
              <a:t>pulser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46402" y="924931"/>
            <a:ext cx="808603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b="1" u="sng" dirty="0"/>
              <a:t>Strip-line kicker </a:t>
            </a:r>
            <a:r>
              <a:rPr lang="en-US" altLang="zh-CN" dirty="0"/>
              <a:t>and DSRD based short pulsed </a:t>
            </a:r>
            <a:r>
              <a:rPr lang="en-US" altLang="zh-CN" dirty="0" smtClean="0"/>
              <a:t>PS</a:t>
            </a:r>
            <a:endParaRPr lang="en-US" altLang="zh-CN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/>
              <a:t>The </a:t>
            </a:r>
            <a:r>
              <a:rPr lang="en-US" altLang="zh-CN" dirty="0"/>
              <a:t>similar hardware was developed in HEPS-TF progress. 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52848" y="3354599"/>
            <a:ext cx="4065912" cy="2769832"/>
            <a:chOff x="142844" y="1109238"/>
            <a:chExt cx="4061203" cy="2766624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2844" y="1109238"/>
              <a:ext cx="3714776" cy="2766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8" name="直接连接符 17"/>
            <p:cNvCxnSpPr/>
            <p:nvPr/>
          </p:nvCxnSpPr>
          <p:spPr>
            <a:xfrm flipV="1">
              <a:off x="2071670" y="2071678"/>
              <a:ext cx="714380" cy="3571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2000232" y="1285860"/>
              <a:ext cx="785818" cy="3571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2786050" y="1643050"/>
              <a:ext cx="57150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2786050" y="2071678"/>
              <a:ext cx="57150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2071670" y="2071678"/>
              <a:ext cx="714380" cy="5715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3"/>
            <p:cNvSpPr txBox="1"/>
            <p:nvPr/>
          </p:nvSpPr>
          <p:spPr>
            <a:xfrm>
              <a:off x="2786050" y="1428736"/>
              <a:ext cx="1187139" cy="295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accent1"/>
                  </a:solidFill>
                </a:rPr>
                <a:t>Feed through</a:t>
              </a:r>
              <a:endParaRPr lang="zh-CN" altLang="en-US" sz="1000" dirty="0">
                <a:solidFill>
                  <a:schemeClr val="accent1"/>
                </a:solidFill>
              </a:endParaRPr>
            </a:p>
          </p:txBody>
        </p:sp>
        <p:sp>
          <p:nvSpPr>
            <p:cNvPr id="26" name="TextBox 24"/>
            <p:cNvSpPr txBox="1"/>
            <p:nvPr/>
          </p:nvSpPr>
          <p:spPr>
            <a:xfrm>
              <a:off x="2786049" y="1857365"/>
              <a:ext cx="1285884" cy="295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accent1"/>
                  </a:solidFill>
                </a:rPr>
                <a:t>D</a:t>
              </a:r>
              <a:r>
                <a:rPr lang="zh-CN" altLang="en-US" sz="1000" dirty="0" smtClean="0">
                  <a:solidFill>
                    <a:schemeClr val="accent1"/>
                  </a:solidFill>
                </a:rPr>
                <a:t> </a:t>
              </a:r>
              <a:r>
                <a:rPr lang="en-US" altLang="zh-CN" sz="1000" dirty="0" smtClean="0">
                  <a:solidFill>
                    <a:schemeClr val="accent1"/>
                  </a:solidFill>
                </a:rPr>
                <a:t>shape blades</a:t>
              </a:r>
              <a:endParaRPr lang="zh-CN" altLang="en-US" sz="1000" dirty="0">
                <a:solidFill>
                  <a:schemeClr val="accent1"/>
                </a:solidFill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 rot="16200000" flipH="1">
              <a:off x="2178827" y="3036091"/>
              <a:ext cx="928694" cy="5715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2928926" y="3784602"/>
              <a:ext cx="57150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7"/>
            <p:cNvSpPr txBox="1"/>
            <p:nvPr/>
          </p:nvSpPr>
          <p:spPr>
            <a:xfrm>
              <a:off x="2866113" y="3591725"/>
              <a:ext cx="9622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accent1"/>
                  </a:solidFill>
                </a:rPr>
                <a:t>Outer body</a:t>
              </a:r>
              <a:endParaRPr lang="zh-CN" altLang="en-US" sz="1000" dirty="0">
                <a:solidFill>
                  <a:schemeClr val="accent1"/>
                </a:solidFill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2857488" y="2571744"/>
              <a:ext cx="57150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29"/>
            <p:cNvSpPr txBox="1"/>
            <p:nvPr/>
          </p:nvSpPr>
          <p:spPr>
            <a:xfrm>
              <a:off x="2703718" y="2366056"/>
              <a:ext cx="1500329" cy="295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accent1"/>
                  </a:solidFill>
                </a:rPr>
                <a:t>Cooling water tube</a:t>
              </a:r>
              <a:endParaRPr lang="zh-CN" altLang="en-US" sz="1000" dirty="0">
                <a:solidFill>
                  <a:schemeClr val="accent1"/>
                </a:solidFill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 rot="16200000" flipH="1">
              <a:off x="750067" y="1821645"/>
              <a:ext cx="357190" cy="2857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214282" y="1785926"/>
              <a:ext cx="57150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2"/>
            <p:cNvSpPr txBox="1"/>
            <p:nvPr/>
          </p:nvSpPr>
          <p:spPr>
            <a:xfrm>
              <a:off x="214281" y="1571612"/>
              <a:ext cx="8708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accent1"/>
                  </a:solidFill>
                </a:rPr>
                <a:t>End cover</a:t>
              </a:r>
              <a:endParaRPr lang="zh-CN" altLang="en-US" sz="10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761"/>
          <a:stretch/>
        </p:blipFill>
        <p:spPr bwMode="auto">
          <a:xfrm>
            <a:off x="4421451" y="3276400"/>
            <a:ext cx="1446693" cy="284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6" name="组合 45"/>
          <p:cNvGrpSpPr/>
          <p:nvPr/>
        </p:nvGrpSpPr>
        <p:grpSpPr>
          <a:xfrm>
            <a:off x="5913698" y="3412568"/>
            <a:ext cx="3122798" cy="2786082"/>
            <a:chOff x="5429256" y="980728"/>
            <a:chExt cx="3122798" cy="2786082"/>
          </a:xfrm>
        </p:grpSpPr>
        <p:grpSp>
          <p:nvGrpSpPr>
            <p:cNvPr id="47" name="组合 46"/>
            <p:cNvGrpSpPr/>
            <p:nvPr/>
          </p:nvGrpSpPr>
          <p:grpSpPr>
            <a:xfrm>
              <a:off x="5429256" y="980728"/>
              <a:ext cx="3122798" cy="2786082"/>
              <a:chOff x="5429256" y="3643314"/>
              <a:chExt cx="3122798" cy="2786082"/>
            </a:xfrm>
          </p:grpSpPr>
          <p:grpSp>
            <p:nvGrpSpPr>
              <p:cNvPr id="49" name="组合 43"/>
              <p:cNvGrpSpPr/>
              <p:nvPr/>
            </p:nvGrpSpPr>
            <p:grpSpPr>
              <a:xfrm>
                <a:off x="5429256" y="3643314"/>
                <a:ext cx="3122798" cy="2786082"/>
                <a:chOff x="5143504" y="3286124"/>
                <a:chExt cx="3286148" cy="3122372"/>
              </a:xfrm>
            </p:grpSpPr>
            <p:pic>
              <p:nvPicPr>
                <p:cNvPr id="56" name="图片 55" descr="I:\BAPS\fastpulser\DSRD\第二版电路实验\180628_084410_1.png"/>
                <p:cNvPicPr/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43504" y="3286124"/>
                  <a:ext cx="3286148" cy="31223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7" name="Picture 2"/>
                <p:cNvPicPr>
                  <a:picLocks noChangeAspect="1" noChangeArrowheads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00958" y="4857760"/>
                  <a:ext cx="714380" cy="6435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cxnSp>
            <p:nvCxnSpPr>
              <p:cNvPr id="50" name="直接连接符 49"/>
              <p:cNvCxnSpPr/>
              <p:nvPr/>
            </p:nvCxnSpPr>
            <p:spPr>
              <a:xfrm rot="5400000">
                <a:off x="5684227" y="4942167"/>
                <a:ext cx="157793" cy="127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rot="5400000">
                <a:off x="5984041" y="4945674"/>
                <a:ext cx="157793" cy="127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矩形 51"/>
              <p:cNvSpPr/>
              <p:nvPr/>
            </p:nvSpPr>
            <p:spPr>
              <a:xfrm>
                <a:off x="5723634" y="4694472"/>
                <a:ext cx="38985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4ns</a:t>
                </a:r>
                <a:endParaRPr lang="zh-CN" altLang="en-US" sz="1000" dirty="0"/>
              </a:p>
            </p:txBody>
          </p:sp>
          <p:cxnSp>
            <p:nvCxnSpPr>
              <p:cNvPr id="53" name="直接箭头连接符 52"/>
              <p:cNvCxnSpPr/>
              <p:nvPr/>
            </p:nvCxnSpPr>
            <p:spPr>
              <a:xfrm>
                <a:off x="5532546" y="4955076"/>
                <a:ext cx="228672" cy="116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箭头连接符 53"/>
              <p:cNvCxnSpPr/>
              <p:nvPr/>
            </p:nvCxnSpPr>
            <p:spPr>
              <a:xfrm rot="10800000">
                <a:off x="6063572" y="4955076"/>
                <a:ext cx="228672" cy="116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矩形 54"/>
              <p:cNvSpPr/>
              <p:nvPr/>
            </p:nvSpPr>
            <p:spPr>
              <a:xfrm>
                <a:off x="5443627" y="5008816"/>
                <a:ext cx="1776876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V=17kV, </a:t>
                </a:r>
              </a:p>
              <a:p>
                <a:r>
                  <a:rPr lang="en-US" altLang="zh-CN" sz="1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FWHM=5ns,</a:t>
                </a:r>
              </a:p>
              <a:p>
                <a:r>
                  <a:rPr lang="en-US" altLang="zh-CN" sz="1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zh-CN" sz="1000" baseline="-25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zh-CN" sz="1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(10-90%)&lt;2.6ns,</a:t>
                </a:r>
              </a:p>
              <a:p>
                <a:r>
                  <a:rPr lang="en-US" altLang="zh-CN" sz="1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zh-CN" sz="1000" baseline="-25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zh-CN" sz="1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(90-10%)&lt;3.2ns,</a:t>
                </a:r>
              </a:p>
              <a:p>
                <a:r>
                  <a:rPr lang="en-US" altLang="zh-CN" sz="1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Bottom width</a:t>
                </a:r>
                <a:r>
                  <a:rPr lang="en-US" altLang="zh-CN" sz="1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zh-CN" sz="1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3%-3%)&lt;10ns</a:t>
                </a:r>
                <a:endParaRPr lang="zh-CN" altLang="en-US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8" name="TextBox 38"/>
            <p:cNvSpPr txBox="1"/>
            <p:nvPr/>
          </p:nvSpPr>
          <p:spPr>
            <a:xfrm>
              <a:off x="5429256" y="1052166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FF0000"/>
                  </a:solidFill>
                </a:rPr>
                <a:t>PFL=0.3m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784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D</a:t>
            </a:r>
            <a:r>
              <a:rPr lang="en-US" altLang="zh-CN" sz="2800" dirty="0" smtClean="0"/>
              <a:t>istributed </a:t>
            </a:r>
            <a:r>
              <a:rPr lang="en-US" altLang="zh-CN" sz="2800" dirty="0"/>
              <a:t>parameter (delay-line) dipole kicker</a:t>
            </a:r>
            <a:endParaRPr lang="zh-CN" alt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/>
          <a:stretch/>
        </p:blipFill>
        <p:spPr>
          <a:xfrm>
            <a:off x="2906889" y="4484974"/>
            <a:ext cx="1697874" cy="187784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213594"/>
            <a:ext cx="2216104" cy="223974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1616" y="4471958"/>
            <a:ext cx="1674061" cy="190936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9992" y="4487873"/>
            <a:ext cx="2308927" cy="187494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71744" y="961018"/>
            <a:ext cx="8376720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altLang="zh-CN" u="sng" dirty="0" smtClean="0">
                <a:solidFill>
                  <a:srgbClr val="FF0000"/>
                </a:solidFill>
              </a:rPr>
              <a:t>Features:</a:t>
            </a:r>
            <a:endParaRPr lang="en-US" altLang="zh-CN" u="sng" dirty="0">
              <a:solidFill>
                <a:srgbClr val="FF0000"/>
              </a:solidFill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/>
              <a:t>Out-vacuum </a:t>
            </a:r>
            <a:r>
              <a:rPr lang="en-US" altLang="zh-CN" dirty="0"/>
              <a:t>kicker </a:t>
            </a:r>
            <a:r>
              <a:rPr lang="en-US" altLang="zh-CN" dirty="0" smtClean="0"/>
              <a:t>with metallic </a:t>
            </a:r>
            <a:r>
              <a:rPr lang="en-US" altLang="zh-CN" dirty="0"/>
              <a:t>coating ceramic vacuum chamber </a:t>
            </a:r>
            <a:endParaRPr lang="en-US" altLang="zh-CN" dirty="0" smtClean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/>
              <a:t>Solid-state </a:t>
            </a:r>
            <a:r>
              <a:rPr lang="en-US" altLang="zh-CN" dirty="0"/>
              <a:t>adjustable pulse width PFN based </a:t>
            </a:r>
            <a:r>
              <a:rPr lang="en-US" altLang="zh-CN" dirty="0" err="1" smtClean="0"/>
              <a:t>Pulser</a:t>
            </a:r>
            <a:endParaRPr lang="en-US" altLang="zh-CN" dirty="0" smtClean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/>
              <a:t>The </a:t>
            </a:r>
            <a:r>
              <a:rPr lang="en-US" altLang="zh-CN" dirty="0"/>
              <a:t>structure of delay-line kicker is complicated; the kind of kicker helps to achieve ideal trapezoid </a:t>
            </a:r>
            <a:r>
              <a:rPr lang="en-US" altLang="zh-CN" dirty="0" smtClean="0"/>
              <a:t>waveform.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683568" y="2656435"/>
            <a:ext cx="7281076" cy="1541677"/>
            <a:chOff x="899592" y="2339661"/>
            <a:chExt cx="7865409" cy="1665403"/>
          </a:xfrm>
        </p:grpSpPr>
        <p:pic>
          <p:nvPicPr>
            <p:cNvPr id="26" name="Picture 1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2636912"/>
              <a:ext cx="5273121" cy="1339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矩形 7"/>
            <p:cNvSpPr/>
            <p:nvPr/>
          </p:nvSpPr>
          <p:spPr>
            <a:xfrm>
              <a:off x="899592" y="2491282"/>
              <a:ext cx="936104" cy="14826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/>
            <p:cNvCxnSpPr/>
            <p:nvPr/>
          </p:nvCxnSpPr>
          <p:spPr>
            <a:xfrm flipV="1">
              <a:off x="1829603" y="3894916"/>
              <a:ext cx="1879190" cy="11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1092589" y="3079086"/>
              <a:ext cx="720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PFN</a:t>
              </a:r>
              <a:endParaRPr lang="zh-CN" altLang="en-US" sz="1600" dirty="0"/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1829603" y="2722615"/>
              <a:ext cx="33899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3347864" y="2712753"/>
              <a:ext cx="5397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2170018" y="2532302"/>
              <a:ext cx="288032" cy="1903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/>
          </p:nvSpPr>
          <p:spPr>
            <a:xfrm>
              <a:off x="3466076" y="2403198"/>
              <a:ext cx="4562308" cy="1601866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603773" y="2339661"/>
              <a:ext cx="2520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Delay-line kicker magnet</a:t>
              </a:r>
              <a:endParaRPr lang="zh-CN" altLang="en-US" sz="1400" dirty="0"/>
            </a:p>
          </p:txBody>
        </p:sp>
        <p:sp>
          <p:nvSpPr>
            <p:cNvPr id="24" name="圆柱形 23"/>
            <p:cNvSpPr/>
            <p:nvPr/>
          </p:nvSpPr>
          <p:spPr>
            <a:xfrm rot="16200000">
              <a:off x="2998819" y="2454844"/>
              <a:ext cx="217229" cy="535542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4" name="直接连接符 33"/>
            <p:cNvCxnSpPr>
              <a:endCxn id="24" idx="1"/>
            </p:cNvCxnSpPr>
            <p:nvPr/>
          </p:nvCxnSpPr>
          <p:spPr>
            <a:xfrm flipV="1">
              <a:off x="2599267" y="2722615"/>
              <a:ext cx="240396" cy="36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2963554" y="6011996"/>
            <a:ext cx="1741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By IHEP</a:t>
            </a:r>
            <a:r>
              <a:rPr lang="zh-CN" altLang="en-US" dirty="0" smtClean="0">
                <a:solidFill>
                  <a:schemeClr val="bg1"/>
                </a:solidFill>
              </a:rPr>
              <a:t>，</a:t>
            </a:r>
            <a:r>
              <a:rPr lang="en-US" altLang="zh-CN" dirty="0" smtClean="0">
                <a:solidFill>
                  <a:schemeClr val="bg1"/>
                </a:solidFill>
              </a:rPr>
              <a:t>1978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495107" y="6021288"/>
            <a:ext cx="1741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CEARN,SPS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032274" y="1172719"/>
            <a:ext cx="1716190" cy="665198"/>
            <a:chOff x="6988165" y="5614471"/>
            <a:chExt cx="2109717" cy="817730"/>
          </a:xfrm>
        </p:grpSpPr>
        <p:grpSp>
          <p:nvGrpSpPr>
            <p:cNvPr id="41" name="组合 40"/>
            <p:cNvGrpSpPr/>
            <p:nvPr/>
          </p:nvGrpSpPr>
          <p:grpSpPr>
            <a:xfrm>
              <a:off x="7156472" y="5614471"/>
              <a:ext cx="1368152" cy="327547"/>
              <a:chOff x="6948264" y="5259984"/>
              <a:chExt cx="1810543" cy="728811"/>
            </a:xfrm>
          </p:grpSpPr>
          <p:cxnSp>
            <p:nvCxnSpPr>
              <p:cNvPr id="54" name="直接连接符 53"/>
              <p:cNvCxnSpPr/>
              <p:nvPr/>
            </p:nvCxnSpPr>
            <p:spPr>
              <a:xfrm flipV="1">
                <a:off x="7164288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7236296" y="5259984"/>
                <a:ext cx="12241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H="1" flipV="1">
                <a:off x="8460432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6948264" y="5980064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8542783" y="5988795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直接连接符 41"/>
            <p:cNvCxnSpPr/>
            <p:nvPr/>
          </p:nvCxnSpPr>
          <p:spPr>
            <a:xfrm>
              <a:off x="7328387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403355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箭头连接符 44"/>
            <p:cNvCxnSpPr/>
            <p:nvPr/>
          </p:nvCxnSpPr>
          <p:spPr>
            <a:xfrm>
              <a:off x="6988165" y="6010937"/>
              <a:ext cx="3402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/>
            <p:nvPr/>
          </p:nvCxnSpPr>
          <p:spPr>
            <a:xfrm flipH="1">
              <a:off x="7413484" y="6005613"/>
              <a:ext cx="875892" cy="143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7012498" y="6091685"/>
              <a:ext cx="813172" cy="340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200n</a:t>
              </a:r>
              <a:r>
                <a:rPr lang="en-US" altLang="zh-CN" sz="1200" dirty="0" smtClean="0"/>
                <a:t>s</a:t>
              </a:r>
              <a:endParaRPr lang="zh-CN" altLang="en-US" sz="1200" dirty="0"/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8282508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8354516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/>
            <p:cNvCxnSpPr/>
            <p:nvPr/>
          </p:nvCxnSpPr>
          <p:spPr>
            <a:xfrm flipH="1" flipV="1">
              <a:off x="8361384" y="6006492"/>
              <a:ext cx="470884" cy="1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50"/>
            <p:cNvSpPr txBox="1"/>
            <p:nvPr/>
          </p:nvSpPr>
          <p:spPr>
            <a:xfrm>
              <a:off x="7380913" y="5718485"/>
              <a:ext cx="1152129" cy="30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40~2000ns</a:t>
              </a:r>
              <a:endParaRPr lang="zh-CN" altLang="en-US" sz="1000" dirty="0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8155509" y="6108873"/>
              <a:ext cx="762846" cy="30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200ns</a:t>
              </a:r>
              <a:endParaRPr lang="zh-CN" altLang="en-US" sz="1000" dirty="0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8477732" y="5753745"/>
              <a:ext cx="620150" cy="30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1kHz</a:t>
              </a:r>
              <a:endParaRPr lang="zh-CN" altLang="en-US" sz="1000" dirty="0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703682" y="3192002"/>
            <a:ext cx="148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Solid-state switches</a:t>
            </a:r>
            <a:endParaRPr lang="zh-CN" altLang="en-US" sz="1200" dirty="0"/>
          </a:p>
        </p:txBody>
      </p:sp>
      <p:sp>
        <p:nvSpPr>
          <p:cNvPr id="6" name="矩形 5"/>
          <p:cNvSpPr/>
          <p:nvPr/>
        </p:nvSpPr>
        <p:spPr>
          <a:xfrm>
            <a:off x="3960426" y="3695812"/>
            <a:ext cx="273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need a R&amp;D </a:t>
            </a:r>
            <a:r>
              <a:rPr lang="en-US" altLang="zh-CN" dirty="0" smtClean="0">
                <a:solidFill>
                  <a:srgbClr val="FF0000"/>
                </a:solidFill>
              </a:rPr>
              <a:t>progress for us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676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1369550" y="188640"/>
            <a:ext cx="6624736" cy="52329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Tx/>
              <a:buNone/>
            </a:pPr>
            <a:r>
              <a:rPr lang="en-US" altLang="zh-CN" sz="2800" b="1" spc="-6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L</a:t>
            </a:r>
            <a:r>
              <a:rPr lang="en-US" altLang="zh-CN" sz="2800" b="1" spc="-6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umped </a:t>
            </a:r>
            <a:r>
              <a:rPr lang="en-US" altLang="zh-CN" sz="2800" b="1" spc="-6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parameter dipole kicker magnet</a:t>
            </a:r>
          </a:p>
        </p:txBody>
      </p:sp>
      <p:sp>
        <p:nvSpPr>
          <p:cNvPr id="3" name="矩形 2"/>
          <p:cNvSpPr/>
          <p:nvPr/>
        </p:nvSpPr>
        <p:spPr>
          <a:xfrm>
            <a:off x="280044" y="908720"/>
            <a:ext cx="8522509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altLang="zh-CN" u="sng" dirty="0">
                <a:solidFill>
                  <a:srgbClr val="FF0000"/>
                </a:solidFill>
              </a:rPr>
              <a:t>Features</a:t>
            </a:r>
            <a:r>
              <a:rPr lang="en-US" altLang="zh-CN" u="sng" dirty="0" smtClean="0">
                <a:solidFill>
                  <a:srgbClr val="FF0000"/>
                </a:solidFill>
              </a:rPr>
              <a:t>: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/>
              <a:t>Out-vacuum </a:t>
            </a:r>
            <a:r>
              <a:rPr lang="en-US" altLang="zh-CN" b="1" u="sng" dirty="0" smtClean="0"/>
              <a:t>kicker </a:t>
            </a:r>
            <a:r>
              <a:rPr lang="en-US" altLang="zh-CN" dirty="0"/>
              <a:t>with metallic coating ceramic vacuum </a:t>
            </a:r>
            <a:r>
              <a:rPr lang="en-US" altLang="zh-CN" dirty="0" smtClean="0"/>
              <a:t>chamber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/>
              <a:t>Solid-state </a:t>
            </a:r>
            <a:r>
              <a:rPr lang="en-US" altLang="zh-CN" dirty="0"/>
              <a:t>LC discharge half-sine </a:t>
            </a:r>
            <a:r>
              <a:rPr lang="en-US" altLang="zh-CN" dirty="0" err="1" smtClean="0"/>
              <a:t>Pulser</a:t>
            </a:r>
            <a:endParaRPr lang="en-US" altLang="zh-CN" dirty="0" smtClean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/>
              <a:t>It </a:t>
            </a:r>
            <a:r>
              <a:rPr lang="en-US" altLang="zh-CN" dirty="0"/>
              <a:t>is </a:t>
            </a:r>
            <a:r>
              <a:rPr lang="en-US" altLang="zh-CN" dirty="0" smtClean="0"/>
              <a:t>easier </a:t>
            </a:r>
            <a:r>
              <a:rPr lang="en-US" altLang="zh-CN" dirty="0"/>
              <a:t>than last type one.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080968" y="2148475"/>
            <a:ext cx="3847639" cy="2128999"/>
            <a:chOff x="5004048" y="2154028"/>
            <a:chExt cx="6156309" cy="3367431"/>
          </a:xfrm>
        </p:grpSpPr>
        <p:grpSp>
          <p:nvGrpSpPr>
            <p:cNvPr id="6" name="组合 5"/>
            <p:cNvGrpSpPr/>
            <p:nvPr/>
          </p:nvGrpSpPr>
          <p:grpSpPr>
            <a:xfrm>
              <a:off x="5004048" y="2154028"/>
              <a:ext cx="3816425" cy="3367431"/>
              <a:chOff x="5580112" y="2818987"/>
              <a:chExt cx="3096345" cy="2732067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5552" t="32806" r="30870" b="29342"/>
              <a:stretch/>
            </p:blipFill>
            <p:spPr>
              <a:xfrm>
                <a:off x="5580112" y="2818987"/>
                <a:ext cx="3096345" cy="2732067"/>
              </a:xfrm>
              <a:prstGeom prst="rect">
                <a:avLst/>
              </a:prstGeom>
            </p:spPr>
          </p:pic>
          <p:sp>
            <p:nvSpPr>
              <p:cNvPr id="4" name="圆角矩形 3"/>
              <p:cNvSpPr/>
              <p:nvPr/>
            </p:nvSpPr>
            <p:spPr>
              <a:xfrm>
                <a:off x="6444208" y="3645024"/>
                <a:ext cx="1296144" cy="1008112"/>
              </a:xfrm>
              <a:prstGeom prst="roundRect">
                <a:avLst/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6821182" y="2634322"/>
              <a:ext cx="55074" cy="46004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6821182" y="4510640"/>
              <a:ext cx="55074" cy="46004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8680436" y="4740659"/>
              <a:ext cx="1897516" cy="3841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rgbClr val="0FC80A"/>
                  </a:solidFill>
                  <a:ea typeface="华文楷体"/>
                  <a:cs typeface="Times New Roman" pitchFamily="18" charset="0"/>
                </a:rPr>
                <a:t>C-type </a:t>
              </a:r>
              <a:r>
                <a:rPr lang="en-US" altLang="zh-CN" sz="1200" dirty="0" smtClean="0">
                  <a:solidFill>
                    <a:srgbClr val="0FC80A"/>
                  </a:solidFill>
                  <a:ea typeface="华文楷体"/>
                  <a:cs typeface="Times New Roman" pitchFamily="18" charset="0"/>
                </a:rPr>
                <a:t>ferrite blocks</a:t>
              </a:r>
              <a:endParaRPr lang="zh-CN" altLang="en-US" sz="1200" dirty="0">
                <a:solidFill>
                  <a:srgbClr val="0FC80A"/>
                </a:solidFill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8008620" y="4463710"/>
              <a:ext cx="761958" cy="506969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8315344" y="2719431"/>
              <a:ext cx="2845013" cy="640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FC80A"/>
                  </a:solidFill>
                </a:rPr>
                <a:t>metallic </a:t>
              </a:r>
              <a:r>
                <a:rPr lang="en-US" altLang="zh-CN" sz="1200" dirty="0" smtClean="0">
                  <a:solidFill>
                    <a:srgbClr val="0FC80A"/>
                  </a:solidFill>
                </a:rPr>
                <a:t>coating </a:t>
              </a:r>
              <a:r>
                <a:rPr lang="en-US" altLang="zh-CN" sz="1200" dirty="0" smtClean="0">
                  <a:solidFill>
                    <a:srgbClr val="0FC80A"/>
                  </a:solidFill>
                  <a:ea typeface="华文楷体"/>
                  <a:cs typeface="Times New Roman" pitchFamily="18" charset="0"/>
                </a:rPr>
                <a:t>ceramic vacuum chamber</a:t>
              </a:r>
              <a:endParaRPr lang="zh-CN" altLang="en-US" sz="1200" dirty="0">
                <a:solidFill>
                  <a:srgbClr val="0FC80A"/>
                </a:solidFill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7632984" y="3144520"/>
              <a:ext cx="1108766" cy="673474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5634325" y="3349983"/>
            <a:ext cx="953899" cy="699823"/>
            <a:chOff x="7589703" y="4385476"/>
            <a:chExt cx="403099" cy="1103123"/>
          </a:xfrm>
        </p:grpSpPr>
        <p:grpSp>
          <p:nvGrpSpPr>
            <p:cNvPr id="18" name="组合 17"/>
            <p:cNvGrpSpPr/>
            <p:nvPr/>
          </p:nvGrpSpPr>
          <p:grpSpPr>
            <a:xfrm>
              <a:off x="7658439" y="4385476"/>
              <a:ext cx="236214" cy="561981"/>
              <a:chOff x="7611301" y="4514844"/>
              <a:chExt cx="257878" cy="561981"/>
            </a:xfrm>
          </p:grpSpPr>
          <p:sp>
            <p:nvSpPr>
              <p:cNvPr id="24" name="任意多边形 23"/>
              <p:cNvSpPr/>
              <p:nvPr/>
            </p:nvSpPr>
            <p:spPr>
              <a:xfrm>
                <a:off x="7686675" y="4514844"/>
                <a:ext cx="114300" cy="561981"/>
              </a:xfrm>
              <a:custGeom>
                <a:avLst/>
                <a:gdLst>
                  <a:gd name="connsiteX0" fmla="*/ 0 w 114300"/>
                  <a:gd name="connsiteY0" fmla="*/ 552456 h 561981"/>
                  <a:gd name="connsiteX1" fmla="*/ 47625 w 114300"/>
                  <a:gd name="connsiteY1" fmla="*/ 6 h 561981"/>
                  <a:gd name="connsiteX2" fmla="*/ 114300 w 114300"/>
                  <a:gd name="connsiteY2" fmla="*/ 561981 h 56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0" h="561981">
                    <a:moveTo>
                      <a:pt x="0" y="552456"/>
                    </a:moveTo>
                    <a:cubicBezTo>
                      <a:pt x="14287" y="275437"/>
                      <a:pt x="28575" y="-1581"/>
                      <a:pt x="47625" y="6"/>
                    </a:cubicBezTo>
                    <a:cubicBezTo>
                      <a:pt x="66675" y="1593"/>
                      <a:pt x="90487" y="281787"/>
                      <a:pt x="114300" y="5619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 flipV="1">
                <a:off x="7800975" y="5075758"/>
                <a:ext cx="68204" cy="10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7611301" y="5064980"/>
                <a:ext cx="75374" cy="23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接连接符 18"/>
            <p:cNvCxnSpPr/>
            <p:nvPr/>
          </p:nvCxnSpPr>
          <p:spPr>
            <a:xfrm>
              <a:off x="7727480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7830335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flipV="1">
              <a:off x="7644408" y="5089077"/>
              <a:ext cx="83075" cy="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 flipH="1">
              <a:off x="7832179" y="5100483"/>
              <a:ext cx="8870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7589703" y="5100484"/>
              <a:ext cx="403099" cy="388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1360ns,1kHz</a:t>
              </a:r>
              <a:endParaRPr lang="zh-CN" altLang="en-US" sz="100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264136" y="2190018"/>
            <a:ext cx="3310409" cy="985830"/>
            <a:chOff x="1996491" y="5027398"/>
            <a:chExt cx="3310409" cy="985830"/>
          </a:xfrm>
        </p:grpSpPr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2337127" y="5037641"/>
              <a:ext cx="327506" cy="281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lang="en-US" altLang="zh-CN" sz="1200" i="1" dirty="0">
                  <a:solidFill>
                    <a:srgbClr val="000000"/>
                  </a:solidFill>
                  <a:ea typeface="黑体" pitchFamily="49" charset="-122"/>
                </a:rPr>
                <a:t>C</a:t>
              </a:r>
              <a:endParaRPr lang="en-US" altLang="zh-CN" sz="1200" i="1" baseline="-25000" dirty="0">
                <a:solidFill>
                  <a:srgbClr val="000000"/>
                </a:solidFill>
                <a:ea typeface="黑体" pitchFamily="49" charset="-122"/>
              </a:endParaRPr>
            </a:p>
          </p:txBody>
        </p: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3097694" y="5027398"/>
              <a:ext cx="617471" cy="481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altLang="zh-CN" sz="1200" i="1" dirty="0">
                  <a:solidFill>
                    <a:srgbClr val="000000"/>
                  </a:solidFill>
                  <a:ea typeface="黑体" pitchFamily="49" charset="-122"/>
                </a:rPr>
                <a:t>L</a:t>
              </a:r>
              <a:r>
                <a:rPr lang="en-US" altLang="zh-CN" sz="1200" i="1" baseline="-25000" dirty="0">
                  <a:solidFill>
                    <a:srgbClr val="000000"/>
                  </a:solidFill>
                  <a:ea typeface="黑体" pitchFamily="49" charset="-122"/>
                </a:rPr>
                <a:t>s</a:t>
              </a:r>
              <a:endParaRPr lang="en-US" altLang="zh-CN" sz="1200" i="1" dirty="0">
                <a:solidFill>
                  <a:srgbClr val="000000"/>
                </a:solidFill>
                <a:ea typeface="黑体" pitchFamily="49" charset="-122"/>
              </a:endParaRPr>
            </a:p>
          </p:txBody>
        </p:sp>
        <p:sp>
          <p:nvSpPr>
            <p:cNvPr id="34" name="Text Box 16"/>
            <p:cNvSpPr txBox="1">
              <a:spLocks noChangeArrowheads="1"/>
            </p:cNvSpPr>
            <p:nvPr/>
          </p:nvSpPr>
          <p:spPr bwMode="auto">
            <a:xfrm>
              <a:off x="4316041" y="5040664"/>
              <a:ext cx="455440" cy="300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lang="en-US" altLang="zh-CN" sz="1200" i="1" dirty="0" smtClean="0">
                  <a:solidFill>
                    <a:srgbClr val="000000"/>
                  </a:solidFill>
                  <a:ea typeface="黑体" pitchFamily="49" charset="-122"/>
                </a:rPr>
                <a:t>L</a:t>
              </a:r>
              <a:r>
                <a:rPr lang="en-US" altLang="zh-CN" sz="1200" i="1" baseline="-25000" dirty="0" smtClean="0">
                  <a:solidFill>
                    <a:srgbClr val="000000"/>
                  </a:solidFill>
                  <a:ea typeface="黑体" pitchFamily="49" charset="-122"/>
                </a:rPr>
                <a:t>M </a:t>
              </a:r>
              <a:endParaRPr lang="en-US" altLang="zh-CN" sz="1200" i="1" dirty="0">
                <a:solidFill>
                  <a:srgbClr val="000000"/>
                </a:solidFill>
                <a:ea typeface="黑体" pitchFamily="49" charset="-122"/>
              </a:endParaRPr>
            </a:p>
          </p:txBody>
        </p:sp>
        <p:sp>
          <p:nvSpPr>
            <p:cNvPr id="36" name="Line 18"/>
            <p:cNvSpPr>
              <a:spLocks noChangeShapeType="1"/>
            </p:cNvSpPr>
            <p:nvPr/>
          </p:nvSpPr>
          <p:spPr bwMode="auto">
            <a:xfrm>
              <a:off x="2117079" y="5376721"/>
              <a:ext cx="0" cy="1786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37" name="Line 19"/>
            <p:cNvSpPr>
              <a:spLocks noChangeShapeType="1"/>
            </p:cNvSpPr>
            <p:nvPr/>
          </p:nvSpPr>
          <p:spPr bwMode="auto">
            <a:xfrm flipH="1">
              <a:off x="1996491" y="5544431"/>
              <a:ext cx="124947" cy="1176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38" name="Line 20"/>
            <p:cNvSpPr>
              <a:spLocks noChangeShapeType="1"/>
            </p:cNvSpPr>
            <p:nvPr/>
          </p:nvSpPr>
          <p:spPr bwMode="auto">
            <a:xfrm flipH="1">
              <a:off x="2117079" y="5644622"/>
              <a:ext cx="0" cy="1786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grpSp>
          <p:nvGrpSpPr>
            <p:cNvPr id="39" name="Group 21"/>
            <p:cNvGrpSpPr>
              <a:grpSpLocks/>
            </p:cNvGrpSpPr>
            <p:nvPr/>
          </p:nvGrpSpPr>
          <p:grpSpPr bwMode="auto">
            <a:xfrm>
              <a:off x="2468674" y="5272173"/>
              <a:ext cx="63926" cy="216718"/>
              <a:chOff x="3934" y="3238"/>
              <a:chExt cx="109" cy="381"/>
            </a:xfrm>
          </p:grpSpPr>
          <p:sp>
            <p:nvSpPr>
              <p:cNvPr id="72" name="Line 22"/>
              <p:cNvSpPr>
                <a:spLocks noChangeShapeType="1"/>
              </p:cNvSpPr>
              <p:nvPr/>
            </p:nvSpPr>
            <p:spPr bwMode="auto">
              <a:xfrm>
                <a:off x="3934" y="3238"/>
                <a:ext cx="0" cy="3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73" name="Line 23"/>
              <p:cNvSpPr>
                <a:spLocks noChangeShapeType="1"/>
              </p:cNvSpPr>
              <p:nvPr/>
            </p:nvSpPr>
            <p:spPr bwMode="auto">
              <a:xfrm>
                <a:off x="4043" y="3238"/>
                <a:ext cx="0" cy="3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 flipH="1">
              <a:off x="2117079" y="5376720"/>
              <a:ext cx="3414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1" name="Line 52"/>
            <p:cNvSpPr>
              <a:spLocks noChangeShapeType="1"/>
            </p:cNvSpPr>
            <p:nvPr/>
          </p:nvSpPr>
          <p:spPr bwMode="auto">
            <a:xfrm flipV="1">
              <a:off x="2120314" y="5817359"/>
              <a:ext cx="3176993" cy="1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2" name="Line 53"/>
            <p:cNvSpPr>
              <a:spLocks noChangeShapeType="1"/>
            </p:cNvSpPr>
            <p:nvPr/>
          </p:nvSpPr>
          <p:spPr bwMode="auto">
            <a:xfrm flipH="1">
              <a:off x="4153320" y="5381384"/>
              <a:ext cx="3138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grpSp>
          <p:nvGrpSpPr>
            <p:cNvPr id="43" name="Group 55"/>
            <p:cNvGrpSpPr>
              <a:grpSpLocks/>
            </p:cNvGrpSpPr>
            <p:nvPr/>
          </p:nvGrpSpPr>
          <p:grpSpPr bwMode="auto">
            <a:xfrm>
              <a:off x="4467141" y="5281470"/>
              <a:ext cx="639263" cy="163355"/>
              <a:chOff x="4090" y="5171"/>
              <a:chExt cx="1097" cy="284"/>
            </a:xfrm>
          </p:grpSpPr>
          <p:sp>
            <p:nvSpPr>
              <p:cNvPr id="69" name="Arc 56"/>
              <p:cNvSpPr>
                <a:spLocks/>
              </p:cNvSpPr>
              <p:nvPr/>
            </p:nvSpPr>
            <p:spPr bwMode="auto">
              <a:xfrm>
                <a:off x="4444" y="5172"/>
                <a:ext cx="352" cy="283"/>
              </a:xfrm>
              <a:custGeom>
                <a:avLst/>
                <a:gdLst>
                  <a:gd name="G0" fmla="+- 18995 0 0"/>
                  <a:gd name="G1" fmla="+- 21600 0 0"/>
                  <a:gd name="G2" fmla="+- 21600 0 0"/>
                  <a:gd name="T0" fmla="*/ 0 w 37715"/>
                  <a:gd name="T1" fmla="*/ 11317 h 21600"/>
                  <a:gd name="T2" fmla="*/ 37715 w 37715"/>
                  <a:gd name="T3" fmla="*/ 10824 h 21600"/>
                  <a:gd name="T4" fmla="*/ 18995 w 3771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715" h="21600" fill="none" extrusionOk="0">
                    <a:moveTo>
                      <a:pt x="-1" y="11316"/>
                    </a:moveTo>
                    <a:cubicBezTo>
                      <a:pt x="3774" y="4344"/>
                      <a:pt x="11066" y="-1"/>
                      <a:pt x="18995" y="0"/>
                    </a:cubicBezTo>
                    <a:cubicBezTo>
                      <a:pt x="26721" y="0"/>
                      <a:pt x="33860" y="4127"/>
                      <a:pt x="37714" y="10824"/>
                    </a:cubicBezTo>
                  </a:path>
                  <a:path w="37715" h="21600" stroke="0" extrusionOk="0">
                    <a:moveTo>
                      <a:pt x="-1" y="11316"/>
                    </a:moveTo>
                    <a:cubicBezTo>
                      <a:pt x="3774" y="4344"/>
                      <a:pt x="11066" y="-1"/>
                      <a:pt x="18995" y="0"/>
                    </a:cubicBezTo>
                    <a:cubicBezTo>
                      <a:pt x="26721" y="0"/>
                      <a:pt x="33860" y="4127"/>
                      <a:pt x="37714" y="10824"/>
                    </a:cubicBezTo>
                    <a:lnTo>
                      <a:pt x="18995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70" name="Arc 57"/>
              <p:cNvSpPr>
                <a:spLocks/>
              </p:cNvSpPr>
              <p:nvPr/>
            </p:nvSpPr>
            <p:spPr bwMode="auto">
              <a:xfrm>
                <a:off x="4796" y="5171"/>
                <a:ext cx="391" cy="283"/>
              </a:xfrm>
              <a:custGeom>
                <a:avLst/>
                <a:gdLst>
                  <a:gd name="G0" fmla="+- 18995 0 0"/>
                  <a:gd name="G1" fmla="+- 21600 0 0"/>
                  <a:gd name="G2" fmla="+- 21600 0 0"/>
                  <a:gd name="T0" fmla="*/ 0 w 38863"/>
                  <a:gd name="T1" fmla="*/ 11317 h 21600"/>
                  <a:gd name="T2" fmla="*/ 38863 w 38863"/>
                  <a:gd name="T3" fmla="*/ 13125 h 21600"/>
                  <a:gd name="T4" fmla="*/ 18995 w 3886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863" h="21600" fill="none" extrusionOk="0">
                    <a:moveTo>
                      <a:pt x="-1" y="11316"/>
                    </a:moveTo>
                    <a:cubicBezTo>
                      <a:pt x="3774" y="4344"/>
                      <a:pt x="11066" y="-1"/>
                      <a:pt x="18995" y="0"/>
                    </a:cubicBezTo>
                    <a:cubicBezTo>
                      <a:pt x="27648" y="0"/>
                      <a:pt x="35467" y="5165"/>
                      <a:pt x="38862" y="13125"/>
                    </a:cubicBezTo>
                  </a:path>
                  <a:path w="38863" h="21600" stroke="0" extrusionOk="0">
                    <a:moveTo>
                      <a:pt x="-1" y="11316"/>
                    </a:moveTo>
                    <a:cubicBezTo>
                      <a:pt x="3774" y="4344"/>
                      <a:pt x="11066" y="-1"/>
                      <a:pt x="18995" y="0"/>
                    </a:cubicBezTo>
                    <a:cubicBezTo>
                      <a:pt x="27648" y="0"/>
                      <a:pt x="35467" y="5165"/>
                      <a:pt x="38862" y="13125"/>
                    </a:cubicBezTo>
                    <a:lnTo>
                      <a:pt x="18995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71" name="Arc 58"/>
              <p:cNvSpPr>
                <a:spLocks/>
              </p:cNvSpPr>
              <p:nvPr/>
            </p:nvSpPr>
            <p:spPr bwMode="auto">
              <a:xfrm>
                <a:off x="4090" y="5171"/>
                <a:ext cx="352" cy="283"/>
              </a:xfrm>
              <a:custGeom>
                <a:avLst/>
                <a:gdLst>
                  <a:gd name="G0" fmla="+- 19901 0 0"/>
                  <a:gd name="G1" fmla="+- 21600 0 0"/>
                  <a:gd name="G2" fmla="+- 21600 0 0"/>
                  <a:gd name="T0" fmla="*/ 0 w 38621"/>
                  <a:gd name="T1" fmla="*/ 13202 h 21600"/>
                  <a:gd name="T2" fmla="*/ 38621 w 38621"/>
                  <a:gd name="T3" fmla="*/ 10824 h 21600"/>
                  <a:gd name="T4" fmla="*/ 19901 w 3862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621" h="21600" fill="none" extrusionOk="0">
                    <a:moveTo>
                      <a:pt x="0" y="13202"/>
                    </a:moveTo>
                    <a:cubicBezTo>
                      <a:pt x="3376" y="5201"/>
                      <a:pt x="11216" y="-1"/>
                      <a:pt x="19901" y="0"/>
                    </a:cubicBezTo>
                    <a:cubicBezTo>
                      <a:pt x="27627" y="0"/>
                      <a:pt x="34766" y="4127"/>
                      <a:pt x="38620" y="10824"/>
                    </a:cubicBezTo>
                  </a:path>
                  <a:path w="38621" h="21600" stroke="0" extrusionOk="0">
                    <a:moveTo>
                      <a:pt x="0" y="13202"/>
                    </a:moveTo>
                    <a:cubicBezTo>
                      <a:pt x="3376" y="5201"/>
                      <a:pt x="11216" y="-1"/>
                      <a:pt x="19901" y="0"/>
                    </a:cubicBezTo>
                    <a:cubicBezTo>
                      <a:pt x="27627" y="0"/>
                      <a:pt x="34766" y="4127"/>
                      <a:pt x="38620" y="10824"/>
                    </a:cubicBezTo>
                    <a:lnTo>
                      <a:pt x="19901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sp>
          <p:nvSpPr>
            <p:cNvPr id="44" name="Line 59"/>
            <p:cNvSpPr>
              <a:spLocks noChangeShapeType="1"/>
            </p:cNvSpPr>
            <p:nvPr/>
          </p:nvSpPr>
          <p:spPr bwMode="auto">
            <a:xfrm flipH="1">
              <a:off x="5097687" y="5381384"/>
              <a:ext cx="2092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6" name="Line 61"/>
            <p:cNvSpPr>
              <a:spLocks noChangeShapeType="1"/>
            </p:cNvSpPr>
            <p:nvPr/>
          </p:nvSpPr>
          <p:spPr bwMode="auto">
            <a:xfrm flipH="1" flipV="1">
              <a:off x="5301665" y="5379348"/>
              <a:ext cx="4763" cy="4476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grpSp>
          <p:nvGrpSpPr>
            <p:cNvPr id="47" name="Group 62"/>
            <p:cNvGrpSpPr>
              <a:grpSpLocks/>
            </p:cNvGrpSpPr>
            <p:nvPr/>
          </p:nvGrpSpPr>
          <p:grpSpPr bwMode="auto">
            <a:xfrm>
              <a:off x="2003908" y="5835716"/>
              <a:ext cx="235365" cy="177512"/>
              <a:chOff x="3570" y="5589"/>
              <a:chExt cx="433" cy="381"/>
            </a:xfrm>
          </p:grpSpPr>
          <p:sp>
            <p:nvSpPr>
              <p:cNvPr id="65" name="Line 63"/>
              <p:cNvSpPr>
                <a:spLocks noChangeShapeType="1"/>
              </p:cNvSpPr>
              <p:nvPr/>
            </p:nvSpPr>
            <p:spPr bwMode="auto">
              <a:xfrm>
                <a:off x="3570" y="5780"/>
                <a:ext cx="43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6" name="Line 64"/>
              <p:cNvSpPr>
                <a:spLocks noChangeShapeType="1"/>
              </p:cNvSpPr>
              <p:nvPr/>
            </p:nvSpPr>
            <p:spPr bwMode="auto">
              <a:xfrm>
                <a:off x="3656" y="5876"/>
                <a:ext cx="26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7" name="Line 65"/>
              <p:cNvSpPr>
                <a:spLocks noChangeShapeType="1"/>
              </p:cNvSpPr>
              <p:nvPr/>
            </p:nvSpPr>
            <p:spPr bwMode="auto">
              <a:xfrm>
                <a:off x="3743" y="5970"/>
                <a:ext cx="8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8" name="Line 66"/>
              <p:cNvSpPr>
                <a:spLocks noChangeShapeType="1"/>
              </p:cNvSpPr>
              <p:nvPr/>
            </p:nvSpPr>
            <p:spPr bwMode="auto">
              <a:xfrm>
                <a:off x="3787" y="5589"/>
                <a:ext cx="0" cy="19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sp>
          <p:nvSpPr>
            <p:cNvPr id="49" name="Oval 69"/>
            <p:cNvSpPr>
              <a:spLocks noChangeArrowheads="1"/>
            </p:cNvSpPr>
            <p:nvPr/>
          </p:nvSpPr>
          <p:spPr bwMode="auto">
            <a:xfrm flipH="1">
              <a:off x="2095054" y="5799934"/>
              <a:ext cx="62474" cy="5445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50" name="Line 70"/>
            <p:cNvSpPr>
              <a:spLocks noChangeShapeType="1"/>
            </p:cNvSpPr>
            <p:nvPr/>
          </p:nvSpPr>
          <p:spPr bwMode="auto">
            <a:xfrm flipH="1">
              <a:off x="2538412" y="5376720"/>
              <a:ext cx="2092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grpSp>
          <p:nvGrpSpPr>
            <p:cNvPr id="52" name="Group 87"/>
            <p:cNvGrpSpPr>
              <a:grpSpLocks/>
            </p:cNvGrpSpPr>
            <p:nvPr/>
          </p:nvGrpSpPr>
          <p:grpSpPr bwMode="auto">
            <a:xfrm>
              <a:off x="3170700" y="5272211"/>
              <a:ext cx="418427" cy="177512"/>
              <a:chOff x="4090" y="5171"/>
              <a:chExt cx="1097" cy="284"/>
            </a:xfrm>
          </p:grpSpPr>
          <p:sp>
            <p:nvSpPr>
              <p:cNvPr id="59" name="Arc 88"/>
              <p:cNvSpPr>
                <a:spLocks/>
              </p:cNvSpPr>
              <p:nvPr/>
            </p:nvSpPr>
            <p:spPr bwMode="auto">
              <a:xfrm>
                <a:off x="4444" y="5172"/>
                <a:ext cx="352" cy="283"/>
              </a:xfrm>
              <a:custGeom>
                <a:avLst/>
                <a:gdLst>
                  <a:gd name="G0" fmla="+- 18995 0 0"/>
                  <a:gd name="G1" fmla="+- 21600 0 0"/>
                  <a:gd name="G2" fmla="+- 21600 0 0"/>
                  <a:gd name="T0" fmla="*/ 0 w 37715"/>
                  <a:gd name="T1" fmla="*/ 11317 h 21600"/>
                  <a:gd name="T2" fmla="*/ 37715 w 37715"/>
                  <a:gd name="T3" fmla="*/ 10824 h 21600"/>
                  <a:gd name="T4" fmla="*/ 18995 w 3771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715" h="21600" fill="none" extrusionOk="0">
                    <a:moveTo>
                      <a:pt x="-1" y="11316"/>
                    </a:moveTo>
                    <a:cubicBezTo>
                      <a:pt x="3774" y="4344"/>
                      <a:pt x="11066" y="-1"/>
                      <a:pt x="18995" y="0"/>
                    </a:cubicBezTo>
                    <a:cubicBezTo>
                      <a:pt x="26721" y="0"/>
                      <a:pt x="33860" y="4127"/>
                      <a:pt x="37714" y="10824"/>
                    </a:cubicBezTo>
                  </a:path>
                  <a:path w="37715" h="21600" stroke="0" extrusionOk="0">
                    <a:moveTo>
                      <a:pt x="-1" y="11316"/>
                    </a:moveTo>
                    <a:cubicBezTo>
                      <a:pt x="3774" y="4344"/>
                      <a:pt x="11066" y="-1"/>
                      <a:pt x="18995" y="0"/>
                    </a:cubicBezTo>
                    <a:cubicBezTo>
                      <a:pt x="26721" y="0"/>
                      <a:pt x="33860" y="4127"/>
                      <a:pt x="37714" y="10824"/>
                    </a:cubicBezTo>
                    <a:lnTo>
                      <a:pt x="18995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0" name="Arc 89"/>
              <p:cNvSpPr>
                <a:spLocks/>
              </p:cNvSpPr>
              <p:nvPr/>
            </p:nvSpPr>
            <p:spPr bwMode="auto">
              <a:xfrm>
                <a:off x="4796" y="5171"/>
                <a:ext cx="391" cy="283"/>
              </a:xfrm>
              <a:custGeom>
                <a:avLst/>
                <a:gdLst>
                  <a:gd name="G0" fmla="+- 18995 0 0"/>
                  <a:gd name="G1" fmla="+- 21600 0 0"/>
                  <a:gd name="G2" fmla="+- 21600 0 0"/>
                  <a:gd name="T0" fmla="*/ 0 w 38863"/>
                  <a:gd name="T1" fmla="*/ 11317 h 21600"/>
                  <a:gd name="T2" fmla="*/ 38863 w 38863"/>
                  <a:gd name="T3" fmla="*/ 13125 h 21600"/>
                  <a:gd name="T4" fmla="*/ 18995 w 3886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863" h="21600" fill="none" extrusionOk="0">
                    <a:moveTo>
                      <a:pt x="-1" y="11316"/>
                    </a:moveTo>
                    <a:cubicBezTo>
                      <a:pt x="3774" y="4344"/>
                      <a:pt x="11066" y="-1"/>
                      <a:pt x="18995" y="0"/>
                    </a:cubicBezTo>
                    <a:cubicBezTo>
                      <a:pt x="27648" y="0"/>
                      <a:pt x="35467" y="5165"/>
                      <a:pt x="38862" y="13125"/>
                    </a:cubicBezTo>
                  </a:path>
                  <a:path w="38863" h="21600" stroke="0" extrusionOk="0">
                    <a:moveTo>
                      <a:pt x="-1" y="11316"/>
                    </a:moveTo>
                    <a:cubicBezTo>
                      <a:pt x="3774" y="4344"/>
                      <a:pt x="11066" y="-1"/>
                      <a:pt x="18995" y="0"/>
                    </a:cubicBezTo>
                    <a:cubicBezTo>
                      <a:pt x="27648" y="0"/>
                      <a:pt x="35467" y="5165"/>
                      <a:pt x="38862" y="13125"/>
                    </a:cubicBezTo>
                    <a:lnTo>
                      <a:pt x="18995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1" name="Arc 90"/>
              <p:cNvSpPr>
                <a:spLocks/>
              </p:cNvSpPr>
              <p:nvPr/>
            </p:nvSpPr>
            <p:spPr bwMode="auto">
              <a:xfrm>
                <a:off x="4090" y="5171"/>
                <a:ext cx="352" cy="283"/>
              </a:xfrm>
              <a:custGeom>
                <a:avLst/>
                <a:gdLst>
                  <a:gd name="G0" fmla="+- 19901 0 0"/>
                  <a:gd name="G1" fmla="+- 21600 0 0"/>
                  <a:gd name="G2" fmla="+- 21600 0 0"/>
                  <a:gd name="T0" fmla="*/ 0 w 38621"/>
                  <a:gd name="T1" fmla="*/ 13202 h 21600"/>
                  <a:gd name="T2" fmla="*/ 38621 w 38621"/>
                  <a:gd name="T3" fmla="*/ 10824 h 21600"/>
                  <a:gd name="T4" fmla="*/ 19901 w 3862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621" h="21600" fill="none" extrusionOk="0">
                    <a:moveTo>
                      <a:pt x="0" y="13202"/>
                    </a:moveTo>
                    <a:cubicBezTo>
                      <a:pt x="3376" y="5201"/>
                      <a:pt x="11216" y="-1"/>
                      <a:pt x="19901" y="0"/>
                    </a:cubicBezTo>
                    <a:cubicBezTo>
                      <a:pt x="27627" y="0"/>
                      <a:pt x="34766" y="4127"/>
                      <a:pt x="38620" y="10824"/>
                    </a:cubicBezTo>
                  </a:path>
                  <a:path w="38621" h="21600" stroke="0" extrusionOk="0">
                    <a:moveTo>
                      <a:pt x="0" y="13202"/>
                    </a:moveTo>
                    <a:cubicBezTo>
                      <a:pt x="3376" y="5201"/>
                      <a:pt x="11216" y="-1"/>
                      <a:pt x="19901" y="0"/>
                    </a:cubicBezTo>
                    <a:cubicBezTo>
                      <a:pt x="27627" y="0"/>
                      <a:pt x="34766" y="4127"/>
                      <a:pt x="38620" y="10824"/>
                    </a:cubicBezTo>
                    <a:lnTo>
                      <a:pt x="19901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sp>
          <p:nvSpPr>
            <p:cNvPr id="53" name="Line 91"/>
            <p:cNvSpPr>
              <a:spLocks noChangeShapeType="1"/>
            </p:cNvSpPr>
            <p:nvPr/>
          </p:nvSpPr>
          <p:spPr bwMode="auto">
            <a:xfrm>
              <a:off x="2720390" y="5374587"/>
              <a:ext cx="44529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54" name="Line 91"/>
            <p:cNvSpPr>
              <a:spLocks noChangeShapeType="1"/>
            </p:cNvSpPr>
            <p:nvPr/>
          </p:nvSpPr>
          <p:spPr bwMode="auto">
            <a:xfrm>
              <a:off x="3596924" y="5379065"/>
              <a:ext cx="861779" cy="2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75" name="组合 73"/>
          <p:cNvGrpSpPr/>
          <p:nvPr/>
        </p:nvGrpSpPr>
        <p:grpSpPr>
          <a:xfrm>
            <a:off x="7020444" y="3106657"/>
            <a:ext cx="1223964" cy="1114431"/>
            <a:chOff x="4429124" y="4643446"/>
            <a:chExt cx="1223964" cy="1114431"/>
          </a:xfrm>
        </p:grpSpPr>
        <p:graphicFrame>
          <p:nvGraphicFramePr>
            <p:cNvPr id="76" name="Object 3"/>
            <p:cNvGraphicFramePr>
              <a:graphicFrameLocks noChangeAspect="1"/>
            </p:cNvGraphicFramePr>
            <p:nvPr/>
          </p:nvGraphicFramePr>
          <p:xfrm>
            <a:off x="4643438" y="4643446"/>
            <a:ext cx="100965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75" name="公式" r:id="rId4" imgW="558558" imgH="444307" progId="Equation.3">
                    <p:embed/>
                  </p:oleObj>
                </mc:Choice>
                <mc:Fallback>
                  <p:oleObj name="公式" r:id="rId4" imgW="558558" imgH="44430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3438" y="4643446"/>
                          <a:ext cx="1009650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2"/>
            <p:cNvGraphicFramePr>
              <a:graphicFrameLocks noChangeAspect="1"/>
            </p:cNvGraphicFramePr>
            <p:nvPr/>
          </p:nvGraphicFramePr>
          <p:xfrm>
            <a:off x="4714876" y="5500702"/>
            <a:ext cx="819150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76" name="公式" r:id="rId6" imgW="800100" imgH="228600" progId="Equation.3">
                    <p:embed/>
                  </p:oleObj>
                </mc:Choice>
                <mc:Fallback>
                  <p:oleObj name="公式" r:id="rId6" imgW="800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4876" y="5500702"/>
                          <a:ext cx="819150" cy="257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1"/>
            <p:cNvGraphicFramePr>
              <a:graphicFrameLocks noChangeAspect="1"/>
            </p:cNvGraphicFramePr>
            <p:nvPr/>
          </p:nvGraphicFramePr>
          <p:xfrm>
            <a:off x="4643438" y="5000636"/>
            <a:ext cx="7905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77" name="公式" r:id="rId8" imgW="418918" imgH="393529" progId="Equation.3">
                    <p:embed/>
                  </p:oleObj>
                </mc:Choice>
                <mc:Fallback>
                  <p:oleObj name="公式" r:id="rId8" imgW="418918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3438" y="5000636"/>
                          <a:ext cx="7905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9" name="左大括号 78"/>
            <p:cNvSpPr/>
            <p:nvPr/>
          </p:nvSpPr>
          <p:spPr>
            <a:xfrm>
              <a:off x="4429124" y="4643446"/>
              <a:ext cx="214314" cy="107157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779" y="4202634"/>
            <a:ext cx="3057077" cy="222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761" y="4462834"/>
            <a:ext cx="3538503" cy="187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文本框 12"/>
          <p:cNvSpPr txBox="1"/>
          <p:nvPr/>
        </p:nvSpPr>
        <p:spPr>
          <a:xfrm>
            <a:off x="3635896" y="420784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FC80A"/>
                </a:solidFill>
              </a:rPr>
              <a:t>Inductive adder based on </a:t>
            </a:r>
            <a:r>
              <a:rPr lang="en-US" altLang="zh-CN" dirty="0">
                <a:solidFill>
                  <a:srgbClr val="0FC80A"/>
                </a:solidFill>
              </a:rPr>
              <a:t>IGBT</a:t>
            </a:r>
            <a:r>
              <a:rPr lang="en-US" altLang="zh-CN" dirty="0" smtClean="0">
                <a:solidFill>
                  <a:srgbClr val="0FC80A"/>
                </a:solidFill>
              </a:rPr>
              <a:t>s </a:t>
            </a:r>
            <a:endParaRPr lang="zh-CN" altLang="en-US" dirty="0">
              <a:solidFill>
                <a:srgbClr val="0FC80A"/>
              </a:solidFill>
            </a:endParaRPr>
          </a:p>
        </p:txBody>
      </p:sp>
      <p:pic>
        <p:nvPicPr>
          <p:cNvPr id="82" name="图片 8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70662" y="4238983"/>
            <a:ext cx="1965834" cy="207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9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Why use </a:t>
            </a:r>
            <a:r>
              <a:rPr lang="en-US" altLang="zh-CN" sz="3200" dirty="0"/>
              <a:t>n</a:t>
            </a:r>
            <a:r>
              <a:rPr lang="en-US" altLang="zh-CN" sz="3200" dirty="0" smtClean="0"/>
              <a:t>onlinear kicker injection? </a:t>
            </a:r>
            <a:endParaRPr lang="zh-CN" altLang="en-US" sz="3200" dirty="0"/>
          </a:p>
        </p:txBody>
      </p:sp>
      <p:sp>
        <p:nvSpPr>
          <p:cNvPr id="4" name="文本框 3"/>
          <p:cNvSpPr txBox="1"/>
          <p:nvPr/>
        </p:nvSpPr>
        <p:spPr>
          <a:xfrm>
            <a:off x="1168978" y="6430301"/>
            <a:ext cx="736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u="sng" dirty="0" smtClean="0">
                <a:solidFill>
                  <a:srgbClr val="0FC80A"/>
                </a:solidFill>
              </a:rPr>
              <a:t>Peter </a:t>
            </a:r>
            <a:r>
              <a:rPr lang="en-US" altLang="zh-CN" i="1" u="sng" dirty="0" err="1" smtClean="0">
                <a:solidFill>
                  <a:srgbClr val="0FC80A"/>
                </a:solidFill>
              </a:rPr>
              <a:t>Kuske</a:t>
            </a:r>
            <a:r>
              <a:rPr lang="en-US" altLang="zh-CN" i="1" u="sng" dirty="0" smtClean="0">
                <a:solidFill>
                  <a:srgbClr val="0FC80A"/>
                </a:solidFill>
              </a:rPr>
              <a:t>, Proposal for a Transparent off-axis Injection scheme for BESSYII</a:t>
            </a:r>
            <a:endParaRPr lang="zh-CN" altLang="en-US" i="1" u="sng" dirty="0">
              <a:solidFill>
                <a:srgbClr val="0FC80A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3390" y="1056577"/>
            <a:ext cx="36245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The advantages of NLK injection: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Off-axis injection, able to accumulate beam </a:t>
            </a:r>
            <a:r>
              <a:rPr lang="zh-CN" altLang="en-US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Less disturbance to the </a:t>
            </a:r>
            <a:r>
              <a:rPr lang="en-US" altLang="zh-CN" dirty="0" smtClean="0"/>
              <a:t> stored beam for TOP-UP injection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Need smaller DA</a:t>
            </a:r>
            <a:endParaRPr lang="zh-CN" alt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3923928" y="869230"/>
            <a:ext cx="5125213" cy="5570907"/>
            <a:chOff x="3923928" y="869230"/>
            <a:chExt cx="5125213" cy="557090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3929" y="1123497"/>
              <a:ext cx="2470581" cy="2909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01905" y="1142750"/>
              <a:ext cx="2162583" cy="296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矩形 6"/>
            <p:cNvSpPr/>
            <p:nvPr/>
          </p:nvSpPr>
          <p:spPr>
            <a:xfrm>
              <a:off x="6814516" y="888975"/>
              <a:ext cx="20640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smtClean="0">
                  <a:solidFill>
                    <a:srgbClr val="0FC80A"/>
                  </a:solidFill>
                </a:rPr>
                <a:t>Nonlinear Kicker Injection</a:t>
              </a:r>
              <a:endParaRPr lang="zh-CN" altLang="en-US" sz="1400" dirty="0">
                <a:solidFill>
                  <a:srgbClr val="0FC80A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141975" y="869230"/>
              <a:ext cx="223022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smtClean="0">
                  <a:solidFill>
                    <a:srgbClr val="0FC80A"/>
                  </a:solidFill>
                </a:rPr>
                <a:t>Pulsed Local Bump Injection</a:t>
              </a:r>
              <a:endParaRPr lang="zh-CN" altLang="en-US" sz="1400" dirty="0">
                <a:solidFill>
                  <a:srgbClr val="0FC80A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061" y="3961177"/>
              <a:ext cx="2727180" cy="2125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42521" y="3991847"/>
              <a:ext cx="1633936" cy="2101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29198" y="2578341"/>
              <a:ext cx="966066" cy="897061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3923928" y="952143"/>
              <a:ext cx="2808313" cy="5487994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6813374" y="952143"/>
              <a:ext cx="2235767" cy="5487994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80950" y="6041105"/>
              <a:ext cx="2582020" cy="35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95743" y="4116098"/>
              <a:ext cx="843689" cy="392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" name="Picture 7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29198" y="5983191"/>
              <a:ext cx="2107298" cy="326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2" name="图片 41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957982"/>
            <a:ext cx="2970409" cy="1783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4785034"/>
            <a:ext cx="1903289" cy="143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69658" y="4799552"/>
            <a:ext cx="2345275" cy="143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本框 2"/>
          <p:cNvSpPr txBox="1"/>
          <p:nvPr/>
        </p:nvSpPr>
        <p:spPr>
          <a:xfrm>
            <a:off x="152770" y="6146255"/>
            <a:ext cx="1841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KEK Pulsed </a:t>
            </a:r>
            <a:r>
              <a:rPr lang="en-US" altLang="zh-CN" sz="1400" dirty="0" err="1" smtClean="0"/>
              <a:t>sextupole</a:t>
            </a:r>
            <a:endParaRPr lang="zh-CN" altLang="en-US" sz="1400" dirty="0"/>
          </a:p>
        </p:txBody>
      </p:sp>
      <p:sp>
        <p:nvSpPr>
          <p:cNvPr id="45" name="文本框 44"/>
          <p:cNvSpPr txBox="1"/>
          <p:nvPr/>
        </p:nvSpPr>
        <p:spPr>
          <a:xfrm>
            <a:off x="2386923" y="6145559"/>
            <a:ext cx="1032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BESSYII NLK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7718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1369550" y="188640"/>
            <a:ext cx="6624736" cy="52329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Tx/>
              <a:buNone/>
            </a:pPr>
            <a:r>
              <a:rPr lang="en-US" altLang="zh-CN" sz="2800" b="1" spc="-6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Pulsed </a:t>
            </a:r>
            <a:r>
              <a:rPr lang="en-US" altLang="zh-CN" sz="2800" b="1" spc="-6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sextupole</a:t>
            </a:r>
            <a:r>
              <a:rPr lang="en-US" altLang="zh-CN" sz="2800" b="1" spc="-6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and NLK </a:t>
            </a:r>
            <a:endParaRPr lang="en-US" altLang="zh-CN" sz="2800" b="1" spc="-6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986483"/>
            <a:ext cx="820102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1" u="sng" dirty="0" smtClean="0"/>
              <a:t>Pulsed </a:t>
            </a:r>
            <a:r>
              <a:rPr lang="en-US" altLang="zh-CN" sz="1400" b="1" u="sng" dirty="0" err="1"/>
              <a:t>sextupole</a:t>
            </a:r>
            <a:r>
              <a:rPr lang="en-US" altLang="zh-CN" sz="1400" b="1" u="sng" dirty="0"/>
              <a:t> </a:t>
            </a:r>
            <a:r>
              <a:rPr lang="en-US" altLang="zh-CN" sz="1400" b="1" u="sng" dirty="0" smtClean="0"/>
              <a:t>magnet: 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 </a:t>
            </a:r>
            <a:r>
              <a:rPr lang="en-US" altLang="zh-CN" sz="1400" b="1" dirty="0" smtClean="0"/>
              <a:t>      </a:t>
            </a:r>
            <a:r>
              <a:rPr lang="en-US" altLang="zh-CN" sz="1400" dirty="0" smtClean="0"/>
              <a:t>metallic </a:t>
            </a:r>
            <a:r>
              <a:rPr lang="en-US" altLang="zh-CN" sz="1400" dirty="0"/>
              <a:t>coating ceramic vacuum chamber </a:t>
            </a:r>
            <a:r>
              <a:rPr lang="en-US" altLang="zh-CN" sz="1400" dirty="0" smtClean="0"/>
              <a:t>+ </a:t>
            </a:r>
            <a:r>
              <a:rPr lang="en-US" altLang="zh-CN" sz="1400" dirty="0"/>
              <a:t>Solid-state LC discharge half-sine </a:t>
            </a:r>
            <a:r>
              <a:rPr lang="en-US" altLang="zh-CN" sz="1400" dirty="0" err="1"/>
              <a:t>Pulser</a:t>
            </a:r>
            <a:r>
              <a:rPr lang="en-US" altLang="zh-CN" sz="1400" dirty="0"/>
              <a:t> </a:t>
            </a:r>
            <a:r>
              <a:rPr lang="en-US" altLang="zh-CN" sz="14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1" u="sng" dirty="0" smtClean="0"/>
              <a:t>Out-vacuum </a:t>
            </a:r>
            <a:r>
              <a:rPr lang="en-US" altLang="zh-CN" sz="1400" b="1" u="sng" dirty="0"/>
              <a:t>lumped </a:t>
            </a:r>
            <a:r>
              <a:rPr lang="en-US" altLang="zh-CN" sz="1400" b="1" u="sng" dirty="0" smtClean="0"/>
              <a:t>parameter NLK</a:t>
            </a:r>
            <a:r>
              <a:rPr lang="en-US" altLang="zh-CN" sz="1400" b="1" u="sng" dirty="0"/>
              <a:t>:</a:t>
            </a:r>
            <a:r>
              <a:rPr lang="en-US" altLang="zh-CN" sz="1400" b="1" u="sng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 </a:t>
            </a:r>
            <a:r>
              <a:rPr lang="en-US" altLang="zh-CN" sz="1400" b="1" dirty="0" smtClean="0"/>
              <a:t>      </a:t>
            </a:r>
            <a:r>
              <a:rPr lang="en-US" altLang="zh-CN" sz="1400" dirty="0" smtClean="0"/>
              <a:t>metallic </a:t>
            </a:r>
            <a:r>
              <a:rPr lang="en-US" altLang="zh-CN" sz="1400" dirty="0"/>
              <a:t>coating ceramic vacuum chamber </a:t>
            </a:r>
            <a:r>
              <a:rPr lang="en-US" altLang="zh-CN" sz="1400" dirty="0" smtClean="0"/>
              <a:t>+ </a:t>
            </a:r>
            <a:r>
              <a:rPr lang="en-US" altLang="zh-CN" sz="1400" dirty="0"/>
              <a:t>Solid-state LC discharge half-sine </a:t>
            </a:r>
            <a:r>
              <a:rPr lang="en-US" altLang="zh-CN" sz="1400" dirty="0" err="1"/>
              <a:t>Pulser</a:t>
            </a:r>
            <a:endParaRPr lang="en-US" altLang="zh-CN" sz="1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1" u="sng" dirty="0" smtClean="0"/>
              <a:t>Out-vacuum </a:t>
            </a:r>
            <a:r>
              <a:rPr lang="en-US" altLang="zh-CN" sz="1400" b="1" u="sng" dirty="0"/>
              <a:t>distributed parameter </a:t>
            </a:r>
            <a:r>
              <a:rPr lang="en-US" altLang="zh-CN" sz="1400" b="1" u="sng" dirty="0" smtClean="0"/>
              <a:t>NLK:  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/>
              <a:t>       metallic </a:t>
            </a:r>
            <a:r>
              <a:rPr lang="en-US" altLang="zh-CN" sz="1400" dirty="0"/>
              <a:t>coating ceramic vacuum chamber </a:t>
            </a:r>
            <a:r>
              <a:rPr lang="en-US" altLang="zh-CN" sz="1400" dirty="0" smtClean="0"/>
              <a:t>+ </a:t>
            </a:r>
            <a:r>
              <a:rPr lang="en-US" altLang="zh-CN" sz="1400" dirty="0"/>
              <a:t>Solid-state adjustable pulse width PFN based </a:t>
            </a:r>
            <a:r>
              <a:rPr lang="en-US" altLang="zh-CN" sz="1400" dirty="0" err="1" smtClean="0"/>
              <a:t>Pulser</a:t>
            </a:r>
            <a:endParaRPr lang="en-US" altLang="zh-CN" sz="1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FF0000"/>
                </a:solidFill>
              </a:rPr>
              <a:t>It need to push </a:t>
            </a:r>
            <a:r>
              <a:rPr lang="en-US" altLang="zh-CN" sz="1400" dirty="0" smtClean="0">
                <a:solidFill>
                  <a:srgbClr val="FF0000"/>
                </a:solidFill>
              </a:rPr>
              <a:t>the accelerator </a:t>
            </a:r>
            <a:r>
              <a:rPr lang="en-US" altLang="zh-CN" sz="1400" dirty="0">
                <a:solidFill>
                  <a:srgbClr val="FF0000"/>
                </a:solidFill>
              </a:rPr>
              <a:t>physics group </a:t>
            </a:r>
            <a:r>
              <a:rPr lang="en-US" altLang="zh-CN" sz="1400" dirty="0" smtClean="0">
                <a:solidFill>
                  <a:srgbClr val="FF0000"/>
                </a:solidFill>
              </a:rPr>
              <a:t>to study if NLK is better choice for CEPC off-axis injection.</a:t>
            </a:r>
            <a:endParaRPr lang="en-US" altLang="zh-CN" sz="1400" dirty="0">
              <a:solidFill>
                <a:srgbClr val="FF0000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000898" y="3429000"/>
            <a:ext cx="1189123" cy="778995"/>
            <a:chOff x="450752" y="1922165"/>
            <a:chExt cx="1695948" cy="1111016"/>
          </a:xfrm>
        </p:grpSpPr>
        <p:grpSp>
          <p:nvGrpSpPr>
            <p:cNvPr id="18" name="组合 17"/>
            <p:cNvGrpSpPr/>
            <p:nvPr/>
          </p:nvGrpSpPr>
          <p:grpSpPr>
            <a:xfrm>
              <a:off x="450752" y="1943321"/>
              <a:ext cx="1695948" cy="1089860"/>
              <a:chOff x="7576278" y="4385476"/>
              <a:chExt cx="454660" cy="1089860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7658439" y="4385476"/>
                <a:ext cx="236214" cy="561981"/>
                <a:chOff x="7611301" y="4514844"/>
                <a:chExt cx="257878" cy="561981"/>
              </a:xfrm>
            </p:grpSpPr>
            <p:sp>
              <p:nvSpPr>
                <p:cNvPr id="28" name="任意多边形 27"/>
                <p:cNvSpPr/>
                <p:nvPr/>
              </p:nvSpPr>
              <p:spPr>
                <a:xfrm>
                  <a:off x="7686675" y="4514844"/>
                  <a:ext cx="114300" cy="561981"/>
                </a:xfrm>
                <a:custGeom>
                  <a:avLst/>
                  <a:gdLst>
                    <a:gd name="connsiteX0" fmla="*/ 0 w 114300"/>
                    <a:gd name="connsiteY0" fmla="*/ 552456 h 561981"/>
                    <a:gd name="connsiteX1" fmla="*/ 47625 w 114300"/>
                    <a:gd name="connsiteY1" fmla="*/ 6 h 561981"/>
                    <a:gd name="connsiteX2" fmla="*/ 114300 w 114300"/>
                    <a:gd name="connsiteY2" fmla="*/ 561981 h 561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4300" h="561981">
                      <a:moveTo>
                        <a:pt x="0" y="552456"/>
                      </a:moveTo>
                      <a:cubicBezTo>
                        <a:pt x="14287" y="275437"/>
                        <a:pt x="28575" y="-1581"/>
                        <a:pt x="47625" y="6"/>
                      </a:cubicBezTo>
                      <a:cubicBezTo>
                        <a:pt x="66675" y="1593"/>
                        <a:pt x="90487" y="281787"/>
                        <a:pt x="114300" y="5619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29" name="直接连接符 28"/>
                <p:cNvCxnSpPr/>
                <p:nvPr/>
              </p:nvCxnSpPr>
              <p:spPr>
                <a:xfrm flipV="1">
                  <a:off x="7800975" y="5075758"/>
                  <a:ext cx="68204" cy="106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7611301" y="5064980"/>
                  <a:ext cx="75374" cy="232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" name="直接连接符 22"/>
              <p:cNvCxnSpPr/>
              <p:nvPr/>
            </p:nvCxnSpPr>
            <p:spPr>
              <a:xfrm>
                <a:off x="7727480" y="5013176"/>
                <a:ext cx="0" cy="1843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7830335" y="5013176"/>
                <a:ext cx="0" cy="1843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箭头连接符 24"/>
              <p:cNvCxnSpPr/>
              <p:nvPr/>
            </p:nvCxnSpPr>
            <p:spPr>
              <a:xfrm flipV="1">
                <a:off x="7644408" y="5089077"/>
                <a:ext cx="83075" cy="200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箭头连接符 25"/>
              <p:cNvCxnSpPr/>
              <p:nvPr/>
            </p:nvCxnSpPr>
            <p:spPr>
              <a:xfrm flipH="1">
                <a:off x="7832179" y="5100483"/>
                <a:ext cx="8870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文本框 26"/>
              <p:cNvSpPr txBox="1"/>
              <p:nvPr/>
            </p:nvSpPr>
            <p:spPr>
              <a:xfrm>
                <a:off x="7576278" y="5080275"/>
                <a:ext cx="454660" cy="395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0.333ms,1kHz</a:t>
                </a:r>
                <a:endParaRPr lang="zh-CN" altLang="en-US" sz="1200" dirty="0"/>
              </a:p>
            </p:txBody>
          </p:sp>
        </p:grpSp>
        <p:sp>
          <p:nvSpPr>
            <p:cNvPr id="19" name="椭圆 18"/>
            <p:cNvSpPr/>
            <p:nvPr/>
          </p:nvSpPr>
          <p:spPr>
            <a:xfrm>
              <a:off x="920548" y="2463760"/>
              <a:ext cx="45719" cy="725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1159049" y="1922165"/>
              <a:ext cx="45719" cy="725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1429937" y="2468513"/>
              <a:ext cx="45719" cy="725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矩形 53"/>
          <p:cNvSpPr/>
          <p:nvPr/>
        </p:nvSpPr>
        <p:spPr>
          <a:xfrm>
            <a:off x="6870644" y="3622090"/>
            <a:ext cx="17518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Bef>
                <a:spcPts val="300"/>
              </a:spcBef>
            </a:pPr>
            <a:r>
              <a:rPr lang="en-US" altLang="zh-CN" sz="1400" dirty="0">
                <a:solidFill>
                  <a:srgbClr val="FF0000"/>
                </a:solidFill>
              </a:rPr>
              <a:t>New proposed 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573770" y="4294448"/>
            <a:ext cx="1780647" cy="1789853"/>
            <a:chOff x="216237" y="4017322"/>
            <a:chExt cx="1780647" cy="1789853"/>
          </a:xfrm>
        </p:grpSpPr>
        <p:grpSp>
          <p:nvGrpSpPr>
            <p:cNvPr id="55" name="组合 54"/>
            <p:cNvGrpSpPr/>
            <p:nvPr/>
          </p:nvGrpSpPr>
          <p:grpSpPr>
            <a:xfrm>
              <a:off x="216237" y="4017322"/>
              <a:ext cx="1780647" cy="1789853"/>
              <a:chOff x="216237" y="4017322"/>
              <a:chExt cx="1780647" cy="1789853"/>
            </a:xfrm>
          </p:grpSpPr>
          <p:pic>
            <p:nvPicPr>
              <p:cNvPr id="31" name="图片 30" descr="Flux of Half Turn Round Pole Sextupole Magnet.bmp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6237" y="4017322"/>
                <a:ext cx="1780647" cy="1772500"/>
              </a:xfrm>
              <a:prstGeom prst="rect">
                <a:avLst/>
              </a:prstGeom>
            </p:spPr>
          </p:pic>
          <p:sp>
            <p:nvSpPr>
              <p:cNvPr id="2" name="文本框 1"/>
              <p:cNvSpPr txBox="1"/>
              <p:nvPr/>
            </p:nvSpPr>
            <p:spPr>
              <a:xfrm>
                <a:off x="1104472" y="5560954"/>
                <a:ext cx="74283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/>
                  <a:t>Kang wen</a:t>
                </a:r>
                <a:endParaRPr lang="zh-CN" altLang="en-US" sz="1000" dirty="0"/>
              </a:p>
            </p:txBody>
          </p:sp>
        </p:grpSp>
        <p:sp>
          <p:nvSpPr>
            <p:cNvPr id="56" name="椭圆 55"/>
            <p:cNvSpPr/>
            <p:nvPr/>
          </p:nvSpPr>
          <p:spPr>
            <a:xfrm>
              <a:off x="846912" y="4637874"/>
              <a:ext cx="511698" cy="511698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2618781" y="4293096"/>
            <a:ext cx="2313259" cy="1730938"/>
            <a:chOff x="2117232" y="4038103"/>
            <a:chExt cx="2313259" cy="1730938"/>
          </a:xfrm>
        </p:grpSpPr>
        <p:grpSp>
          <p:nvGrpSpPr>
            <p:cNvPr id="53" name="组合 52"/>
            <p:cNvGrpSpPr/>
            <p:nvPr/>
          </p:nvGrpSpPr>
          <p:grpSpPr>
            <a:xfrm>
              <a:off x="2195736" y="4038103"/>
              <a:ext cx="2159595" cy="1730938"/>
              <a:chOff x="2700437" y="2508096"/>
              <a:chExt cx="3179051" cy="2548043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491" t="36985" r="34267" b="34686"/>
              <a:stretch/>
            </p:blipFill>
            <p:spPr>
              <a:xfrm>
                <a:off x="2771800" y="2521127"/>
                <a:ext cx="3096346" cy="2520280"/>
              </a:xfrm>
              <a:prstGeom prst="rect">
                <a:avLst/>
              </a:prstGeom>
            </p:spPr>
          </p:pic>
          <p:sp>
            <p:nvSpPr>
              <p:cNvPr id="35" name="矩形 34"/>
              <p:cNvSpPr/>
              <p:nvPr/>
            </p:nvSpPr>
            <p:spPr>
              <a:xfrm>
                <a:off x="2712428" y="2595391"/>
                <a:ext cx="100234" cy="237059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3410347" y="3102301"/>
                <a:ext cx="1781499" cy="139150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5776081" y="2595390"/>
                <a:ext cx="92066" cy="237904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 rot="5400000">
                <a:off x="4252310" y="968212"/>
                <a:ext cx="87293" cy="316706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3462261" y="3140355"/>
                <a:ext cx="1672943" cy="1310582"/>
              </a:xfrm>
              <a:prstGeom prst="roundRect">
                <a:avLst/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4283968" y="2577516"/>
                <a:ext cx="63735" cy="667864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4260093" y="4372901"/>
                <a:ext cx="75680" cy="627814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矩形 42"/>
              <p:cNvSpPr/>
              <p:nvPr/>
            </p:nvSpPr>
            <p:spPr>
              <a:xfrm flipH="1" flipV="1">
                <a:off x="4103754" y="3245380"/>
                <a:ext cx="432048" cy="7200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矩形 43"/>
              <p:cNvSpPr/>
              <p:nvPr/>
            </p:nvSpPr>
            <p:spPr>
              <a:xfrm flipH="1" flipV="1">
                <a:off x="4091800" y="4293096"/>
                <a:ext cx="432048" cy="7200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矩形 44"/>
              <p:cNvSpPr/>
              <p:nvPr/>
            </p:nvSpPr>
            <p:spPr>
              <a:xfrm rot="5400000">
                <a:off x="4240321" y="3428962"/>
                <a:ext cx="87293" cy="316706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2855591" y="2627260"/>
                <a:ext cx="1428376" cy="46724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2872035" y="4483885"/>
                <a:ext cx="1369006" cy="46724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2848803" y="3088326"/>
                <a:ext cx="467450" cy="156481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4358234" y="2636912"/>
                <a:ext cx="1406505" cy="46724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4335135" y="4493536"/>
                <a:ext cx="1429016" cy="47375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5296702" y="3050151"/>
                <a:ext cx="467450" cy="156481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2495133" y="4841795"/>
              <a:ext cx="154205" cy="154205"/>
              <a:chOff x="2411760" y="2924944"/>
              <a:chExt cx="202312" cy="202312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2411760" y="2924944"/>
                <a:ext cx="202312" cy="202312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0" name="直接连接符 59"/>
              <p:cNvCxnSpPr>
                <a:stCxn id="58" idx="1"/>
                <a:endCxn id="58" idx="5"/>
              </p:cNvCxnSpPr>
              <p:nvPr/>
            </p:nvCxnSpPr>
            <p:spPr>
              <a:xfrm>
                <a:off x="2441388" y="2954572"/>
                <a:ext cx="143056" cy="14305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>
                <a:stCxn id="58" idx="7"/>
                <a:endCxn id="58" idx="3"/>
              </p:cNvCxnSpPr>
              <p:nvPr/>
            </p:nvCxnSpPr>
            <p:spPr>
              <a:xfrm flipH="1">
                <a:off x="2441388" y="2954572"/>
                <a:ext cx="143056" cy="14305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组合 63"/>
            <p:cNvGrpSpPr/>
            <p:nvPr/>
          </p:nvGrpSpPr>
          <p:grpSpPr>
            <a:xfrm>
              <a:off x="3903853" y="4855916"/>
              <a:ext cx="154205" cy="154205"/>
              <a:chOff x="2411760" y="2924944"/>
              <a:chExt cx="202312" cy="202312"/>
            </a:xfrm>
          </p:grpSpPr>
          <p:sp>
            <p:nvSpPr>
              <p:cNvPr id="65" name="椭圆 64"/>
              <p:cNvSpPr/>
              <p:nvPr/>
            </p:nvSpPr>
            <p:spPr>
              <a:xfrm>
                <a:off x="2411760" y="2924944"/>
                <a:ext cx="202312" cy="202312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6" name="直接连接符 65"/>
              <p:cNvCxnSpPr>
                <a:stCxn id="65" idx="1"/>
                <a:endCxn id="65" idx="5"/>
              </p:cNvCxnSpPr>
              <p:nvPr/>
            </p:nvCxnSpPr>
            <p:spPr>
              <a:xfrm>
                <a:off x="2441388" y="2954572"/>
                <a:ext cx="143056" cy="14305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>
                <a:stCxn id="65" idx="7"/>
                <a:endCxn id="65" idx="3"/>
              </p:cNvCxnSpPr>
              <p:nvPr/>
            </p:nvCxnSpPr>
            <p:spPr>
              <a:xfrm flipH="1">
                <a:off x="2441388" y="2954572"/>
                <a:ext cx="143056" cy="14305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组合 72"/>
            <p:cNvGrpSpPr/>
            <p:nvPr/>
          </p:nvGrpSpPr>
          <p:grpSpPr>
            <a:xfrm>
              <a:off x="2117232" y="4846734"/>
              <a:ext cx="166609" cy="166609"/>
              <a:chOff x="2789920" y="3256111"/>
              <a:chExt cx="652617" cy="652617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2789920" y="3256111"/>
                <a:ext cx="652617" cy="652617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3023710" y="3514116"/>
                <a:ext cx="182468" cy="16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>
              <a:off x="4263882" y="4864378"/>
              <a:ext cx="166609" cy="166609"/>
              <a:chOff x="2789920" y="3256111"/>
              <a:chExt cx="652617" cy="652617"/>
            </a:xfrm>
          </p:grpSpPr>
          <p:sp>
            <p:nvSpPr>
              <p:cNvPr id="75" name="椭圆 74"/>
              <p:cNvSpPr/>
              <p:nvPr/>
            </p:nvSpPr>
            <p:spPr>
              <a:xfrm>
                <a:off x="2789920" y="3256111"/>
                <a:ext cx="652617" cy="652617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3023710" y="3514116"/>
                <a:ext cx="182468" cy="16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8" name="直接箭头连接符 77"/>
            <p:cNvCxnSpPr/>
            <p:nvPr/>
          </p:nvCxnSpPr>
          <p:spPr>
            <a:xfrm flipV="1">
              <a:off x="3635896" y="4587872"/>
              <a:ext cx="0" cy="5980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箭头连接符 78"/>
            <p:cNvCxnSpPr/>
            <p:nvPr/>
          </p:nvCxnSpPr>
          <p:spPr>
            <a:xfrm>
              <a:off x="2909493" y="4587872"/>
              <a:ext cx="1" cy="6303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组合 86"/>
          <p:cNvGrpSpPr/>
          <p:nvPr/>
        </p:nvGrpSpPr>
        <p:grpSpPr>
          <a:xfrm>
            <a:off x="5774684" y="3573016"/>
            <a:ext cx="1716190" cy="665198"/>
            <a:chOff x="6988165" y="5614471"/>
            <a:chExt cx="2109717" cy="817730"/>
          </a:xfrm>
        </p:grpSpPr>
        <p:grpSp>
          <p:nvGrpSpPr>
            <p:cNvPr id="88" name="组合 87"/>
            <p:cNvGrpSpPr/>
            <p:nvPr/>
          </p:nvGrpSpPr>
          <p:grpSpPr>
            <a:xfrm>
              <a:off x="7156472" y="5614471"/>
              <a:ext cx="1368152" cy="327547"/>
              <a:chOff x="6948264" y="5259984"/>
              <a:chExt cx="1810543" cy="728811"/>
            </a:xfrm>
          </p:grpSpPr>
          <p:cxnSp>
            <p:nvCxnSpPr>
              <p:cNvPr id="100" name="直接连接符 99"/>
              <p:cNvCxnSpPr/>
              <p:nvPr/>
            </p:nvCxnSpPr>
            <p:spPr>
              <a:xfrm flipV="1">
                <a:off x="7164288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/>
            </p:nvCxnSpPr>
            <p:spPr>
              <a:xfrm>
                <a:off x="7236296" y="5259984"/>
                <a:ext cx="12241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 flipH="1" flipV="1">
                <a:off x="8460432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>
                <a:off x="6948264" y="5980064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/>
              <p:cNvCxnSpPr/>
              <p:nvPr/>
            </p:nvCxnSpPr>
            <p:spPr>
              <a:xfrm>
                <a:off x="8542783" y="5988795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直接连接符 88"/>
            <p:cNvCxnSpPr/>
            <p:nvPr/>
          </p:nvCxnSpPr>
          <p:spPr>
            <a:xfrm>
              <a:off x="7328387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>
              <a:off x="7403355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箭头连接符 90"/>
            <p:cNvCxnSpPr/>
            <p:nvPr/>
          </p:nvCxnSpPr>
          <p:spPr>
            <a:xfrm>
              <a:off x="6988165" y="6010937"/>
              <a:ext cx="3402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箭头连接符 91"/>
            <p:cNvCxnSpPr/>
            <p:nvPr/>
          </p:nvCxnSpPr>
          <p:spPr>
            <a:xfrm flipH="1">
              <a:off x="7413484" y="6005613"/>
              <a:ext cx="875892" cy="143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文本框 92"/>
            <p:cNvSpPr txBox="1"/>
            <p:nvPr/>
          </p:nvSpPr>
          <p:spPr>
            <a:xfrm>
              <a:off x="7012498" y="6091685"/>
              <a:ext cx="813172" cy="340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200n</a:t>
              </a:r>
              <a:r>
                <a:rPr lang="en-US" altLang="zh-CN" sz="1200" dirty="0" smtClean="0"/>
                <a:t>s</a:t>
              </a:r>
              <a:endParaRPr lang="zh-CN" altLang="en-US" sz="1200" dirty="0"/>
            </a:p>
          </p:txBody>
        </p:sp>
        <p:cxnSp>
          <p:nvCxnSpPr>
            <p:cNvPr id="94" name="直接连接符 93"/>
            <p:cNvCxnSpPr/>
            <p:nvPr/>
          </p:nvCxnSpPr>
          <p:spPr>
            <a:xfrm>
              <a:off x="8282508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354516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箭头连接符 95"/>
            <p:cNvCxnSpPr/>
            <p:nvPr/>
          </p:nvCxnSpPr>
          <p:spPr>
            <a:xfrm flipH="1" flipV="1">
              <a:off x="8361384" y="6006492"/>
              <a:ext cx="470884" cy="1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文本框 96"/>
            <p:cNvSpPr txBox="1"/>
            <p:nvPr/>
          </p:nvSpPr>
          <p:spPr>
            <a:xfrm>
              <a:off x="7380913" y="5718485"/>
              <a:ext cx="1152129" cy="30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40~2000ns</a:t>
              </a:r>
              <a:endParaRPr lang="zh-CN" altLang="en-US" sz="1000" dirty="0"/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8155509" y="6108873"/>
              <a:ext cx="762846" cy="30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200ns</a:t>
              </a:r>
              <a:endParaRPr lang="zh-CN" altLang="en-US" sz="1000" dirty="0"/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8477732" y="5753745"/>
              <a:ext cx="620150" cy="30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1kHz</a:t>
              </a:r>
              <a:endParaRPr lang="zh-CN" altLang="en-US" sz="1000" dirty="0"/>
            </a:p>
          </p:txBody>
        </p:sp>
      </p:grpSp>
      <p:sp>
        <p:nvSpPr>
          <p:cNvPr id="105" name="矩形 104"/>
          <p:cNvSpPr/>
          <p:nvPr/>
        </p:nvSpPr>
        <p:spPr>
          <a:xfrm>
            <a:off x="573770" y="6104329"/>
            <a:ext cx="1825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0033CC"/>
                </a:solidFill>
              </a:rPr>
              <a:t>Pulsed </a:t>
            </a:r>
            <a:r>
              <a:rPr lang="en-US" altLang="zh-CN" sz="1200" dirty="0" err="1">
                <a:solidFill>
                  <a:srgbClr val="0033CC"/>
                </a:solidFill>
              </a:rPr>
              <a:t>sextupole</a:t>
            </a:r>
            <a:r>
              <a:rPr lang="en-US" altLang="zh-CN" sz="1200" dirty="0">
                <a:solidFill>
                  <a:srgbClr val="0033CC"/>
                </a:solidFill>
              </a:rPr>
              <a:t> magnet </a:t>
            </a:r>
            <a:endParaRPr lang="zh-CN" altLang="en-US" sz="1200" dirty="0">
              <a:solidFill>
                <a:srgbClr val="0033CC"/>
              </a:solidFill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2821466" y="6115026"/>
            <a:ext cx="16313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solidFill>
                  <a:srgbClr val="0033CC"/>
                </a:solidFill>
              </a:rPr>
              <a:t>lumped </a:t>
            </a:r>
            <a:r>
              <a:rPr lang="en-US" altLang="zh-CN" sz="1200" dirty="0">
                <a:solidFill>
                  <a:srgbClr val="0033CC"/>
                </a:solidFill>
              </a:rPr>
              <a:t>parameter </a:t>
            </a:r>
            <a:r>
              <a:rPr lang="en-US" altLang="zh-CN" sz="1200" dirty="0" smtClean="0">
                <a:solidFill>
                  <a:srgbClr val="0033CC"/>
                </a:solidFill>
              </a:rPr>
              <a:t>NLK</a:t>
            </a:r>
            <a:endParaRPr lang="zh-CN" altLang="en-US" sz="1200" dirty="0">
              <a:solidFill>
                <a:srgbClr val="0033CC"/>
              </a:solidFill>
            </a:endParaRPr>
          </a:p>
        </p:txBody>
      </p:sp>
      <p:pic>
        <p:nvPicPr>
          <p:cNvPr id="107" name="图片 10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5786" y="4139200"/>
            <a:ext cx="1952525" cy="1973351"/>
          </a:xfrm>
          <a:prstGeom prst="rect">
            <a:avLst/>
          </a:prstGeom>
        </p:spPr>
      </p:pic>
      <p:grpSp>
        <p:nvGrpSpPr>
          <p:cNvPr id="148" name="组合 147"/>
          <p:cNvGrpSpPr/>
          <p:nvPr/>
        </p:nvGrpSpPr>
        <p:grpSpPr>
          <a:xfrm>
            <a:off x="5042313" y="5023429"/>
            <a:ext cx="432048" cy="406979"/>
            <a:chOff x="5042313" y="5023429"/>
            <a:chExt cx="432048" cy="406979"/>
          </a:xfrm>
        </p:grpSpPr>
        <p:sp>
          <p:nvSpPr>
            <p:cNvPr id="143" name="矩形 142"/>
            <p:cNvSpPr/>
            <p:nvPr/>
          </p:nvSpPr>
          <p:spPr>
            <a:xfrm>
              <a:off x="5042313" y="5169579"/>
              <a:ext cx="432048" cy="983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矩形 143"/>
            <p:cNvSpPr/>
            <p:nvPr/>
          </p:nvSpPr>
          <p:spPr>
            <a:xfrm flipV="1">
              <a:off x="5204481" y="5023429"/>
              <a:ext cx="92578" cy="4069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7667406" y="5047605"/>
            <a:ext cx="434685" cy="315875"/>
            <a:chOff x="7667406" y="5047605"/>
            <a:chExt cx="434685" cy="315875"/>
          </a:xfrm>
        </p:grpSpPr>
        <p:sp>
          <p:nvSpPr>
            <p:cNvPr id="146" name="矩形 145"/>
            <p:cNvSpPr/>
            <p:nvPr/>
          </p:nvSpPr>
          <p:spPr>
            <a:xfrm>
              <a:off x="7670043" y="5047605"/>
              <a:ext cx="432048" cy="983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矩形 146"/>
            <p:cNvSpPr/>
            <p:nvPr/>
          </p:nvSpPr>
          <p:spPr>
            <a:xfrm>
              <a:off x="7667406" y="5265114"/>
              <a:ext cx="432048" cy="983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0" name="文本框 149"/>
          <p:cNvSpPr txBox="1"/>
          <p:nvPr/>
        </p:nvSpPr>
        <p:spPr>
          <a:xfrm>
            <a:off x="7970560" y="4766489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</a:rPr>
              <a:t>？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  <p:sp>
        <p:nvSpPr>
          <p:cNvPr id="151" name="矩形 150"/>
          <p:cNvSpPr/>
          <p:nvPr/>
        </p:nvSpPr>
        <p:spPr>
          <a:xfrm>
            <a:off x="7344835" y="6128739"/>
            <a:ext cx="18507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solidFill>
                  <a:srgbClr val="0033CC"/>
                </a:solidFill>
              </a:rPr>
              <a:t>Distributed </a:t>
            </a:r>
            <a:r>
              <a:rPr lang="en-US" altLang="zh-CN" sz="1200" dirty="0">
                <a:solidFill>
                  <a:srgbClr val="0033CC"/>
                </a:solidFill>
              </a:rPr>
              <a:t>parameter </a:t>
            </a:r>
            <a:r>
              <a:rPr lang="en-US" altLang="zh-CN" sz="1200" dirty="0" smtClean="0">
                <a:solidFill>
                  <a:srgbClr val="0033CC"/>
                </a:solidFill>
              </a:rPr>
              <a:t>NLK</a:t>
            </a:r>
            <a:endParaRPr lang="zh-CN" altLang="en-US" sz="1200" dirty="0">
              <a:solidFill>
                <a:srgbClr val="0033CC"/>
              </a:solidFill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4969506" y="6137700"/>
            <a:ext cx="24341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solidFill>
                  <a:srgbClr val="0033CC"/>
                </a:solidFill>
              </a:rPr>
              <a:t>Distributed </a:t>
            </a:r>
            <a:r>
              <a:rPr lang="en-US" altLang="zh-CN" sz="1200" dirty="0">
                <a:solidFill>
                  <a:srgbClr val="0033CC"/>
                </a:solidFill>
              </a:rPr>
              <a:t>parameter d</a:t>
            </a:r>
            <a:r>
              <a:rPr lang="en-US" altLang="zh-CN" sz="1200" dirty="0" smtClean="0">
                <a:solidFill>
                  <a:srgbClr val="0033CC"/>
                </a:solidFill>
              </a:rPr>
              <a:t>ipole kicker </a:t>
            </a:r>
            <a:endParaRPr lang="zh-CN" altLang="en-US" sz="1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4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5496" y="1916832"/>
            <a:ext cx="4481516" cy="980110"/>
          </a:xfrm>
        </p:spPr>
        <p:txBody>
          <a:bodyPr>
            <a:normAutofit fontScale="55000" lnSpcReduction="20000"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Kicker </a:t>
            </a:r>
            <a:r>
              <a:rPr lang="en-US" altLang="zh-CN" dirty="0" err="1" smtClean="0">
                <a:solidFill>
                  <a:srgbClr val="FF0000"/>
                </a:solidFill>
              </a:rPr>
              <a:t>pulser</a:t>
            </a:r>
            <a:r>
              <a:rPr lang="en-US" altLang="zh-CN" dirty="0" smtClean="0">
                <a:solidFill>
                  <a:srgbClr val="FF0000"/>
                </a:solidFill>
              </a:rPr>
              <a:t> requirements are special:</a:t>
            </a:r>
          </a:p>
          <a:p>
            <a:pPr lvl="1"/>
            <a:r>
              <a:rPr lang="en-US" altLang="zh-CN" sz="2500" dirty="0" smtClean="0"/>
              <a:t>Flat-top dropping</a:t>
            </a:r>
          </a:p>
          <a:p>
            <a:pPr lvl="1"/>
            <a:r>
              <a:rPr lang="en-US" altLang="zh-CN" sz="2500" dirty="0" smtClean="0"/>
              <a:t>Amplitude long term stability  </a:t>
            </a:r>
            <a:endParaRPr lang="en-US" altLang="zh-CN" sz="25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Challenge </a:t>
            </a:r>
            <a:r>
              <a:rPr lang="en-US" altLang="zh-CN" sz="3200" dirty="0" smtClean="0"/>
              <a:t>of new beam separating system</a:t>
            </a:r>
            <a:endParaRPr lang="zh-CN" altLang="en-US" sz="32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8439" y="3378534"/>
            <a:ext cx="5603581" cy="1706650"/>
            <a:chOff x="1500598" y="4680896"/>
            <a:chExt cx="5603581" cy="1706650"/>
          </a:xfrm>
        </p:grpSpPr>
        <p:grpSp>
          <p:nvGrpSpPr>
            <p:cNvPr id="29" name="组合 28"/>
            <p:cNvGrpSpPr/>
            <p:nvPr/>
          </p:nvGrpSpPr>
          <p:grpSpPr>
            <a:xfrm>
              <a:off x="1768865" y="5229200"/>
              <a:ext cx="5335314" cy="1158346"/>
              <a:chOff x="1160267" y="1484784"/>
              <a:chExt cx="5335314" cy="1158346"/>
            </a:xfrm>
          </p:grpSpPr>
          <p:grpSp>
            <p:nvGrpSpPr>
              <p:cNvPr id="59" name="组合 58"/>
              <p:cNvGrpSpPr/>
              <p:nvPr/>
            </p:nvGrpSpPr>
            <p:grpSpPr>
              <a:xfrm>
                <a:off x="1780683" y="1685723"/>
                <a:ext cx="4285171" cy="725845"/>
                <a:chOff x="1780683" y="1685723"/>
                <a:chExt cx="4285171" cy="725845"/>
              </a:xfrm>
            </p:grpSpPr>
            <p:grpSp>
              <p:nvGrpSpPr>
                <p:cNvPr id="73" name="组合 72"/>
                <p:cNvGrpSpPr/>
                <p:nvPr/>
              </p:nvGrpSpPr>
              <p:grpSpPr>
                <a:xfrm>
                  <a:off x="1780683" y="1685723"/>
                  <a:ext cx="879847" cy="725845"/>
                  <a:chOff x="6554804" y="3477824"/>
                  <a:chExt cx="1842759" cy="1181077"/>
                </a:xfrm>
              </p:grpSpPr>
              <p:sp>
                <p:nvSpPr>
                  <p:cNvPr id="95" name="任意多边形 94"/>
                  <p:cNvSpPr/>
                  <p:nvPr/>
                </p:nvSpPr>
                <p:spPr>
                  <a:xfrm>
                    <a:off x="6810915" y="3477824"/>
                    <a:ext cx="256321" cy="1034381"/>
                  </a:xfrm>
                  <a:custGeom>
                    <a:avLst/>
                    <a:gdLst>
                      <a:gd name="connsiteX0" fmla="*/ 0 w 82550"/>
                      <a:gd name="connsiteY0" fmla="*/ 1224852 h 1224852"/>
                      <a:gd name="connsiteX1" fmla="*/ 25400 w 82550"/>
                      <a:gd name="connsiteY1" fmla="*/ 56452 h 1224852"/>
                      <a:gd name="connsiteX2" fmla="*/ 82550 w 82550"/>
                      <a:gd name="connsiteY2" fmla="*/ 196152 h 1224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550" h="1224852">
                        <a:moveTo>
                          <a:pt x="0" y="1224852"/>
                        </a:moveTo>
                        <a:cubicBezTo>
                          <a:pt x="5821" y="726377"/>
                          <a:pt x="11642" y="227902"/>
                          <a:pt x="25400" y="56452"/>
                        </a:cubicBezTo>
                        <a:cubicBezTo>
                          <a:pt x="39158" y="-114998"/>
                          <a:pt x="47625" y="154877"/>
                          <a:pt x="82550" y="196152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96" name="直接连接符 95"/>
                  <p:cNvCxnSpPr/>
                  <p:nvPr/>
                </p:nvCxnSpPr>
                <p:spPr>
                  <a:xfrm flipH="1">
                    <a:off x="6554804" y="4512205"/>
                    <a:ext cx="256111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直接连接符 96"/>
                  <p:cNvCxnSpPr/>
                  <p:nvPr/>
                </p:nvCxnSpPr>
                <p:spPr>
                  <a:xfrm>
                    <a:off x="7062403" y="3644975"/>
                    <a:ext cx="938259" cy="102019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8" name="任意多边形 97"/>
                  <p:cNvSpPr/>
                  <p:nvPr/>
                </p:nvSpPr>
                <p:spPr>
                  <a:xfrm>
                    <a:off x="8000038" y="3750107"/>
                    <a:ext cx="147010" cy="908794"/>
                  </a:xfrm>
                  <a:custGeom>
                    <a:avLst/>
                    <a:gdLst>
                      <a:gd name="connsiteX0" fmla="*/ 0 w 139700"/>
                      <a:gd name="connsiteY0" fmla="*/ 0 h 951442"/>
                      <a:gd name="connsiteX1" fmla="*/ 88900 w 139700"/>
                      <a:gd name="connsiteY1" fmla="*/ 889000 h 951442"/>
                      <a:gd name="connsiteX2" fmla="*/ 139700 w 139700"/>
                      <a:gd name="connsiteY2" fmla="*/ 806450 h 951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9700" h="951442">
                        <a:moveTo>
                          <a:pt x="0" y="0"/>
                        </a:moveTo>
                        <a:cubicBezTo>
                          <a:pt x="32808" y="377296"/>
                          <a:pt x="65617" y="754592"/>
                          <a:pt x="88900" y="889000"/>
                        </a:cubicBezTo>
                        <a:cubicBezTo>
                          <a:pt x="112183" y="1023408"/>
                          <a:pt x="125941" y="914929"/>
                          <a:pt x="139700" y="80645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99" name="直接连接符 98"/>
                  <p:cNvCxnSpPr/>
                  <p:nvPr/>
                </p:nvCxnSpPr>
                <p:spPr>
                  <a:xfrm flipH="1">
                    <a:off x="8141452" y="4512205"/>
                    <a:ext cx="256111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4" name="直接连接符 73"/>
                <p:cNvCxnSpPr/>
                <p:nvPr/>
              </p:nvCxnSpPr>
              <p:spPr>
                <a:xfrm flipV="1">
                  <a:off x="2660530" y="2321414"/>
                  <a:ext cx="261349" cy="2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5" name="组合 74"/>
                <p:cNvGrpSpPr/>
                <p:nvPr/>
              </p:nvGrpSpPr>
              <p:grpSpPr>
                <a:xfrm>
                  <a:off x="2915816" y="1772816"/>
                  <a:ext cx="879847" cy="626052"/>
                  <a:chOff x="6554804" y="3477824"/>
                  <a:chExt cx="1842759" cy="1181077"/>
                </a:xfrm>
              </p:grpSpPr>
              <p:sp>
                <p:nvSpPr>
                  <p:cNvPr id="90" name="任意多边形 89"/>
                  <p:cNvSpPr/>
                  <p:nvPr/>
                </p:nvSpPr>
                <p:spPr>
                  <a:xfrm>
                    <a:off x="6810915" y="3477824"/>
                    <a:ext cx="256321" cy="1034381"/>
                  </a:xfrm>
                  <a:custGeom>
                    <a:avLst/>
                    <a:gdLst>
                      <a:gd name="connsiteX0" fmla="*/ 0 w 82550"/>
                      <a:gd name="connsiteY0" fmla="*/ 1224852 h 1224852"/>
                      <a:gd name="connsiteX1" fmla="*/ 25400 w 82550"/>
                      <a:gd name="connsiteY1" fmla="*/ 56452 h 1224852"/>
                      <a:gd name="connsiteX2" fmla="*/ 82550 w 82550"/>
                      <a:gd name="connsiteY2" fmla="*/ 196152 h 1224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550" h="1224852">
                        <a:moveTo>
                          <a:pt x="0" y="1224852"/>
                        </a:moveTo>
                        <a:cubicBezTo>
                          <a:pt x="5821" y="726377"/>
                          <a:pt x="11642" y="227902"/>
                          <a:pt x="25400" y="56452"/>
                        </a:cubicBezTo>
                        <a:cubicBezTo>
                          <a:pt x="39158" y="-114998"/>
                          <a:pt x="47625" y="154877"/>
                          <a:pt x="82550" y="196152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91" name="直接连接符 90"/>
                  <p:cNvCxnSpPr/>
                  <p:nvPr/>
                </p:nvCxnSpPr>
                <p:spPr>
                  <a:xfrm flipH="1">
                    <a:off x="6554804" y="4512205"/>
                    <a:ext cx="256111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直接连接符 91"/>
                  <p:cNvCxnSpPr/>
                  <p:nvPr/>
                </p:nvCxnSpPr>
                <p:spPr>
                  <a:xfrm>
                    <a:off x="7062403" y="3644975"/>
                    <a:ext cx="938259" cy="102019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3" name="任意多边形 92"/>
                  <p:cNvSpPr/>
                  <p:nvPr/>
                </p:nvSpPr>
                <p:spPr>
                  <a:xfrm>
                    <a:off x="8000038" y="3750107"/>
                    <a:ext cx="147010" cy="908794"/>
                  </a:xfrm>
                  <a:custGeom>
                    <a:avLst/>
                    <a:gdLst>
                      <a:gd name="connsiteX0" fmla="*/ 0 w 139700"/>
                      <a:gd name="connsiteY0" fmla="*/ 0 h 951442"/>
                      <a:gd name="connsiteX1" fmla="*/ 88900 w 139700"/>
                      <a:gd name="connsiteY1" fmla="*/ 889000 h 951442"/>
                      <a:gd name="connsiteX2" fmla="*/ 139700 w 139700"/>
                      <a:gd name="connsiteY2" fmla="*/ 806450 h 951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9700" h="951442">
                        <a:moveTo>
                          <a:pt x="0" y="0"/>
                        </a:moveTo>
                        <a:cubicBezTo>
                          <a:pt x="32808" y="377296"/>
                          <a:pt x="65617" y="754592"/>
                          <a:pt x="88900" y="889000"/>
                        </a:cubicBezTo>
                        <a:cubicBezTo>
                          <a:pt x="112183" y="1023408"/>
                          <a:pt x="125941" y="914929"/>
                          <a:pt x="139700" y="80645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94" name="直接连接符 93"/>
                  <p:cNvCxnSpPr/>
                  <p:nvPr/>
                </p:nvCxnSpPr>
                <p:spPr>
                  <a:xfrm flipH="1">
                    <a:off x="8141452" y="4512205"/>
                    <a:ext cx="256111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6" name="组合 75"/>
                <p:cNvGrpSpPr/>
                <p:nvPr/>
              </p:nvGrpSpPr>
              <p:grpSpPr>
                <a:xfrm>
                  <a:off x="4047750" y="1855068"/>
                  <a:ext cx="879847" cy="537450"/>
                  <a:chOff x="6554804" y="3477824"/>
                  <a:chExt cx="1842759" cy="1181077"/>
                </a:xfrm>
              </p:grpSpPr>
              <p:sp>
                <p:nvSpPr>
                  <p:cNvPr id="85" name="任意多边形 84"/>
                  <p:cNvSpPr/>
                  <p:nvPr/>
                </p:nvSpPr>
                <p:spPr>
                  <a:xfrm>
                    <a:off x="6810915" y="3477824"/>
                    <a:ext cx="256321" cy="1034381"/>
                  </a:xfrm>
                  <a:custGeom>
                    <a:avLst/>
                    <a:gdLst>
                      <a:gd name="connsiteX0" fmla="*/ 0 w 82550"/>
                      <a:gd name="connsiteY0" fmla="*/ 1224852 h 1224852"/>
                      <a:gd name="connsiteX1" fmla="*/ 25400 w 82550"/>
                      <a:gd name="connsiteY1" fmla="*/ 56452 h 1224852"/>
                      <a:gd name="connsiteX2" fmla="*/ 82550 w 82550"/>
                      <a:gd name="connsiteY2" fmla="*/ 196152 h 1224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550" h="1224852">
                        <a:moveTo>
                          <a:pt x="0" y="1224852"/>
                        </a:moveTo>
                        <a:cubicBezTo>
                          <a:pt x="5821" y="726377"/>
                          <a:pt x="11642" y="227902"/>
                          <a:pt x="25400" y="56452"/>
                        </a:cubicBezTo>
                        <a:cubicBezTo>
                          <a:pt x="39158" y="-114998"/>
                          <a:pt x="47625" y="154877"/>
                          <a:pt x="82550" y="196152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86" name="直接连接符 85"/>
                  <p:cNvCxnSpPr/>
                  <p:nvPr/>
                </p:nvCxnSpPr>
                <p:spPr>
                  <a:xfrm flipH="1">
                    <a:off x="6554804" y="4512205"/>
                    <a:ext cx="256111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直接连接符 86"/>
                  <p:cNvCxnSpPr/>
                  <p:nvPr/>
                </p:nvCxnSpPr>
                <p:spPr>
                  <a:xfrm>
                    <a:off x="7062403" y="3644975"/>
                    <a:ext cx="938259" cy="102019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8" name="任意多边形 87"/>
                  <p:cNvSpPr/>
                  <p:nvPr/>
                </p:nvSpPr>
                <p:spPr>
                  <a:xfrm>
                    <a:off x="8000038" y="3750107"/>
                    <a:ext cx="147010" cy="908794"/>
                  </a:xfrm>
                  <a:custGeom>
                    <a:avLst/>
                    <a:gdLst>
                      <a:gd name="connsiteX0" fmla="*/ 0 w 139700"/>
                      <a:gd name="connsiteY0" fmla="*/ 0 h 951442"/>
                      <a:gd name="connsiteX1" fmla="*/ 88900 w 139700"/>
                      <a:gd name="connsiteY1" fmla="*/ 889000 h 951442"/>
                      <a:gd name="connsiteX2" fmla="*/ 139700 w 139700"/>
                      <a:gd name="connsiteY2" fmla="*/ 806450 h 951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9700" h="951442">
                        <a:moveTo>
                          <a:pt x="0" y="0"/>
                        </a:moveTo>
                        <a:cubicBezTo>
                          <a:pt x="32808" y="377296"/>
                          <a:pt x="65617" y="754592"/>
                          <a:pt x="88900" y="889000"/>
                        </a:cubicBezTo>
                        <a:cubicBezTo>
                          <a:pt x="112183" y="1023408"/>
                          <a:pt x="125941" y="914929"/>
                          <a:pt x="139700" y="80645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89" name="直接连接符 88"/>
                  <p:cNvCxnSpPr/>
                  <p:nvPr/>
                </p:nvCxnSpPr>
                <p:spPr>
                  <a:xfrm flipH="1">
                    <a:off x="8141452" y="4512205"/>
                    <a:ext cx="256111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7" name="直接连接符 76"/>
                <p:cNvCxnSpPr/>
                <p:nvPr/>
              </p:nvCxnSpPr>
              <p:spPr>
                <a:xfrm flipV="1">
                  <a:off x="3786401" y="2321109"/>
                  <a:ext cx="261349" cy="2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8" name="组合 77"/>
                <p:cNvGrpSpPr/>
                <p:nvPr/>
              </p:nvGrpSpPr>
              <p:grpSpPr>
                <a:xfrm>
                  <a:off x="5186007" y="1766466"/>
                  <a:ext cx="879847" cy="638752"/>
                  <a:chOff x="6554804" y="3477824"/>
                  <a:chExt cx="1842759" cy="1181077"/>
                </a:xfrm>
              </p:grpSpPr>
              <p:sp>
                <p:nvSpPr>
                  <p:cNvPr id="80" name="任意多边形 79"/>
                  <p:cNvSpPr/>
                  <p:nvPr/>
                </p:nvSpPr>
                <p:spPr>
                  <a:xfrm>
                    <a:off x="6810915" y="3477824"/>
                    <a:ext cx="256321" cy="1034381"/>
                  </a:xfrm>
                  <a:custGeom>
                    <a:avLst/>
                    <a:gdLst>
                      <a:gd name="connsiteX0" fmla="*/ 0 w 82550"/>
                      <a:gd name="connsiteY0" fmla="*/ 1224852 h 1224852"/>
                      <a:gd name="connsiteX1" fmla="*/ 25400 w 82550"/>
                      <a:gd name="connsiteY1" fmla="*/ 56452 h 1224852"/>
                      <a:gd name="connsiteX2" fmla="*/ 82550 w 82550"/>
                      <a:gd name="connsiteY2" fmla="*/ 196152 h 1224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550" h="1224852">
                        <a:moveTo>
                          <a:pt x="0" y="1224852"/>
                        </a:moveTo>
                        <a:cubicBezTo>
                          <a:pt x="5821" y="726377"/>
                          <a:pt x="11642" y="227902"/>
                          <a:pt x="25400" y="56452"/>
                        </a:cubicBezTo>
                        <a:cubicBezTo>
                          <a:pt x="39158" y="-114998"/>
                          <a:pt x="47625" y="154877"/>
                          <a:pt x="82550" y="196152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81" name="直接连接符 80"/>
                  <p:cNvCxnSpPr/>
                  <p:nvPr/>
                </p:nvCxnSpPr>
                <p:spPr>
                  <a:xfrm flipH="1">
                    <a:off x="6554804" y="4512205"/>
                    <a:ext cx="256111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直接连接符 81"/>
                  <p:cNvCxnSpPr/>
                  <p:nvPr/>
                </p:nvCxnSpPr>
                <p:spPr>
                  <a:xfrm>
                    <a:off x="7062403" y="3644975"/>
                    <a:ext cx="938259" cy="102019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3" name="任意多边形 82"/>
                  <p:cNvSpPr/>
                  <p:nvPr/>
                </p:nvSpPr>
                <p:spPr>
                  <a:xfrm>
                    <a:off x="8000038" y="3750107"/>
                    <a:ext cx="147010" cy="908794"/>
                  </a:xfrm>
                  <a:custGeom>
                    <a:avLst/>
                    <a:gdLst>
                      <a:gd name="connsiteX0" fmla="*/ 0 w 139700"/>
                      <a:gd name="connsiteY0" fmla="*/ 0 h 951442"/>
                      <a:gd name="connsiteX1" fmla="*/ 88900 w 139700"/>
                      <a:gd name="connsiteY1" fmla="*/ 889000 h 951442"/>
                      <a:gd name="connsiteX2" fmla="*/ 139700 w 139700"/>
                      <a:gd name="connsiteY2" fmla="*/ 806450 h 951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9700" h="951442">
                        <a:moveTo>
                          <a:pt x="0" y="0"/>
                        </a:moveTo>
                        <a:cubicBezTo>
                          <a:pt x="32808" y="377296"/>
                          <a:pt x="65617" y="754592"/>
                          <a:pt x="88900" y="889000"/>
                        </a:cubicBezTo>
                        <a:cubicBezTo>
                          <a:pt x="112183" y="1023408"/>
                          <a:pt x="125941" y="914929"/>
                          <a:pt x="139700" y="80645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84" name="直接连接符 83"/>
                  <p:cNvCxnSpPr/>
                  <p:nvPr/>
                </p:nvCxnSpPr>
                <p:spPr>
                  <a:xfrm flipH="1">
                    <a:off x="8141452" y="4512205"/>
                    <a:ext cx="256111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9" name="直接连接符 78"/>
                <p:cNvCxnSpPr/>
                <p:nvPr/>
              </p:nvCxnSpPr>
              <p:spPr>
                <a:xfrm flipV="1">
                  <a:off x="4930665" y="2321109"/>
                  <a:ext cx="261349" cy="2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0" name="直接连接符 59"/>
              <p:cNvCxnSpPr/>
              <p:nvPr/>
            </p:nvCxnSpPr>
            <p:spPr>
              <a:xfrm>
                <a:off x="1779498" y="1788448"/>
                <a:ext cx="920294" cy="0"/>
              </a:xfrm>
              <a:prstGeom prst="line">
                <a:avLst/>
              </a:prstGeom>
              <a:ln w="6350">
                <a:solidFill>
                  <a:srgbClr val="0FC80A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2177080" y="1861418"/>
                <a:ext cx="508850" cy="0"/>
              </a:xfrm>
              <a:prstGeom prst="line">
                <a:avLst/>
              </a:prstGeom>
              <a:ln w="6350">
                <a:solidFill>
                  <a:srgbClr val="0FC80A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782738" y="1685723"/>
                <a:ext cx="444190" cy="0"/>
              </a:xfrm>
              <a:prstGeom prst="line">
                <a:avLst/>
              </a:prstGeom>
              <a:ln w="6350">
                <a:solidFill>
                  <a:srgbClr val="0FC80A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2195736" y="2321109"/>
                <a:ext cx="508850" cy="0"/>
              </a:xfrm>
              <a:prstGeom prst="line">
                <a:avLst/>
              </a:prstGeom>
              <a:ln w="6350">
                <a:solidFill>
                  <a:srgbClr val="0FC80A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>
                <a:off x="2195736" y="2420888"/>
                <a:ext cx="508850" cy="0"/>
              </a:xfrm>
              <a:prstGeom prst="line">
                <a:avLst/>
              </a:prstGeom>
              <a:ln w="6350">
                <a:solidFill>
                  <a:srgbClr val="0FC80A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箭头连接符 64"/>
              <p:cNvCxnSpPr/>
              <p:nvPr/>
            </p:nvCxnSpPr>
            <p:spPr>
              <a:xfrm>
                <a:off x="1902966" y="1484784"/>
                <a:ext cx="0" cy="200939"/>
              </a:xfrm>
              <a:prstGeom prst="straightConnector1">
                <a:avLst/>
              </a:prstGeom>
              <a:ln>
                <a:solidFill>
                  <a:srgbClr val="0FC80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文本框 65"/>
              <p:cNvSpPr txBox="1"/>
              <p:nvPr/>
            </p:nvSpPr>
            <p:spPr>
              <a:xfrm>
                <a:off x="1160267" y="1624843"/>
                <a:ext cx="71621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dirty="0" smtClean="0">
                    <a:solidFill>
                      <a:srgbClr val="0FC80A"/>
                    </a:solidFill>
                  </a:rPr>
                  <a:t>overshoot</a:t>
                </a:r>
                <a:endParaRPr lang="zh-CN" altLang="en-US" sz="900" dirty="0">
                  <a:solidFill>
                    <a:srgbClr val="0FC80A"/>
                  </a:solidFill>
                </a:endParaRPr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2524744" y="1561312"/>
                <a:ext cx="71805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dirty="0" smtClean="0">
                    <a:solidFill>
                      <a:srgbClr val="0FC80A"/>
                    </a:solidFill>
                  </a:rPr>
                  <a:t>Top-drop</a:t>
                </a:r>
                <a:endParaRPr lang="zh-CN" altLang="en-US" sz="900" dirty="0">
                  <a:solidFill>
                    <a:srgbClr val="0FC80A"/>
                  </a:solidFill>
                </a:endParaRPr>
              </a:p>
            </p:txBody>
          </p:sp>
          <p:cxnSp>
            <p:nvCxnSpPr>
              <p:cNvPr id="68" name="直接箭头连接符 67"/>
              <p:cNvCxnSpPr/>
              <p:nvPr/>
            </p:nvCxnSpPr>
            <p:spPr>
              <a:xfrm>
                <a:off x="2556494" y="1588542"/>
                <a:ext cx="0" cy="200939"/>
              </a:xfrm>
              <a:prstGeom prst="straightConnector1">
                <a:avLst/>
              </a:prstGeom>
              <a:ln>
                <a:solidFill>
                  <a:srgbClr val="0FC80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箭头连接符 68"/>
              <p:cNvCxnSpPr/>
              <p:nvPr/>
            </p:nvCxnSpPr>
            <p:spPr>
              <a:xfrm flipV="1">
                <a:off x="2524743" y="2420721"/>
                <a:ext cx="1" cy="184577"/>
              </a:xfrm>
              <a:prstGeom prst="straightConnector1">
                <a:avLst/>
              </a:prstGeom>
              <a:ln>
                <a:solidFill>
                  <a:srgbClr val="0FC80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文本框 69"/>
              <p:cNvSpPr txBox="1"/>
              <p:nvPr/>
            </p:nvSpPr>
            <p:spPr>
              <a:xfrm>
                <a:off x="2483767" y="2412298"/>
                <a:ext cx="43204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dirty="0" smtClean="0">
                    <a:solidFill>
                      <a:srgbClr val="0FC80A"/>
                    </a:solidFill>
                  </a:rPr>
                  <a:t>Tail </a:t>
                </a:r>
                <a:endParaRPr lang="zh-CN" altLang="en-US" sz="900" dirty="0">
                  <a:solidFill>
                    <a:srgbClr val="0FC80A"/>
                  </a:solidFill>
                </a:endParaRPr>
              </a:p>
            </p:txBody>
          </p:sp>
          <p:cxnSp>
            <p:nvCxnSpPr>
              <p:cNvPr id="71" name="直接连接符 70"/>
              <p:cNvCxnSpPr/>
              <p:nvPr/>
            </p:nvCxnSpPr>
            <p:spPr>
              <a:xfrm flipV="1">
                <a:off x="2483767" y="1852378"/>
                <a:ext cx="3662110" cy="7390"/>
              </a:xfrm>
              <a:prstGeom prst="line">
                <a:avLst/>
              </a:prstGeom>
              <a:ln w="6350">
                <a:solidFill>
                  <a:srgbClr val="0FC80A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文本框 71"/>
              <p:cNvSpPr txBox="1"/>
              <p:nvPr/>
            </p:nvSpPr>
            <p:spPr>
              <a:xfrm>
                <a:off x="5596961" y="1658983"/>
                <a:ext cx="8986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dirty="0">
                    <a:solidFill>
                      <a:srgbClr val="0FC80A"/>
                    </a:solidFill>
                  </a:rPr>
                  <a:t>Amplitude drift</a:t>
                </a:r>
                <a:endParaRPr lang="zh-CN" altLang="en-US" sz="900" dirty="0">
                  <a:solidFill>
                    <a:srgbClr val="0FC80A"/>
                  </a:solidFill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053029" y="4680896"/>
              <a:ext cx="4930171" cy="799288"/>
              <a:chOff x="1403648" y="2316246"/>
              <a:chExt cx="4930171" cy="799288"/>
            </a:xfrm>
          </p:grpSpPr>
          <p:cxnSp>
            <p:nvCxnSpPr>
              <p:cNvPr id="37" name="直接连接符 36"/>
              <p:cNvCxnSpPr/>
              <p:nvPr/>
            </p:nvCxnSpPr>
            <p:spPr>
              <a:xfrm>
                <a:off x="1403648" y="2831610"/>
                <a:ext cx="50530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1908957" y="2514125"/>
                <a:ext cx="0" cy="3174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1908957" y="2514125"/>
                <a:ext cx="5735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2489592" y="2514125"/>
                <a:ext cx="0" cy="3174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2489592" y="2831610"/>
                <a:ext cx="53233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3021929" y="2514125"/>
                <a:ext cx="0" cy="3174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3021929" y="2514125"/>
                <a:ext cx="5735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3602564" y="2514125"/>
                <a:ext cx="0" cy="3174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3602564" y="2831610"/>
                <a:ext cx="50530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文本框 46"/>
              <p:cNvSpPr txBox="1"/>
              <p:nvPr/>
            </p:nvSpPr>
            <p:spPr>
              <a:xfrm>
                <a:off x="1908499" y="2316549"/>
                <a:ext cx="59569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165us</a:t>
                </a:r>
                <a:endParaRPr lang="zh-CN" altLang="en-US" sz="1200" dirty="0"/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2489591" y="2627448"/>
                <a:ext cx="59569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165us</a:t>
                </a:r>
                <a:endParaRPr lang="zh-CN" altLang="en-US" sz="1200" dirty="0"/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2996797" y="2316246"/>
                <a:ext cx="59569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165us</a:t>
                </a:r>
                <a:endParaRPr lang="zh-CN" altLang="en-US" sz="1200" dirty="0"/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3330896" y="2838535"/>
                <a:ext cx="13816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CW=6.06kHz,50%</a:t>
                </a:r>
                <a:endParaRPr lang="zh-CN" altLang="en-US" sz="1200" dirty="0"/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>
                <a:off x="4107873" y="2514125"/>
                <a:ext cx="0" cy="3174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107873" y="2514125"/>
                <a:ext cx="5735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4688508" y="2514125"/>
                <a:ext cx="0" cy="3174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4688508" y="2831610"/>
                <a:ext cx="53233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5220846" y="2514125"/>
                <a:ext cx="0" cy="3174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5220846" y="2514125"/>
                <a:ext cx="5735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5801481" y="2514125"/>
                <a:ext cx="0" cy="3174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5801481" y="2831610"/>
                <a:ext cx="53233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文本框 33"/>
            <p:cNvSpPr txBox="1"/>
            <p:nvPr/>
          </p:nvSpPr>
          <p:spPr>
            <a:xfrm>
              <a:off x="1500598" y="4752732"/>
              <a:ext cx="1584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Ideal </a:t>
              </a:r>
              <a:endParaRPr lang="en-US" altLang="zh-CN" sz="1400" dirty="0" smtClean="0"/>
            </a:p>
            <a:p>
              <a:r>
                <a:rPr lang="en-US" altLang="zh-CN" sz="1400" dirty="0" smtClean="0"/>
                <a:t>waveform </a:t>
              </a:r>
              <a:r>
                <a:rPr lang="zh-CN" altLang="en-US" sz="1400" dirty="0" smtClean="0"/>
                <a:t>：</a:t>
              </a:r>
              <a:endParaRPr lang="zh-CN" altLang="en-US" sz="1400" dirty="0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501566" y="5651604"/>
              <a:ext cx="1584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Practical </a:t>
              </a:r>
            </a:p>
            <a:p>
              <a:r>
                <a:rPr lang="en-US" altLang="zh-CN" sz="1400" dirty="0" smtClean="0"/>
                <a:t>waveform</a:t>
              </a:r>
              <a:r>
                <a:rPr lang="zh-CN" altLang="en-US" sz="1400" dirty="0" smtClean="0"/>
                <a:t>：</a:t>
              </a:r>
              <a:endParaRPr lang="zh-CN" altLang="en-US" sz="1400" dirty="0"/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403803" y="5188115"/>
            <a:ext cx="4781745" cy="1049197"/>
            <a:chOff x="2214603" y="5085184"/>
            <a:chExt cx="4781745" cy="1049197"/>
          </a:xfrm>
        </p:grpSpPr>
        <p:sp>
          <p:nvSpPr>
            <p:cNvPr id="21" name="圆柱形 20"/>
            <p:cNvSpPr/>
            <p:nvPr/>
          </p:nvSpPr>
          <p:spPr>
            <a:xfrm rot="16200000">
              <a:off x="2923639" y="4943181"/>
              <a:ext cx="178952" cy="60651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2214603" y="5404371"/>
              <a:ext cx="197157" cy="197157"/>
              <a:chOff x="1835696" y="5301208"/>
              <a:chExt cx="576064" cy="576064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1835696" y="5301208"/>
                <a:ext cx="576064" cy="57606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1934527" y="5419012"/>
                <a:ext cx="405225" cy="357838"/>
                <a:chOff x="1934527" y="5419012"/>
                <a:chExt cx="405225" cy="357838"/>
              </a:xfrm>
            </p:grpSpPr>
            <p:cxnSp>
              <p:nvCxnSpPr>
                <p:cNvPr id="6" name="直接连接符 5"/>
                <p:cNvCxnSpPr/>
                <p:nvPr/>
              </p:nvCxnSpPr>
              <p:spPr>
                <a:xfrm>
                  <a:off x="1934527" y="5769260"/>
                  <a:ext cx="117193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接连接符 99"/>
                <p:cNvCxnSpPr/>
                <p:nvPr/>
              </p:nvCxnSpPr>
              <p:spPr>
                <a:xfrm flipV="1">
                  <a:off x="2051720" y="5419013"/>
                  <a:ext cx="0" cy="35024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直接连接符 100"/>
                <p:cNvCxnSpPr/>
                <p:nvPr/>
              </p:nvCxnSpPr>
              <p:spPr>
                <a:xfrm flipV="1">
                  <a:off x="2222558" y="5426603"/>
                  <a:ext cx="0" cy="35024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直接连接符 101"/>
                <p:cNvCxnSpPr/>
                <p:nvPr/>
              </p:nvCxnSpPr>
              <p:spPr>
                <a:xfrm flipV="1">
                  <a:off x="2051720" y="5419012"/>
                  <a:ext cx="170838" cy="1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接连接符 102"/>
                <p:cNvCxnSpPr/>
                <p:nvPr/>
              </p:nvCxnSpPr>
              <p:spPr>
                <a:xfrm>
                  <a:off x="2222558" y="5776850"/>
                  <a:ext cx="11719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8" name="直接连接符 17"/>
            <p:cNvCxnSpPr>
              <a:endCxn id="4" idx="0"/>
            </p:cNvCxnSpPr>
            <p:nvPr/>
          </p:nvCxnSpPr>
          <p:spPr>
            <a:xfrm flipH="1">
              <a:off x="2313182" y="5235131"/>
              <a:ext cx="2" cy="169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>
              <a:off x="2311651" y="5234408"/>
              <a:ext cx="413412" cy="56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3936302" y="5164883"/>
              <a:ext cx="428532" cy="184481"/>
              <a:chOff x="4117247" y="5335916"/>
              <a:chExt cx="790802" cy="340437"/>
            </a:xfrm>
          </p:grpSpPr>
          <p:sp>
            <p:nvSpPr>
              <p:cNvPr id="26" name="空心弧 25"/>
              <p:cNvSpPr/>
              <p:nvPr/>
            </p:nvSpPr>
            <p:spPr>
              <a:xfrm>
                <a:off x="4117247" y="5335916"/>
                <a:ext cx="266740" cy="340437"/>
              </a:xfrm>
              <a:prstGeom prst="blockArc">
                <a:avLst>
                  <a:gd name="adj1" fmla="val 10800000"/>
                  <a:gd name="adj2" fmla="val 17689"/>
                  <a:gd name="adj3" fmla="val 56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空心弧 104"/>
              <p:cNvSpPr/>
              <p:nvPr/>
            </p:nvSpPr>
            <p:spPr>
              <a:xfrm>
                <a:off x="4379278" y="5335916"/>
                <a:ext cx="266740" cy="340437"/>
              </a:xfrm>
              <a:prstGeom prst="blockArc">
                <a:avLst>
                  <a:gd name="adj1" fmla="val 10800000"/>
                  <a:gd name="adj2" fmla="val 17689"/>
                  <a:gd name="adj3" fmla="val 56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空心弧 105"/>
              <p:cNvSpPr/>
              <p:nvPr/>
            </p:nvSpPr>
            <p:spPr>
              <a:xfrm>
                <a:off x="4641309" y="5335916"/>
                <a:ext cx="266740" cy="340437"/>
              </a:xfrm>
              <a:prstGeom prst="blockArc">
                <a:avLst>
                  <a:gd name="adj1" fmla="val 10800000"/>
                  <a:gd name="adj2" fmla="val 17689"/>
                  <a:gd name="adj3" fmla="val 56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 flipV="1">
              <a:off x="4510433" y="5534515"/>
              <a:ext cx="126714" cy="78167"/>
              <a:chOff x="4569158" y="5235131"/>
              <a:chExt cx="357625" cy="220611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4573790" y="5235131"/>
                <a:ext cx="352993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矩形 106"/>
              <p:cNvSpPr/>
              <p:nvPr/>
            </p:nvSpPr>
            <p:spPr>
              <a:xfrm>
                <a:off x="4569158" y="5410023"/>
                <a:ext cx="357625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08" name="直接连接符 107"/>
            <p:cNvCxnSpPr/>
            <p:nvPr/>
          </p:nvCxnSpPr>
          <p:spPr>
            <a:xfrm>
              <a:off x="3228288" y="5248410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>
              <a:off x="4364834" y="5257123"/>
              <a:ext cx="4432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>
              <a:off x="4581860" y="5257123"/>
              <a:ext cx="680" cy="270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组合 112"/>
            <p:cNvGrpSpPr/>
            <p:nvPr/>
          </p:nvGrpSpPr>
          <p:grpSpPr>
            <a:xfrm>
              <a:off x="4811112" y="5166322"/>
              <a:ext cx="428532" cy="184481"/>
              <a:chOff x="4117247" y="5335916"/>
              <a:chExt cx="790802" cy="340437"/>
            </a:xfrm>
          </p:grpSpPr>
          <p:sp>
            <p:nvSpPr>
              <p:cNvPr id="114" name="空心弧 113"/>
              <p:cNvSpPr/>
              <p:nvPr/>
            </p:nvSpPr>
            <p:spPr>
              <a:xfrm>
                <a:off x="4117247" y="5335916"/>
                <a:ext cx="266740" cy="340437"/>
              </a:xfrm>
              <a:prstGeom prst="blockArc">
                <a:avLst>
                  <a:gd name="adj1" fmla="val 10800000"/>
                  <a:gd name="adj2" fmla="val 17689"/>
                  <a:gd name="adj3" fmla="val 56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空心弧 114"/>
              <p:cNvSpPr/>
              <p:nvPr/>
            </p:nvSpPr>
            <p:spPr>
              <a:xfrm>
                <a:off x="4379278" y="5335916"/>
                <a:ext cx="266740" cy="340437"/>
              </a:xfrm>
              <a:prstGeom prst="blockArc">
                <a:avLst>
                  <a:gd name="adj1" fmla="val 10800000"/>
                  <a:gd name="adj2" fmla="val 17689"/>
                  <a:gd name="adj3" fmla="val 56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空心弧 115"/>
              <p:cNvSpPr/>
              <p:nvPr/>
            </p:nvSpPr>
            <p:spPr>
              <a:xfrm>
                <a:off x="4641309" y="5335916"/>
                <a:ext cx="266740" cy="340437"/>
              </a:xfrm>
              <a:prstGeom prst="blockArc">
                <a:avLst>
                  <a:gd name="adj1" fmla="val 10800000"/>
                  <a:gd name="adj2" fmla="val 17689"/>
                  <a:gd name="adj3" fmla="val 56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21" name="直接连接符 120"/>
            <p:cNvCxnSpPr/>
            <p:nvPr/>
          </p:nvCxnSpPr>
          <p:spPr>
            <a:xfrm>
              <a:off x="5237092" y="5258758"/>
              <a:ext cx="4432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2" name="组合 121"/>
            <p:cNvGrpSpPr/>
            <p:nvPr/>
          </p:nvGrpSpPr>
          <p:grpSpPr>
            <a:xfrm>
              <a:off x="5683370" y="5167957"/>
              <a:ext cx="428532" cy="184481"/>
              <a:chOff x="4117247" y="5335916"/>
              <a:chExt cx="790802" cy="340437"/>
            </a:xfrm>
          </p:grpSpPr>
          <p:sp>
            <p:nvSpPr>
              <p:cNvPr id="123" name="空心弧 122"/>
              <p:cNvSpPr/>
              <p:nvPr/>
            </p:nvSpPr>
            <p:spPr>
              <a:xfrm>
                <a:off x="4117247" y="5335916"/>
                <a:ext cx="266740" cy="340437"/>
              </a:xfrm>
              <a:prstGeom prst="blockArc">
                <a:avLst>
                  <a:gd name="adj1" fmla="val 10800000"/>
                  <a:gd name="adj2" fmla="val 17689"/>
                  <a:gd name="adj3" fmla="val 56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空心弧 123"/>
              <p:cNvSpPr/>
              <p:nvPr/>
            </p:nvSpPr>
            <p:spPr>
              <a:xfrm>
                <a:off x="4379278" y="5335916"/>
                <a:ext cx="266740" cy="340437"/>
              </a:xfrm>
              <a:prstGeom prst="blockArc">
                <a:avLst>
                  <a:gd name="adj1" fmla="val 10800000"/>
                  <a:gd name="adj2" fmla="val 17689"/>
                  <a:gd name="adj3" fmla="val 56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空心弧 124"/>
              <p:cNvSpPr/>
              <p:nvPr/>
            </p:nvSpPr>
            <p:spPr>
              <a:xfrm>
                <a:off x="4641309" y="5335916"/>
                <a:ext cx="266740" cy="340437"/>
              </a:xfrm>
              <a:prstGeom prst="blockArc">
                <a:avLst>
                  <a:gd name="adj1" fmla="val 10800000"/>
                  <a:gd name="adj2" fmla="val 17689"/>
                  <a:gd name="adj3" fmla="val 56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26" name="直接连接符 125"/>
            <p:cNvCxnSpPr/>
            <p:nvPr/>
          </p:nvCxnSpPr>
          <p:spPr>
            <a:xfrm>
              <a:off x="4581180" y="5626175"/>
              <a:ext cx="680" cy="270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>
              <a:off x="2311651" y="5889643"/>
              <a:ext cx="46366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组合 127"/>
            <p:cNvGrpSpPr/>
            <p:nvPr/>
          </p:nvGrpSpPr>
          <p:grpSpPr>
            <a:xfrm flipV="1">
              <a:off x="5392610" y="5527915"/>
              <a:ext cx="126714" cy="78167"/>
              <a:chOff x="4569158" y="5235131"/>
              <a:chExt cx="357625" cy="220611"/>
            </a:xfrm>
          </p:grpSpPr>
          <p:sp>
            <p:nvSpPr>
              <p:cNvPr id="129" name="矩形 128"/>
              <p:cNvSpPr/>
              <p:nvPr/>
            </p:nvSpPr>
            <p:spPr>
              <a:xfrm>
                <a:off x="4573790" y="5235131"/>
                <a:ext cx="352993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矩形 129"/>
              <p:cNvSpPr/>
              <p:nvPr/>
            </p:nvSpPr>
            <p:spPr>
              <a:xfrm>
                <a:off x="4569158" y="5410023"/>
                <a:ext cx="357625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31" name="直接连接符 130"/>
            <p:cNvCxnSpPr/>
            <p:nvPr/>
          </p:nvCxnSpPr>
          <p:spPr>
            <a:xfrm>
              <a:off x="5464037" y="5250523"/>
              <a:ext cx="680" cy="270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>
              <a:off x="5463357" y="5619575"/>
              <a:ext cx="680" cy="270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组合 132"/>
            <p:cNvGrpSpPr/>
            <p:nvPr/>
          </p:nvGrpSpPr>
          <p:grpSpPr>
            <a:xfrm flipV="1">
              <a:off x="3649849" y="5527191"/>
              <a:ext cx="126714" cy="78167"/>
              <a:chOff x="4569158" y="5235131"/>
              <a:chExt cx="357625" cy="220611"/>
            </a:xfrm>
          </p:grpSpPr>
          <p:sp>
            <p:nvSpPr>
              <p:cNvPr id="134" name="矩形 133"/>
              <p:cNvSpPr/>
              <p:nvPr/>
            </p:nvSpPr>
            <p:spPr>
              <a:xfrm>
                <a:off x="4573790" y="5235131"/>
                <a:ext cx="352993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" name="矩形 134"/>
              <p:cNvSpPr/>
              <p:nvPr/>
            </p:nvSpPr>
            <p:spPr>
              <a:xfrm>
                <a:off x="4569158" y="5410023"/>
                <a:ext cx="357625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36" name="直接连接符 135"/>
            <p:cNvCxnSpPr/>
            <p:nvPr/>
          </p:nvCxnSpPr>
          <p:spPr>
            <a:xfrm>
              <a:off x="3721276" y="5249799"/>
              <a:ext cx="680" cy="270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/>
            <p:cNvCxnSpPr/>
            <p:nvPr/>
          </p:nvCxnSpPr>
          <p:spPr>
            <a:xfrm>
              <a:off x="3720596" y="5618851"/>
              <a:ext cx="680" cy="270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/>
            <p:nvPr/>
          </p:nvCxnSpPr>
          <p:spPr>
            <a:xfrm>
              <a:off x="2311651" y="5601506"/>
              <a:ext cx="1530" cy="2954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8" name="组合 147"/>
            <p:cNvGrpSpPr/>
            <p:nvPr/>
          </p:nvGrpSpPr>
          <p:grpSpPr>
            <a:xfrm flipV="1">
              <a:off x="6262343" y="5528714"/>
              <a:ext cx="126714" cy="78167"/>
              <a:chOff x="4569158" y="5235131"/>
              <a:chExt cx="357625" cy="220611"/>
            </a:xfrm>
          </p:grpSpPr>
          <p:sp>
            <p:nvSpPr>
              <p:cNvPr id="149" name="矩形 148"/>
              <p:cNvSpPr/>
              <p:nvPr/>
            </p:nvSpPr>
            <p:spPr>
              <a:xfrm>
                <a:off x="4573790" y="5235131"/>
                <a:ext cx="352993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矩形 149"/>
              <p:cNvSpPr/>
              <p:nvPr/>
            </p:nvSpPr>
            <p:spPr>
              <a:xfrm>
                <a:off x="4569158" y="5410023"/>
                <a:ext cx="357625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51" name="直接连接符 150"/>
            <p:cNvCxnSpPr/>
            <p:nvPr/>
          </p:nvCxnSpPr>
          <p:spPr>
            <a:xfrm>
              <a:off x="6333770" y="5251322"/>
              <a:ext cx="680" cy="270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/>
            <p:cNvCxnSpPr/>
            <p:nvPr/>
          </p:nvCxnSpPr>
          <p:spPr>
            <a:xfrm>
              <a:off x="6333090" y="5620374"/>
              <a:ext cx="680" cy="270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 flipV="1">
              <a:off x="6109350" y="5258562"/>
              <a:ext cx="838914" cy="19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矩形 174"/>
            <p:cNvSpPr/>
            <p:nvPr/>
          </p:nvSpPr>
          <p:spPr>
            <a:xfrm>
              <a:off x="3569331" y="5085184"/>
              <a:ext cx="2959476" cy="1008112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文本框 175"/>
            <p:cNvSpPr txBox="1"/>
            <p:nvPr/>
          </p:nvSpPr>
          <p:spPr>
            <a:xfrm>
              <a:off x="4231919" y="5857382"/>
              <a:ext cx="16429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Delay-line kicker model</a:t>
              </a:r>
              <a:endParaRPr lang="zh-CN" altLang="en-US" sz="1200" dirty="0"/>
            </a:p>
          </p:txBody>
        </p:sp>
        <p:cxnSp>
          <p:nvCxnSpPr>
            <p:cNvPr id="182" name="直接连接符 181"/>
            <p:cNvCxnSpPr/>
            <p:nvPr/>
          </p:nvCxnSpPr>
          <p:spPr>
            <a:xfrm>
              <a:off x="6948264" y="5257123"/>
              <a:ext cx="0" cy="6398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矩形 176"/>
            <p:cNvSpPr/>
            <p:nvPr/>
          </p:nvSpPr>
          <p:spPr>
            <a:xfrm>
              <a:off x="6900080" y="5433924"/>
              <a:ext cx="96268" cy="2409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5" name="直接连接符 184"/>
            <p:cNvCxnSpPr/>
            <p:nvPr/>
          </p:nvCxnSpPr>
          <p:spPr>
            <a:xfrm flipH="1">
              <a:off x="2725063" y="5333273"/>
              <a:ext cx="6715" cy="556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连接符 187"/>
            <p:cNvCxnSpPr/>
            <p:nvPr/>
          </p:nvCxnSpPr>
          <p:spPr>
            <a:xfrm flipH="1">
              <a:off x="3288436" y="5324436"/>
              <a:ext cx="6715" cy="556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文本框 144"/>
          <p:cNvSpPr txBox="1"/>
          <p:nvPr/>
        </p:nvSpPr>
        <p:spPr>
          <a:xfrm>
            <a:off x="161380" y="1061682"/>
            <a:ext cx="74711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zh-CN" b="1" u="sng" dirty="0" smtClean="0">
                <a:solidFill>
                  <a:srgbClr val="0033CC"/>
                </a:solidFill>
              </a:rPr>
              <a:t>Septa: </a:t>
            </a:r>
            <a:r>
              <a:rPr lang="en-US" altLang="zh-CN" dirty="0" smtClean="0">
                <a:solidFill>
                  <a:srgbClr val="0033CC"/>
                </a:solidFill>
              </a:rPr>
              <a:t>horizontal </a:t>
            </a:r>
            <a:r>
              <a:rPr lang="en-US" altLang="zh-CN" dirty="0">
                <a:solidFill>
                  <a:srgbClr val="0033CC"/>
                </a:solidFill>
              </a:rPr>
              <a:t>v</a:t>
            </a:r>
            <a:r>
              <a:rPr lang="en-US" altLang="zh-CN" dirty="0" smtClean="0">
                <a:solidFill>
                  <a:srgbClr val="0033CC"/>
                </a:solidFill>
              </a:rPr>
              <a:t>acuum out DC </a:t>
            </a:r>
            <a:r>
              <a:rPr lang="en-US" altLang="zh-CN" dirty="0">
                <a:solidFill>
                  <a:srgbClr val="0033CC"/>
                </a:solidFill>
              </a:rPr>
              <a:t>C</a:t>
            </a:r>
            <a:r>
              <a:rPr lang="en-US" altLang="zh-CN" dirty="0" smtClean="0">
                <a:solidFill>
                  <a:srgbClr val="0033CC"/>
                </a:solidFill>
              </a:rPr>
              <a:t>u septum magnet</a:t>
            </a:r>
            <a:r>
              <a:rPr lang="zh-CN" altLang="en-US" dirty="0" smtClean="0">
                <a:solidFill>
                  <a:srgbClr val="0033CC"/>
                </a:solidFill>
              </a:rPr>
              <a:t>（</a:t>
            </a:r>
            <a:r>
              <a:rPr lang="en-US" altLang="zh-CN" dirty="0" smtClean="0">
                <a:solidFill>
                  <a:srgbClr val="0033CC"/>
                </a:solidFill>
              </a:rPr>
              <a:t>septum wall=10mm</a:t>
            </a:r>
            <a:r>
              <a:rPr lang="zh-CN" altLang="en-US" dirty="0" smtClean="0">
                <a:solidFill>
                  <a:srgbClr val="0033CC"/>
                </a:solidFill>
              </a:rPr>
              <a:t>）</a:t>
            </a:r>
            <a:endParaRPr lang="en-US" altLang="zh-CN" dirty="0" smtClean="0">
              <a:solidFill>
                <a:srgbClr val="0033CC"/>
              </a:solidFill>
            </a:endParaRPr>
          </a:p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en-US" altLang="zh-CN" b="1" u="sng" dirty="0">
                <a:solidFill>
                  <a:srgbClr val="0033CC"/>
                </a:solidFill>
              </a:rPr>
              <a:t>Dipole </a:t>
            </a:r>
            <a:r>
              <a:rPr lang="en-US" altLang="zh-CN" b="1" u="sng" dirty="0" smtClean="0">
                <a:solidFill>
                  <a:srgbClr val="0033CC"/>
                </a:solidFill>
              </a:rPr>
              <a:t>kicker and </a:t>
            </a:r>
            <a:r>
              <a:rPr lang="en-US" altLang="zh-CN" b="1" u="sng" dirty="0" err="1" smtClean="0">
                <a:solidFill>
                  <a:srgbClr val="0033CC"/>
                </a:solidFill>
              </a:rPr>
              <a:t>pulser</a:t>
            </a:r>
            <a:r>
              <a:rPr lang="en-US" altLang="zh-CN" b="1" u="sng" dirty="0" smtClean="0">
                <a:solidFill>
                  <a:srgbClr val="0033CC"/>
                </a:solidFill>
              </a:rPr>
              <a:t>: </a:t>
            </a:r>
            <a:r>
              <a:rPr lang="zh-CN" altLang="en-US" b="1" u="sng" dirty="0" smtClean="0">
                <a:solidFill>
                  <a:srgbClr val="0033CC"/>
                </a:solidFill>
              </a:rPr>
              <a:t>？？</a:t>
            </a:r>
            <a:endParaRPr lang="zh-CN" altLang="en-US" dirty="0">
              <a:solidFill>
                <a:srgbClr val="0033CC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53136" y="2260723"/>
            <a:ext cx="21254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0FC80A"/>
                </a:solidFill>
              </a:rPr>
              <a:t>compensate topology</a:t>
            </a:r>
            <a:endParaRPr lang="en-US" altLang="zh-CN" sz="1600" dirty="0">
              <a:solidFill>
                <a:srgbClr val="0FC80A"/>
              </a:solidFill>
            </a:endParaRPr>
          </a:p>
        </p:txBody>
      </p:sp>
      <p:pic>
        <p:nvPicPr>
          <p:cNvPr id="138" name="图片 137" descr="报告插图1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63" t="4055" r="8294" b="3806"/>
          <a:stretch/>
        </p:blipFill>
        <p:spPr bwMode="auto">
          <a:xfrm>
            <a:off x="7632532" y="973892"/>
            <a:ext cx="1433970" cy="117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" name="文本框 139"/>
          <p:cNvSpPr txBox="1"/>
          <p:nvPr/>
        </p:nvSpPr>
        <p:spPr>
          <a:xfrm>
            <a:off x="7913969" y="1097269"/>
            <a:ext cx="1141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septa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456550" y="2556140"/>
            <a:ext cx="20013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0FC80A"/>
                </a:solidFill>
              </a:rPr>
              <a:t>controlling technique 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3032580" y="2432066"/>
            <a:ext cx="427119" cy="0"/>
          </a:xfrm>
          <a:prstGeom prst="line">
            <a:avLst/>
          </a:prstGeom>
          <a:ln>
            <a:solidFill>
              <a:srgbClr val="0FC80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/>
          <p:cNvCxnSpPr/>
          <p:nvPr/>
        </p:nvCxnSpPr>
        <p:spPr>
          <a:xfrm>
            <a:off x="3031725" y="2708920"/>
            <a:ext cx="427119" cy="0"/>
          </a:xfrm>
          <a:prstGeom prst="line">
            <a:avLst/>
          </a:prstGeom>
          <a:ln>
            <a:solidFill>
              <a:srgbClr val="0FC80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组合 142"/>
          <p:cNvGrpSpPr/>
          <p:nvPr/>
        </p:nvGrpSpPr>
        <p:grpSpPr>
          <a:xfrm>
            <a:off x="5876253" y="3356992"/>
            <a:ext cx="2640432" cy="542082"/>
            <a:chOff x="6425781" y="2473691"/>
            <a:chExt cx="2640432" cy="542082"/>
          </a:xfrm>
        </p:grpSpPr>
        <p:grpSp>
          <p:nvGrpSpPr>
            <p:cNvPr id="144" name="组合 143"/>
            <p:cNvGrpSpPr/>
            <p:nvPr/>
          </p:nvGrpSpPr>
          <p:grpSpPr>
            <a:xfrm>
              <a:off x="6425781" y="2685633"/>
              <a:ext cx="2640432" cy="330140"/>
              <a:chOff x="6413486" y="2296693"/>
              <a:chExt cx="2640432" cy="330140"/>
            </a:xfrm>
          </p:grpSpPr>
          <p:grpSp>
            <p:nvGrpSpPr>
              <p:cNvPr id="147" name="组合 146"/>
              <p:cNvGrpSpPr/>
              <p:nvPr/>
            </p:nvGrpSpPr>
            <p:grpSpPr>
              <a:xfrm>
                <a:off x="6858683" y="2296693"/>
                <a:ext cx="571623" cy="321035"/>
                <a:chOff x="7008447" y="2607783"/>
                <a:chExt cx="1463745" cy="981701"/>
              </a:xfrm>
            </p:grpSpPr>
            <p:grpSp>
              <p:nvGrpSpPr>
                <p:cNvPr id="197" name="组合 196"/>
                <p:cNvGrpSpPr/>
                <p:nvPr/>
              </p:nvGrpSpPr>
              <p:grpSpPr>
                <a:xfrm>
                  <a:off x="7008447" y="2607783"/>
                  <a:ext cx="767057" cy="981701"/>
                  <a:chOff x="6566153" y="3038440"/>
                  <a:chExt cx="2447139" cy="981701"/>
                </a:xfrm>
              </p:grpSpPr>
              <p:grpSp>
                <p:nvGrpSpPr>
                  <p:cNvPr id="215" name="组合 214"/>
                  <p:cNvGrpSpPr/>
                  <p:nvPr/>
                </p:nvGrpSpPr>
                <p:grpSpPr>
                  <a:xfrm>
                    <a:off x="6566153" y="3038440"/>
                    <a:ext cx="1374660" cy="981701"/>
                    <a:chOff x="6566153" y="3038440"/>
                    <a:chExt cx="1374660" cy="981701"/>
                  </a:xfrm>
                </p:grpSpPr>
                <p:sp>
                  <p:nvSpPr>
                    <p:cNvPr id="224" name="任意多边形 223"/>
                    <p:cNvSpPr/>
                    <p:nvPr/>
                  </p:nvSpPr>
                  <p:spPr>
                    <a:xfrm flipH="1">
                      <a:off x="6869431" y="3038440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25" name="任意多边形 224"/>
                    <p:cNvSpPr/>
                    <p:nvPr/>
                  </p:nvSpPr>
                  <p:spPr>
                    <a:xfrm flipH="1">
                      <a:off x="7240148" y="3038440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26" name="任意多边形 225"/>
                    <p:cNvSpPr/>
                    <p:nvPr/>
                  </p:nvSpPr>
                  <p:spPr>
                    <a:xfrm flipH="1">
                      <a:off x="7591816" y="3048556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227" name="直接连接符 226"/>
                    <p:cNvCxnSpPr>
                      <a:endCxn id="224" idx="2"/>
                    </p:cNvCxnSpPr>
                    <p:nvPr/>
                  </p:nvCxnSpPr>
                  <p:spPr>
                    <a:xfrm>
                      <a:off x="6566153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" name="直接连接符 227"/>
                    <p:cNvCxnSpPr/>
                    <p:nvPr/>
                  </p:nvCxnSpPr>
                  <p:spPr>
                    <a:xfrm>
                      <a:off x="6936870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9" name="直接连接符 228"/>
                    <p:cNvCxnSpPr/>
                    <p:nvPr/>
                  </p:nvCxnSpPr>
                  <p:spPr>
                    <a:xfrm>
                      <a:off x="7302483" y="4020141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0" name="直接连接符 229"/>
                    <p:cNvCxnSpPr/>
                    <p:nvPr/>
                  </p:nvCxnSpPr>
                  <p:spPr>
                    <a:xfrm>
                      <a:off x="7637535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6" name="组合 215"/>
                  <p:cNvGrpSpPr/>
                  <p:nvPr/>
                </p:nvGrpSpPr>
                <p:grpSpPr>
                  <a:xfrm>
                    <a:off x="7638632" y="3038440"/>
                    <a:ext cx="1374660" cy="981701"/>
                    <a:chOff x="6566153" y="3038440"/>
                    <a:chExt cx="1374660" cy="981701"/>
                  </a:xfrm>
                </p:grpSpPr>
                <p:sp>
                  <p:nvSpPr>
                    <p:cNvPr id="217" name="任意多边形 216"/>
                    <p:cNvSpPr/>
                    <p:nvPr/>
                  </p:nvSpPr>
                  <p:spPr>
                    <a:xfrm flipH="1">
                      <a:off x="6869431" y="3038440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18" name="任意多边形 217"/>
                    <p:cNvSpPr/>
                    <p:nvPr/>
                  </p:nvSpPr>
                  <p:spPr>
                    <a:xfrm flipH="1">
                      <a:off x="7240148" y="3038440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19" name="任意多边形 218"/>
                    <p:cNvSpPr/>
                    <p:nvPr/>
                  </p:nvSpPr>
                  <p:spPr>
                    <a:xfrm flipH="1">
                      <a:off x="7591816" y="3048556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220" name="直接连接符 219"/>
                    <p:cNvCxnSpPr>
                      <a:endCxn id="217" idx="2"/>
                    </p:cNvCxnSpPr>
                    <p:nvPr/>
                  </p:nvCxnSpPr>
                  <p:spPr>
                    <a:xfrm>
                      <a:off x="6566153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1" name="直接连接符 220"/>
                    <p:cNvCxnSpPr/>
                    <p:nvPr/>
                  </p:nvCxnSpPr>
                  <p:spPr>
                    <a:xfrm>
                      <a:off x="6936870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2" name="直接连接符 221"/>
                    <p:cNvCxnSpPr/>
                    <p:nvPr/>
                  </p:nvCxnSpPr>
                  <p:spPr>
                    <a:xfrm>
                      <a:off x="7302483" y="4020141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3" name="直接连接符 222"/>
                    <p:cNvCxnSpPr/>
                    <p:nvPr/>
                  </p:nvCxnSpPr>
                  <p:spPr>
                    <a:xfrm>
                      <a:off x="7637535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98" name="组合 197"/>
                <p:cNvGrpSpPr/>
                <p:nvPr/>
              </p:nvGrpSpPr>
              <p:grpSpPr>
                <a:xfrm>
                  <a:off x="7705135" y="2607783"/>
                  <a:ext cx="767057" cy="981701"/>
                  <a:chOff x="6566153" y="3038440"/>
                  <a:chExt cx="2447139" cy="981701"/>
                </a:xfrm>
              </p:grpSpPr>
              <p:grpSp>
                <p:nvGrpSpPr>
                  <p:cNvPr id="199" name="组合 198"/>
                  <p:cNvGrpSpPr/>
                  <p:nvPr/>
                </p:nvGrpSpPr>
                <p:grpSpPr>
                  <a:xfrm>
                    <a:off x="6566153" y="3038440"/>
                    <a:ext cx="1374660" cy="981701"/>
                    <a:chOff x="6566153" y="3038440"/>
                    <a:chExt cx="1374660" cy="981701"/>
                  </a:xfrm>
                </p:grpSpPr>
                <p:sp>
                  <p:nvSpPr>
                    <p:cNvPr id="208" name="任意多边形 207"/>
                    <p:cNvSpPr/>
                    <p:nvPr/>
                  </p:nvSpPr>
                  <p:spPr>
                    <a:xfrm flipH="1">
                      <a:off x="6869431" y="3038440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09" name="任意多边形 208"/>
                    <p:cNvSpPr/>
                    <p:nvPr/>
                  </p:nvSpPr>
                  <p:spPr>
                    <a:xfrm flipH="1">
                      <a:off x="7240148" y="3038440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10" name="任意多边形 209"/>
                    <p:cNvSpPr/>
                    <p:nvPr/>
                  </p:nvSpPr>
                  <p:spPr>
                    <a:xfrm flipH="1">
                      <a:off x="7591816" y="3048556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211" name="直接连接符 210"/>
                    <p:cNvCxnSpPr>
                      <a:endCxn id="208" idx="2"/>
                    </p:cNvCxnSpPr>
                    <p:nvPr/>
                  </p:nvCxnSpPr>
                  <p:spPr>
                    <a:xfrm>
                      <a:off x="6566153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2" name="直接连接符 211"/>
                    <p:cNvCxnSpPr/>
                    <p:nvPr/>
                  </p:nvCxnSpPr>
                  <p:spPr>
                    <a:xfrm>
                      <a:off x="6936870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3" name="直接连接符 212"/>
                    <p:cNvCxnSpPr/>
                    <p:nvPr/>
                  </p:nvCxnSpPr>
                  <p:spPr>
                    <a:xfrm>
                      <a:off x="7302483" y="4020141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4" name="直接连接符 213"/>
                    <p:cNvCxnSpPr/>
                    <p:nvPr/>
                  </p:nvCxnSpPr>
                  <p:spPr>
                    <a:xfrm>
                      <a:off x="7637535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0" name="组合 199"/>
                  <p:cNvGrpSpPr/>
                  <p:nvPr/>
                </p:nvGrpSpPr>
                <p:grpSpPr>
                  <a:xfrm>
                    <a:off x="7638632" y="3038440"/>
                    <a:ext cx="1374660" cy="981701"/>
                    <a:chOff x="6566153" y="3038440"/>
                    <a:chExt cx="1374660" cy="981701"/>
                  </a:xfrm>
                </p:grpSpPr>
                <p:sp>
                  <p:nvSpPr>
                    <p:cNvPr id="201" name="任意多边形 200"/>
                    <p:cNvSpPr/>
                    <p:nvPr/>
                  </p:nvSpPr>
                  <p:spPr>
                    <a:xfrm flipH="1">
                      <a:off x="6869431" y="3038440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02" name="任意多边形 201"/>
                    <p:cNvSpPr/>
                    <p:nvPr/>
                  </p:nvSpPr>
                  <p:spPr>
                    <a:xfrm flipH="1">
                      <a:off x="7240148" y="3038440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03" name="任意多边形 202"/>
                    <p:cNvSpPr/>
                    <p:nvPr/>
                  </p:nvSpPr>
                  <p:spPr>
                    <a:xfrm flipH="1">
                      <a:off x="7591816" y="3048556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204" name="直接连接符 203"/>
                    <p:cNvCxnSpPr>
                      <a:endCxn id="201" idx="2"/>
                    </p:cNvCxnSpPr>
                    <p:nvPr/>
                  </p:nvCxnSpPr>
                  <p:spPr>
                    <a:xfrm>
                      <a:off x="6566153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5" name="直接连接符 204"/>
                    <p:cNvCxnSpPr/>
                    <p:nvPr/>
                  </p:nvCxnSpPr>
                  <p:spPr>
                    <a:xfrm>
                      <a:off x="6936870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6" name="直接连接符 205"/>
                    <p:cNvCxnSpPr/>
                    <p:nvPr/>
                  </p:nvCxnSpPr>
                  <p:spPr>
                    <a:xfrm>
                      <a:off x="7302483" y="4020141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直接连接符 206"/>
                    <p:cNvCxnSpPr/>
                    <p:nvPr/>
                  </p:nvCxnSpPr>
                  <p:spPr>
                    <a:xfrm>
                      <a:off x="7637535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53" name="组合 152"/>
              <p:cNvGrpSpPr/>
              <p:nvPr/>
            </p:nvGrpSpPr>
            <p:grpSpPr>
              <a:xfrm>
                <a:off x="7978745" y="2305798"/>
                <a:ext cx="571623" cy="321035"/>
                <a:chOff x="7008447" y="2607783"/>
                <a:chExt cx="1463745" cy="981701"/>
              </a:xfrm>
            </p:grpSpPr>
            <p:grpSp>
              <p:nvGrpSpPr>
                <p:cNvPr id="155" name="组合 154"/>
                <p:cNvGrpSpPr/>
                <p:nvPr/>
              </p:nvGrpSpPr>
              <p:grpSpPr>
                <a:xfrm>
                  <a:off x="7008447" y="2607783"/>
                  <a:ext cx="767057" cy="981701"/>
                  <a:chOff x="6566153" y="3038440"/>
                  <a:chExt cx="2447139" cy="981701"/>
                </a:xfrm>
              </p:grpSpPr>
              <p:grpSp>
                <p:nvGrpSpPr>
                  <p:cNvPr id="174" name="组合 173"/>
                  <p:cNvGrpSpPr/>
                  <p:nvPr/>
                </p:nvGrpSpPr>
                <p:grpSpPr>
                  <a:xfrm>
                    <a:off x="6566153" y="3038440"/>
                    <a:ext cx="1374660" cy="981701"/>
                    <a:chOff x="6566153" y="3038440"/>
                    <a:chExt cx="1374660" cy="981701"/>
                  </a:xfrm>
                </p:grpSpPr>
                <p:sp>
                  <p:nvSpPr>
                    <p:cNvPr id="190" name="任意多边形 189"/>
                    <p:cNvSpPr/>
                    <p:nvPr/>
                  </p:nvSpPr>
                  <p:spPr>
                    <a:xfrm flipH="1">
                      <a:off x="6869431" y="3038440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91" name="任意多边形 190"/>
                    <p:cNvSpPr/>
                    <p:nvPr/>
                  </p:nvSpPr>
                  <p:spPr>
                    <a:xfrm flipH="1">
                      <a:off x="7240148" y="3038440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92" name="任意多边形 191"/>
                    <p:cNvSpPr/>
                    <p:nvPr/>
                  </p:nvSpPr>
                  <p:spPr>
                    <a:xfrm flipH="1">
                      <a:off x="7591816" y="3048556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193" name="直接连接符 192"/>
                    <p:cNvCxnSpPr>
                      <a:endCxn id="190" idx="2"/>
                    </p:cNvCxnSpPr>
                    <p:nvPr/>
                  </p:nvCxnSpPr>
                  <p:spPr>
                    <a:xfrm>
                      <a:off x="6566153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" name="直接连接符 193"/>
                    <p:cNvCxnSpPr/>
                    <p:nvPr/>
                  </p:nvCxnSpPr>
                  <p:spPr>
                    <a:xfrm>
                      <a:off x="6936870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5" name="直接连接符 194"/>
                    <p:cNvCxnSpPr/>
                    <p:nvPr/>
                  </p:nvCxnSpPr>
                  <p:spPr>
                    <a:xfrm>
                      <a:off x="7302483" y="4020141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" name="直接连接符 195"/>
                    <p:cNvCxnSpPr/>
                    <p:nvPr/>
                  </p:nvCxnSpPr>
                  <p:spPr>
                    <a:xfrm>
                      <a:off x="7637535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8" name="组合 177"/>
                  <p:cNvGrpSpPr/>
                  <p:nvPr/>
                </p:nvGrpSpPr>
                <p:grpSpPr>
                  <a:xfrm>
                    <a:off x="7638632" y="3038440"/>
                    <a:ext cx="1374660" cy="981701"/>
                    <a:chOff x="6566153" y="3038440"/>
                    <a:chExt cx="1374660" cy="981701"/>
                  </a:xfrm>
                </p:grpSpPr>
                <p:sp>
                  <p:nvSpPr>
                    <p:cNvPr id="179" name="任意多边形 178"/>
                    <p:cNvSpPr/>
                    <p:nvPr/>
                  </p:nvSpPr>
                  <p:spPr>
                    <a:xfrm flipH="1">
                      <a:off x="6869431" y="3038440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80" name="任意多边形 179"/>
                    <p:cNvSpPr/>
                    <p:nvPr/>
                  </p:nvSpPr>
                  <p:spPr>
                    <a:xfrm flipH="1">
                      <a:off x="7240148" y="3038440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81" name="任意多边形 180"/>
                    <p:cNvSpPr/>
                    <p:nvPr/>
                  </p:nvSpPr>
                  <p:spPr>
                    <a:xfrm flipH="1">
                      <a:off x="7591816" y="3048556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183" name="直接连接符 182"/>
                    <p:cNvCxnSpPr>
                      <a:endCxn id="179" idx="2"/>
                    </p:cNvCxnSpPr>
                    <p:nvPr/>
                  </p:nvCxnSpPr>
                  <p:spPr>
                    <a:xfrm>
                      <a:off x="6566153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4" name="直接连接符 183"/>
                    <p:cNvCxnSpPr/>
                    <p:nvPr/>
                  </p:nvCxnSpPr>
                  <p:spPr>
                    <a:xfrm>
                      <a:off x="6936870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6" name="直接连接符 185"/>
                    <p:cNvCxnSpPr/>
                    <p:nvPr/>
                  </p:nvCxnSpPr>
                  <p:spPr>
                    <a:xfrm>
                      <a:off x="7302483" y="4020141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" name="直接连接符 186"/>
                    <p:cNvCxnSpPr/>
                    <p:nvPr/>
                  </p:nvCxnSpPr>
                  <p:spPr>
                    <a:xfrm>
                      <a:off x="7637535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56" name="组合 155"/>
                <p:cNvGrpSpPr/>
                <p:nvPr/>
              </p:nvGrpSpPr>
              <p:grpSpPr>
                <a:xfrm>
                  <a:off x="7705135" y="2607783"/>
                  <a:ext cx="767057" cy="981701"/>
                  <a:chOff x="6566153" y="3038440"/>
                  <a:chExt cx="2447139" cy="981701"/>
                </a:xfrm>
              </p:grpSpPr>
              <p:grpSp>
                <p:nvGrpSpPr>
                  <p:cNvPr id="157" name="组合 156"/>
                  <p:cNvGrpSpPr/>
                  <p:nvPr/>
                </p:nvGrpSpPr>
                <p:grpSpPr>
                  <a:xfrm>
                    <a:off x="6566153" y="3038440"/>
                    <a:ext cx="1374660" cy="981701"/>
                    <a:chOff x="6566153" y="3038440"/>
                    <a:chExt cx="1374660" cy="981701"/>
                  </a:xfrm>
                </p:grpSpPr>
                <p:sp>
                  <p:nvSpPr>
                    <p:cNvPr id="167" name="任意多边形 166"/>
                    <p:cNvSpPr/>
                    <p:nvPr/>
                  </p:nvSpPr>
                  <p:spPr>
                    <a:xfrm flipH="1">
                      <a:off x="6869431" y="3038440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68" name="任意多边形 167"/>
                    <p:cNvSpPr/>
                    <p:nvPr/>
                  </p:nvSpPr>
                  <p:spPr>
                    <a:xfrm flipH="1">
                      <a:off x="7240148" y="3038440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69" name="任意多边形 168"/>
                    <p:cNvSpPr/>
                    <p:nvPr/>
                  </p:nvSpPr>
                  <p:spPr>
                    <a:xfrm flipH="1">
                      <a:off x="7591816" y="3048556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170" name="直接连接符 169"/>
                    <p:cNvCxnSpPr>
                      <a:endCxn id="167" idx="2"/>
                    </p:cNvCxnSpPr>
                    <p:nvPr/>
                  </p:nvCxnSpPr>
                  <p:spPr>
                    <a:xfrm>
                      <a:off x="6566153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直接连接符 170"/>
                    <p:cNvCxnSpPr/>
                    <p:nvPr/>
                  </p:nvCxnSpPr>
                  <p:spPr>
                    <a:xfrm>
                      <a:off x="6936870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直接连接符 171"/>
                    <p:cNvCxnSpPr/>
                    <p:nvPr/>
                  </p:nvCxnSpPr>
                  <p:spPr>
                    <a:xfrm>
                      <a:off x="7302483" y="4020141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直接连接符 172"/>
                    <p:cNvCxnSpPr/>
                    <p:nvPr/>
                  </p:nvCxnSpPr>
                  <p:spPr>
                    <a:xfrm>
                      <a:off x="7637535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8" name="组合 157"/>
                  <p:cNvGrpSpPr/>
                  <p:nvPr/>
                </p:nvGrpSpPr>
                <p:grpSpPr>
                  <a:xfrm>
                    <a:off x="7638632" y="3038440"/>
                    <a:ext cx="1374660" cy="981701"/>
                    <a:chOff x="6566153" y="3038440"/>
                    <a:chExt cx="1374660" cy="981701"/>
                  </a:xfrm>
                </p:grpSpPr>
                <p:sp>
                  <p:nvSpPr>
                    <p:cNvPr id="159" name="任意多边形 158"/>
                    <p:cNvSpPr/>
                    <p:nvPr/>
                  </p:nvSpPr>
                  <p:spPr>
                    <a:xfrm flipH="1">
                      <a:off x="6869431" y="3038440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61" name="任意多边形 160"/>
                    <p:cNvSpPr/>
                    <p:nvPr/>
                  </p:nvSpPr>
                  <p:spPr>
                    <a:xfrm flipH="1">
                      <a:off x="7240148" y="3038440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62" name="任意多边形 161"/>
                    <p:cNvSpPr/>
                    <p:nvPr/>
                  </p:nvSpPr>
                  <p:spPr>
                    <a:xfrm flipH="1">
                      <a:off x="7591816" y="3048556"/>
                      <a:ext cx="45719" cy="971585"/>
                    </a:xfrm>
                    <a:custGeom>
                      <a:avLst/>
                      <a:gdLst>
                        <a:gd name="connsiteX0" fmla="*/ 0 w 266700"/>
                        <a:gd name="connsiteY0" fmla="*/ 943010 h 971585"/>
                        <a:gd name="connsiteX1" fmla="*/ 123825 w 266700"/>
                        <a:gd name="connsiteY1" fmla="*/ 35 h 971585"/>
                        <a:gd name="connsiteX2" fmla="*/ 266700 w 266700"/>
                        <a:gd name="connsiteY2" fmla="*/ 971585 h 971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6700" h="971585">
                          <a:moveTo>
                            <a:pt x="0" y="943010"/>
                          </a:moveTo>
                          <a:cubicBezTo>
                            <a:pt x="39687" y="469141"/>
                            <a:pt x="79375" y="-4728"/>
                            <a:pt x="123825" y="35"/>
                          </a:cubicBezTo>
                          <a:cubicBezTo>
                            <a:pt x="168275" y="4797"/>
                            <a:pt x="217487" y="488191"/>
                            <a:pt x="266700" y="971585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163" name="直接连接符 162"/>
                    <p:cNvCxnSpPr>
                      <a:endCxn id="159" idx="2"/>
                    </p:cNvCxnSpPr>
                    <p:nvPr/>
                  </p:nvCxnSpPr>
                  <p:spPr>
                    <a:xfrm>
                      <a:off x="6566153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直接连接符 163"/>
                    <p:cNvCxnSpPr/>
                    <p:nvPr/>
                  </p:nvCxnSpPr>
                  <p:spPr>
                    <a:xfrm>
                      <a:off x="6936870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直接连接符 164"/>
                    <p:cNvCxnSpPr/>
                    <p:nvPr/>
                  </p:nvCxnSpPr>
                  <p:spPr>
                    <a:xfrm>
                      <a:off x="7302483" y="4020141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直接连接符 165"/>
                    <p:cNvCxnSpPr/>
                    <p:nvPr/>
                  </p:nvCxnSpPr>
                  <p:spPr>
                    <a:xfrm>
                      <a:off x="7637535" y="4010025"/>
                      <a:ext cx="30327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154" name="直接连接符 153"/>
              <p:cNvCxnSpPr/>
              <p:nvPr/>
            </p:nvCxnSpPr>
            <p:spPr>
              <a:xfrm>
                <a:off x="6413486" y="2614177"/>
                <a:ext cx="2640432" cy="9348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6" name="文本框 145"/>
            <p:cNvSpPr txBox="1"/>
            <p:nvPr/>
          </p:nvSpPr>
          <p:spPr>
            <a:xfrm>
              <a:off x="6758966" y="2473691"/>
              <a:ext cx="9563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242,1.5MHz</a:t>
              </a:r>
              <a:endParaRPr lang="zh-CN" altLang="en-US" sz="1200" dirty="0"/>
            </a:p>
          </p:txBody>
        </p:sp>
      </p:grpSp>
      <p:grpSp>
        <p:nvGrpSpPr>
          <p:cNvPr id="231" name="组合 230"/>
          <p:cNvGrpSpPr/>
          <p:nvPr/>
        </p:nvGrpSpPr>
        <p:grpSpPr>
          <a:xfrm>
            <a:off x="5881875" y="4473885"/>
            <a:ext cx="2640432" cy="323267"/>
            <a:chOff x="448314" y="5779254"/>
            <a:chExt cx="2640432" cy="323267"/>
          </a:xfrm>
        </p:grpSpPr>
        <p:cxnSp>
          <p:nvCxnSpPr>
            <p:cNvPr id="232" name="直接连接符 231"/>
            <p:cNvCxnSpPr/>
            <p:nvPr/>
          </p:nvCxnSpPr>
          <p:spPr>
            <a:xfrm>
              <a:off x="448314" y="6093173"/>
              <a:ext cx="2640432" cy="934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接连接符 232"/>
            <p:cNvCxnSpPr/>
            <p:nvPr/>
          </p:nvCxnSpPr>
          <p:spPr>
            <a:xfrm>
              <a:off x="899793" y="5779254"/>
              <a:ext cx="0" cy="31391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接连接符 233"/>
            <p:cNvCxnSpPr/>
            <p:nvPr/>
          </p:nvCxnSpPr>
          <p:spPr>
            <a:xfrm>
              <a:off x="939817" y="5786092"/>
              <a:ext cx="1846" cy="31391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接连接符 234"/>
            <p:cNvCxnSpPr/>
            <p:nvPr/>
          </p:nvCxnSpPr>
          <p:spPr>
            <a:xfrm>
              <a:off x="988564" y="5798955"/>
              <a:ext cx="0" cy="29574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接连接符 235"/>
            <p:cNvCxnSpPr/>
            <p:nvPr/>
          </p:nvCxnSpPr>
          <p:spPr>
            <a:xfrm>
              <a:off x="1030618" y="5798955"/>
              <a:ext cx="0" cy="30105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连接符 236"/>
            <p:cNvCxnSpPr/>
            <p:nvPr/>
          </p:nvCxnSpPr>
          <p:spPr>
            <a:xfrm>
              <a:off x="1079085" y="5828089"/>
              <a:ext cx="269" cy="26177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接连接符 237"/>
            <p:cNvCxnSpPr/>
            <p:nvPr/>
          </p:nvCxnSpPr>
          <p:spPr>
            <a:xfrm>
              <a:off x="1130908" y="5827817"/>
              <a:ext cx="1459" cy="27079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接连接符 238"/>
            <p:cNvCxnSpPr/>
            <p:nvPr/>
          </p:nvCxnSpPr>
          <p:spPr>
            <a:xfrm flipH="1">
              <a:off x="1187023" y="5845328"/>
              <a:ext cx="249" cy="24453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接连接符 239"/>
            <p:cNvCxnSpPr/>
            <p:nvPr/>
          </p:nvCxnSpPr>
          <p:spPr>
            <a:xfrm flipH="1">
              <a:off x="1238705" y="5861294"/>
              <a:ext cx="1265" cy="23655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直接连接符 240"/>
            <p:cNvCxnSpPr/>
            <p:nvPr/>
          </p:nvCxnSpPr>
          <p:spPr>
            <a:xfrm>
              <a:off x="1369986" y="5889019"/>
              <a:ext cx="0" cy="20882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接连接符 241"/>
            <p:cNvCxnSpPr/>
            <p:nvPr/>
          </p:nvCxnSpPr>
          <p:spPr>
            <a:xfrm>
              <a:off x="1300315" y="5882181"/>
              <a:ext cx="0" cy="20768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直接连接符 242"/>
            <p:cNvCxnSpPr/>
            <p:nvPr/>
          </p:nvCxnSpPr>
          <p:spPr>
            <a:xfrm>
              <a:off x="2068305" y="5780714"/>
              <a:ext cx="0" cy="31391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接连接符 243"/>
            <p:cNvCxnSpPr/>
            <p:nvPr/>
          </p:nvCxnSpPr>
          <p:spPr>
            <a:xfrm>
              <a:off x="2108329" y="5787552"/>
              <a:ext cx="1846" cy="31391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接连接符 244"/>
            <p:cNvCxnSpPr/>
            <p:nvPr/>
          </p:nvCxnSpPr>
          <p:spPr>
            <a:xfrm>
              <a:off x="2157076" y="5800415"/>
              <a:ext cx="0" cy="29574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接连接符 245"/>
            <p:cNvCxnSpPr/>
            <p:nvPr/>
          </p:nvCxnSpPr>
          <p:spPr>
            <a:xfrm>
              <a:off x="2199130" y="5800415"/>
              <a:ext cx="0" cy="30105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接连接符 246"/>
            <p:cNvCxnSpPr/>
            <p:nvPr/>
          </p:nvCxnSpPr>
          <p:spPr>
            <a:xfrm>
              <a:off x="2247597" y="5829549"/>
              <a:ext cx="269" cy="26177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/>
            <p:cNvCxnSpPr/>
            <p:nvPr/>
          </p:nvCxnSpPr>
          <p:spPr>
            <a:xfrm>
              <a:off x="2299420" y="5829277"/>
              <a:ext cx="1459" cy="27079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接连接符 248"/>
            <p:cNvCxnSpPr/>
            <p:nvPr/>
          </p:nvCxnSpPr>
          <p:spPr>
            <a:xfrm flipH="1">
              <a:off x="2355535" y="5846788"/>
              <a:ext cx="249" cy="24453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接连接符 249"/>
            <p:cNvCxnSpPr/>
            <p:nvPr/>
          </p:nvCxnSpPr>
          <p:spPr>
            <a:xfrm flipH="1">
              <a:off x="2407217" y="5862754"/>
              <a:ext cx="1265" cy="23655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直接连接符 250"/>
            <p:cNvCxnSpPr/>
            <p:nvPr/>
          </p:nvCxnSpPr>
          <p:spPr>
            <a:xfrm>
              <a:off x="2538498" y="5890479"/>
              <a:ext cx="0" cy="20882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接连接符 251"/>
            <p:cNvCxnSpPr/>
            <p:nvPr/>
          </p:nvCxnSpPr>
          <p:spPr>
            <a:xfrm>
              <a:off x="2468827" y="5883641"/>
              <a:ext cx="0" cy="20768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0353" y="4862215"/>
            <a:ext cx="3220174" cy="1073391"/>
          </a:xfrm>
          <a:prstGeom prst="rect">
            <a:avLst/>
          </a:prstGeom>
        </p:spPr>
      </p:pic>
      <p:sp>
        <p:nvSpPr>
          <p:cNvPr id="306" name="文本框 305"/>
          <p:cNvSpPr txBox="1"/>
          <p:nvPr/>
        </p:nvSpPr>
        <p:spPr>
          <a:xfrm>
            <a:off x="6798106" y="5861167"/>
            <a:ext cx="1642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Lumped dipole kicker</a:t>
            </a:r>
            <a:endParaRPr lang="zh-CN" altLang="en-US" sz="1200" dirty="0"/>
          </a:p>
        </p:txBody>
      </p:sp>
      <p:sp>
        <p:nvSpPr>
          <p:cNvPr id="307" name="内容占位符 1"/>
          <p:cNvSpPr txBox="1">
            <a:spLocks/>
          </p:cNvSpPr>
          <p:nvPr/>
        </p:nvSpPr>
        <p:spPr>
          <a:xfrm>
            <a:off x="4900139" y="2312064"/>
            <a:ext cx="3761769" cy="6181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lang="zh-CN" altLang="en-US" sz="3200" kern="1200" baseline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lang="zh-CN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CN" sz="2500" dirty="0" smtClean="0"/>
              <a:t>High average power</a:t>
            </a:r>
          </a:p>
          <a:p>
            <a:pPr lvl="1"/>
            <a:r>
              <a:rPr lang="en-US" altLang="zh-CN" sz="2500" dirty="0" smtClean="0"/>
              <a:t>High repetition rate</a:t>
            </a:r>
            <a:endParaRPr lang="en-US" altLang="zh-CN" sz="2500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5660256" y="2999292"/>
            <a:ext cx="149" cy="33820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endCxn id="177" idx="2"/>
          </p:cNvCxnSpPr>
          <p:nvPr/>
        </p:nvCxnSpPr>
        <p:spPr>
          <a:xfrm flipH="1" flipV="1">
            <a:off x="5137414" y="5777835"/>
            <a:ext cx="184516" cy="2484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矩形 307"/>
          <p:cNvSpPr/>
          <p:nvPr/>
        </p:nvSpPr>
        <p:spPr>
          <a:xfrm>
            <a:off x="4979150" y="5939951"/>
            <a:ext cx="646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5MW</a:t>
            </a:r>
          </a:p>
        </p:txBody>
      </p:sp>
      <p:sp>
        <p:nvSpPr>
          <p:cNvPr id="309" name="矩形 308"/>
          <p:cNvSpPr/>
          <p:nvPr/>
        </p:nvSpPr>
        <p:spPr>
          <a:xfrm>
            <a:off x="7536531" y="2272537"/>
            <a:ext cx="16109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0FC80A"/>
                </a:solidFill>
              </a:rPr>
              <a:t>Energy recycling</a:t>
            </a:r>
            <a:endParaRPr lang="en-US" altLang="zh-CN" sz="1600" dirty="0">
              <a:solidFill>
                <a:srgbClr val="0FC80A"/>
              </a:solidFill>
            </a:endParaRPr>
          </a:p>
        </p:txBody>
      </p:sp>
      <p:cxnSp>
        <p:nvCxnSpPr>
          <p:cNvPr id="310" name="直接连接符 309"/>
          <p:cNvCxnSpPr/>
          <p:nvPr/>
        </p:nvCxnSpPr>
        <p:spPr>
          <a:xfrm>
            <a:off x="7184925" y="2430000"/>
            <a:ext cx="427119" cy="0"/>
          </a:xfrm>
          <a:prstGeom prst="line">
            <a:avLst/>
          </a:prstGeom>
          <a:ln>
            <a:solidFill>
              <a:srgbClr val="0FC80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直接连接符 310"/>
          <p:cNvCxnSpPr/>
          <p:nvPr/>
        </p:nvCxnSpPr>
        <p:spPr>
          <a:xfrm flipV="1">
            <a:off x="28575" y="2999292"/>
            <a:ext cx="9115425" cy="10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直接连接符 311"/>
          <p:cNvCxnSpPr/>
          <p:nvPr/>
        </p:nvCxnSpPr>
        <p:spPr>
          <a:xfrm>
            <a:off x="28575" y="3284984"/>
            <a:ext cx="911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直接连接符 312"/>
          <p:cNvCxnSpPr/>
          <p:nvPr/>
        </p:nvCxnSpPr>
        <p:spPr>
          <a:xfrm>
            <a:off x="28575" y="6381328"/>
            <a:ext cx="911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文本框 314"/>
          <p:cNvSpPr txBox="1"/>
          <p:nvPr/>
        </p:nvSpPr>
        <p:spPr>
          <a:xfrm>
            <a:off x="1839049" y="2959748"/>
            <a:ext cx="1869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CW square wave</a:t>
            </a:r>
            <a:endParaRPr lang="zh-CN" altLang="en-US" dirty="0"/>
          </a:p>
        </p:txBody>
      </p:sp>
      <p:sp>
        <p:nvSpPr>
          <p:cNvPr id="317" name="文本框 316"/>
          <p:cNvSpPr txBox="1"/>
          <p:nvPr/>
        </p:nvSpPr>
        <p:spPr>
          <a:xfrm>
            <a:off x="5780191" y="2959748"/>
            <a:ext cx="304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High repletion rate short wave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499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272345"/>
              </p:ext>
            </p:extLst>
          </p:nvPr>
        </p:nvGraphicFramePr>
        <p:xfrm>
          <a:off x="341280" y="1268760"/>
          <a:ext cx="8568951" cy="164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424"/>
                <a:gridCol w="4752189"/>
                <a:gridCol w="1253585"/>
                <a:gridCol w="996753"/>
              </a:tblGrid>
              <a:tr h="2474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/>
                        <a:t>Component 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/>
                        <a:t>description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/>
                        <a:t>Number(set)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/>
                        <a:t>schedule</a:t>
                      </a:r>
                      <a:endParaRPr lang="zh-CN" altLang="en-US" sz="1200" b="1" dirty="0"/>
                    </a:p>
                  </a:txBody>
                  <a:tcPr/>
                </a:tc>
              </a:tr>
              <a:tr h="274907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Vacuum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chamber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Coated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</a:rPr>
                        <a:t> ceramic vacuum chamber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</a:rPr>
                        <a:t> Mon.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907">
                <a:tc>
                  <a:txBody>
                    <a:bodyPr/>
                    <a:lstStyle/>
                    <a:p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Dipole</a:t>
                      </a:r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kicker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Vacuum out distributed parameter dipole kicker magnet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24 Mon.</a:t>
                      </a:r>
                      <a:endParaRPr lang="zh-CN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9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NLK</a:t>
                      </a:r>
                      <a:endParaRPr lang="zh-CN" alt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Vacuum out distributed parameter NLK magnet</a:t>
                      </a:r>
                      <a:endParaRPr lang="zh-CN" alt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12</a:t>
                      </a:r>
                      <a:r>
                        <a:rPr lang="en-US" altLang="zh-CN" sz="1200" baseline="0" dirty="0" smtClean="0"/>
                        <a:t> Mon.</a:t>
                      </a:r>
                      <a:endParaRPr lang="zh-CN" altLang="en-US" sz="1200" dirty="0"/>
                    </a:p>
                  </a:txBody>
                  <a:tcPr/>
                </a:tc>
              </a:tr>
              <a:tr h="2749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Trapezoid </a:t>
                      </a:r>
                      <a:r>
                        <a:rPr lang="en-US" altLang="zh-CN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pluser</a:t>
                      </a:r>
                      <a:endParaRPr lang="zh-CN" alt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Solid-state pulse width adjustable trapezoid </a:t>
                      </a:r>
                      <a:r>
                        <a:rPr lang="en-US" altLang="zh-CN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pulser</a:t>
                      </a:r>
                      <a:endParaRPr lang="zh-CN" alt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36 Mon.</a:t>
                      </a:r>
                      <a:endParaRPr lang="zh-CN" altLang="en-US" sz="1200" dirty="0"/>
                    </a:p>
                  </a:txBody>
                  <a:tcPr/>
                </a:tc>
              </a:tr>
              <a:tr h="2749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CW</a:t>
                      </a:r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2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pulser</a:t>
                      </a:r>
                      <a:endParaRPr lang="zh-CN" alt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continuous square wave </a:t>
                      </a:r>
                      <a:r>
                        <a:rPr lang="en-US" altLang="zh-CN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pulser</a:t>
                      </a: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CN" alt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36 Mon.</a:t>
                      </a:r>
                      <a:endParaRPr lang="zh-CN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Hardware R&amp;D Plan</a:t>
            </a:r>
            <a:endParaRPr lang="zh-CN" altLang="en-US" dirty="0"/>
          </a:p>
        </p:txBody>
      </p:sp>
      <p:graphicFrame>
        <p:nvGraphicFramePr>
          <p:cNvPr id="9" name="内容占位符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626468"/>
              </p:ext>
            </p:extLst>
          </p:nvPr>
        </p:nvGraphicFramePr>
        <p:xfrm>
          <a:off x="341280" y="3265976"/>
          <a:ext cx="8568951" cy="2484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375"/>
                <a:gridCol w="437328"/>
                <a:gridCol w="437328"/>
                <a:gridCol w="437328"/>
                <a:gridCol w="437328"/>
                <a:gridCol w="437328"/>
                <a:gridCol w="437328"/>
                <a:gridCol w="437328"/>
                <a:gridCol w="437328"/>
                <a:gridCol w="437328"/>
                <a:gridCol w="437328"/>
                <a:gridCol w="437328"/>
                <a:gridCol w="437328"/>
                <a:gridCol w="437328"/>
                <a:gridCol w="437328"/>
                <a:gridCol w="437328"/>
                <a:gridCol w="437328"/>
                <a:gridCol w="437328"/>
              </a:tblGrid>
              <a:tr h="1916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/>
                        <a:t>Year</a:t>
                      </a:r>
                      <a:endParaRPr lang="zh-CN" alt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/>
                        <a:t>2019</a:t>
                      </a:r>
                      <a:endParaRPr lang="zh-CN" altLang="en-US" sz="900" b="1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/>
                        <a:t>2020</a:t>
                      </a:r>
                      <a:endParaRPr lang="zh-CN" altLang="en-US" sz="9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/>
                        <a:t>2021</a:t>
                      </a:r>
                      <a:endParaRPr lang="zh-CN" altLang="en-US" sz="9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/>
                        <a:t>2022</a:t>
                      </a:r>
                      <a:endParaRPr lang="zh-CN" altLang="en-US" sz="9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/>
                        <a:t>2023</a:t>
                      </a:r>
                      <a:endParaRPr lang="zh-CN" altLang="en-US" sz="9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510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Quarter</a:t>
                      </a:r>
                      <a:endParaRPr lang="zh-CN" alt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4</a:t>
                      </a:r>
                      <a:r>
                        <a:rPr lang="en-US" altLang="zh-CN" sz="1100" baseline="30000" dirty="0" smtClean="0"/>
                        <a:t>th</a:t>
                      </a:r>
                      <a:endParaRPr lang="en-US" altLang="zh-CN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1</a:t>
                      </a:r>
                      <a:r>
                        <a:rPr lang="en-US" altLang="zh-CN" sz="1100" baseline="30000" dirty="0" smtClean="0"/>
                        <a:t>st</a:t>
                      </a:r>
                      <a:r>
                        <a:rPr lang="en-US" altLang="zh-CN" sz="1100" baseline="0" dirty="0" smtClean="0"/>
                        <a:t> </a:t>
                      </a:r>
                      <a:endParaRPr lang="zh-CN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2</a:t>
                      </a:r>
                      <a:r>
                        <a:rPr lang="en-US" altLang="zh-CN" sz="1100" baseline="30000" dirty="0" smtClean="0"/>
                        <a:t>nd</a:t>
                      </a:r>
                      <a:r>
                        <a:rPr lang="en-US" altLang="zh-CN" sz="1100" dirty="0" smtClean="0"/>
                        <a:t> </a:t>
                      </a:r>
                      <a:endParaRPr lang="zh-CN" altLang="en-US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3</a:t>
                      </a:r>
                      <a:r>
                        <a:rPr lang="en-US" altLang="zh-CN" sz="1100" baseline="30000" dirty="0" smtClean="0"/>
                        <a:t>rd</a:t>
                      </a:r>
                      <a:r>
                        <a:rPr lang="en-US" altLang="zh-CN" sz="1100" baseline="0" dirty="0" smtClean="0"/>
                        <a:t> </a:t>
                      </a:r>
                      <a:endParaRPr lang="zh-CN" altLang="en-US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4</a:t>
                      </a:r>
                      <a:r>
                        <a:rPr lang="en-US" altLang="zh-CN" sz="1100" baseline="30000" dirty="0" smtClean="0"/>
                        <a:t>th</a:t>
                      </a:r>
                      <a:r>
                        <a:rPr lang="en-US" altLang="zh-CN" sz="1100" baseline="0" dirty="0" smtClean="0"/>
                        <a:t> </a:t>
                      </a:r>
                      <a:endParaRPr lang="zh-CN" altLang="en-US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1</a:t>
                      </a:r>
                      <a:r>
                        <a:rPr lang="en-US" altLang="zh-CN" sz="1100" baseline="30000" dirty="0" smtClean="0"/>
                        <a:t>st</a:t>
                      </a:r>
                      <a:r>
                        <a:rPr lang="en-US" altLang="zh-CN" sz="1100" baseline="0" dirty="0" smtClean="0"/>
                        <a:t> </a:t>
                      </a:r>
                      <a:endParaRPr lang="zh-CN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2</a:t>
                      </a:r>
                      <a:r>
                        <a:rPr lang="en-US" altLang="zh-CN" sz="1100" baseline="30000" dirty="0" smtClean="0"/>
                        <a:t>nd</a:t>
                      </a:r>
                      <a:r>
                        <a:rPr lang="en-US" altLang="zh-CN" sz="1100" dirty="0" smtClean="0"/>
                        <a:t> </a:t>
                      </a:r>
                      <a:endParaRPr lang="zh-CN" altLang="en-US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3</a:t>
                      </a:r>
                      <a:r>
                        <a:rPr lang="en-US" altLang="zh-CN" sz="1100" baseline="30000" dirty="0" smtClean="0"/>
                        <a:t>rd</a:t>
                      </a:r>
                      <a:r>
                        <a:rPr lang="en-US" altLang="zh-CN" sz="1100" baseline="0" dirty="0" smtClean="0"/>
                        <a:t> </a:t>
                      </a:r>
                      <a:endParaRPr lang="zh-CN" altLang="en-US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4</a:t>
                      </a:r>
                      <a:r>
                        <a:rPr lang="en-US" altLang="zh-CN" sz="1100" baseline="30000" dirty="0" smtClean="0"/>
                        <a:t>th</a:t>
                      </a:r>
                      <a:r>
                        <a:rPr lang="en-US" altLang="zh-CN" sz="1100" baseline="0" dirty="0" smtClean="0"/>
                        <a:t> </a:t>
                      </a:r>
                      <a:endParaRPr lang="zh-CN" altLang="en-US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1</a:t>
                      </a:r>
                      <a:r>
                        <a:rPr lang="en-US" altLang="zh-CN" sz="1100" baseline="30000" dirty="0" smtClean="0"/>
                        <a:t>st</a:t>
                      </a:r>
                      <a:r>
                        <a:rPr lang="en-US" altLang="zh-CN" sz="1100" baseline="0" dirty="0" smtClean="0"/>
                        <a:t> </a:t>
                      </a:r>
                      <a:endParaRPr lang="zh-CN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2</a:t>
                      </a:r>
                      <a:r>
                        <a:rPr lang="en-US" altLang="zh-CN" sz="1100" baseline="30000" dirty="0" smtClean="0"/>
                        <a:t>nd</a:t>
                      </a:r>
                      <a:r>
                        <a:rPr lang="en-US" altLang="zh-CN" sz="1100" dirty="0" smtClean="0"/>
                        <a:t> </a:t>
                      </a:r>
                      <a:endParaRPr lang="zh-CN" altLang="en-US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3</a:t>
                      </a:r>
                      <a:r>
                        <a:rPr lang="en-US" altLang="zh-CN" sz="1100" baseline="30000" dirty="0" smtClean="0"/>
                        <a:t>rd</a:t>
                      </a:r>
                      <a:r>
                        <a:rPr lang="en-US" altLang="zh-CN" sz="1100" baseline="0" dirty="0" smtClean="0"/>
                        <a:t> </a:t>
                      </a:r>
                      <a:endParaRPr lang="zh-CN" altLang="en-US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4</a:t>
                      </a:r>
                      <a:r>
                        <a:rPr lang="en-US" altLang="zh-CN" sz="1100" baseline="30000" dirty="0" smtClean="0"/>
                        <a:t>th</a:t>
                      </a:r>
                      <a:r>
                        <a:rPr lang="en-US" altLang="zh-CN" sz="1100" baseline="0" dirty="0" smtClean="0"/>
                        <a:t> </a:t>
                      </a:r>
                      <a:endParaRPr lang="zh-CN" altLang="en-US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1</a:t>
                      </a:r>
                      <a:r>
                        <a:rPr lang="en-US" altLang="zh-CN" sz="1100" baseline="30000" dirty="0" smtClean="0"/>
                        <a:t>st</a:t>
                      </a:r>
                      <a:r>
                        <a:rPr lang="en-US" altLang="zh-CN" sz="1100" baseline="0" dirty="0" smtClean="0"/>
                        <a:t> </a:t>
                      </a:r>
                      <a:endParaRPr lang="zh-CN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2</a:t>
                      </a:r>
                      <a:r>
                        <a:rPr lang="en-US" altLang="zh-CN" sz="1100" baseline="30000" dirty="0" smtClean="0"/>
                        <a:t>nd</a:t>
                      </a:r>
                      <a:r>
                        <a:rPr lang="en-US" altLang="zh-CN" sz="1100" dirty="0" smtClean="0"/>
                        <a:t> </a:t>
                      </a:r>
                      <a:endParaRPr lang="zh-CN" altLang="en-US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3</a:t>
                      </a:r>
                      <a:r>
                        <a:rPr lang="en-US" altLang="zh-CN" sz="1100" baseline="30000" dirty="0" smtClean="0"/>
                        <a:t>rd</a:t>
                      </a:r>
                      <a:r>
                        <a:rPr lang="en-US" altLang="zh-CN" sz="1100" baseline="0" dirty="0" smtClean="0"/>
                        <a:t> </a:t>
                      </a:r>
                      <a:endParaRPr lang="zh-CN" altLang="en-US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4</a:t>
                      </a:r>
                      <a:r>
                        <a:rPr lang="en-US" altLang="zh-CN" sz="1100" baseline="30000" dirty="0" smtClean="0"/>
                        <a:t>th</a:t>
                      </a:r>
                      <a:r>
                        <a:rPr lang="en-US" altLang="zh-CN" sz="1100" baseline="0" dirty="0" smtClean="0"/>
                        <a:t> </a:t>
                      </a:r>
                      <a:endParaRPr lang="zh-CN" altLang="en-US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2454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solidFill>
                            <a:schemeClr val="tx1"/>
                          </a:solidFill>
                        </a:rPr>
                        <a:t>Vacuum</a:t>
                      </a:r>
                      <a:r>
                        <a:rPr lang="en-US" altLang="zh-CN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000" dirty="0" smtClean="0">
                          <a:solidFill>
                            <a:schemeClr val="tx1"/>
                          </a:solidFill>
                        </a:rPr>
                        <a:t>chamber</a:t>
                      </a:r>
                      <a:endParaRPr lang="zh-CN" alt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</a:tr>
              <a:tr h="254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Dipole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kicker</a:t>
                      </a:r>
                      <a:endParaRPr lang="zh-CN" altLang="en-US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</a:tr>
              <a:tr h="2403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NLK</a:t>
                      </a:r>
                      <a:endParaRPr lang="zh-CN" altLang="en-US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</a:tr>
              <a:tr h="260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Trapezoid </a:t>
                      </a:r>
                      <a:r>
                        <a:rPr lang="en-US" altLang="zh-CN" sz="1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pluser</a:t>
                      </a:r>
                      <a:endParaRPr lang="zh-CN" altLang="en-US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</a:tr>
              <a:tr h="2397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CW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0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pulser</a:t>
                      </a:r>
                      <a:endParaRPr lang="zh-CN" altLang="en-US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139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</a:tr>
              <a:tr h="184080">
                <a:tc>
                  <a:txBody>
                    <a:bodyPr/>
                    <a:lstStyle/>
                    <a:p>
                      <a:pPr algn="l"/>
                      <a:endParaRPr lang="zh-CN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</a:tr>
              <a:tr h="245433">
                <a:tc>
                  <a:txBody>
                    <a:bodyPr/>
                    <a:lstStyle/>
                    <a:p>
                      <a:pPr algn="l"/>
                      <a:endParaRPr lang="zh-CN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5750417"/>
            <a:ext cx="418357" cy="41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>
          <a:xfrm>
            <a:off x="0" y="1329892"/>
            <a:ext cx="7452320" cy="1912071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Overview of the CEPC injection and extraction systems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873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95536" y="908720"/>
            <a:ext cx="8280920" cy="535842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2400" dirty="0"/>
              <a:t>There are 9 injection and extraction sub-systems in CEPC accelerator </a:t>
            </a:r>
            <a:r>
              <a:rPr lang="en-US" altLang="zh-CN" sz="2400" dirty="0" smtClean="0"/>
              <a:t>complex.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2400" dirty="0" smtClean="0"/>
              <a:t>Very </a:t>
            </a:r>
            <a:r>
              <a:rPr lang="en-US" altLang="zh-CN" sz="2400" dirty="0"/>
              <a:t>preliminary injection layout design was done. </a:t>
            </a:r>
            <a:endParaRPr lang="en-US" altLang="zh-CN" sz="2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2400" dirty="0"/>
              <a:t>W</a:t>
            </a:r>
            <a:r>
              <a:rPr lang="en-US" altLang="zh-CN" sz="2400" dirty="0" smtClean="0"/>
              <a:t>e </a:t>
            </a:r>
            <a:r>
              <a:rPr lang="en-US" altLang="zh-CN" sz="2400" dirty="0"/>
              <a:t>just figured out what kind </a:t>
            </a:r>
            <a:r>
              <a:rPr lang="en-US" altLang="zh-CN" sz="2400" dirty="0" smtClean="0"/>
              <a:t>of components </a:t>
            </a:r>
            <a:r>
              <a:rPr lang="en-US" altLang="zh-CN" sz="2400" dirty="0"/>
              <a:t>needed in all </a:t>
            </a:r>
            <a:r>
              <a:rPr lang="en-US" altLang="zh-CN" sz="2400" dirty="0" smtClean="0"/>
              <a:t>sub-systems so far. We still need more input parameters for more detail design.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2400" dirty="0" smtClean="0"/>
              <a:t>Hardware </a:t>
            </a:r>
            <a:r>
              <a:rPr lang="en-US" altLang="zh-CN" sz="2400" dirty="0"/>
              <a:t>R&amp;D plan </a:t>
            </a:r>
            <a:r>
              <a:rPr lang="en-US" altLang="zh-CN" sz="2400" dirty="0" smtClean="0"/>
              <a:t>in </a:t>
            </a:r>
            <a:r>
              <a:rPr lang="en-US" altLang="zh-CN" sz="2400" dirty="0"/>
              <a:t>the coming </a:t>
            </a:r>
            <a:r>
              <a:rPr lang="en-US" altLang="zh-CN" sz="2400" dirty="0" smtClean="0"/>
              <a:t>years was </a:t>
            </a:r>
            <a:r>
              <a:rPr lang="en-US" altLang="zh-CN" sz="2400" dirty="0"/>
              <a:t>just proposed .</a:t>
            </a:r>
            <a:endParaRPr lang="en-US" alt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544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7200" dirty="0" smtClean="0"/>
              <a:t>END</a:t>
            </a:r>
            <a:endParaRPr lang="zh-CN" altLang="en-US" sz="72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r">
              <a:buNone/>
            </a:pPr>
            <a:endParaRPr lang="en-US" altLang="zh-CN" dirty="0" smtClean="0"/>
          </a:p>
          <a:p>
            <a:pPr marL="0" indent="0" algn="r">
              <a:buNone/>
            </a:pPr>
            <a:r>
              <a:rPr lang="en-US" altLang="zh-CN" dirty="0" smtClean="0"/>
              <a:t>Thank you for attentions!!!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16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 smtClean="0"/>
              <a:t>Backup slides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483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23528" y="992258"/>
            <a:ext cx="8496944" cy="114935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zh-CN" dirty="0" smtClean="0"/>
              <a:t>   </a:t>
            </a:r>
            <a:r>
              <a:rPr lang="en-US" altLang="zh-CN" sz="2900" dirty="0" smtClean="0"/>
              <a:t>The CEPC accelerator complex consists of a </a:t>
            </a:r>
            <a:r>
              <a:rPr lang="en-US" altLang="zh-CN" sz="2900" b="1" u="sng" dirty="0" err="1" smtClean="0">
                <a:solidFill>
                  <a:srgbClr val="FF0000"/>
                </a:solidFill>
              </a:rPr>
              <a:t>Linac</a:t>
            </a:r>
            <a:r>
              <a:rPr lang="en-US" altLang="zh-CN" sz="2900" dirty="0" smtClean="0"/>
              <a:t>, which including a small </a:t>
            </a:r>
            <a:r>
              <a:rPr lang="en-US" altLang="zh-CN" sz="2900" b="1" u="sng" dirty="0">
                <a:solidFill>
                  <a:srgbClr val="FF0000"/>
                </a:solidFill>
              </a:rPr>
              <a:t>d</a:t>
            </a:r>
            <a:r>
              <a:rPr lang="en-US" altLang="zh-CN" sz="2900" b="1" u="sng" dirty="0" smtClean="0">
                <a:solidFill>
                  <a:srgbClr val="FF0000"/>
                </a:solidFill>
              </a:rPr>
              <a:t>amping ring </a:t>
            </a:r>
            <a:r>
              <a:rPr lang="en-US" altLang="zh-CN" sz="2900" dirty="0" smtClean="0"/>
              <a:t>for positron beams, several </a:t>
            </a:r>
            <a:r>
              <a:rPr lang="en-US" altLang="zh-CN" sz="2900" b="1" u="sng" dirty="0" smtClean="0">
                <a:solidFill>
                  <a:srgbClr val="FF0000"/>
                </a:solidFill>
              </a:rPr>
              <a:t>transport lines</a:t>
            </a:r>
            <a:r>
              <a:rPr lang="en-US" altLang="zh-CN" sz="2900" dirty="0" smtClean="0"/>
              <a:t>, a </a:t>
            </a:r>
            <a:r>
              <a:rPr lang="en-US" altLang="zh-CN" sz="2900" b="1" u="sng" dirty="0" smtClean="0">
                <a:solidFill>
                  <a:srgbClr val="FF0000"/>
                </a:solidFill>
              </a:rPr>
              <a:t>booster ring </a:t>
            </a:r>
            <a:r>
              <a:rPr lang="en-US" altLang="zh-CN" sz="2900" dirty="0" smtClean="0"/>
              <a:t>and 2 </a:t>
            </a:r>
            <a:r>
              <a:rPr lang="en-US" altLang="zh-CN" sz="2900" b="1" u="sng" dirty="0" smtClean="0">
                <a:solidFill>
                  <a:srgbClr val="FF0000"/>
                </a:solidFill>
              </a:rPr>
              <a:t>storage rings</a:t>
            </a:r>
            <a:r>
              <a:rPr lang="en-US" altLang="zh-CN" sz="2900" dirty="0" smtClean="0"/>
              <a:t>, all 3 of which are in a single tunnel. 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Layout of the </a:t>
            </a:r>
            <a:r>
              <a:rPr lang="en-US" altLang="zh-CN" dirty="0" smtClean="0"/>
              <a:t>accelerator </a:t>
            </a:r>
            <a:r>
              <a:rPr lang="en-US" altLang="zh-CN" dirty="0"/>
              <a:t>complex 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1403648" y="2029280"/>
            <a:ext cx="6120680" cy="1255704"/>
            <a:chOff x="1403648" y="1297322"/>
            <a:chExt cx="6120680" cy="125570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3648" y="1297322"/>
              <a:ext cx="6120680" cy="1255704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5994757" y="1540104"/>
              <a:ext cx="1116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1.2km</a:t>
              </a:r>
              <a:endParaRPr lang="zh-CN" altLang="en-US" dirty="0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592" y="3429000"/>
            <a:ext cx="3663659" cy="3022621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-77547" y="3130768"/>
            <a:ext cx="5812900" cy="3327625"/>
            <a:chOff x="-77547" y="3130768"/>
            <a:chExt cx="5812900" cy="3327625"/>
          </a:xfrm>
        </p:grpSpPr>
        <p:grpSp>
          <p:nvGrpSpPr>
            <p:cNvPr id="8" name="组合 7"/>
            <p:cNvGrpSpPr/>
            <p:nvPr/>
          </p:nvGrpSpPr>
          <p:grpSpPr>
            <a:xfrm>
              <a:off x="-77547" y="3130768"/>
              <a:ext cx="5809853" cy="3327625"/>
              <a:chOff x="-59219" y="2916459"/>
              <a:chExt cx="5809853" cy="3327625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59219" y="2916459"/>
                <a:ext cx="5809853" cy="3327625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 bwMode="auto">
              <a:xfrm>
                <a:off x="3265797" y="5389504"/>
                <a:ext cx="79208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b="0" dirty="0" smtClean="0">
                    <a:solidFill>
                      <a:srgbClr val="FF0000"/>
                    </a:solidFill>
                  </a:rPr>
                  <a:t>10-120GeV</a:t>
                </a:r>
                <a:endParaRPr lang="zh-CN" altLang="en-US" sz="1000" b="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 bwMode="auto">
              <a:xfrm>
                <a:off x="3405104" y="3827318"/>
                <a:ext cx="79208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b="0" dirty="0" smtClean="0">
                    <a:solidFill>
                      <a:srgbClr val="FF0000"/>
                    </a:solidFill>
                  </a:rPr>
                  <a:t>120GeV</a:t>
                </a:r>
                <a:endParaRPr lang="zh-CN" altLang="en-US" sz="1000" b="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 bwMode="auto">
              <a:xfrm>
                <a:off x="1629126" y="3851012"/>
                <a:ext cx="79208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b="0" dirty="0" smtClean="0">
                    <a:solidFill>
                      <a:srgbClr val="FF0000"/>
                    </a:solidFill>
                  </a:rPr>
                  <a:t>120GeV</a:t>
                </a:r>
                <a:endParaRPr lang="zh-CN" altLang="en-US" sz="1000" b="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3" name="直接箭头连接符 12"/>
              <p:cNvCxnSpPr/>
              <p:nvPr/>
            </p:nvCxnSpPr>
            <p:spPr>
              <a:xfrm>
                <a:off x="1892936" y="5779741"/>
                <a:ext cx="288032" cy="11381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箭头连接符 13"/>
              <p:cNvCxnSpPr/>
              <p:nvPr/>
            </p:nvCxnSpPr>
            <p:spPr>
              <a:xfrm flipH="1" flipV="1">
                <a:off x="983513" y="5173480"/>
                <a:ext cx="197378" cy="2160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文本框 14"/>
              <p:cNvSpPr txBox="1"/>
              <p:nvPr/>
            </p:nvSpPr>
            <p:spPr>
              <a:xfrm>
                <a:off x="1082202" y="5096826"/>
                <a:ext cx="5287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e+</a:t>
                </a:r>
                <a:endParaRPr lang="zh-CN" altLang="en-US" dirty="0"/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872738" y="5524228"/>
                <a:ext cx="5287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e-</a:t>
                </a:r>
                <a:endParaRPr lang="zh-CN" altLang="en-US" dirty="0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2461423" y="4410945"/>
                <a:ext cx="11161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100km</a:t>
                </a:r>
                <a:endParaRPr lang="zh-CN" altLang="en-US" dirty="0"/>
              </a:p>
            </p:txBody>
          </p:sp>
          <p:sp>
            <p:nvSpPr>
              <p:cNvPr id="18" name="椭圆 17"/>
              <p:cNvSpPr/>
              <p:nvPr/>
            </p:nvSpPr>
            <p:spPr>
              <a:xfrm rot="-1800000" flipH="1">
                <a:off x="1852862" y="5086981"/>
                <a:ext cx="45719" cy="93122"/>
              </a:xfrm>
              <a:prstGeom prst="ellipse">
                <a:avLst/>
              </a:prstGeom>
              <a:noFill/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9" name="直接箭头连接符 18"/>
              <p:cNvCxnSpPr/>
              <p:nvPr/>
            </p:nvCxnSpPr>
            <p:spPr>
              <a:xfrm flipH="1">
                <a:off x="1872738" y="4938108"/>
                <a:ext cx="152432" cy="143681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/>
              <p:nvPr/>
            </p:nvCxnSpPr>
            <p:spPr>
              <a:xfrm flipH="1">
                <a:off x="2036952" y="4938108"/>
                <a:ext cx="648072" cy="0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文本框 20"/>
              <p:cNvSpPr txBox="1"/>
              <p:nvPr/>
            </p:nvSpPr>
            <p:spPr>
              <a:xfrm>
                <a:off x="1979869" y="4714777"/>
                <a:ext cx="10799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 smtClean="0">
                    <a:solidFill>
                      <a:srgbClr val="FFC000"/>
                    </a:solidFill>
                  </a:rPr>
                  <a:t>Damping ring</a:t>
                </a:r>
                <a:endParaRPr lang="zh-CN" altLang="en-US" sz="1200" b="1" dirty="0">
                  <a:solidFill>
                    <a:srgbClr val="FFC000"/>
                  </a:solidFill>
                </a:endParaRPr>
              </a:p>
            </p:txBody>
          </p:sp>
        </p:grpSp>
        <p:cxnSp>
          <p:nvCxnSpPr>
            <p:cNvPr id="22" name="直接连接符 21"/>
            <p:cNvCxnSpPr/>
            <p:nvPr/>
          </p:nvCxnSpPr>
          <p:spPr>
            <a:xfrm flipH="1" flipV="1">
              <a:off x="312642" y="5172696"/>
              <a:ext cx="899205" cy="643796"/>
            </a:xfrm>
            <a:prstGeom prst="line">
              <a:avLst/>
            </a:pr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 rot="-3240000">
              <a:off x="232778" y="5092114"/>
              <a:ext cx="116890" cy="110504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6" name="直接连接符 25"/>
            <p:cNvCxnSpPr/>
            <p:nvPr/>
          </p:nvCxnSpPr>
          <p:spPr>
            <a:xfrm flipV="1">
              <a:off x="4517799" y="5206086"/>
              <a:ext cx="903179" cy="643948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 rot="-2100000">
              <a:off x="5420328" y="5108715"/>
              <a:ext cx="116890" cy="110504"/>
            </a:xfrm>
            <a:prstGeom prst="rect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0057" y="4823261"/>
              <a:ext cx="6630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accent6"/>
                  </a:solidFill>
                </a:rPr>
                <a:t>D</a:t>
              </a:r>
              <a:r>
                <a:rPr lang="en-US" altLang="zh-CN" sz="1200" b="1" dirty="0" smtClean="0">
                  <a:solidFill>
                    <a:schemeClr val="accent6"/>
                  </a:solidFill>
                </a:rPr>
                <a:t>ump</a:t>
              </a:r>
              <a:endParaRPr lang="zh-CN" altLang="en-US" sz="1200" b="1" dirty="0">
                <a:solidFill>
                  <a:schemeClr val="accent6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5161157" y="4868680"/>
              <a:ext cx="5741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b="1" dirty="0">
                  <a:solidFill>
                    <a:srgbClr val="0033CC"/>
                  </a:solidFill>
                </a:rPr>
                <a:t>Dump</a:t>
              </a:r>
              <a:endParaRPr lang="zh-CN" altLang="en-US" sz="1200" b="1" dirty="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653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CEPC injection and extraction systems</a:t>
            </a:r>
            <a:endParaRPr lang="zh-CN" altLang="en-US" sz="3600" dirty="0"/>
          </a:p>
        </p:txBody>
      </p:sp>
      <p:sp>
        <p:nvSpPr>
          <p:cNvPr id="4" name="文本框 3"/>
          <p:cNvSpPr txBox="1"/>
          <p:nvPr/>
        </p:nvSpPr>
        <p:spPr>
          <a:xfrm>
            <a:off x="1043608" y="1790814"/>
            <a:ext cx="62643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DR injection and Extraction system(e+)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Booster LE injection system (</a:t>
            </a:r>
            <a:r>
              <a:rPr lang="en-US" altLang="zh-CN" sz="2000" dirty="0" err="1" smtClean="0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-)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Booster Extraction system1 (</a:t>
            </a:r>
            <a:r>
              <a:rPr lang="en-US" altLang="zh-CN" sz="2000" dirty="0" err="1" smtClean="0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en-US" altLang="zh-CN" sz="2000" dirty="0" err="1">
                <a:solidFill>
                  <a:schemeClr val="accent3">
                    <a:lumMod val="75000"/>
                  </a:schemeClr>
                </a:solidFill>
              </a:rPr>
              <a:t>+,e</a:t>
            </a: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Collider off-axis injection system (</a:t>
            </a:r>
            <a:r>
              <a:rPr lang="en-US" altLang="zh-CN" sz="2000" dirty="0" err="1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-)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Booster </a:t>
            </a: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Extraction system2 </a:t>
            </a: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altLang="zh-CN" sz="2000" dirty="0" err="1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Booster HE injection system (</a:t>
            </a:r>
            <a:r>
              <a:rPr lang="en-US" altLang="zh-CN" sz="2000" dirty="0" err="1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-)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Collider swap out injection system (</a:t>
            </a:r>
            <a:r>
              <a:rPr lang="en-US" altLang="zh-CN" sz="2000" dirty="0" err="1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Collider swap out extraction system (</a:t>
            </a:r>
            <a:r>
              <a:rPr lang="en-US" altLang="zh-CN" sz="2000" dirty="0" err="1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Collider beam dump </a:t>
            </a: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system(</a:t>
            </a:r>
            <a:r>
              <a:rPr lang="en-US" altLang="zh-CN" sz="2000" dirty="0" err="1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-)</a:t>
            </a:r>
            <a:endParaRPr lang="zh-CN" alt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7" name="内容占位符 1"/>
          <p:cNvSpPr>
            <a:spLocks noGrp="1"/>
          </p:cNvSpPr>
          <p:nvPr>
            <p:ph idx="1"/>
          </p:nvPr>
        </p:nvSpPr>
        <p:spPr>
          <a:xfrm>
            <a:off x="611560" y="1052737"/>
            <a:ext cx="7992888" cy="74216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altLang="zh-CN" dirty="0" smtClean="0"/>
              <a:t>    There are 9 injection and extraction sub-systems in CEPC accelerator complex, including: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1043608" y="2492896"/>
            <a:ext cx="4896544" cy="576064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1050149" y="3117873"/>
            <a:ext cx="4890003" cy="1144457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5940152" y="3789040"/>
            <a:ext cx="40274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5940152" y="2780928"/>
            <a:ext cx="40274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269428" y="2580717"/>
            <a:ext cx="2726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Off-axis injection</a:t>
            </a:r>
          </a:p>
          <a:p>
            <a:r>
              <a:rPr lang="en-US" altLang="zh-CN" dirty="0" smtClean="0"/>
              <a:t>(in W and </a:t>
            </a:r>
            <a:r>
              <a:rPr lang="en-US" altLang="zh-CN" dirty="0"/>
              <a:t>Z</a:t>
            </a:r>
            <a:r>
              <a:rPr lang="en-US" altLang="zh-CN" dirty="0" smtClean="0"/>
              <a:t> </a:t>
            </a:r>
            <a:r>
              <a:rPr lang="en-US" altLang="zh-CN" dirty="0"/>
              <a:t>mode)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6" name="文本框 45"/>
          <p:cNvSpPr txBox="1"/>
          <p:nvPr/>
        </p:nvSpPr>
        <p:spPr>
          <a:xfrm>
            <a:off x="6259852" y="3610454"/>
            <a:ext cx="2416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On-axis injection </a:t>
            </a:r>
          </a:p>
          <a:p>
            <a:r>
              <a:rPr lang="en-US" altLang="zh-CN" dirty="0" smtClean="0"/>
              <a:t>(only in Higgs mode)</a:t>
            </a:r>
            <a:endParaRPr lang="zh-CN" altLang="en-US" dirty="0"/>
          </a:p>
        </p:txBody>
      </p:sp>
      <p:grpSp>
        <p:nvGrpSpPr>
          <p:cNvPr id="76" name="组合 75"/>
          <p:cNvGrpSpPr/>
          <p:nvPr/>
        </p:nvGrpSpPr>
        <p:grpSpPr>
          <a:xfrm>
            <a:off x="932288" y="4605937"/>
            <a:ext cx="7170214" cy="1655567"/>
            <a:chOff x="932288" y="4605937"/>
            <a:chExt cx="7170214" cy="1655567"/>
          </a:xfrm>
        </p:grpSpPr>
        <p:cxnSp>
          <p:nvCxnSpPr>
            <p:cNvPr id="12" name="直接箭头连接符 11"/>
            <p:cNvCxnSpPr/>
            <p:nvPr/>
          </p:nvCxnSpPr>
          <p:spPr>
            <a:xfrm>
              <a:off x="932288" y="5587607"/>
              <a:ext cx="391103" cy="1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1457010" y="5333893"/>
              <a:ext cx="148356" cy="30066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585070" y="4900066"/>
              <a:ext cx="1410866" cy="1347787"/>
            </a:xfrm>
            <a:prstGeom prst="ellipse">
              <a:avLst/>
            </a:prstGeom>
            <a:noFill/>
            <a:ln w="28575">
              <a:solidFill>
                <a:srgbClr val="0FC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箭头连接符 16"/>
            <p:cNvCxnSpPr/>
            <p:nvPr/>
          </p:nvCxnSpPr>
          <p:spPr>
            <a:xfrm>
              <a:off x="1737238" y="5587607"/>
              <a:ext cx="535048" cy="1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4788024" y="4860705"/>
              <a:ext cx="1410866" cy="1347787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4788024" y="4913717"/>
              <a:ext cx="1410866" cy="134778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箭头连接符 19"/>
            <p:cNvCxnSpPr>
              <a:stCxn id="16" idx="0"/>
              <a:endCxn id="18" idx="0"/>
            </p:cNvCxnSpPr>
            <p:nvPr/>
          </p:nvCxnSpPr>
          <p:spPr>
            <a:xfrm flipV="1">
              <a:off x="3290503" y="4860705"/>
              <a:ext cx="2202954" cy="39361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1688918" y="5174740"/>
              <a:ext cx="6770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 smtClean="0"/>
                <a:t>Linac</a:t>
              </a:r>
              <a:endParaRPr lang="zh-CN" altLang="en-US" sz="1600" dirty="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100363" y="5638959"/>
              <a:ext cx="6770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DR</a:t>
              </a:r>
              <a:endParaRPr lang="zh-CN" altLang="en-US" sz="1600" dirty="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893057" y="5299577"/>
              <a:ext cx="9226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B</a:t>
              </a:r>
              <a:r>
                <a:rPr lang="en-US" altLang="zh-CN" sz="1600" dirty="0" smtClean="0"/>
                <a:t>ooster</a:t>
              </a:r>
              <a:endParaRPr lang="zh-CN" altLang="en-US" sz="1600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118770" y="5299577"/>
              <a:ext cx="9226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C</a:t>
              </a:r>
              <a:r>
                <a:rPr lang="en-US" altLang="zh-CN" sz="1600" dirty="0" smtClean="0"/>
                <a:t>ollider</a:t>
              </a:r>
              <a:endParaRPr lang="zh-CN" altLang="en-US" sz="1600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118770" y="5515601"/>
              <a:ext cx="8584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120GeV</a:t>
              </a:r>
              <a:endParaRPr lang="zh-CN" altLang="en-US" sz="1600" dirty="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363677" y="5630523"/>
              <a:ext cx="8584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1.1GeV</a:t>
              </a:r>
              <a:endParaRPr lang="zh-CN" altLang="en-US" sz="1600" dirty="0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2769224" y="5515601"/>
              <a:ext cx="13784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10~120GeV</a:t>
              </a:r>
              <a:endParaRPr lang="zh-CN" altLang="en-US" sz="1600" dirty="0"/>
            </a:p>
          </p:txBody>
        </p:sp>
        <p:cxnSp>
          <p:nvCxnSpPr>
            <p:cNvPr id="47" name="直接箭头连接符 46"/>
            <p:cNvCxnSpPr>
              <a:stCxn id="16" idx="4"/>
              <a:endCxn id="19" idx="4"/>
            </p:cNvCxnSpPr>
            <p:nvPr/>
          </p:nvCxnSpPr>
          <p:spPr>
            <a:xfrm>
              <a:off x="3290503" y="6247853"/>
              <a:ext cx="2202954" cy="1365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/>
            <p:cNvCxnSpPr/>
            <p:nvPr/>
          </p:nvCxnSpPr>
          <p:spPr>
            <a:xfrm>
              <a:off x="6198890" y="5492127"/>
              <a:ext cx="1021168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/>
            <p:cNvCxnSpPr/>
            <p:nvPr/>
          </p:nvCxnSpPr>
          <p:spPr>
            <a:xfrm>
              <a:off x="6221353" y="5587608"/>
              <a:ext cx="998705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圆角矩形 56"/>
            <p:cNvSpPr/>
            <p:nvPr/>
          </p:nvSpPr>
          <p:spPr>
            <a:xfrm>
              <a:off x="7242521" y="5313541"/>
              <a:ext cx="542386" cy="478795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7186912" y="5363015"/>
              <a:ext cx="9155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dump</a:t>
              </a:r>
              <a:endParaRPr lang="zh-CN" altLang="en-US" sz="1600" dirty="0"/>
            </a:p>
          </p:txBody>
        </p:sp>
        <p:cxnSp>
          <p:nvCxnSpPr>
            <p:cNvPr id="71" name="直接箭头连接符 70"/>
            <p:cNvCxnSpPr/>
            <p:nvPr/>
          </p:nvCxnSpPr>
          <p:spPr>
            <a:xfrm flipH="1">
              <a:off x="3913756" y="5932384"/>
              <a:ext cx="955422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箭头连接符 73"/>
            <p:cNvCxnSpPr/>
            <p:nvPr/>
          </p:nvCxnSpPr>
          <p:spPr>
            <a:xfrm>
              <a:off x="3800384" y="6063852"/>
              <a:ext cx="1162555" cy="27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箭头连接符 87"/>
            <p:cNvCxnSpPr/>
            <p:nvPr/>
          </p:nvCxnSpPr>
          <p:spPr>
            <a:xfrm flipV="1">
              <a:off x="2278285" y="5313541"/>
              <a:ext cx="359067" cy="274067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箭头连接符 89"/>
            <p:cNvCxnSpPr/>
            <p:nvPr/>
          </p:nvCxnSpPr>
          <p:spPr>
            <a:xfrm>
              <a:off x="2289263" y="5600472"/>
              <a:ext cx="345627" cy="24798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文本框 98"/>
            <p:cNvSpPr txBox="1"/>
            <p:nvPr/>
          </p:nvSpPr>
          <p:spPr>
            <a:xfrm>
              <a:off x="1359992" y="5038126"/>
              <a:ext cx="3510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/>
                <a:t>①</a:t>
              </a:r>
              <a:endParaRPr lang="zh-CN" altLang="en-US" sz="1400" dirty="0"/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6228652" y="5224061"/>
              <a:ext cx="390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/>
                <a:t>⑨</a:t>
              </a:r>
              <a:endParaRPr lang="zh-CN" altLang="en-US" sz="1400" dirty="0"/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4963480" y="4605937"/>
              <a:ext cx="4520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/>
                <a:t>④</a:t>
              </a:r>
              <a:endParaRPr lang="zh-CN" altLang="en-US" sz="1400" dirty="0"/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2340968" y="5031266"/>
              <a:ext cx="4202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/>
                <a:t>②</a:t>
              </a:r>
              <a:endParaRPr lang="zh-CN" altLang="en-US" sz="1400" dirty="0"/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3936341" y="5169076"/>
              <a:ext cx="2881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/>
                <a:t>⑥</a:t>
              </a:r>
              <a:endParaRPr lang="zh-CN" altLang="en-US" sz="1400" dirty="0"/>
            </a:p>
          </p:txBody>
        </p:sp>
        <p:cxnSp>
          <p:nvCxnSpPr>
            <p:cNvPr id="35" name="直接箭头连接符 34"/>
            <p:cNvCxnSpPr>
              <a:endCxn id="15" idx="2"/>
            </p:cNvCxnSpPr>
            <p:nvPr/>
          </p:nvCxnSpPr>
          <p:spPr>
            <a:xfrm flipV="1">
              <a:off x="1301241" y="5484226"/>
              <a:ext cx="155769" cy="10338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43"/>
            <p:cNvCxnSpPr>
              <a:stCxn id="15" idx="6"/>
            </p:cNvCxnSpPr>
            <p:nvPr/>
          </p:nvCxnSpPr>
          <p:spPr>
            <a:xfrm>
              <a:off x="1605366" y="5484226"/>
              <a:ext cx="142690" cy="11624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矩形 4"/>
            <p:cNvSpPr/>
            <p:nvPr/>
          </p:nvSpPr>
          <p:spPr>
            <a:xfrm>
              <a:off x="3327799" y="4631392"/>
              <a:ext cx="3642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/>
                <a:t>③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4495170" y="5175472"/>
              <a:ext cx="3642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 smtClean="0"/>
                <a:t>⑧</a:t>
              </a:r>
              <a:endParaRPr lang="zh-CN" altLang="en-US" sz="1400" dirty="0"/>
            </a:p>
          </p:txBody>
        </p:sp>
        <p:cxnSp>
          <p:nvCxnSpPr>
            <p:cNvPr id="81" name="直接箭头连接符 80"/>
            <p:cNvCxnSpPr/>
            <p:nvPr/>
          </p:nvCxnSpPr>
          <p:spPr>
            <a:xfrm flipH="1">
              <a:off x="3903950" y="5229200"/>
              <a:ext cx="955422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箭头连接符 81"/>
            <p:cNvCxnSpPr/>
            <p:nvPr/>
          </p:nvCxnSpPr>
          <p:spPr>
            <a:xfrm>
              <a:off x="3777632" y="5084911"/>
              <a:ext cx="1162555" cy="273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矩形 72"/>
            <p:cNvSpPr/>
            <p:nvPr/>
          </p:nvSpPr>
          <p:spPr>
            <a:xfrm>
              <a:off x="4485126" y="4836864"/>
              <a:ext cx="3642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/>
                <a:t>⑦</a:t>
              </a:r>
              <a:endParaRPr lang="en-US" altLang="zh-CN" sz="1400" dirty="0"/>
            </a:p>
          </p:txBody>
        </p:sp>
        <p:sp>
          <p:nvSpPr>
            <p:cNvPr id="75" name="矩形 74"/>
            <p:cNvSpPr/>
            <p:nvPr/>
          </p:nvSpPr>
          <p:spPr>
            <a:xfrm>
              <a:off x="3862167" y="4831036"/>
              <a:ext cx="3027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 smtClean="0"/>
                <a:t>⑤</a:t>
              </a:r>
              <a:endParaRPr lang="en-US" altLang="zh-CN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4810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 smtClean="0"/>
              <a:t>Injection Schemes Considerations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6"/>
            <a:ext cx="5472608" cy="5328592"/>
          </a:xfrm>
        </p:spPr>
        <p:txBody>
          <a:bodyPr>
            <a:normAutofit fontScale="77500" lnSpcReduction="20000"/>
          </a:bodyPr>
          <a:lstStyle/>
          <a:p>
            <a:pPr marL="0" indent="36512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 dirty="0" smtClean="0"/>
              <a:t>Top-up injection schemes for low emittance rings:</a:t>
            </a:r>
          </a:p>
          <a:p>
            <a:pPr marL="914400" lvl="1" indent="-5143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zh-CN" sz="1700" dirty="0" smtClean="0">
                <a:solidFill>
                  <a:schemeClr val="tx1"/>
                </a:solidFill>
              </a:rPr>
              <a:t>Off-axis injection (need larger DA)---accumulating injection</a:t>
            </a:r>
          </a:p>
          <a:p>
            <a:pPr marL="1314450" lvl="2" indent="-5143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zh-CN" sz="1700" dirty="0" smtClean="0">
                <a:solidFill>
                  <a:schemeClr val="tx1"/>
                </a:solidFill>
              </a:rPr>
              <a:t>Pulsed local bump injection</a:t>
            </a:r>
          </a:p>
          <a:p>
            <a:pPr marL="1314450" lvl="2" indent="-5143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zh-CN" sz="1700" dirty="0" smtClean="0">
                <a:solidFill>
                  <a:schemeClr val="tx1"/>
                </a:solidFill>
              </a:rPr>
              <a:t>Pulsed septum field injection</a:t>
            </a:r>
          </a:p>
          <a:p>
            <a:pPr marL="1771650" lvl="3" indent="-514350">
              <a:lnSpc>
                <a:spcPct val="150000"/>
              </a:lnSpc>
              <a:spcBef>
                <a:spcPts val="600"/>
              </a:spcBef>
            </a:pPr>
            <a:r>
              <a:rPr lang="en-US" altLang="zh-CN" sz="1700" dirty="0" smtClean="0">
                <a:solidFill>
                  <a:schemeClr val="tx1"/>
                </a:solidFill>
              </a:rPr>
              <a:t>multi-pole magnet injection</a:t>
            </a:r>
          </a:p>
          <a:p>
            <a:pPr marL="1771650" lvl="3" indent="-514350">
              <a:lnSpc>
                <a:spcPct val="150000"/>
              </a:lnSpc>
              <a:spcBef>
                <a:spcPts val="600"/>
              </a:spcBef>
            </a:pPr>
            <a:r>
              <a:rPr lang="en-US" altLang="zh-CN" sz="1700" dirty="0" smtClean="0"/>
              <a:t>Nonlinear kicker injection</a:t>
            </a:r>
            <a:endParaRPr lang="en-US" altLang="zh-CN" sz="1700" dirty="0" smtClean="0">
              <a:solidFill>
                <a:schemeClr val="tx1"/>
              </a:solidFill>
            </a:endParaRPr>
          </a:p>
          <a:p>
            <a:pPr marL="914400" lvl="1" indent="-5143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zh-CN" sz="1700" dirty="0" smtClean="0">
                <a:solidFill>
                  <a:schemeClr val="tx1"/>
                </a:solidFill>
              </a:rPr>
              <a:t>On-axis  injection (</a:t>
            </a:r>
            <a:r>
              <a:rPr lang="en-US" altLang="zh-CN" sz="1700" dirty="0" smtClean="0"/>
              <a:t>need</a:t>
            </a:r>
            <a:r>
              <a:rPr lang="en-US" altLang="zh-CN" sz="1700" dirty="0" smtClean="0">
                <a:solidFill>
                  <a:schemeClr val="tx1"/>
                </a:solidFill>
              </a:rPr>
              <a:t> smaller DA)</a:t>
            </a:r>
          </a:p>
          <a:p>
            <a:pPr marL="1314450" lvl="2" indent="-5143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zh-CN" sz="1700" dirty="0"/>
              <a:t>Transverse swap-out injection </a:t>
            </a:r>
          </a:p>
          <a:p>
            <a:pPr marL="1314450" lvl="2" indent="-5143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zh-CN" sz="1700" dirty="0" smtClean="0">
                <a:solidFill>
                  <a:schemeClr val="tx1"/>
                </a:solidFill>
              </a:rPr>
              <a:t>Longitudinal accumulating injection </a:t>
            </a:r>
          </a:p>
          <a:p>
            <a:pPr marL="0" lvl="1" indent="182563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CN" sz="1800" dirty="0" smtClean="0">
                <a:solidFill>
                  <a:srgbClr val="FF0000"/>
                </a:solidFill>
                <a:ea typeface="方正粗宋简体"/>
              </a:rPr>
              <a:t>For the CEPC, from the </a:t>
            </a:r>
            <a:r>
              <a:rPr lang="en-US" altLang="zh-CN" sz="1800" dirty="0" err="1" smtClean="0">
                <a:solidFill>
                  <a:srgbClr val="FF0000"/>
                </a:solidFill>
                <a:ea typeface="方正粗宋简体"/>
              </a:rPr>
              <a:t>Linac</a:t>
            </a:r>
            <a:r>
              <a:rPr lang="en-US" altLang="zh-CN" sz="1800" dirty="0" smtClean="0">
                <a:solidFill>
                  <a:srgbClr val="FF0000"/>
                </a:solidFill>
                <a:ea typeface="方正粗宋简体"/>
              </a:rPr>
              <a:t> to the damping ring then to the booster and the collider rings, the beams are injected and extracted all by on-axis scheme.</a:t>
            </a:r>
            <a:endParaRPr lang="zh-CN" altLang="en-US" sz="1800" dirty="0" smtClean="0">
              <a:solidFill>
                <a:srgbClr val="FF0000"/>
              </a:solidFill>
              <a:ea typeface="方正粗宋简体"/>
            </a:endParaRPr>
          </a:p>
          <a:p>
            <a:pPr marL="0" lvl="1" indent="182563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1800" dirty="0" smtClean="0">
                <a:solidFill>
                  <a:srgbClr val="FF0000"/>
                </a:solidFill>
                <a:ea typeface="方正粗宋简体"/>
              </a:rPr>
              <a:t>In the collider ring</a:t>
            </a:r>
            <a:r>
              <a:rPr lang="en-US" altLang="zh-CN" sz="1800" dirty="0" smtClean="0">
                <a:solidFill>
                  <a:srgbClr val="FF0000"/>
                </a:solidFill>
                <a:ea typeface="方正粗宋简体"/>
              </a:rPr>
              <a:t>s</a:t>
            </a:r>
            <a:r>
              <a:rPr lang="zh-CN" altLang="en-US" sz="1800" dirty="0" smtClean="0">
                <a:solidFill>
                  <a:srgbClr val="FF0000"/>
                </a:solidFill>
                <a:ea typeface="方正粗宋简体"/>
              </a:rPr>
              <a:t>，</a:t>
            </a:r>
            <a:r>
              <a:rPr lang="en-US" altLang="zh-CN" sz="1800" dirty="0" smtClean="0">
                <a:solidFill>
                  <a:srgbClr val="FF0000"/>
                </a:solidFill>
                <a:ea typeface="方正粗宋简体"/>
              </a:rPr>
              <a:t>the both off-axis accumulating injection schemes are applicable for W and Z mode </a:t>
            </a:r>
            <a:r>
              <a:rPr lang="en-US" sz="1800" dirty="0" smtClean="0">
                <a:solidFill>
                  <a:srgbClr val="FF0000"/>
                </a:solidFill>
                <a:ea typeface="方正粗宋简体"/>
              </a:rPr>
              <a:t>due to larger DA.  On-axis  swap-out injection scheme is the baseline one for Higgs mode for smaller DA. I</a:t>
            </a:r>
            <a:r>
              <a:rPr lang="en-US" altLang="zh-CN" sz="1800" dirty="0" smtClean="0">
                <a:solidFill>
                  <a:srgbClr val="FF0000"/>
                </a:solidFill>
                <a:ea typeface="方正粗宋简体"/>
              </a:rPr>
              <a:t>n this mode, </a:t>
            </a:r>
            <a:r>
              <a:rPr lang="en-US" altLang="zh-CN" sz="1800" dirty="0">
                <a:solidFill>
                  <a:srgbClr val="FF0000"/>
                </a:solidFill>
                <a:ea typeface="方正粗宋简体"/>
              </a:rPr>
              <a:t>t</a:t>
            </a:r>
            <a:r>
              <a:rPr lang="en-US" sz="1800" dirty="0" smtClean="0">
                <a:solidFill>
                  <a:srgbClr val="FF0000"/>
                </a:solidFill>
                <a:ea typeface="方正粗宋简体"/>
              </a:rPr>
              <a:t>he </a:t>
            </a:r>
            <a:r>
              <a:rPr lang="en-US" sz="1800" dirty="0">
                <a:solidFill>
                  <a:srgbClr val="FF0000"/>
                </a:solidFill>
                <a:ea typeface="方正粗宋简体"/>
              </a:rPr>
              <a:t>b</a:t>
            </a:r>
            <a:r>
              <a:rPr lang="en-US" sz="1800" dirty="0" smtClean="0">
                <a:solidFill>
                  <a:srgbClr val="FF0000"/>
                </a:solidFill>
                <a:ea typeface="方正粗宋简体"/>
              </a:rPr>
              <a:t>eams are accumulated by off-axis injection </a:t>
            </a:r>
            <a:r>
              <a:rPr lang="en-US" altLang="zh-CN" sz="1800" dirty="0" smtClean="0">
                <a:solidFill>
                  <a:srgbClr val="FF0000"/>
                </a:solidFill>
                <a:ea typeface="方正粗宋简体"/>
              </a:rPr>
              <a:t>in </a:t>
            </a:r>
            <a:r>
              <a:rPr lang="en-US" altLang="zh-CN" sz="1800" dirty="0">
                <a:solidFill>
                  <a:srgbClr val="FF0000"/>
                </a:solidFill>
                <a:ea typeface="方正粗宋简体"/>
              </a:rPr>
              <a:t>the booster </a:t>
            </a:r>
            <a:r>
              <a:rPr lang="en-US" altLang="zh-CN" sz="1800" dirty="0" smtClean="0">
                <a:solidFill>
                  <a:srgbClr val="FF0000"/>
                </a:solidFill>
                <a:ea typeface="方正粗宋简体"/>
              </a:rPr>
              <a:t>ring</a:t>
            </a:r>
            <a:r>
              <a:rPr lang="en-US" sz="1800" dirty="0" smtClean="0">
                <a:solidFill>
                  <a:srgbClr val="FF0000"/>
                </a:solidFill>
                <a:ea typeface="方正粗宋简体"/>
              </a:rPr>
              <a:t>.</a:t>
            </a:r>
          </a:p>
        </p:txBody>
      </p:sp>
      <p:pic>
        <p:nvPicPr>
          <p:cNvPr id="6" name="图片 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1285860"/>
            <a:ext cx="3286148" cy="463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527563"/>
      </p:ext>
    </p:extLst>
  </p:cSld>
  <p:clrMapOvr>
    <a:masterClrMapping/>
  </p:clrMapOvr>
  <p:transition advTm="11682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1520" y="1052736"/>
            <a:ext cx="8552638" cy="554461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altLang="zh-CN" sz="2800" dirty="0" smtClean="0"/>
              <a:t>Injection and extraction components: Kicker and septa</a:t>
            </a:r>
          </a:p>
          <a:p>
            <a:pPr algn="just"/>
            <a:r>
              <a:rPr lang="en-US" altLang="zh-CN" sz="2800" dirty="0" err="1" smtClean="0"/>
              <a:t>Lambertson</a:t>
            </a:r>
            <a:r>
              <a:rPr lang="en-US" altLang="zh-CN" sz="2800" dirty="0" smtClean="0"/>
              <a:t> magnet is the first choice for the septa, since </a:t>
            </a:r>
            <a:r>
              <a:rPr lang="en-US" altLang="zh-CN" sz="2800" dirty="0"/>
              <a:t>there is height difference between the </a:t>
            </a:r>
            <a:r>
              <a:rPr lang="en-US" altLang="zh-CN" sz="2800" dirty="0" smtClean="0"/>
              <a:t>machines. </a:t>
            </a:r>
            <a:r>
              <a:rPr lang="en-US" altLang="zh-CN" sz="2800" dirty="0" err="1" smtClean="0"/>
              <a:t>Lambertson</a:t>
            </a:r>
            <a:r>
              <a:rPr lang="en-US" altLang="zh-CN" sz="2800" dirty="0" smtClean="0"/>
              <a:t> is more reliable than other types of septa with typical septum width of from 2mm to 10mm.</a:t>
            </a:r>
          </a:p>
          <a:p>
            <a:pPr algn="just"/>
            <a:r>
              <a:rPr lang="en-US" altLang="zh-CN" sz="2800" dirty="0" smtClean="0"/>
              <a:t>Which type of Kicker to choose is usually determined by the injection scheme, the waveform of pulse and required kick strength. </a:t>
            </a:r>
          </a:p>
          <a:p>
            <a:pPr algn="just"/>
            <a:r>
              <a:rPr lang="en-US" altLang="zh-CN" sz="2800" dirty="0" smtClean="0"/>
              <a:t>The waveform of  kicker pulse is determined by injection scheme, filling pattern and revolution period.</a:t>
            </a:r>
          </a:p>
          <a:p>
            <a:pPr algn="just"/>
            <a:r>
              <a:rPr lang="en-US" altLang="zh-CN" sz="2800" dirty="0" smtClean="0"/>
              <a:t>The width of  septum, kick strength and length of injection straight section should be considered together. </a:t>
            </a:r>
          </a:p>
          <a:p>
            <a:pPr algn="just"/>
            <a:r>
              <a:rPr lang="en-US" altLang="zh-CN" sz="2800" dirty="0" smtClean="0"/>
              <a:t>A reasonable injection and extraction region layout design is very important for hardware design. This part is not available in CEPC CDR.</a:t>
            </a:r>
          </a:p>
          <a:p>
            <a:pPr algn="just"/>
            <a:r>
              <a:rPr lang="en-US" altLang="zh-CN" sz="2800" dirty="0" smtClean="0"/>
              <a:t>In the past 3 months</a:t>
            </a:r>
            <a:r>
              <a:rPr lang="zh-CN" altLang="en-US" sz="2800" dirty="0" smtClean="0"/>
              <a:t>， </a:t>
            </a:r>
            <a:r>
              <a:rPr lang="en-US" altLang="zh-CN" sz="2800" dirty="0" smtClean="0"/>
              <a:t>the preliminary injection layout design was done. </a:t>
            </a:r>
            <a:r>
              <a:rPr lang="en-US" altLang="zh-CN" sz="2800" dirty="0"/>
              <a:t>S</a:t>
            </a:r>
            <a:r>
              <a:rPr lang="en-US" altLang="zh-CN" sz="2800" dirty="0" smtClean="0"/>
              <a:t>o far, we just figured </a:t>
            </a:r>
            <a:r>
              <a:rPr lang="en-US" altLang="zh-CN" sz="2800" dirty="0"/>
              <a:t>out </a:t>
            </a:r>
            <a:r>
              <a:rPr lang="en-US" altLang="zh-CN" sz="2800" dirty="0" smtClean="0"/>
              <a:t>what kind type of the components needed in all subsystems. </a:t>
            </a:r>
            <a:r>
              <a:rPr lang="en-US" altLang="zh-CN" sz="2800" dirty="0"/>
              <a:t>A</a:t>
            </a:r>
            <a:r>
              <a:rPr lang="en-US" altLang="zh-CN" sz="2800" dirty="0" smtClean="0"/>
              <a:t>nd we just </a:t>
            </a:r>
            <a:r>
              <a:rPr lang="en-US" altLang="zh-CN" sz="2800" dirty="0"/>
              <a:t>proposed </a:t>
            </a:r>
            <a:r>
              <a:rPr lang="en-US" altLang="zh-CN" sz="2800" dirty="0" smtClean="0"/>
              <a:t>a hardware R&amp;D plan in the coming years.</a:t>
            </a:r>
            <a:endParaRPr lang="zh-CN" altLang="en-US" sz="28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Injection components design considerations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905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CEPC injection and extraction systems layout </a:t>
            </a:r>
            <a:r>
              <a:rPr lang="en-US" altLang="zh-CN" dirty="0"/>
              <a:t>preliminary design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935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17634" y="1013875"/>
            <a:ext cx="6033442" cy="79602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altLang="zh-CN" sz="2000" dirty="0" smtClean="0"/>
              <a:t>On-axis bunch-by-bunch injection</a:t>
            </a:r>
          </a:p>
          <a:p>
            <a:pPr>
              <a:spcBef>
                <a:spcPts val="0"/>
              </a:spcBef>
            </a:pPr>
            <a:r>
              <a:rPr lang="en-US" altLang="zh-CN" sz="2000" dirty="0" smtClean="0"/>
              <a:t>Injection and extraction systems are totally occupied 2 long straight sections. 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Damping Ring injection and extraction</a:t>
            </a:r>
            <a:endParaRPr lang="zh-CN" altLang="en-US" sz="3600" dirty="0"/>
          </a:p>
        </p:txBody>
      </p:sp>
      <p:grpSp>
        <p:nvGrpSpPr>
          <p:cNvPr id="120" name="组合 119"/>
          <p:cNvGrpSpPr/>
          <p:nvPr/>
        </p:nvGrpSpPr>
        <p:grpSpPr>
          <a:xfrm>
            <a:off x="6444208" y="3342707"/>
            <a:ext cx="2486574" cy="1815599"/>
            <a:chOff x="565208" y="2483048"/>
            <a:chExt cx="2647950" cy="1800225"/>
          </a:xfrm>
        </p:grpSpPr>
        <p:pic>
          <p:nvPicPr>
            <p:cNvPr id="121" name="Picture 2" descr="1534211394(1)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08" y="2483048"/>
              <a:ext cx="2647950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" name="椭圆 121"/>
            <p:cNvSpPr/>
            <p:nvPr/>
          </p:nvSpPr>
          <p:spPr>
            <a:xfrm>
              <a:off x="1115617" y="2564904"/>
              <a:ext cx="1152128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/>
                <a:t>Storage Beam</a:t>
              </a:r>
            </a:p>
          </p:txBody>
        </p:sp>
        <p:sp>
          <p:nvSpPr>
            <p:cNvPr id="123" name="椭圆 122"/>
            <p:cNvSpPr/>
            <p:nvPr/>
          </p:nvSpPr>
          <p:spPr>
            <a:xfrm>
              <a:off x="1115617" y="3708599"/>
              <a:ext cx="1152128" cy="50405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 dirty="0"/>
                <a:t>Injection </a:t>
              </a:r>
              <a:r>
                <a:rPr lang="zh-CN" altLang="en-US" sz="1050" dirty="0" smtClean="0"/>
                <a:t>Beam</a:t>
              </a:r>
              <a:r>
                <a:rPr lang="en-US" altLang="zh-CN" sz="1050" dirty="0" smtClean="0"/>
                <a:t> </a:t>
              </a:r>
              <a:endParaRPr lang="zh-CN" altLang="en-US" sz="1050" dirty="0"/>
            </a:p>
          </p:txBody>
        </p:sp>
        <p:sp>
          <p:nvSpPr>
            <p:cNvPr id="124" name="矩形 123"/>
            <p:cNvSpPr/>
            <p:nvPr/>
          </p:nvSpPr>
          <p:spPr>
            <a:xfrm>
              <a:off x="1265048" y="3397969"/>
              <a:ext cx="1330123" cy="2517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zh-CN" sz="1050" b="1" dirty="0"/>
                <a:t>Septum</a:t>
              </a:r>
              <a:r>
                <a:rPr lang="zh-CN" altLang="en-US" sz="1050" b="1" dirty="0"/>
                <a:t> </a:t>
              </a:r>
              <a:r>
                <a:rPr lang="zh-CN" altLang="en-US" sz="1050" b="1" dirty="0" smtClean="0"/>
                <a:t>Plate </a:t>
              </a:r>
              <a:r>
                <a:rPr lang="en-US" altLang="zh-CN" sz="1050" b="1" dirty="0"/>
                <a:t>6</a:t>
              </a:r>
              <a:r>
                <a:rPr lang="en-US" altLang="zh-CN" sz="1050" b="1" dirty="0" smtClean="0"/>
                <a:t>mm</a:t>
              </a:r>
              <a:endParaRPr lang="zh-CN" altLang="en-US" sz="1050" b="1" dirty="0"/>
            </a:p>
          </p:txBody>
        </p:sp>
      </p:grpSp>
      <p:sp>
        <p:nvSpPr>
          <p:cNvPr id="126" name="矩形 125"/>
          <p:cNvSpPr/>
          <p:nvPr/>
        </p:nvSpPr>
        <p:spPr>
          <a:xfrm>
            <a:off x="3102999" y="5625563"/>
            <a:ext cx="59804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buFont typeface="Arial" panose="020B0604020202020204" pitchFamily="34" charset="0"/>
              <a:buChar char="•"/>
              <a:tabLst>
                <a:tab pos="87313" algn="l"/>
              </a:tabLst>
            </a:pPr>
            <a:r>
              <a:rPr lang="en-US" altLang="zh-CN" sz="1100" b="1" u="sng" dirty="0" err="1">
                <a:solidFill>
                  <a:srgbClr val="FF0000"/>
                </a:solidFill>
              </a:rPr>
              <a:t>Lambertson</a:t>
            </a:r>
            <a:r>
              <a:rPr lang="en-US" altLang="zh-CN" sz="1100" b="1" u="sng" dirty="0">
                <a:solidFill>
                  <a:srgbClr val="FF0000"/>
                </a:solidFill>
              </a:rPr>
              <a:t>:</a:t>
            </a:r>
            <a:r>
              <a:rPr lang="en-US" altLang="zh-CN" sz="1100" dirty="0"/>
              <a:t> length=0.5m, deflection angle=100mrad, B=0.72T</a:t>
            </a:r>
          </a:p>
          <a:p>
            <a:pPr algn="just">
              <a:tabLst>
                <a:tab pos="87313" algn="l"/>
              </a:tabLst>
            </a:pPr>
            <a:r>
              <a:rPr lang="en-US" altLang="zh-CN" sz="1100" dirty="0"/>
              <a:t>      thickness of septum </a:t>
            </a:r>
            <a:r>
              <a:rPr lang="en-US" altLang="zh-CN" sz="1100" dirty="0" smtClean="0"/>
              <a:t>sheet=6mm </a:t>
            </a:r>
            <a:r>
              <a:rPr lang="en-US" altLang="zh-CN" sz="1100" dirty="0"/>
              <a:t>Leakage field</a:t>
            </a:r>
            <a:r>
              <a:rPr lang="en-US" altLang="zh-CN" sz="1100" dirty="0" smtClean="0"/>
              <a:t>=</a:t>
            </a:r>
            <a:r>
              <a:rPr lang="en-US" altLang="zh-CN" sz="1100" dirty="0">
                <a:solidFill>
                  <a:srgbClr val="7030A0"/>
                </a:solidFill>
              </a:rPr>
              <a:t>&lt;5E-4(0.8mm)</a:t>
            </a:r>
            <a:r>
              <a:rPr lang="en-US" altLang="zh-CN" sz="1100" kern="100" dirty="0">
                <a:solidFill>
                  <a:srgbClr val="7030A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1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Beam-Stay-clear(</a:t>
            </a:r>
            <a:r>
              <a:rPr lang="en-US" altLang="zh-CN" sz="1100" kern="100" dirty="0" err="1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HxV</a:t>
            </a:r>
            <a:r>
              <a:rPr lang="en-US" altLang="zh-CN" sz="11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)=25x15mm</a:t>
            </a:r>
            <a:endParaRPr lang="en-US" altLang="zh-CN" sz="1100" dirty="0"/>
          </a:p>
          <a:p>
            <a:pPr marL="182563" indent="-182563" algn="just">
              <a:buFont typeface="Arial" panose="020B0604020202020204" pitchFamily="34" charset="0"/>
              <a:buChar char="•"/>
              <a:tabLst>
                <a:tab pos="87313" algn="l"/>
              </a:tabLst>
            </a:pPr>
            <a:r>
              <a:rPr lang="en-US" altLang="zh-CN" sz="1100" b="1" u="sng" dirty="0">
                <a:solidFill>
                  <a:srgbClr val="FF0000"/>
                </a:solidFill>
              </a:rPr>
              <a:t>Fast </a:t>
            </a:r>
            <a:r>
              <a:rPr lang="en-US" altLang="zh-CN" sz="1100" b="1" u="sng" dirty="0" smtClean="0">
                <a:solidFill>
                  <a:srgbClr val="FF0000"/>
                </a:solidFill>
              </a:rPr>
              <a:t>kicker: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1100" dirty="0" smtClean="0"/>
              <a:t>pulse </a:t>
            </a:r>
            <a:r>
              <a:rPr lang="en-US" altLang="zh-CN" sz="1100" dirty="0"/>
              <a:t>width&lt;250ns, repetition rate=100Hz, length=0.25m, deflection angle=1.5mrad, </a:t>
            </a:r>
            <a:r>
              <a:rPr lang="en-US" altLang="zh-CN" sz="1100" dirty="0" smtClean="0"/>
              <a:t>B=0.02T,</a:t>
            </a:r>
            <a:r>
              <a:rPr lang="en-US" altLang="zh-CN" sz="11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Beam-Stay-clear(</a:t>
            </a:r>
            <a:r>
              <a:rPr lang="en-US" altLang="zh-CN" sz="1100" kern="100" dirty="0" err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HxV</a:t>
            </a:r>
            <a:r>
              <a:rPr lang="en-US" altLang="zh-CN" sz="11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)=</a:t>
            </a:r>
            <a:r>
              <a:rPr lang="en-US" altLang="zh-CN" sz="1100" kern="1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32x18.8mm (slotted pipe kicker)</a:t>
            </a:r>
            <a:endParaRPr lang="en-US" altLang="zh-CN" sz="1100" dirty="0">
              <a:solidFill>
                <a:srgbClr val="FF0000"/>
              </a:solidFill>
            </a:endParaRPr>
          </a:p>
        </p:txBody>
      </p:sp>
      <p:sp>
        <p:nvSpPr>
          <p:cNvPr id="127" name="文本框 126"/>
          <p:cNvSpPr txBox="1"/>
          <p:nvPr/>
        </p:nvSpPr>
        <p:spPr>
          <a:xfrm>
            <a:off x="8489977" y="3882826"/>
            <a:ext cx="57379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7.6mm</a:t>
            </a:r>
            <a:endParaRPr lang="zh-CN" altLang="en-US" sz="1000" dirty="0"/>
          </a:p>
        </p:txBody>
      </p:sp>
      <p:sp>
        <p:nvSpPr>
          <p:cNvPr id="128" name="文本框 127"/>
          <p:cNvSpPr txBox="1"/>
          <p:nvPr/>
        </p:nvSpPr>
        <p:spPr>
          <a:xfrm>
            <a:off x="8507387" y="4529514"/>
            <a:ext cx="56502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7.6mm</a:t>
            </a:r>
            <a:endParaRPr lang="zh-CN" altLang="en-US" sz="1000" dirty="0"/>
          </a:p>
        </p:txBody>
      </p:sp>
      <p:grpSp>
        <p:nvGrpSpPr>
          <p:cNvPr id="10" name="组合 9"/>
          <p:cNvGrpSpPr/>
          <p:nvPr/>
        </p:nvGrpSpPr>
        <p:grpSpPr>
          <a:xfrm>
            <a:off x="532459" y="1539611"/>
            <a:ext cx="5429540" cy="1205330"/>
            <a:chOff x="532459" y="1539611"/>
            <a:chExt cx="5429540" cy="1205330"/>
          </a:xfrm>
        </p:grpSpPr>
        <p:grpSp>
          <p:nvGrpSpPr>
            <p:cNvPr id="49" name="组合 48"/>
            <p:cNvGrpSpPr/>
            <p:nvPr/>
          </p:nvGrpSpPr>
          <p:grpSpPr>
            <a:xfrm>
              <a:off x="532459" y="1539611"/>
              <a:ext cx="4361268" cy="1127561"/>
              <a:chOff x="714788" y="1758113"/>
              <a:chExt cx="4361268" cy="112756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1979712" y="281366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762923" y="2811372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" name="直接箭头连接符 13"/>
              <p:cNvCxnSpPr/>
              <p:nvPr/>
            </p:nvCxnSpPr>
            <p:spPr>
              <a:xfrm>
                <a:off x="798927" y="2686444"/>
                <a:ext cx="1252793" cy="469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矩形 14"/>
              <p:cNvSpPr/>
              <p:nvPr/>
            </p:nvSpPr>
            <p:spPr>
              <a:xfrm>
                <a:off x="1121184" y="2467881"/>
                <a:ext cx="5261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10ms</a:t>
                </a:r>
                <a:endParaRPr lang="zh-CN" altLang="en-US" sz="1200" dirty="0"/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3059832" y="1886855"/>
                <a:ext cx="972376" cy="822631"/>
                <a:chOff x="7740352" y="5440923"/>
                <a:chExt cx="972376" cy="822631"/>
              </a:xfrm>
            </p:grpSpPr>
            <p:sp>
              <p:nvSpPr>
                <p:cNvPr id="20" name="椭圆 19"/>
                <p:cNvSpPr/>
                <p:nvPr/>
              </p:nvSpPr>
              <p:spPr>
                <a:xfrm>
                  <a:off x="8055679" y="6191546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椭圆 20"/>
                <p:cNvSpPr/>
                <p:nvPr/>
              </p:nvSpPr>
              <p:spPr>
                <a:xfrm>
                  <a:off x="8046970" y="5440923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22" name="直接箭头连接符 21"/>
                <p:cNvCxnSpPr/>
                <p:nvPr/>
              </p:nvCxnSpPr>
              <p:spPr>
                <a:xfrm flipH="1">
                  <a:off x="8082974" y="5512931"/>
                  <a:ext cx="1" cy="67861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文本框 22"/>
                <p:cNvSpPr txBox="1"/>
                <p:nvPr/>
              </p:nvSpPr>
              <p:spPr>
                <a:xfrm>
                  <a:off x="8064388" y="5762984"/>
                  <a:ext cx="6483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 smtClean="0">
                      <a:solidFill>
                        <a:srgbClr val="FF0000"/>
                      </a:solidFill>
                    </a:rPr>
                    <a:t>125ns</a:t>
                  </a:r>
                  <a:endParaRPr lang="zh-CN" altLang="en-US" sz="12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" name="椭圆 23"/>
                <p:cNvSpPr/>
                <p:nvPr/>
              </p:nvSpPr>
              <p:spPr>
                <a:xfrm>
                  <a:off x="7740352" y="5467050"/>
                  <a:ext cx="648072" cy="747083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/>
              <p:cNvCxnSpPr>
                <a:endCxn id="39" idx="2"/>
              </p:cNvCxnSpPr>
              <p:nvPr/>
            </p:nvCxnSpPr>
            <p:spPr>
              <a:xfrm>
                <a:off x="714788" y="2843043"/>
                <a:ext cx="2430708" cy="4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弧形 38"/>
              <p:cNvSpPr/>
              <p:nvPr/>
            </p:nvSpPr>
            <p:spPr>
              <a:xfrm>
                <a:off x="2514454" y="1758113"/>
                <a:ext cx="1193450" cy="1086298"/>
              </a:xfrm>
              <a:prstGeom prst="arc">
                <a:avLst>
                  <a:gd name="adj1" fmla="val 594094"/>
                  <a:gd name="adj2" fmla="val 518272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弧形 44"/>
              <p:cNvSpPr/>
              <p:nvPr/>
            </p:nvSpPr>
            <p:spPr>
              <a:xfrm flipH="1">
                <a:off x="3059832" y="1758113"/>
                <a:ext cx="1193450" cy="1086298"/>
              </a:xfrm>
              <a:prstGeom prst="arc">
                <a:avLst>
                  <a:gd name="adj1" fmla="val 594094"/>
                  <a:gd name="adj2" fmla="val 518272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6" name="直接连接符 45"/>
              <p:cNvCxnSpPr>
                <a:stCxn id="45" idx="2"/>
              </p:cNvCxnSpPr>
              <p:nvPr/>
            </p:nvCxnSpPr>
            <p:spPr>
              <a:xfrm flipV="1">
                <a:off x="3622240" y="2843044"/>
                <a:ext cx="1453816" cy="4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5" name="矩形 124"/>
            <p:cNvSpPr/>
            <p:nvPr/>
          </p:nvSpPr>
          <p:spPr>
            <a:xfrm>
              <a:off x="1369507" y="1881343"/>
              <a:ext cx="15263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tabLst>
                  <a:tab pos="87313" algn="l"/>
                </a:tabLst>
              </a:pPr>
              <a:r>
                <a:rPr lang="en-US" altLang="zh-CN" sz="1600" dirty="0" smtClean="0"/>
                <a:t>1.1GeV</a:t>
              </a:r>
              <a:r>
                <a:rPr lang="zh-CN" altLang="en-US" sz="1600" dirty="0" smtClean="0"/>
                <a:t>，</a:t>
              </a:r>
              <a:r>
                <a:rPr lang="en-US" altLang="zh-CN" sz="1600" dirty="0" smtClean="0"/>
                <a:t>75.4m</a:t>
              </a:r>
              <a:endParaRPr lang="en-US" altLang="zh-CN" sz="1600" dirty="0"/>
            </a:p>
          </p:txBody>
        </p:sp>
        <p:grpSp>
          <p:nvGrpSpPr>
            <p:cNvPr id="136" name="组合 135"/>
            <p:cNvGrpSpPr/>
            <p:nvPr/>
          </p:nvGrpSpPr>
          <p:grpSpPr>
            <a:xfrm>
              <a:off x="5012743" y="1782456"/>
              <a:ext cx="949256" cy="847729"/>
              <a:chOff x="4998054" y="1762005"/>
              <a:chExt cx="949256" cy="847729"/>
            </a:xfrm>
          </p:grpSpPr>
          <p:sp>
            <p:nvSpPr>
              <p:cNvPr id="131" name="任意多边形 130"/>
              <p:cNvSpPr/>
              <p:nvPr/>
            </p:nvSpPr>
            <p:spPr>
              <a:xfrm>
                <a:off x="5237222" y="1762005"/>
                <a:ext cx="466725" cy="847729"/>
              </a:xfrm>
              <a:custGeom>
                <a:avLst/>
                <a:gdLst>
                  <a:gd name="connsiteX0" fmla="*/ 0 w 466725"/>
                  <a:gd name="connsiteY0" fmla="*/ 838204 h 847729"/>
                  <a:gd name="connsiteX1" fmla="*/ 219075 w 466725"/>
                  <a:gd name="connsiteY1" fmla="*/ 4 h 847729"/>
                  <a:gd name="connsiteX2" fmla="*/ 466725 w 466725"/>
                  <a:gd name="connsiteY2" fmla="*/ 847729 h 84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725" h="847729">
                    <a:moveTo>
                      <a:pt x="0" y="838204"/>
                    </a:moveTo>
                    <a:cubicBezTo>
                      <a:pt x="70644" y="418310"/>
                      <a:pt x="141288" y="-1583"/>
                      <a:pt x="219075" y="4"/>
                    </a:cubicBezTo>
                    <a:cubicBezTo>
                      <a:pt x="296862" y="1591"/>
                      <a:pt x="381793" y="424660"/>
                      <a:pt x="466725" y="84772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3" name="直接连接符 132"/>
              <p:cNvCxnSpPr>
                <a:stCxn id="131" idx="0"/>
              </p:cNvCxnSpPr>
              <p:nvPr/>
            </p:nvCxnSpPr>
            <p:spPr>
              <a:xfrm flipH="1">
                <a:off x="4998054" y="2600209"/>
                <a:ext cx="239168" cy="10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/>
              <p:cNvCxnSpPr/>
              <p:nvPr/>
            </p:nvCxnSpPr>
            <p:spPr>
              <a:xfrm flipH="1">
                <a:off x="5708142" y="2600209"/>
                <a:ext cx="239168" cy="10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7" name="直接箭头连接符 136"/>
            <p:cNvCxnSpPr/>
            <p:nvPr/>
          </p:nvCxnSpPr>
          <p:spPr>
            <a:xfrm>
              <a:off x="5251911" y="2705337"/>
              <a:ext cx="466725" cy="1202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文本框 139"/>
            <p:cNvSpPr txBox="1"/>
            <p:nvPr/>
          </p:nvSpPr>
          <p:spPr>
            <a:xfrm>
              <a:off x="5215813" y="2467942"/>
              <a:ext cx="6483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FF0000"/>
                  </a:solidFill>
                </a:rPr>
                <a:t>250ns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165293" y="1100745"/>
            <a:ext cx="2931314" cy="1998422"/>
            <a:chOff x="6165293" y="1100745"/>
            <a:chExt cx="2931314" cy="1998422"/>
          </a:xfrm>
        </p:grpSpPr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457"/>
            <a:stretch/>
          </p:blipFill>
          <p:spPr>
            <a:xfrm>
              <a:off x="6165293" y="1100745"/>
              <a:ext cx="2931314" cy="1998422"/>
            </a:xfrm>
            <a:prstGeom prst="rect">
              <a:avLst/>
            </a:prstGeom>
          </p:spPr>
        </p:pic>
        <p:sp>
          <p:nvSpPr>
            <p:cNvPr id="130" name="矩形 129"/>
            <p:cNvSpPr/>
            <p:nvPr/>
          </p:nvSpPr>
          <p:spPr>
            <a:xfrm>
              <a:off x="6757973" y="1824464"/>
              <a:ext cx="207954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tabLst>
                  <a:tab pos="87313" algn="l"/>
                </a:tabLst>
              </a:pPr>
              <a:r>
                <a:rPr lang="en-US" altLang="zh-CN" sz="1400" dirty="0" smtClean="0">
                  <a:solidFill>
                    <a:srgbClr val="FF0000"/>
                  </a:solidFill>
                </a:rPr>
                <a:t>Inj.&amp; ext. straight sections</a:t>
              </a:r>
              <a:endParaRPr lang="en-US" altLang="zh-CN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5" name="直接箭头连接符 4"/>
            <p:cNvCxnSpPr/>
            <p:nvPr/>
          </p:nvCxnSpPr>
          <p:spPr>
            <a:xfrm>
              <a:off x="7740352" y="2164651"/>
              <a:ext cx="0" cy="4282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/>
            <p:cNvCxnSpPr/>
            <p:nvPr/>
          </p:nvCxnSpPr>
          <p:spPr>
            <a:xfrm flipV="1">
              <a:off x="7740352" y="1414028"/>
              <a:ext cx="0" cy="4368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组合 138"/>
          <p:cNvGrpSpPr/>
          <p:nvPr/>
        </p:nvGrpSpPr>
        <p:grpSpPr>
          <a:xfrm>
            <a:off x="173810" y="3034019"/>
            <a:ext cx="6110047" cy="2628337"/>
            <a:chOff x="1403648" y="189469"/>
            <a:chExt cx="6110047" cy="2628337"/>
          </a:xfrm>
        </p:grpSpPr>
        <p:cxnSp>
          <p:nvCxnSpPr>
            <p:cNvPr id="141" name="直接连接符 140"/>
            <p:cNvCxnSpPr/>
            <p:nvPr/>
          </p:nvCxnSpPr>
          <p:spPr>
            <a:xfrm flipV="1">
              <a:off x="1408890" y="628400"/>
              <a:ext cx="6053714" cy="1938"/>
            </a:xfrm>
            <a:prstGeom prst="line">
              <a:avLst/>
            </a:prstGeom>
            <a:ln w="1905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矩形 141"/>
            <p:cNvSpPr/>
            <p:nvPr/>
          </p:nvSpPr>
          <p:spPr>
            <a:xfrm>
              <a:off x="1487309" y="322263"/>
              <a:ext cx="184844" cy="61054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3" name="TextBox 15"/>
            <p:cNvSpPr txBox="1"/>
            <p:nvPr/>
          </p:nvSpPr>
          <p:spPr>
            <a:xfrm>
              <a:off x="1426053" y="910585"/>
              <a:ext cx="240858" cy="24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Q</a:t>
              </a:r>
              <a:endParaRPr lang="zh-CN" altLang="en-US" sz="1350" dirty="0"/>
            </a:p>
          </p:txBody>
        </p:sp>
        <p:sp>
          <p:nvSpPr>
            <p:cNvPr id="144" name="TextBox 16"/>
            <p:cNvSpPr txBox="1"/>
            <p:nvPr/>
          </p:nvSpPr>
          <p:spPr>
            <a:xfrm>
              <a:off x="7196532" y="878403"/>
              <a:ext cx="240858" cy="24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Q</a:t>
              </a:r>
              <a:endParaRPr lang="zh-CN" altLang="en-US" sz="1350" dirty="0"/>
            </a:p>
          </p:txBody>
        </p:sp>
        <p:sp>
          <p:nvSpPr>
            <p:cNvPr id="145" name="矩形 144"/>
            <p:cNvSpPr/>
            <p:nvPr/>
          </p:nvSpPr>
          <p:spPr>
            <a:xfrm flipV="1">
              <a:off x="2566913" y="691952"/>
              <a:ext cx="487318" cy="68914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6" name="矩形 145"/>
            <p:cNvSpPr/>
            <p:nvPr/>
          </p:nvSpPr>
          <p:spPr>
            <a:xfrm>
              <a:off x="2555709" y="467898"/>
              <a:ext cx="504123" cy="649757"/>
            </a:xfrm>
            <a:prstGeom prst="rect">
              <a:avLst/>
            </a:prstGeom>
            <a:noFill/>
            <a:ln w="19050">
              <a:solidFill>
                <a:srgbClr val="D707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7" name="矩形 146"/>
            <p:cNvSpPr/>
            <p:nvPr/>
          </p:nvSpPr>
          <p:spPr>
            <a:xfrm>
              <a:off x="7218358" y="321330"/>
              <a:ext cx="184844" cy="61054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cxnSp>
          <p:nvCxnSpPr>
            <p:cNvPr id="148" name="直接连接符 147"/>
            <p:cNvCxnSpPr>
              <a:stCxn id="142" idx="2"/>
              <a:endCxn id="156" idx="3"/>
            </p:cNvCxnSpPr>
            <p:nvPr/>
          </p:nvCxnSpPr>
          <p:spPr>
            <a:xfrm flipV="1">
              <a:off x="1579731" y="621936"/>
              <a:ext cx="5584557" cy="31087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/>
            <p:nvPr/>
          </p:nvCxnSpPr>
          <p:spPr>
            <a:xfrm flipH="1">
              <a:off x="1679070" y="1301422"/>
              <a:ext cx="1" cy="3472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箭头连接符 149"/>
            <p:cNvCxnSpPr/>
            <p:nvPr/>
          </p:nvCxnSpPr>
          <p:spPr>
            <a:xfrm flipV="1">
              <a:off x="1671729" y="1399576"/>
              <a:ext cx="878738" cy="845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50"/>
            <p:cNvSpPr txBox="1"/>
            <p:nvPr/>
          </p:nvSpPr>
          <p:spPr>
            <a:xfrm>
              <a:off x="1799226" y="1186839"/>
              <a:ext cx="6847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1.25m</a:t>
              </a:r>
              <a:endParaRPr lang="zh-CN" altLang="en-US" sz="1200" dirty="0"/>
            </a:p>
          </p:txBody>
        </p:sp>
        <p:cxnSp>
          <p:nvCxnSpPr>
            <p:cNvPr id="152" name="直接箭头连接符 151"/>
            <p:cNvCxnSpPr/>
            <p:nvPr/>
          </p:nvCxnSpPr>
          <p:spPr>
            <a:xfrm>
              <a:off x="1706120" y="1552095"/>
              <a:ext cx="5459476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 flipH="1">
              <a:off x="7165595" y="1249421"/>
              <a:ext cx="1" cy="3472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59"/>
            <p:cNvSpPr txBox="1"/>
            <p:nvPr/>
          </p:nvSpPr>
          <p:spPr>
            <a:xfrm>
              <a:off x="4229915" y="1354770"/>
              <a:ext cx="5833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4.5m</a:t>
              </a:r>
              <a:endParaRPr lang="zh-CN" altLang="en-US" sz="1200" dirty="0"/>
            </a:p>
          </p:txBody>
        </p:sp>
        <p:sp>
          <p:nvSpPr>
            <p:cNvPr id="155" name="TextBox 63"/>
            <p:cNvSpPr txBox="1"/>
            <p:nvPr/>
          </p:nvSpPr>
          <p:spPr>
            <a:xfrm>
              <a:off x="2556337" y="1190861"/>
              <a:ext cx="516258" cy="228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0.5m</a:t>
              </a:r>
              <a:endParaRPr lang="zh-CN" altLang="en-US" sz="1200" dirty="0"/>
            </a:p>
          </p:txBody>
        </p:sp>
        <p:sp>
          <p:nvSpPr>
            <p:cNvPr id="156" name="矩形 155"/>
            <p:cNvSpPr/>
            <p:nvPr/>
          </p:nvSpPr>
          <p:spPr>
            <a:xfrm>
              <a:off x="6914889" y="260648"/>
              <a:ext cx="249399" cy="722575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7" name="矩形 156"/>
            <p:cNvSpPr/>
            <p:nvPr/>
          </p:nvSpPr>
          <p:spPr>
            <a:xfrm flipV="1">
              <a:off x="6911009" y="299857"/>
              <a:ext cx="230874" cy="56014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8" name="矩形 157"/>
            <p:cNvSpPr/>
            <p:nvPr/>
          </p:nvSpPr>
          <p:spPr>
            <a:xfrm flipV="1">
              <a:off x="6910556" y="910404"/>
              <a:ext cx="231326" cy="37341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cxnSp>
          <p:nvCxnSpPr>
            <p:cNvPr id="159" name="直接连接符 158"/>
            <p:cNvCxnSpPr/>
            <p:nvPr/>
          </p:nvCxnSpPr>
          <p:spPr>
            <a:xfrm flipV="1">
              <a:off x="7131413" y="628603"/>
              <a:ext cx="271789" cy="3653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Box 75"/>
            <p:cNvSpPr txBox="1"/>
            <p:nvPr/>
          </p:nvSpPr>
          <p:spPr>
            <a:xfrm>
              <a:off x="6747482" y="1121002"/>
              <a:ext cx="589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0.25m</a:t>
              </a:r>
              <a:endParaRPr lang="zh-CN" altLang="en-US" sz="1200" dirty="0"/>
            </a:p>
          </p:txBody>
        </p:sp>
        <p:sp>
          <p:nvSpPr>
            <p:cNvPr id="161" name="椭圆 160"/>
            <p:cNvSpPr/>
            <p:nvPr/>
          </p:nvSpPr>
          <p:spPr>
            <a:xfrm>
              <a:off x="3106112" y="824995"/>
              <a:ext cx="78419" cy="448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cxnSp>
          <p:nvCxnSpPr>
            <p:cNvPr id="162" name="直接连接符 161"/>
            <p:cNvCxnSpPr/>
            <p:nvPr/>
          </p:nvCxnSpPr>
          <p:spPr>
            <a:xfrm>
              <a:off x="5269338" y="625098"/>
              <a:ext cx="29294" cy="1117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xtBox 83"/>
            <p:cNvSpPr txBox="1"/>
            <p:nvPr/>
          </p:nvSpPr>
          <p:spPr>
            <a:xfrm>
              <a:off x="5094495" y="372509"/>
              <a:ext cx="1220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1200" dirty="0" smtClean="0"/>
                <a:t>ϴ</a:t>
              </a:r>
              <a:r>
                <a:rPr lang="en-US" altLang="zh-CN" sz="1200" baseline="-25000" dirty="0" smtClean="0"/>
                <a:t>v</a:t>
              </a:r>
              <a:r>
                <a:rPr lang="en-US" altLang="zh-CN" sz="1200" dirty="0" smtClean="0"/>
                <a:t>=1.5mrad</a:t>
              </a:r>
              <a:endParaRPr lang="zh-CN" altLang="en-US" sz="1200" dirty="0"/>
            </a:p>
          </p:txBody>
        </p:sp>
        <p:cxnSp>
          <p:nvCxnSpPr>
            <p:cNvPr id="164" name="直接箭头连接符 163"/>
            <p:cNvCxnSpPr/>
            <p:nvPr/>
          </p:nvCxnSpPr>
          <p:spPr>
            <a:xfrm>
              <a:off x="3067193" y="1402065"/>
              <a:ext cx="3838574" cy="228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90"/>
            <p:cNvSpPr txBox="1"/>
            <p:nvPr/>
          </p:nvSpPr>
          <p:spPr>
            <a:xfrm>
              <a:off x="4760947" y="1203661"/>
              <a:ext cx="5599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2.5m</a:t>
              </a:r>
              <a:endParaRPr lang="zh-CN" altLang="en-US" sz="1200" dirty="0"/>
            </a:p>
          </p:txBody>
        </p:sp>
        <p:cxnSp>
          <p:nvCxnSpPr>
            <p:cNvPr id="166" name="直接箭头连接符 165"/>
            <p:cNvCxnSpPr/>
            <p:nvPr/>
          </p:nvCxnSpPr>
          <p:spPr>
            <a:xfrm flipV="1">
              <a:off x="6914889" y="1421216"/>
              <a:ext cx="244158" cy="356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/>
            <p:nvPr/>
          </p:nvCxnSpPr>
          <p:spPr>
            <a:xfrm>
              <a:off x="3060644" y="1303024"/>
              <a:ext cx="1" cy="1904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箭头连接符 167"/>
            <p:cNvCxnSpPr/>
            <p:nvPr/>
          </p:nvCxnSpPr>
          <p:spPr>
            <a:xfrm flipH="1" flipV="1">
              <a:off x="3148906" y="632547"/>
              <a:ext cx="1" cy="20143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TextBox 114"/>
            <p:cNvSpPr txBox="1"/>
            <p:nvPr/>
          </p:nvSpPr>
          <p:spPr>
            <a:xfrm>
              <a:off x="3111679" y="586879"/>
              <a:ext cx="796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FF0000"/>
                  </a:solidFill>
                </a:rPr>
                <a:t>21.2mm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170" name="直接连接符 169"/>
            <p:cNvCxnSpPr/>
            <p:nvPr/>
          </p:nvCxnSpPr>
          <p:spPr>
            <a:xfrm>
              <a:off x="6917290" y="1356184"/>
              <a:ext cx="1" cy="1904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/>
          </p:nvCxnSpPr>
          <p:spPr>
            <a:xfrm>
              <a:off x="2541562" y="1292615"/>
              <a:ext cx="1" cy="1904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箭头连接符 171"/>
            <p:cNvCxnSpPr/>
            <p:nvPr/>
          </p:nvCxnSpPr>
          <p:spPr>
            <a:xfrm>
              <a:off x="2530557" y="1400399"/>
              <a:ext cx="53573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42"/>
            <p:cNvSpPr txBox="1"/>
            <p:nvPr/>
          </p:nvSpPr>
          <p:spPr>
            <a:xfrm>
              <a:off x="1656696" y="189469"/>
              <a:ext cx="94320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u="sng" dirty="0" smtClean="0">
                  <a:solidFill>
                    <a:srgbClr val="FF0000"/>
                  </a:solidFill>
                </a:rPr>
                <a:t>Side view</a:t>
              </a:r>
              <a:endParaRPr lang="zh-CN" altLang="en-US" sz="1350" u="sng" dirty="0">
                <a:solidFill>
                  <a:srgbClr val="FF0000"/>
                </a:solidFill>
              </a:endParaRPr>
            </a:p>
          </p:txBody>
        </p:sp>
        <p:sp>
          <p:nvSpPr>
            <p:cNvPr id="174" name="矩形 173"/>
            <p:cNvSpPr/>
            <p:nvPr/>
          </p:nvSpPr>
          <p:spPr>
            <a:xfrm>
              <a:off x="1482067" y="1783761"/>
              <a:ext cx="184844" cy="61054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5" name="TextBox 149"/>
            <p:cNvSpPr txBox="1"/>
            <p:nvPr/>
          </p:nvSpPr>
          <p:spPr>
            <a:xfrm>
              <a:off x="1426053" y="2357009"/>
              <a:ext cx="240858" cy="24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Q</a:t>
              </a:r>
              <a:endParaRPr lang="zh-CN" altLang="en-US" sz="1350" dirty="0"/>
            </a:p>
          </p:txBody>
        </p:sp>
        <p:sp>
          <p:nvSpPr>
            <p:cNvPr id="176" name="TextBox 150"/>
            <p:cNvSpPr txBox="1"/>
            <p:nvPr/>
          </p:nvSpPr>
          <p:spPr>
            <a:xfrm>
              <a:off x="7190351" y="2339535"/>
              <a:ext cx="240858" cy="24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Q</a:t>
              </a:r>
              <a:endParaRPr lang="zh-CN" altLang="en-US" sz="1350" dirty="0"/>
            </a:p>
          </p:txBody>
        </p:sp>
        <p:sp>
          <p:nvSpPr>
            <p:cNvPr id="177" name="矩形 176"/>
            <p:cNvSpPr/>
            <p:nvPr/>
          </p:nvSpPr>
          <p:spPr>
            <a:xfrm flipV="1">
              <a:off x="2561671" y="1869508"/>
              <a:ext cx="487318" cy="511857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8" name="矩形 177"/>
            <p:cNvSpPr/>
            <p:nvPr/>
          </p:nvSpPr>
          <p:spPr>
            <a:xfrm>
              <a:off x="2550467" y="1796172"/>
              <a:ext cx="504123" cy="660026"/>
            </a:xfrm>
            <a:prstGeom prst="rect">
              <a:avLst/>
            </a:prstGeom>
            <a:noFill/>
            <a:ln w="19050">
              <a:solidFill>
                <a:srgbClr val="D707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9" name="矩形 178"/>
            <p:cNvSpPr/>
            <p:nvPr/>
          </p:nvSpPr>
          <p:spPr>
            <a:xfrm>
              <a:off x="7224998" y="1782827"/>
              <a:ext cx="184844" cy="61054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cxnSp>
          <p:nvCxnSpPr>
            <p:cNvPr id="180" name="直接连接符 179"/>
            <p:cNvCxnSpPr/>
            <p:nvPr/>
          </p:nvCxnSpPr>
          <p:spPr>
            <a:xfrm flipV="1">
              <a:off x="1482067" y="2083803"/>
              <a:ext cx="1454719" cy="36953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矩形 180"/>
            <p:cNvSpPr/>
            <p:nvPr/>
          </p:nvSpPr>
          <p:spPr>
            <a:xfrm>
              <a:off x="6909648" y="1722145"/>
              <a:ext cx="249399" cy="722575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82" name="矩形 181"/>
            <p:cNvSpPr/>
            <p:nvPr/>
          </p:nvSpPr>
          <p:spPr>
            <a:xfrm flipV="1">
              <a:off x="6905767" y="1937699"/>
              <a:ext cx="230874" cy="303072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83" name="椭圆 182"/>
            <p:cNvSpPr/>
            <p:nvPr/>
          </p:nvSpPr>
          <p:spPr>
            <a:xfrm>
              <a:off x="3106112" y="2071845"/>
              <a:ext cx="78419" cy="448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84" name="TextBox 169"/>
            <p:cNvSpPr txBox="1"/>
            <p:nvPr/>
          </p:nvSpPr>
          <p:spPr>
            <a:xfrm>
              <a:off x="1748730" y="1884238"/>
              <a:ext cx="11426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1000" dirty="0" smtClean="0"/>
                <a:t>ϴ</a:t>
              </a:r>
              <a:r>
                <a:rPr lang="en-US" altLang="zh-CN" sz="1000" baseline="-25000" dirty="0" smtClean="0"/>
                <a:t>H</a:t>
              </a:r>
              <a:r>
                <a:rPr lang="en-US" altLang="zh-CN" sz="1000" dirty="0" smtClean="0"/>
                <a:t>=100mrad</a:t>
              </a:r>
              <a:endParaRPr lang="zh-CN" altLang="en-US" sz="1000" dirty="0"/>
            </a:p>
          </p:txBody>
        </p:sp>
        <p:cxnSp>
          <p:nvCxnSpPr>
            <p:cNvPr id="185" name="直接箭头连接符 184"/>
            <p:cNvCxnSpPr/>
            <p:nvPr/>
          </p:nvCxnSpPr>
          <p:spPr>
            <a:xfrm flipV="1">
              <a:off x="2476737" y="2217991"/>
              <a:ext cx="2448" cy="14787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76"/>
            <p:cNvSpPr txBox="1"/>
            <p:nvPr/>
          </p:nvSpPr>
          <p:spPr>
            <a:xfrm>
              <a:off x="2111250" y="2291481"/>
              <a:ext cx="8784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25mm</a:t>
              </a:r>
              <a:endParaRPr lang="zh-CN" altLang="en-US" sz="1200" dirty="0"/>
            </a:p>
          </p:txBody>
        </p:sp>
        <p:cxnSp>
          <p:nvCxnSpPr>
            <p:cNvPr id="187" name="直接箭头连接符 186"/>
            <p:cNvCxnSpPr/>
            <p:nvPr/>
          </p:nvCxnSpPr>
          <p:spPr>
            <a:xfrm flipH="1" flipV="1">
              <a:off x="1759890" y="2091836"/>
              <a:ext cx="3798" cy="30153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TextBox 183"/>
            <p:cNvSpPr txBox="1"/>
            <p:nvPr/>
          </p:nvSpPr>
          <p:spPr>
            <a:xfrm>
              <a:off x="1667862" y="2123719"/>
              <a:ext cx="7257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150mm</a:t>
              </a:r>
              <a:endParaRPr lang="zh-CN" altLang="en-US" sz="1000" dirty="0"/>
            </a:p>
          </p:txBody>
        </p:sp>
        <p:sp>
          <p:nvSpPr>
            <p:cNvPr id="189" name="TextBox 146"/>
            <p:cNvSpPr txBox="1"/>
            <p:nvPr/>
          </p:nvSpPr>
          <p:spPr>
            <a:xfrm>
              <a:off x="1660636" y="1635311"/>
              <a:ext cx="96163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u="sng" dirty="0" smtClean="0">
                  <a:solidFill>
                    <a:srgbClr val="FF0000"/>
                  </a:solidFill>
                </a:rPr>
                <a:t>Top view</a:t>
              </a:r>
              <a:endParaRPr lang="zh-CN" altLang="en-US" sz="1350" u="sng" dirty="0">
                <a:solidFill>
                  <a:srgbClr val="FF0000"/>
                </a:solidFill>
              </a:endParaRPr>
            </a:p>
          </p:txBody>
        </p:sp>
        <p:cxnSp>
          <p:nvCxnSpPr>
            <p:cNvPr id="190" name="直接连接符 189"/>
            <p:cNvCxnSpPr/>
            <p:nvPr/>
          </p:nvCxnSpPr>
          <p:spPr>
            <a:xfrm flipV="1">
              <a:off x="1403648" y="2085720"/>
              <a:ext cx="6058956" cy="6116"/>
            </a:xfrm>
            <a:prstGeom prst="line">
              <a:avLst/>
            </a:prstGeom>
            <a:ln w="1905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弧形 190"/>
            <p:cNvSpPr/>
            <p:nvPr/>
          </p:nvSpPr>
          <p:spPr>
            <a:xfrm>
              <a:off x="2299147" y="1641836"/>
              <a:ext cx="244295" cy="745744"/>
            </a:xfrm>
            <a:prstGeom prst="arc">
              <a:avLst>
                <a:gd name="adj1" fmla="val 6438849"/>
                <a:gd name="adj2" fmla="val 8402504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92" name="TextBox 217"/>
            <p:cNvSpPr txBox="1"/>
            <p:nvPr/>
          </p:nvSpPr>
          <p:spPr>
            <a:xfrm>
              <a:off x="2319173" y="2517724"/>
              <a:ext cx="114172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 err="1"/>
                <a:t>Lambertson</a:t>
              </a:r>
              <a:endParaRPr lang="zh-CN" altLang="en-US" sz="1350" dirty="0"/>
            </a:p>
          </p:txBody>
        </p:sp>
        <p:sp>
          <p:nvSpPr>
            <p:cNvPr id="193" name="TextBox 218"/>
            <p:cNvSpPr txBox="1"/>
            <p:nvPr/>
          </p:nvSpPr>
          <p:spPr>
            <a:xfrm>
              <a:off x="6749131" y="2474082"/>
              <a:ext cx="76456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kicker</a:t>
              </a:r>
              <a:endParaRPr lang="zh-CN" altLang="en-US" sz="1350" dirty="0"/>
            </a:p>
          </p:txBody>
        </p:sp>
        <p:sp>
          <p:nvSpPr>
            <p:cNvPr id="194" name="TextBox 225"/>
            <p:cNvSpPr txBox="1"/>
            <p:nvPr/>
          </p:nvSpPr>
          <p:spPr>
            <a:xfrm>
              <a:off x="6277816" y="685905"/>
              <a:ext cx="7875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FF0000"/>
                  </a:solidFill>
                </a:rPr>
                <a:t>17.45mm?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195" name="直接箭头连接符 194"/>
            <p:cNvCxnSpPr/>
            <p:nvPr/>
          </p:nvCxnSpPr>
          <p:spPr>
            <a:xfrm flipV="1">
              <a:off x="6823146" y="645879"/>
              <a:ext cx="430" cy="13017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箭头连接符 195"/>
            <p:cNvCxnSpPr/>
            <p:nvPr/>
          </p:nvCxnSpPr>
          <p:spPr>
            <a:xfrm flipH="1" flipV="1">
              <a:off x="2476737" y="628400"/>
              <a:ext cx="7203" cy="24906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extBox 114"/>
            <p:cNvSpPr txBox="1"/>
            <p:nvPr/>
          </p:nvSpPr>
          <p:spPr>
            <a:xfrm>
              <a:off x="1752154" y="641615"/>
              <a:ext cx="921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21.95mm</a:t>
              </a:r>
              <a:endParaRPr lang="zh-CN" altLang="en-US" sz="1200" dirty="0"/>
            </a:p>
          </p:txBody>
        </p:sp>
        <p:sp>
          <p:nvSpPr>
            <p:cNvPr id="198" name="矩形 197"/>
            <p:cNvSpPr/>
            <p:nvPr/>
          </p:nvSpPr>
          <p:spPr>
            <a:xfrm>
              <a:off x="4283968" y="1698081"/>
              <a:ext cx="140987" cy="759067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9" name="TextBox 16"/>
            <p:cNvSpPr txBox="1"/>
            <p:nvPr/>
          </p:nvSpPr>
          <p:spPr>
            <a:xfrm>
              <a:off x="4332837" y="960451"/>
              <a:ext cx="240858" cy="24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Q</a:t>
              </a:r>
              <a:endParaRPr lang="zh-CN" altLang="en-US" sz="1350" dirty="0"/>
            </a:p>
          </p:txBody>
        </p:sp>
        <p:sp>
          <p:nvSpPr>
            <p:cNvPr id="200" name="TextBox 16"/>
            <p:cNvSpPr txBox="1"/>
            <p:nvPr/>
          </p:nvSpPr>
          <p:spPr>
            <a:xfrm>
              <a:off x="4346015" y="2392437"/>
              <a:ext cx="240858" cy="24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Q</a:t>
              </a:r>
              <a:endParaRPr lang="zh-CN" altLang="en-US" sz="1350" dirty="0"/>
            </a:p>
          </p:txBody>
        </p:sp>
        <p:cxnSp>
          <p:nvCxnSpPr>
            <p:cNvPr id="201" name="直接连接符 200"/>
            <p:cNvCxnSpPr>
              <a:endCxn id="179" idx="3"/>
            </p:cNvCxnSpPr>
            <p:nvPr/>
          </p:nvCxnSpPr>
          <p:spPr>
            <a:xfrm flipV="1">
              <a:off x="2898132" y="2088101"/>
              <a:ext cx="4511710" cy="5125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矩形 201"/>
            <p:cNvSpPr/>
            <p:nvPr/>
          </p:nvSpPr>
          <p:spPr>
            <a:xfrm>
              <a:off x="4532395" y="1692312"/>
              <a:ext cx="140987" cy="759067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3" name="矩形 202"/>
            <p:cNvSpPr/>
            <p:nvPr/>
          </p:nvSpPr>
          <p:spPr>
            <a:xfrm>
              <a:off x="4290825" y="267850"/>
              <a:ext cx="140987" cy="759067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" name="矩形 203"/>
            <p:cNvSpPr/>
            <p:nvPr/>
          </p:nvSpPr>
          <p:spPr>
            <a:xfrm>
              <a:off x="4539252" y="262081"/>
              <a:ext cx="140987" cy="759067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58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37994"/>
              </p:ext>
            </p:extLst>
          </p:nvPr>
        </p:nvGraphicFramePr>
        <p:xfrm>
          <a:off x="1043608" y="1772816"/>
          <a:ext cx="7056784" cy="43552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8525"/>
                <a:gridCol w="1603628"/>
                <a:gridCol w="1684631"/>
              </a:tblGrid>
              <a:tr h="20257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Injection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extraction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2570">
                <a:tc>
                  <a:txBody>
                    <a:bodyPr/>
                    <a:lstStyle/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</a:t>
                      </a:r>
                      <a:r>
                        <a:rPr 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05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zh-CN" sz="105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1.1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1.1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2570">
                <a:tc>
                  <a:txBody>
                    <a:bodyPr/>
                    <a:lstStyle/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number</a:t>
                      </a:r>
                      <a:endParaRPr lang="zh-CN" sz="105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2570">
                <a:tc>
                  <a:txBody>
                    <a:bodyPr/>
                    <a:lstStyle/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spacing</a:t>
                      </a:r>
                      <a:r>
                        <a:rPr 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05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zh-CN" sz="105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125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125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2570">
                <a:tc>
                  <a:txBody>
                    <a:bodyPr/>
                    <a:lstStyle/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  <a:r>
                        <a:rPr 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mode</a:t>
                      </a:r>
                      <a:endParaRPr lang="zh-CN" sz="105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Bunch by bunch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Bunch by bunch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2570">
                <a:tc>
                  <a:txBody>
                    <a:bodyPr/>
                    <a:lstStyle/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 repetition rate </a:t>
                      </a:r>
                      <a:r>
                        <a:rPr lang="en-US" sz="105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(Hz)</a:t>
                      </a:r>
                      <a:endParaRPr lang="zh-CN" sz="105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2570">
                <a:tc>
                  <a:txBody>
                    <a:bodyPr/>
                    <a:lstStyle/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 pulse width </a:t>
                      </a:r>
                      <a:r>
                        <a:rPr lang="en-US" sz="105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(ns)</a:t>
                      </a:r>
                      <a:endParaRPr lang="zh-CN" sz="105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&lt;250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&lt;250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2570">
                <a:tc>
                  <a:txBody>
                    <a:bodyPr/>
                    <a:lstStyle/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 rise</a:t>
                      </a:r>
                      <a:r>
                        <a:rPr 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fall</a:t>
                      </a:r>
                      <a:r>
                        <a:rPr 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time</a:t>
                      </a:r>
                      <a:r>
                        <a:rPr 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(ns)</a:t>
                      </a:r>
                      <a:endParaRPr lang="zh-CN" sz="105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&lt;125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&lt;125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2570">
                <a:tc>
                  <a:txBody>
                    <a:bodyPr/>
                    <a:lstStyle/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Timing delay(ns</a:t>
                      </a:r>
                      <a:r>
                        <a:rPr lang="en-US" sz="105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5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&lt;125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&lt;125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2570">
                <a:tc>
                  <a:txBody>
                    <a:bodyPr/>
                    <a:lstStyle/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 angle </a:t>
                      </a:r>
                      <a:r>
                        <a:rPr lang="en-US" sz="105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50" b="1" kern="1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sz="105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5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1.5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1.5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2570">
                <a:tc>
                  <a:txBody>
                    <a:bodyPr/>
                    <a:lstStyle/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 </a:t>
                      </a:r>
                      <a:r>
                        <a:rPr 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Integral magnetic field strength (Tm)</a:t>
                      </a:r>
                      <a:endParaRPr lang="zh-CN" sz="105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0.006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0.006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7249">
                <a:tc>
                  <a:txBody>
                    <a:bodyPr/>
                    <a:lstStyle/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Length of kicker</a:t>
                      </a:r>
                      <a:r>
                        <a:rPr lang="zh-CN" alt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zh-CN" alt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b="1" kern="100" dirty="0" smtClean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0.25</a:t>
                      </a:r>
                      <a:endParaRPr lang="zh-CN" sz="105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667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0.25</a:t>
                      </a:r>
                      <a:endParaRPr lang="zh-CN" altLang="zh-CN" sz="1050" kern="100" dirty="0" smtClean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7249">
                <a:tc>
                  <a:txBody>
                    <a:bodyPr/>
                    <a:lstStyle/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 strength</a:t>
                      </a:r>
                      <a:r>
                        <a:rPr lang="zh-CN" alt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zh-CN" alt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0.024</a:t>
                      </a:r>
                      <a:endParaRPr lang="zh-CN" sz="105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667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0.024</a:t>
                      </a:r>
                      <a:endParaRPr lang="zh-CN" altLang="zh-CN" sz="1050" kern="100" dirty="0" smtClean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7249">
                <a:tc>
                  <a:txBody>
                    <a:bodyPr/>
                    <a:lstStyle/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 Beam-Stay-clear(</a:t>
                      </a:r>
                      <a:r>
                        <a:rPr lang="en-US" altLang="zh-CN" sz="1050" b="1" kern="100" dirty="0" err="1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HxV</a:t>
                      </a: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CN" alt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zh-CN" alt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32x18.8</a:t>
                      </a:r>
                      <a:endParaRPr lang="zh-CN" sz="105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667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32x18.8</a:t>
                      </a:r>
                      <a:endParaRPr lang="zh-CN" altLang="zh-CN" sz="1050" kern="100" dirty="0" smtClean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7249">
                <a:tc>
                  <a:txBody>
                    <a:bodyPr/>
                    <a:lstStyle/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 good field region</a:t>
                      </a:r>
                      <a:r>
                        <a:rPr lang="en-US" altLang="zh-CN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altLang="zh-CN" sz="1050" kern="100" dirty="0" err="1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HxV</a:t>
                      </a:r>
                      <a:r>
                        <a:rPr lang="en-US" altLang="zh-CN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CN" altLang="en-US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zh-CN" altLang="en-US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38</a:t>
                      </a: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x22</a:t>
                      </a:r>
                      <a:r>
                        <a:rPr lang="zh-CN" altLang="en-US" sz="1050" kern="1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？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38</a:t>
                      </a: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x22</a:t>
                      </a:r>
                      <a:r>
                        <a:rPr lang="zh-CN" altLang="en-US" sz="1050" kern="1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？</a:t>
                      </a:r>
                      <a:endParaRPr lang="zh-CN" alt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7249">
                <a:tc>
                  <a:txBody>
                    <a:bodyPr/>
                    <a:lstStyle/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 field uniformity</a:t>
                      </a:r>
                      <a:r>
                        <a:rPr lang="zh-CN" altLang="en-US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zh-CN" altLang="en-US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667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zh-CN" sz="1050" kern="100" dirty="0" smtClean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7249">
                <a:tc>
                  <a:txBody>
                    <a:bodyPr/>
                    <a:lstStyle/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Septa deflection angle</a:t>
                      </a: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err="1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7249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Septa </a:t>
                      </a:r>
                      <a:r>
                        <a:rPr lang="en-US" altLang="zh-CN" sz="1050" kern="100" dirty="0" smtClean="0">
                          <a:effectLst/>
                        </a:rPr>
                        <a:t>Integral magnetic field strength </a:t>
                      </a: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Tm</a:t>
                      </a: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0.36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0.36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7249">
                <a:tc>
                  <a:txBody>
                    <a:bodyPr/>
                    <a:lstStyle/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Septa board thickness</a:t>
                      </a: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7249">
                <a:tc>
                  <a:txBody>
                    <a:bodyPr/>
                    <a:lstStyle/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Septa </a:t>
                      </a:r>
                      <a:r>
                        <a:rPr lang="en-US" altLang="zh-CN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Circulating</a:t>
                      </a:r>
                      <a:r>
                        <a:rPr lang="en-US" altLang="zh-CN" sz="1050" kern="100" baseline="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Beam-Stay-clear(</a:t>
                      </a:r>
                      <a:r>
                        <a:rPr lang="en-US" altLang="zh-CN" sz="1050" kern="100" dirty="0" err="1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HxV</a:t>
                      </a:r>
                      <a:r>
                        <a:rPr lang="en-US" altLang="zh-CN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CN" altLang="en-US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zh-CN" altLang="en-US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7249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Septa Injected</a:t>
                      </a:r>
                      <a:r>
                        <a:rPr lang="en-US" altLang="zh-CN" sz="1050" kern="100" baseline="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beam-stay-clear</a:t>
                      </a:r>
                      <a:r>
                        <a:rPr lang="zh-CN" altLang="en-US" sz="1050" kern="100" baseline="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baseline="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HXV</a:t>
                      </a:r>
                      <a:r>
                        <a:rPr lang="zh-CN" altLang="en-US" sz="1050" kern="100" baseline="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）（</a:t>
                      </a:r>
                      <a:r>
                        <a:rPr lang="en-US" altLang="zh-CN" sz="1050" kern="100" baseline="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zh-CN" altLang="en-US" sz="1050" kern="100" baseline="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7249">
                <a:tc>
                  <a:txBody>
                    <a:bodyPr/>
                    <a:lstStyle/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Septa good field region</a:t>
                      </a:r>
                      <a:r>
                        <a:rPr lang="en-US" altLang="zh-CN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altLang="zh-CN" sz="1050" kern="100" dirty="0" err="1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HxV</a:t>
                      </a:r>
                      <a:r>
                        <a:rPr lang="en-US" altLang="zh-CN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CN" altLang="en-US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zh-CN" altLang="en-US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7249">
                <a:tc>
                  <a:txBody>
                    <a:bodyPr/>
                    <a:lstStyle/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septa field uniformity</a:t>
                      </a:r>
                      <a:r>
                        <a:rPr lang="zh-CN" altLang="en-US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zh-CN" altLang="en-US" sz="1050" kern="100" dirty="0" smtClean="0"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Parameters of Hardware of DR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971600" y="1052736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u="sng" dirty="0" smtClean="0"/>
              <a:t>Kicker: </a:t>
            </a:r>
            <a:r>
              <a:rPr lang="en-US" altLang="zh-CN" sz="1600" dirty="0"/>
              <a:t>S</a:t>
            </a:r>
            <a:r>
              <a:rPr lang="en-US" altLang="zh-CN" sz="1600" dirty="0" smtClean="0"/>
              <a:t>lotted pipe kicker</a:t>
            </a:r>
          </a:p>
          <a:p>
            <a:r>
              <a:rPr lang="en-US" altLang="zh-CN" sz="1600" b="1" u="sng" dirty="0" smtClean="0"/>
              <a:t>Septa: </a:t>
            </a:r>
            <a:r>
              <a:rPr lang="en-US" altLang="zh-CN" sz="1600" dirty="0" smtClean="0"/>
              <a:t>horizontal </a:t>
            </a:r>
            <a:r>
              <a:rPr lang="en-US" altLang="zh-CN" sz="1600" dirty="0" err="1" smtClean="0"/>
              <a:t>Lambertson</a:t>
            </a:r>
            <a:r>
              <a:rPr lang="en-US" altLang="zh-CN" sz="1600" dirty="0" smtClean="0"/>
              <a:t> magnet</a:t>
            </a:r>
          </a:p>
        </p:txBody>
      </p:sp>
    </p:spTree>
    <p:extLst>
      <p:ext uri="{BB962C8B-B14F-4D97-AF65-F5344CB8AC3E}">
        <p14:creationId xmlns:p14="http://schemas.microsoft.com/office/powerpoint/2010/main" val="266837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st HEPS-TF IAC Meeting-final">
  <a:themeElements>
    <a:clrScheme name="框架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HEPSTF">
      <a:majorFont>
        <a:latin typeface="Times New Roman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st HEPS-TF IAC Meeting-final" id="{2BBD9EC8-0ADC-461D-96D6-0B51FC7B964C}" vid="{3E249EE4-7C67-44D0-9662-037B5FB9A45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1st HEPS-TF IAC Meeting-final</Template>
  <TotalTime>41413</TotalTime>
  <Words>3160</Words>
  <Application>Microsoft Office PowerPoint</Application>
  <PresentationFormat>全屏显示(4:3)</PresentationFormat>
  <Paragraphs>985</Paragraphs>
  <Slides>33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50" baseType="lpstr">
      <vt:lpstr>方正粗宋简体</vt:lpstr>
      <vt:lpstr>仿宋_GB2312</vt:lpstr>
      <vt:lpstr>黑体</vt:lpstr>
      <vt:lpstr>华文楷体</vt:lpstr>
      <vt:lpstr>楷体</vt:lpstr>
      <vt:lpstr>宋体</vt:lpstr>
      <vt:lpstr>微软雅黑</vt:lpstr>
      <vt:lpstr>arial</vt:lpstr>
      <vt:lpstr>arial</vt:lpstr>
      <vt:lpstr>Calibri</vt:lpstr>
      <vt:lpstr>Rockwell Extra Bold</vt:lpstr>
      <vt:lpstr>Times New Roman</vt:lpstr>
      <vt:lpstr>Wingdings</vt:lpstr>
      <vt:lpstr>Wingdings 2</vt:lpstr>
      <vt:lpstr>1st HEPS-TF IAC Meeting-final</vt:lpstr>
      <vt:lpstr>Equation</vt:lpstr>
      <vt:lpstr>公式</vt:lpstr>
      <vt:lpstr>CEPC injection extraction hardware R&amp;D status</vt:lpstr>
      <vt:lpstr>Outline</vt:lpstr>
      <vt:lpstr>PowerPoint 演示文稿</vt:lpstr>
      <vt:lpstr>CEPC injection and extraction systems</vt:lpstr>
      <vt:lpstr>Injection Schemes Considerations</vt:lpstr>
      <vt:lpstr>Injection components design considerations</vt:lpstr>
      <vt:lpstr>PowerPoint 演示文稿</vt:lpstr>
      <vt:lpstr>Damping Ring injection and extraction</vt:lpstr>
      <vt:lpstr>Parameters of Hardware of DR</vt:lpstr>
      <vt:lpstr>Booster LE injection </vt:lpstr>
      <vt:lpstr>Booster HE extraction for CR off-axis injection</vt:lpstr>
      <vt:lpstr>Collider ring  off-axis injection</vt:lpstr>
      <vt:lpstr>On-axis swap-out injection layout</vt:lpstr>
      <vt:lpstr>Dump extraction</vt:lpstr>
      <vt:lpstr>Booster Ring</vt:lpstr>
      <vt:lpstr>Collider ring</vt:lpstr>
      <vt:lpstr>Alternative scheme of RF region beam separating system</vt:lpstr>
      <vt:lpstr>PowerPoint 演示文稿</vt:lpstr>
      <vt:lpstr>Main types of hardware</vt:lpstr>
      <vt:lpstr>Lambertson septa design</vt:lpstr>
      <vt:lpstr>Slotted-pipe kicker design for DR</vt:lpstr>
      <vt:lpstr>Strip-line kicker design for booster LE inj.</vt:lpstr>
      <vt:lpstr>Strip-line kicker design for booster LE inj.</vt:lpstr>
      <vt:lpstr>Distributed parameter (delay-line) dipole kicker</vt:lpstr>
      <vt:lpstr>PowerPoint 演示文稿</vt:lpstr>
      <vt:lpstr>Why use nonlinear kicker injection? </vt:lpstr>
      <vt:lpstr>PowerPoint 演示文稿</vt:lpstr>
      <vt:lpstr>Challenge of new beam separating system</vt:lpstr>
      <vt:lpstr>Hardware R&amp;D Plan</vt:lpstr>
      <vt:lpstr>Summary</vt:lpstr>
      <vt:lpstr>PowerPoint 演示文稿</vt:lpstr>
      <vt:lpstr>PowerPoint 演示文稿</vt:lpstr>
      <vt:lpstr>Layout of the accelerator complex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chenjh</dc:creator>
  <cp:lastModifiedBy>reviewer</cp:lastModifiedBy>
  <cp:revision>1638</cp:revision>
  <dcterms:created xsi:type="dcterms:W3CDTF">2016-11-24T01:01:14Z</dcterms:created>
  <dcterms:modified xsi:type="dcterms:W3CDTF">2019-12-29T15:46:32Z</dcterms:modified>
</cp:coreProperties>
</file>