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1" r:id="rId2"/>
    <p:sldMasterId id="2147483673" r:id="rId3"/>
    <p:sldMasterId id="2147483686" r:id="rId4"/>
  </p:sldMasterIdLst>
  <p:notesMasterIdLst>
    <p:notesMasterId r:id="rId29"/>
  </p:notesMasterIdLst>
  <p:sldIdLst>
    <p:sldId id="278" r:id="rId5"/>
    <p:sldId id="770" r:id="rId6"/>
    <p:sldId id="2051" r:id="rId7"/>
    <p:sldId id="2052" r:id="rId8"/>
    <p:sldId id="2054" r:id="rId9"/>
    <p:sldId id="781" r:id="rId10"/>
    <p:sldId id="778" r:id="rId11"/>
    <p:sldId id="2028" r:id="rId12"/>
    <p:sldId id="779" r:id="rId13"/>
    <p:sldId id="2055" r:id="rId14"/>
    <p:sldId id="2022" r:id="rId15"/>
    <p:sldId id="2023" r:id="rId16"/>
    <p:sldId id="926" r:id="rId17"/>
    <p:sldId id="2029" r:id="rId18"/>
    <p:sldId id="2024" r:id="rId19"/>
    <p:sldId id="2025" r:id="rId20"/>
    <p:sldId id="2056" r:id="rId21"/>
    <p:sldId id="2011" r:id="rId22"/>
    <p:sldId id="775" r:id="rId23"/>
    <p:sldId id="2057" r:id="rId24"/>
    <p:sldId id="292" r:id="rId25"/>
    <p:sldId id="2031" r:id="rId26"/>
    <p:sldId id="2026" r:id="rId27"/>
    <p:sldId id="789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DJ" initials="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5C464A"/>
    <a:srgbClr val="3F3032"/>
    <a:srgbClr val="E9BC93"/>
    <a:srgbClr val="FEF2CF"/>
    <a:srgbClr val="D7C7BA"/>
    <a:srgbClr val="F7DBC4"/>
    <a:srgbClr val="7D7980"/>
    <a:srgbClr val="A99FA0"/>
    <a:srgbClr val="6521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9" autoAdjust="0"/>
    <p:restoredTop sz="94737" autoAdjust="0"/>
  </p:normalViewPr>
  <p:slideViewPr>
    <p:cSldViewPr snapToGrid="0">
      <p:cViewPr varScale="1">
        <p:scale>
          <a:sx n="67" d="100"/>
          <a:sy n="67" d="100"/>
        </p:scale>
        <p:origin x="615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7FF98-6A15-4B16-9C90-835344AE194B}" type="datetimeFigureOut">
              <a:rPr lang="zh-CN" altLang="en-US" smtClean="0"/>
              <a:t>2020/1/3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5B8E89-D6EC-4D63-A398-A57775531FF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1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0E2317E-5B21-4713-BE00-2B16A8BB9EFE}" type="datetime1">
              <a:rPr lang="zh-CN" altLang="en-US" smtClean="0">
                <a:solidFill>
                  <a:prstClr val="black"/>
                </a:solidFill>
              </a:rPr>
              <a:t>2020/1/3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0015435-AD51-4C12-9E31-A09BCF0FB5A7}" type="datetime1">
              <a:rPr lang="zh-CN" altLang="en-US" smtClean="0">
                <a:solidFill>
                  <a:prstClr val="black"/>
                </a:solidFill>
              </a:rPr>
              <a:t>2020/1/3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0362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2" y="360364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824A5A0-0077-4C27-A3BC-53B629C574F0}" type="datetime1">
              <a:rPr lang="zh-CN" altLang="en-US" smtClean="0">
                <a:solidFill>
                  <a:prstClr val="black"/>
                </a:solidFill>
              </a:rPr>
              <a:t>2020/1/3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21244-A4A5-4030-A7CF-FA9EDDE11CEE}" type="datetime1">
              <a:rPr lang="zh-CN" altLang="en-US" smtClean="0">
                <a:solidFill>
                  <a:prstClr val="black"/>
                </a:solidFill>
              </a:rPr>
              <a:t>2020/1/3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81749"/>
            <a:ext cx="3860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>
              <a:solidFill>
                <a:prstClr val="black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7DD8A-6C96-4D71-8872-84B5280BA819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B662-8664-48B2-90D2-4DFB09B11E8B}" type="datetime1">
              <a:rPr lang="zh-CN" altLang="en-US" smtClean="0"/>
              <a:t>2020/1/3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86351-86E5-41E4-BC53-5787811069DC}" type="datetime1">
              <a:rPr lang="zh-CN" altLang="en-US" smtClean="0"/>
              <a:t>2020/1/3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010D-571E-4E04-9CDC-5EAED5E71DDB}" type="datetime1">
              <a:rPr lang="zh-CN" altLang="en-US" smtClean="0"/>
              <a:t>2020/1/3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CAF9F-0A3D-4F5A-8259-2004A5C4F900}" type="datetime1">
              <a:rPr lang="zh-CN" altLang="en-US" smtClean="0"/>
              <a:t>2020/1/3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EC20-4DCB-4FF7-926E-0DD08C3BE40E}" type="datetime1">
              <a:rPr lang="zh-CN" altLang="en-US" smtClean="0"/>
              <a:t>2020/1/3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F3DA-EF7B-456B-A967-731007BC5975}" type="datetime1">
              <a:rPr lang="zh-CN" altLang="en-US" smtClean="0"/>
              <a:t>2020/1/3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B545E-2A45-4206-BD52-CF0FFFDF65F5}" type="datetime1">
              <a:rPr lang="zh-CN" altLang="en-US" smtClean="0"/>
              <a:t>2020/1/3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3409ECE-ADCB-4454-B743-B8EC97A32249}" type="datetime1">
              <a:rPr lang="zh-CN" altLang="en-US" smtClean="0">
                <a:solidFill>
                  <a:prstClr val="black"/>
                </a:solidFill>
              </a:rPr>
              <a:t>2020/1/3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5B78-F182-408D-A2B2-7FD9C787E8E0}" type="datetime1">
              <a:rPr lang="zh-CN" altLang="en-US" smtClean="0"/>
              <a:t>2020/1/3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E99B-B80A-4ED8-A438-73057C20ABAE}" type="datetime1">
              <a:rPr lang="zh-CN" altLang="en-US" smtClean="0"/>
              <a:t>2020/1/3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6FA7C-6FF5-4AFF-B700-D9A3C506CC96}" type="datetime1">
              <a:rPr lang="zh-CN" altLang="en-US" smtClean="0"/>
              <a:t>2020/1/3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73C8-3E0C-4B10-9270-295235D2BC75}" type="datetime1">
              <a:rPr lang="zh-CN" altLang="en-US" smtClean="0"/>
              <a:t>2020/1/3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49B7591F-4E59-47BF-AFD6-227499B2C3BA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t>2020/1/3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2357ACE-CC3F-4EB8-8897-299C2E1B55B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D556650B-14AC-4D47-85CB-3BF12200DBE6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t>2020/1/3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2357ACE-CC3F-4EB8-8897-299C2E1B55B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E13EE7F-E84D-4943-9923-FDECBC8F0DF1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t>2020/1/3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2357ACE-CC3F-4EB8-8897-299C2E1B55B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CE8FDC8-16BB-41DC-BA68-308B90B38D7C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t>2020/1/3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2357ACE-CC3F-4EB8-8897-299C2E1B55B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66DAEF2-531F-4798-AEB5-95D5F2B83C08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t>2020/1/3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2357ACE-CC3F-4EB8-8897-299C2E1B55B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4B6EB71-8461-4DA6-843E-F518E7B11D9B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t>2020/1/3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2357ACE-CC3F-4EB8-8897-299C2E1B55B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52636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7D208A1-1380-461A-8575-99C4B86197F0}" type="datetime1">
              <a:rPr lang="zh-CN" altLang="en-US" smtClean="0">
                <a:solidFill>
                  <a:prstClr val="black"/>
                </a:solidFill>
              </a:rPr>
              <a:t>2020/1/3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BAD77571-02E3-4B23-95F4-D5003A464058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t>2020/1/3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2357ACE-CC3F-4EB8-8897-299C2E1B55B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D216344F-9F0A-452E-A4C5-A68FEF9D4CD1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t>2020/1/3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2357ACE-CC3F-4EB8-8897-299C2E1B55B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9B2A690A-2168-44B8-8BC5-878BC8BC385F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t>2020/1/3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2357ACE-CC3F-4EB8-8897-299C2E1B55B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A99B27E-A3F9-4542-A509-D4CDD9AF9F6F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t>2020/1/3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2357ACE-CC3F-4EB8-8897-299C2E1B55B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2227CDCA-4143-47E0-BDDC-85B71385BF32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t>2020/1/3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2357ACE-CC3F-4EB8-8897-299C2E1B55B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D4DB4BB-7DF1-4C12-A15D-EEB6800A97E5}" type="datetime1">
              <a:rPr lang="zh-CN" altLang="en-US" smtClean="0"/>
              <a:t>2020/1/3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033FAFD-D72A-47AA-BC24-D1D7DFCDE6AA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t>2020/1/3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t>2020/1/3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t>2020/1/3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t>2020/1/3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45127" y="1828803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8803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C010E92-B4B6-4B8A-8F1E-A9FB61294123}" type="datetime1">
              <a:rPr lang="zh-CN" altLang="en-US" smtClean="0">
                <a:solidFill>
                  <a:prstClr val="black"/>
                </a:solidFill>
              </a:rPr>
              <a:t>2020/1/3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t>2020/1/3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t>2020/1/3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t>2020/1/3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t>2020/1/3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t>2020/1/3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t>2020/1/3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t>2020/1/3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4558A-3073-4139-ADA0-F48D8A6737E4}" type="datetime1">
              <a:rPr lang="zh-CN" altLang="en-US"/>
              <a:t>2020/1/3</a:t>
            </a:fld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81750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 err="1"/>
              <a:t>北京大学重粒子物理研究所</a:t>
            </a:r>
            <a:endParaRPr lang="en-US" altLang="zh-CN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87DD8A-6C96-4D71-8872-84B5280BA819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45127" y="1681853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2" y="1681851"/>
            <a:ext cx="5181601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2" y="2507552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4072C1C-1C20-4C00-AE71-166A58E31CBE}" type="datetime1">
              <a:rPr lang="zh-CN" altLang="en-US" smtClean="0">
                <a:solidFill>
                  <a:prstClr val="black"/>
                </a:solidFill>
              </a:rPr>
              <a:t>2020/1/3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20EDD76-28E6-466F-A5D6-DCFC9397DA1B}" type="datetime1">
              <a:rPr lang="zh-CN" altLang="en-US" smtClean="0">
                <a:solidFill>
                  <a:prstClr val="black"/>
                </a:solidFill>
              </a:rPr>
              <a:t>2020/1/3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454FBF2-6549-4977-AD97-9B508EAAED2D}" type="datetime1">
              <a:rPr lang="zh-CN" altLang="en-US" smtClean="0">
                <a:solidFill>
                  <a:prstClr val="black"/>
                </a:solidFill>
              </a:rPr>
              <a:t>2020/1/3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3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E673EE7-7B41-4E8E-B4F6-D077AC880CC0}" type="datetime1">
              <a:rPr lang="zh-CN" altLang="en-US" smtClean="0">
                <a:solidFill>
                  <a:prstClr val="black"/>
                </a:solidFill>
              </a:rPr>
              <a:t>2020/1/3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4480B15-96CC-4254-A86E-992242A993F3}" type="datetime1">
              <a:rPr lang="zh-CN" altLang="en-US" smtClean="0">
                <a:solidFill>
                  <a:prstClr val="black"/>
                </a:solidFill>
              </a:rPr>
              <a:t>2020/1/3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235131"/>
            <a:ext cx="10515600" cy="1079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0572" y="1410788"/>
            <a:ext cx="11112136" cy="5082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1939" y="64928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88290" indent="-288290" algn="l" defTabSz="685800" rtl="0" eaLnBrk="1" latinLnBrk="0" hangingPunct="1">
        <a:lnSpc>
          <a:spcPct val="130000"/>
        </a:lnSpc>
        <a:spcBef>
          <a:spcPts val="0"/>
        </a:spcBef>
        <a:buFont typeface="Wingdings 2" panose="05020102010507070707" pitchFamily="18" charset="2"/>
        <a:buChar char=""/>
        <a:defRPr sz="2400" kern="1200" baseline="0">
          <a:solidFill>
            <a:schemeClr val="tx1"/>
          </a:solidFill>
          <a:latin typeface="+mn-ea"/>
          <a:ea typeface="+mn-ea"/>
          <a:cs typeface="+mn-cs"/>
        </a:defRPr>
      </a:lvl1pPr>
      <a:lvl2pPr marL="626745" indent="-266700" algn="l" defTabSz="685800" rtl="0" eaLnBrk="1" latinLnBrk="0" hangingPunct="1">
        <a:lnSpc>
          <a:spcPct val="130000"/>
        </a:lnSpc>
        <a:spcBef>
          <a:spcPts val="0"/>
        </a:spcBef>
        <a:buFontTx/>
        <a:buChar char="−"/>
        <a:defRPr sz="200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628650" indent="0" algn="l" defTabSz="685800" rtl="0" eaLnBrk="1" latinLnBrk="0" hangingPunct="1">
        <a:lnSpc>
          <a:spcPct val="130000"/>
        </a:lnSpc>
        <a:spcBef>
          <a:spcPts val="0"/>
        </a:spcBef>
        <a:buFont typeface="Wingdings 2" panose="05020102010507070707" pitchFamily="18" charset="2"/>
        <a:buNone/>
        <a:defRPr sz="1600" kern="1200" baseline="0">
          <a:solidFill>
            <a:schemeClr val="tx1"/>
          </a:solidFill>
          <a:latin typeface="+mn-ea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600"/>
        </a:spcBef>
        <a:buFont typeface="Wingdings 2" panose="05020102010507070707" pitchFamily="18" charset="2"/>
        <a:buChar char=""/>
        <a:defRPr sz="1400" kern="1200" baseline="0">
          <a:solidFill>
            <a:schemeClr val="tx1"/>
          </a:solidFill>
          <a:latin typeface="+mn-ea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600"/>
        </a:spcBef>
        <a:buFont typeface="Wingdings 2" panose="05020102010507070707" pitchFamily="18" charset="2"/>
        <a:buChar char=""/>
        <a:defRPr sz="1400" kern="1200" baseline="0">
          <a:solidFill>
            <a:schemeClr val="tx1"/>
          </a:solidFill>
          <a:latin typeface="+mn-ea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74B26FF-A9DE-4F8B-9716-56AFF8320E3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761477-B414-4D65-A24A-071C008E76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8689BE7-367E-4ACA-A02B-D244114F0CD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357ACE-CC3F-4EB8-8897-299C2E1B55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55600" indent="-355600" algn="l" defTabSz="6858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19455" indent="-349250" algn="l" defTabSz="719455" rtl="0" eaLnBrk="1" latinLnBrk="0" hangingPunct="1">
        <a:lnSpc>
          <a:spcPct val="120000"/>
        </a:lnSpc>
        <a:spcBef>
          <a:spcPts val="375"/>
        </a:spcBef>
        <a:buFont typeface="微软雅黑" panose="020B0503020204020204" pitchFamily="34" charset="-122"/>
        <a:buChar char="‐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235130"/>
            <a:ext cx="10515600" cy="1079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0572" y="1410789"/>
            <a:ext cx="11112136" cy="5082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1939" y="64928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335EE-BD33-4D2B-92EE-A4EAAE51E3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88290" indent="-288290" algn="l" defTabSz="685800" rtl="0" eaLnBrk="1" latinLnBrk="0" hangingPunct="1">
        <a:lnSpc>
          <a:spcPct val="130000"/>
        </a:lnSpc>
        <a:spcBef>
          <a:spcPts val="0"/>
        </a:spcBef>
        <a:buFont typeface="Wingdings 2" panose="05020102010507070707" pitchFamily="18" charset="2"/>
        <a:buChar char=""/>
        <a:defRPr sz="2400" kern="1200" baseline="0">
          <a:solidFill>
            <a:schemeClr val="tx1"/>
          </a:solidFill>
          <a:latin typeface="+mn-ea"/>
          <a:ea typeface="+mn-ea"/>
          <a:cs typeface="+mn-cs"/>
        </a:defRPr>
      </a:lvl1pPr>
      <a:lvl2pPr marL="627380" indent="-266700" algn="l" defTabSz="685800" rtl="0" eaLnBrk="1" latinLnBrk="0" hangingPunct="1">
        <a:lnSpc>
          <a:spcPct val="130000"/>
        </a:lnSpc>
        <a:spcBef>
          <a:spcPts val="0"/>
        </a:spcBef>
        <a:buFontTx/>
        <a:buChar char="−"/>
        <a:defRPr sz="200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628650" indent="0" algn="l" defTabSz="685800" rtl="0" eaLnBrk="1" latinLnBrk="0" hangingPunct="1">
        <a:lnSpc>
          <a:spcPct val="130000"/>
        </a:lnSpc>
        <a:spcBef>
          <a:spcPts val="0"/>
        </a:spcBef>
        <a:buFont typeface="Wingdings 2" panose="05020102010507070707" pitchFamily="18" charset="2"/>
        <a:buNone/>
        <a:defRPr sz="1600" kern="1200" baseline="0">
          <a:solidFill>
            <a:schemeClr val="tx1"/>
          </a:solidFill>
          <a:latin typeface="+mn-ea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600"/>
        </a:spcBef>
        <a:buFont typeface="Wingdings 2" panose="05020102010507070707" pitchFamily="18" charset="2"/>
        <a:buChar char=""/>
        <a:defRPr sz="1400" kern="1200" baseline="0">
          <a:solidFill>
            <a:schemeClr val="tx1"/>
          </a:solidFill>
          <a:latin typeface="+mn-ea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600"/>
        </a:spcBef>
        <a:buFont typeface="Wingdings 2" panose="05020102010507070707" pitchFamily="18" charset="2"/>
        <a:buChar char=""/>
        <a:defRPr sz="1400" kern="1200" baseline="0">
          <a:solidFill>
            <a:schemeClr val="tx1"/>
          </a:solidFill>
          <a:latin typeface="+mn-ea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9811" y="550379"/>
            <a:ext cx="11772899" cy="521953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3200" b="1" dirty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CEPC booster 1.3 GHz 9-cell cavity measurement results and 650MHz single-cell large grain cavity surface treatment and test result</a:t>
            </a:r>
            <a:br>
              <a:rPr lang="en-US" altLang="zh-CN" sz="5400" b="1" dirty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zh-CN" sz="5400" dirty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CN" altLang="en-US" sz="2800" dirty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沙鹏，</a:t>
            </a:r>
            <a:r>
              <a:rPr lang="en-US" altLang="zh-CN" sz="2800" dirty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20191230</a:t>
            </a:r>
            <a:br>
              <a:rPr lang="en-US" altLang="zh-CN" sz="2800" dirty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800" dirty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behalf of CEPC SRF team</a:t>
            </a:r>
            <a:br>
              <a:rPr lang="en-US" altLang="zh-CN" sz="2800" dirty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zh-CN" sz="3600" dirty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zh-CN" sz="2400" dirty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zh-CN" altLang="en-US" sz="2000" dirty="0">
              <a:solidFill>
                <a:srgbClr val="6521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2000" y="486315"/>
            <a:ext cx="111252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1928" y="1602485"/>
            <a:ext cx="10661872" cy="435133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400" dirty="0">
                <a:sym typeface="+mn-ea"/>
              </a:rPr>
              <a:t>N-doping, EP</a:t>
            </a:r>
            <a:endParaRPr lang="en-US" altLang="zh-CN" sz="2400" dirty="0"/>
          </a:p>
          <a:p>
            <a:r>
              <a:rPr lang="en-US" altLang="zh-CN" sz="2400" dirty="0">
                <a:solidFill>
                  <a:srgbClr val="C00000"/>
                </a:solidFill>
              </a:rPr>
              <a:t> </a:t>
            </a:r>
            <a:r>
              <a:rPr lang="en-US" altLang="zh-CN" sz="2400" dirty="0"/>
              <a:t>1.3GHz 9-cell cavities</a:t>
            </a:r>
          </a:p>
          <a:p>
            <a:r>
              <a:rPr lang="en-US" altLang="zh-CN" sz="2400" dirty="0">
                <a:solidFill>
                  <a:srgbClr val="C00000"/>
                </a:solidFill>
              </a:rPr>
              <a:t> 650MHz 1-cell large-grain cavities</a:t>
            </a:r>
          </a:p>
          <a:p>
            <a:r>
              <a:rPr lang="en-US" altLang="zh-CN" sz="2400" dirty="0"/>
              <a:t> CEPC 650 MHz Test Cryomodule</a:t>
            </a:r>
          </a:p>
          <a:p>
            <a:r>
              <a:rPr lang="en-US" altLang="zh-CN" sz="2400" dirty="0"/>
              <a:t> Summary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956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34669"/>
            <a:ext cx="10515600" cy="766642"/>
          </a:xfrm>
        </p:spPr>
        <p:txBody>
          <a:bodyPr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Large-grain sheet for 650 MHz cavity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9550" y="794260"/>
            <a:ext cx="7266825" cy="1194594"/>
          </a:xfrm>
        </p:spPr>
        <p:txBody>
          <a:bodyPr>
            <a:noAutofit/>
          </a:bodyPr>
          <a:lstStyle/>
          <a:p>
            <a:r>
              <a:rPr lang="en-US" altLang="zh-CN" sz="2000" dirty="0"/>
              <a:t>Large grain is favorable for HL-Z, which have higher Q and gradient than fine grain. But it’s more difficult to fabricate (thinning at grain boundary, crack).</a:t>
            </a:r>
          </a:p>
          <a:p>
            <a:r>
              <a:rPr lang="en-US" altLang="zh-CN" sz="2000" dirty="0"/>
              <a:t>At first, because the large-grain </a:t>
            </a:r>
            <a:r>
              <a:rPr lang="en-US" altLang="zh-CN" sz="2000" dirty="0" err="1"/>
              <a:t>Nb</a:t>
            </a:r>
            <a:r>
              <a:rPr lang="en-US" altLang="zh-CN" sz="2000" dirty="0"/>
              <a:t> sheet is too large (</a:t>
            </a:r>
            <a:r>
              <a:rPr lang="el-GR" altLang="zh-CN" sz="2000" dirty="0"/>
              <a:t>Φ540</a:t>
            </a:r>
            <a:r>
              <a:rPr lang="en-US" altLang="zh-CN" sz="2000" dirty="0"/>
              <a:t>mm), the quality of sheet is poor.</a:t>
            </a:r>
            <a:endParaRPr lang="zh-CN" altLang="en-US" sz="2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2E488A-81DB-4A5F-B4BA-D0957D335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52086" y="1289226"/>
            <a:ext cx="984377" cy="378398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94490" y="3609421"/>
            <a:ext cx="3962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 err="1"/>
              <a:t>Nb</a:t>
            </a:r>
            <a:r>
              <a:rPr lang="en-US" altLang="zh-CN" sz="2000" b="1" dirty="0"/>
              <a:t> ingot (</a:t>
            </a:r>
            <a:r>
              <a:rPr lang="el-GR" altLang="zh-CN" sz="2000" b="1" dirty="0"/>
              <a:t>Φ</a:t>
            </a:r>
            <a:r>
              <a:rPr lang="en-US" altLang="zh-CN" sz="2000" b="1" dirty="0"/>
              <a:t>280mm)</a:t>
            </a:r>
            <a:endParaRPr lang="zh-CN" altLang="en-US" sz="2000" b="1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0" t="28439" r="26815" b="32078"/>
          <a:stretch>
            <a:fillRect/>
          </a:stretch>
        </p:blipFill>
        <p:spPr>
          <a:xfrm>
            <a:off x="5517273" y="2366922"/>
            <a:ext cx="3521652" cy="167206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74" b="23852"/>
          <a:stretch>
            <a:fillRect/>
          </a:stretch>
        </p:blipFill>
        <p:spPr>
          <a:xfrm>
            <a:off x="5458091" y="3981355"/>
            <a:ext cx="3663262" cy="13757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6546" y="5462819"/>
            <a:ext cx="3916529" cy="1221584"/>
          </a:xfrm>
          <a:prstGeom prst="rect">
            <a:avLst/>
          </a:prstGeom>
        </p:spPr>
      </p:pic>
      <p:cxnSp>
        <p:nvCxnSpPr>
          <p:cNvPr id="12" name="直接箭头连接符 11"/>
          <p:cNvCxnSpPr>
            <a:stCxn id="5" idx="0"/>
            <a:endCxn id="7" idx="1"/>
          </p:cNvCxnSpPr>
          <p:nvPr/>
        </p:nvCxnSpPr>
        <p:spPr>
          <a:xfrm>
            <a:off x="4436266" y="3181218"/>
            <a:ext cx="1081007" cy="21735"/>
          </a:xfrm>
          <a:prstGeom prst="straightConnector1">
            <a:avLst/>
          </a:prstGeom>
          <a:ln w="476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>
            <a:stCxn id="5" idx="0"/>
            <a:endCxn id="8" idx="1"/>
          </p:cNvCxnSpPr>
          <p:nvPr/>
        </p:nvCxnSpPr>
        <p:spPr>
          <a:xfrm>
            <a:off x="4436266" y="3181218"/>
            <a:ext cx="1021825" cy="1488016"/>
          </a:xfrm>
          <a:prstGeom prst="straightConnector1">
            <a:avLst/>
          </a:prstGeom>
          <a:ln w="476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stCxn id="5" idx="0"/>
            <a:endCxn id="10" idx="1"/>
          </p:cNvCxnSpPr>
          <p:nvPr/>
        </p:nvCxnSpPr>
        <p:spPr>
          <a:xfrm>
            <a:off x="4436266" y="3181218"/>
            <a:ext cx="1010280" cy="2892393"/>
          </a:xfrm>
          <a:prstGeom prst="straightConnector1">
            <a:avLst/>
          </a:prstGeom>
          <a:ln w="476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0" y="4081053"/>
            <a:ext cx="2743200" cy="2640422"/>
          </a:xfrm>
          <a:prstGeom prst="rect">
            <a:avLst/>
          </a:prstGeom>
        </p:spPr>
      </p:pic>
      <p:cxnSp>
        <p:nvCxnSpPr>
          <p:cNvPr id="35" name="直接箭头连接符 34"/>
          <p:cNvCxnSpPr>
            <a:endCxn id="28" idx="0"/>
          </p:cNvCxnSpPr>
          <p:nvPr/>
        </p:nvCxnSpPr>
        <p:spPr>
          <a:xfrm>
            <a:off x="1631150" y="3631799"/>
            <a:ext cx="0" cy="449254"/>
          </a:xfrm>
          <a:prstGeom prst="straightConnector1">
            <a:avLst/>
          </a:prstGeom>
          <a:ln w="476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/>
          <p:cNvSpPr/>
          <p:nvPr/>
        </p:nvSpPr>
        <p:spPr>
          <a:xfrm>
            <a:off x="9076780" y="2811455"/>
            <a:ext cx="3218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/>
              <a:t>650 MHz 2-cell (fine grain)</a:t>
            </a:r>
            <a:endParaRPr lang="zh-CN" altLang="en-US" sz="2000" b="1" dirty="0"/>
          </a:p>
        </p:txBody>
      </p:sp>
      <p:sp>
        <p:nvSpPr>
          <p:cNvPr id="38" name="矩形 37"/>
          <p:cNvSpPr/>
          <p:nvPr/>
        </p:nvSpPr>
        <p:spPr>
          <a:xfrm>
            <a:off x="8878676" y="4163360"/>
            <a:ext cx="3218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/>
              <a:t>1.3 GHz 9-cell (fine grain)</a:t>
            </a:r>
            <a:endParaRPr lang="zh-CN" altLang="en-US" sz="2000" b="1" dirty="0"/>
          </a:p>
        </p:txBody>
      </p:sp>
      <p:sp>
        <p:nvSpPr>
          <p:cNvPr id="39" name="矩形 38"/>
          <p:cNvSpPr/>
          <p:nvPr/>
        </p:nvSpPr>
        <p:spPr>
          <a:xfrm>
            <a:off x="9363075" y="5555642"/>
            <a:ext cx="26456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/>
              <a:t>1.3 GHz 9-cell (large grain, PKU)</a:t>
            </a:r>
            <a:endParaRPr lang="zh-CN" altLang="en-US" sz="2000" b="1" dirty="0"/>
          </a:p>
        </p:txBody>
      </p:sp>
      <p:sp>
        <p:nvSpPr>
          <p:cNvPr id="40" name="矩形 39"/>
          <p:cNvSpPr/>
          <p:nvPr/>
        </p:nvSpPr>
        <p:spPr>
          <a:xfrm>
            <a:off x="2977894" y="5047638"/>
            <a:ext cx="20709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altLang="zh-CN" sz="2000" b="1" dirty="0"/>
              <a:t>Φ</a:t>
            </a:r>
            <a:r>
              <a:rPr lang="en-US" altLang="zh-CN" sz="2000" b="1" dirty="0"/>
              <a:t>540mm large-grain </a:t>
            </a:r>
            <a:r>
              <a:rPr lang="en-US" altLang="zh-CN" sz="2000" b="1" dirty="0" err="1"/>
              <a:t>Nb</a:t>
            </a:r>
            <a:r>
              <a:rPr lang="en-US" altLang="zh-CN" sz="2000" b="1" dirty="0"/>
              <a:t> sheet for 650 MHz 1-cell cavity</a:t>
            </a:r>
            <a:endParaRPr lang="zh-CN" altLang="en-US" sz="2000" b="1" dirty="0"/>
          </a:p>
        </p:txBody>
      </p:sp>
      <p:sp>
        <p:nvSpPr>
          <p:cNvPr id="41" name="文本框 10"/>
          <p:cNvSpPr txBox="1">
            <a:spLocks noChangeArrowheads="1"/>
          </p:cNvSpPr>
          <p:nvPr/>
        </p:nvSpPr>
        <p:spPr bwMode="auto">
          <a:xfrm>
            <a:off x="3078363" y="4541346"/>
            <a:ext cx="18156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r>
              <a:rPr lang="en-US" altLang="zh-CN" sz="2000" b="1" dirty="0">
                <a:solidFill>
                  <a:srgbClr val="C00000"/>
                </a:solidFill>
                <a:latin typeface="+mn-lt"/>
                <a:ea typeface="+mn-ea"/>
              </a:rPr>
              <a:t>Grain crack</a:t>
            </a: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05902" y="889600"/>
            <a:ext cx="1878076" cy="1408557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217747" y="934685"/>
            <a:ext cx="1822919" cy="1367189"/>
          </a:xfrm>
          <a:prstGeom prst="rect">
            <a:avLst/>
          </a:prstGeom>
        </p:spPr>
      </p:pic>
      <p:cxnSp>
        <p:nvCxnSpPr>
          <p:cNvPr id="45" name="直接箭头连接符 44"/>
          <p:cNvCxnSpPr>
            <a:endCxn id="42" idx="1"/>
          </p:cNvCxnSpPr>
          <p:nvPr/>
        </p:nvCxnSpPr>
        <p:spPr>
          <a:xfrm>
            <a:off x="6905959" y="1489896"/>
            <a:ext cx="1299943" cy="103983"/>
          </a:xfrm>
          <a:prstGeom prst="straightConnector1">
            <a:avLst/>
          </a:prstGeom>
          <a:ln w="476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本框 10"/>
          <p:cNvSpPr txBox="1">
            <a:spLocks noChangeArrowheads="1"/>
          </p:cNvSpPr>
          <p:nvPr/>
        </p:nvSpPr>
        <p:spPr bwMode="auto">
          <a:xfrm>
            <a:off x="9047468" y="2316003"/>
            <a:ext cx="30571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r>
              <a:rPr lang="en-US" altLang="zh-CN" sz="1400" b="1" dirty="0">
                <a:solidFill>
                  <a:srgbClr val="C00000"/>
                </a:solidFill>
                <a:latin typeface="+mn-lt"/>
                <a:ea typeface="+mn-ea"/>
              </a:rPr>
              <a:t>Half cell of 1.3GHz (Large grain)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31755"/>
            <a:ext cx="10515600" cy="766642"/>
          </a:xfrm>
        </p:spPr>
        <p:txBody>
          <a:bodyPr/>
          <a:lstStyle/>
          <a:p>
            <a:r>
              <a:rPr lang="en-US" altLang="zh-CN" dirty="0"/>
              <a:t>Large-grain sheet for 650 MHz cavity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3295" y="792073"/>
            <a:ext cx="11918723" cy="1068699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sz="2000" dirty="0"/>
              <a:t>Then, OTIC made a new </a:t>
            </a:r>
            <a:r>
              <a:rPr lang="en-US" altLang="zh-CN" sz="2000" dirty="0" err="1"/>
              <a:t>Nb</a:t>
            </a:r>
            <a:r>
              <a:rPr lang="en-US" altLang="zh-CN" sz="2000" dirty="0"/>
              <a:t> ingot (</a:t>
            </a:r>
            <a:r>
              <a:rPr lang="el-GR" altLang="zh-CN" sz="2000" dirty="0"/>
              <a:t>Φ480</a:t>
            </a:r>
            <a:r>
              <a:rPr lang="en-US" altLang="zh-CN" sz="2000" dirty="0"/>
              <a:t>mm, still too small) for us, which was used for half cells of 650MHz cavity.</a:t>
            </a:r>
          </a:p>
          <a:p>
            <a:r>
              <a:rPr lang="en-US" altLang="zh-CN" sz="2000" dirty="0"/>
              <a:t>Many half cells were broken during deep-drawing.</a:t>
            </a:r>
            <a:endParaRPr lang="zh-CN" altLang="en-US" sz="2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2E488A-81DB-4A5F-B4BA-D0957D335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96454" y="5474895"/>
            <a:ext cx="3849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/>
              <a:t>Large grain </a:t>
            </a:r>
            <a:r>
              <a:rPr lang="en-US" altLang="zh-CN" sz="2000" b="1" dirty="0" err="1"/>
              <a:t>Nb</a:t>
            </a:r>
            <a:r>
              <a:rPr lang="en-US" altLang="zh-CN" sz="2000" b="1" dirty="0"/>
              <a:t> sheets made by OTIC</a:t>
            </a:r>
            <a:endParaRPr lang="zh-CN" altLang="en-US" sz="20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125" y="2280005"/>
            <a:ext cx="3846873" cy="2993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4A7E54D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024453" y="2017638"/>
            <a:ext cx="2272976" cy="404084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117834" y="6135572"/>
            <a:ext cx="3962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 err="1"/>
              <a:t>Nb</a:t>
            </a:r>
            <a:r>
              <a:rPr lang="en-US" altLang="zh-CN" sz="2000" b="1" dirty="0"/>
              <a:t> ingot (</a:t>
            </a:r>
            <a:r>
              <a:rPr lang="el-GR" altLang="zh-CN" sz="2000" b="1" dirty="0"/>
              <a:t>Φ</a:t>
            </a:r>
            <a:r>
              <a:rPr lang="en-US" altLang="zh-CN" sz="2000" b="1" dirty="0"/>
              <a:t>480mm)</a:t>
            </a:r>
            <a:endParaRPr lang="zh-CN" altLang="en-US" sz="2000" b="1" dirty="0"/>
          </a:p>
        </p:txBody>
      </p:sp>
      <p:pic>
        <p:nvPicPr>
          <p:cNvPr id="11" name="Picture 1" descr="D:\图片日志\2019年9月\IMG_62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34695" y="2218822"/>
            <a:ext cx="4339716" cy="3254787"/>
          </a:xfrm>
          <a:prstGeom prst="rect">
            <a:avLst/>
          </a:prstGeom>
          <a:noFill/>
        </p:spPr>
      </p:pic>
      <p:sp>
        <p:nvSpPr>
          <p:cNvPr id="12" name="矩形 11"/>
          <p:cNvSpPr/>
          <p:nvPr/>
        </p:nvSpPr>
        <p:spPr>
          <a:xfrm>
            <a:off x="7652875" y="5578193"/>
            <a:ext cx="3962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/>
              <a:t>Half cell after deep-drawing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73300C-797F-D148-A78D-320196FBAF04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6" name="标题 1"/>
          <p:cNvSpPr>
            <a:spLocks noGrp="1"/>
          </p:cNvSpPr>
          <p:nvPr>
            <p:ph type="title"/>
          </p:nvPr>
        </p:nvSpPr>
        <p:spPr>
          <a:xfrm>
            <a:off x="0" y="115633"/>
            <a:ext cx="12192000" cy="994172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Post processing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0" y="5476129"/>
            <a:ext cx="26970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5CB8"/>
                </a:solidFill>
              </a:rPr>
              <a:t>Four cavities</a:t>
            </a:r>
            <a:endParaRPr lang="zh-CN" altLang="en-US" sz="2000" b="1" dirty="0">
              <a:solidFill>
                <a:srgbClr val="005CB8"/>
              </a:solidFill>
            </a:endParaRPr>
          </a:p>
        </p:txBody>
      </p:sp>
      <p:pic>
        <p:nvPicPr>
          <p:cNvPr id="17" name="Picture 1" descr="D:\图片日志\2019年10月\IMG_6636.JPG"/>
          <p:cNvPicPr>
            <a:picLocks noChangeAspect="1" noChangeArrowheads="1"/>
          </p:cNvPicPr>
          <p:nvPr/>
        </p:nvPicPr>
        <p:blipFill>
          <a:blip r:embed="rId2" cstate="print"/>
          <a:srcRect b="16100"/>
          <a:stretch>
            <a:fillRect/>
          </a:stretch>
        </p:blipFill>
        <p:spPr bwMode="auto">
          <a:xfrm>
            <a:off x="100347" y="1892744"/>
            <a:ext cx="3086273" cy="3452511"/>
          </a:xfrm>
          <a:prstGeom prst="rect">
            <a:avLst/>
          </a:prstGeom>
          <a:noFill/>
        </p:spPr>
      </p:pic>
      <p:sp>
        <p:nvSpPr>
          <p:cNvPr id="19" name="内容占位符 2"/>
          <p:cNvSpPr>
            <a:spLocks noGrp="1"/>
          </p:cNvSpPr>
          <p:nvPr>
            <p:ph idx="1"/>
          </p:nvPr>
        </p:nvSpPr>
        <p:spPr>
          <a:xfrm>
            <a:off x="134730" y="824045"/>
            <a:ext cx="10966657" cy="1068699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Four 650 MHz 1-cell LG cavities were completed in Oct, 2020. </a:t>
            </a:r>
          </a:p>
          <a:p>
            <a:r>
              <a:rPr lang="en-US" altLang="zh-CN" sz="2000" dirty="0"/>
              <a:t>Both the outer and inner surface of cavities are poor.</a:t>
            </a:r>
            <a:endParaRPr lang="zh-CN" altLang="en-US" sz="20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770" y="186345"/>
            <a:ext cx="2597239" cy="19479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546" y="2216392"/>
            <a:ext cx="2705226" cy="20289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776" y="4337439"/>
            <a:ext cx="2705226" cy="20289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326" y="1699035"/>
            <a:ext cx="2965490" cy="222411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326" y="4151309"/>
            <a:ext cx="2965489" cy="22241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216" y="1675661"/>
            <a:ext cx="2981325" cy="223599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96934" y="4132231"/>
            <a:ext cx="2965492" cy="222411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73300C-797F-D148-A78D-320196FBAF04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6" name="标题 1"/>
          <p:cNvSpPr>
            <a:spLocks noGrp="1"/>
          </p:cNvSpPr>
          <p:nvPr>
            <p:ph type="title"/>
          </p:nvPr>
        </p:nvSpPr>
        <p:spPr>
          <a:xfrm>
            <a:off x="0" y="115633"/>
            <a:ext cx="12192000" cy="994172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Post processing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内容占位符 2"/>
          <p:cNvSpPr>
            <a:spLocks noGrp="1"/>
          </p:cNvSpPr>
          <p:nvPr>
            <p:ph idx="1"/>
          </p:nvPr>
        </p:nvSpPr>
        <p:spPr>
          <a:xfrm>
            <a:off x="134731" y="824045"/>
            <a:ext cx="8568056" cy="1068699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Two cavities have finished post processing , which include BCP, annealing, High Pressure Rinse, 120 C baking, etc.</a:t>
            </a:r>
          </a:p>
          <a:p>
            <a:endParaRPr lang="zh-CN" altLang="en-US" sz="2000" dirty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2402" y="1954986"/>
            <a:ext cx="2108053" cy="3430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矩形 20"/>
          <p:cNvSpPr/>
          <p:nvPr/>
        </p:nvSpPr>
        <p:spPr>
          <a:xfrm>
            <a:off x="4418759" y="5479405"/>
            <a:ext cx="21080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5CB8"/>
                </a:solidFill>
              </a:rPr>
              <a:t>High Pressure Rinse</a:t>
            </a:r>
            <a:endParaRPr lang="zh-CN" altLang="en-US" sz="2000" b="1" dirty="0">
              <a:solidFill>
                <a:srgbClr val="005CB8"/>
              </a:solidFill>
            </a:endParaRPr>
          </a:p>
        </p:txBody>
      </p:sp>
      <p:pic>
        <p:nvPicPr>
          <p:cNvPr id="22" name="Picture 3" descr="D:\图片日志\2019年10月\IMG_66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43" y="1865132"/>
            <a:ext cx="2889339" cy="3852452"/>
          </a:xfrm>
          <a:prstGeom prst="rect">
            <a:avLst/>
          </a:prstGeom>
          <a:noFill/>
        </p:spPr>
      </p:pic>
      <p:sp>
        <p:nvSpPr>
          <p:cNvPr id="23" name="矩形 22"/>
          <p:cNvSpPr/>
          <p:nvPr/>
        </p:nvSpPr>
        <p:spPr>
          <a:xfrm>
            <a:off x="942009" y="5744914"/>
            <a:ext cx="26970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5CB8"/>
                </a:solidFill>
              </a:rPr>
              <a:t>BCP</a:t>
            </a:r>
            <a:endParaRPr lang="zh-CN" altLang="en-US" sz="2000" b="1" dirty="0">
              <a:solidFill>
                <a:srgbClr val="005CB8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6780" t="27613" r="12968" b="8777"/>
          <a:stretch>
            <a:fillRect/>
          </a:stretch>
        </p:blipFill>
        <p:spPr bwMode="auto">
          <a:xfrm>
            <a:off x="7338647" y="3670389"/>
            <a:ext cx="4162758" cy="2474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矩形 23"/>
          <p:cNvSpPr/>
          <p:nvPr/>
        </p:nvSpPr>
        <p:spPr>
          <a:xfrm>
            <a:off x="8610600" y="6187291"/>
            <a:ext cx="17389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5CB8"/>
                </a:solidFill>
              </a:rPr>
              <a:t>120 C baking</a:t>
            </a:r>
            <a:endParaRPr lang="zh-CN" altLang="en-US" sz="2000" b="1" dirty="0">
              <a:solidFill>
                <a:srgbClr val="005CB8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5323" y="136525"/>
            <a:ext cx="2618477" cy="2953674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8427286" y="3026351"/>
            <a:ext cx="32932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5CB8"/>
                </a:solidFill>
              </a:rPr>
              <a:t>Inner surface after High pressure Rinse</a:t>
            </a:r>
            <a:endParaRPr lang="zh-CN" altLang="en-US" sz="2000" b="1" dirty="0">
              <a:solidFill>
                <a:srgbClr val="005CB8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73300C-797F-D148-A78D-320196FBAF04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6" name="标题 1"/>
          <p:cNvSpPr>
            <a:spLocks noGrp="1"/>
          </p:cNvSpPr>
          <p:nvPr>
            <p:ph type="title"/>
          </p:nvPr>
        </p:nvSpPr>
        <p:spPr>
          <a:xfrm>
            <a:off x="0" y="128621"/>
            <a:ext cx="12192000" cy="994172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Vertical test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内容占位符 2"/>
          <p:cNvSpPr>
            <a:spLocks noGrp="1"/>
          </p:cNvSpPr>
          <p:nvPr>
            <p:ph idx="1"/>
          </p:nvPr>
        </p:nvSpPr>
        <p:spPr>
          <a:xfrm>
            <a:off x="403295" y="945539"/>
            <a:ext cx="8207305" cy="1068699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Several vertical tests have been carried out during Nov and Dec, 2019.</a:t>
            </a:r>
          </a:p>
          <a:p>
            <a:r>
              <a:rPr lang="en-US" altLang="zh-CN" sz="2000" dirty="0"/>
              <a:t>The results are not so good because of the poor inner surface.</a:t>
            </a:r>
            <a:endParaRPr lang="zh-CN" alt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5778" y="1943900"/>
            <a:ext cx="2894268" cy="385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矩形 11"/>
          <p:cNvSpPr/>
          <p:nvPr/>
        </p:nvSpPr>
        <p:spPr>
          <a:xfrm>
            <a:off x="427197" y="5809593"/>
            <a:ext cx="396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70C0"/>
                </a:solidFill>
              </a:rPr>
              <a:t>Vertical test of 650 MHz 1-cell LG cavity, 1.3 GHz 9-cell cavity with Helium Vessel and 3 1.3 GHz 1-cell cavities (20191109)</a:t>
            </a:r>
            <a:endParaRPr lang="zh-CN" altLang="en-US" sz="1600" b="1" dirty="0">
              <a:solidFill>
                <a:srgbClr val="0070C0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324682" y="1922957"/>
            <a:ext cx="6743368" cy="4682168"/>
            <a:chOff x="4324682" y="1922957"/>
            <a:chExt cx="6743368" cy="468216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4682" y="1922957"/>
              <a:ext cx="6743368" cy="4682168"/>
            </a:xfrm>
            <a:prstGeom prst="rect">
              <a:avLst/>
            </a:prstGeom>
          </p:spPr>
        </p:pic>
        <p:cxnSp>
          <p:nvCxnSpPr>
            <p:cNvPr id="9" name="直接箭头连接符 8"/>
            <p:cNvCxnSpPr/>
            <p:nvPr/>
          </p:nvCxnSpPr>
          <p:spPr>
            <a:xfrm flipV="1">
              <a:off x="9064495" y="3705011"/>
              <a:ext cx="257175" cy="444411"/>
            </a:xfrm>
            <a:prstGeom prst="straightConnector1">
              <a:avLst/>
            </a:prstGeom>
            <a:ln w="476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文本框 10"/>
          <p:cNvSpPr txBox="1">
            <a:spLocks noChangeArrowheads="1"/>
          </p:cNvSpPr>
          <p:nvPr/>
        </p:nvSpPr>
        <p:spPr bwMode="auto">
          <a:xfrm>
            <a:off x="9376509" y="3470285"/>
            <a:ext cx="7795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r>
              <a:rPr lang="en-US" altLang="zh-CN" sz="1400" b="1" dirty="0">
                <a:solidFill>
                  <a:srgbClr val="00B050"/>
                </a:solidFill>
                <a:latin typeface="+mn-lt"/>
                <a:ea typeface="+mn-ea"/>
              </a:rPr>
              <a:t>Quench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73300C-797F-D148-A78D-320196FBAF04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6" name="标题 1"/>
          <p:cNvSpPr>
            <a:spLocks noGrp="1"/>
          </p:cNvSpPr>
          <p:nvPr>
            <p:ph type="title"/>
          </p:nvPr>
        </p:nvSpPr>
        <p:spPr>
          <a:xfrm>
            <a:off x="0" y="128621"/>
            <a:ext cx="12192000" cy="994172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内容占位符 2"/>
          <p:cNvSpPr>
            <a:spLocks noGrp="1"/>
          </p:cNvSpPr>
          <p:nvPr>
            <p:ph idx="1"/>
          </p:nvPr>
        </p:nvSpPr>
        <p:spPr>
          <a:xfrm>
            <a:off x="389007" y="1002566"/>
            <a:ext cx="11298168" cy="554649"/>
          </a:xfrm>
        </p:spPr>
        <p:txBody>
          <a:bodyPr>
            <a:normAutofit/>
          </a:bodyPr>
          <a:lstStyle/>
          <a:p>
            <a:r>
              <a:rPr lang="zh-CN" altLang="en-US" sz="2000" dirty="0"/>
              <a:t>采用滚磨抛光（</a:t>
            </a:r>
            <a:r>
              <a:rPr lang="en-US" altLang="zh-CN" sz="2000" dirty="0"/>
              <a:t>CBP</a:t>
            </a:r>
            <a:r>
              <a:rPr lang="zh-CN" altLang="en-US" sz="2000" dirty="0"/>
              <a:t>），改善腔的内表面状况，再重新进行垂测；并考虑进行电抛光（</a:t>
            </a:r>
            <a:r>
              <a:rPr lang="en-US" altLang="zh-CN" sz="2000" dirty="0"/>
              <a:t>EP</a:t>
            </a:r>
            <a:r>
              <a:rPr lang="zh-CN" altLang="en-US" sz="2000" dirty="0"/>
              <a:t>）。</a:t>
            </a:r>
            <a:endParaRPr lang="en-US" altLang="zh-CN" sz="2000" dirty="0"/>
          </a:p>
          <a:p>
            <a:endParaRPr lang="zh-CN" altLang="en-US" sz="20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hqprint"/>
          <a:stretch>
            <a:fillRect/>
          </a:stretch>
        </p:blipFill>
        <p:spPr>
          <a:xfrm>
            <a:off x="389007" y="1951102"/>
            <a:ext cx="4675627" cy="35067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4825" y="1733570"/>
            <a:ext cx="6428168" cy="394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178594" y="5539115"/>
            <a:ext cx="5196231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CBP Machine and</a:t>
            </a: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 GHz 1-cell Cu cavity </a:t>
            </a:r>
          </a:p>
        </p:txBody>
      </p:sp>
      <p:sp>
        <p:nvSpPr>
          <p:cNvPr id="11" name="矩形 10"/>
          <p:cNvSpPr/>
          <p:nvPr/>
        </p:nvSpPr>
        <p:spPr>
          <a:xfrm>
            <a:off x="5731323" y="5723114"/>
            <a:ext cx="5715171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CBP of 1.3 GHz 1-cell </a:t>
            </a:r>
            <a:r>
              <a:rPr lang="en-US" altLang="zh-C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cavity succeed!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2000" y="486315"/>
            <a:ext cx="111252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1928" y="1602485"/>
            <a:ext cx="10661872" cy="435133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400" dirty="0">
                <a:sym typeface="+mn-ea"/>
              </a:rPr>
              <a:t>N-doping, EP</a:t>
            </a:r>
            <a:endParaRPr lang="en-US" altLang="zh-CN" sz="2400" dirty="0"/>
          </a:p>
          <a:p>
            <a:r>
              <a:rPr lang="en-US" altLang="zh-CN" sz="2400" dirty="0">
                <a:solidFill>
                  <a:srgbClr val="C00000"/>
                </a:solidFill>
              </a:rPr>
              <a:t> </a:t>
            </a:r>
            <a:r>
              <a:rPr lang="en-US" altLang="zh-CN" sz="2400" dirty="0"/>
              <a:t>1.3GHz 9-cell cavities</a:t>
            </a:r>
          </a:p>
          <a:p>
            <a:r>
              <a:rPr lang="en-US" altLang="zh-CN" sz="2400" dirty="0"/>
              <a:t> 650MHz 1-cell large-grain cavities</a:t>
            </a:r>
          </a:p>
          <a:p>
            <a:r>
              <a:rPr lang="en-US" altLang="zh-CN" sz="2400" dirty="0">
                <a:solidFill>
                  <a:srgbClr val="C00000"/>
                </a:solidFill>
              </a:rPr>
              <a:t> CEPC 650 MHz Test Cryomodule</a:t>
            </a:r>
          </a:p>
          <a:p>
            <a:r>
              <a:rPr lang="en-US" altLang="zh-CN" sz="2400" dirty="0"/>
              <a:t> Summary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112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/>
          <p:cNvSpPr>
            <a:spLocks noGrp="1"/>
          </p:cNvSpPr>
          <p:nvPr>
            <p:ph type="title"/>
          </p:nvPr>
        </p:nvSpPr>
        <p:spPr>
          <a:xfrm>
            <a:off x="838200" y="337446"/>
            <a:ext cx="10515600" cy="682137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650MHz 2-cell cavity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5553" y="3618533"/>
            <a:ext cx="3679300" cy="263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矩形 20"/>
          <p:cNvSpPr/>
          <p:nvPr/>
        </p:nvSpPr>
        <p:spPr>
          <a:xfrm>
            <a:off x="8966185" y="6351277"/>
            <a:ext cx="19502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005CB8"/>
                </a:solidFill>
              </a:rPr>
              <a:t>场平坦度调节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94" y="1977990"/>
            <a:ext cx="7109171" cy="4764234"/>
          </a:xfrm>
          <a:prstGeom prst="rect">
            <a:avLst/>
          </a:prstGeom>
        </p:spPr>
      </p:pic>
      <p:sp>
        <p:nvSpPr>
          <p:cNvPr id="11" name="内容占位符 2"/>
          <p:cNvSpPr>
            <a:spLocks noGrp="1"/>
          </p:cNvSpPr>
          <p:nvPr>
            <p:ph idx="1"/>
          </p:nvPr>
        </p:nvSpPr>
        <p:spPr>
          <a:xfrm>
            <a:off x="507147" y="876492"/>
            <a:ext cx="7436206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CN" altLang="en-US" sz="2000" dirty="0"/>
              <a:t>今年，新完成了</a:t>
            </a:r>
            <a:r>
              <a:rPr lang="en-US" altLang="zh-CN" sz="2000" dirty="0"/>
              <a:t>3</a:t>
            </a:r>
            <a:r>
              <a:rPr lang="zh-CN" altLang="en-US" sz="2000" dirty="0"/>
              <a:t>只腔（</a:t>
            </a:r>
            <a:r>
              <a:rPr lang="en-US" altLang="zh-CN" sz="2000" dirty="0"/>
              <a:t>4#</a:t>
            </a:r>
            <a:r>
              <a:rPr lang="zh-CN" altLang="en-US" sz="2000" dirty="0"/>
              <a:t>、</a:t>
            </a:r>
            <a:r>
              <a:rPr lang="en-US" altLang="zh-CN" sz="2000" dirty="0"/>
              <a:t>5#</a:t>
            </a:r>
            <a:r>
              <a:rPr lang="zh-CN" altLang="en-US" sz="2000" dirty="0"/>
              <a:t>、</a:t>
            </a:r>
            <a:r>
              <a:rPr lang="en-US" altLang="zh-CN" sz="2000" dirty="0"/>
              <a:t>6#</a:t>
            </a:r>
            <a:r>
              <a:rPr lang="zh-CN" altLang="en-US" sz="2000" dirty="0"/>
              <a:t>）的研制和后处理，</a:t>
            </a:r>
            <a:r>
              <a:rPr lang="en-US" altLang="zh-CN" sz="2000" dirty="0"/>
              <a:t>4#</a:t>
            </a:r>
            <a:r>
              <a:rPr lang="zh-CN" altLang="en-US" sz="2000" dirty="0"/>
              <a:t>腔完成了测试，</a:t>
            </a:r>
            <a:r>
              <a:rPr lang="en-US" altLang="zh-CN" sz="2000" dirty="0"/>
              <a:t>6#</a:t>
            </a:r>
            <a:r>
              <a:rPr lang="zh-CN" altLang="en-US" sz="2000" dirty="0"/>
              <a:t>腔正在高能所测试，</a:t>
            </a:r>
            <a:r>
              <a:rPr lang="en-US" altLang="zh-CN" sz="2000" dirty="0"/>
              <a:t>1#</a:t>
            </a:r>
            <a:r>
              <a:rPr lang="zh-CN" altLang="en-US" sz="2000" dirty="0"/>
              <a:t>腔正在北大测试。</a:t>
            </a:r>
            <a:endParaRPr lang="en-US" altLang="zh-CN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CN" altLang="en-US" sz="2000" dirty="0"/>
              <a:t>与旧腔型（</a:t>
            </a:r>
            <a:r>
              <a:rPr lang="en-US" altLang="zh-CN" sz="2000" dirty="0"/>
              <a:t>1#</a:t>
            </a:r>
            <a:r>
              <a:rPr lang="zh-CN" altLang="en-US" sz="2000" dirty="0"/>
              <a:t>、</a:t>
            </a:r>
            <a:r>
              <a:rPr lang="en-US" altLang="zh-CN" sz="2000" dirty="0"/>
              <a:t>2#</a:t>
            </a:r>
            <a:r>
              <a:rPr lang="zh-CN" altLang="en-US" sz="2000" dirty="0"/>
              <a:t>、</a:t>
            </a:r>
            <a:r>
              <a:rPr lang="en-US" altLang="zh-CN" sz="2000" dirty="0"/>
              <a:t>3#</a:t>
            </a:r>
            <a:r>
              <a:rPr lang="zh-CN" altLang="en-US" sz="2000" dirty="0"/>
              <a:t>）相比，</a:t>
            </a:r>
            <a:r>
              <a:rPr lang="en-US" altLang="zh-CN" sz="2000" dirty="0" err="1"/>
              <a:t>Multipacting</a:t>
            </a:r>
            <a:r>
              <a:rPr lang="zh-CN" altLang="en-US" sz="2000" dirty="0"/>
              <a:t>有很大改进。</a:t>
            </a:r>
            <a:endParaRPr lang="en-US" altLang="zh-CN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altLang="zh-CN" sz="2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003" y="739574"/>
            <a:ext cx="3302442" cy="2476831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9102683" y="3216405"/>
            <a:ext cx="19502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5CB8"/>
                </a:solidFill>
              </a:rPr>
              <a:t>4#</a:t>
            </a:r>
            <a:r>
              <a:rPr lang="zh-CN" altLang="en-US" sz="1600" b="1" dirty="0">
                <a:solidFill>
                  <a:srgbClr val="005CB8"/>
                </a:solidFill>
              </a:rPr>
              <a:t>、</a:t>
            </a:r>
            <a:r>
              <a:rPr lang="en-US" altLang="zh-CN" sz="1600" b="1" dirty="0">
                <a:solidFill>
                  <a:srgbClr val="005CB8"/>
                </a:solidFill>
              </a:rPr>
              <a:t>5#</a:t>
            </a:r>
            <a:r>
              <a:rPr lang="zh-CN" altLang="en-US" sz="1600" b="1" dirty="0">
                <a:solidFill>
                  <a:srgbClr val="005CB8"/>
                </a:solidFill>
              </a:rPr>
              <a:t>、</a:t>
            </a:r>
            <a:r>
              <a:rPr lang="en-US" altLang="zh-CN" sz="1600" b="1" dirty="0">
                <a:solidFill>
                  <a:srgbClr val="005CB8"/>
                </a:solidFill>
              </a:rPr>
              <a:t>6#</a:t>
            </a:r>
            <a:r>
              <a:rPr lang="zh-CN" altLang="en-US" sz="1600" b="1" dirty="0">
                <a:solidFill>
                  <a:srgbClr val="005CB8"/>
                </a:solidFill>
              </a:rPr>
              <a:t>超导腔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/>
          <a:srcRect r="5053" b="18314"/>
          <a:stretch>
            <a:fillRect/>
          </a:stretch>
        </p:blipFill>
        <p:spPr>
          <a:xfrm>
            <a:off x="303468" y="3762588"/>
            <a:ext cx="6057901" cy="267825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4000" y="288911"/>
            <a:ext cx="9144000" cy="809898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650MHz Test Cryomodule for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CEPC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0878" y="927257"/>
            <a:ext cx="10172700" cy="4192843"/>
          </a:xfrm>
        </p:spPr>
        <p:txBody>
          <a:bodyPr>
            <a:normAutofit/>
          </a:bodyPr>
          <a:lstStyle/>
          <a:p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Cryomodule with two 650 MHz 2-cell cavities: under development, assemble in 2020.</a:t>
            </a:r>
          </a:p>
        </p:txBody>
      </p:sp>
      <p:pic>
        <p:nvPicPr>
          <p:cNvPr id="12" name="图片 1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8" r="1021"/>
          <a:stretch>
            <a:fillRect/>
          </a:stretch>
        </p:blipFill>
        <p:spPr bwMode="auto">
          <a:xfrm>
            <a:off x="6995480" y="4040800"/>
            <a:ext cx="4974004" cy="2321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 descr="E:\工作文件2018\高频平台项目\650MHz高阶模吸收器\平台组元650MHz高阶模吸收器研制照片\IMG_20190114_170545.jpg"/>
          <p:cNvPicPr>
            <a:picLocks noChangeAspect="1" noChangeArrowheads="1"/>
          </p:cNvPicPr>
          <p:nvPr/>
        </p:nvPicPr>
        <p:blipFill rotWithShape="1">
          <a:blip r:embed="rId4" cstate="hqprint"/>
          <a:srcRect/>
          <a:stretch>
            <a:fillRect/>
          </a:stretch>
        </p:blipFill>
        <p:spPr bwMode="auto">
          <a:xfrm>
            <a:off x="639805" y="1381191"/>
            <a:ext cx="1952098" cy="219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2741567" y="1387709"/>
            <a:ext cx="2468467" cy="2040741"/>
          </a:xfrm>
          <a:prstGeom prst="rect">
            <a:avLst/>
          </a:prstGeom>
        </p:spPr>
      </p:pic>
      <p:pic>
        <p:nvPicPr>
          <p:cNvPr id="17" name="内容占位符 4"/>
          <p:cNvPicPr>
            <a:picLocks noChangeAspect="1"/>
          </p:cNvPicPr>
          <p:nvPr/>
        </p:nvPicPr>
        <p:blipFill rotWithShape="1">
          <a:blip r:embed="rId6" cstate="print"/>
          <a:srcRect t="-377" b="18956"/>
          <a:stretch>
            <a:fillRect/>
          </a:stretch>
        </p:blipFill>
        <p:spPr>
          <a:xfrm>
            <a:off x="5434277" y="1512416"/>
            <a:ext cx="1279072" cy="176152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70876" y="3572810"/>
            <a:ext cx="22668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国内首个</a:t>
            </a:r>
            <a:r>
              <a:rPr lang="en-US" altLang="zh-CN" sz="1600" b="1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SiC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en-US" altLang="zh-CN" sz="1600" b="1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AlN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复合材料宽带高阶模吸收器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408219" y="3438528"/>
            <a:ext cx="34465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国内首个超导腔大功率高阶模耦合器</a:t>
            </a:r>
            <a:endParaRPr lang="en-US" altLang="zh-CN" sz="16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/>
            <a:endParaRPr lang="zh-CN" altLang="en-US" sz="1600" b="1" dirty="0">
              <a:solidFill>
                <a:srgbClr val="005CB8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759" y="1227810"/>
            <a:ext cx="3251921" cy="2167947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7653119" y="3523757"/>
            <a:ext cx="34465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恒温器完成出厂验收</a:t>
            </a:r>
            <a:endParaRPr lang="en-US" altLang="zh-CN" sz="16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/>
            <a:endParaRPr lang="zh-CN" altLang="en-US" sz="16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2000" y="486315"/>
            <a:ext cx="111252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1928" y="1602485"/>
            <a:ext cx="10661872" cy="4351339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</a:rPr>
              <a:t> </a:t>
            </a:r>
            <a:r>
              <a:rPr lang="en-US" altLang="zh-CN" sz="2800" dirty="0">
                <a:solidFill>
                  <a:srgbClr val="C00000"/>
                </a:solidFill>
                <a:sym typeface="+mn-ea"/>
              </a:rPr>
              <a:t> N-doping, EP</a:t>
            </a:r>
            <a:endParaRPr lang="en-US" altLang="zh-CN" sz="2800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2800" dirty="0"/>
              <a:t> 1.3GHz 9-cell cavities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/>
              <a:t>650MHz 1-cell large-grain cavities</a:t>
            </a:r>
          </a:p>
          <a:p>
            <a:r>
              <a:rPr lang="en-US" altLang="zh-CN" sz="2800" dirty="0"/>
              <a:t> CEPC 650 MHz Test Cryomodule</a:t>
            </a:r>
          </a:p>
          <a:p>
            <a:r>
              <a:rPr lang="en-US" altLang="zh-CN" sz="2800" dirty="0"/>
              <a:t> Summary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2000" y="486315"/>
            <a:ext cx="111252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1928" y="1602485"/>
            <a:ext cx="10661872" cy="435133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400" dirty="0">
                <a:sym typeface="+mn-ea"/>
              </a:rPr>
              <a:t>N-doping, EP</a:t>
            </a:r>
            <a:endParaRPr lang="en-US" altLang="zh-CN" sz="2400" dirty="0"/>
          </a:p>
          <a:p>
            <a:r>
              <a:rPr lang="en-US" altLang="zh-CN" sz="2400" dirty="0">
                <a:solidFill>
                  <a:srgbClr val="C00000"/>
                </a:solidFill>
              </a:rPr>
              <a:t> </a:t>
            </a:r>
            <a:r>
              <a:rPr lang="en-US" altLang="zh-CN" sz="2400" dirty="0"/>
              <a:t>1.3GHz 9-cell cavities</a:t>
            </a:r>
          </a:p>
          <a:p>
            <a:r>
              <a:rPr lang="en-US" altLang="zh-CN" sz="2400" dirty="0"/>
              <a:t> 650MHz 1-cell large-grain cavities</a:t>
            </a:r>
          </a:p>
          <a:p>
            <a:r>
              <a:rPr lang="en-US" altLang="zh-CN" sz="2400" dirty="0"/>
              <a:t> CEPC 650 MHz Test Cryomodule</a:t>
            </a:r>
          </a:p>
          <a:p>
            <a:r>
              <a:rPr lang="en-US" altLang="zh-CN" sz="2400" dirty="0"/>
              <a:t> </a:t>
            </a:r>
            <a:r>
              <a:rPr lang="en-US" altLang="zh-CN" sz="2400" dirty="0">
                <a:solidFill>
                  <a:srgbClr val="C00000"/>
                </a:solidFill>
              </a:rPr>
              <a:t>Summary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854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9D4335EE-BD33-4D2B-92EE-A4EAAE51E3BD}" type="slidenum">
              <a:rPr lang="zh-CN" alt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等线" panose="02010600030101010101" charset="-122"/>
              </a:rPr>
              <a:t>21</a:t>
            </a:fld>
            <a:endParaRPr lang="zh-CN" alt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等线" panose="02010600030101010101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61" y="4543270"/>
            <a:ext cx="12192000" cy="159980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61" y="191599"/>
            <a:ext cx="12192000" cy="435167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20026" y="98699"/>
            <a:ext cx="7886700" cy="1079864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年发表的期刊文章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942" y="914400"/>
            <a:ext cx="11544116" cy="513351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Dianjun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Gong,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Jie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Gao,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Hongjuan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Zheng,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Jiyuan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Zhai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, Peng Sha</a:t>
            </a:r>
            <a:r>
              <a:rPr lang="en-US" altLang="zh-CN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Beam‑induced HOM power in CEPC collider ring cavity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Detection Technology and Methods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, 2019 MAR.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Jiyuan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Zhai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Dianjun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Gong,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Hongjuan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Zheng, Peng Sha,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Qiang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Ma, etc. </a:t>
            </a:r>
            <a:r>
              <a:rPr lang="en-US" altLang="zh-CN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of CEPC superconducting RF system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Journal of Modern Physics A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, Vol. 34, Nos. 13 &amp; 14 (2019) 1940006.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Hong-Juan Zheng,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Jie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Gao, Ji-Yuan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Zhai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, Peng Sha, Fei-Si He, etc. </a:t>
            </a:r>
            <a:r>
              <a:rPr lang="en-US" altLang="zh-CN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design of 650 MHz 2-cell cavity for CEPC collider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Science and techniques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, 2019, 30 (10): 564.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Hongjuan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Zheng,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Jiyuan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Zhai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Fanbo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Meng, Peng Sha,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Jie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Gao. </a:t>
            </a:r>
            <a:r>
              <a:rPr lang="en-US" altLang="zh-CN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 damping requirements and measurements for CEPC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Detection Technology and Methods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, 2019 Nov.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董超，沙鹏，刘佰奇，李中泉，杨际森等，</a:t>
            </a:r>
            <a:r>
              <a:rPr lang="en-US" altLang="zh-CN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1.3GHz</a:t>
            </a:r>
            <a:r>
              <a:rPr lang="zh-CN" alt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超导腔的掺氮实验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zh-CN" alt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强激光与粒子束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，第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卷第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期，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月。</a:t>
            </a:r>
            <a:endParaRPr lang="en-US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张若舟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秦明阳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张露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董超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沙鹏等，</a:t>
            </a:r>
            <a:r>
              <a:rPr lang="zh-CN" alt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超导薄膜磁场穿透深度的双线圈互感测量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物理学报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Vol. 69, No. 4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。</a:t>
            </a:r>
            <a:endParaRPr lang="en-US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Hongjuan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Zheng,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Jiyuan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Zhai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Fanbo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Meng, Peng Sha,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Jie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Gao. </a:t>
            </a:r>
            <a:r>
              <a:rPr lang="en-US" altLang="zh-CN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Order Mode Coupler for the Circular Electron Positron Collider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Inst. and Methods in Physics Research, A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. Volume 951, 21 January 2020.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米正辉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杨际森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沙鹏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董超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王洪磊等，</a:t>
            </a:r>
            <a:r>
              <a:rPr lang="en-US" altLang="zh-CN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 GHz</a:t>
            </a:r>
            <a:r>
              <a:rPr lang="zh-CN" alt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超导腔磁通排出效应研究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zh-CN" alt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强激光与粒子束，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第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卷第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期，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月。 。</a:t>
            </a:r>
            <a:endParaRPr lang="en-US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9D4335EE-BD33-4D2B-92EE-A4EAAE51E3BD}" type="slidenum">
              <a:rPr lang="zh-CN" alt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等线" panose="02010600030101010101" charset="-122"/>
              </a:rPr>
              <a:t>22</a:t>
            </a:fld>
            <a:endParaRPr lang="zh-CN" alt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等线" panose="02010600030101010101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93833" y="228725"/>
            <a:ext cx="7886700" cy="1079864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Work in 2020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1822" y="1008974"/>
            <a:ext cx="11650722" cy="484005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完成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CEPC 650MHz Test cryomodule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的系统集成。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在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1.3GHz 1-cell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超导腔成功的基础上，对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1.3GHz 9-cell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650MHz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超导腔进行电抛光和掺氮。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对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650MHz 1-cell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大晶粒超导腔进行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CBP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EP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等后处理，重新测试。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9D4335EE-BD33-4D2B-92EE-A4EAAE51E3BD}" type="slidenum">
              <a:rPr lang="zh-CN" alt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等线" panose="02010600030101010101" charset="-122"/>
              </a:rPr>
              <a:t>23</a:t>
            </a:fld>
            <a:endParaRPr lang="zh-CN" alt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等线" panose="0201060003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783" y="3205909"/>
            <a:ext cx="7924800" cy="349537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668587"/>
            <a:ext cx="10515600" cy="1323975"/>
          </a:xfrm>
        </p:spPr>
        <p:txBody>
          <a:bodyPr>
            <a:normAutofit fontScale="90000"/>
          </a:bodyPr>
          <a:lstStyle/>
          <a:p>
            <a:r>
              <a:rPr lang="en-US" altLang="zh-CN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for your attention!</a:t>
            </a:r>
            <a:br>
              <a:rPr lang="en-US" altLang="zh-CN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zh-CN" alt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 txBox="1"/>
          <p:nvPr/>
        </p:nvSpPr>
        <p:spPr>
          <a:xfrm>
            <a:off x="195262" y="182949"/>
            <a:ext cx="1076285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EP</a:t>
            </a:r>
            <a:r>
              <a:rPr lang="zh-CN" altLang="en-US" sz="4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of 1.3GHz</a:t>
            </a:r>
            <a:r>
              <a:rPr lang="zh-CN" altLang="en-US" sz="4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1-cell</a:t>
            </a:r>
            <a:r>
              <a:rPr lang="zh-CN" altLang="en-US" sz="4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cavity</a:t>
            </a:r>
          </a:p>
        </p:txBody>
      </p:sp>
      <p:sp>
        <p:nvSpPr>
          <p:cNvPr id="6" name="矩形 5"/>
          <p:cNvSpPr/>
          <p:nvPr/>
        </p:nvSpPr>
        <p:spPr>
          <a:xfrm>
            <a:off x="320491" y="1062069"/>
            <a:ext cx="785037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</a:rPr>
              <a:t>EP</a:t>
            </a:r>
            <a:r>
              <a:rPr lang="zh-CN" altLang="en-US" sz="2000" b="1" dirty="0">
                <a:solidFill>
                  <a:srgbClr val="C00000"/>
                </a:solidFill>
              </a:rPr>
              <a:t>研制成功、投入使用：六只细晶粒纯铌</a:t>
            </a:r>
            <a:r>
              <a:rPr lang="en-US" altLang="zh-CN" sz="2000" b="1" dirty="0">
                <a:solidFill>
                  <a:srgbClr val="C00000"/>
                </a:solidFill>
              </a:rPr>
              <a:t>1.3GHz</a:t>
            </a:r>
            <a:r>
              <a:rPr lang="zh-CN" altLang="en-US" sz="2000" b="1" dirty="0">
                <a:solidFill>
                  <a:srgbClr val="C00000"/>
                </a:solidFill>
              </a:rPr>
              <a:t>单</a:t>
            </a:r>
            <a:r>
              <a:rPr lang="en-US" altLang="zh-CN" sz="2000" b="1" dirty="0">
                <a:solidFill>
                  <a:srgbClr val="C00000"/>
                </a:solidFill>
              </a:rPr>
              <a:t>cell</a:t>
            </a:r>
            <a:r>
              <a:rPr lang="zh-CN" altLang="en-US" sz="2000" b="1" dirty="0">
                <a:solidFill>
                  <a:srgbClr val="C00000"/>
                </a:solidFill>
              </a:rPr>
              <a:t>超导腔，</a:t>
            </a:r>
            <a:r>
              <a:rPr lang="en-US" altLang="zh-CN" sz="2000" b="1" dirty="0">
                <a:solidFill>
                  <a:srgbClr val="C00000"/>
                </a:solidFill>
              </a:rPr>
              <a:t>2K</a:t>
            </a:r>
            <a:r>
              <a:rPr lang="zh-CN" altLang="en-US" sz="2000" b="1" dirty="0">
                <a:solidFill>
                  <a:srgbClr val="C00000"/>
                </a:solidFill>
              </a:rPr>
              <a:t>垂直测试加速梯度均达到或超过了</a:t>
            </a:r>
            <a:r>
              <a:rPr lang="en-US" altLang="zh-CN" sz="2000" b="1" dirty="0">
                <a:solidFill>
                  <a:srgbClr val="C00000"/>
                </a:solidFill>
              </a:rPr>
              <a:t>40MV/m</a:t>
            </a:r>
            <a:r>
              <a:rPr lang="zh-CN" altLang="en-US" sz="2000" b="1" dirty="0">
                <a:solidFill>
                  <a:srgbClr val="C00000"/>
                </a:solidFill>
              </a:rPr>
              <a:t>，达到国内最高水平。其中，</a:t>
            </a:r>
            <a:r>
              <a:rPr lang="en-US" altLang="zh-CN" sz="2000" b="1" dirty="0">
                <a:solidFill>
                  <a:srgbClr val="C00000"/>
                </a:solidFill>
              </a:rPr>
              <a:t>S008</a:t>
            </a:r>
            <a:r>
              <a:rPr lang="zh-CN" altLang="en-US" sz="2000" b="1" dirty="0">
                <a:solidFill>
                  <a:srgbClr val="C00000"/>
                </a:solidFill>
              </a:rPr>
              <a:t>腔最高加速梯度</a:t>
            </a:r>
            <a:r>
              <a:rPr lang="en-US" altLang="zh-CN" sz="2000" b="1" dirty="0">
                <a:solidFill>
                  <a:srgbClr val="C00000"/>
                </a:solidFill>
              </a:rPr>
              <a:t>45.6MV/m</a:t>
            </a:r>
            <a:r>
              <a:rPr lang="zh-CN" altLang="en-US" sz="2000" b="1" dirty="0">
                <a:solidFill>
                  <a:srgbClr val="C00000"/>
                </a:solidFill>
              </a:rPr>
              <a:t>，已接近</a:t>
            </a:r>
            <a:r>
              <a:rPr lang="en-US" altLang="zh-CN" sz="2000" b="1" dirty="0">
                <a:solidFill>
                  <a:srgbClr val="C00000"/>
                </a:solidFill>
              </a:rPr>
              <a:t>1.3GHz</a:t>
            </a:r>
            <a:r>
              <a:rPr lang="zh-CN" altLang="en-US" sz="2000" b="1" dirty="0">
                <a:solidFill>
                  <a:srgbClr val="C00000"/>
                </a:solidFill>
              </a:rPr>
              <a:t>超导腔的理论极限；且</a:t>
            </a:r>
            <a:r>
              <a:rPr lang="en-US" altLang="zh-CN" sz="2000" b="1" dirty="0">
                <a:solidFill>
                  <a:srgbClr val="C00000"/>
                </a:solidFill>
              </a:rPr>
              <a:t>S018</a:t>
            </a:r>
            <a:r>
              <a:rPr lang="zh-CN" altLang="en-US" sz="2000" b="1" dirty="0">
                <a:solidFill>
                  <a:srgbClr val="C00000"/>
                </a:solidFill>
              </a:rPr>
              <a:t>腔在</a:t>
            </a:r>
            <a:r>
              <a:rPr lang="en-US" altLang="zh-CN" sz="2000" b="1" dirty="0">
                <a:solidFill>
                  <a:srgbClr val="C00000"/>
                </a:solidFill>
              </a:rPr>
              <a:t>43MV/m</a:t>
            </a:r>
            <a:r>
              <a:rPr lang="zh-CN" altLang="en-US" sz="2000" b="1" dirty="0">
                <a:solidFill>
                  <a:srgbClr val="C00000"/>
                </a:solidFill>
              </a:rPr>
              <a:t>梯度下的</a:t>
            </a:r>
            <a:r>
              <a:rPr lang="en-US" altLang="zh-CN" sz="2000" b="1" dirty="0">
                <a:solidFill>
                  <a:srgbClr val="C00000"/>
                </a:solidFill>
              </a:rPr>
              <a:t>Q</a:t>
            </a:r>
            <a:r>
              <a:rPr lang="zh-CN" altLang="en-US" sz="2000" b="1" dirty="0">
                <a:solidFill>
                  <a:srgbClr val="C00000"/>
                </a:solidFill>
              </a:rPr>
              <a:t>达到国际领先的</a:t>
            </a:r>
            <a:r>
              <a:rPr lang="en-US" altLang="zh-CN" sz="2000" b="1" dirty="0">
                <a:solidFill>
                  <a:srgbClr val="C00000"/>
                </a:solidFill>
              </a:rPr>
              <a:t>1.3E10</a:t>
            </a:r>
            <a:r>
              <a:rPr lang="zh-CN" altLang="en-US" sz="2000" b="1" dirty="0">
                <a:solidFill>
                  <a:srgbClr val="C00000"/>
                </a:solidFill>
              </a:rPr>
              <a:t>水平。 </a:t>
            </a:r>
          </a:p>
          <a:p>
            <a:endParaRPr lang="zh-CN" altLang="en-US" sz="2000" b="1" dirty="0">
              <a:solidFill>
                <a:srgbClr val="C0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0378" y="3306818"/>
            <a:ext cx="4066843" cy="305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2691" y="1065582"/>
            <a:ext cx="3242218" cy="21724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33" y="2404187"/>
            <a:ext cx="6491565" cy="4421632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8844910" y="6324708"/>
            <a:ext cx="17389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EP</a:t>
            </a:r>
            <a:r>
              <a:rPr lang="zh-CN" altLang="en-US" sz="2000" b="1" dirty="0">
                <a:solidFill>
                  <a:srgbClr val="FF0000"/>
                </a:solidFill>
              </a:rPr>
              <a:t>设备</a:t>
            </a:r>
          </a:p>
        </p:txBody>
      </p:sp>
      <p:sp>
        <p:nvSpPr>
          <p:cNvPr id="18" name="矩形 17"/>
          <p:cNvSpPr/>
          <p:nvPr/>
        </p:nvSpPr>
        <p:spPr>
          <a:xfrm>
            <a:off x="8844910" y="665472"/>
            <a:ext cx="25463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F0000"/>
                </a:solidFill>
              </a:rPr>
              <a:t>超导腔焊缝（</a:t>
            </a:r>
            <a:r>
              <a:rPr lang="en-US" altLang="zh-CN" sz="2000" b="1" dirty="0">
                <a:solidFill>
                  <a:srgbClr val="FF0000"/>
                </a:solidFill>
              </a:rPr>
              <a:t>EP</a:t>
            </a:r>
            <a:r>
              <a:rPr lang="zh-CN" altLang="en-US" sz="2000" b="1" dirty="0">
                <a:solidFill>
                  <a:srgbClr val="FF0000"/>
                </a:solidFill>
              </a:rPr>
              <a:t>后）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" t="11882" r="2497" b="1778"/>
          <a:stretch>
            <a:fillRect/>
          </a:stretch>
        </p:blipFill>
        <p:spPr>
          <a:xfrm>
            <a:off x="7100892" y="2620192"/>
            <a:ext cx="5336531" cy="366996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23673" y="85759"/>
            <a:ext cx="10667848" cy="994172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N-doping of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1.3GHz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1-cell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cavity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0062081" y="0"/>
            <a:ext cx="1796543" cy="2071688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9458874" y="2122093"/>
            <a:ext cx="25463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</a:rPr>
              <a:t>1.3GHz 1-cell</a:t>
            </a:r>
            <a:r>
              <a:rPr lang="zh-CN" altLang="en-US" sz="1600" b="1" dirty="0">
                <a:solidFill>
                  <a:srgbClr val="FF0000"/>
                </a:solidFill>
              </a:rPr>
              <a:t>超导腔的掺氮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29" y="2196404"/>
            <a:ext cx="7078432" cy="438298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519165" y="1018194"/>
            <a:ext cx="88682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</a:rPr>
              <a:t>超导腔掺氮取得小批量成功：</a:t>
            </a:r>
            <a:r>
              <a:rPr lang="en-US" altLang="zh-CN" sz="2000" b="1" dirty="0">
                <a:solidFill>
                  <a:srgbClr val="C00000"/>
                </a:solidFill>
              </a:rPr>
              <a:t>6</a:t>
            </a:r>
            <a:r>
              <a:rPr lang="zh-CN" altLang="en-US" sz="2000" b="1" dirty="0">
                <a:solidFill>
                  <a:srgbClr val="C00000"/>
                </a:solidFill>
              </a:rPr>
              <a:t>只</a:t>
            </a:r>
            <a:r>
              <a:rPr lang="en-US" altLang="zh-CN" sz="2000" b="1" dirty="0">
                <a:solidFill>
                  <a:srgbClr val="C00000"/>
                </a:solidFill>
              </a:rPr>
              <a:t>1.3GHz 1-cell</a:t>
            </a:r>
            <a:r>
              <a:rPr lang="zh-CN" altLang="en-US" sz="2000" b="1" dirty="0">
                <a:solidFill>
                  <a:srgbClr val="C00000"/>
                </a:solidFill>
              </a:rPr>
              <a:t>超导腔超过了</a:t>
            </a:r>
            <a:r>
              <a:rPr lang="en-US" altLang="zh-CN" sz="2000" b="1" dirty="0">
                <a:solidFill>
                  <a:srgbClr val="C00000"/>
                </a:solidFill>
              </a:rPr>
              <a:t>LCLS-II/SHINE</a:t>
            </a:r>
            <a:r>
              <a:rPr lang="zh-CN" altLang="en-US" sz="2000" b="1" dirty="0">
                <a:solidFill>
                  <a:srgbClr val="C00000"/>
                </a:solidFill>
              </a:rPr>
              <a:t>的设计指标（</a:t>
            </a:r>
            <a:r>
              <a:rPr lang="en-US" altLang="zh-CN" sz="2000" b="1" dirty="0">
                <a:solidFill>
                  <a:srgbClr val="C00000"/>
                </a:solidFill>
              </a:rPr>
              <a:t>2.7E10@16MV/m</a:t>
            </a:r>
            <a:r>
              <a:rPr lang="zh-CN" altLang="en-US" sz="2000" b="1" dirty="0">
                <a:solidFill>
                  <a:srgbClr val="C00000"/>
                </a:solidFill>
              </a:rPr>
              <a:t>）；</a:t>
            </a:r>
            <a:r>
              <a:rPr lang="en-US" altLang="zh-CN" sz="2000" b="1" dirty="0">
                <a:solidFill>
                  <a:srgbClr val="C00000"/>
                </a:solidFill>
              </a:rPr>
              <a:t>8#</a:t>
            </a:r>
            <a:r>
              <a:rPr lang="zh-CN" altLang="en-US" sz="2000" b="1" dirty="0">
                <a:solidFill>
                  <a:srgbClr val="C00000"/>
                </a:solidFill>
              </a:rPr>
              <a:t>腔达到</a:t>
            </a:r>
            <a:r>
              <a:rPr lang="en-US" altLang="zh-CN" sz="2000" b="1" dirty="0">
                <a:solidFill>
                  <a:srgbClr val="C00000"/>
                </a:solidFill>
              </a:rPr>
              <a:t>3.1E10@27MV/m </a:t>
            </a:r>
            <a:r>
              <a:rPr lang="zh-CN" altLang="en-US" sz="2000" b="1" dirty="0">
                <a:solidFill>
                  <a:srgbClr val="C00000"/>
                </a:solidFill>
              </a:rPr>
              <a:t>。</a:t>
            </a:r>
          </a:p>
        </p:txBody>
      </p:sp>
      <p:sp>
        <p:nvSpPr>
          <p:cNvPr id="16" name="星形: 四角 15"/>
          <p:cNvSpPr/>
          <p:nvPr/>
        </p:nvSpPr>
        <p:spPr>
          <a:xfrm>
            <a:off x="5724526" y="4387898"/>
            <a:ext cx="207162" cy="207169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7" name="星形: 四角 16"/>
          <p:cNvSpPr/>
          <p:nvPr/>
        </p:nvSpPr>
        <p:spPr>
          <a:xfrm>
            <a:off x="4936331" y="5640620"/>
            <a:ext cx="207162" cy="207169"/>
          </a:xfrm>
          <a:prstGeom prst="star4">
            <a:avLst>
              <a:gd name="adj" fmla="val 1250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0"/>
          <p:cNvSpPr txBox="1">
            <a:spLocks noChangeArrowheads="1"/>
          </p:cNvSpPr>
          <p:nvPr/>
        </p:nvSpPr>
        <p:spPr bwMode="auto">
          <a:xfrm>
            <a:off x="5201488" y="4558764"/>
            <a:ext cx="13763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r>
              <a:rPr lang="en-US" altLang="zh-CN" sz="1400" b="1" dirty="0">
                <a:solidFill>
                  <a:srgbClr val="FF0000"/>
                </a:solidFill>
                <a:latin typeface="+mn-lt"/>
                <a:ea typeface="+mn-ea"/>
              </a:rPr>
              <a:t>VT goal of</a:t>
            </a:r>
            <a:r>
              <a:rPr lang="zh-CN" altLang="en-US" sz="1400" b="1" dirty="0">
                <a:solidFill>
                  <a:srgbClr val="FF0000"/>
                </a:solidFill>
                <a:latin typeface="+mn-lt"/>
                <a:ea typeface="+mn-ea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+mn-lt"/>
                <a:ea typeface="+mn-ea"/>
              </a:rPr>
              <a:t>CEPC</a:t>
            </a:r>
          </a:p>
        </p:txBody>
      </p:sp>
      <p:sp>
        <p:nvSpPr>
          <p:cNvPr id="19" name="文本框 10"/>
          <p:cNvSpPr txBox="1">
            <a:spLocks noChangeArrowheads="1"/>
          </p:cNvSpPr>
          <p:nvPr/>
        </p:nvSpPr>
        <p:spPr bwMode="auto">
          <a:xfrm>
            <a:off x="4187417" y="5348414"/>
            <a:ext cx="17442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r>
              <a:rPr lang="en-US" altLang="zh-CN" sz="1400" b="1" dirty="0">
                <a:solidFill>
                  <a:srgbClr val="00B050"/>
                </a:solidFill>
                <a:latin typeface="+mn-lt"/>
                <a:ea typeface="+mn-ea"/>
              </a:rPr>
              <a:t>CEPC operation Spec.</a:t>
            </a:r>
          </a:p>
        </p:txBody>
      </p:sp>
      <p:sp>
        <p:nvSpPr>
          <p:cNvPr id="7" name="流程图: 接点 6"/>
          <p:cNvSpPr/>
          <p:nvPr/>
        </p:nvSpPr>
        <p:spPr>
          <a:xfrm>
            <a:off x="4187417" y="4595067"/>
            <a:ext cx="181912" cy="172123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10"/>
          <p:cNvSpPr txBox="1">
            <a:spLocks noChangeArrowheads="1"/>
          </p:cNvSpPr>
          <p:nvPr/>
        </p:nvSpPr>
        <p:spPr bwMode="auto">
          <a:xfrm>
            <a:off x="3508843" y="4740646"/>
            <a:ext cx="17442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 eaLnBrk="1" hangingPunct="1"/>
            <a:r>
              <a:rPr lang="en-US" altLang="zh-CN" sz="1400" b="1" dirty="0">
                <a:solidFill>
                  <a:srgbClr val="C00000"/>
                </a:solidFill>
                <a:latin typeface="+mn-lt"/>
                <a:ea typeface="+mn-ea"/>
              </a:rPr>
              <a:t>LCLS-II Spec.</a:t>
            </a:r>
          </a:p>
        </p:txBody>
      </p:sp>
      <p:sp>
        <p:nvSpPr>
          <p:cNvPr id="26" name="矩形 25"/>
          <p:cNvSpPr/>
          <p:nvPr/>
        </p:nvSpPr>
        <p:spPr>
          <a:xfrm>
            <a:off x="8179307" y="6265497"/>
            <a:ext cx="37655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</a:rPr>
              <a:t>1.3 GHz 1-cell cavities for LCLS-II HE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25" name="任意多边形: 形状 24"/>
          <p:cNvSpPr/>
          <p:nvPr/>
        </p:nvSpPr>
        <p:spPr>
          <a:xfrm>
            <a:off x="7885841" y="3760728"/>
            <a:ext cx="2732887" cy="443449"/>
          </a:xfrm>
          <a:custGeom>
            <a:avLst/>
            <a:gdLst>
              <a:gd name="connsiteX0" fmla="*/ 0 w 2732887"/>
              <a:gd name="connsiteY0" fmla="*/ 443449 h 443449"/>
              <a:gd name="connsiteX1" fmla="*/ 58439 w 2732887"/>
              <a:gd name="connsiteY1" fmla="*/ 440012 h 443449"/>
              <a:gd name="connsiteX2" fmla="*/ 72189 w 2732887"/>
              <a:gd name="connsiteY2" fmla="*/ 419386 h 443449"/>
              <a:gd name="connsiteX3" fmla="*/ 75627 w 2732887"/>
              <a:gd name="connsiteY3" fmla="*/ 405636 h 443449"/>
              <a:gd name="connsiteX4" fmla="*/ 99690 w 2732887"/>
              <a:gd name="connsiteY4" fmla="*/ 391886 h 443449"/>
              <a:gd name="connsiteX5" fmla="*/ 147816 w 2732887"/>
              <a:gd name="connsiteY5" fmla="*/ 374698 h 443449"/>
              <a:gd name="connsiteX6" fmla="*/ 168442 w 2732887"/>
              <a:gd name="connsiteY6" fmla="*/ 367822 h 443449"/>
              <a:gd name="connsiteX7" fmla="*/ 195942 w 2732887"/>
              <a:gd name="connsiteY7" fmla="*/ 364385 h 443449"/>
              <a:gd name="connsiteX8" fmla="*/ 226881 w 2732887"/>
              <a:gd name="connsiteY8" fmla="*/ 357510 h 443449"/>
              <a:gd name="connsiteX9" fmla="*/ 244069 w 2732887"/>
              <a:gd name="connsiteY9" fmla="*/ 343759 h 443449"/>
              <a:gd name="connsiteX10" fmla="*/ 257819 w 2732887"/>
              <a:gd name="connsiteY10" fmla="*/ 340322 h 443449"/>
              <a:gd name="connsiteX11" fmla="*/ 268132 w 2732887"/>
              <a:gd name="connsiteY11" fmla="*/ 336884 h 443449"/>
              <a:gd name="connsiteX12" fmla="*/ 285320 w 2732887"/>
              <a:gd name="connsiteY12" fmla="*/ 333446 h 443449"/>
              <a:gd name="connsiteX13" fmla="*/ 312821 w 2732887"/>
              <a:gd name="connsiteY13" fmla="*/ 323134 h 443449"/>
              <a:gd name="connsiteX14" fmla="*/ 336884 w 2732887"/>
              <a:gd name="connsiteY14" fmla="*/ 316258 h 443449"/>
              <a:gd name="connsiteX15" fmla="*/ 347197 w 2732887"/>
              <a:gd name="connsiteY15" fmla="*/ 312821 h 443449"/>
              <a:gd name="connsiteX16" fmla="*/ 360947 w 2732887"/>
              <a:gd name="connsiteY16" fmla="*/ 309383 h 443449"/>
              <a:gd name="connsiteX17" fmla="*/ 371260 w 2732887"/>
              <a:gd name="connsiteY17" fmla="*/ 305946 h 443449"/>
              <a:gd name="connsiteX18" fmla="*/ 385010 w 2732887"/>
              <a:gd name="connsiteY18" fmla="*/ 302508 h 443449"/>
              <a:gd name="connsiteX19" fmla="*/ 398761 w 2732887"/>
              <a:gd name="connsiteY19" fmla="*/ 295633 h 443449"/>
              <a:gd name="connsiteX20" fmla="*/ 446887 w 2732887"/>
              <a:gd name="connsiteY20" fmla="*/ 288758 h 443449"/>
              <a:gd name="connsiteX21" fmla="*/ 477825 w 2732887"/>
              <a:gd name="connsiteY21" fmla="*/ 281883 h 443449"/>
              <a:gd name="connsiteX22" fmla="*/ 488138 w 2732887"/>
              <a:gd name="connsiteY22" fmla="*/ 278445 h 443449"/>
              <a:gd name="connsiteX23" fmla="*/ 501888 w 2732887"/>
              <a:gd name="connsiteY23" fmla="*/ 275007 h 443449"/>
              <a:gd name="connsiteX24" fmla="*/ 519076 w 2732887"/>
              <a:gd name="connsiteY24" fmla="*/ 261257 h 443449"/>
              <a:gd name="connsiteX25" fmla="*/ 529389 w 2732887"/>
              <a:gd name="connsiteY25" fmla="*/ 257819 h 443449"/>
              <a:gd name="connsiteX26" fmla="*/ 539702 w 2732887"/>
              <a:gd name="connsiteY26" fmla="*/ 250944 h 443449"/>
              <a:gd name="connsiteX27" fmla="*/ 563765 w 2732887"/>
              <a:gd name="connsiteY27" fmla="*/ 247507 h 443449"/>
              <a:gd name="connsiteX28" fmla="*/ 574078 w 2732887"/>
              <a:gd name="connsiteY28" fmla="*/ 244069 h 443449"/>
              <a:gd name="connsiteX29" fmla="*/ 591266 w 2732887"/>
              <a:gd name="connsiteY29" fmla="*/ 237194 h 443449"/>
              <a:gd name="connsiteX30" fmla="*/ 625642 w 2732887"/>
              <a:gd name="connsiteY30" fmla="*/ 230319 h 443449"/>
              <a:gd name="connsiteX31" fmla="*/ 653142 w 2732887"/>
              <a:gd name="connsiteY31" fmla="*/ 223443 h 443449"/>
              <a:gd name="connsiteX32" fmla="*/ 670330 w 2732887"/>
              <a:gd name="connsiteY32" fmla="*/ 220006 h 443449"/>
              <a:gd name="connsiteX33" fmla="*/ 684081 w 2732887"/>
              <a:gd name="connsiteY33" fmla="*/ 213131 h 443449"/>
              <a:gd name="connsiteX34" fmla="*/ 708144 w 2732887"/>
              <a:gd name="connsiteY34" fmla="*/ 206255 h 443449"/>
              <a:gd name="connsiteX35" fmla="*/ 728770 w 2732887"/>
              <a:gd name="connsiteY35" fmla="*/ 199380 h 443449"/>
              <a:gd name="connsiteX36" fmla="*/ 739082 w 2732887"/>
              <a:gd name="connsiteY36" fmla="*/ 195943 h 443449"/>
              <a:gd name="connsiteX37" fmla="*/ 763145 w 2732887"/>
              <a:gd name="connsiteY37" fmla="*/ 189067 h 443449"/>
              <a:gd name="connsiteX38" fmla="*/ 787209 w 2732887"/>
              <a:gd name="connsiteY38" fmla="*/ 182192 h 443449"/>
              <a:gd name="connsiteX39" fmla="*/ 873148 w 2732887"/>
              <a:gd name="connsiteY39" fmla="*/ 171880 h 443449"/>
              <a:gd name="connsiteX40" fmla="*/ 948776 w 2732887"/>
              <a:gd name="connsiteY40" fmla="*/ 161567 h 443449"/>
              <a:gd name="connsiteX41" fmla="*/ 986589 w 2732887"/>
              <a:gd name="connsiteY41" fmla="*/ 154692 h 443449"/>
              <a:gd name="connsiteX42" fmla="*/ 1086279 w 2732887"/>
              <a:gd name="connsiteY42" fmla="*/ 147816 h 443449"/>
              <a:gd name="connsiteX43" fmla="*/ 1100030 w 2732887"/>
              <a:gd name="connsiteY43" fmla="*/ 144379 h 443449"/>
              <a:gd name="connsiteX44" fmla="*/ 1117218 w 2732887"/>
              <a:gd name="connsiteY44" fmla="*/ 137504 h 443449"/>
              <a:gd name="connsiteX45" fmla="*/ 1141281 w 2732887"/>
              <a:gd name="connsiteY45" fmla="*/ 134066 h 443449"/>
              <a:gd name="connsiteX46" fmla="*/ 1151594 w 2732887"/>
              <a:gd name="connsiteY46" fmla="*/ 130628 h 443449"/>
              <a:gd name="connsiteX47" fmla="*/ 1189407 w 2732887"/>
              <a:gd name="connsiteY47" fmla="*/ 123753 h 443449"/>
              <a:gd name="connsiteX48" fmla="*/ 1199720 w 2732887"/>
              <a:gd name="connsiteY48" fmla="*/ 120316 h 443449"/>
              <a:gd name="connsiteX49" fmla="*/ 1278785 w 2732887"/>
              <a:gd name="connsiteY49" fmla="*/ 110003 h 443449"/>
              <a:gd name="connsiteX50" fmla="*/ 1306285 w 2732887"/>
              <a:gd name="connsiteY50" fmla="*/ 103128 h 443449"/>
              <a:gd name="connsiteX51" fmla="*/ 1320036 w 2732887"/>
              <a:gd name="connsiteY51" fmla="*/ 99690 h 443449"/>
              <a:gd name="connsiteX52" fmla="*/ 1347536 w 2732887"/>
              <a:gd name="connsiteY52" fmla="*/ 89377 h 443449"/>
              <a:gd name="connsiteX53" fmla="*/ 1354412 w 2732887"/>
              <a:gd name="connsiteY53" fmla="*/ 82502 h 443449"/>
              <a:gd name="connsiteX54" fmla="*/ 1368162 w 2732887"/>
              <a:gd name="connsiteY54" fmla="*/ 79064 h 443449"/>
              <a:gd name="connsiteX55" fmla="*/ 1378475 w 2732887"/>
              <a:gd name="connsiteY55" fmla="*/ 75627 h 443449"/>
              <a:gd name="connsiteX56" fmla="*/ 1485040 w 2732887"/>
              <a:gd name="connsiteY56" fmla="*/ 65314 h 443449"/>
              <a:gd name="connsiteX57" fmla="*/ 1495353 w 2732887"/>
              <a:gd name="connsiteY57" fmla="*/ 61877 h 443449"/>
              <a:gd name="connsiteX58" fmla="*/ 1536604 w 2732887"/>
              <a:gd name="connsiteY58" fmla="*/ 55001 h 443449"/>
              <a:gd name="connsiteX59" fmla="*/ 1553792 w 2732887"/>
              <a:gd name="connsiteY59" fmla="*/ 51564 h 443449"/>
              <a:gd name="connsiteX60" fmla="*/ 1574418 w 2732887"/>
              <a:gd name="connsiteY60" fmla="*/ 44689 h 443449"/>
              <a:gd name="connsiteX61" fmla="*/ 1595043 w 2732887"/>
              <a:gd name="connsiteY61" fmla="*/ 41251 h 443449"/>
              <a:gd name="connsiteX62" fmla="*/ 1605356 w 2732887"/>
              <a:gd name="connsiteY62" fmla="*/ 37813 h 443449"/>
              <a:gd name="connsiteX63" fmla="*/ 1632857 w 2732887"/>
              <a:gd name="connsiteY63" fmla="*/ 34376 h 443449"/>
              <a:gd name="connsiteX64" fmla="*/ 1646607 w 2732887"/>
              <a:gd name="connsiteY64" fmla="*/ 27501 h 443449"/>
              <a:gd name="connsiteX65" fmla="*/ 1667233 w 2732887"/>
              <a:gd name="connsiteY65" fmla="*/ 24063 h 443449"/>
              <a:gd name="connsiteX66" fmla="*/ 1842550 w 2732887"/>
              <a:gd name="connsiteY66" fmla="*/ 20625 h 443449"/>
              <a:gd name="connsiteX67" fmla="*/ 1866613 w 2732887"/>
              <a:gd name="connsiteY67" fmla="*/ 17188 h 443449"/>
              <a:gd name="connsiteX68" fmla="*/ 1876926 w 2732887"/>
              <a:gd name="connsiteY68" fmla="*/ 13750 h 443449"/>
              <a:gd name="connsiteX69" fmla="*/ 1897551 w 2732887"/>
              <a:gd name="connsiteY69" fmla="*/ 10313 h 443449"/>
              <a:gd name="connsiteX70" fmla="*/ 1911302 w 2732887"/>
              <a:gd name="connsiteY70" fmla="*/ 3437 h 443449"/>
              <a:gd name="connsiteX71" fmla="*/ 1935365 w 2732887"/>
              <a:gd name="connsiteY71" fmla="*/ 0 h 443449"/>
              <a:gd name="connsiteX72" fmla="*/ 2124433 w 2732887"/>
              <a:gd name="connsiteY72" fmla="*/ 3437 h 443449"/>
              <a:gd name="connsiteX73" fmla="*/ 2145058 w 2732887"/>
              <a:gd name="connsiteY73" fmla="*/ 6875 h 443449"/>
              <a:gd name="connsiteX74" fmla="*/ 2162246 w 2732887"/>
              <a:gd name="connsiteY74" fmla="*/ 10313 h 443449"/>
              <a:gd name="connsiteX75" fmla="*/ 2193185 w 2732887"/>
              <a:gd name="connsiteY75" fmla="*/ 13750 h 443449"/>
              <a:gd name="connsiteX76" fmla="*/ 2206935 w 2732887"/>
              <a:gd name="connsiteY76" fmla="*/ 17188 h 443449"/>
              <a:gd name="connsiteX77" fmla="*/ 2220685 w 2732887"/>
              <a:gd name="connsiteY77" fmla="*/ 24063 h 443449"/>
              <a:gd name="connsiteX78" fmla="*/ 2258499 w 2732887"/>
              <a:gd name="connsiteY78" fmla="*/ 27501 h 443449"/>
              <a:gd name="connsiteX79" fmla="*/ 2279124 w 2732887"/>
              <a:gd name="connsiteY79" fmla="*/ 34376 h 443449"/>
              <a:gd name="connsiteX80" fmla="*/ 2292875 w 2732887"/>
              <a:gd name="connsiteY80" fmla="*/ 44689 h 443449"/>
              <a:gd name="connsiteX81" fmla="*/ 2316938 w 2732887"/>
              <a:gd name="connsiteY81" fmla="*/ 51564 h 443449"/>
              <a:gd name="connsiteX82" fmla="*/ 2334126 w 2732887"/>
              <a:gd name="connsiteY82" fmla="*/ 58439 h 443449"/>
              <a:gd name="connsiteX83" fmla="*/ 2347876 w 2732887"/>
              <a:gd name="connsiteY83" fmla="*/ 61877 h 443449"/>
              <a:gd name="connsiteX84" fmla="*/ 2382252 w 2732887"/>
              <a:gd name="connsiteY84" fmla="*/ 75627 h 443449"/>
              <a:gd name="connsiteX85" fmla="*/ 2485380 w 2732887"/>
              <a:gd name="connsiteY85" fmla="*/ 82502 h 443449"/>
              <a:gd name="connsiteX86" fmla="*/ 2509443 w 2732887"/>
              <a:gd name="connsiteY86" fmla="*/ 89377 h 443449"/>
              <a:gd name="connsiteX87" fmla="*/ 2536944 w 2732887"/>
              <a:gd name="connsiteY87" fmla="*/ 113440 h 443449"/>
              <a:gd name="connsiteX88" fmla="*/ 2578195 w 2732887"/>
              <a:gd name="connsiteY88" fmla="*/ 123753 h 443449"/>
              <a:gd name="connsiteX89" fmla="*/ 2605696 w 2732887"/>
              <a:gd name="connsiteY89" fmla="*/ 130628 h 443449"/>
              <a:gd name="connsiteX90" fmla="*/ 2626321 w 2732887"/>
              <a:gd name="connsiteY90" fmla="*/ 134066 h 443449"/>
              <a:gd name="connsiteX91" fmla="*/ 2640072 w 2732887"/>
              <a:gd name="connsiteY91" fmla="*/ 137504 h 443449"/>
              <a:gd name="connsiteX92" fmla="*/ 2688198 w 2732887"/>
              <a:gd name="connsiteY92" fmla="*/ 147816 h 443449"/>
              <a:gd name="connsiteX93" fmla="*/ 2691636 w 2732887"/>
              <a:gd name="connsiteY93" fmla="*/ 161567 h 443449"/>
              <a:gd name="connsiteX94" fmla="*/ 2732887 w 2732887"/>
              <a:gd name="connsiteY94" fmla="*/ 182192 h 4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732887" h="443449">
                <a:moveTo>
                  <a:pt x="0" y="443449"/>
                </a:moveTo>
                <a:lnTo>
                  <a:pt x="58439" y="440012"/>
                </a:lnTo>
                <a:cubicBezTo>
                  <a:pt x="66278" y="437399"/>
                  <a:pt x="72189" y="419386"/>
                  <a:pt x="72189" y="419386"/>
                </a:cubicBezTo>
                <a:cubicBezTo>
                  <a:pt x="73335" y="414803"/>
                  <a:pt x="73006" y="409567"/>
                  <a:pt x="75627" y="405636"/>
                </a:cubicBezTo>
                <a:cubicBezTo>
                  <a:pt x="78057" y="401991"/>
                  <a:pt x="97310" y="393076"/>
                  <a:pt x="99690" y="391886"/>
                </a:cubicBezTo>
                <a:cubicBezTo>
                  <a:pt x="117856" y="373717"/>
                  <a:pt x="97869" y="391349"/>
                  <a:pt x="147816" y="374698"/>
                </a:cubicBezTo>
                <a:cubicBezTo>
                  <a:pt x="154691" y="372406"/>
                  <a:pt x="161251" y="368721"/>
                  <a:pt x="168442" y="367822"/>
                </a:cubicBezTo>
                <a:cubicBezTo>
                  <a:pt x="177609" y="366676"/>
                  <a:pt x="186811" y="365790"/>
                  <a:pt x="195942" y="364385"/>
                </a:cubicBezTo>
                <a:cubicBezTo>
                  <a:pt x="207277" y="362641"/>
                  <a:pt x="215940" y="360245"/>
                  <a:pt x="226881" y="357510"/>
                </a:cubicBezTo>
                <a:cubicBezTo>
                  <a:pt x="232426" y="351964"/>
                  <a:pt x="236478" y="347012"/>
                  <a:pt x="244069" y="343759"/>
                </a:cubicBezTo>
                <a:cubicBezTo>
                  <a:pt x="248411" y="341898"/>
                  <a:pt x="253276" y="341620"/>
                  <a:pt x="257819" y="340322"/>
                </a:cubicBezTo>
                <a:cubicBezTo>
                  <a:pt x="261303" y="339327"/>
                  <a:pt x="264617" y="337763"/>
                  <a:pt x="268132" y="336884"/>
                </a:cubicBezTo>
                <a:cubicBezTo>
                  <a:pt x="273800" y="335467"/>
                  <a:pt x="279652" y="334863"/>
                  <a:pt x="285320" y="333446"/>
                </a:cubicBezTo>
                <a:cubicBezTo>
                  <a:pt x="293129" y="331494"/>
                  <a:pt x="306502" y="325504"/>
                  <a:pt x="312821" y="323134"/>
                </a:cubicBezTo>
                <a:cubicBezTo>
                  <a:pt x="326011" y="318188"/>
                  <a:pt x="321710" y="320593"/>
                  <a:pt x="336884" y="316258"/>
                </a:cubicBezTo>
                <a:cubicBezTo>
                  <a:pt x="340368" y="315263"/>
                  <a:pt x="343713" y="313816"/>
                  <a:pt x="347197" y="312821"/>
                </a:cubicBezTo>
                <a:cubicBezTo>
                  <a:pt x="351740" y="311523"/>
                  <a:pt x="356404" y="310681"/>
                  <a:pt x="360947" y="309383"/>
                </a:cubicBezTo>
                <a:cubicBezTo>
                  <a:pt x="364431" y="308388"/>
                  <a:pt x="367776" y="306941"/>
                  <a:pt x="371260" y="305946"/>
                </a:cubicBezTo>
                <a:cubicBezTo>
                  <a:pt x="375803" y="304648"/>
                  <a:pt x="380586" y="304167"/>
                  <a:pt x="385010" y="302508"/>
                </a:cubicBezTo>
                <a:cubicBezTo>
                  <a:pt x="389808" y="300709"/>
                  <a:pt x="393758" y="296745"/>
                  <a:pt x="398761" y="295633"/>
                </a:cubicBezTo>
                <a:cubicBezTo>
                  <a:pt x="414580" y="292118"/>
                  <a:pt x="446887" y="288758"/>
                  <a:pt x="446887" y="288758"/>
                </a:cubicBezTo>
                <a:cubicBezTo>
                  <a:pt x="470103" y="281019"/>
                  <a:pt x="441525" y="289949"/>
                  <a:pt x="477825" y="281883"/>
                </a:cubicBezTo>
                <a:cubicBezTo>
                  <a:pt x="481362" y="281097"/>
                  <a:pt x="484654" y="279441"/>
                  <a:pt x="488138" y="278445"/>
                </a:cubicBezTo>
                <a:cubicBezTo>
                  <a:pt x="492681" y="277147"/>
                  <a:pt x="497305" y="276153"/>
                  <a:pt x="501888" y="275007"/>
                </a:cubicBezTo>
                <a:cubicBezTo>
                  <a:pt x="508282" y="268614"/>
                  <a:pt x="510405" y="265593"/>
                  <a:pt x="519076" y="261257"/>
                </a:cubicBezTo>
                <a:cubicBezTo>
                  <a:pt x="522317" y="259636"/>
                  <a:pt x="526148" y="259440"/>
                  <a:pt x="529389" y="257819"/>
                </a:cubicBezTo>
                <a:cubicBezTo>
                  <a:pt x="533084" y="255971"/>
                  <a:pt x="535745" y="252131"/>
                  <a:pt x="539702" y="250944"/>
                </a:cubicBezTo>
                <a:cubicBezTo>
                  <a:pt x="547463" y="248616"/>
                  <a:pt x="555744" y="248653"/>
                  <a:pt x="563765" y="247507"/>
                </a:cubicBezTo>
                <a:cubicBezTo>
                  <a:pt x="567203" y="246361"/>
                  <a:pt x="570685" y="245341"/>
                  <a:pt x="574078" y="244069"/>
                </a:cubicBezTo>
                <a:cubicBezTo>
                  <a:pt x="579856" y="241902"/>
                  <a:pt x="585412" y="239145"/>
                  <a:pt x="591266" y="237194"/>
                </a:cubicBezTo>
                <a:cubicBezTo>
                  <a:pt x="602218" y="233543"/>
                  <a:pt x="614460" y="232352"/>
                  <a:pt x="625642" y="230319"/>
                </a:cubicBezTo>
                <a:cubicBezTo>
                  <a:pt x="672113" y="221870"/>
                  <a:pt x="621331" y="231396"/>
                  <a:pt x="653142" y="223443"/>
                </a:cubicBezTo>
                <a:cubicBezTo>
                  <a:pt x="658810" y="222026"/>
                  <a:pt x="664601" y="221152"/>
                  <a:pt x="670330" y="220006"/>
                </a:cubicBezTo>
                <a:cubicBezTo>
                  <a:pt x="674914" y="217714"/>
                  <a:pt x="679371" y="215150"/>
                  <a:pt x="684081" y="213131"/>
                </a:cubicBezTo>
                <a:cubicBezTo>
                  <a:pt x="693067" y="209280"/>
                  <a:pt x="698452" y="209163"/>
                  <a:pt x="708144" y="206255"/>
                </a:cubicBezTo>
                <a:cubicBezTo>
                  <a:pt x="715086" y="204172"/>
                  <a:pt x="721895" y="201672"/>
                  <a:pt x="728770" y="199380"/>
                </a:cubicBezTo>
                <a:cubicBezTo>
                  <a:pt x="732207" y="198234"/>
                  <a:pt x="735598" y="196938"/>
                  <a:pt x="739082" y="195943"/>
                </a:cubicBezTo>
                <a:lnTo>
                  <a:pt x="763145" y="189067"/>
                </a:lnTo>
                <a:cubicBezTo>
                  <a:pt x="773354" y="186004"/>
                  <a:pt x="775923" y="184073"/>
                  <a:pt x="787209" y="182192"/>
                </a:cubicBezTo>
                <a:cubicBezTo>
                  <a:pt x="828801" y="175260"/>
                  <a:pt x="834085" y="175431"/>
                  <a:pt x="873148" y="171880"/>
                </a:cubicBezTo>
                <a:cubicBezTo>
                  <a:pt x="905018" y="161256"/>
                  <a:pt x="875095" y="170409"/>
                  <a:pt x="948776" y="161567"/>
                </a:cubicBezTo>
                <a:cubicBezTo>
                  <a:pt x="992869" y="156276"/>
                  <a:pt x="947725" y="160244"/>
                  <a:pt x="986589" y="154692"/>
                </a:cubicBezTo>
                <a:cubicBezTo>
                  <a:pt x="1021967" y="149638"/>
                  <a:pt x="1047778" y="149741"/>
                  <a:pt x="1086279" y="147816"/>
                </a:cubicBezTo>
                <a:cubicBezTo>
                  <a:pt x="1090863" y="146670"/>
                  <a:pt x="1095548" y="145873"/>
                  <a:pt x="1100030" y="144379"/>
                </a:cubicBezTo>
                <a:cubicBezTo>
                  <a:pt x="1105884" y="142428"/>
                  <a:pt x="1111232" y="139001"/>
                  <a:pt x="1117218" y="137504"/>
                </a:cubicBezTo>
                <a:cubicBezTo>
                  <a:pt x="1125079" y="135539"/>
                  <a:pt x="1133260" y="135212"/>
                  <a:pt x="1141281" y="134066"/>
                </a:cubicBezTo>
                <a:cubicBezTo>
                  <a:pt x="1144719" y="132920"/>
                  <a:pt x="1148057" y="131414"/>
                  <a:pt x="1151594" y="130628"/>
                </a:cubicBezTo>
                <a:cubicBezTo>
                  <a:pt x="1179232" y="124486"/>
                  <a:pt x="1164337" y="130020"/>
                  <a:pt x="1189407" y="123753"/>
                </a:cubicBezTo>
                <a:cubicBezTo>
                  <a:pt x="1192922" y="122874"/>
                  <a:pt x="1196205" y="121195"/>
                  <a:pt x="1199720" y="120316"/>
                </a:cubicBezTo>
                <a:cubicBezTo>
                  <a:pt x="1223752" y="114308"/>
                  <a:pt x="1259069" y="112194"/>
                  <a:pt x="1278785" y="110003"/>
                </a:cubicBezTo>
                <a:lnTo>
                  <a:pt x="1306285" y="103128"/>
                </a:lnTo>
                <a:lnTo>
                  <a:pt x="1320036" y="99690"/>
                </a:lnTo>
                <a:cubicBezTo>
                  <a:pt x="1349622" y="79965"/>
                  <a:pt x="1305913" y="107215"/>
                  <a:pt x="1347536" y="89377"/>
                </a:cubicBezTo>
                <a:cubicBezTo>
                  <a:pt x="1350515" y="88100"/>
                  <a:pt x="1351513" y="83951"/>
                  <a:pt x="1354412" y="82502"/>
                </a:cubicBezTo>
                <a:cubicBezTo>
                  <a:pt x="1358638" y="80389"/>
                  <a:pt x="1363619" y="80362"/>
                  <a:pt x="1368162" y="79064"/>
                </a:cubicBezTo>
                <a:cubicBezTo>
                  <a:pt x="1371646" y="78069"/>
                  <a:pt x="1374979" y="76580"/>
                  <a:pt x="1378475" y="75627"/>
                </a:cubicBezTo>
                <a:cubicBezTo>
                  <a:pt x="1426307" y="62583"/>
                  <a:pt x="1411223" y="68524"/>
                  <a:pt x="1485040" y="65314"/>
                </a:cubicBezTo>
                <a:cubicBezTo>
                  <a:pt x="1488478" y="64168"/>
                  <a:pt x="1491800" y="62588"/>
                  <a:pt x="1495353" y="61877"/>
                </a:cubicBezTo>
                <a:cubicBezTo>
                  <a:pt x="1509022" y="59143"/>
                  <a:pt x="1522876" y="57424"/>
                  <a:pt x="1536604" y="55001"/>
                </a:cubicBezTo>
                <a:cubicBezTo>
                  <a:pt x="1542358" y="53986"/>
                  <a:pt x="1548155" y="53101"/>
                  <a:pt x="1553792" y="51564"/>
                </a:cubicBezTo>
                <a:cubicBezTo>
                  <a:pt x="1560784" y="49657"/>
                  <a:pt x="1567269" y="45881"/>
                  <a:pt x="1574418" y="44689"/>
                </a:cubicBezTo>
                <a:cubicBezTo>
                  <a:pt x="1581293" y="43543"/>
                  <a:pt x="1588239" y="42763"/>
                  <a:pt x="1595043" y="41251"/>
                </a:cubicBezTo>
                <a:cubicBezTo>
                  <a:pt x="1598580" y="40465"/>
                  <a:pt x="1601791" y="38461"/>
                  <a:pt x="1605356" y="37813"/>
                </a:cubicBezTo>
                <a:cubicBezTo>
                  <a:pt x="1614445" y="36160"/>
                  <a:pt x="1623690" y="35522"/>
                  <a:pt x="1632857" y="34376"/>
                </a:cubicBezTo>
                <a:cubicBezTo>
                  <a:pt x="1637440" y="32084"/>
                  <a:pt x="1641699" y="28973"/>
                  <a:pt x="1646607" y="27501"/>
                </a:cubicBezTo>
                <a:cubicBezTo>
                  <a:pt x="1653283" y="25498"/>
                  <a:pt x="1660267" y="24307"/>
                  <a:pt x="1667233" y="24063"/>
                </a:cubicBezTo>
                <a:cubicBezTo>
                  <a:pt x="1725647" y="22013"/>
                  <a:pt x="1784111" y="21771"/>
                  <a:pt x="1842550" y="20625"/>
                </a:cubicBezTo>
                <a:cubicBezTo>
                  <a:pt x="1850571" y="19479"/>
                  <a:pt x="1858668" y="18777"/>
                  <a:pt x="1866613" y="17188"/>
                </a:cubicBezTo>
                <a:cubicBezTo>
                  <a:pt x="1870166" y="16477"/>
                  <a:pt x="1873389" y="14536"/>
                  <a:pt x="1876926" y="13750"/>
                </a:cubicBezTo>
                <a:cubicBezTo>
                  <a:pt x="1883730" y="12238"/>
                  <a:pt x="1890676" y="11459"/>
                  <a:pt x="1897551" y="10313"/>
                </a:cubicBezTo>
                <a:cubicBezTo>
                  <a:pt x="1902135" y="8021"/>
                  <a:pt x="1906358" y="4785"/>
                  <a:pt x="1911302" y="3437"/>
                </a:cubicBezTo>
                <a:cubicBezTo>
                  <a:pt x="1919119" y="1305"/>
                  <a:pt x="1927263" y="0"/>
                  <a:pt x="1935365" y="0"/>
                </a:cubicBezTo>
                <a:cubicBezTo>
                  <a:pt x="1998398" y="0"/>
                  <a:pt x="2061410" y="2291"/>
                  <a:pt x="2124433" y="3437"/>
                </a:cubicBezTo>
                <a:lnTo>
                  <a:pt x="2145058" y="6875"/>
                </a:lnTo>
                <a:cubicBezTo>
                  <a:pt x="2150807" y="7920"/>
                  <a:pt x="2156462" y="9487"/>
                  <a:pt x="2162246" y="10313"/>
                </a:cubicBezTo>
                <a:cubicBezTo>
                  <a:pt x="2172518" y="11780"/>
                  <a:pt x="2182872" y="12604"/>
                  <a:pt x="2193185" y="13750"/>
                </a:cubicBezTo>
                <a:cubicBezTo>
                  <a:pt x="2197768" y="14896"/>
                  <a:pt x="2202511" y="15529"/>
                  <a:pt x="2206935" y="17188"/>
                </a:cubicBezTo>
                <a:cubicBezTo>
                  <a:pt x="2211733" y="18987"/>
                  <a:pt x="2215660" y="23058"/>
                  <a:pt x="2220685" y="24063"/>
                </a:cubicBezTo>
                <a:cubicBezTo>
                  <a:pt x="2233096" y="26545"/>
                  <a:pt x="2245894" y="26355"/>
                  <a:pt x="2258499" y="27501"/>
                </a:cubicBezTo>
                <a:cubicBezTo>
                  <a:pt x="2265374" y="29793"/>
                  <a:pt x="2273326" y="30028"/>
                  <a:pt x="2279124" y="34376"/>
                </a:cubicBezTo>
                <a:cubicBezTo>
                  <a:pt x="2283708" y="37814"/>
                  <a:pt x="2287659" y="42318"/>
                  <a:pt x="2292875" y="44689"/>
                </a:cubicBezTo>
                <a:cubicBezTo>
                  <a:pt x="2300469" y="48141"/>
                  <a:pt x="2309024" y="48926"/>
                  <a:pt x="2316938" y="51564"/>
                </a:cubicBezTo>
                <a:cubicBezTo>
                  <a:pt x="2322792" y="53515"/>
                  <a:pt x="2328272" y="56488"/>
                  <a:pt x="2334126" y="58439"/>
                </a:cubicBezTo>
                <a:cubicBezTo>
                  <a:pt x="2338608" y="59933"/>
                  <a:pt x="2343452" y="60218"/>
                  <a:pt x="2347876" y="61877"/>
                </a:cubicBezTo>
                <a:cubicBezTo>
                  <a:pt x="2364660" y="68171"/>
                  <a:pt x="2361643" y="72536"/>
                  <a:pt x="2382252" y="75627"/>
                </a:cubicBezTo>
                <a:cubicBezTo>
                  <a:pt x="2389018" y="76642"/>
                  <a:pt x="2482495" y="82322"/>
                  <a:pt x="2485380" y="82502"/>
                </a:cubicBezTo>
                <a:cubicBezTo>
                  <a:pt x="2486275" y="82726"/>
                  <a:pt x="2507204" y="87586"/>
                  <a:pt x="2509443" y="89377"/>
                </a:cubicBezTo>
                <a:cubicBezTo>
                  <a:pt x="2529500" y="105422"/>
                  <a:pt x="2495684" y="99685"/>
                  <a:pt x="2536944" y="113440"/>
                </a:cubicBezTo>
                <a:cubicBezTo>
                  <a:pt x="2575732" y="126370"/>
                  <a:pt x="2539314" y="115422"/>
                  <a:pt x="2578195" y="123753"/>
                </a:cubicBezTo>
                <a:cubicBezTo>
                  <a:pt x="2587434" y="125733"/>
                  <a:pt x="2596457" y="128648"/>
                  <a:pt x="2605696" y="130628"/>
                </a:cubicBezTo>
                <a:cubicBezTo>
                  <a:pt x="2612511" y="132088"/>
                  <a:pt x="2619487" y="132699"/>
                  <a:pt x="2626321" y="134066"/>
                </a:cubicBezTo>
                <a:cubicBezTo>
                  <a:pt x="2630954" y="134993"/>
                  <a:pt x="2635452" y="136514"/>
                  <a:pt x="2640072" y="137504"/>
                </a:cubicBezTo>
                <a:cubicBezTo>
                  <a:pt x="2694709" y="149212"/>
                  <a:pt x="2656793" y="139966"/>
                  <a:pt x="2688198" y="147816"/>
                </a:cubicBezTo>
                <a:cubicBezTo>
                  <a:pt x="2689344" y="152400"/>
                  <a:pt x="2690709" y="156934"/>
                  <a:pt x="2691636" y="161567"/>
                </a:cubicBezTo>
                <a:cubicBezTo>
                  <a:pt x="2698247" y="194625"/>
                  <a:pt x="2686109" y="182192"/>
                  <a:pt x="2732887" y="182192"/>
                </a:cubicBezTo>
              </a:path>
            </a:pathLst>
          </a:cu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3" name="直接箭头连接符 32"/>
          <p:cNvCxnSpPr>
            <a:endCxn id="25" idx="23"/>
          </p:cNvCxnSpPr>
          <p:nvPr/>
        </p:nvCxnSpPr>
        <p:spPr>
          <a:xfrm>
            <a:off x="6185647" y="1706516"/>
            <a:ext cx="2202082" cy="2329219"/>
          </a:xfrm>
          <a:prstGeom prst="straightConnector1">
            <a:avLst/>
          </a:prstGeom>
          <a:ln w="476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流程图: 接点 34"/>
          <p:cNvSpPr/>
          <p:nvPr/>
        </p:nvSpPr>
        <p:spPr>
          <a:xfrm>
            <a:off x="9367918" y="4118115"/>
            <a:ext cx="181912" cy="172123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10"/>
          <p:cNvSpPr txBox="1">
            <a:spLocks noChangeArrowheads="1"/>
          </p:cNvSpPr>
          <p:nvPr/>
        </p:nvSpPr>
        <p:spPr bwMode="auto">
          <a:xfrm>
            <a:off x="8767639" y="4243970"/>
            <a:ext cx="12944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r>
              <a:rPr lang="en-US" altLang="zh-CN" sz="1400" b="1" dirty="0">
                <a:solidFill>
                  <a:srgbClr val="C00000"/>
                </a:solidFill>
                <a:latin typeface="+mn-lt"/>
                <a:ea typeface="+mn-ea"/>
              </a:rPr>
              <a:t>LCLS-II  Spec.</a:t>
            </a:r>
          </a:p>
        </p:txBody>
      </p:sp>
      <p:cxnSp>
        <p:nvCxnSpPr>
          <p:cNvPr id="44" name="直接箭头连接符 43"/>
          <p:cNvCxnSpPr/>
          <p:nvPr/>
        </p:nvCxnSpPr>
        <p:spPr>
          <a:xfrm>
            <a:off x="6127923" y="1830128"/>
            <a:ext cx="352402" cy="2537038"/>
          </a:xfrm>
          <a:prstGeom prst="straightConnector1">
            <a:avLst/>
          </a:prstGeom>
          <a:ln w="476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2000" y="486315"/>
            <a:ext cx="111252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1928" y="1602485"/>
            <a:ext cx="10661872" cy="435133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dirty="0">
                <a:sym typeface="+mn-ea"/>
              </a:rPr>
              <a:t>N-doping, EP</a:t>
            </a:r>
            <a:endParaRPr lang="en-US" altLang="zh-CN" dirty="0"/>
          </a:p>
          <a:p>
            <a:r>
              <a:rPr lang="en-US" altLang="zh-CN" dirty="0">
                <a:solidFill>
                  <a:srgbClr val="C00000"/>
                </a:solidFill>
              </a:rPr>
              <a:t> 1.3GHz 9-cell cavities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/>
              <a:t>650MHz 1-cell large-grain cavities</a:t>
            </a:r>
          </a:p>
          <a:p>
            <a:r>
              <a:rPr lang="en-US" altLang="zh-CN" sz="2800" dirty="0"/>
              <a:t> </a:t>
            </a:r>
            <a:r>
              <a:rPr lang="en-US" altLang="zh-CN" dirty="0"/>
              <a:t>CEPC </a:t>
            </a:r>
            <a:r>
              <a:rPr lang="en-US" altLang="zh-CN" sz="2800" dirty="0"/>
              <a:t>650 MHz Test Cryomodule</a:t>
            </a:r>
          </a:p>
          <a:p>
            <a:r>
              <a:rPr lang="en-US" altLang="zh-CN" sz="2800" dirty="0"/>
              <a:t> Summary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78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51395" y="1429575"/>
            <a:ext cx="11440605" cy="4357688"/>
          </a:xfrm>
        </p:spPr>
        <p:txBody>
          <a:bodyPr>
            <a:normAutofit/>
          </a:bodyPr>
          <a:lstStyle/>
          <a:p>
            <a:r>
              <a:rPr lang="en-US" altLang="zh-CN" sz="1800" dirty="0"/>
              <a:t>Eight 9-cell cavities already made for SHINE R&amp;D. 4 cavities </a:t>
            </a:r>
            <a:r>
              <a:rPr lang="en-US" altLang="zh-CN" sz="1800" u="sng" dirty="0"/>
              <a:t>BCP</a:t>
            </a:r>
            <a:r>
              <a:rPr lang="en-US" altLang="zh-CN" sz="1800" dirty="0"/>
              <a:t> and vertical tested. </a:t>
            </a:r>
          </a:p>
          <a:p>
            <a:r>
              <a:rPr lang="zh-CN" altLang="en-US" sz="1800" dirty="0"/>
              <a:t>首批四只</a:t>
            </a:r>
            <a:r>
              <a:rPr lang="en-US" altLang="zh-CN" sz="1800" dirty="0"/>
              <a:t>1.3 GHz9-cell</a:t>
            </a:r>
            <a:r>
              <a:rPr lang="zh-CN" altLang="en-US" sz="1800" dirty="0"/>
              <a:t>带液氦槽超导腔主要性能已达到了上海硬</a:t>
            </a:r>
            <a:r>
              <a:rPr lang="en-US" altLang="zh-CN" sz="1800" dirty="0"/>
              <a:t>X</a:t>
            </a:r>
            <a:r>
              <a:rPr lang="zh-CN" altLang="en-US" sz="1800" dirty="0"/>
              <a:t>射线自由电子激光装置项目（</a:t>
            </a:r>
            <a:r>
              <a:rPr lang="en-US" altLang="zh-CN" sz="1800" dirty="0"/>
              <a:t>SHINE</a:t>
            </a:r>
            <a:r>
              <a:rPr lang="zh-CN" altLang="en-US" sz="1800" dirty="0"/>
              <a:t>）的第一阶段目标要求，并成为该项目首批交付的超导腔。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A0A674-47C4-4BE6-AE4B-42D329809F93}" type="slidenum">
              <a:rPr lang="zh-CN" altLang="en-US" smtClean="0"/>
              <a:t>6</a:t>
            </a:fld>
            <a:endParaRPr lang="zh-CN" alt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62728" y="835592"/>
            <a:ext cx="3079056" cy="632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7130438" y="4161631"/>
            <a:ext cx="4384847" cy="21439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4854501" y="2771758"/>
            <a:ext cx="1974923" cy="36842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7130438" y="2778136"/>
            <a:ext cx="4377715" cy="1293831"/>
          </a:xfrm>
          <a:prstGeom prst="rect">
            <a:avLst/>
          </a:prstGeom>
        </p:spPr>
      </p:pic>
      <p:sp>
        <p:nvSpPr>
          <p:cNvPr id="13" name="标题 1"/>
          <p:cNvSpPr txBox="1"/>
          <p:nvPr/>
        </p:nvSpPr>
        <p:spPr>
          <a:xfrm>
            <a:off x="0" y="5321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b="1" dirty="0">
                <a:solidFill>
                  <a:srgbClr val="003399"/>
                </a:solidFill>
              </a:rPr>
              <a:t>1.3GHz 9-cell cavity</a:t>
            </a:r>
            <a:endParaRPr lang="zh-CN" altLang="en-US" b="1" dirty="0">
              <a:solidFill>
                <a:srgbClr val="003399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2297" y="3140570"/>
            <a:ext cx="3979069" cy="298430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4612"/>
            <a:ext cx="12192000" cy="1325563"/>
          </a:xfrm>
        </p:spPr>
        <p:txBody>
          <a:bodyPr/>
          <a:lstStyle/>
          <a:p>
            <a:pPr algn="ctr"/>
            <a:r>
              <a:rPr lang="en-US" altLang="zh-CN" sz="3000" b="1" dirty="0">
                <a:solidFill>
                  <a:srgbClr val="003399"/>
                </a:solidFill>
              </a:rPr>
              <a:t>1.3GHz 9-cell Cavities </a:t>
            </a:r>
            <a:r>
              <a:rPr lang="en-US" altLang="zh-CN" sz="3000" b="1" dirty="0" err="1">
                <a:solidFill>
                  <a:srgbClr val="003399"/>
                </a:solidFill>
              </a:rPr>
              <a:t>w&amp;w</a:t>
            </a:r>
            <a:r>
              <a:rPr lang="en-US" altLang="zh-CN" sz="3000" b="1" dirty="0">
                <a:solidFill>
                  <a:srgbClr val="003399"/>
                </a:solidFill>
              </a:rPr>
              <a:t>/o Helium Vessel (BCP)</a:t>
            </a:r>
            <a:endParaRPr lang="zh-CN" altLang="en-US" sz="3000" b="1" dirty="0">
              <a:solidFill>
                <a:srgbClr val="003399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5645" y="1400175"/>
            <a:ext cx="7910710" cy="5177166"/>
          </a:xfrm>
          <a:prstGeom prst="rect">
            <a:avLst/>
          </a:prstGeom>
        </p:spPr>
      </p:pic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A0A674-47C4-4BE6-AE4B-42D329809F93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3" name="星形: 四角 2"/>
          <p:cNvSpPr/>
          <p:nvPr/>
        </p:nvSpPr>
        <p:spPr>
          <a:xfrm>
            <a:off x="6786563" y="3054583"/>
            <a:ext cx="207162" cy="207169"/>
          </a:xfrm>
          <a:prstGeom prst="star4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星形: 四角 6"/>
          <p:cNvSpPr/>
          <p:nvPr/>
        </p:nvSpPr>
        <p:spPr>
          <a:xfrm>
            <a:off x="7553326" y="1811570"/>
            <a:ext cx="207162" cy="207169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8" name="文本框 10"/>
          <p:cNvSpPr txBox="1">
            <a:spLocks noChangeArrowheads="1"/>
          </p:cNvSpPr>
          <p:nvPr/>
        </p:nvSpPr>
        <p:spPr bwMode="auto">
          <a:xfrm>
            <a:off x="7046115" y="1987074"/>
            <a:ext cx="18407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r>
              <a:rPr lang="en-US" altLang="zh-CN" sz="1400" b="1" dirty="0">
                <a:solidFill>
                  <a:srgbClr val="C00000"/>
                </a:solidFill>
                <a:latin typeface="+mn-lt"/>
                <a:ea typeface="+mn-ea"/>
              </a:rPr>
              <a:t>VT goal of</a:t>
            </a:r>
            <a:r>
              <a:rPr lang="zh-CN" altLang="en-US" sz="1400" b="1" dirty="0">
                <a:solidFill>
                  <a:srgbClr val="C00000"/>
                </a:solidFill>
                <a:latin typeface="+mn-lt"/>
                <a:ea typeface="+mn-ea"/>
              </a:rPr>
              <a:t> </a:t>
            </a:r>
            <a:r>
              <a:rPr lang="en-US" altLang="zh-CN" sz="1400" b="1" dirty="0">
                <a:solidFill>
                  <a:srgbClr val="C00000"/>
                </a:solidFill>
                <a:latin typeface="+mn-lt"/>
                <a:ea typeface="+mn-ea"/>
              </a:rPr>
              <a:t>CEPC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4613"/>
            <a:ext cx="12192000" cy="904082"/>
          </a:xfrm>
        </p:spPr>
        <p:txBody>
          <a:bodyPr/>
          <a:lstStyle/>
          <a:p>
            <a:pPr algn="ctr"/>
            <a:r>
              <a:rPr lang="en-US" altLang="zh-CN" sz="3000" b="1" dirty="0">
                <a:solidFill>
                  <a:srgbClr val="003399"/>
                </a:solidFill>
              </a:rPr>
              <a:t>Preparation of</a:t>
            </a:r>
            <a:r>
              <a:rPr lang="zh-CN" altLang="en-US" sz="3000" b="1" dirty="0">
                <a:solidFill>
                  <a:srgbClr val="003399"/>
                </a:solidFill>
              </a:rPr>
              <a:t> </a:t>
            </a:r>
            <a:r>
              <a:rPr lang="en-US" altLang="zh-CN" sz="3000" b="1" dirty="0">
                <a:solidFill>
                  <a:srgbClr val="003399"/>
                </a:solidFill>
              </a:rPr>
              <a:t>mass</a:t>
            </a:r>
            <a:r>
              <a:rPr lang="zh-CN" altLang="en-US" sz="3000" b="1" dirty="0">
                <a:solidFill>
                  <a:srgbClr val="003399"/>
                </a:solidFill>
              </a:rPr>
              <a:t> </a:t>
            </a:r>
            <a:r>
              <a:rPr lang="en-US" altLang="zh-CN" sz="3000" b="1" dirty="0">
                <a:solidFill>
                  <a:srgbClr val="003399"/>
                </a:solidFill>
              </a:rPr>
              <a:t>cavities</a:t>
            </a:r>
            <a:endParaRPr lang="zh-CN" altLang="en-US" sz="3000" b="1" dirty="0">
              <a:solidFill>
                <a:srgbClr val="003399"/>
              </a:solidFill>
            </a:endParaRPr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A0A674-47C4-4BE6-AE4B-42D329809F93}" type="slidenum">
              <a:rPr lang="zh-CN" altLang="en-US" smtClean="0"/>
              <a:t>8</a:t>
            </a:fld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452221" y="1167548"/>
            <a:ext cx="4419601" cy="2158444"/>
          </a:xfrm>
          <a:prstGeom prst="rect">
            <a:avLst/>
          </a:prstGeom>
        </p:spPr>
      </p:pic>
      <p:sp>
        <p:nvSpPr>
          <p:cNvPr id="12" name="文本框 10"/>
          <p:cNvSpPr txBox="1">
            <a:spLocks noChangeArrowheads="1"/>
          </p:cNvSpPr>
          <p:nvPr/>
        </p:nvSpPr>
        <p:spPr bwMode="auto">
          <a:xfrm>
            <a:off x="431006" y="3433793"/>
            <a:ext cx="48077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 eaLnBrk="1" hangingPunct="1"/>
            <a:r>
              <a:rPr lang="en-US" altLang="zh-CN" sz="2000" b="1" dirty="0">
                <a:solidFill>
                  <a:srgbClr val="C00000"/>
                </a:solidFill>
                <a:latin typeface="+mn-lt"/>
                <a:ea typeface="+mn-ea"/>
              </a:rPr>
              <a:t>1.3 GHz 9-cell</a:t>
            </a:r>
            <a:r>
              <a:rPr lang="zh-CN" altLang="en-US" sz="2000" b="1" dirty="0">
                <a:solidFill>
                  <a:srgbClr val="C00000"/>
                </a:solidFill>
                <a:latin typeface="+mn-lt"/>
                <a:ea typeface="+mn-ea"/>
              </a:rPr>
              <a:t>腔的预调谐</a:t>
            </a:r>
            <a:endParaRPr lang="en-US" altLang="zh-CN" sz="2000" b="1" dirty="0">
              <a:solidFill>
                <a:srgbClr val="C00000"/>
              </a:solidFill>
              <a:latin typeface="+mn-lt"/>
              <a:ea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hqprint"/>
          <a:srcRect/>
          <a:stretch>
            <a:fillRect/>
          </a:stretch>
        </p:blipFill>
        <p:spPr>
          <a:xfrm>
            <a:off x="552018" y="3833903"/>
            <a:ext cx="4220005" cy="2353297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 bwMode="auto">
          <a:xfrm>
            <a:off x="6514438" y="777278"/>
            <a:ext cx="3973333" cy="254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文本框 10"/>
          <p:cNvSpPr txBox="1">
            <a:spLocks noChangeArrowheads="1"/>
          </p:cNvSpPr>
          <p:nvPr/>
        </p:nvSpPr>
        <p:spPr bwMode="auto">
          <a:xfrm>
            <a:off x="6206728" y="3331954"/>
            <a:ext cx="48077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r>
              <a:rPr lang="zh-CN" altLang="en-US" sz="2000" b="1" dirty="0">
                <a:solidFill>
                  <a:srgbClr val="C00000"/>
                </a:solidFill>
                <a:latin typeface="+mn-lt"/>
                <a:ea typeface="+mn-ea"/>
              </a:rPr>
              <a:t>二次声探测超导腔失超位置（国内首次）</a:t>
            </a:r>
            <a:endParaRPr lang="en-US" altLang="zh-CN" sz="2000" b="1" dirty="0">
              <a:solidFill>
                <a:srgbClr val="C00000"/>
              </a:solidFill>
              <a:latin typeface="+mn-lt"/>
              <a:ea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/>
          <a:stretch>
            <a:fillRect/>
          </a:stretch>
        </p:blipFill>
        <p:spPr>
          <a:xfrm>
            <a:off x="6481154" y="3732064"/>
            <a:ext cx="4006617" cy="2412853"/>
          </a:xfrm>
          <a:prstGeom prst="rect">
            <a:avLst/>
          </a:prstGeom>
        </p:spPr>
      </p:pic>
      <p:sp>
        <p:nvSpPr>
          <p:cNvPr id="18" name="文本框 10"/>
          <p:cNvSpPr txBox="1">
            <a:spLocks noChangeArrowheads="1"/>
          </p:cNvSpPr>
          <p:nvPr/>
        </p:nvSpPr>
        <p:spPr bwMode="auto">
          <a:xfrm>
            <a:off x="6206727" y="6089986"/>
            <a:ext cx="48077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 eaLnBrk="1" hangingPunct="1"/>
            <a:r>
              <a:rPr lang="en-US" altLang="zh-CN" sz="2000" b="1" dirty="0">
                <a:solidFill>
                  <a:srgbClr val="C00000"/>
                </a:solidFill>
                <a:latin typeface="+mn-lt"/>
                <a:ea typeface="+mn-ea"/>
              </a:rPr>
              <a:t>1.3GHz 9-cell</a:t>
            </a:r>
            <a:r>
              <a:rPr lang="zh-CN" altLang="en-US" sz="2000" b="1" dirty="0">
                <a:solidFill>
                  <a:srgbClr val="C00000"/>
                </a:solidFill>
                <a:latin typeface="+mn-lt"/>
                <a:ea typeface="+mn-ea"/>
              </a:rPr>
              <a:t>腔电抛光的机械调试</a:t>
            </a:r>
            <a:endParaRPr lang="en-US" altLang="zh-CN" sz="2000" b="1" dirty="0">
              <a:solidFill>
                <a:srgbClr val="C00000"/>
              </a:solidFill>
              <a:latin typeface="+mn-lt"/>
              <a:ea typeface="+mn-ea"/>
            </a:endParaRPr>
          </a:p>
        </p:txBody>
      </p:sp>
      <p:sp>
        <p:nvSpPr>
          <p:cNvPr id="19" name="文本框 10"/>
          <p:cNvSpPr txBox="1">
            <a:spLocks noChangeArrowheads="1"/>
          </p:cNvSpPr>
          <p:nvPr/>
        </p:nvSpPr>
        <p:spPr bwMode="auto">
          <a:xfrm>
            <a:off x="154663" y="6187200"/>
            <a:ext cx="48077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 eaLnBrk="1" hangingPunct="1"/>
            <a:r>
              <a:rPr lang="en-US" altLang="zh-CN" sz="2000" b="1" dirty="0">
                <a:solidFill>
                  <a:srgbClr val="C00000"/>
                </a:solidFill>
                <a:latin typeface="+mn-lt"/>
                <a:ea typeface="+mn-ea"/>
              </a:rPr>
              <a:t>1.3 GHz 9-cell</a:t>
            </a:r>
            <a:r>
              <a:rPr lang="zh-CN" altLang="en-US" sz="2000" b="1" dirty="0">
                <a:solidFill>
                  <a:srgbClr val="C00000"/>
                </a:solidFill>
                <a:latin typeface="+mn-lt"/>
                <a:ea typeface="+mn-ea"/>
              </a:rPr>
              <a:t>腔的内窥镜检查</a:t>
            </a:r>
            <a:endParaRPr lang="en-US" altLang="zh-CN" sz="2000" b="1" dirty="0">
              <a:solidFill>
                <a:srgbClr val="C00000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内容占位符 4"/>
          <p:cNvGraphicFramePr>
            <a:graphicFrameLocks noGrp="1"/>
          </p:cNvGraphicFramePr>
          <p:nvPr>
            <p:ph idx="1"/>
          </p:nvPr>
        </p:nvGraphicFramePr>
        <p:xfrm>
          <a:off x="400624" y="1156837"/>
          <a:ext cx="11256800" cy="511959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31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5597">
                <a:tc>
                  <a:txBody>
                    <a:bodyPr/>
                    <a:lstStyle/>
                    <a:p>
                      <a:pPr algn="l" rtl="0" fontAlgn="ctr"/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Specification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1300-N001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1300-N002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1300-N003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1300-N004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600">
                <a:tc>
                  <a:txBody>
                    <a:bodyPr/>
                    <a:lstStyle/>
                    <a:p>
                      <a:pPr marL="71755" algn="l" rtl="0" fontAlgn="ctr"/>
                      <a:r>
                        <a:rPr lang="en-US" altLang="zh-CN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Dumbbell shape error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l" rtl="0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+/- 0.5 mm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0.4</a:t>
                      </a:r>
                      <a:endParaRPr lang="en-US" altLang="zh-CN" sz="1400" b="0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0.4</a:t>
                      </a:r>
                      <a:endParaRPr lang="en-US" altLang="zh-CN" sz="1400" b="0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0.4</a:t>
                      </a:r>
                      <a:endParaRPr lang="en-US" altLang="zh-CN" sz="1400" b="0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0.4</a:t>
                      </a:r>
                      <a:endParaRPr lang="en-US" altLang="zh-CN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600">
                <a:tc>
                  <a:txBody>
                    <a:bodyPr/>
                    <a:lstStyle/>
                    <a:p>
                      <a:pPr marL="71755" algn="l" rtl="0" fontAlgn="ctr"/>
                      <a:r>
                        <a:rPr lang="en-US" altLang="zh-CN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length (after pre-tuning)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l" rtl="0" fontAlgn="ctr"/>
                      <a:r>
                        <a:rPr lang="en-US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1283.40 +/- 3.0 mm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1284.55 mm</a:t>
                      </a:r>
                      <a:endParaRPr lang="en-US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1283.19 mm</a:t>
                      </a:r>
                      <a:endParaRPr lang="en-US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/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/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600">
                <a:tc>
                  <a:txBody>
                    <a:bodyPr/>
                    <a:lstStyle/>
                    <a:p>
                      <a:pPr marL="71755" algn="l" rtl="0" fontAlgn="ctr"/>
                      <a:r>
                        <a:rPr lang="en-US" altLang="zh-CN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length in helium vessel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l" rtl="0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1283.40 +/- 3.0 mm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1283.56 mm</a:t>
                      </a:r>
                      <a:endParaRPr lang="en-US" sz="1400" b="0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1282.30 mm</a:t>
                      </a:r>
                      <a:endParaRPr lang="en-US" sz="1400" b="0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1280.94 mm</a:t>
                      </a:r>
                      <a:endParaRPr lang="en-US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to be measured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600">
                <a:tc>
                  <a:txBody>
                    <a:bodyPr/>
                    <a:lstStyle/>
                    <a:p>
                      <a:pPr marL="71755" algn="l" rtl="0" fontAlgn="ctr"/>
                      <a:r>
                        <a:rPr lang="en-US" altLang="zh-CN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Eccentricity (radius)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l" rtl="0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0.4 mm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no adjustment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no adjustment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no adjustment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no adjustment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600">
                <a:tc>
                  <a:txBody>
                    <a:bodyPr/>
                    <a:lstStyle/>
                    <a:p>
                      <a:pPr marL="71755" algn="l" rtl="0" fontAlgn="ctr"/>
                      <a:r>
                        <a:rPr lang="en-US" altLang="zh-CN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bare cavity (vacuum, RT)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l" rtl="0" fontAlgn="ctr"/>
                      <a:r>
                        <a:rPr lang="en-US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1298.2 +/- 0.1 MHz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1298.210 MHz</a:t>
                      </a:r>
                      <a:endParaRPr lang="en-US" sz="1400" b="0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1298.160 MHz</a:t>
                      </a:r>
                      <a:endParaRPr lang="en-US" sz="1400" b="0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1298.162 MHz</a:t>
                      </a:r>
                      <a:endParaRPr lang="en-US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7600">
                <a:tc>
                  <a:txBody>
                    <a:bodyPr/>
                    <a:lstStyle/>
                    <a:p>
                      <a:pPr marL="71755" algn="l" rtl="0" fontAlgn="ctr"/>
                      <a:r>
                        <a:rPr lang="en-US" altLang="zh-CN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bare cavity (2K)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l" rtl="0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1300.2 +/- 0.1 MHz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1300.252 MHz</a:t>
                      </a:r>
                      <a:endParaRPr lang="en-US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1300.199 MHz</a:t>
                      </a:r>
                      <a:endParaRPr lang="en-US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1300.318 MHz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1300.280 MHz</a:t>
                      </a:r>
                      <a:endParaRPr lang="en-US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7600">
                <a:tc>
                  <a:txBody>
                    <a:bodyPr/>
                    <a:lstStyle/>
                    <a:p>
                      <a:pPr marL="71755" algn="l" rtl="0" fontAlgn="ctr"/>
                      <a:r>
                        <a:rPr lang="en-US" altLang="zh-CN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dressed cavity (2K)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l" rtl="0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1300.2 +/- 0.1 MHz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1299.870 MHz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1300.018 MHz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1300.062 MHz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1300.200 MHz</a:t>
                      </a:r>
                      <a:endParaRPr lang="zh-CN" altLang="en-US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600">
                <a:tc>
                  <a:txBody>
                    <a:bodyPr/>
                    <a:lstStyle/>
                    <a:p>
                      <a:pPr marL="71755" algn="l" rtl="0" fontAlgn="ctr"/>
                      <a:r>
                        <a:rPr lang="en-US" altLang="zh-CN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 flatness bare cavity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l" rtl="0" fontAlgn="ctr"/>
                      <a:r>
                        <a:rPr lang="zh-CN" altLang="en-US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 </a:t>
                      </a:r>
                      <a:r>
                        <a:rPr lang="en-US" altLang="zh-CN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95 %</a:t>
                      </a:r>
                      <a:endParaRPr lang="en-US" altLang="zh-CN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</a:t>
                      </a:r>
                      <a:endParaRPr lang="en-US" altLang="zh-CN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98%</a:t>
                      </a:r>
                      <a:endParaRPr lang="en-US" altLang="zh-CN" sz="1400" b="0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97%</a:t>
                      </a:r>
                      <a:endParaRPr lang="en-US" altLang="zh-CN" sz="1400" b="0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96%</a:t>
                      </a:r>
                      <a:endParaRPr lang="en-US" altLang="zh-CN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7600">
                <a:tc>
                  <a:txBody>
                    <a:bodyPr/>
                    <a:lstStyle/>
                    <a:p>
                      <a:pPr marL="71755" algn="l" rtl="0" fontAlgn="ctr"/>
                      <a:r>
                        <a:rPr lang="en-US" altLang="zh-CN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 flatness dressed cavity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l" rtl="0" fontAlgn="ctr"/>
                      <a:r>
                        <a:rPr lang="zh-CN" alt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 </a:t>
                      </a:r>
                      <a:r>
                        <a:rPr lang="en-US" altLang="zh-CN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90 %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85%</a:t>
                      </a:r>
                      <a:endParaRPr lang="en-US" altLang="zh-CN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94%</a:t>
                      </a:r>
                      <a:endParaRPr lang="en-US" altLang="zh-CN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98%</a:t>
                      </a:r>
                      <a:endParaRPr lang="en-US" altLang="zh-CN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98%</a:t>
                      </a:r>
                      <a:endParaRPr lang="en-US" altLang="zh-CN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7600">
                <a:tc>
                  <a:txBody>
                    <a:bodyPr/>
                    <a:lstStyle/>
                    <a:p>
                      <a:pPr marL="71755" algn="l" rtl="0" fontAlgn="ctr"/>
                      <a:r>
                        <a:rPr lang="en-US" altLang="zh-CN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Leak rate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l" rtl="0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1.0e-8 Pa l/s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OK</a:t>
                      </a:r>
                      <a:endParaRPr lang="zh-CN" altLang="en-US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OK</a:t>
                      </a:r>
                      <a:endParaRPr lang="zh-CN" altLang="en-US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OK</a:t>
                      </a:r>
                      <a:endParaRPr lang="zh-CN" altLang="en-US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OK</a:t>
                      </a:r>
                      <a:endParaRPr lang="zh-CN" altLang="en-US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7600">
                <a:tc>
                  <a:txBody>
                    <a:bodyPr/>
                    <a:lstStyle/>
                    <a:p>
                      <a:pPr marL="71755" algn="l" rtl="0" fontAlgn="ctr"/>
                      <a:r>
                        <a:rPr lang="en-US" altLang="zh-CN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 coupler </a:t>
                      </a:r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FM </a:t>
                      </a:r>
                      <a:r>
                        <a:rPr lang="en-US" sz="14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sz="1400" b="1" u="none" strike="noStrike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(2K</a:t>
                      </a:r>
                      <a:r>
                        <a:rPr lang="en-US" altLang="zh-CN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l" rtl="0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2.7E11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1.5E12, 3.5E13</a:t>
                      </a:r>
                      <a:endParaRPr lang="en-US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3.7E12, 4.7E11</a:t>
                      </a:r>
                      <a:endParaRPr lang="en-US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1.6E11</a:t>
                      </a:r>
                      <a:r>
                        <a:rPr lang="en-US" sz="14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400" b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2.1E12</a:t>
                      </a:r>
                      <a:endParaRPr lang="en-US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to be measured</a:t>
                      </a:r>
                      <a:r>
                        <a:rPr lang="zh-CN" alt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　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7600">
                <a:tc>
                  <a:txBody>
                    <a:bodyPr/>
                    <a:lstStyle/>
                    <a:p>
                      <a:pPr marL="71755" algn="l" rtl="0" fontAlgn="ctr"/>
                      <a:r>
                        <a:rPr lang="en-US" altLang="zh-CN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Dressed cavity gradient (BCP)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l" rtl="0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19 MV/m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MV/m</a:t>
                      </a:r>
                      <a:endParaRPr lang="en-US" sz="1400" b="0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19.5 MV/m</a:t>
                      </a:r>
                      <a:endParaRPr lang="en-US" sz="1400" b="0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23.2 MV/m</a:t>
                      </a:r>
                      <a:endParaRPr lang="en-US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to be measured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7600">
                <a:tc>
                  <a:txBody>
                    <a:bodyPr/>
                    <a:lstStyle/>
                    <a:p>
                      <a:pPr marL="71755" algn="l" rtl="0" fontAlgn="ctr"/>
                      <a:r>
                        <a:rPr lang="en-US" altLang="zh-CN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Dressed cavity Q</a:t>
                      </a:r>
                      <a:r>
                        <a:rPr lang="en-US" altLang="zh-CN" sz="1400" b="1" u="none" strike="noStrike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zh-CN" alt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(BCP)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l" rtl="0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1.0×10</a:t>
                      </a:r>
                      <a:r>
                        <a:rPr lang="en-US" sz="1400" b="1" u="none" strike="noStrike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@16 MV/m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1.50E+10</a:t>
                      </a:r>
                      <a:endParaRPr lang="en-US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1.40E+10</a:t>
                      </a:r>
                      <a:endParaRPr lang="en-US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1.90E+10</a:t>
                      </a:r>
                      <a:r>
                        <a:rPr lang="zh-CN" altLang="en-US" sz="140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　</a:t>
                      </a:r>
                      <a:endParaRPr lang="zh-CN" altLang="en-US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to be measured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7600">
                <a:tc>
                  <a:txBody>
                    <a:bodyPr/>
                    <a:lstStyle/>
                    <a:p>
                      <a:pPr marL="71755" algn="l" rtl="0" fontAlgn="ctr"/>
                      <a:r>
                        <a:rPr lang="en-US" altLang="zh-CN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Dressed cavity gradient (EP+N-dope)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l" rtl="0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19 MV/m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7600">
                <a:tc>
                  <a:txBody>
                    <a:bodyPr/>
                    <a:lstStyle/>
                    <a:p>
                      <a:pPr marL="71755" algn="l" rtl="0" fontAlgn="ctr"/>
                      <a:r>
                        <a:rPr lang="en-US" altLang="zh-CN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Dressed cavity Q</a:t>
                      </a:r>
                      <a:r>
                        <a:rPr lang="en-US" altLang="zh-CN" sz="1400" b="1" u="none" strike="noStrike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zh-CN" alt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(EP+N-dope)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l" rtl="0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2.7×10</a:t>
                      </a:r>
                      <a:r>
                        <a:rPr lang="en-US" sz="1400" b="1" u="none" strike="noStrike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@16 MV/m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A0A674-47C4-4BE6-AE4B-42D329809F93}" type="slidenum">
              <a:rPr lang="zh-CN" altLang="en-US" smtClean="0"/>
              <a:t>9</a:t>
            </a:fld>
            <a:endParaRPr lang="zh-CN" altLang="en-US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0" y="74612"/>
            <a:ext cx="12192000" cy="1325563"/>
          </a:xfrm>
        </p:spPr>
        <p:txBody>
          <a:bodyPr/>
          <a:lstStyle/>
          <a:p>
            <a:pPr algn="ctr"/>
            <a:r>
              <a:rPr lang="en-US" altLang="zh-CN" sz="3000" b="1" dirty="0">
                <a:solidFill>
                  <a:srgbClr val="003399"/>
                </a:solidFill>
              </a:rPr>
              <a:t>Quality Control of 1.3GHz 9-cell Cavity</a:t>
            </a:r>
            <a:endParaRPr lang="zh-CN" altLang="en-US" sz="3000" b="1" dirty="0">
              <a:solidFill>
                <a:srgbClr val="003399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1562</Words>
  <Application>Microsoft Office PowerPoint</Application>
  <PresentationFormat>宽屏</PresentationFormat>
  <Paragraphs>227</Paragraphs>
  <Slides>24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24</vt:i4>
      </vt:variant>
    </vt:vector>
  </HeadingPairs>
  <TitlesOfParts>
    <vt:vector size="35" baseType="lpstr">
      <vt:lpstr>等线</vt:lpstr>
      <vt:lpstr>等线 Light</vt:lpstr>
      <vt:lpstr>微软雅黑</vt:lpstr>
      <vt:lpstr>Arial</vt:lpstr>
      <vt:lpstr>Calibri</vt:lpstr>
      <vt:lpstr>Calibri Light</vt:lpstr>
      <vt:lpstr>Wingdings 2</vt:lpstr>
      <vt:lpstr>HDOfficeLightV0</vt:lpstr>
      <vt:lpstr>Office 主题​​</vt:lpstr>
      <vt:lpstr>3_Office 主题​​</vt:lpstr>
      <vt:lpstr>1_HDOfficeLightV0</vt:lpstr>
      <vt:lpstr>CEPC booster 1.3 GHz 9-cell cavity measurement results and 650MHz single-cell large grain cavity surface treatment and test result  沙鹏，20191230 on behalf of CEPC SRF team   </vt:lpstr>
      <vt:lpstr>Outline</vt:lpstr>
      <vt:lpstr>PowerPoint 演示文稿</vt:lpstr>
      <vt:lpstr>N-doping of 1.3GHz 1-cell cavity</vt:lpstr>
      <vt:lpstr>Outline</vt:lpstr>
      <vt:lpstr>PowerPoint 演示文稿</vt:lpstr>
      <vt:lpstr>1.3GHz 9-cell Cavities w&amp;w/o Helium Vessel (BCP)</vt:lpstr>
      <vt:lpstr>Preparation of mass cavities</vt:lpstr>
      <vt:lpstr>Quality Control of 1.3GHz 9-cell Cavity</vt:lpstr>
      <vt:lpstr>Outline</vt:lpstr>
      <vt:lpstr>Large-grain sheet for 650 MHz cavity</vt:lpstr>
      <vt:lpstr>Large-grain sheet for 650 MHz cavity</vt:lpstr>
      <vt:lpstr>Post processing</vt:lpstr>
      <vt:lpstr>Post processing</vt:lpstr>
      <vt:lpstr>Vertical test</vt:lpstr>
      <vt:lpstr>Next</vt:lpstr>
      <vt:lpstr>Outline</vt:lpstr>
      <vt:lpstr>650MHz 2-cell cavity</vt:lpstr>
      <vt:lpstr> 650MHz Test Cryomodule for CEPC</vt:lpstr>
      <vt:lpstr>Outline</vt:lpstr>
      <vt:lpstr>PowerPoint 演示文稿</vt:lpstr>
      <vt:lpstr>2019年发表的期刊文章</vt:lpstr>
      <vt:lpstr>Work in 2020</vt:lpstr>
      <vt:lpstr>Thanks for your attention!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翟纪元</dc:creator>
  <cp:lastModifiedBy>沙 鹏</cp:lastModifiedBy>
  <cp:revision>2424</cp:revision>
  <dcterms:created xsi:type="dcterms:W3CDTF">2017-04-10T08:56:00Z</dcterms:created>
  <dcterms:modified xsi:type="dcterms:W3CDTF">2020-01-03T09:13:06Z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