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8" r:id="rId2"/>
    <p:sldId id="373" r:id="rId3"/>
    <p:sldId id="384" r:id="rId4"/>
    <p:sldId id="370" r:id="rId5"/>
    <p:sldId id="412" r:id="rId6"/>
    <p:sldId id="385" r:id="rId7"/>
    <p:sldId id="386" r:id="rId8"/>
    <p:sldId id="405" r:id="rId9"/>
    <p:sldId id="409" r:id="rId10"/>
    <p:sldId id="407" r:id="rId11"/>
    <p:sldId id="408" r:id="rId12"/>
    <p:sldId id="366" r:id="rId13"/>
    <p:sldId id="368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2" autoAdjust="0"/>
    <p:restoredTop sz="98373" autoAdjust="0"/>
  </p:normalViewPr>
  <p:slideViewPr>
    <p:cSldViewPr>
      <p:cViewPr varScale="1">
        <p:scale>
          <a:sx n="95" d="100"/>
          <a:sy n="95" d="100"/>
        </p:scale>
        <p:origin x="-51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8A2FE-1B0A-4BCE-833B-27240E093361}" type="datetimeFigureOut">
              <a:rPr lang="zh-CN" altLang="en-US" smtClean="0"/>
              <a:t>2019/12/30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24893-FBE9-4F5D-8C6A-13C1451995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37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4893-FBE9-4F5D-8C6A-13C14519959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1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919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91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2400" b="1" dirty="0" smtClean="0">
                <a:solidFill>
                  <a:srgbClr val="0070C0"/>
                </a:solidFill>
              </a:rPr>
              <a:t>CEPC collider design at </a:t>
            </a:r>
            <a:r>
              <a:rPr lang="en-US" altLang="zh-CN" sz="2400" b="1" dirty="0" err="1" smtClean="0">
                <a:solidFill>
                  <a:srgbClr val="0070C0"/>
                </a:solidFill>
              </a:rPr>
              <a:t>tt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 bar energy</a:t>
            </a:r>
            <a:endParaRPr lang="en-US" altLang="zh-CN" sz="24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8" y="51471"/>
            <a:ext cx="1152127" cy="67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12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267" y="331727"/>
            <a:ext cx="2970213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3" y="51470"/>
            <a:ext cx="4386461" cy="71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395536" y="2914650"/>
            <a:ext cx="8568952" cy="1709328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Yiwei </a:t>
            </a:r>
            <a:r>
              <a:rPr lang="en-US" altLang="zh-CN" sz="2000" dirty="0" smtClean="0">
                <a:solidFill>
                  <a:schemeClr val="tx1"/>
                </a:solidFill>
              </a:rPr>
              <a:t>Wang 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f</a:t>
            </a:r>
            <a:r>
              <a:rPr lang="en-US" altLang="zh-CN" sz="2000" dirty="0" smtClean="0">
                <a:solidFill>
                  <a:schemeClr val="tx1"/>
                </a:solidFill>
              </a:rPr>
              <a:t>or the CEPC Accelerator </a:t>
            </a:r>
            <a:r>
              <a:rPr lang="en-US" altLang="zh-CN" sz="2000" dirty="0">
                <a:solidFill>
                  <a:schemeClr val="tx1"/>
                </a:solidFill>
              </a:rPr>
              <a:t>P</a:t>
            </a:r>
            <a:r>
              <a:rPr lang="en-US" altLang="zh-CN" sz="2000" dirty="0" smtClean="0">
                <a:solidFill>
                  <a:schemeClr val="tx1"/>
                </a:solidFill>
              </a:rPr>
              <a:t>hysics </a:t>
            </a:r>
            <a:r>
              <a:rPr lang="en-US" altLang="zh-CN" sz="2000" dirty="0">
                <a:solidFill>
                  <a:schemeClr val="tx1"/>
                </a:solidFill>
              </a:rPr>
              <a:t>G</a:t>
            </a:r>
            <a:r>
              <a:rPr lang="en-US" altLang="zh-CN" sz="2000" dirty="0" smtClean="0">
                <a:solidFill>
                  <a:schemeClr val="tx1"/>
                </a:solidFill>
              </a:rPr>
              <a:t>roup</a:t>
            </a:r>
          </a:p>
          <a:p>
            <a:endParaRPr lang="en-US" altLang="zh-CN" sz="2600" dirty="0" smtClean="0">
              <a:solidFill>
                <a:schemeClr val="tx1"/>
              </a:solidFill>
            </a:endParaRPr>
          </a:p>
          <a:p>
            <a:r>
              <a:rPr lang="en-US" altLang="zh-CN" sz="2000" dirty="0" smtClean="0"/>
              <a:t>CEPC day, </a:t>
            </a:r>
            <a:r>
              <a:rPr lang="en-US" altLang="zh-CN" sz="2000" dirty="0"/>
              <a:t>30 Dec. </a:t>
            </a:r>
            <a:r>
              <a:rPr lang="en-US" altLang="zh-CN" sz="2000" dirty="0" smtClean="0"/>
              <a:t>2019</a:t>
            </a:r>
            <a:endParaRPr lang="en-US" altLang="zh-CN" sz="20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9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Parameters of hardware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720080"/>
          </a:xfrm>
        </p:spPr>
        <p:txBody>
          <a:bodyPr>
            <a:normAutofit/>
          </a:bodyPr>
          <a:lstStyle/>
          <a:p>
            <a:r>
              <a:rPr lang="en-US" altLang="zh-CN" sz="1600" dirty="0" smtClean="0"/>
              <a:t>RF cavity</a:t>
            </a:r>
          </a:p>
          <a:p>
            <a:pPr lvl="1"/>
            <a:r>
              <a:rPr lang="en-US" altLang="zh-CN" sz="1600" dirty="0" smtClean="0"/>
              <a:t>240 two cell cavities (for </a:t>
            </a:r>
            <a:r>
              <a:rPr lang="en-US" altLang="zh-CN" sz="1600" dirty="0" err="1" smtClean="0"/>
              <a:t>higgs</a:t>
            </a:r>
            <a:r>
              <a:rPr lang="en-US" altLang="zh-CN" sz="1600" dirty="0" smtClean="0"/>
              <a:t>) + 347 cavities five cell cavities (extra cavities for </a:t>
            </a:r>
            <a:r>
              <a:rPr lang="en-US" altLang="zh-CN" sz="1600" dirty="0" err="1" smtClean="0"/>
              <a:t>tt</a:t>
            </a:r>
            <a:r>
              <a:rPr lang="en-US" altLang="zh-CN" sz="1600" dirty="0" smtClean="0"/>
              <a:t>)</a:t>
            </a: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76" y="3144185"/>
            <a:ext cx="2201788" cy="149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446856" y="3003798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 dirty="0" smtClean="0"/>
              <a:t>Separation devices</a:t>
            </a:r>
          </a:p>
          <a:p>
            <a:pPr lvl="1"/>
            <a:r>
              <a:rPr lang="en-US" altLang="zh-CN" sz="1600" dirty="0" smtClean="0"/>
              <a:t>Higgs: electro-static separator (2.0MV/m, (4+1) m*8*4 )</a:t>
            </a:r>
          </a:p>
          <a:p>
            <a:pPr lvl="1"/>
            <a:r>
              <a:rPr lang="en-US" altLang="zh-CN" sz="1600" dirty="0" err="1" smtClean="0"/>
              <a:t>tt</a:t>
            </a:r>
            <a:r>
              <a:rPr lang="en-US" altLang="zh-CN" sz="1600" dirty="0" smtClean="0"/>
              <a:t>: electro-static separator (2.0MV/m, (4+1) m*8*4 ) + septum </a:t>
            </a:r>
          </a:p>
          <a:p>
            <a:pPr lvl="1"/>
            <a:r>
              <a:rPr lang="en-US" altLang="zh-CN" sz="1600" dirty="0" smtClean="0"/>
              <a:t>The design of scheme with kicker + septum is undergoing.</a:t>
            </a:r>
            <a:endParaRPr lang="en-US" altLang="zh-CN" sz="1600" dirty="0" smtClean="0"/>
          </a:p>
        </p:txBody>
      </p:sp>
      <p:grpSp>
        <p:nvGrpSpPr>
          <p:cNvPr id="44" name="组合 43"/>
          <p:cNvGrpSpPr/>
          <p:nvPr/>
        </p:nvGrpSpPr>
        <p:grpSpPr>
          <a:xfrm>
            <a:off x="141312" y="1707654"/>
            <a:ext cx="8895184" cy="1080120"/>
            <a:chOff x="69304" y="1761660"/>
            <a:chExt cx="8895184" cy="108012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04" y="2356005"/>
              <a:ext cx="8895184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矩形 32"/>
            <p:cNvSpPr/>
            <p:nvPr/>
          </p:nvSpPr>
          <p:spPr>
            <a:xfrm>
              <a:off x="3739008" y="2092665"/>
              <a:ext cx="328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/>
                <a:t>H</a:t>
              </a:r>
              <a:endParaRPr lang="zh-CN" altLang="en-US" dirty="0"/>
            </a:p>
          </p:txBody>
        </p:sp>
        <p:sp>
          <p:nvSpPr>
            <p:cNvPr id="34" name="矩形 33"/>
            <p:cNvSpPr/>
            <p:nvPr/>
          </p:nvSpPr>
          <p:spPr>
            <a:xfrm>
              <a:off x="2959681" y="2085696"/>
              <a:ext cx="3881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/>
                <a:t> </a:t>
              </a:r>
              <a:r>
                <a:rPr lang="en-US" altLang="zh-CN" dirty="0" err="1" smtClean="0"/>
                <a:t>tt</a:t>
              </a:r>
              <a:endParaRPr lang="zh-CN" altLang="en-US" dirty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5035152" y="2085696"/>
              <a:ext cx="328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/>
                <a:t>H</a:t>
              </a:r>
              <a:endParaRPr lang="zh-CN" altLang="en-US" dirty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5623977" y="2078727"/>
              <a:ext cx="3881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/>
                <a:t> </a:t>
              </a:r>
              <a:r>
                <a:rPr lang="en-US" altLang="zh-CN" dirty="0" err="1" smtClean="0"/>
                <a:t>tt</a:t>
              </a:r>
              <a:endParaRPr lang="zh-CN" altLang="en-US" dirty="0"/>
            </a:p>
          </p:txBody>
        </p:sp>
        <p:sp>
          <p:nvSpPr>
            <p:cNvPr id="37" name="矩形 36"/>
            <p:cNvSpPr/>
            <p:nvPr/>
          </p:nvSpPr>
          <p:spPr>
            <a:xfrm>
              <a:off x="6084168" y="1761660"/>
              <a:ext cx="123258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/>
                <a:t>separation </a:t>
              </a:r>
            </a:p>
            <a:p>
              <a:r>
                <a:rPr lang="en-US" altLang="zh-CN" dirty="0" smtClean="0"/>
                <a:t>devices</a:t>
              </a:r>
              <a:endParaRPr lang="en-US" altLang="zh-CN" dirty="0"/>
            </a:p>
          </p:txBody>
        </p:sp>
        <p:cxnSp>
          <p:nvCxnSpPr>
            <p:cNvPr id="38" name="直接箭头连接符 37"/>
            <p:cNvCxnSpPr/>
            <p:nvPr/>
          </p:nvCxnSpPr>
          <p:spPr>
            <a:xfrm>
              <a:off x="6444208" y="2337724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2123728" y="1761660"/>
              <a:ext cx="123258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s</a:t>
              </a:r>
              <a:r>
                <a:rPr lang="en-US" altLang="zh-CN" dirty="0" smtClean="0"/>
                <a:t>eparation </a:t>
              </a:r>
            </a:p>
            <a:p>
              <a:r>
                <a:rPr lang="en-US" altLang="zh-CN" dirty="0" smtClean="0"/>
                <a:t>devices</a:t>
              </a:r>
              <a:endParaRPr lang="en-US" altLang="zh-CN" dirty="0"/>
            </a:p>
          </p:txBody>
        </p:sp>
        <p:cxnSp>
          <p:nvCxnSpPr>
            <p:cNvPr id="40" name="直接箭头连接符 39"/>
            <p:cNvCxnSpPr/>
            <p:nvPr/>
          </p:nvCxnSpPr>
          <p:spPr>
            <a:xfrm>
              <a:off x="2606514" y="2337724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矩形 40"/>
            <p:cNvSpPr/>
            <p:nvPr/>
          </p:nvSpPr>
          <p:spPr>
            <a:xfrm>
              <a:off x="2566303" y="2517744"/>
              <a:ext cx="133489" cy="1385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右箭头 41"/>
            <p:cNvSpPr/>
            <p:nvPr/>
          </p:nvSpPr>
          <p:spPr>
            <a:xfrm>
              <a:off x="781982" y="2078727"/>
              <a:ext cx="909698" cy="27699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27584" y="1761660"/>
              <a:ext cx="1081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beam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667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Summary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77478"/>
            <a:ext cx="8229600" cy="3610496"/>
          </a:xfrm>
        </p:spPr>
        <p:txBody>
          <a:bodyPr>
            <a:normAutofit/>
          </a:bodyPr>
          <a:lstStyle/>
          <a:p>
            <a:r>
              <a:rPr lang="en-US" altLang="zh-CN" sz="1800" dirty="0"/>
              <a:t>CEPC is optimized at Higgs energy. The tt bar running will be based on the hardware for Higgs except adding RF cavities.</a:t>
            </a:r>
          </a:p>
          <a:p>
            <a:r>
              <a:rPr lang="en-US" altLang="zh-CN" sz="1800" dirty="0" smtClean="0"/>
              <a:t>No much change on the collider design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no </a:t>
            </a:r>
            <a:r>
              <a:rPr lang="en-US" altLang="zh-CN" sz="1800" dirty="0"/>
              <a:t>much challenges on the accelerator physics design </a:t>
            </a:r>
            <a:r>
              <a:rPr lang="en-US" altLang="zh-CN" sz="1800" dirty="0" smtClean="0"/>
              <a:t>if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not high luminosity is required at </a:t>
            </a:r>
            <a:r>
              <a:rPr lang="en-US" altLang="zh-CN" sz="1800" dirty="0" err="1"/>
              <a:t>tt</a:t>
            </a:r>
            <a:r>
              <a:rPr lang="en-US" altLang="zh-CN" sz="1800" dirty="0"/>
              <a:t> bar for CEPC</a:t>
            </a:r>
            <a:r>
              <a:rPr lang="en-US" altLang="zh-CN" sz="1800" dirty="0" smtClean="0"/>
              <a:t>.</a:t>
            </a:r>
          </a:p>
          <a:p>
            <a:r>
              <a:rPr lang="en-US" altLang="zh-CN" sz="1800" dirty="0" smtClean="0"/>
              <a:t>Two issues of the physics and detector people may concern:</a:t>
            </a:r>
          </a:p>
          <a:p>
            <a:pPr lvl="1"/>
            <a:r>
              <a:rPr lang="en-US" altLang="zh-CN" sz="1800" dirty="0"/>
              <a:t>a asymmetric momentum acceptance in order to match the distribution with </a:t>
            </a:r>
            <a:r>
              <a:rPr lang="en-US" altLang="zh-CN" sz="1800" dirty="0" err="1" smtClean="0"/>
              <a:t>beamstrahlung</a:t>
            </a:r>
            <a:r>
              <a:rPr lang="en-US" altLang="zh-CN" sz="1800" dirty="0" smtClean="0"/>
              <a:t>.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In the interaction region, the </a:t>
            </a:r>
            <a:r>
              <a:rPr lang="en-US" altLang="zh-CN" sz="1800" dirty="0"/>
              <a:t>critical energy of radiated photon will be 3.5 times </a:t>
            </a:r>
            <a:r>
              <a:rPr lang="en-US" altLang="zh-CN" sz="1800" dirty="0" smtClean="0"/>
              <a:t>(i.e. 91keV </a:t>
            </a:r>
            <a:r>
              <a:rPr lang="en-US" altLang="zh-CN" sz="1800" dirty="0"/>
              <a:t>and 130keV from last bends of upstream and downstream) </a:t>
            </a:r>
            <a:r>
              <a:rPr lang="en-US" altLang="zh-CN" sz="1800" dirty="0" smtClean="0"/>
              <a:t>but </a:t>
            </a:r>
            <a:r>
              <a:rPr lang="en-US" altLang="zh-CN" sz="1800" dirty="0"/>
              <a:t>the power will be a bit lower. </a:t>
            </a:r>
            <a:r>
              <a:rPr lang="en-US" altLang="zh-CN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err="1" smtClean="0"/>
              <a:t>tt</a:t>
            </a:r>
            <a:r>
              <a:rPr lang="en-US" altLang="zh-CN" sz="1800" dirty="0" smtClean="0"/>
              <a:t> bar energy and luminosity goal?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7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</a:rPr>
              <a:t>backup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5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2008"/>
            <a:ext cx="6176002" cy="502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6512" y="97886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FCC-ee parameter</a:t>
            </a:r>
          </a:p>
          <a:p>
            <a:r>
              <a:rPr lang="en-US" altLang="zh-CN" sz="1600" dirty="0" smtClean="0"/>
              <a:t>Ref: FCC-</a:t>
            </a:r>
            <a:r>
              <a:rPr lang="en-US" altLang="zh-CN" sz="1600" dirty="0" err="1" smtClean="0"/>
              <a:t>ee</a:t>
            </a:r>
            <a:r>
              <a:rPr lang="en-US" altLang="zh-CN" sz="1600" dirty="0" smtClean="0"/>
              <a:t> CDR</a:t>
            </a:r>
            <a:endParaRPr lang="zh-CN" altLang="en-US" sz="1600" dirty="0"/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5580112" y="753492"/>
            <a:ext cx="360040" cy="1620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940152" y="4209876"/>
            <a:ext cx="1584176" cy="1620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43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8316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Outline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Based on CDR lattice (</a:t>
            </a:r>
            <a:r>
              <a:rPr lang="en-US" altLang="zh-CN" sz="2000" dirty="0" smtClean="0"/>
              <a:t>3.0E34/cm^2/s</a:t>
            </a:r>
            <a:r>
              <a:rPr lang="en-US" altLang="zh-CN" sz="2000" dirty="0" smtClean="0"/>
              <a:t>)</a:t>
            </a:r>
          </a:p>
          <a:p>
            <a:pPr lvl="1"/>
            <a:r>
              <a:rPr lang="en-US" altLang="zh-CN" sz="2000" dirty="0"/>
              <a:t>Higgs </a:t>
            </a:r>
            <a:r>
              <a:rPr lang="en-US" altLang="zh-CN" sz="2000" dirty="0" smtClean="0"/>
              <a:t>(120GeV) -&gt; </a:t>
            </a:r>
            <a:r>
              <a:rPr lang="en-US" altLang="zh-CN" sz="2000" dirty="0" err="1"/>
              <a:t>tt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(up </a:t>
            </a:r>
            <a:r>
              <a:rPr lang="en-US" altLang="zh-CN" sz="2000" dirty="0" smtClean="0"/>
              <a:t>to </a:t>
            </a:r>
            <a:r>
              <a:rPr lang="en-US" altLang="zh-CN" sz="2000" dirty="0" smtClean="0"/>
              <a:t>182.5GeV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r>
              <a:rPr lang="en-US" altLang="zh-CN" sz="2000" dirty="0"/>
              <a:t>Based on </a:t>
            </a:r>
            <a:r>
              <a:rPr lang="en-US" altLang="zh-CN" sz="2000" dirty="0" smtClean="0"/>
              <a:t>high luminosity lattice (5.2E34/cm^2/s</a:t>
            </a:r>
            <a:r>
              <a:rPr lang="en-US" altLang="zh-CN" sz="2000" dirty="0"/>
              <a:t>)</a:t>
            </a:r>
          </a:p>
          <a:p>
            <a:pPr lvl="1"/>
            <a:r>
              <a:rPr lang="en-US" altLang="zh-CN" sz="2000" dirty="0"/>
              <a:t>Higgs (120GeV) -&gt; </a:t>
            </a:r>
            <a:r>
              <a:rPr lang="en-US" altLang="zh-CN" sz="2000" dirty="0" err="1"/>
              <a:t>tt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(up </a:t>
            </a:r>
            <a:r>
              <a:rPr lang="en-US" altLang="zh-CN" sz="2000" dirty="0"/>
              <a:t>to </a:t>
            </a:r>
            <a:r>
              <a:rPr lang="en-US" altLang="zh-CN" sz="2000" dirty="0" smtClean="0"/>
              <a:t>182.5GeV)</a:t>
            </a:r>
            <a:endParaRPr lang="en-US" altLang="zh-CN" sz="2000" dirty="0"/>
          </a:p>
          <a:p>
            <a:pPr lvl="1"/>
            <a:r>
              <a:rPr lang="en-US" altLang="zh-CN" sz="2000" dirty="0"/>
              <a:t>Collider design at </a:t>
            </a:r>
            <a:r>
              <a:rPr lang="en-US" altLang="zh-CN" sz="2000" dirty="0" err="1"/>
              <a:t>tt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bar</a:t>
            </a:r>
          </a:p>
          <a:p>
            <a:pPr lvl="1"/>
            <a:r>
              <a:rPr lang="en-US" altLang="zh-CN" sz="2000" dirty="0" smtClean="0"/>
              <a:t>Parameters </a:t>
            </a:r>
            <a:r>
              <a:rPr lang="en-US" altLang="zh-CN" sz="2000" dirty="0"/>
              <a:t>of magnets, RF, separation </a:t>
            </a:r>
            <a:r>
              <a:rPr lang="en-US" altLang="zh-CN" sz="2000" dirty="0" smtClean="0"/>
              <a:t>devices et al</a:t>
            </a:r>
            <a:r>
              <a:rPr lang="en-US" altLang="zh-CN" sz="2000" dirty="0" smtClean="0"/>
              <a:t>.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5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Based on CDR lattice (3E34/cm^2/s)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801890"/>
              </p:ext>
            </p:extLst>
          </p:nvPr>
        </p:nvGraphicFramePr>
        <p:xfrm>
          <a:off x="2008360" y="-20538"/>
          <a:ext cx="4219824" cy="5171561"/>
        </p:xfrm>
        <a:graphic>
          <a:graphicData uri="http://schemas.openxmlformats.org/drawingml/2006/table">
            <a:tbl>
              <a:tblPr firstRow="1" bandRow="1"/>
              <a:tblGrid>
                <a:gridCol w="1782050"/>
                <a:gridCol w="781590"/>
                <a:gridCol w="864096"/>
                <a:gridCol w="792088"/>
              </a:tblGrid>
              <a:tr h="176597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Higgs (CDR)</a:t>
                      </a:r>
                      <a:endParaRPr lang="zh-CN" altLang="zh-CN" sz="7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zh-CN" sz="700" b="1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6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IPs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</a:t>
                      </a:r>
                      <a:r>
                        <a:rPr lang="en-US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(GeV)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175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182.5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06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Circumference (km)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loss/turn (GeV)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1.73</a:t>
                      </a:r>
                      <a:endParaRPr lang="zh-CN" altLang="en-US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7.61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06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Crossing angle at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IP 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(mrad)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16.5×2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7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 angle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3.48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0.91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particles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/bunch</a:t>
                      </a:r>
                      <a:r>
                        <a:rPr lang="en-US" altLang="zh-CN" sz="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7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15.0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24.15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26.7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(bunch s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pacing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242 (0.68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17.4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3.95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3.3</a:t>
                      </a:r>
                      <a:endParaRPr lang="zh-CN" sz="7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power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/beam (MW)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4789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10.7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06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Momentum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compact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(10</a:t>
                      </a:r>
                      <a:r>
                        <a:rPr lang="en-US" sz="700" b="1" kern="1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1.11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1.14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1.14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function at IP 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y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7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1.2/0.0037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1.2/0.0037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Emittance 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(nm)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1.21/0.0024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2.24/0.0068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2.46/0.0074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 size at IP 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US" altLang="zh-CN" sz="7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20.9/0.06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51.8/0.16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54.4/0.17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Beam-beam parameters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700" b="1" i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altLang="zh-CN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0.018/0.109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0.077/0.105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0.076/0.103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voltage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(GV)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2.17</a:t>
                      </a:r>
                      <a:endParaRPr lang="zh-CN" altLang="en-US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8.93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10.3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frequency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700" b="1" i="1" kern="1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(MHz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 (harmonic)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650 (216816)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650 (217500)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650 (217500)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947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i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Natural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 </a:t>
                      </a: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sz="700" b="1" i="1" kern="1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2.62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altLang="zh-CN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2.93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/cavity (2 cell) (kw)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0.46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0.53 (5cell)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spread (%)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0.134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acceptance requirement (%)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1.35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by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2.67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2.48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i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Photon number 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due to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beamstrahlung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0.082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7305" algn="l"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Beamstruhlung lifetime /quantum  lifetime* (min)</a:t>
                      </a:r>
                      <a:endParaRPr lang="zh-CN" sz="7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80/80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Lifetime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0.43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i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 glass)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0.88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Luminosity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/IP</a:t>
                      </a: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(10</a:t>
                      </a:r>
                      <a:r>
                        <a:rPr lang="en-US" sz="7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7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7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2.93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0.38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0.32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0040" y="698500"/>
            <a:ext cx="2267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CEPC parameters </a:t>
            </a:r>
          </a:p>
        </p:txBody>
      </p:sp>
      <p:pic>
        <p:nvPicPr>
          <p:cNvPr id="12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6560197" y="1641321"/>
            <a:ext cx="11801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D. Wang et al.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55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Lattice design based on CDR lattice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77478"/>
            <a:ext cx="8229600" cy="3394472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CEPC is optimized at Higgs energy. </a:t>
            </a:r>
            <a:r>
              <a:rPr lang="en-US" altLang="zh-CN" sz="2000" dirty="0" smtClean="0"/>
              <a:t>Margins </a:t>
            </a:r>
            <a:r>
              <a:rPr lang="en-US" altLang="zh-CN" sz="2000" dirty="0" smtClean="0"/>
              <a:t>for </a:t>
            </a:r>
            <a:r>
              <a:rPr lang="en-US" altLang="zh-CN" sz="2000" dirty="0" err="1" smtClean="0"/>
              <a:t>tt</a:t>
            </a:r>
            <a:r>
              <a:rPr lang="en-US" altLang="zh-CN" sz="2000" dirty="0" smtClean="0"/>
              <a:t> running have been reserved.</a:t>
            </a:r>
          </a:p>
          <a:p>
            <a:pPr lvl="1"/>
            <a:r>
              <a:rPr lang="en-US" altLang="zh-CN" sz="2000" dirty="0" smtClean="0"/>
              <a:t>The </a:t>
            </a:r>
            <a:r>
              <a:rPr lang="en-US" altLang="zh-CN" sz="2000" dirty="0"/>
              <a:t>tt bar running will be based on the hardware for Higgs except adding RF cavities</a:t>
            </a:r>
            <a:r>
              <a:rPr lang="en-US" altLang="zh-CN" sz="2000" dirty="0" smtClean="0"/>
              <a:t>. </a:t>
            </a:r>
            <a:r>
              <a:rPr lang="en-US" altLang="zh-CN" sz="2000" dirty="0" smtClean="0"/>
              <a:t> </a:t>
            </a:r>
            <a:endParaRPr lang="en-US" altLang="zh-CN" sz="2000" dirty="0"/>
          </a:p>
          <a:p>
            <a:r>
              <a:rPr lang="en-US" altLang="zh-CN" sz="2000" dirty="0"/>
              <a:t>N</a:t>
            </a:r>
            <a:r>
              <a:rPr lang="en-US" altLang="zh-CN" sz="2000" dirty="0" smtClean="0"/>
              <a:t>o </a:t>
            </a:r>
            <a:r>
              <a:rPr lang="en-US" altLang="zh-CN" sz="2000" dirty="0"/>
              <a:t>much challenges on the accelerator physics design </a:t>
            </a:r>
            <a:r>
              <a:rPr lang="en-US" altLang="zh-CN" sz="2000" dirty="0" smtClean="0"/>
              <a:t>as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not high luminosity is required at </a:t>
            </a:r>
            <a:r>
              <a:rPr lang="en-US" altLang="zh-CN" sz="2000" dirty="0" err="1"/>
              <a:t>tt</a:t>
            </a:r>
            <a:r>
              <a:rPr lang="en-US" altLang="zh-CN" sz="2000" dirty="0"/>
              <a:t> bar for CEPC</a:t>
            </a:r>
            <a:r>
              <a:rPr lang="en-US" altLang="zh-CN" sz="2000" dirty="0" smtClean="0"/>
              <a:t>.</a:t>
            </a: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2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Based on high luminosity lattice (5.2E34/cm^2/s)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0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3417843"/>
            <a:ext cx="25616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tt</a:t>
            </a:r>
            <a:r>
              <a:rPr lang="en-US" altLang="zh-CN" sz="1400" dirty="0" smtClean="0"/>
              <a:t> lattice design based </a:t>
            </a:r>
            <a:r>
              <a:rPr lang="en-US" altLang="zh-CN" sz="1400" dirty="0"/>
              <a:t>on high luminosity </a:t>
            </a:r>
            <a:r>
              <a:rPr lang="en-US" altLang="zh-CN" sz="1400" dirty="0" smtClean="0"/>
              <a:t>Higgs lattice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400" dirty="0"/>
              <a:t>Beam energy: </a:t>
            </a:r>
            <a:r>
              <a:rPr lang="en-US" altLang="zh-CN" sz="1400" dirty="0" smtClean="0"/>
              <a:t>182.5GeV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400" dirty="0" err="1" smtClean="0"/>
              <a:t>Emittance</a:t>
            </a:r>
            <a:r>
              <a:rPr lang="en-US" altLang="zh-CN" sz="1400" dirty="0" smtClean="0"/>
              <a:t>: 0.68nm*(182.5/120)^2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1400" dirty="0" smtClean="0"/>
              <a:t>Beta y at IP: 3.7mm (tentative)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528824" y="955020"/>
            <a:ext cx="1956824" cy="1193508"/>
            <a:chOff x="746942" y="2564904"/>
            <a:chExt cx="3609034" cy="3057569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42" y="2564904"/>
              <a:ext cx="3609034" cy="3057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等腰三角形 9"/>
            <p:cNvSpPr/>
            <p:nvPr/>
          </p:nvSpPr>
          <p:spPr>
            <a:xfrm>
              <a:off x="2148334" y="3603873"/>
              <a:ext cx="144016" cy="14401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516216" y="2193707"/>
            <a:ext cx="2028832" cy="1137538"/>
            <a:chOff x="4427984" y="2598137"/>
            <a:chExt cx="4068452" cy="2952328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598137"/>
              <a:ext cx="4068452" cy="2952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等腰三角形 15"/>
            <p:cNvSpPr/>
            <p:nvPr/>
          </p:nvSpPr>
          <p:spPr>
            <a:xfrm>
              <a:off x="6026297" y="3683297"/>
              <a:ext cx="144016" cy="14401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15910"/>
              </p:ext>
            </p:extLst>
          </p:nvPr>
        </p:nvGraphicFramePr>
        <p:xfrm>
          <a:off x="971600" y="-20538"/>
          <a:ext cx="5328592" cy="5173973"/>
        </p:xfrm>
        <a:graphic>
          <a:graphicData uri="http://schemas.openxmlformats.org/drawingml/2006/table">
            <a:tbl>
              <a:tblPr firstRow="1" bandRow="1"/>
              <a:tblGrid>
                <a:gridCol w="1745085"/>
                <a:gridCol w="919211"/>
                <a:gridCol w="864096"/>
                <a:gridCol w="864096"/>
                <a:gridCol w="936104"/>
              </a:tblGrid>
              <a:tr h="176597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Higgs (CDR)</a:t>
                      </a:r>
                      <a:endParaRPr lang="zh-CN" altLang="zh-CN" sz="7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zh-CN" sz="700" b="1" i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Higgs (high)</a:t>
                      </a:r>
                      <a:endParaRPr lang="zh-CN" altLang="zh-CN" sz="7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6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IPs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</a:t>
                      </a:r>
                      <a:r>
                        <a:rPr lang="en-US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(GeV)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175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182.5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06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Circumference (km)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loss/turn (GeV)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1.73</a:t>
                      </a:r>
                      <a:endParaRPr lang="zh-CN" altLang="en-US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7.61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9.0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1.68</a:t>
                      </a:r>
                      <a:endParaRPr lang="zh-CN" altLang="en-US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06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Crossing angle at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IP 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(mrad)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16.5×2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7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16.5×2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 angle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3.48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0.91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3.78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particles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/bunch</a:t>
                      </a:r>
                      <a:r>
                        <a:rPr lang="en-US" altLang="zh-CN" sz="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7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15.0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24.15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26.7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17.0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(bunch s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pacing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242 (0.68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218 (0.76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17.4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3.95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3.3</a:t>
                      </a:r>
                      <a:endParaRPr lang="zh-CN" sz="7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17.8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power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/beam (MW)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4789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10.7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fontAlgn="ctr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06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Momentum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compact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(10</a:t>
                      </a:r>
                      <a:r>
                        <a:rPr lang="en-US" sz="700" b="1" kern="1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1.11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1.14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1.14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function at IP 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y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7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1.2/0.0037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1.2/0.0037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0.33/0.001</a:t>
                      </a:r>
                      <a:endParaRPr lang="zh-CN" altLang="zh-CN" sz="7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Emittance 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(nm)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1.21/0.0024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2.24/0.0068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2.46/0.0074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0.89/0.0018</a:t>
                      </a:r>
                      <a:endParaRPr lang="zh-CN" altLang="zh-CN" sz="700" b="1" kern="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 size at IP 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US" altLang="zh-CN" sz="7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700" b="1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700" b="1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20.9/0.06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51.8/0.16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54.4/0.17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17.1/0.042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Beam-beam parameters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700" b="1" i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altLang="zh-CN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0.018/0.109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0.077/0.105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0.076/0.103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0.024/0.113</a:t>
                      </a:r>
                      <a:endParaRPr lang="zh-CN" alt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voltage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(GV)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2.17</a:t>
                      </a:r>
                      <a:endParaRPr lang="zh-CN" altLang="en-US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8.93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10.3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frequency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700" b="1" i="1" kern="1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(MHz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 (harmonic)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650 (216816)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650 (217500)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650 (217500)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650 (216816)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8947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i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Natural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 </a:t>
                      </a: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sz="700" b="1" i="1" kern="1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2.62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altLang="zh-CN" sz="700" b="1" i="1" kern="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2.93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3.93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/cavity (2 cell) (kw)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0.46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0.53 (5cell)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0.58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spread (%)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0.134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acceptance requirement (%)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1.35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by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7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2.67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2.48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i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Photon number 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due to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beamstrahlung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0.082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0.15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0.104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7305" algn="l"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Beamstruhlung lifetime /quantum  lifetime* (min)</a:t>
                      </a:r>
                      <a:endParaRPr lang="zh-CN" sz="7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80/80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30/50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7399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Lifetime</a:t>
                      </a:r>
                      <a:r>
                        <a:rPr lang="en-US" altLang="zh-CN" sz="700" b="1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0.43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0.7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0.22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788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700" b="1" i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 glass)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0.89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0.88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0.85</a:t>
                      </a:r>
                      <a:endParaRPr lang="zh-CN" altLang="en-US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832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Luminosity</a:t>
                      </a:r>
                      <a:r>
                        <a:rPr lang="en-US" altLang="zh-CN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/IP</a:t>
                      </a:r>
                      <a:r>
                        <a:rPr lang="en-US" altLang="zh-CN" sz="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7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(10</a:t>
                      </a:r>
                      <a:r>
                        <a:rPr lang="en-US" sz="7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7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700" b="1" kern="1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7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7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2.93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0.38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7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0.32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921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7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5.2</a:t>
                      </a:r>
                      <a:endParaRPr lang="zh-CN" sz="7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385" marR="32385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3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8316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solidFill>
                  <a:srgbClr val="0070C0"/>
                </a:solidFill>
              </a:rPr>
              <a:t>C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ollider </a:t>
            </a:r>
            <a:r>
              <a:rPr lang="en-US" altLang="zh-CN" sz="3200" b="1" dirty="0">
                <a:solidFill>
                  <a:srgbClr val="0070C0"/>
                </a:solidFill>
              </a:rPr>
              <a:t>design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at </a:t>
            </a:r>
            <a:r>
              <a:rPr lang="en-US" altLang="zh-CN" sz="3200" b="1" dirty="0">
                <a:solidFill>
                  <a:srgbClr val="0070C0"/>
                </a:solidFill>
              </a:rPr>
              <a:t>tt bar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843558"/>
            <a:ext cx="8167955" cy="3960440"/>
          </a:xfrm>
        </p:spPr>
        <p:txBody>
          <a:bodyPr>
            <a:noAutofit/>
          </a:bodyPr>
          <a:lstStyle/>
          <a:p>
            <a:r>
              <a:rPr lang="en-US" altLang="zh-CN" sz="1600" dirty="0" smtClean="0"/>
              <a:t>CEPC is optimized at Higgs energy. The tt bar running will be based on the hardware for Higgs except adding RF cavities.</a:t>
            </a:r>
          </a:p>
          <a:p>
            <a:pPr lvl="1"/>
            <a:r>
              <a:rPr lang="en-US" altLang="zh-CN" sz="1600" dirty="0" smtClean="0"/>
              <a:t>Lattice design: </a:t>
            </a:r>
          </a:p>
          <a:p>
            <a:pPr lvl="2"/>
            <a:r>
              <a:rPr lang="en-US" altLang="zh-CN" sz="1600" dirty="0" smtClean="0"/>
              <a:t>In the arc and most part of interaction region, magnets strength margin reserved for running at tt bar; just need to make re-matching to keep the same beam size at the 4 final quadrupoles.</a:t>
            </a:r>
          </a:p>
          <a:p>
            <a:pPr lvl="2"/>
            <a:r>
              <a:rPr lang="en-US" altLang="zh-CN" sz="1600" dirty="0" smtClean="0"/>
              <a:t>Error correction: same scheme as normalized strength is the same with Higgs mode</a:t>
            </a:r>
          </a:p>
          <a:p>
            <a:pPr lvl="2"/>
            <a:r>
              <a:rPr lang="en-US" altLang="zh-CN" sz="1600" dirty="0"/>
              <a:t>Dynamic aperture: The </a:t>
            </a:r>
            <a:r>
              <a:rPr lang="en-US" altLang="zh-CN" sz="1600" dirty="0" smtClean="0"/>
              <a:t>optimization </a:t>
            </a:r>
            <a:r>
              <a:rPr lang="en-US" altLang="zh-CN" sz="1600" dirty="0"/>
              <a:t>of the </a:t>
            </a:r>
            <a:r>
              <a:rPr lang="en-US" altLang="zh-CN" sz="1600" dirty="0" smtClean="0"/>
              <a:t>DA at </a:t>
            </a:r>
            <a:r>
              <a:rPr lang="en-US" altLang="zh-CN" sz="1600" dirty="0"/>
              <a:t>tt </a:t>
            </a:r>
            <a:r>
              <a:rPr lang="en-US" altLang="zh-CN" sz="1600" dirty="0" smtClean="0"/>
              <a:t>should be </a:t>
            </a:r>
            <a:r>
              <a:rPr lang="en-US" altLang="zh-CN" sz="1600" dirty="0"/>
              <a:t>done for</a:t>
            </a:r>
            <a:r>
              <a:rPr lang="en-US" altLang="zh-CN" sz="1600" b="1" dirty="0"/>
              <a:t> </a:t>
            </a:r>
            <a:r>
              <a:rPr lang="en-US" altLang="zh-CN" sz="1600" dirty="0" smtClean="0"/>
              <a:t>asymmetric </a:t>
            </a:r>
            <a:r>
              <a:rPr lang="en-US" altLang="zh-CN" sz="1600" dirty="0"/>
              <a:t>momentum </a:t>
            </a:r>
            <a:r>
              <a:rPr lang="en-US" altLang="zh-CN" sz="1600" dirty="0" smtClean="0"/>
              <a:t>acceptance in order to </a:t>
            </a:r>
            <a:r>
              <a:rPr lang="en-US" altLang="zh-CN" sz="1600" dirty="0"/>
              <a:t>match the distribution with </a:t>
            </a:r>
            <a:r>
              <a:rPr lang="en-US" altLang="zh-CN" sz="1600" dirty="0" err="1" smtClean="0"/>
              <a:t>beamstrahlung</a:t>
            </a:r>
            <a:r>
              <a:rPr lang="en-US" altLang="zh-CN" sz="1600" dirty="0" smtClean="0"/>
              <a:t>.</a:t>
            </a:r>
            <a:endParaRPr lang="en-US" altLang="zh-CN" sz="1600" dirty="0" smtClean="0"/>
          </a:p>
          <a:p>
            <a:pPr lvl="1"/>
            <a:r>
              <a:rPr lang="en-US" altLang="zh-CN" sz="1600" dirty="0"/>
              <a:t>MDI: The critical energy of radiated photon will be 3.5 </a:t>
            </a:r>
            <a:r>
              <a:rPr lang="en-US" altLang="zh-CN" sz="1600" dirty="0" smtClean="0"/>
              <a:t>times (i.e. 91keV and 130keV from last bends of upstream and downstream) </a:t>
            </a:r>
            <a:r>
              <a:rPr lang="en-US" altLang="zh-CN" sz="1600" dirty="0"/>
              <a:t>but the power will be a bit </a:t>
            </a:r>
            <a:r>
              <a:rPr lang="en-US" altLang="zh-CN" sz="1600" dirty="0" smtClean="0"/>
              <a:t>lower. 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RF cavity: </a:t>
            </a:r>
            <a:r>
              <a:rPr lang="en-US" altLang="zh-CN" sz="1600" dirty="0"/>
              <a:t>space of </a:t>
            </a:r>
            <a:r>
              <a:rPr lang="en-US" altLang="zh-CN" sz="1600" dirty="0" smtClean="0"/>
              <a:t>5-cell RF </a:t>
            </a:r>
            <a:r>
              <a:rPr lang="en-US" altLang="zh-CN" sz="1600" dirty="0"/>
              <a:t>cavities is reserved for running at tt </a:t>
            </a:r>
            <a:r>
              <a:rPr lang="en-US" altLang="zh-CN" sz="1600" dirty="0" smtClean="0"/>
              <a:t>bar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7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Parameters </a:t>
            </a:r>
            <a:r>
              <a:rPr lang="en-US" altLang="zh-CN" sz="3200" b="1" dirty="0">
                <a:solidFill>
                  <a:srgbClr val="0070C0"/>
                </a:solidFill>
              </a:rPr>
              <a:t>of magnets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rmAutofit/>
          </a:bodyPr>
          <a:lstStyle/>
          <a:p>
            <a:r>
              <a:rPr lang="en-US" altLang="zh-CN" sz="1800" dirty="0"/>
              <a:t>Magnets</a:t>
            </a:r>
          </a:p>
          <a:p>
            <a:pPr lvl="1"/>
            <a:r>
              <a:rPr lang="en-US" altLang="zh-CN" sz="1800" dirty="0"/>
              <a:t>Field maximum: “</a:t>
            </a:r>
            <a:r>
              <a:rPr lang="en-US" altLang="zh-CN" sz="1800" dirty="0" err="1"/>
              <a:t>tt</a:t>
            </a:r>
            <a:r>
              <a:rPr lang="en-US" altLang="zh-CN" sz="1800" dirty="0"/>
              <a:t>” operation field used</a:t>
            </a:r>
          </a:p>
          <a:p>
            <a:pPr lvl="1"/>
            <a:r>
              <a:rPr lang="en-US" altLang="zh-CN" sz="1800" dirty="0" smtClean="0"/>
              <a:t>Good </a:t>
            </a:r>
            <a:r>
              <a:rPr lang="en-US" altLang="zh-CN" sz="1800" dirty="0"/>
              <a:t>field region</a:t>
            </a:r>
          </a:p>
          <a:p>
            <a:pPr lvl="2"/>
            <a:r>
              <a:rPr lang="en-US" altLang="zh-CN" sz="1800" dirty="0" smtClean="0"/>
              <a:t>In all regions except final doublet, Max[</a:t>
            </a:r>
            <a:r>
              <a:rPr lang="en-US" altLang="zh-CN" sz="1800" dirty="0" err="1" smtClean="0"/>
              <a:t>Rgf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tt</a:t>
            </a:r>
            <a:r>
              <a:rPr lang="en-US" altLang="zh-CN" sz="1800" dirty="0" smtClean="0"/>
              <a:t>), </a:t>
            </a:r>
            <a:r>
              <a:rPr lang="en-US" altLang="zh-CN" sz="1800" dirty="0" err="1" smtClean="0"/>
              <a:t>Rgf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higgs</a:t>
            </a:r>
            <a:r>
              <a:rPr lang="en-US" altLang="zh-CN" sz="1800" dirty="0" smtClean="0"/>
              <a:t>)] used for </a:t>
            </a:r>
            <a:r>
              <a:rPr lang="en-US" altLang="zh-CN" sz="1800" dirty="0" err="1" smtClean="0"/>
              <a:t>tt</a:t>
            </a:r>
            <a:r>
              <a:rPr lang="en-US" altLang="zh-CN" sz="1800" dirty="0" smtClean="0"/>
              <a:t> option</a:t>
            </a:r>
            <a:endParaRPr lang="en-US" altLang="zh-CN" sz="1800" dirty="0" smtClean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3962"/>
            <a:ext cx="917403" cy="64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06723"/>
            <a:ext cx="761494" cy="4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1211</Words>
  <Application>Microsoft Office PowerPoint</Application>
  <PresentationFormat>全屏显示(16:9)</PresentationFormat>
  <Paragraphs>345</Paragraphs>
  <Slides>13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CEPC collider design at tt bar energy</vt:lpstr>
      <vt:lpstr>Outline</vt:lpstr>
      <vt:lpstr>PowerPoint 演示文稿</vt:lpstr>
      <vt:lpstr>PowerPoint 演示文稿</vt:lpstr>
      <vt:lpstr>Lattice design based on CDR lattice</vt:lpstr>
      <vt:lpstr>PowerPoint 演示文稿</vt:lpstr>
      <vt:lpstr>PowerPoint 演示文稿</vt:lpstr>
      <vt:lpstr>Collider design at tt bar</vt:lpstr>
      <vt:lpstr>Parameters of magnets</vt:lpstr>
      <vt:lpstr>Parameters of hardware</vt:lpstr>
      <vt:lpstr>Summary</vt:lpstr>
      <vt:lpstr>backup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main parameters</dc:title>
  <dc:creator>yiwei</dc:creator>
  <cp:lastModifiedBy>AutoBVT</cp:lastModifiedBy>
  <cp:revision>1652</cp:revision>
  <dcterms:created xsi:type="dcterms:W3CDTF">2019-04-10T07:42:09Z</dcterms:created>
  <dcterms:modified xsi:type="dcterms:W3CDTF">2019-12-30T03:22:11Z</dcterms:modified>
</cp:coreProperties>
</file>