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64A7-7DE3-4609-965C-E3A2AC513A5E}" type="datetimeFigureOut">
              <a:rPr lang="zh-CN" altLang="en-US" smtClean="0"/>
              <a:t>2019-11-27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22614-B6F9-48FF-869F-34C2424AC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257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22614-B6F9-48FF-869F-34C2424ACDF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97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565-10D8-42D4-84D0-A8737BC9EA95}" type="datetime1">
              <a:rPr lang="zh-CN" altLang="en-US" smtClean="0"/>
              <a:t>2019-11-27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281F-2109-4DC5-8239-A6DB8EA97E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84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3A0B-245D-4E4C-99DC-2F82237D4F94}" type="datetime1">
              <a:rPr lang="zh-CN" altLang="en-US" smtClean="0"/>
              <a:t>2019-11-27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281F-2109-4DC5-8239-A6DB8EA97E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99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6AA9-50F1-41FC-950C-026A241F5C2D}" type="datetime1">
              <a:rPr lang="zh-CN" altLang="en-US" smtClean="0"/>
              <a:t>2019-11-27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281F-2109-4DC5-8239-A6DB8EA97E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88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900"/>
          </a:xfr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77863"/>
            <a:ext cx="10515600" cy="4799100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774B-AC79-4CCE-BDC6-DE3E6EAC70A4}" type="datetime1">
              <a:rPr lang="zh-CN" altLang="en-US" smtClean="0"/>
              <a:t>2019-11-27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281F-2109-4DC5-8239-A6DB8EA97E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42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29EB-47DE-4B23-83CC-B517F644B282}" type="datetime1">
              <a:rPr lang="zh-CN" altLang="en-US" smtClean="0"/>
              <a:t>2019-11-27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281F-2109-4DC5-8239-A6DB8EA97E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54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9F01-37E4-4B70-B48F-135126EAE312}" type="datetime1">
              <a:rPr lang="zh-CN" altLang="en-US" smtClean="0"/>
              <a:t>2019-11-27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281F-2109-4DC5-8239-A6DB8EA97E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43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163-C194-41F1-93D9-B184C80C7F1D}" type="datetime1">
              <a:rPr lang="zh-CN" altLang="en-US" smtClean="0"/>
              <a:t>2019-11-27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281F-2109-4DC5-8239-A6DB8EA97E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76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FF66-E458-481B-8C01-85A13D76E37E}" type="datetime1">
              <a:rPr lang="zh-CN" altLang="en-US" smtClean="0"/>
              <a:t>2019-11-27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281F-2109-4DC5-8239-A6DB8EA97E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11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4189-B581-4599-A528-4A835B2645F7}" type="datetime1">
              <a:rPr lang="zh-CN" altLang="en-US" smtClean="0"/>
              <a:t>2019-11-27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281F-2109-4DC5-8239-A6DB8EA97E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16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320F-DE05-4D36-BB7D-BE8EE7AAC985}" type="datetime1">
              <a:rPr lang="zh-CN" altLang="en-US" smtClean="0"/>
              <a:t>2019-11-27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281F-2109-4DC5-8239-A6DB8EA97E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51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17D6-041C-492E-8076-40A52D33E535}" type="datetime1">
              <a:rPr lang="zh-CN" altLang="en-US" smtClean="0"/>
              <a:t>2019-11-27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281F-2109-4DC5-8239-A6DB8EA97E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27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9ABF9-D263-4976-A184-792C0081F4FE}" type="datetime1">
              <a:rPr lang="zh-CN" altLang="en-US" smtClean="0"/>
              <a:t>2019-11-27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9281F-2109-4DC5-8239-A6DB8EA97E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30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 smtClean="0">
                <a:latin typeface="+mn-lt"/>
                <a:cs typeface="Arial" panose="020B0604020202020204" pitchFamily="34" charset="0"/>
              </a:rPr>
              <a:t>Discussion on the LF 110 nm </a:t>
            </a:r>
            <a:br>
              <a:rPr lang="en-US" altLang="zh-CN" sz="4400" b="1" dirty="0" smtClean="0">
                <a:latin typeface="+mn-lt"/>
                <a:cs typeface="Arial" panose="020B0604020202020204" pitchFamily="34" charset="0"/>
              </a:rPr>
            </a:br>
            <a:r>
              <a:rPr lang="en-US" altLang="zh-CN" sz="4400" b="1" dirty="0" smtClean="0">
                <a:latin typeface="+mn-lt"/>
                <a:cs typeface="Arial" panose="020B0604020202020204" pitchFamily="34" charset="0"/>
              </a:rPr>
              <a:t>CMOS CIS process</a:t>
            </a:r>
            <a:endParaRPr lang="zh-CN" altLang="en-US" sz="4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Ying ZHANG</a:t>
            </a:r>
          </a:p>
          <a:p>
            <a:r>
              <a:rPr lang="en-US" altLang="zh-CN" dirty="0" smtClean="0"/>
              <a:t>2019-11-25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281F-2109-4DC5-8239-A6DB8EA97E6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Process features (1)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77862"/>
            <a:ext cx="10515600" cy="5324151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err="1" smtClean="0"/>
              <a:t>LFoundry</a:t>
            </a:r>
            <a:r>
              <a:rPr lang="en-US" altLang="zh-CN" dirty="0" smtClean="0"/>
              <a:t> 110 nm CMOS CIS technology (quad-well, both PMOS and NMOS), high-resistivity bulk</a:t>
            </a:r>
          </a:p>
          <a:p>
            <a:r>
              <a:rPr lang="en-US" altLang="zh-CN" dirty="0" smtClean="0"/>
              <a:t>Custom patterned backside, process developed in collaboration with </a:t>
            </a:r>
            <a:r>
              <a:rPr lang="en-US" altLang="zh-CN" dirty="0" err="1" smtClean="0"/>
              <a:t>LFoundry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No info about the standard process</a:t>
            </a:r>
            <a:r>
              <a:rPr lang="en-US" altLang="zh-CN" dirty="0" smtClean="0"/>
              <a:t>, i.e. available sensor geometry/thickness</a:t>
            </a:r>
          </a:p>
          <a:p>
            <a:r>
              <a:rPr lang="en-US" altLang="zh-CN" dirty="0" smtClean="0"/>
              <a:t>Pixel size 25 </a:t>
            </a:r>
            <a:r>
              <a:rPr lang="el-GR" altLang="zh-CN" dirty="0" smtClean="0"/>
              <a:t>μ</a:t>
            </a:r>
            <a:r>
              <a:rPr lang="en-US" altLang="zh-CN" dirty="0" smtClean="0"/>
              <a:t>m x 25 </a:t>
            </a:r>
            <a:r>
              <a:rPr lang="el-GR" altLang="zh-CN" dirty="0" smtClean="0"/>
              <a:t>μ</a:t>
            </a:r>
            <a:r>
              <a:rPr lang="en-US" altLang="zh-CN" dirty="0" smtClean="0"/>
              <a:t>m process, back-side pattern and geometry validated in silicon (both MATISSE and pseudo-matrices, electrical, laser, radioactive source and </a:t>
            </a:r>
            <a:r>
              <a:rPr lang="en-US" altLang="zh-CN" dirty="0" err="1" smtClean="0"/>
              <a:t>microbeam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Investigated sensors with thicknesses of 100 µm, 200 µm, 300 µm.</a:t>
            </a:r>
          </a:p>
          <a:p>
            <a:pPr lvl="1"/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How about a 50 µm thick sensor: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ossible sensing diode size? Depletion voltage? SNR? Charge sharing…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39" y="1215026"/>
            <a:ext cx="8747761" cy="246070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281F-2109-4DC5-8239-A6DB8EA97E6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2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Process features (2)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77862"/>
            <a:ext cx="10673080" cy="5324151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Pixel capacitance ~20 </a:t>
            </a:r>
            <a:r>
              <a:rPr lang="en-US" altLang="zh-CN" dirty="0" err="1" smtClean="0"/>
              <a:t>fF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Capacitance vs. sensing diode size? Same case in a 50 µm thick sensor than in 100/200/300 µm </a:t>
            </a:r>
            <a:r>
              <a:rPr lang="en-US" altLang="zh-CN" dirty="0">
                <a:solidFill>
                  <a:srgbClr val="0070C0"/>
                </a:solidFill>
              </a:rPr>
              <a:t>thick </a:t>
            </a:r>
            <a:r>
              <a:rPr lang="en-US" altLang="zh-CN" dirty="0" smtClean="0">
                <a:solidFill>
                  <a:srgbClr val="0070C0"/>
                </a:solidFill>
              </a:rPr>
              <a:t>sensors?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Capacitance seems 5-7 larger than in the </a:t>
            </a:r>
            <a:r>
              <a:rPr lang="en-US" altLang="zh-CN" dirty="0" err="1" smtClean="0">
                <a:solidFill>
                  <a:srgbClr val="0070C0"/>
                </a:solidFill>
              </a:rPr>
              <a:t>TowerJazz</a:t>
            </a:r>
            <a:r>
              <a:rPr lang="en-US" altLang="zh-CN" dirty="0" smtClean="0">
                <a:solidFill>
                  <a:srgbClr val="0070C0"/>
                </a:solidFill>
              </a:rPr>
              <a:t> process, the higher Q/C the better in our application (for low power design)</a:t>
            </a:r>
          </a:p>
          <a:p>
            <a:r>
              <a:rPr lang="en-US" altLang="zh-CN" dirty="0"/>
              <a:t>In-pixel electronics located in the </a:t>
            </a:r>
            <a:r>
              <a:rPr lang="en-US" altLang="zh-CN" dirty="0" smtClean="0"/>
              <a:t>deep-</a:t>
            </a:r>
            <a:r>
              <a:rPr lang="en-US" altLang="zh-CN" dirty="0" err="1" smtClean="0"/>
              <a:t>pwell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smallest pixel size (sensing diode + Front-end + digital logic)? 25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en-US" altLang="zh-CN" dirty="0" smtClean="0">
                <a:solidFill>
                  <a:srgbClr val="0070C0"/>
                </a:solidFill>
              </a:rPr>
              <a:t>m achievable? 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In-pixel </a:t>
            </a:r>
            <a:r>
              <a:rPr lang="en-US" altLang="zh-CN" dirty="0">
                <a:solidFill>
                  <a:srgbClr val="0070C0"/>
                </a:solidFill>
              </a:rPr>
              <a:t>e</a:t>
            </a:r>
            <a:r>
              <a:rPr lang="en-US" altLang="zh-CN" dirty="0" smtClean="0">
                <a:solidFill>
                  <a:srgbClr val="0070C0"/>
                </a:solidFill>
              </a:rPr>
              <a:t>lectronics occupies 576 µm</a:t>
            </a:r>
            <a:r>
              <a:rPr lang="en-US" altLang="zh-CN" baseline="30000" dirty="0" smtClean="0">
                <a:solidFill>
                  <a:srgbClr val="0070C0"/>
                </a:solidFill>
              </a:rPr>
              <a:t>2</a:t>
            </a:r>
            <a:r>
              <a:rPr lang="en-US" altLang="zh-CN" dirty="0" smtClean="0">
                <a:solidFill>
                  <a:srgbClr val="0070C0"/>
                </a:solidFill>
              </a:rPr>
              <a:t> in 180 nm process</a:t>
            </a:r>
          </a:p>
          <a:p>
            <a:endParaRPr lang="en-US" altLang="zh-CN" dirty="0" smtClean="0">
              <a:solidFill>
                <a:srgbClr val="0070C0"/>
              </a:solidFill>
            </a:endParaRPr>
          </a:p>
          <a:p>
            <a:pPr lvl="1"/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39" y="1215026"/>
            <a:ext cx="8747761" cy="246070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281F-2109-4DC5-8239-A6DB8EA97E6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8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of our concerns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Are the </a:t>
            </a:r>
            <a:r>
              <a:rPr lang="en-US" altLang="zh-CN" b="1" dirty="0" smtClean="0">
                <a:solidFill>
                  <a:srgbClr val="0070C0"/>
                </a:solidFill>
              </a:rPr>
              <a:t>developed sensor designs</a:t>
            </a:r>
            <a:r>
              <a:rPr lang="en-US" altLang="zh-CN" dirty="0" smtClean="0"/>
              <a:t> by INFN applicable to the CEPC vertex ?</a:t>
            </a:r>
          </a:p>
          <a:p>
            <a:pPr lvl="1"/>
            <a:r>
              <a:rPr lang="en-US" altLang="zh-CN" dirty="0" smtClean="0"/>
              <a:t>“no sensor engineering or TCAD design would be foreseen” as stated by Manuel</a:t>
            </a:r>
          </a:p>
          <a:p>
            <a:pPr lvl="1"/>
            <a:r>
              <a:rPr lang="en-US" altLang="zh-CN" dirty="0" smtClean="0"/>
              <a:t>Sensor thickness should be less than 50 µm in our case. Compatibility with INFN’s project?</a:t>
            </a:r>
          </a:p>
          <a:p>
            <a:r>
              <a:rPr lang="en-US" altLang="zh-CN" dirty="0" smtClean="0"/>
              <a:t>Possibility of a full chip </a:t>
            </a:r>
            <a:r>
              <a:rPr lang="en-US" altLang="zh-CN" b="1" dirty="0" smtClean="0">
                <a:solidFill>
                  <a:srgbClr val="0070C0"/>
                </a:solidFill>
              </a:rPr>
              <a:t>design migration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/>
              <a:t>from TJ180 to LF11?</a:t>
            </a:r>
          </a:p>
          <a:p>
            <a:pPr lvl="1"/>
            <a:r>
              <a:rPr lang="en-US" altLang="zh-CN" dirty="0" smtClean="0"/>
              <a:t>High back-side voltage required for the sensor in LF case, while not in TJ case</a:t>
            </a:r>
          </a:p>
          <a:p>
            <a:pPr lvl="1"/>
            <a:r>
              <a:rPr lang="en-US" altLang="zh-CN" dirty="0" smtClean="0"/>
              <a:t>In-pixel analog circuit needed to be redesign, due to the different sensor capacitance (more than 5 times larger), power supply (1.5 times lower)</a:t>
            </a:r>
          </a:p>
          <a:p>
            <a:pPr lvl="1"/>
            <a:r>
              <a:rPr lang="en-US" altLang="zh-CN" dirty="0" smtClean="0"/>
              <a:t>Whether the migration of in-pixel digital logic is possible may depend on the pixel area?</a:t>
            </a:r>
          </a:p>
          <a:p>
            <a:pPr lvl="1"/>
            <a:r>
              <a:rPr lang="en-US" altLang="zh-CN" dirty="0" smtClean="0"/>
              <a:t>Others: number of metal, available (MIM) capacitor, etc.</a:t>
            </a:r>
          </a:p>
          <a:p>
            <a:r>
              <a:rPr lang="en-US" altLang="zh-CN" b="1" dirty="0">
                <a:solidFill>
                  <a:srgbClr val="0070C0"/>
                </a:solidFill>
              </a:rPr>
              <a:t>Own access </a:t>
            </a:r>
            <a:r>
              <a:rPr lang="en-US" altLang="zh-CN" dirty="0" smtClean="0"/>
              <a:t>to the LF 110 nm process for IHEP (in future)? Submission possibility?</a:t>
            </a:r>
          </a:p>
          <a:p>
            <a:pPr lvl="1"/>
            <a:r>
              <a:rPr lang="en-US" altLang="zh-CN" dirty="0"/>
              <a:t>To </a:t>
            </a:r>
            <a:r>
              <a:rPr lang="en-US" altLang="zh-CN" dirty="0" smtClean="0"/>
              <a:t>allow more </a:t>
            </a:r>
            <a:r>
              <a:rPr lang="en-US" altLang="zh-CN" dirty="0"/>
              <a:t>designer to </a:t>
            </a:r>
            <a:r>
              <a:rPr lang="en-US" altLang="zh-CN" dirty="0" smtClean="0"/>
              <a:t>easily </a:t>
            </a:r>
            <a:r>
              <a:rPr lang="en-US" altLang="zh-CN" dirty="0"/>
              <a:t>involve for </a:t>
            </a:r>
            <a:r>
              <a:rPr lang="en-US" altLang="zh-CN" dirty="0" smtClean="0"/>
              <a:t>a long-term collaboration. Limitations on IHEP visiting scientist and/or joint PhD student. Submission from IHEP side possible? MPW/ENR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281F-2109-4DC5-8239-A6DB8EA97E6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2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References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708682" y="620799"/>
            <a:ext cx="3796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M</a:t>
            </a:r>
            <a:r>
              <a:rPr lang="en-US" altLang="zh-CN" sz="1600" dirty="0" smtClean="0">
                <a:solidFill>
                  <a:schemeClr val="accent1"/>
                </a:solidFill>
              </a:rPr>
              <a:t>. </a:t>
            </a:r>
            <a:r>
              <a:rPr lang="en-US" altLang="zh-CN" sz="1600" dirty="0" err="1" smtClean="0">
                <a:solidFill>
                  <a:schemeClr val="accent1"/>
                </a:solidFill>
              </a:rPr>
              <a:t>Darocharolo</a:t>
            </a:r>
            <a:r>
              <a:rPr lang="en-US" altLang="zh-CN" sz="1600" dirty="0" smtClean="0">
                <a:solidFill>
                  <a:schemeClr val="accent1"/>
                </a:solidFill>
              </a:rPr>
              <a:t>, CEPC Workshop IHEP, 2019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281F-2109-4DC5-8239-A6DB8EA97E69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0201" y="964113"/>
            <a:ext cx="7854648" cy="589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References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112248" y="620799"/>
            <a:ext cx="1986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/>
                </a:solidFill>
              </a:rPr>
              <a:t>A. </a:t>
            </a:r>
            <a:r>
              <a:rPr lang="en-US" altLang="zh-CN" sz="1600" dirty="0" err="1" smtClean="0">
                <a:solidFill>
                  <a:schemeClr val="accent1"/>
                </a:solidFill>
              </a:rPr>
              <a:t>Rivetti</a:t>
            </a:r>
            <a:r>
              <a:rPr lang="en-US" altLang="zh-CN" sz="1600" dirty="0" smtClean="0">
                <a:solidFill>
                  <a:schemeClr val="accent1"/>
                </a:solidFill>
              </a:rPr>
              <a:t>, TREDI 2019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281F-2109-4DC5-8239-A6DB8EA97E69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75" y="1058778"/>
            <a:ext cx="9268957" cy="52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6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612" y="1218035"/>
            <a:ext cx="6028818" cy="479901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19837" y="595078"/>
            <a:ext cx="1986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/>
                </a:solidFill>
              </a:rPr>
              <a:t>A. </a:t>
            </a:r>
            <a:r>
              <a:rPr lang="en-US" altLang="zh-CN" sz="1600" dirty="0" err="1" smtClean="0">
                <a:solidFill>
                  <a:schemeClr val="accent1"/>
                </a:solidFill>
              </a:rPr>
              <a:t>Rivetti</a:t>
            </a:r>
            <a:r>
              <a:rPr lang="en-US" altLang="zh-CN" sz="1600" dirty="0" smtClean="0">
                <a:solidFill>
                  <a:schemeClr val="accent1"/>
                </a:solidFill>
              </a:rPr>
              <a:t>, TREDI 2019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863" y="2064924"/>
            <a:ext cx="5716960" cy="2943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727311" y="1527858"/>
            <a:ext cx="106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MATISSE </a:t>
            </a:r>
            <a:endParaRPr lang="zh-CN" altLang="en-US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281F-2109-4DC5-8239-A6DB8EA97E6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293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421</Words>
  <Application>Microsoft Office PowerPoint</Application>
  <PresentationFormat>宽屏</PresentationFormat>
  <Paragraphs>57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Arial</vt:lpstr>
      <vt:lpstr>Calibri</vt:lpstr>
      <vt:lpstr>Calibri Light</vt:lpstr>
      <vt:lpstr>Office 主题</vt:lpstr>
      <vt:lpstr>Discussion on the LF 110 nm  CMOS CIS process</vt:lpstr>
      <vt:lpstr>Process features (1)</vt:lpstr>
      <vt:lpstr>Process features (2)</vt:lpstr>
      <vt:lpstr>Summary of our concerns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on the LF 110 nm process</dc:title>
  <dc:creator>ZY</dc:creator>
  <cp:lastModifiedBy>ZY</cp:lastModifiedBy>
  <cp:revision>45</cp:revision>
  <dcterms:created xsi:type="dcterms:W3CDTF">2019-11-25T02:45:38Z</dcterms:created>
  <dcterms:modified xsi:type="dcterms:W3CDTF">2019-11-27T07:17:38Z</dcterms:modified>
</cp:coreProperties>
</file>