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1" r:id="rId1"/>
  </p:sldMasterIdLst>
  <p:notesMasterIdLst>
    <p:notesMasterId r:id="rId60"/>
  </p:notesMasterIdLst>
  <p:handoutMasterIdLst>
    <p:handoutMasterId r:id="rId61"/>
  </p:handoutMasterIdLst>
  <p:sldIdLst>
    <p:sldId id="768" r:id="rId2"/>
    <p:sldId id="783" r:id="rId3"/>
    <p:sldId id="711" r:id="rId4"/>
    <p:sldId id="780" r:id="rId5"/>
    <p:sldId id="762" r:id="rId6"/>
    <p:sldId id="766" r:id="rId7"/>
    <p:sldId id="784" r:id="rId8"/>
    <p:sldId id="764" r:id="rId9"/>
    <p:sldId id="984" r:id="rId10"/>
    <p:sldId id="1039" r:id="rId11"/>
    <p:sldId id="982" r:id="rId12"/>
    <p:sldId id="983" r:id="rId13"/>
    <p:sldId id="765" r:id="rId14"/>
    <p:sldId id="1033" r:id="rId15"/>
    <p:sldId id="1031" r:id="rId16"/>
    <p:sldId id="1032" r:id="rId17"/>
    <p:sldId id="781" r:id="rId18"/>
    <p:sldId id="782" r:id="rId19"/>
    <p:sldId id="976" r:id="rId20"/>
    <p:sldId id="977" r:id="rId21"/>
    <p:sldId id="975" r:id="rId22"/>
    <p:sldId id="802" r:id="rId23"/>
    <p:sldId id="978" r:id="rId24"/>
    <p:sldId id="1035" r:id="rId25"/>
    <p:sldId id="952" r:id="rId26"/>
    <p:sldId id="1036" r:id="rId27"/>
    <p:sldId id="968" r:id="rId28"/>
    <p:sldId id="953" r:id="rId29"/>
    <p:sldId id="956" r:id="rId30"/>
    <p:sldId id="970" r:id="rId31"/>
    <p:sldId id="969" r:id="rId32"/>
    <p:sldId id="962" r:id="rId33"/>
    <p:sldId id="777" r:id="rId34"/>
    <p:sldId id="987" r:id="rId35"/>
    <p:sldId id="988" r:id="rId36"/>
    <p:sldId id="964" r:id="rId37"/>
    <p:sldId id="776" r:id="rId38"/>
    <p:sldId id="1040" r:id="rId39"/>
    <p:sldId id="1009" r:id="rId40"/>
    <p:sldId id="993" r:id="rId41"/>
    <p:sldId id="995" r:id="rId42"/>
    <p:sldId id="996" r:id="rId43"/>
    <p:sldId id="1012" r:id="rId44"/>
    <p:sldId id="1008" r:id="rId45"/>
    <p:sldId id="1013" r:id="rId46"/>
    <p:sldId id="1014" r:id="rId47"/>
    <p:sldId id="1015" r:id="rId48"/>
    <p:sldId id="1021" r:id="rId49"/>
    <p:sldId id="967" r:id="rId50"/>
    <p:sldId id="760" r:id="rId51"/>
    <p:sldId id="1022" r:id="rId52"/>
    <p:sldId id="955" r:id="rId53"/>
    <p:sldId id="1023" r:id="rId54"/>
    <p:sldId id="1026" r:id="rId55"/>
    <p:sldId id="1028" r:id="rId56"/>
    <p:sldId id="1029" r:id="rId57"/>
    <p:sldId id="1025" r:id="rId58"/>
    <p:sldId id="1027" r:id="rId5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lke" initials="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24FA"/>
    <a:srgbClr val="FA3CF8"/>
    <a:srgbClr val="7FC42C"/>
    <a:srgbClr val="000000"/>
    <a:srgbClr val="FF8F5A"/>
    <a:srgbClr val="A4FD38"/>
    <a:srgbClr val="FFC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26" autoAdjust="0"/>
    <p:restoredTop sz="85499" autoAdjust="0"/>
  </p:normalViewPr>
  <p:slideViewPr>
    <p:cSldViewPr>
      <p:cViewPr varScale="1">
        <p:scale>
          <a:sx n="97" d="100"/>
          <a:sy n="97" d="100"/>
        </p:scale>
        <p:origin x="208" y="4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137" d="100"/>
          <a:sy n="137" d="100"/>
        </p:scale>
        <p:origin x="1622" y="9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41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r">
              <a:defRPr sz="1200"/>
            </a:lvl1pPr>
          </a:lstStyle>
          <a:p>
            <a:fld id="{E9CCA479-EB8F-4BFC-A9AA-4AAFD2ADB582}" type="datetimeFigureOut">
              <a:rPr lang="nl-NL" smtClean="0"/>
              <a:pPr/>
              <a:t>19-09-2026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218"/>
            <a:ext cx="2946400" cy="49641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r">
              <a:defRPr sz="1200"/>
            </a:lvl1pPr>
          </a:lstStyle>
          <a:p>
            <a:fld id="{6831870B-7C67-4FC4-BEF5-2ACD4DF981D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411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3"/>
          </a:xfrm>
          <a:prstGeom prst="rect">
            <a:avLst/>
          </a:prstGeom>
        </p:spPr>
        <p:txBody>
          <a:bodyPr vert="horz" lIns="91718" tIns="45859" rIns="91718" bIns="45859" rtlCol="0"/>
          <a:lstStyle>
            <a:lvl1pPr algn="r">
              <a:defRPr sz="1200"/>
            </a:lvl1pPr>
          </a:lstStyle>
          <a:p>
            <a:fld id="{A70ED500-B3E1-471C-A9B2-CD8A511BE04B}" type="datetimeFigureOut">
              <a:rPr lang="nl-NL" smtClean="0"/>
              <a:pPr/>
              <a:t>19-09-2026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8" tIns="45859" rIns="91718" bIns="45859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1718" tIns="45859" rIns="91718" bIns="45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3"/>
          </a:xfrm>
          <a:prstGeom prst="rect">
            <a:avLst/>
          </a:prstGeom>
        </p:spPr>
        <p:txBody>
          <a:bodyPr vert="horz" lIns="91718" tIns="45859" rIns="91718" bIns="45859" rtlCol="0" anchor="b"/>
          <a:lstStyle>
            <a:lvl1pPr algn="r">
              <a:defRPr sz="1200"/>
            </a:lvl1pPr>
          </a:lstStyle>
          <a:p>
            <a:fld id="{20A93C87-F0F0-4BC6-BDC5-2C6B968D78CF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2948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51CB9-40E5-2F2C-4A86-A31D39F3F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70B9FF-2C56-96AA-AF06-50BB025AF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6740D-B2B6-0DB5-66C4-8F6E09D45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417F5-CCC2-A34B-1B45-4D6C38863F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783195-29C5-4042-A450-98C8D476F76F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763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219DC-6DA5-3F53-13E4-5D76B2733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55EA3-1322-378B-E886-61F245695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8E4AB9-48EF-B870-44F1-0D1BD4A6A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565CF-C47E-6EA5-C261-73B51E47C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794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7635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4AF20-5C64-5DD4-13BE-9F32C0A4D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AF5DC-DBED-09B5-25EF-A6FD0DB0D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89ED06-D180-5326-EE29-64CD29B92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38235-F1AA-5987-F143-7413F92AE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605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407D5-7CF5-F21E-2280-2359E5904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283F41-C3A3-FDE8-DAFA-79225157A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A1DE3-33A4-65C2-73D1-2B2F599EB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CEA29-FEA5-AA55-49DB-4C9E0E97F3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6560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826D5-88C2-5059-C246-CDB893B4E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8ACEC-4552-575F-75ED-A72CB8D9D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BC478-11CE-87F8-776E-D60376EB4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A6C02-1A7B-3547-43D0-A18357C29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524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B93F1-939F-583C-4632-03ECB7A92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442E2-F28E-68A1-ECA0-B7E0CE9A2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A626B6-6D34-8B47-93BF-95823DD96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1EE38-1B75-90D0-F643-1C3DDDE1D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0097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85EFE-1F64-8520-C487-03F2B867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D11C6-0E3A-D57E-0FB4-A275BC043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0EB96-DEF7-617C-C9B2-F598AF709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1ED4C-6147-71D3-1D3A-43579910C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9361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3B74-09AF-D76F-746A-B0A61FF1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2A55B-0EE8-983C-D837-3F8EF149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9B22C-2FCE-E127-0555-9A60E3CE6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F1957-1990-05B0-F49D-87B419334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4282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D7D26-BFA1-2F0E-0495-E6DFAB2DF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B4CDA-5214-A420-EB44-D69B3BE26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C22B1-9CD1-289D-A592-5D1AFE29D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9C8DA-78FB-B869-3C2F-15DD0D76C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8795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5834C-A0C4-478A-9FB5-45CA93FA0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1B1C88-37EA-62D7-9EB0-CF076D07D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7BE0B6-6D46-8AE5-3F56-04F5947C2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E76BC-3BB3-9928-EAC1-91C155787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2335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56BA-03B1-349C-7A9A-93EA691CD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EF6BA0-56AE-EFD5-4D23-FE80F3F8C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0ABD9-126E-A846-4D19-28BC1CB19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little bangs as in the Big Bang, material properties are accessed by fluctuation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00111-7547-63FB-8600-16FAE3D6C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6116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69D6-6DB0-5496-5766-533F3D83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6B620-CFC8-CD69-C2B2-2B5A99295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65328-03A9-9EC9-3281-FD0EFE707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little bangs as in the Big Bang, material properties are accessed by fluctuation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EC85F-5FD8-BC5D-2A82-B7FB877607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5910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6D399-02A8-2D53-939F-089907B4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9D5FC-7B78-0CCD-59E6-1C7987642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76352C-58AD-EEAC-7090-C03C0527C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little bangs as in the Big Bang, material properties are accessed by fluctuation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0994E-916A-8BDD-BC6D-0E25EF23F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7727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F381-1BB3-4E49-BF97-C48E061C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E7C7E-5454-7096-0D3A-A2242C2C9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0A7F9-8450-33C3-458F-AB9E2841C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7D2E4-2722-85E3-C760-4C74C5AF3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131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6FC24-E3BE-AB36-6A9E-E663FC01B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FE180-7774-2FEB-4742-82D983C8C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44E82-EC0C-4141-401D-3A4F50065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F5807-5C03-5650-B59C-32C19CC02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7058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8F13E-C49F-1181-235F-8016AB4F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F11556-18A1-7FDC-B796-AA0FED305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EB5BE-3CC7-AF8E-110D-BB6A1E7ED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447C3-6BCA-C50C-1BE1-D9D333882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742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F3081-66DF-B824-1DF9-13B4371EB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7C46BD-31A7-50C9-F637-EFCD2E783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AAA8D-51C5-1665-5BAC-945309402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7E967-7A67-84C2-E701-7063244C72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555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E0965-516E-56D6-2D83-80D9E2370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FDD22-98FF-030B-CFA7-AB74DEC02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81C5B-091A-634C-86B8-0F06561E7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B2D95-3057-40F8-3A59-DC4D61F87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277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E9C74-D732-D94A-771E-594C8FCA4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7190D-1F97-5260-9203-D7B63541F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ECDB99-6578-7BB1-A2A6-C806F33B7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Helvetica Light" panose="020B0403020202020204" pitchFamily="34" charset="0"/>
              </a:rPr>
              <a:t>Interplay between system size and scattering length can lead to a size-dependent modification of the correlation function in presence of a bound state</a:t>
            </a:r>
          </a:p>
          <a:p>
            <a:r>
              <a:rPr lang="en-US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479C5-A976-289F-B831-30CC1EFED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638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E69F-A0C4-CEB4-CDD5-D42F9B78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DFA75-6D45-BFDA-32C0-70B94D3C5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2EA4F-6B56-D883-ABD8-88E434FC7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84613-5062-207E-6D70-ECC57A8CB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9113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E974-AC7D-4037-581D-E29435170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A4721-8102-DE67-0AED-3A6EC151B9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8F6B0-5BEB-46D8-4D87-4D1B06C0F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0FF2D-EFBE-55E2-51DF-28E6F4FFC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8353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631D-E211-8FBC-7974-C5D995AD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A85E0-18C0-61D2-7DA6-C8EB2E735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EB200-649F-6796-6A15-97C538A11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6C68A-8606-6D65-3299-2331908D6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590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1E7C2-E686-67F8-31B6-833418AA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5ABD5-FE28-7EA3-3E1A-86BCA1B6F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97C1D-9355-5686-1A07-C325E2449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23084-F6EC-56F3-DA28-A250B8688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1851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F4BF-8E98-DABE-C092-E21949DE1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09AB7B-0A42-91AE-FEEE-428A3BF10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05C11-396C-F9A7-C69A-2A81C0646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2D5A9-3328-AF8E-C7B4-686462694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2498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B0BAD-4817-C7F1-B113-55218A68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AC964-D3D1-3918-ECBC-2FC346424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6C7723-CB8A-6B32-265B-F67027B33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F9B46-6FD6-3C22-71FD-F6E488323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87074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5C9E9-AC9C-4CAA-544B-4291885F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AD925-EF14-4C69-9421-1C2DBAE69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DEC5A-229E-BC47-AD28-BFD7FEAA0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49C02-4742-138F-D831-F6ECE95C1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74513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0B2DC-87BD-7A2D-EE86-6565F47C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FB4FF-CDC7-B7A1-7595-024365EE1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D9C8C-7139-8346-2F7F-D637BAC81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97EC9-6717-1F7F-3714-2018EB960E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62646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243AF-43F2-34C0-ACCF-CCA6BAD45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1D24A-402C-43A4-26E4-72A9A296F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CF052-25D5-EBB1-7348-DCCCBB001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5A474E-2A95-2444-CC86-EE5933EA0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80802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9C0ED-EF83-446A-525A-59027C9D0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A293E7-2CAD-DE8C-4118-B06E85E41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3EA0C-30B3-EE9E-635A-DB8A5385E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87FB2-7C86-792A-C9B8-F6FCA1CCD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7486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D2C7B-6020-279A-B8F4-3C77F4A26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CC2A4-973D-DC04-6E2F-BB17BE661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B7732-B393-D670-4090-A9AD9F43D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DC0C4-F670-6470-D066-494B21192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05381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E57FC-D8B7-29BD-877A-E222D29A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CB9EA-C544-DA6A-69AD-7D9C3353B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47AD3-EFF0-9256-3BDF-8CA9106BA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6DC5C-1D29-C1BE-2FA4-9742A6F95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8991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69202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652B-7690-1AF4-B22A-76950C03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4E93D5-38C0-F3DA-19E8-7CA83295F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768EB-26C3-6BB6-FF63-C6A59CA84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CA36F-8BF6-E7D5-F98D-BB558E7B0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23154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6162A-90BD-F2B4-FB5F-DEDECC0AE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B5F233-8099-E0B4-403E-84406669B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301FC-37A2-43DB-B16F-645770155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B382A-87D1-A9D3-14AC-AE00E930F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58575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61F84-1908-5F07-0285-E755059BC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E8D96-1BBE-EAC6-AB52-2A4F2ABED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E1266-6144-6B18-0F3A-29F5CC299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48317-71A4-53D1-B77E-3E0078B0D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27811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631D-E211-8FBC-7974-C5D995ADA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A85E0-18C0-61D2-7DA6-C8EB2E735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AEB200-649F-6796-6A15-97C538A11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6C68A-8606-6D65-3299-2331908D6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5900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E822-E2EC-BEBF-2CEC-884B8BE14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09CD9-C3A0-5F26-FA2A-EA47040AE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FCCB42-7C69-C05F-4935-44789A808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77950-1975-6959-4E7E-1CC69A822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82785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D38D4-0666-14EC-2C33-1B4C9DB9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9A5B70-E0D7-D898-0FB2-F56ACFBDB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78735-2072-C83E-9803-F0674AF33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5D493-A107-872D-A416-25B775258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12522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01693-7793-1D49-F555-5957BD40F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0794A-A750-852B-39B0-B16655391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61DD8-85D1-4C8F-81DB-66272D779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LO, HQ interacts via 2-&gt;2,  dominant contribution from t-channel gluon exchange regulated by m_D^2 \sim g^2 T^2. Scale separation of hard modes of order T and soft modes of order </a:t>
            </a:r>
            <a:r>
              <a:rPr lang="en-US" dirty="0" err="1"/>
              <a:t>gT</a:t>
            </a:r>
            <a:r>
              <a:rPr lang="en-US" dirty="0"/>
              <a:t> leads to logarithms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DA0F9-0472-8003-0E81-6D5B3AC58B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81981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855E2-3EC4-FF23-9CD2-F8A14065B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0AC00A-39F1-0D83-4C1A-795380A32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5992E-5646-45F1-87B5-8E0B581E5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29202-517C-F328-E70A-5E182C197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608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C0526-62DE-B0D2-C96B-7B33DA60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511A8-4255-355D-E2CB-DB931C1F8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664BF-DD12-D835-E4EF-0F8CA19BB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85E34-E312-9DFC-C882-6DBA1410B0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55462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C2F6A-1697-05EE-A409-69FAF6CC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5B79B-80D7-194C-C159-398FD1BC0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ECE9B-D799-C505-3B3B-85926EED2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55512-5AF6-908F-DFDA-02792C28A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8762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5C4CE-E7CC-FE06-C9D5-6D9CC2C9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C03B-6C14-7DD2-4EEE-51F9CA4DD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50674-4717-58F4-832E-C1CBD806C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B79F3-4C92-0AD9-EF24-98E79C37E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8423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9A464-5CC8-FBFF-B2F4-FF376814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43C64-12A8-C5ED-44DD-8911AFE28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470F3A-5210-43E9-9CB9-155BF26A4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3426A-56DB-4D82-D19C-23F7DAE16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90365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5858-F8B5-DF7B-E3F7-EF439B9B1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00AA3-A708-4570-AA40-2F034E106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E01A3-EFB3-DB8E-A678-DFD357935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F3909-71FF-9185-CF6E-E2CF64F7F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96653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A645F-E106-4889-659B-AC730733D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6464E-E813-0248-0806-B0571BFF9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D9C85-5C3E-48E1-00D4-E75D2EE7D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07276-B238-0E3A-4F4D-81128C8F6B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494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21EE8-112D-2B4E-6193-4BF33EFE9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52593-9C6C-519D-E0A4-996EF93CD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612D3-9A52-13E5-DCAC-8C03CC8E5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F8D0F-1D75-6BCD-8872-60F8B5C84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3704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5B5A-CCD2-4E98-C75C-6391653C2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3DAB8-A950-184E-01FD-1D01EBC92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D82630-C2B4-F949-36D1-ECF3B42EF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2E38B-501E-0827-1983-D5FA9AD671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02006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1E7C2-E686-67F8-31B6-833418AA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5ABD5-FE28-7EA3-3E1A-86BCA1B6F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97C1D-9355-5686-1A07-C325E2449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23084-F6EC-56F3-DA28-A250B8688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1851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B671A-B477-6847-C47F-4A295D402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3EA234-74F2-E1DA-CB14-BB0CF5B44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F1587A-C263-2FA6-0FBD-BA25EB078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92C75-7C46-50C2-E0A8-16B4E0D74F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96905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B87AC-F7E9-C9FE-BCE0-E46A2775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2ECD5-01F0-9BF7-B7A4-DA60E8BD0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3A9A6-DD1D-E227-51A3-A182BF0C4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E3B8E-4753-4A65-EA9E-34ABE822D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37517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0E01-C2DC-9C37-95C1-3F03B961D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9718E-66D0-BB17-CD05-3E29F193A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F1C34-96FB-870B-198E-5755D0E17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CF456-BA29-3A92-1846-45CE7248E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22672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2C13-58DD-2D46-D88A-C51588435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C8965-A81A-AA68-6D27-13F020CAD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06836-817C-BD25-1F54-5004D2928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3284B-9B2D-5AAA-AFE8-54830140E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79421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CA3D-62A0-6602-7A70-1FDDBF2B8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294D2-3E29-7EE9-D6EA-44933E6239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35407-DF03-1EFD-2558-3AA04049D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D8543-2B38-9C2D-B3D9-4AF96E3CD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21417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EB896-FF7A-4D63-EC4E-D7AAA211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B3B08-66B7-3050-E4D4-CD71EF2D7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B90D6-9312-8B9A-8E44-6E278B87A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54391-E8AB-0352-634F-D2984D857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93C87-F0F0-4BC6-BDC5-2C6B968D78CF}" type="slidenum">
              <a:rPr lang="nl-NL" smtClean="0"/>
              <a:pPr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10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40433-150C-447F-9FFC-AF24AA8E2DE9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9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B749A-1546-454C-BB68-60CBF38B78B2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1414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B326-F20E-4FB1-AB68-E3C700D0A079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71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7776-E099-4984-8B60-76848BAB2E26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87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0B8A-84FA-41C6-8A41-CD6B6025AECB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134671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CF1D-D203-42D2-9024-C11945ED8C09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096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74D4-ADBC-4B47-A8A5-0D08DA2649AF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112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CA5D93F-3442-4693-93B6-87F31361A5E8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165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96A3B-B161-406A-8D19-8D7F6B6D71CB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4576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DAC46-674D-4E4A-A028-7F0C6C230921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812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69564-2026-4974-AD2F-20BD4F973867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329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8110B8A-84FA-41C6-8A41-CD6B6025AECB}" type="datetime1">
              <a:rPr lang="nl-NL" smtClean="0"/>
              <a:pPr/>
              <a:t>19-09-2026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1A58DBF-7C61-4997-9886-539CDC07A380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00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0.e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5.emf"/><Relationship Id="rId21" Type="http://schemas.openxmlformats.org/officeDocument/2006/relationships/image" Target="../media/image25.png"/><Relationship Id="rId7" Type="http://schemas.openxmlformats.org/officeDocument/2006/relationships/image" Target="../media/image17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2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9.emf"/><Relationship Id="rId5" Type="http://schemas.openxmlformats.org/officeDocument/2006/relationships/image" Target="../media/image16.emf"/><Relationship Id="rId15" Type="http://schemas.openxmlformats.org/officeDocument/2006/relationships/image" Target="../media/image21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3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8.emf"/><Relationship Id="rId1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emf"/><Relationship Id="rId5" Type="http://schemas.openxmlformats.org/officeDocument/2006/relationships/image" Target="../media/image28.emf"/><Relationship Id="rId10" Type="http://schemas.openxmlformats.org/officeDocument/2006/relationships/image" Target="../media/image33.emf"/><Relationship Id="rId4" Type="http://schemas.openxmlformats.org/officeDocument/2006/relationships/image" Target="../media/image27.jpeg"/><Relationship Id="rId9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hyperlink" Target="https://cds.cern.ch/record/2803563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em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emf"/><Relationship Id="rId5" Type="http://schemas.openxmlformats.org/officeDocument/2006/relationships/image" Target="../media/image81.emf"/><Relationship Id="rId4" Type="http://schemas.openxmlformats.org/officeDocument/2006/relationships/hyperlink" Target="https://arxiv.org/abs/2503.11764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emf"/><Relationship Id="rId5" Type="http://schemas.openxmlformats.org/officeDocument/2006/relationships/image" Target="../media/image85.png"/><Relationship Id="rId4" Type="http://schemas.openxmlformats.org/officeDocument/2006/relationships/image" Target="../media/image84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em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89.emf"/><Relationship Id="rId7" Type="http://schemas.openxmlformats.org/officeDocument/2006/relationships/image" Target="../media/image9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emf"/><Relationship Id="rId11" Type="http://schemas.openxmlformats.org/officeDocument/2006/relationships/image" Target="../media/image97.png"/><Relationship Id="rId5" Type="http://schemas.openxmlformats.org/officeDocument/2006/relationships/image" Target="../media/image91.emf"/><Relationship Id="rId10" Type="http://schemas.openxmlformats.org/officeDocument/2006/relationships/image" Target="../media/image96.emf"/><Relationship Id="rId4" Type="http://schemas.openxmlformats.org/officeDocument/2006/relationships/image" Target="../media/image90.emf"/><Relationship Id="rId9" Type="http://schemas.openxmlformats.org/officeDocument/2006/relationships/image" Target="../media/image95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image" Target="../media/image98.emf"/><Relationship Id="rId7" Type="http://schemas.openxmlformats.org/officeDocument/2006/relationships/image" Target="../media/image102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image" Target="../media/image104.emf"/><Relationship Id="rId7" Type="http://schemas.openxmlformats.org/officeDocument/2006/relationships/image" Target="../media/image108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emf"/><Relationship Id="rId5" Type="http://schemas.openxmlformats.org/officeDocument/2006/relationships/image" Target="../media/image106.emf"/><Relationship Id="rId10" Type="http://schemas.openxmlformats.org/officeDocument/2006/relationships/image" Target="../media/image111.png"/><Relationship Id="rId4" Type="http://schemas.openxmlformats.org/officeDocument/2006/relationships/image" Target="../media/image105.emf"/><Relationship Id="rId9" Type="http://schemas.openxmlformats.org/officeDocument/2006/relationships/image" Target="../media/image11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emf"/><Relationship Id="rId5" Type="http://schemas.openxmlformats.org/officeDocument/2006/relationships/image" Target="../media/image114.emf"/><Relationship Id="rId4" Type="http://schemas.openxmlformats.org/officeDocument/2006/relationships/image" Target="../media/image11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rxiv.org/abs/2503.11764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emf"/><Relationship Id="rId4" Type="http://schemas.openxmlformats.org/officeDocument/2006/relationships/image" Target="../media/image118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image" Target="../media/image120.emf"/><Relationship Id="rId7" Type="http://schemas.openxmlformats.org/officeDocument/2006/relationships/image" Target="../media/image12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emf"/><Relationship Id="rId11" Type="http://schemas.openxmlformats.org/officeDocument/2006/relationships/image" Target="../media/image128.emf"/><Relationship Id="rId5" Type="http://schemas.openxmlformats.org/officeDocument/2006/relationships/image" Target="../media/image122.emf"/><Relationship Id="rId10" Type="http://schemas.openxmlformats.org/officeDocument/2006/relationships/image" Target="../media/image127.emf"/><Relationship Id="rId4" Type="http://schemas.openxmlformats.org/officeDocument/2006/relationships/image" Target="../media/image121.emf"/><Relationship Id="rId9" Type="http://schemas.openxmlformats.org/officeDocument/2006/relationships/image" Target="../media/image126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emf"/><Relationship Id="rId3" Type="http://schemas.openxmlformats.org/officeDocument/2006/relationships/image" Target="../media/image138.emf"/><Relationship Id="rId7" Type="http://schemas.openxmlformats.org/officeDocument/2006/relationships/image" Target="../media/image142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4" Type="http://schemas.openxmlformats.org/officeDocument/2006/relationships/image" Target="../media/image145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50.emf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B2E5D-74E9-C621-294C-1F4C76561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1CA768-44BF-9204-6318-4F059941A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585362" cy="8382000"/>
          </a:xfrm>
          <a:prstGeom prst="rect">
            <a:avLst/>
          </a:prstGeom>
        </p:spPr>
      </p:pic>
      <p:pic>
        <p:nvPicPr>
          <p:cNvPr id="15" name="Picture 2" descr="Image result for cern logo">
            <a:extLst>
              <a:ext uri="{FF2B5EF4-FFF2-40B4-BE49-F238E27FC236}">
                <a16:creationId xmlns:a16="http://schemas.microsoft.com/office/drawing/2014/main" id="{589EF7F2-5271-A3DE-D45C-C92EFC4BD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3"/>
          <a:stretch/>
        </p:blipFill>
        <p:spPr bwMode="auto">
          <a:xfrm>
            <a:off x="0" y="-19050"/>
            <a:ext cx="2286000" cy="23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FFDF287-219B-6374-AACA-3F625B6CA93D}"/>
              </a:ext>
            </a:extLst>
          </p:cNvPr>
          <p:cNvSpPr txBox="1">
            <a:spLocks/>
          </p:cNvSpPr>
          <p:nvPr/>
        </p:nvSpPr>
        <p:spPr>
          <a:xfrm>
            <a:off x="4572000" y="914400"/>
            <a:ext cx="7346119" cy="1176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rgbClr val="FFFF00"/>
                </a:solidFill>
                <a:latin typeface="Tw Cen MT Condensed" pitchFamily="34" charset="0"/>
              </a:rPr>
              <a:t>Hard Probes in the Precision Era of Heavy-Ion Physics</a:t>
            </a:r>
            <a:br>
              <a:rPr lang="en-US" sz="4200" b="1" dirty="0">
                <a:solidFill>
                  <a:srgbClr val="FFFF00"/>
                </a:solidFill>
                <a:latin typeface="Tw Cen MT Condensed" pitchFamily="34" charset="0"/>
              </a:rPr>
            </a:br>
            <a:r>
              <a:rPr lang="en-US" sz="2400" b="1" dirty="0">
                <a:solidFill>
                  <a:srgbClr val="FFFF00"/>
                </a:solidFill>
                <a:latin typeface="Tw Cen MT Condensed" pitchFamily="34" charset="0"/>
              </a:rPr>
              <a:t>Urs Achim Wiedemann</a:t>
            </a:r>
            <a:br>
              <a:rPr lang="en-US" sz="2400" b="1" dirty="0">
                <a:solidFill>
                  <a:srgbClr val="FFFF00"/>
                </a:solidFill>
                <a:latin typeface="Tw Cen MT Condensed" pitchFamily="34" charset="0"/>
              </a:rPr>
            </a:br>
            <a:r>
              <a:rPr lang="en-US" sz="2400" b="1" dirty="0">
                <a:solidFill>
                  <a:srgbClr val="FFFF00"/>
                </a:solidFill>
                <a:latin typeface="Tw Cen MT Condensed" pitchFamily="34" charset="0"/>
              </a:rPr>
              <a:t>22 Sep 2026, Wuhan, China </a:t>
            </a:r>
            <a:endParaRPr lang="nl-NL" sz="2400" b="1" dirty="0">
              <a:solidFill>
                <a:srgbClr val="FFFF00"/>
              </a:solidFill>
              <a:latin typeface="Tw Cen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24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39965-B502-0B88-7C3A-B7AB83F3B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0187B9A3-FE85-C896-A651-745773F59CFC}"/>
              </a:ext>
            </a:extLst>
          </p:cNvPr>
          <p:cNvSpPr/>
          <p:nvPr/>
        </p:nvSpPr>
        <p:spPr>
          <a:xfrm>
            <a:off x="8977179" y="886067"/>
            <a:ext cx="2438400" cy="1689374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8A5A12-F67D-5647-972B-BFE6C6861005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0953F7-95D8-130A-330A-94252BEB5F0C}"/>
              </a:ext>
            </a:extLst>
          </p:cNvPr>
          <p:cNvSpPr txBox="1">
            <a:spLocks/>
          </p:cNvSpPr>
          <p:nvPr/>
        </p:nvSpPr>
        <p:spPr>
          <a:xfrm>
            <a:off x="0" y="-7620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b="1" u="sng" dirty="0">
                <a:solidFill>
                  <a:schemeClr val="tx1"/>
                </a:solidFill>
              </a:rPr>
              <a:t>H</a:t>
            </a:r>
            <a:r>
              <a:rPr lang="en-US" sz="4400" u="sng" dirty="0">
                <a:solidFill>
                  <a:schemeClr val="tx1"/>
                </a:solidFill>
              </a:rPr>
              <a:t>eavy </a:t>
            </a:r>
            <a:r>
              <a:rPr lang="en-US" b="1" u="sng" dirty="0">
                <a:solidFill>
                  <a:schemeClr val="tx1"/>
                </a:solidFill>
              </a:rPr>
              <a:t>I</a:t>
            </a:r>
            <a:r>
              <a:rPr lang="en-US" sz="4400" u="sng" dirty="0">
                <a:solidFill>
                  <a:schemeClr val="tx1"/>
                </a:solidFill>
              </a:rPr>
              <a:t>on </a:t>
            </a:r>
            <a:r>
              <a:rPr lang="en-US" b="1" u="sng" dirty="0">
                <a:solidFill>
                  <a:schemeClr val="tx1"/>
                </a:solidFill>
              </a:rPr>
              <a:t>P</a:t>
            </a:r>
            <a:r>
              <a:rPr lang="en-US" sz="4400" u="sng" dirty="0">
                <a:solidFill>
                  <a:schemeClr val="tx1"/>
                </a:solidFill>
              </a:rPr>
              <a:t>hysics: </a:t>
            </a:r>
            <a:r>
              <a:rPr lang="en-US" sz="4400" u="sng" dirty="0">
                <a:solidFill>
                  <a:srgbClr val="FFC000"/>
                </a:solidFill>
              </a:rPr>
              <a:t>5 decades of discoveries and surprises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EC25AEA-9988-245F-636E-EC938EBFA7A2}"/>
              </a:ext>
            </a:extLst>
          </p:cNvPr>
          <p:cNvSpPr/>
          <p:nvPr/>
        </p:nvSpPr>
        <p:spPr>
          <a:xfrm>
            <a:off x="632042" y="980971"/>
            <a:ext cx="2400016" cy="901811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AE2E4-7AE4-F8C8-107F-7F65BEFC07FC}"/>
              </a:ext>
            </a:extLst>
          </p:cNvPr>
          <p:cNvSpPr txBox="1"/>
          <p:nvPr/>
        </p:nvSpPr>
        <p:spPr>
          <a:xfrm>
            <a:off x="685800" y="997803"/>
            <a:ext cx="2311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1973 </a:t>
            </a:r>
            <a:r>
              <a:rPr lang="en-US" sz="2800" b="1" dirty="0">
                <a:solidFill>
                  <a:srgbClr val="0070C0"/>
                </a:solidFill>
              </a:rPr>
              <a:t>Q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B050"/>
                </a:solidFill>
              </a:rPr>
              <a:t>D</a:t>
            </a:r>
          </a:p>
          <a:p>
            <a:pPr algn="ctr"/>
            <a:r>
              <a:rPr lang="en-US" sz="2000" dirty="0"/>
              <a:t>Asymptotic freedom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46D87AF-22AF-7C32-BACB-1B38185494C2}"/>
              </a:ext>
            </a:extLst>
          </p:cNvPr>
          <p:cNvSpPr/>
          <p:nvPr/>
        </p:nvSpPr>
        <p:spPr>
          <a:xfrm>
            <a:off x="3635079" y="980971"/>
            <a:ext cx="1624163" cy="901811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C56BF-B54B-EE44-9587-37766DA7D4D5}"/>
              </a:ext>
            </a:extLst>
          </p:cNvPr>
          <p:cNvSpPr txBox="1"/>
          <p:nvPr/>
        </p:nvSpPr>
        <p:spPr>
          <a:xfrm>
            <a:off x="3635079" y="928675"/>
            <a:ext cx="16241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1974 – 78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Q</a:t>
            </a:r>
            <a:r>
              <a:rPr lang="en-US" sz="2800" b="1" dirty="0">
                <a:solidFill>
                  <a:srgbClr val="FF0000"/>
                </a:solidFill>
              </a:rPr>
              <a:t>G</a:t>
            </a:r>
            <a:r>
              <a:rPr lang="en-US" sz="2800" b="1" dirty="0">
                <a:solidFill>
                  <a:srgbClr val="00B050"/>
                </a:solidFill>
              </a:rPr>
              <a:t>P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E177AF-5208-E611-323F-88E14D969383}"/>
              </a:ext>
            </a:extLst>
          </p:cNvPr>
          <p:cNvSpPr txBox="1"/>
          <p:nvPr/>
        </p:nvSpPr>
        <p:spPr>
          <a:xfrm>
            <a:off x="632042" y="1882782"/>
            <a:ext cx="2354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Politzer; Gross+Wilczek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04A403-1BC4-3629-12E3-D8D998D72947}"/>
              </a:ext>
            </a:extLst>
          </p:cNvPr>
          <p:cNvSpPr txBox="1"/>
          <p:nvPr/>
        </p:nvSpPr>
        <p:spPr>
          <a:xfrm>
            <a:off x="5736658" y="1905000"/>
            <a:ext cx="3026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dirty="0"/>
              <a:t>Bjorken, Baym, McLerran,</a:t>
            </a:r>
          </a:p>
          <a:p>
            <a:pPr algn="ctr"/>
            <a:r>
              <a:rPr lang="en-CH" dirty="0"/>
              <a:t>Kajantie, Gyulassy, many more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7BE0D00-C9D4-EFB3-E9D2-92BBA64A9E2B}"/>
              </a:ext>
            </a:extLst>
          </p:cNvPr>
          <p:cNvSpPr/>
          <p:nvPr/>
        </p:nvSpPr>
        <p:spPr>
          <a:xfrm>
            <a:off x="6132510" y="966696"/>
            <a:ext cx="2438400" cy="901811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8BC601-DA54-956A-051A-63EFE45DDDA3}"/>
              </a:ext>
            </a:extLst>
          </p:cNvPr>
          <p:cNvSpPr txBox="1"/>
          <p:nvPr/>
        </p:nvSpPr>
        <p:spPr>
          <a:xfrm>
            <a:off x="6172503" y="928675"/>
            <a:ext cx="2438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1978 - ….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Q</a:t>
            </a:r>
            <a:r>
              <a:rPr lang="en-US" sz="2800" b="1" dirty="0">
                <a:solidFill>
                  <a:srgbClr val="FF0000"/>
                </a:solidFill>
              </a:rPr>
              <a:t>G</a:t>
            </a:r>
            <a:r>
              <a:rPr lang="en-US" sz="2800" b="1" dirty="0">
                <a:solidFill>
                  <a:srgbClr val="00B050"/>
                </a:solidFill>
              </a:rPr>
              <a:t>P</a:t>
            </a:r>
            <a:r>
              <a:rPr lang="en-US" sz="2800" dirty="0"/>
              <a:t> signatures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2484A8-DE1D-6A44-9515-B200ED76C36E}"/>
              </a:ext>
            </a:extLst>
          </p:cNvPr>
          <p:cNvSpPr txBox="1"/>
          <p:nvPr/>
        </p:nvSpPr>
        <p:spPr>
          <a:xfrm>
            <a:off x="3298170" y="1920347"/>
            <a:ext cx="2466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dirty="0"/>
              <a:t>T.D. Lee, Cabbibo+Parisi,</a:t>
            </a:r>
          </a:p>
          <a:p>
            <a:pPr algn="ctr"/>
            <a:r>
              <a:rPr lang="en-CH" dirty="0"/>
              <a:t>Collins+Perry, Shuryak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C501C5-4F5E-9308-B503-2CDAC9E68920}"/>
              </a:ext>
            </a:extLst>
          </p:cNvPr>
          <p:cNvSpPr txBox="1"/>
          <p:nvPr/>
        </p:nvSpPr>
        <p:spPr>
          <a:xfrm>
            <a:off x="424428" y="3163669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b="1" dirty="0"/>
              <a:t>1974</a:t>
            </a:r>
            <a:r>
              <a:rPr lang="en-CH" dirty="0"/>
              <a:t> , E/m ~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BFE7CA-0348-BE3D-A40B-1268B4E4D740}"/>
              </a:ext>
            </a:extLst>
          </p:cNvPr>
          <p:cNvSpPr txBox="1"/>
          <p:nvPr/>
        </p:nvSpPr>
        <p:spPr>
          <a:xfrm>
            <a:off x="2956742" y="3124200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b="1" dirty="0"/>
              <a:t>1987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F1F268-24F5-472B-7E08-51E37FEA50D7}"/>
              </a:ext>
            </a:extLst>
          </p:cNvPr>
          <p:cNvSpPr txBox="1"/>
          <p:nvPr/>
        </p:nvSpPr>
        <p:spPr>
          <a:xfrm>
            <a:off x="5133580" y="312420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b="1" dirty="0"/>
              <a:t>1987-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DF0075-911A-3435-970D-DBAA4AB4638D}"/>
              </a:ext>
            </a:extLst>
          </p:cNvPr>
          <p:cNvSpPr txBox="1"/>
          <p:nvPr/>
        </p:nvSpPr>
        <p:spPr>
          <a:xfrm>
            <a:off x="7327442" y="31242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b="1" dirty="0"/>
              <a:t>2000-26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D0170D-33AF-45F2-1771-F2EA5334D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958" y="3425938"/>
            <a:ext cx="1572867" cy="2238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0124EF8-7F6F-199D-28B0-CB5962A42D96}"/>
              </a:ext>
            </a:extLst>
          </p:cNvPr>
          <p:cNvSpPr txBox="1"/>
          <p:nvPr/>
        </p:nvSpPr>
        <p:spPr>
          <a:xfrm>
            <a:off x="9753231" y="3124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b="1" dirty="0"/>
              <a:t>2010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D4EEF0F-C499-710A-74C9-437966DA4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210" y="3429641"/>
            <a:ext cx="1469776" cy="22430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5C6DD92-F23B-5EE6-4C2C-BEFE6948B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6583" y="3452090"/>
            <a:ext cx="1470725" cy="24089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D1AE9AA-FDC9-E0A8-CC69-5F6013DE00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0433" y="3425938"/>
            <a:ext cx="1345602" cy="226251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E0A4583E-60E3-77E6-9B16-E03DC7D668A6}"/>
              </a:ext>
            </a:extLst>
          </p:cNvPr>
          <p:cNvGrpSpPr/>
          <p:nvPr/>
        </p:nvGrpSpPr>
        <p:grpSpPr>
          <a:xfrm>
            <a:off x="504535" y="2667000"/>
            <a:ext cx="1371297" cy="523220"/>
            <a:chOff x="607042" y="3382525"/>
            <a:chExt cx="1371297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FB4262-BE3D-6C39-5960-2ABB2EF7A621}"/>
                </a:ext>
              </a:extLst>
            </p:cNvPr>
            <p:cNvSpPr txBox="1"/>
            <p:nvPr/>
          </p:nvSpPr>
          <p:spPr>
            <a:xfrm>
              <a:off x="634625" y="3382525"/>
              <a:ext cx="13254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>
                  <a:solidFill>
                    <a:srgbClr val="00B050"/>
                  </a:solidFill>
                </a:rPr>
                <a:t>Bevalac</a:t>
              </a:r>
              <a:endParaRPr lang="en-US" sz="2800" b="1" dirty="0">
                <a:solidFill>
                  <a:srgbClr val="00B050"/>
                </a:solidFill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FD0A53F3-1A08-9851-21BE-322E300DFAE6}"/>
                </a:ext>
              </a:extLst>
            </p:cNvPr>
            <p:cNvSpPr/>
            <p:nvPr/>
          </p:nvSpPr>
          <p:spPr>
            <a:xfrm>
              <a:off x="607042" y="3429000"/>
              <a:ext cx="1371297" cy="446870"/>
            </a:xfrm>
            <a:prstGeom prst="round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A28F37-2575-CBC5-8CC9-9053018F66C4}"/>
              </a:ext>
            </a:extLst>
          </p:cNvPr>
          <p:cNvGrpSpPr/>
          <p:nvPr/>
        </p:nvGrpSpPr>
        <p:grpSpPr>
          <a:xfrm>
            <a:off x="2565606" y="2667000"/>
            <a:ext cx="1557785" cy="523220"/>
            <a:chOff x="2404615" y="3362980"/>
            <a:chExt cx="1557785" cy="5232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5274DD-050F-CEAF-06AD-C835309B3BCC}"/>
                </a:ext>
              </a:extLst>
            </p:cNvPr>
            <p:cNvSpPr txBox="1"/>
            <p:nvPr/>
          </p:nvSpPr>
          <p:spPr>
            <a:xfrm>
              <a:off x="2438400" y="3362980"/>
              <a:ext cx="14707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</a:rPr>
                <a:t>BNL AGS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FB9D4EDA-A9C3-1574-4AB7-E013F9E0E1CA}"/>
                </a:ext>
              </a:extLst>
            </p:cNvPr>
            <p:cNvSpPr/>
            <p:nvPr/>
          </p:nvSpPr>
          <p:spPr>
            <a:xfrm>
              <a:off x="2404615" y="3395990"/>
              <a:ext cx="1557785" cy="446870"/>
            </a:xfrm>
            <a:prstGeom prst="round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7EE858B-269C-8AFC-2A93-C19B0AC9970F}"/>
              </a:ext>
            </a:extLst>
          </p:cNvPr>
          <p:cNvGrpSpPr/>
          <p:nvPr/>
        </p:nvGrpSpPr>
        <p:grpSpPr>
          <a:xfrm>
            <a:off x="4748354" y="2667000"/>
            <a:ext cx="1689060" cy="523220"/>
            <a:chOff x="4213441" y="3352650"/>
            <a:chExt cx="1689060" cy="5232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9B8DF6-28FC-62B7-9BBD-03C4944D1A0D}"/>
                </a:ext>
              </a:extLst>
            </p:cNvPr>
            <p:cNvSpPr txBox="1"/>
            <p:nvPr/>
          </p:nvSpPr>
          <p:spPr>
            <a:xfrm>
              <a:off x="4267200" y="3352650"/>
              <a:ext cx="16017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</a:rPr>
                <a:t>CERN SPS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A440BF17-595A-9939-FDA0-6B2C02E34F93}"/>
                </a:ext>
              </a:extLst>
            </p:cNvPr>
            <p:cNvSpPr/>
            <p:nvPr/>
          </p:nvSpPr>
          <p:spPr>
            <a:xfrm>
              <a:off x="4213441" y="3378653"/>
              <a:ext cx="1689060" cy="446870"/>
            </a:xfrm>
            <a:prstGeom prst="round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EBD027-A08A-4AFE-FD8B-6F47FB4E9499}"/>
              </a:ext>
            </a:extLst>
          </p:cNvPr>
          <p:cNvGrpSpPr/>
          <p:nvPr/>
        </p:nvGrpSpPr>
        <p:grpSpPr>
          <a:xfrm>
            <a:off x="6983900" y="2667000"/>
            <a:ext cx="1689060" cy="523220"/>
            <a:chOff x="6371814" y="3352800"/>
            <a:chExt cx="1689060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25D45C-AF9B-300B-8B27-5A0A2D7DB1FE}"/>
                </a:ext>
              </a:extLst>
            </p:cNvPr>
            <p:cNvSpPr txBox="1"/>
            <p:nvPr/>
          </p:nvSpPr>
          <p:spPr>
            <a:xfrm>
              <a:off x="6454076" y="3352800"/>
              <a:ext cx="15728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</a:rPr>
                <a:t>BNL RHIC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5AA5ABD3-3979-D46B-B95C-CDAB5287A896}"/>
                </a:ext>
              </a:extLst>
            </p:cNvPr>
            <p:cNvSpPr/>
            <p:nvPr/>
          </p:nvSpPr>
          <p:spPr>
            <a:xfrm>
              <a:off x="6371814" y="3390825"/>
              <a:ext cx="1689060" cy="446870"/>
            </a:xfrm>
            <a:prstGeom prst="round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B499DC-E3F6-BFED-54FB-076FC5553A1A}"/>
              </a:ext>
            </a:extLst>
          </p:cNvPr>
          <p:cNvGrpSpPr/>
          <p:nvPr/>
        </p:nvGrpSpPr>
        <p:grpSpPr>
          <a:xfrm>
            <a:off x="9282560" y="2667000"/>
            <a:ext cx="1690240" cy="523220"/>
            <a:chOff x="8528470" y="3352650"/>
            <a:chExt cx="1690240" cy="5232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B19FFC-8FE7-A735-D00F-EFE93AB8AC3B}"/>
                </a:ext>
              </a:extLst>
            </p:cNvPr>
            <p:cNvSpPr txBox="1"/>
            <p:nvPr/>
          </p:nvSpPr>
          <p:spPr>
            <a:xfrm>
              <a:off x="8578517" y="3352650"/>
              <a:ext cx="16401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</a:rPr>
                <a:t>CERN LHC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258944B0-E406-56B3-2607-21C60002FFC5}"/>
                </a:ext>
              </a:extLst>
            </p:cNvPr>
            <p:cNvSpPr/>
            <p:nvPr/>
          </p:nvSpPr>
          <p:spPr>
            <a:xfrm>
              <a:off x="8528470" y="3378653"/>
              <a:ext cx="1689060" cy="446870"/>
            </a:xfrm>
            <a:prstGeom prst="round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7741109-B326-8D5F-AC21-2CCE194A5A4E}"/>
              </a:ext>
            </a:extLst>
          </p:cNvPr>
          <p:cNvSpPr txBox="1"/>
          <p:nvPr/>
        </p:nvSpPr>
        <p:spPr>
          <a:xfrm>
            <a:off x="2483764" y="3810000"/>
            <a:ext cx="91748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b="1" dirty="0">
                <a:solidFill>
                  <a:schemeClr val="accent2"/>
                </a:solidFill>
              </a:rPr>
              <a:t>Flow  v2                       v2                                    v2, v3                      v2,v3,v4,v5, …</a:t>
            </a:r>
          </a:p>
          <a:p>
            <a:r>
              <a:rPr lang="en-GB" sz="2000" b="1" dirty="0">
                <a:solidFill>
                  <a:schemeClr val="accent2"/>
                </a:solidFill>
              </a:rPr>
              <a:t> ----- S</a:t>
            </a:r>
            <a:r>
              <a:rPr lang="en-CH" sz="2000" b="1" dirty="0">
                <a:solidFill>
                  <a:schemeClr val="accent2"/>
                </a:solidFill>
              </a:rPr>
              <a:t>trangeness enhancement  ------------- + charm sector   +   beauty </a:t>
            </a:r>
          </a:p>
          <a:p>
            <a:r>
              <a:rPr lang="en-CH" sz="2000" b="1" dirty="0">
                <a:solidFill>
                  <a:schemeClr val="accent2"/>
                </a:solidFill>
              </a:rPr>
              <a:t>                              J/Psi suppression      J/Psi enhancement       Ypsilon &amp; J/Psi </a:t>
            </a:r>
          </a:p>
          <a:p>
            <a:r>
              <a:rPr lang="en-CH" sz="2000" b="1" dirty="0">
                <a:solidFill>
                  <a:schemeClr val="accent2"/>
                </a:solidFill>
              </a:rPr>
              <a:t>                                          el mag radiation ………………………………………………………………</a:t>
            </a:r>
          </a:p>
          <a:p>
            <a:r>
              <a:rPr lang="en-CH" sz="2000" b="1" dirty="0">
                <a:solidFill>
                  <a:schemeClr val="accent2"/>
                </a:solidFill>
              </a:rPr>
              <a:t>								hard probes, jet quenching, jet substructure …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2219FBA-C3E4-E7D8-B3F9-B2EBD92D9EA9}"/>
              </a:ext>
            </a:extLst>
          </p:cNvPr>
          <p:cNvSpPr txBox="1"/>
          <p:nvPr/>
        </p:nvSpPr>
        <p:spPr>
          <a:xfrm>
            <a:off x="9062607" y="941522"/>
            <a:ext cx="2253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dirty="0"/>
              <a:t>QCD thermodynamics</a:t>
            </a:r>
          </a:p>
          <a:p>
            <a:pPr algn="ctr"/>
            <a:r>
              <a:rPr lang="en-CH" dirty="0"/>
              <a:t>QCD hydrodynamics</a:t>
            </a:r>
          </a:p>
          <a:p>
            <a:pPr algn="ctr"/>
            <a:r>
              <a:rPr lang="en-CH" dirty="0"/>
              <a:t>QCD kinetic theory </a:t>
            </a:r>
          </a:p>
          <a:p>
            <a:r>
              <a:rPr lang="en-CH" dirty="0"/>
              <a:t>  </a:t>
            </a:r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F7E59784-6DE0-8B18-20AD-6D2088471B36}"/>
              </a:ext>
            </a:extLst>
          </p:cNvPr>
          <p:cNvSpPr/>
          <p:nvPr/>
        </p:nvSpPr>
        <p:spPr>
          <a:xfrm>
            <a:off x="2483762" y="5105400"/>
            <a:ext cx="9479638" cy="1345288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bg2"/>
              </a:gs>
              <a:gs pos="100000">
                <a:srgbClr val="FF0000"/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325F34-72E7-B74F-5478-305F188ED176}"/>
              </a:ext>
            </a:extLst>
          </p:cNvPr>
          <p:cNvSpPr txBox="1"/>
          <p:nvPr/>
        </p:nvSpPr>
        <p:spPr>
          <a:xfrm>
            <a:off x="6400800" y="5562600"/>
            <a:ext cx="5167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</a:rPr>
              <a:t>S</a:t>
            </a:r>
            <a:r>
              <a:rPr lang="en-CH" sz="2800" dirty="0">
                <a:solidFill>
                  <a:srgbClr val="FFFF00"/>
                </a:solidFill>
              </a:rPr>
              <a:t>ystematic Exploration of the QGP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6BDB98-B1C3-B54D-6967-37172DE2E059}"/>
              </a:ext>
            </a:extLst>
          </p:cNvPr>
          <p:cNvSpPr txBox="1"/>
          <p:nvPr/>
        </p:nvSpPr>
        <p:spPr>
          <a:xfrm>
            <a:off x="80576" y="3884711"/>
            <a:ext cx="40763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C000"/>
                </a:solidFill>
              </a:rPr>
              <a:t>K</a:t>
            </a:r>
            <a:r>
              <a:rPr lang="en-CH" b="1" dirty="0">
                <a:solidFill>
                  <a:srgbClr val="FFC000"/>
                </a:solidFill>
              </a:rPr>
              <a:t>inetic Equilibration:</a:t>
            </a:r>
          </a:p>
          <a:p>
            <a:r>
              <a:rPr lang="en-GB" b="1" dirty="0">
                <a:solidFill>
                  <a:srgbClr val="FFC000"/>
                </a:solidFill>
              </a:rPr>
              <a:t>C</a:t>
            </a:r>
            <a:r>
              <a:rPr lang="en-CH" b="1" dirty="0">
                <a:solidFill>
                  <a:srgbClr val="FFC000"/>
                </a:solidFill>
              </a:rPr>
              <a:t>hemical Equilibration:</a:t>
            </a:r>
          </a:p>
          <a:p>
            <a:r>
              <a:rPr lang="en-GB" b="1" dirty="0">
                <a:solidFill>
                  <a:srgbClr val="FFC000"/>
                </a:solidFill>
              </a:rPr>
              <a:t>I</a:t>
            </a:r>
            <a:r>
              <a:rPr lang="en-CH" b="1" dirty="0">
                <a:solidFill>
                  <a:srgbClr val="FFC000"/>
                </a:solidFill>
              </a:rPr>
              <a:t>n-medium dissociation &amp; hadronization:</a:t>
            </a:r>
          </a:p>
          <a:p>
            <a:r>
              <a:rPr lang="en-CH" b="1" dirty="0">
                <a:solidFill>
                  <a:srgbClr val="FFC000"/>
                </a:solidFill>
              </a:rPr>
              <a:t>QGP radiation:</a:t>
            </a:r>
          </a:p>
          <a:p>
            <a:r>
              <a:rPr lang="en-CH" b="1" dirty="0">
                <a:solidFill>
                  <a:srgbClr val="FFC000"/>
                </a:solidFill>
              </a:rPr>
              <a:t>Inner workings of the QGP: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4846B9-EBFC-2D1C-EE9E-7B2647F8F8F3}"/>
              </a:ext>
            </a:extLst>
          </p:cNvPr>
          <p:cNvSpPr txBox="1"/>
          <p:nvPr/>
        </p:nvSpPr>
        <p:spPr>
          <a:xfrm>
            <a:off x="9448800" y="1790223"/>
            <a:ext cx="1484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 b="1" dirty="0">
                <a:solidFill>
                  <a:srgbClr val="FF0000"/>
                </a:solidFill>
              </a:rPr>
              <a:t>TH </a:t>
            </a:r>
            <a:r>
              <a:rPr lang="en-CH" sz="2400" b="1" dirty="0">
                <a:solidFill>
                  <a:srgbClr val="FF0000"/>
                </a:solidFill>
                <a:sym typeface="Wingdings" pitchFamily="2" charset="2"/>
              </a:rPr>
              <a:t> EXP</a:t>
            </a:r>
          </a:p>
          <a:p>
            <a:r>
              <a:rPr lang="en-CH" sz="2400" b="1" dirty="0">
                <a:solidFill>
                  <a:srgbClr val="FF0000"/>
                </a:solidFill>
                <a:sym typeface="Wingdings" pitchFamily="2" charset="2"/>
              </a:rPr>
              <a:t> interplay</a:t>
            </a:r>
            <a:endParaRPr lang="en-CH" sz="2400" b="1" dirty="0">
              <a:solidFill>
                <a:srgbClr val="FF0000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45ACBDD-6168-1F01-7D64-1980F818E92C}"/>
              </a:ext>
            </a:extLst>
          </p:cNvPr>
          <p:cNvCxnSpPr/>
          <p:nvPr/>
        </p:nvCxnSpPr>
        <p:spPr>
          <a:xfrm>
            <a:off x="8694188" y="2971800"/>
            <a:ext cx="59898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34965BA-91E9-D253-314E-AB7F41BBD0FE}"/>
              </a:ext>
            </a:extLst>
          </p:cNvPr>
          <p:cNvCxnSpPr/>
          <p:nvPr/>
        </p:nvCxnSpPr>
        <p:spPr>
          <a:xfrm>
            <a:off x="6397580" y="2939811"/>
            <a:ext cx="598980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72B5B5-3D6A-17B7-788C-8579919B68C2}"/>
              </a:ext>
            </a:extLst>
          </p:cNvPr>
          <p:cNvCxnSpPr>
            <a:cxnSpLocks/>
          </p:cNvCxnSpPr>
          <p:nvPr/>
        </p:nvCxnSpPr>
        <p:spPr>
          <a:xfrm>
            <a:off x="4100960" y="2944958"/>
            <a:ext cx="643874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3B8B41E-C958-DEDD-E3FD-13A8601D75A8}"/>
              </a:ext>
            </a:extLst>
          </p:cNvPr>
          <p:cNvCxnSpPr>
            <a:cxnSpLocks/>
          </p:cNvCxnSpPr>
          <p:nvPr/>
        </p:nvCxnSpPr>
        <p:spPr>
          <a:xfrm>
            <a:off x="1893533" y="2958335"/>
            <a:ext cx="672073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FBA64C4-0930-2302-4936-F76818CE7753}"/>
              </a:ext>
            </a:extLst>
          </p:cNvPr>
          <p:cNvSpPr txBox="1"/>
          <p:nvPr/>
        </p:nvSpPr>
        <p:spPr>
          <a:xfrm rot="1725417">
            <a:off x="10754772" y="4116759"/>
            <a:ext cx="821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M</a:t>
            </a:r>
            <a:r>
              <a:rPr lang="en-CH" b="1" dirty="0">
                <a:solidFill>
                  <a:srgbClr val="0070C0"/>
                </a:solidFill>
              </a:rPr>
              <a:t>uch more!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5AAAC1-58D8-07A2-1343-76C62F75C76A}"/>
              </a:ext>
            </a:extLst>
          </p:cNvPr>
          <p:cNvSpPr txBox="1"/>
          <p:nvPr/>
        </p:nvSpPr>
        <p:spPr>
          <a:xfrm>
            <a:off x="304800" y="6400800"/>
            <a:ext cx="9958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chemeClr val="bg1"/>
                </a:solidFill>
              </a:rPr>
              <a:t>X.N.Wang &amp; U.A.Wiedemann: QGP@50: More than Four Decades of Jet Quenching, arXiv:2508.18794  </a:t>
            </a:r>
          </a:p>
        </p:txBody>
      </p:sp>
    </p:spTree>
    <p:extLst>
      <p:ext uri="{BB962C8B-B14F-4D97-AF65-F5344CB8AC3E}">
        <p14:creationId xmlns:p14="http://schemas.microsoft.com/office/powerpoint/2010/main" val="51164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20E536C-0AF7-2143-8687-43CA0EE5E5EB}"/>
              </a:ext>
            </a:extLst>
          </p:cNvPr>
          <p:cNvSpPr/>
          <p:nvPr/>
        </p:nvSpPr>
        <p:spPr>
          <a:xfrm>
            <a:off x="4724400" y="3962400"/>
            <a:ext cx="2385148" cy="418627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5C6BF-9075-4FBC-BD4F-E42C2A9D0C1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11505" y="990600"/>
            <a:ext cx="4770295" cy="105659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What are the fundamental constituents  of matter and the  laws governing their interactions?</a:t>
            </a:r>
            <a:endParaRPr lang="en-US" sz="22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5E6EF97-AEE0-B74E-A1BF-EF4EDFB239DE}"/>
              </a:ext>
            </a:extLst>
          </p:cNvPr>
          <p:cNvSpPr txBox="1">
            <a:spLocks/>
          </p:cNvSpPr>
          <p:nvPr/>
        </p:nvSpPr>
        <p:spPr>
          <a:xfrm>
            <a:off x="1111013" y="990600"/>
            <a:ext cx="731695" cy="381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HEP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35217D-F331-D74E-BF73-D6169A9A3496}"/>
              </a:ext>
            </a:extLst>
          </p:cNvPr>
          <p:cNvSpPr txBox="1">
            <a:spLocks/>
          </p:cNvSpPr>
          <p:nvPr/>
        </p:nvSpPr>
        <p:spPr>
          <a:xfrm>
            <a:off x="1033760" y="76200"/>
            <a:ext cx="9144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dirty="0"/>
              <a:t>eavy </a:t>
            </a: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dirty="0"/>
              <a:t>on </a:t>
            </a:r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dirty="0"/>
              <a:t>hysics @ LHC </a:t>
            </a:r>
            <a:r>
              <a:rPr lang="en-US" dirty="0">
                <a:sym typeface="Wingdings" pitchFamily="2" charset="2"/>
              </a:rPr>
              <a:t> 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H</a:t>
            </a:r>
            <a:r>
              <a:rPr lang="en-US" dirty="0">
                <a:sym typeface="Wingdings" pitchFamily="2" charset="2"/>
              </a:rPr>
              <a:t>igh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E</a:t>
            </a:r>
            <a:r>
              <a:rPr lang="en-US" dirty="0">
                <a:sym typeface="Wingdings" pitchFamily="2" charset="2"/>
              </a:rPr>
              <a:t>nergy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P</a:t>
            </a:r>
            <a:r>
              <a:rPr lang="en-US" dirty="0">
                <a:sym typeface="Wingdings" pitchFamily="2" charset="2"/>
              </a:rPr>
              <a:t>hysics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4A46E-75A3-724C-883D-C41480A2D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219200"/>
            <a:ext cx="3124200" cy="218694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247805-678A-9940-AF7E-1EFA2AFA3E53}"/>
              </a:ext>
            </a:extLst>
          </p:cNvPr>
          <p:cNvSpPr txBox="1">
            <a:spLocks/>
          </p:cNvSpPr>
          <p:nvPr/>
        </p:nvSpPr>
        <p:spPr>
          <a:xfrm>
            <a:off x="2133600" y="1894792"/>
            <a:ext cx="5218814" cy="46985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Aim: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DA5D051-9151-F848-A87E-E88529500A8A}"/>
              </a:ext>
            </a:extLst>
          </p:cNvPr>
          <p:cNvSpPr txBox="1">
            <a:spLocks/>
          </p:cNvSpPr>
          <p:nvPr/>
        </p:nvSpPr>
        <p:spPr>
          <a:xfrm>
            <a:off x="2806861" y="1894792"/>
            <a:ext cx="4012153" cy="77465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origin of mass, matter-antimatter asymmetry, dark matter  …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B3E86D-DC5E-D64A-AE59-AC32F326DB3B}"/>
              </a:ext>
            </a:extLst>
          </p:cNvPr>
          <p:cNvSpPr txBox="1">
            <a:spLocks/>
          </p:cNvSpPr>
          <p:nvPr/>
        </p:nvSpPr>
        <p:spPr>
          <a:xfrm>
            <a:off x="2011505" y="2669444"/>
            <a:ext cx="5456095" cy="105659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rgbClr val="FF0000"/>
                </a:solidFill>
              </a:rPr>
              <a:t>How do non-abelian quantum field theories give rise to equilibrium and non-equilibrium properties? How do collective phenomena arise  from fundamental interactions?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FBED665-9C09-1148-B653-45DEEF20B10F}"/>
              </a:ext>
            </a:extLst>
          </p:cNvPr>
          <p:cNvSpPr txBox="1">
            <a:spLocks/>
          </p:cNvSpPr>
          <p:nvPr/>
        </p:nvSpPr>
        <p:spPr>
          <a:xfrm>
            <a:off x="1111013" y="2669444"/>
            <a:ext cx="731695" cy="381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HIP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BFDD8C1-4044-FC47-AA72-3FF2B8AB66D4}"/>
              </a:ext>
            </a:extLst>
          </p:cNvPr>
          <p:cNvSpPr txBox="1">
            <a:spLocks/>
          </p:cNvSpPr>
          <p:nvPr/>
        </p:nvSpPr>
        <p:spPr>
          <a:xfrm>
            <a:off x="4800600" y="4016930"/>
            <a:ext cx="2362200" cy="4948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HIP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  </a:t>
            </a:r>
            <a:r>
              <a:rPr lang="en-US" b="1" dirty="0">
                <a:solidFill>
                  <a:srgbClr val="0070C0"/>
                </a:solidFill>
                <a:sym typeface="Wingdings" pitchFamily="2" charset="2"/>
              </a:rPr>
              <a:t>HEP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6CAE0D-6457-8748-930F-5AAABAE5EAAD}"/>
              </a:ext>
            </a:extLst>
          </p:cNvPr>
          <p:cNvSpPr txBox="1"/>
          <p:nvPr/>
        </p:nvSpPr>
        <p:spPr>
          <a:xfrm>
            <a:off x="2005718" y="4435557"/>
            <a:ext cx="38275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Sociologically</a:t>
            </a:r>
          </a:p>
          <a:p>
            <a:r>
              <a:rPr lang="en-US" sz="2400" dirty="0"/>
              <a:t>    </a:t>
            </a:r>
            <a:r>
              <a:rPr lang="en-US" dirty="0"/>
              <a:t>HEP and HIP in same collaborations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F6D7D5-4566-A141-A126-16696BCFBB94}"/>
              </a:ext>
            </a:extLst>
          </p:cNvPr>
          <p:cNvSpPr txBox="1"/>
          <p:nvPr/>
        </p:nvSpPr>
        <p:spPr>
          <a:xfrm>
            <a:off x="1981200" y="5265003"/>
            <a:ext cx="37282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Technologically</a:t>
            </a:r>
          </a:p>
          <a:p>
            <a:r>
              <a:rPr lang="en-US" sz="2400" dirty="0"/>
              <a:t>    </a:t>
            </a:r>
            <a:r>
              <a:rPr lang="en-US" dirty="0"/>
              <a:t>Common detectors, common R&amp;D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0D21E7-499B-E64E-BE49-8B1A40854A13}"/>
              </a:ext>
            </a:extLst>
          </p:cNvPr>
          <p:cNvSpPr txBox="1"/>
          <p:nvPr/>
        </p:nvSpPr>
        <p:spPr>
          <a:xfrm>
            <a:off x="6324600" y="4416595"/>
            <a:ext cx="43157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Future-oriented</a:t>
            </a:r>
          </a:p>
          <a:p>
            <a:r>
              <a:rPr lang="en-US" sz="2400" dirty="0"/>
              <a:t>    </a:t>
            </a:r>
            <a:r>
              <a:rPr lang="en-US" dirty="0"/>
              <a:t>common trajectories throughout HL-LHC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20F17C-71C7-E441-A77E-501B77CB939E}"/>
              </a:ext>
            </a:extLst>
          </p:cNvPr>
          <p:cNvSpPr txBox="1"/>
          <p:nvPr/>
        </p:nvSpPr>
        <p:spPr>
          <a:xfrm>
            <a:off x="6324600" y="5181600"/>
            <a:ext cx="20210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Scientifically</a:t>
            </a:r>
          </a:p>
          <a:p>
            <a:r>
              <a:rPr lang="en-US" sz="2400" dirty="0"/>
              <a:t>    (</a:t>
            </a:r>
            <a:r>
              <a:rPr lang="en-US" dirty="0"/>
              <a:t>this talk)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99A183-9A7B-7243-ACA1-C0DAA209071B}"/>
              </a:ext>
            </a:extLst>
          </p:cNvPr>
          <p:cNvSpPr txBox="1"/>
          <p:nvPr/>
        </p:nvSpPr>
        <p:spPr>
          <a:xfrm>
            <a:off x="0" y="6400800"/>
            <a:ext cx="9468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U.A. Wiedemann,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plenary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ICHEP 2020, arXiv:2101.01971 </a:t>
            </a:r>
          </a:p>
        </p:txBody>
      </p:sp>
    </p:spTree>
    <p:extLst>
      <p:ext uri="{BB962C8B-B14F-4D97-AF65-F5344CB8AC3E}">
        <p14:creationId xmlns:p14="http://schemas.microsoft.com/office/powerpoint/2010/main" val="2059217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B1FCF-2612-683F-9633-0E609B948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41BB767-CC8B-0D37-5AB4-9B04104116F4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69C0E0-02AF-FD54-DE95-037EE72B4675}"/>
              </a:ext>
            </a:extLst>
          </p:cNvPr>
          <p:cNvSpPr txBox="1"/>
          <p:nvPr/>
        </p:nvSpPr>
        <p:spPr>
          <a:xfrm>
            <a:off x="0" y="8382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/>
          </a:p>
          <a:p>
            <a:pPr algn="ctr"/>
            <a:r>
              <a:rPr lang="en-GB" sz="3200" b="1" dirty="0">
                <a:solidFill>
                  <a:schemeClr val="bg1">
                    <a:lumMod val="65000"/>
                  </a:schemeClr>
                </a:solidFill>
              </a:rPr>
              <a:t>Recall</a:t>
            </a:r>
          </a:p>
          <a:p>
            <a:pPr algn="ctr"/>
            <a:r>
              <a:rPr lang="en-GB" sz="7200" b="1" dirty="0"/>
              <a:t>Generic phenomena</a:t>
            </a:r>
            <a:r>
              <a:rPr lang="en-CH" sz="7200" b="1" dirty="0"/>
              <a:t>   </a:t>
            </a:r>
          </a:p>
          <a:p>
            <a:r>
              <a:rPr lang="en-CH" sz="3200" dirty="0"/>
              <a:t>   		 	  </a:t>
            </a:r>
          </a:p>
        </p:txBody>
      </p:sp>
    </p:spTree>
    <p:extLst>
      <p:ext uri="{BB962C8B-B14F-4D97-AF65-F5344CB8AC3E}">
        <p14:creationId xmlns:p14="http://schemas.microsoft.com/office/powerpoint/2010/main" val="29122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6B721-7786-D9A4-1F02-64A4BCAEC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00BD926-C353-F9A0-B3F5-259264615212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4F8A566-9B90-A23E-1CBA-91E05208BD28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b="1" u="sng" dirty="0">
                <a:solidFill>
                  <a:schemeClr val="accent2"/>
                </a:solidFill>
              </a:rPr>
              <a:t>Heavy-ions: generic &amp; large emergent phenomena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red blue and green circular object&#10;&#10;Description automatically generated">
            <a:extLst>
              <a:ext uri="{FF2B5EF4-FFF2-40B4-BE49-F238E27FC236}">
                <a16:creationId xmlns:a16="http://schemas.microsoft.com/office/drawing/2014/main" id="{DC6D704D-989D-B381-27A8-1150502ED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079" y="863952"/>
            <a:ext cx="7772400" cy="2121713"/>
          </a:xfrm>
          <a:prstGeom prst="rect">
            <a:avLst/>
          </a:prstGeom>
        </p:spPr>
      </p:pic>
      <p:pic>
        <p:nvPicPr>
          <p:cNvPr id="8" name="Picture 7" descr="A diagram of a graph showing a jet&#10;&#10;Description automatically generated with medium confidence">
            <a:extLst>
              <a:ext uri="{FF2B5EF4-FFF2-40B4-BE49-F238E27FC236}">
                <a16:creationId xmlns:a16="http://schemas.microsoft.com/office/drawing/2014/main" id="{D29964E7-231B-133B-38B2-05C339917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93771"/>
            <a:ext cx="5410200" cy="32255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EED1AB-AF4C-B726-1056-5A397E2A5F56}"/>
              </a:ext>
            </a:extLst>
          </p:cNvPr>
          <p:cNvSpPr txBox="1"/>
          <p:nvPr/>
        </p:nvSpPr>
        <p:spPr>
          <a:xfrm>
            <a:off x="345882" y="892923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4800" b="1" dirty="0"/>
              <a:t>FLOW</a:t>
            </a:r>
          </a:p>
          <a:p>
            <a:r>
              <a:rPr lang="en-GB" sz="2400" dirty="0"/>
              <a:t>C</a:t>
            </a:r>
            <a:r>
              <a:rPr lang="en-CH" sz="2400" dirty="0"/>
              <a:t>ollective Motion of essentially all soft hadrons.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79EB17-1756-131D-86A2-68138DF3EC2A}"/>
              </a:ext>
            </a:extLst>
          </p:cNvPr>
          <p:cNvSpPr txBox="1"/>
          <p:nvPr/>
        </p:nvSpPr>
        <p:spPr>
          <a:xfrm>
            <a:off x="345882" y="2663929"/>
            <a:ext cx="3967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4800" b="1" dirty="0"/>
              <a:t>Jet Quenching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AC291-5C39-62B1-13F1-A16A2337E528}"/>
              </a:ext>
            </a:extLst>
          </p:cNvPr>
          <p:cNvSpPr txBox="1"/>
          <p:nvPr/>
        </p:nvSpPr>
        <p:spPr>
          <a:xfrm>
            <a:off x="6027755" y="3276600"/>
            <a:ext cx="61642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800" dirty="0"/>
              <a:t>These phenomena are: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GB" sz="2800" dirty="0"/>
              <a:t>N</a:t>
            </a:r>
            <a:r>
              <a:rPr lang="en-CH" sz="2800" dirty="0"/>
              <a:t>umerically large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CH" sz="2800" dirty="0"/>
              <a:t>Generic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CH" sz="2800" dirty="0"/>
              <a:t>Quantified on top of pp baseline.</a:t>
            </a:r>
          </a:p>
          <a:p>
            <a:pPr marL="457200" indent="-457200">
              <a:buFont typeface="Wingdings" pitchFamily="2" charset="2"/>
              <a:buChar char="Ø"/>
            </a:pPr>
            <a:endParaRPr lang="en-CH" sz="2800" dirty="0"/>
          </a:p>
          <a:p>
            <a:pPr marL="457200" indent="-457200">
              <a:buFont typeface="Symbol" pitchFamily="2" charset="2"/>
              <a:buChar char="Þ"/>
            </a:pPr>
            <a:r>
              <a:rPr lang="en-GB" sz="2800" dirty="0">
                <a:solidFill>
                  <a:srgbClr val="FF0000"/>
                </a:solidFill>
              </a:rPr>
              <a:t>Allows for</a:t>
            </a:r>
            <a:r>
              <a:rPr lang="en-CH" sz="2800" dirty="0">
                <a:solidFill>
                  <a:srgbClr val="FF0000"/>
                </a:solidFill>
              </a:rPr>
              <a:t> detailed experimentation of collective phenomena.</a:t>
            </a:r>
          </a:p>
        </p:txBody>
      </p:sp>
    </p:spTree>
    <p:extLst>
      <p:ext uri="{BB962C8B-B14F-4D97-AF65-F5344CB8AC3E}">
        <p14:creationId xmlns:p14="http://schemas.microsoft.com/office/powerpoint/2010/main" val="404841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9053E-CC3B-BE17-FC6D-E4142CD79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E8437F5-6373-0884-5C71-7032CA202534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85A8A4-3C67-63F8-2811-D210B1E793BB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67818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accent2"/>
                </a:solidFill>
              </a:rPr>
              <a:t>  </a:t>
            </a:r>
            <a:r>
              <a:rPr lang="en-US" b="1" u="sng" dirty="0">
                <a:solidFill>
                  <a:schemeClr val="accent2"/>
                </a:solidFill>
              </a:rPr>
              <a:t> … continued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FE636-2589-521A-2956-50E970EFD5A1}"/>
              </a:ext>
            </a:extLst>
          </p:cNvPr>
          <p:cNvSpPr txBox="1"/>
          <p:nvPr/>
        </p:nvSpPr>
        <p:spPr>
          <a:xfrm>
            <a:off x="362211" y="2527280"/>
            <a:ext cx="66481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 i="0" u="none" strike="noStrike" dirty="0">
                <a:solidFill>
                  <a:srgbClr val="0070C0"/>
                </a:solidFill>
                <a:effectLst/>
                <a:latin typeface="Lucida Grande" panose="020B0600040502020204" pitchFamily="34" charset="0"/>
              </a:rPr>
              <a:t>“ Collective effects are observed in high-multiplicity pp events, similar to the signals traditionally attributed to the formation of a Quark Gluon Plasma in heavy ion collisions … there is still not a unified framework</a:t>
            </a:r>
            <a:r>
              <a:rPr lang="en-GB" sz="2800" b="0" i="0" u="none" strike="noStrike" dirty="0">
                <a:solidFill>
                  <a:srgbClr val="0070C0"/>
                </a:solidFill>
                <a:effectLst/>
                <a:latin typeface="Lucida Grande" panose="020B0600040502020204" pitchFamily="34" charset="0"/>
              </a:rPr>
              <a:t>.”</a:t>
            </a:r>
          </a:p>
          <a:p>
            <a:endParaRPr lang="en-GB" sz="2800" b="0" i="0" u="none" strike="noStrike" dirty="0">
              <a:solidFill>
                <a:srgbClr val="0070C0"/>
              </a:solidFill>
              <a:effectLst/>
              <a:latin typeface="Lucida Grande" panose="020B0600040502020204" pitchFamily="34" charset="0"/>
            </a:endParaRPr>
          </a:p>
          <a:p>
            <a:r>
              <a:rPr lang="en-GB" sz="2000" dirty="0" err="1">
                <a:solidFill>
                  <a:srgbClr val="0070C0"/>
                </a:solidFill>
                <a:latin typeface="Lucida Grande" panose="020B0600040502020204" pitchFamily="34" charset="0"/>
              </a:rPr>
              <a:t>Torbjörn</a:t>
            </a:r>
            <a:r>
              <a:rPr lang="en-GB" sz="2000" dirty="0">
                <a:solidFill>
                  <a:srgbClr val="0070C0"/>
                </a:solidFill>
                <a:latin typeface="Lucida Grande" panose="020B0600040502020204" pitchFamily="34" charset="0"/>
              </a:rPr>
              <a:t> </a:t>
            </a:r>
            <a:r>
              <a:rPr lang="en-GB" sz="2000" dirty="0" err="1">
                <a:solidFill>
                  <a:srgbClr val="0070C0"/>
                </a:solidFill>
                <a:latin typeface="Lucida Grande" panose="020B0600040502020204" pitchFamily="34" charset="0"/>
              </a:rPr>
              <a:t>Sjöstrand</a:t>
            </a:r>
            <a:r>
              <a:rPr lang="en-GB" sz="2000" dirty="0">
                <a:solidFill>
                  <a:srgbClr val="0070C0"/>
                </a:solidFill>
                <a:latin typeface="Lucida Grande" panose="020B0600040502020204" pitchFamily="34" charset="0"/>
              </a:rPr>
              <a:t>, “Collective Effects, the viewpoint of HEP MC Codes” 1808.03117</a:t>
            </a:r>
            <a:endParaRPr lang="en-CH" sz="2000" dirty="0">
              <a:solidFill>
                <a:srgbClr val="0070C0"/>
              </a:solidFill>
            </a:endParaRPr>
          </a:p>
        </p:txBody>
      </p:sp>
      <p:pic>
        <p:nvPicPr>
          <p:cNvPr id="4" name="Picture 3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AA4BFECF-4CCC-84A2-2B2A-0E18EACDD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0"/>
            <a:ext cx="5297411" cy="64092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EF04B1-AC04-612A-CF4B-F2C25F5DCF0C}"/>
              </a:ext>
            </a:extLst>
          </p:cNvPr>
          <p:cNvSpPr txBox="1"/>
          <p:nvPr/>
        </p:nvSpPr>
        <p:spPr>
          <a:xfrm>
            <a:off x="73739" y="762000"/>
            <a:ext cx="77313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4400" b="1" dirty="0"/>
              <a:t> Strangeness enhancement</a:t>
            </a:r>
            <a:endParaRPr lang="en-CH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D24F3-F9A9-D8ED-CE8B-7A8832F85DB0}"/>
              </a:ext>
            </a:extLst>
          </p:cNvPr>
          <p:cNvSpPr txBox="1"/>
          <p:nvPr/>
        </p:nvSpPr>
        <p:spPr>
          <a:xfrm>
            <a:off x="304800" y="6400800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chemeClr val="bg1"/>
                </a:solidFill>
              </a:rPr>
              <a:t>ALICE Coll, arXiv:2211.04384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D520D-4C35-1204-DAC9-34683D438C1A}"/>
              </a:ext>
            </a:extLst>
          </p:cNvPr>
          <p:cNvSpPr txBox="1"/>
          <p:nvPr/>
        </p:nvSpPr>
        <p:spPr>
          <a:xfrm>
            <a:off x="891547" y="1480732"/>
            <a:ext cx="5297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400" dirty="0"/>
              <a:t>“Hadrochemistry” changes generically with system size.</a:t>
            </a:r>
          </a:p>
        </p:txBody>
      </p:sp>
    </p:spTree>
    <p:extLst>
      <p:ext uri="{BB962C8B-B14F-4D97-AF65-F5344CB8AC3E}">
        <p14:creationId xmlns:p14="http://schemas.microsoft.com/office/powerpoint/2010/main" val="125448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713D2-92F3-3C3C-2376-CEFF976F9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D5D6CAD-A975-2C7C-A24B-2451B36B6100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A5ACCA-047C-48E5-4B92-4254645F9068}"/>
              </a:ext>
            </a:extLst>
          </p:cNvPr>
          <p:cNvSpPr txBox="1">
            <a:spLocks/>
          </p:cNvSpPr>
          <p:nvPr/>
        </p:nvSpPr>
        <p:spPr>
          <a:xfrm>
            <a:off x="0" y="30480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emergent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phenomena are 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accounted for in the</a:t>
            </a:r>
          </a:p>
          <a:p>
            <a:pPr algn="ctr"/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default (MC) picture of proton-proton collisions </a:t>
            </a:r>
            <a:endParaRPr lang="en-US" sz="40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D864FA-706D-A7D9-6421-CC92F6F1EA56}"/>
              </a:ext>
            </a:extLst>
          </p:cNvPr>
          <p:cNvSpPr txBox="1"/>
          <p:nvPr/>
        </p:nvSpPr>
        <p:spPr>
          <a:xfrm>
            <a:off x="6186668" y="139637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Included: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F1B07-36A2-1C21-DC22-0AB1BE218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52314"/>
            <a:ext cx="5072373" cy="46189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685F1D-711E-67AB-5A06-3EF13E906A2B}"/>
              </a:ext>
            </a:extLst>
          </p:cNvPr>
          <p:cNvSpPr txBox="1"/>
          <p:nvPr/>
        </p:nvSpPr>
        <p:spPr>
          <a:xfrm>
            <a:off x="1295400" y="1082982"/>
            <a:ext cx="3988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A free-streaming but fragmenting “gas”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573304-E42A-4432-9640-6578AF5EAC52}"/>
              </a:ext>
            </a:extLst>
          </p:cNvPr>
          <p:cNvSpPr txBox="1"/>
          <p:nvPr/>
        </p:nvSpPr>
        <p:spPr>
          <a:xfrm>
            <a:off x="6477000" y="1919590"/>
            <a:ext cx="3775649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0070C0"/>
                </a:solidFill>
              </a:rPr>
              <a:t>Multiple Parton Interactions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FF0000"/>
                </a:solidFill>
              </a:rPr>
              <a:t>Hard Processes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200" dirty="0">
                <a:solidFill>
                  <a:srgbClr val="FF0000"/>
                </a:solidFill>
              </a:rPr>
              <a:t>Parton Showers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92D050"/>
                </a:solidFill>
              </a:rPr>
              <a:t>Hadronization</a:t>
            </a:r>
            <a:endParaRPr lang="en-US" sz="22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00B050"/>
                </a:solidFill>
              </a:rPr>
              <a:t>Hadronic decays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FFFF00"/>
                </a:solidFill>
              </a:rPr>
              <a:t>Electroweak processes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200" dirty="0">
                <a:solidFill>
                  <a:schemeClr val="bg2"/>
                </a:solidFill>
              </a:rPr>
              <a:t>BSM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8988C-18EE-0D87-3415-D2CF4F33BC0F}"/>
              </a:ext>
            </a:extLst>
          </p:cNvPr>
          <p:cNvSpPr txBox="1"/>
          <p:nvPr/>
        </p:nvSpPr>
        <p:spPr>
          <a:xfrm>
            <a:off x="6172200" y="442978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Not included: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5052C-09EA-CADC-409C-931FABED95E0}"/>
              </a:ext>
            </a:extLst>
          </p:cNvPr>
          <p:cNvSpPr txBox="1"/>
          <p:nvPr/>
        </p:nvSpPr>
        <p:spPr>
          <a:xfrm>
            <a:off x="6477000" y="4979313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200" b="1" dirty="0">
                <a:solidFill>
                  <a:srgbClr val="0070C0"/>
                </a:solidFill>
              </a:rPr>
              <a:t>any notion of “medium-dependence”, such as jet quenching, flow, </a:t>
            </a:r>
            <a:r>
              <a:rPr lang="en-US" sz="2200" b="1" dirty="0" err="1">
                <a:solidFill>
                  <a:srgbClr val="0070C0"/>
                </a:solidFill>
              </a:rPr>
              <a:t>hadrochemistry</a:t>
            </a:r>
            <a:endParaRPr lang="en-US" sz="2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32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51219-3D26-2962-D265-5855C6B28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238CD22-92E2-D1DD-4B5F-4348DC3774DC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C368A9-0441-D728-5B4B-976E07D50575}"/>
              </a:ext>
            </a:extLst>
          </p:cNvPr>
          <p:cNvSpPr txBox="1">
            <a:spLocks/>
          </p:cNvSpPr>
          <p:nvPr/>
        </p:nvSpPr>
        <p:spPr>
          <a:xfrm>
            <a:off x="0" y="326001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</a:rPr>
              <a:t>  </a:t>
            </a:r>
            <a:r>
              <a:rPr lang="en-US" sz="4000" b="1" u="sng" dirty="0">
                <a:solidFill>
                  <a:schemeClr val="accent2"/>
                </a:solidFill>
              </a:rPr>
              <a:t>and yet, collective phenomena </a:t>
            </a:r>
          </a:p>
          <a:p>
            <a:pPr algn="ctr"/>
            <a:r>
              <a:rPr lang="en-US" sz="4000" b="1" u="sng" dirty="0">
                <a:solidFill>
                  <a:schemeClr val="accent2"/>
                </a:solidFill>
              </a:rPr>
              <a:t>smoothly extend to proton-proton collisions</a:t>
            </a:r>
            <a:endParaRPr lang="en-US" sz="4000" u="sng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59AA1A-00A5-8F99-D9B4-8FBD77C98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42459"/>
            <a:ext cx="10439400" cy="40263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EFFC5E-99B2-4EF3-0A45-E45CBA3F738B}"/>
              </a:ext>
            </a:extLst>
          </p:cNvPr>
          <p:cNvSpPr txBox="1"/>
          <p:nvPr/>
        </p:nvSpPr>
        <p:spPr>
          <a:xfrm>
            <a:off x="762000" y="6433226"/>
            <a:ext cx="9468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CMS,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Phys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Lett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. B765 (2017) 193</a:t>
            </a:r>
          </a:p>
        </p:txBody>
      </p:sp>
    </p:spTree>
    <p:extLst>
      <p:ext uri="{BB962C8B-B14F-4D97-AF65-F5344CB8AC3E}">
        <p14:creationId xmlns:p14="http://schemas.microsoft.com/office/powerpoint/2010/main" val="2751464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ABEF2-38A0-4655-5929-5AF6A517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881BAF5-5A6F-2D97-5BB8-19F10F1A1FD1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CDCF76-1FF7-7FEB-8D59-560FADC2DFDE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sz="2700" b="1" u="sng" dirty="0">
                <a:solidFill>
                  <a:schemeClr val="accent2"/>
                </a:solidFill>
              </a:rPr>
              <a:t>… </a:t>
            </a:r>
            <a:r>
              <a:rPr lang="en-US" b="1" u="sng" dirty="0">
                <a:solidFill>
                  <a:schemeClr val="accent2"/>
                </a:solidFill>
              </a:rPr>
              <a:t>smoothly extend to proton-proton collisions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table of maths&#10;&#10;Description automatically generated">
            <a:extLst>
              <a:ext uri="{FF2B5EF4-FFF2-40B4-BE49-F238E27FC236}">
                <a16:creationId xmlns:a16="http://schemas.microsoft.com/office/drawing/2014/main" id="{A54ADB97-494F-63B0-663F-6E0B9D8D8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78057"/>
            <a:ext cx="9296400" cy="5437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FB62F0-A42D-B7A7-80C3-143BDDFE13C4}"/>
              </a:ext>
            </a:extLst>
          </p:cNvPr>
          <p:cNvSpPr txBox="1"/>
          <p:nvPr/>
        </p:nvSpPr>
        <p:spPr>
          <a:xfrm rot="20438333">
            <a:off x="2437898" y="2951946"/>
            <a:ext cx="8305800" cy="95410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H" sz="2800" dirty="0"/>
              <a:t>200 publications from all LHC and RHIC collaborations:</a:t>
            </a:r>
          </a:p>
          <a:p>
            <a:r>
              <a:rPr lang="en-GB" sz="2800" dirty="0"/>
              <a:t>P</a:t>
            </a:r>
            <a:r>
              <a:rPr lang="en-CH" sz="2800" dirty="0"/>
              <a:t>recursor phenomena of collectivity seen in pp and pA.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B26A7-6224-F93B-AB62-1D216EC21A79}"/>
              </a:ext>
            </a:extLst>
          </p:cNvPr>
          <p:cNvSpPr txBox="1"/>
          <p:nvPr/>
        </p:nvSpPr>
        <p:spPr>
          <a:xfrm>
            <a:off x="304800" y="6400800"/>
            <a:ext cx="5296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Table from: Jan Fiete Grosse-Oertringhaus &amp; UAW, arXiv:2407.07484 </a:t>
            </a:r>
          </a:p>
        </p:txBody>
      </p:sp>
    </p:spTree>
    <p:extLst>
      <p:ext uri="{BB962C8B-B14F-4D97-AF65-F5344CB8AC3E}">
        <p14:creationId xmlns:p14="http://schemas.microsoft.com/office/powerpoint/2010/main" val="1677302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55E0D-90AF-700E-8939-803A9C1FC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9CB6098-224F-4D01-1B2D-4E253EB96874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11CA0F-1E61-9BDD-902F-CF7713113FA0}"/>
              </a:ext>
            </a:extLst>
          </p:cNvPr>
          <p:cNvSpPr txBox="1"/>
          <p:nvPr/>
        </p:nvSpPr>
        <p:spPr>
          <a:xfrm>
            <a:off x="14207" y="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b="1" dirty="0">
              <a:solidFill>
                <a:schemeClr val="bg1">
                  <a:lumMod val="65000"/>
                </a:schemeClr>
              </a:solidFill>
            </a:endParaRPr>
          </a:p>
          <a:p>
            <a:pPr algn="ctr"/>
            <a:r>
              <a:rPr lang="en-GB" sz="4400" b="1" dirty="0"/>
              <a:t>Why is quantifying fluid dynamics in AA-collisions of fundamental interest?</a:t>
            </a:r>
            <a:r>
              <a:rPr lang="en-GB" sz="7200" b="1" dirty="0"/>
              <a:t> </a:t>
            </a:r>
            <a:r>
              <a:rPr lang="en-CH" sz="7200" b="1" dirty="0"/>
              <a:t>   </a:t>
            </a:r>
          </a:p>
          <a:p>
            <a:r>
              <a:rPr lang="en-CH" sz="3200" dirty="0"/>
              <a:t>   		 	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9C8999-744C-0AE8-241B-4B023F5B7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819400"/>
            <a:ext cx="3429000" cy="27929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8E1800-4BF9-9940-FE88-9489BFEBE724}"/>
              </a:ext>
            </a:extLst>
          </p:cNvPr>
          <p:cNvSpPr txBox="1"/>
          <p:nvPr/>
        </p:nvSpPr>
        <p:spPr>
          <a:xfrm>
            <a:off x="457200" y="2819400"/>
            <a:ext cx="617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CH" sz="2800" dirty="0"/>
              <a:t>Flow translates </a:t>
            </a:r>
            <a:r>
              <a:rPr lang="en-CH" sz="2800" b="1" dirty="0">
                <a:solidFill>
                  <a:srgbClr val="7030A0"/>
                </a:solidFill>
              </a:rPr>
              <a:t>spatial gradients into momentum gradients</a:t>
            </a:r>
            <a:r>
              <a:rPr lang="en-CH" sz="28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H" sz="2800" dirty="0">
                <a:solidFill>
                  <a:srgbClr val="FF0000"/>
                </a:solidFill>
              </a:rPr>
              <a:t>Fluid dynamics gives access to QGP</a:t>
            </a:r>
          </a:p>
          <a:p>
            <a:r>
              <a:rPr lang="en-CH" sz="2800" dirty="0">
                <a:solidFill>
                  <a:srgbClr val="FF0000"/>
                </a:solidFill>
              </a:rPr>
              <a:t>    properties that can be calculated from</a:t>
            </a:r>
          </a:p>
          <a:p>
            <a:r>
              <a:rPr lang="en-CH" sz="2800" dirty="0">
                <a:solidFill>
                  <a:srgbClr val="FF0000"/>
                </a:solidFill>
              </a:rPr>
              <a:t>    1st principles in quantum field theory</a:t>
            </a:r>
            <a:r>
              <a:rPr lang="en-CH" sz="2800" dirty="0"/>
              <a:t>.</a:t>
            </a:r>
          </a:p>
          <a:p>
            <a:endParaRPr lang="en-CH" sz="2800" dirty="0"/>
          </a:p>
          <a:p>
            <a:r>
              <a:rPr lang="en-CH" sz="2800" dirty="0"/>
              <a:t>    … in more detail  ….</a:t>
            </a:r>
          </a:p>
          <a:p>
            <a:r>
              <a:rPr lang="en-CH" sz="28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233987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3A9DC-9028-C765-85FB-871EB35B5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1">
            <a:extLst>
              <a:ext uri="{FF2B5EF4-FFF2-40B4-BE49-F238E27FC236}">
                <a16:creationId xmlns:a16="http://schemas.microsoft.com/office/drawing/2014/main" id="{3A9F66E7-7C92-34E1-0662-B70CAE67A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686425"/>
            <a:ext cx="3810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" name="Rounded Rectangle 29">
            <a:extLst>
              <a:ext uri="{FF2B5EF4-FFF2-40B4-BE49-F238E27FC236}">
                <a16:creationId xmlns:a16="http://schemas.microsoft.com/office/drawing/2014/main" id="{C84251D9-1E4B-DEF3-F0A1-023E5F4F1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686425"/>
            <a:ext cx="3810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Rounded Rectangle 23">
            <a:extLst>
              <a:ext uri="{FF2B5EF4-FFF2-40B4-BE49-F238E27FC236}">
                <a16:creationId xmlns:a16="http://schemas.microsoft.com/office/drawing/2014/main" id="{7383C1CB-5315-FAE2-D0C8-CF32454A0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47987"/>
            <a:ext cx="67056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30F8D5F5-47DE-4F12-DD65-04927A878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776787"/>
            <a:ext cx="5334000" cy="6858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9929BEBC-F6AF-1057-1B6F-ADBFFFCC0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191000"/>
            <a:ext cx="2286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20EB84FD-EBB3-13A4-056C-CBB7A77BE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91000"/>
            <a:ext cx="2286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A4D4487F-D5AB-1211-A9BB-989C3D582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552825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DF85F248-C46F-F343-BBDD-CA3C3895D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52825"/>
            <a:ext cx="1295400" cy="381000"/>
          </a:xfrm>
          <a:prstGeom prst="roundRect">
            <a:avLst>
              <a:gd name="adj" fmla="val 16667"/>
            </a:avLst>
          </a:prstGeom>
          <a:solidFill>
            <a:srgbClr val="00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453DD22C-A78B-5342-BCD3-109BD6D92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093" y="1107629"/>
            <a:ext cx="7364517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based </a:t>
            </a:r>
            <a:r>
              <a:rPr lang="en-US" altLang="en-US" sz="2000" i="1" u="sng" dirty="0"/>
              <a:t>only</a:t>
            </a:r>
            <a:r>
              <a:rPr lang="en-US" altLang="en-US" sz="2000" dirty="0"/>
              <a:t> on:  E-p conservation:</a:t>
            </a:r>
          </a:p>
          <a:p>
            <a:endParaRPr lang="en-US" altLang="en-US" sz="2000" dirty="0"/>
          </a:p>
          <a:p>
            <a:r>
              <a:rPr lang="en-US" altLang="en-US" sz="2000" dirty="0"/>
              <a:t>                              2</a:t>
            </a:r>
            <a:r>
              <a:rPr lang="en-US" altLang="en-US" sz="2000" baseline="30000" dirty="0"/>
              <a:t>nd</a:t>
            </a:r>
            <a:r>
              <a:rPr lang="en-US" altLang="en-US" sz="2000" dirty="0"/>
              <a:t> law of thermodynamics:</a:t>
            </a:r>
          </a:p>
          <a:p>
            <a:endParaRPr lang="en-US" alt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sensitive </a:t>
            </a:r>
            <a:r>
              <a:rPr lang="en-US" altLang="en-US" sz="2000" i="1" u="sng" dirty="0"/>
              <a:t>only</a:t>
            </a:r>
            <a:r>
              <a:rPr lang="en-US" altLang="en-US" sz="2000" dirty="0"/>
              <a:t> to properties of matter that are </a:t>
            </a:r>
          </a:p>
          <a:p>
            <a:endParaRPr lang="en-US" altLang="en-US" sz="2000" dirty="0"/>
          </a:p>
          <a:p>
            <a:r>
              <a:rPr lang="en-US" altLang="en-US" sz="2000" dirty="0"/>
              <a:t>     </a:t>
            </a:r>
            <a:r>
              <a:rPr lang="en-US" altLang="en-US" sz="2000" b="1" dirty="0"/>
              <a:t>calculable from first principles in quantum field theory</a:t>
            </a:r>
          </a:p>
          <a:p>
            <a:endParaRPr lang="en-US" altLang="en-US" sz="2000" dirty="0"/>
          </a:p>
          <a:p>
            <a:r>
              <a:rPr lang="en-US" altLang="en-US" sz="2000" dirty="0"/>
              <a:t>            - </a:t>
            </a:r>
            <a:r>
              <a:rPr lang="en-US" altLang="en-US" sz="2000" b="1" dirty="0">
                <a:solidFill>
                  <a:srgbClr val="FF6600"/>
                </a:solidFill>
              </a:rPr>
              <a:t>EOS</a:t>
            </a:r>
            <a:r>
              <a:rPr lang="en-US" altLang="en-US" sz="2000" dirty="0"/>
              <a:t>:                    and </a:t>
            </a:r>
            <a:r>
              <a:rPr lang="en-US" altLang="en-US" sz="2000" b="1" dirty="0">
                <a:solidFill>
                  <a:srgbClr val="FF6600"/>
                </a:solidFill>
              </a:rPr>
              <a:t>sound velocity</a:t>
            </a:r>
          </a:p>
          <a:p>
            <a:endParaRPr lang="en-US" altLang="en-US" sz="2000" dirty="0"/>
          </a:p>
          <a:p>
            <a:r>
              <a:rPr lang="en-US" altLang="en-US" sz="2000" dirty="0"/>
              <a:t>            - </a:t>
            </a:r>
            <a:r>
              <a:rPr lang="en-US" altLang="en-US" sz="2000" b="1" dirty="0">
                <a:solidFill>
                  <a:srgbClr val="FF6600"/>
                </a:solidFill>
              </a:rPr>
              <a:t>transport coefficients</a:t>
            </a:r>
            <a:r>
              <a:rPr lang="en-US" altLang="en-US" sz="2000" dirty="0"/>
              <a:t>: shear    , bulk     viscosity,  …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r>
              <a:rPr lang="en-US" altLang="en-US" sz="2000" dirty="0"/>
              <a:t>            - </a:t>
            </a:r>
            <a:r>
              <a:rPr lang="en-US" altLang="en-US" sz="2000" b="1" dirty="0">
                <a:solidFill>
                  <a:srgbClr val="FF6600"/>
                </a:solidFill>
              </a:rPr>
              <a:t>relaxation times</a:t>
            </a:r>
            <a:r>
              <a:rPr lang="en-US" altLang="en-US" sz="2000" dirty="0"/>
              <a:t>:      ,      , …</a:t>
            </a:r>
          </a:p>
          <a:p>
            <a:endParaRPr lang="en-US" altLang="en-US" sz="2000" dirty="0"/>
          </a:p>
        </p:txBody>
      </p:sp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F6E4264F-F77F-41E0-9DE9-93447F6A1E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1288" y="1071562"/>
          <a:ext cx="1227137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700" imgH="254000" progId="Equation.3">
                  <p:embed/>
                </p:oleObj>
              </mc:Choice>
              <mc:Fallback>
                <p:oleObj name="Equation" r:id="rId2" imgW="647700" imgH="254000" progId="Equation.3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F6E4264F-F77F-41E0-9DE9-93447F6A1E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1288" y="1071562"/>
                        <a:ext cx="1227137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E54F50A7-1430-0E6D-ECC2-F6DBC8910F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9225" y="1681162"/>
          <a:ext cx="144303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2000" imgH="254000" progId="Equation.3">
                  <p:embed/>
                </p:oleObj>
              </mc:Choice>
              <mc:Fallback>
                <p:oleObj name="Equation" r:id="rId4" imgW="762000" imgH="254000" progId="Equation.3">
                  <p:embed/>
                  <p:pic>
                    <p:nvPicPr>
                      <p:cNvPr id="13" name="Object 3">
                        <a:extLst>
                          <a:ext uri="{FF2B5EF4-FFF2-40B4-BE49-F238E27FC236}">
                            <a16:creationId xmlns:a16="http://schemas.microsoft.com/office/drawing/2014/main" id="{E54F50A7-1430-0E6D-ECC2-F6DBC8910F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225" y="1681162"/>
                        <a:ext cx="1443038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>
            <a:extLst>
              <a:ext uri="{FF2B5EF4-FFF2-40B4-BE49-F238E27FC236}">
                <a16:creationId xmlns:a16="http://schemas.microsoft.com/office/drawing/2014/main" id="{D7AFDAE2-BF9C-8181-23B7-50E95AC043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3552825"/>
          <a:ext cx="1227138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700" imgH="203200" progId="Equation.3">
                  <p:embed/>
                </p:oleObj>
              </mc:Choice>
              <mc:Fallback>
                <p:oleObj name="Equation" r:id="rId6" imgW="647700" imgH="203200" progId="Equation.3">
                  <p:embed/>
                  <p:pic>
                    <p:nvPicPr>
                      <p:cNvPr id="14" name="Object 4">
                        <a:extLst>
                          <a:ext uri="{FF2B5EF4-FFF2-40B4-BE49-F238E27FC236}">
                            <a16:creationId xmlns:a16="http://schemas.microsoft.com/office/drawing/2014/main" id="{D7AFDAE2-BF9C-8181-23B7-50E95AC043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552825"/>
                        <a:ext cx="1227138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>
            <a:extLst>
              <a:ext uri="{FF2B5EF4-FFF2-40B4-BE49-F238E27FC236}">
                <a16:creationId xmlns:a16="http://schemas.microsoft.com/office/drawing/2014/main" id="{35AC8C39-E7E8-0F1A-D05E-347CEFFEF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3552825"/>
          <a:ext cx="127476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73100" imgH="215900" progId="Equation.3">
                  <p:embed/>
                </p:oleObj>
              </mc:Choice>
              <mc:Fallback>
                <p:oleObj name="Equation" r:id="rId8" imgW="673100" imgH="215900" progId="Equation.3">
                  <p:embed/>
                  <p:pic>
                    <p:nvPicPr>
                      <p:cNvPr id="15" name="Object 5">
                        <a:extLst>
                          <a:ext uri="{FF2B5EF4-FFF2-40B4-BE49-F238E27FC236}">
                            <a16:creationId xmlns:a16="http://schemas.microsoft.com/office/drawing/2014/main" id="{35AC8C39-E7E8-0F1A-D05E-347CEFFEF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552825"/>
                        <a:ext cx="127476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6">
            <a:extLst>
              <a:ext uri="{FF2B5EF4-FFF2-40B4-BE49-F238E27FC236}">
                <a16:creationId xmlns:a16="http://schemas.microsoft.com/office/drawing/2014/main" id="{425CC396-F6E0-CFA5-73B8-FB5C501301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4267200"/>
          <a:ext cx="265113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65100" progId="Equation.3">
                  <p:embed/>
                </p:oleObj>
              </mc:Choice>
              <mc:Fallback>
                <p:oleObj name="Equation" r:id="rId10" imgW="139700" imgH="165100" progId="Equation.3">
                  <p:embed/>
                  <p:pic>
                    <p:nvPicPr>
                      <p:cNvPr id="16" name="Object 6">
                        <a:extLst>
                          <a:ext uri="{FF2B5EF4-FFF2-40B4-BE49-F238E27FC236}">
                            <a16:creationId xmlns:a16="http://schemas.microsoft.com/office/drawing/2014/main" id="{425CC396-F6E0-CFA5-73B8-FB5C501301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4267200"/>
                        <a:ext cx="265113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7">
            <a:extLst>
              <a:ext uri="{FF2B5EF4-FFF2-40B4-BE49-F238E27FC236}">
                <a16:creationId xmlns:a16="http://schemas.microsoft.com/office/drawing/2014/main" id="{263E4266-6873-DCBA-5716-17A2B6EBD2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5400" y="4230688"/>
          <a:ext cx="241300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7000" imgH="203200" progId="Equation.3">
                  <p:embed/>
                </p:oleObj>
              </mc:Choice>
              <mc:Fallback>
                <p:oleObj name="Equation" r:id="rId12" imgW="127000" imgH="203200" progId="Equation.3">
                  <p:embed/>
                  <p:pic>
                    <p:nvPicPr>
                      <p:cNvPr id="17" name="Object 7">
                        <a:extLst>
                          <a:ext uri="{FF2B5EF4-FFF2-40B4-BE49-F238E27FC236}">
                            <a16:creationId xmlns:a16="http://schemas.microsoft.com/office/drawing/2014/main" id="{263E4266-6873-DCBA-5716-17A2B6EBD2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5400" y="4230688"/>
                        <a:ext cx="241300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8">
            <a:extLst>
              <a:ext uri="{FF2B5EF4-FFF2-40B4-BE49-F238E27FC236}">
                <a16:creationId xmlns:a16="http://schemas.microsoft.com/office/drawing/2014/main" id="{0C1983EA-8E3C-BCDB-DF35-580078A3A0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4161" y="4707672"/>
          <a:ext cx="5170488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730500" imgH="393700" progId="Equation.3">
                  <p:embed/>
                </p:oleObj>
              </mc:Choice>
              <mc:Fallback>
                <p:oleObj name="Equation" r:id="rId14" imgW="2730500" imgH="393700" progId="Equation.3">
                  <p:embed/>
                  <p:pic>
                    <p:nvPicPr>
                      <p:cNvPr id="18" name="Object 8">
                        <a:extLst>
                          <a:ext uri="{FF2B5EF4-FFF2-40B4-BE49-F238E27FC236}">
                            <a16:creationId xmlns:a16="http://schemas.microsoft.com/office/drawing/2014/main" id="{0C1983EA-8E3C-BCDB-DF35-580078A3A0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161" y="4707672"/>
                        <a:ext cx="5170488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9">
            <a:extLst>
              <a:ext uri="{FF2B5EF4-FFF2-40B4-BE49-F238E27FC236}">
                <a16:creationId xmlns:a16="http://schemas.microsoft.com/office/drawing/2014/main" id="{06141718-37E1-A181-2F0E-5F60C7904E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67238" y="5686425"/>
          <a:ext cx="385762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3200" imgH="203200" progId="Equation.3">
                  <p:embed/>
                </p:oleObj>
              </mc:Choice>
              <mc:Fallback>
                <p:oleObj name="Equation" r:id="rId16" imgW="203200" imgH="203200" progId="Equation.3">
                  <p:embed/>
                  <p:pic>
                    <p:nvPicPr>
                      <p:cNvPr id="19" name="Object 9">
                        <a:extLst>
                          <a:ext uri="{FF2B5EF4-FFF2-40B4-BE49-F238E27FC236}">
                            <a16:creationId xmlns:a16="http://schemas.microsoft.com/office/drawing/2014/main" id="{06141718-37E1-A181-2F0E-5F60C7904E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5686425"/>
                        <a:ext cx="385762" cy="38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0">
            <a:extLst>
              <a:ext uri="{FF2B5EF4-FFF2-40B4-BE49-F238E27FC236}">
                <a16:creationId xmlns:a16="http://schemas.microsoft.com/office/drawing/2014/main" id="{E3F2738B-C9CD-B019-77F9-346BE89D19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0038" y="5686425"/>
          <a:ext cx="3619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90500" imgH="215900" progId="Equation.3">
                  <p:embed/>
                </p:oleObj>
              </mc:Choice>
              <mc:Fallback>
                <p:oleObj name="Equation" r:id="rId18" imgW="190500" imgH="215900" progId="Equation.3">
                  <p:embed/>
                  <p:pic>
                    <p:nvPicPr>
                      <p:cNvPr id="20" name="Object 10">
                        <a:extLst>
                          <a:ext uri="{FF2B5EF4-FFF2-40B4-BE49-F238E27FC236}">
                            <a16:creationId xmlns:a16="http://schemas.microsoft.com/office/drawing/2014/main" id="{E3F2738B-C9CD-B019-77F9-346BE89D19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038" y="5686425"/>
                        <a:ext cx="3619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80E2179-65BC-20CF-F65D-D77B356815D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292100" y="4127500"/>
            <a:ext cx="1952625" cy="400050"/>
          </a:xfrm>
          <a:prstGeom prst="rect">
            <a:avLst/>
          </a:prstGeom>
          <a:solidFill>
            <a:srgbClr val="7575D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</a:rPr>
              <a:t>Lattice QCD =&gt;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DD4502-A6A9-6C1E-A874-3EF85B0EDA1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-354807" y="4629944"/>
            <a:ext cx="2944813" cy="400050"/>
          </a:xfrm>
          <a:prstGeom prst="rect">
            <a:avLst/>
          </a:prstGeom>
          <a:solidFill>
            <a:srgbClr val="A3A3E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</a:rPr>
              <a:t>Finite Temp </a:t>
            </a:r>
            <a:r>
              <a:rPr lang="en-US" sz="2000" dirty="0" err="1">
                <a:solidFill>
                  <a:schemeClr val="lt1"/>
                </a:solidFill>
                <a:latin typeface="+mn-lt"/>
                <a:ea typeface="+mn-ea"/>
              </a:rPr>
              <a:t>pQCD</a:t>
            </a: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</a:rPr>
              <a:t>     =&gt;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FB82CD-61CE-5C71-48D3-94469143A99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45243" y="4629944"/>
            <a:ext cx="2944813" cy="400050"/>
          </a:xfrm>
          <a:prstGeom prst="rect">
            <a:avLst/>
          </a:prstGeom>
          <a:solidFill>
            <a:srgbClr val="D1D1F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</a:rPr>
              <a:t>         </a:t>
            </a:r>
            <a:r>
              <a:rPr lang="en-US" sz="2000" dirty="0" err="1">
                <a:solidFill>
                  <a:schemeClr val="lt1"/>
                </a:solidFill>
                <a:latin typeface="+mn-lt"/>
                <a:ea typeface="+mn-ea"/>
              </a:rPr>
              <a:t>AdS</a:t>
            </a:r>
            <a:r>
              <a:rPr lang="en-US" sz="2000" dirty="0">
                <a:solidFill>
                  <a:schemeClr val="lt1"/>
                </a:solidFill>
                <a:latin typeface="+mn-lt"/>
                <a:ea typeface="+mn-ea"/>
              </a:rPr>
              <a:t>/CFT          =&gt;       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C62BE77-35E1-1251-FC14-BA5B9A3852C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08337" y="990600"/>
            <a:ext cx="3293849" cy="2478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8508CCF-0CA7-0718-357B-CEC9E200E03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746" y="3642217"/>
            <a:ext cx="2950206" cy="267540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28EACDF-51AB-1942-321C-61D2AA135758}"/>
              </a:ext>
            </a:extLst>
          </p:cNvPr>
          <p:cNvSpPr txBox="1"/>
          <p:nvPr/>
        </p:nvSpPr>
        <p:spPr>
          <a:xfrm>
            <a:off x="0" y="6400171"/>
            <a:ext cx="9468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J.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Ghiglieri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, G. Moore, D.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Teaney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, QCD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Shear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Viscosity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at (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almost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) NLO, JHEP 03 (2018) 179 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ACBBF5-F37D-6B6C-AA2F-0874884C2D24}"/>
              </a:ext>
            </a:extLst>
          </p:cNvPr>
          <p:cNvSpPr txBox="1">
            <a:spLocks/>
          </p:cNvSpPr>
          <p:nvPr/>
        </p:nvSpPr>
        <p:spPr>
          <a:xfrm>
            <a:off x="0" y="30480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Fluid dynamics 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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access to 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QGP properties</a:t>
            </a:r>
            <a:r>
              <a:rPr lang="en-US" sz="40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calculable from 1</a:t>
            </a:r>
            <a:r>
              <a:rPr lang="en-US" sz="4000" b="1" u="sng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principles in QCD</a:t>
            </a:r>
            <a:endParaRPr lang="en-US" sz="40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5344F2-98EE-4F82-A416-F2D117122D8E}"/>
              </a:ext>
            </a:extLst>
          </p:cNvPr>
          <p:cNvSpPr txBox="1"/>
          <p:nvPr/>
        </p:nvSpPr>
        <p:spPr>
          <a:xfrm>
            <a:off x="6266070" y="6400171"/>
            <a:ext cx="5925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D.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Bazavov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et al, The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equation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of state in (2+1)-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flavor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QCD,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Phys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.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Rev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. D90 (2014) 094503</a:t>
            </a:r>
          </a:p>
          <a:p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S. </a:t>
            </a:r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Borsanyi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et al, JHEP 09 (2010) 073</a:t>
            </a:r>
          </a:p>
        </p:txBody>
      </p:sp>
    </p:spTree>
    <p:extLst>
      <p:ext uri="{BB962C8B-B14F-4D97-AF65-F5344CB8AC3E}">
        <p14:creationId xmlns:p14="http://schemas.microsoft.com/office/powerpoint/2010/main" val="825434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6B8A6-9F26-FFFE-487E-639ADBC66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25727F-DCE5-0890-68AB-57FBE6615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910" y="838200"/>
            <a:ext cx="4818149" cy="3086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763457-A1CC-0289-DC86-C9AB99FDC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933054"/>
            <a:ext cx="2455741" cy="30653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557845-8531-8FE1-40CF-B0FBB998B706}"/>
              </a:ext>
            </a:extLst>
          </p:cNvPr>
          <p:cNvSpPr txBox="1"/>
          <p:nvPr/>
        </p:nvSpPr>
        <p:spPr>
          <a:xfrm>
            <a:off x="1312127" y="1042444"/>
            <a:ext cx="22022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B050"/>
                </a:solidFill>
              </a:rPr>
              <a:t>Excite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medium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Listen to response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Analyze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C52C8A-16D4-CF78-70B9-24734110A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127" y="2787540"/>
            <a:ext cx="2470412" cy="8860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C6D2FA-6506-BACA-0729-DA4116FB7C15}"/>
              </a:ext>
            </a:extLst>
          </p:cNvPr>
          <p:cNvSpPr txBox="1"/>
          <p:nvPr/>
        </p:nvSpPr>
        <p:spPr>
          <a:xfrm>
            <a:off x="1087029" y="3809616"/>
            <a:ext cx="7267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In experiment:</a:t>
            </a:r>
          </a:p>
          <a:p>
            <a:r>
              <a:rPr lang="en-US" dirty="0"/>
              <a:t>Prepare different </a:t>
            </a:r>
            <a:r>
              <a:rPr lang="en-US" b="1" dirty="0">
                <a:solidFill>
                  <a:srgbClr val="00B050"/>
                </a:solidFill>
              </a:rPr>
              <a:t>excitations                                         </a:t>
            </a:r>
            <a:r>
              <a:rPr lang="en-US" dirty="0"/>
              <a:t>measure their </a:t>
            </a:r>
            <a:r>
              <a:rPr lang="en-US" b="1" dirty="0">
                <a:solidFill>
                  <a:srgbClr val="FF0000"/>
                </a:solidFill>
              </a:rPr>
              <a:t>response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1F986F-F11E-19CA-6601-F2B6687CB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4420777"/>
            <a:ext cx="3739772" cy="17775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181669-3000-9140-D672-160237BEA9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492" y="4399161"/>
            <a:ext cx="4312598" cy="17991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14164A1-A6C2-EB10-AB91-F80D6C0DEFB9}"/>
              </a:ext>
            </a:extLst>
          </p:cNvPr>
          <p:cNvSpPr txBox="1"/>
          <p:nvPr/>
        </p:nvSpPr>
        <p:spPr>
          <a:xfrm>
            <a:off x="1107650" y="2356913"/>
            <a:ext cx="1173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In theory: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FDECA0-862B-6C2F-FB66-76BCCC4AB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591" y="5309893"/>
            <a:ext cx="2435225" cy="71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="" xmlns:a14="http://schemas.microsoft.com/office/drawing/2010/main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0FDC9AA2-7D16-67FD-A42F-1CA945B5E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0660" y="5400517"/>
            <a:ext cx="290740" cy="596563"/>
          </a:xfrm>
          <a:prstGeom prst="ellipse">
            <a:avLst/>
          </a:prstGeom>
          <a:solidFill>
            <a:srgbClr val="FF0000">
              <a:alpha val="10980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anchor="ctr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9E9DA7E-711F-9323-9244-68969D1514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1415" y="4455204"/>
            <a:ext cx="2045785" cy="3051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6F2BE82-411F-CC53-905D-12C9F16E42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6200" y="4186049"/>
            <a:ext cx="377790" cy="21311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0CF8B5F-088D-42ED-377D-E887AF036B10}"/>
              </a:ext>
            </a:extLst>
          </p:cNvPr>
          <p:cNvCxnSpPr>
            <a:cxnSpLocks/>
          </p:cNvCxnSpPr>
          <p:nvPr/>
        </p:nvCxnSpPr>
        <p:spPr>
          <a:xfrm>
            <a:off x="8534400" y="5217576"/>
            <a:ext cx="2057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EF7C1C-E6F1-7724-707F-914F2A822BD6}"/>
              </a:ext>
            </a:extLst>
          </p:cNvPr>
          <p:cNvCxnSpPr>
            <a:cxnSpLocks/>
          </p:cNvCxnSpPr>
          <p:nvPr/>
        </p:nvCxnSpPr>
        <p:spPr>
          <a:xfrm flipV="1">
            <a:off x="8534400" y="4441440"/>
            <a:ext cx="1752600" cy="76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c 31">
            <a:extLst>
              <a:ext uri="{FF2B5EF4-FFF2-40B4-BE49-F238E27FC236}">
                <a16:creationId xmlns:a16="http://schemas.microsoft.com/office/drawing/2014/main" id="{9E7A1FE5-C439-D55B-0E7B-E1D314323F72}"/>
              </a:ext>
            </a:extLst>
          </p:cNvPr>
          <p:cNvSpPr/>
          <p:nvPr/>
        </p:nvSpPr>
        <p:spPr>
          <a:xfrm>
            <a:off x="10064372" y="4514377"/>
            <a:ext cx="402817" cy="779399"/>
          </a:xfrm>
          <a:prstGeom prst="arc">
            <a:avLst>
              <a:gd name="adj1" fmla="val 16200000"/>
              <a:gd name="adj2" fmla="val 419754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BC7D5E9-49E0-7360-D229-1B49E8DE00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1572" y="4542255"/>
            <a:ext cx="254000" cy="4191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C6F75E-22BD-D8DF-F17B-BAADC9D50844}"/>
              </a:ext>
            </a:extLst>
          </p:cNvPr>
          <p:cNvSpPr txBox="1">
            <a:spLocks/>
          </p:cNvSpPr>
          <p:nvPr/>
        </p:nvSpPr>
        <p:spPr>
          <a:xfrm>
            <a:off x="0" y="-101175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u="sng" dirty="0">
                <a:solidFill>
                  <a:schemeClr val="accent2"/>
                </a:solidFill>
              </a:rPr>
              <a:t>Concept: testing medium properties via fluid response </a:t>
            </a:r>
            <a:endParaRPr lang="en-US" sz="40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95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EB77-1990-7C66-A529-1D3663272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F7976B8-4646-DC36-6E8B-F2E45E3B75FC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27C726-E128-5675-7F43-E216F2387F22}"/>
              </a:ext>
            </a:extLst>
          </p:cNvPr>
          <p:cNvSpPr txBox="1">
            <a:spLocks/>
          </p:cNvSpPr>
          <p:nvPr/>
        </p:nvSpPr>
        <p:spPr>
          <a:xfrm>
            <a:off x="0" y="-101175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Comparison to Hydro-Models 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599E77-DAD5-E450-0CFF-F2AEC4DF37B1}"/>
              </a:ext>
            </a:extLst>
          </p:cNvPr>
          <p:cNvSpPr txBox="1"/>
          <p:nvPr/>
        </p:nvSpPr>
        <p:spPr>
          <a:xfrm>
            <a:off x="304800" y="6400800"/>
            <a:ext cx="3199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* G. Nijs, W. van der Schee, 2304.06191. </a:t>
            </a:r>
          </a:p>
        </p:txBody>
      </p:sp>
      <p:pic>
        <p:nvPicPr>
          <p:cNvPr id="4" name="Picture 3" descr="A collection of graphs and diagrams&#10;&#10;AI-generated content may be incorrect.">
            <a:extLst>
              <a:ext uri="{FF2B5EF4-FFF2-40B4-BE49-F238E27FC236}">
                <a16:creationId xmlns:a16="http://schemas.microsoft.com/office/drawing/2014/main" id="{28ADD824-3565-0A4C-75ED-A64637818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528" y="755194"/>
            <a:ext cx="9491472" cy="55614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FA8F6B-5917-5E77-B970-1AAA593D7849}"/>
              </a:ext>
            </a:extLst>
          </p:cNvPr>
          <p:cNvSpPr txBox="1"/>
          <p:nvPr/>
        </p:nvSpPr>
        <p:spPr>
          <a:xfrm rot="19985296">
            <a:off x="5016943" y="3286061"/>
            <a:ext cx="3200400" cy="138499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H" sz="2800" dirty="0"/>
              <a:t>Bayesian inference analysis involving 670 LHC data points.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E3B37-A00E-1A4A-6830-688AD6120E06}"/>
              </a:ext>
            </a:extLst>
          </p:cNvPr>
          <p:cNvSpPr txBox="1"/>
          <p:nvPr/>
        </p:nvSpPr>
        <p:spPr>
          <a:xfrm>
            <a:off x="164123" y="1125415"/>
            <a:ext cx="2655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400" dirty="0"/>
              <a:t>Q</a:t>
            </a:r>
            <a:r>
              <a:rPr lang="en-CH" sz="2400" dirty="0"/>
              <a:t>uantifies QGP properties and QGP evolution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D154C3-3A39-3F93-D8D2-6DC9DAD05C26}"/>
              </a:ext>
            </a:extLst>
          </p:cNvPr>
          <p:cNvSpPr txBox="1"/>
          <p:nvPr/>
        </p:nvSpPr>
        <p:spPr>
          <a:xfrm>
            <a:off x="152400" y="2609671"/>
            <a:ext cx="2655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400" dirty="0"/>
              <a:t>Largely restricted to light-</a:t>
            </a:r>
            <a:r>
              <a:rPr lang="en-GB" sz="2400" dirty="0" err="1"/>
              <a:t>flavored</a:t>
            </a:r>
            <a:r>
              <a:rPr lang="en-GB" sz="2400" dirty="0"/>
              <a:t> hadron species so far.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137380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 animBg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51924-D844-525E-D625-06B38E239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697C83D1-BBA6-26E8-0441-50DA57E7CA98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61699C-9F77-A22D-BD68-3997A7248C54}"/>
              </a:ext>
            </a:extLst>
          </p:cNvPr>
          <p:cNvSpPr txBox="1">
            <a:spLocks/>
          </p:cNvSpPr>
          <p:nvPr/>
        </p:nvSpPr>
        <p:spPr>
          <a:xfrm>
            <a:off x="0" y="-101175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Quantitative support for a default picture of AA 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pic>
        <p:nvPicPr>
          <p:cNvPr id="9" name="Picture 8" descr="Diagram of a gas funnel&#10;&#10;AI-generated content may be incorrect.">
            <a:extLst>
              <a:ext uri="{FF2B5EF4-FFF2-40B4-BE49-F238E27FC236}">
                <a16:creationId xmlns:a16="http://schemas.microsoft.com/office/drawing/2014/main" id="{6EBF6349-64AD-6C95-A818-AF8BAE0A5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" y="771253"/>
            <a:ext cx="11960817" cy="547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74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4E141-B8DE-F65B-F5E6-F623D619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5CA299-108E-2F0B-526B-8CCAA3E1D980}"/>
              </a:ext>
            </a:extLst>
          </p:cNvPr>
          <p:cNvSpPr txBox="1"/>
          <p:nvPr/>
        </p:nvSpPr>
        <p:spPr>
          <a:xfrm>
            <a:off x="0" y="6397823"/>
            <a:ext cx="9468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H. Song, S. Bass, U. Heinz, T.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Hirano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, C.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Shen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,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Phys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Rev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Lett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. 106 (2011) 192301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4DACC-F720-125A-50E6-53F1E32BE93D}"/>
              </a:ext>
            </a:extLst>
          </p:cNvPr>
          <p:cNvSpPr txBox="1"/>
          <p:nvPr/>
        </p:nvSpPr>
        <p:spPr>
          <a:xfrm>
            <a:off x="0" y="6583953"/>
            <a:ext cx="9468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*G. Nijs, U. </a:t>
            </a:r>
            <a:r>
              <a:rPr lang="nl-NL" sz="1400" dirty="0" err="1">
                <a:solidFill>
                  <a:schemeClr val="bg1"/>
                </a:solidFill>
                <a:latin typeface="Tw Cen MT" pitchFamily="34" charset="0"/>
              </a:rPr>
              <a:t>Gursoy</a:t>
            </a:r>
            <a:r>
              <a:rPr lang="nl-NL" sz="1400" dirty="0">
                <a:solidFill>
                  <a:schemeClr val="bg1"/>
                </a:solidFill>
                <a:latin typeface="Tw Cen MT" pitchFamily="34" charset="0"/>
              </a:rPr>
              <a:t>, W. v.d. Schee, R. Snellings, arXiv:2010.15130,  arXiv:2010.15134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4B05FB-838C-9DB8-584D-206EA42B9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219" y="842391"/>
            <a:ext cx="4187935" cy="27701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626424-4A2E-D9E1-5DFE-37A31084E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300" y="3747424"/>
            <a:ext cx="4702447" cy="25925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F6C2B1-350D-C1C3-D30B-D1FB037C0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641" y="5543171"/>
            <a:ext cx="519113" cy="512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E38E5A-7521-0518-9F01-E3A53C1DF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9525" y="4419600"/>
            <a:ext cx="564365" cy="420661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C5DA38-3089-B710-FCEA-B525E3F8EACB}"/>
              </a:ext>
            </a:extLst>
          </p:cNvPr>
          <p:cNvCxnSpPr>
            <a:cxnSpLocks/>
          </p:cNvCxnSpPr>
          <p:nvPr/>
        </p:nvCxnSpPr>
        <p:spPr>
          <a:xfrm>
            <a:off x="7215754" y="2289506"/>
            <a:ext cx="1179369" cy="37749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840E36D-D516-D595-D375-403E033E0DD0}"/>
              </a:ext>
            </a:extLst>
          </p:cNvPr>
          <p:cNvCxnSpPr>
            <a:cxnSpLocks/>
          </p:cNvCxnSpPr>
          <p:nvPr/>
        </p:nvCxnSpPr>
        <p:spPr>
          <a:xfrm flipV="1">
            <a:off x="8077200" y="4419600"/>
            <a:ext cx="0" cy="3444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8366AD9-DC69-35ED-1D8F-555A5D39DF21}"/>
              </a:ext>
            </a:extLst>
          </p:cNvPr>
          <p:cNvSpPr/>
          <p:nvPr/>
        </p:nvSpPr>
        <p:spPr>
          <a:xfrm>
            <a:off x="7696200" y="3581400"/>
            <a:ext cx="111808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BF860-D168-2FE6-3968-62A97257A722}"/>
              </a:ext>
            </a:extLst>
          </p:cNvPr>
          <p:cNvSpPr txBox="1"/>
          <p:nvPr/>
        </p:nvSpPr>
        <p:spPr>
          <a:xfrm>
            <a:off x="7766727" y="3734122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NGSS</a:t>
            </a:r>
            <a:r>
              <a:rPr lang="en-US" baseline="30000" dirty="0"/>
              <a:t>*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B14F45-C403-378E-E217-42BBC145BE8A}"/>
              </a:ext>
            </a:extLst>
          </p:cNvPr>
          <p:cNvSpPr txBox="1"/>
          <p:nvPr/>
        </p:nvSpPr>
        <p:spPr>
          <a:xfrm>
            <a:off x="9861523" y="157426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NGSS</a:t>
            </a:r>
            <a:r>
              <a:rPr lang="en-US" baseline="30000" dirty="0"/>
              <a:t>*</a:t>
            </a:r>
          </a:p>
        </p:txBody>
      </p:sp>
      <p:pic>
        <p:nvPicPr>
          <p:cNvPr id="5" name="Picture 4" descr="A graph of a mathematical function&#10;&#10;Description automatically generated with medium confidence">
            <a:extLst>
              <a:ext uri="{FF2B5EF4-FFF2-40B4-BE49-F238E27FC236}">
                <a16:creationId xmlns:a16="http://schemas.microsoft.com/office/drawing/2014/main" id="{A8AFCAA8-4092-9DB0-B6A2-B08C9A898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3213"/>
            <a:ext cx="5759752" cy="5438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CCD29E-1957-736A-C5D3-90B5F40AEAE7}"/>
              </a:ext>
            </a:extLst>
          </p:cNvPr>
          <p:cNvSpPr txBox="1"/>
          <p:nvPr/>
        </p:nvSpPr>
        <p:spPr>
          <a:xfrm>
            <a:off x="7028989" y="6400171"/>
            <a:ext cx="495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200" b="1" dirty="0">
                <a:solidFill>
                  <a:schemeClr val="bg1"/>
                </a:solidFill>
              </a:rPr>
              <a:t> </a:t>
            </a:r>
            <a:r>
              <a:rPr lang="en-CH" sz="1400" dirty="0">
                <a:solidFill>
                  <a:schemeClr val="bg1"/>
                </a:solidFill>
              </a:rPr>
              <a:t>Giacalone, Nijs, van der Schee, Phys.Rev.Lett.131 (2023) 20, 20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4FBF8D5-6B1A-E36E-40DF-BED67ADB379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Bayesian Inference 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930B8D-DCE3-7F1B-EF4D-D2F9139493AC}"/>
              </a:ext>
            </a:extLst>
          </p:cNvPr>
          <p:cNvSpPr txBox="1"/>
          <p:nvPr/>
        </p:nvSpPr>
        <p:spPr>
          <a:xfrm>
            <a:off x="5943600" y="1455003"/>
            <a:ext cx="2323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S</a:t>
            </a:r>
            <a:r>
              <a:rPr lang="en-CH" sz="2400" dirty="0">
                <a:solidFill>
                  <a:srgbClr val="FF0000"/>
                </a:solidFill>
              </a:rPr>
              <a:t>hear viscosity over entropy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1E2580-9E9F-213F-AED7-AC453E3FC515}"/>
              </a:ext>
            </a:extLst>
          </p:cNvPr>
          <p:cNvSpPr txBox="1"/>
          <p:nvPr/>
        </p:nvSpPr>
        <p:spPr>
          <a:xfrm>
            <a:off x="5953803" y="3607618"/>
            <a:ext cx="1521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Relaxation times</a:t>
            </a:r>
            <a:endParaRPr lang="en-C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42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09D95-D617-1F2E-64FA-11D521A6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7B3582-3AAB-4CFC-E700-5C6E215677A3}"/>
              </a:ext>
            </a:extLst>
          </p:cNvPr>
          <p:cNvSpPr/>
          <p:nvPr/>
        </p:nvSpPr>
        <p:spPr>
          <a:xfrm>
            <a:off x="176636" y="838200"/>
            <a:ext cx="4407169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959D98-F5CE-494D-0C5E-35D6D41FC674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8FFB69-52E1-A1EC-0D74-D14790D939F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Limits of fluid dynamic behavior?</a:t>
            </a:r>
            <a:r>
              <a:rPr lang="en-US" sz="4400" b="1" u="sng" baseline="30000" dirty="0">
                <a:solidFill>
                  <a:schemeClr val="accent2"/>
                </a:solidFill>
              </a:rPr>
              <a:t>1</a:t>
            </a:r>
            <a:endParaRPr lang="en-US" sz="4400" u="sng" baseline="30000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2123F-DEA0-638B-9ED5-B030684F71B9}"/>
              </a:ext>
            </a:extLst>
          </p:cNvPr>
          <p:cNvSpPr txBox="1"/>
          <p:nvPr/>
        </p:nvSpPr>
        <p:spPr>
          <a:xfrm>
            <a:off x="4741126" y="1057499"/>
            <a:ext cx="3488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70C0"/>
                </a:solidFill>
              </a:rPr>
              <a:t>Hydrodynamic excitations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78BF96-4029-8724-6967-EBD41F089D1F}"/>
              </a:ext>
            </a:extLst>
          </p:cNvPr>
          <p:cNvSpPr txBox="1"/>
          <p:nvPr/>
        </p:nvSpPr>
        <p:spPr>
          <a:xfrm>
            <a:off x="5054640" y="1365276"/>
            <a:ext cx="340356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rgbClr val="0070C0"/>
                </a:solidFill>
              </a:rPr>
              <a:t>Universal in QFTs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rgbClr val="0070C0"/>
                </a:solidFill>
              </a:rPr>
              <a:t>Consequence of conservation laws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B588A-6966-0902-2692-D28ADF5C5F46}"/>
              </a:ext>
            </a:extLst>
          </p:cNvPr>
          <p:cNvSpPr txBox="1"/>
          <p:nvPr/>
        </p:nvSpPr>
        <p:spPr>
          <a:xfrm>
            <a:off x="8382000" y="1044489"/>
            <a:ext cx="3488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Non-hydro excitations, </a:t>
            </a:r>
            <a:r>
              <a:rPr lang="en-US" dirty="0">
                <a:solidFill>
                  <a:srgbClr val="FF0000"/>
                </a:solidFill>
              </a:rPr>
              <a:t>e.g.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D6240-48F7-9AEE-A615-CC592DCEF437}"/>
              </a:ext>
            </a:extLst>
          </p:cNvPr>
          <p:cNvSpPr txBox="1"/>
          <p:nvPr/>
        </p:nvSpPr>
        <p:spPr>
          <a:xfrm>
            <a:off x="8727114" y="1396054"/>
            <a:ext cx="338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rgbClr val="FF0000"/>
                </a:solidFill>
              </a:rPr>
              <a:t>No QFTs without non-hydro modes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rgbClr val="FF0000"/>
                </a:solidFill>
              </a:rPr>
              <a:t>Consequence of causality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5856DB-9578-D9DB-659A-5C0C6179D64A}"/>
              </a:ext>
            </a:extLst>
          </p:cNvPr>
          <p:cNvSpPr txBox="1"/>
          <p:nvPr/>
        </p:nvSpPr>
        <p:spPr>
          <a:xfrm>
            <a:off x="6579066" y="2332394"/>
            <a:ext cx="4000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Hydro-modes dominate if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Hydro-dominated wavelengths satisfy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BF78B2-7151-6621-0011-D1CA9E610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511" y="2813026"/>
            <a:ext cx="2889950" cy="516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EE2A49-0428-ECCB-E088-6CA848F4B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905107"/>
            <a:ext cx="4092682" cy="10760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D08CC8-98F7-2B07-4238-C7D6275BB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232" y="3886200"/>
            <a:ext cx="3714634" cy="9050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780E7A-72FC-4CE8-9E3D-E952BB14FB78}"/>
              </a:ext>
            </a:extLst>
          </p:cNvPr>
          <p:cNvSpPr txBox="1"/>
          <p:nvPr/>
        </p:nvSpPr>
        <p:spPr>
          <a:xfrm>
            <a:off x="6960066" y="4846393"/>
            <a:ext cx="426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Such wavelengths do not fit into a proton 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54E5EE-964B-AA76-EC6A-01FDD10BCDD2}"/>
              </a:ext>
            </a:extLst>
          </p:cNvPr>
          <p:cNvSpPr txBox="1"/>
          <p:nvPr/>
        </p:nvSpPr>
        <p:spPr>
          <a:xfrm>
            <a:off x="6960066" y="5348136"/>
            <a:ext cx="309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Dynamical origin of collectivity in pp rests under debate.</a:t>
            </a:r>
            <a:r>
              <a:rPr lang="en-CH" baseline="30000" dirty="0"/>
              <a:t>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072598-EC68-33D9-E9F9-762B978317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67912"/>
            <a:ext cx="6254666" cy="385668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79A402-5662-737B-7DF0-C53222300DED}"/>
              </a:ext>
            </a:extLst>
          </p:cNvPr>
          <p:cNvSpPr txBox="1"/>
          <p:nvPr/>
        </p:nvSpPr>
        <p:spPr>
          <a:xfrm>
            <a:off x="152400" y="2133600"/>
            <a:ext cx="3488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Excitations of various plasmas: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E51E31-6294-ABDD-4625-AAEA8248C4F7}"/>
              </a:ext>
            </a:extLst>
          </p:cNvPr>
          <p:cNvSpPr txBox="1"/>
          <p:nvPr/>
        </p:nvSpPr>
        <p:spPr>
          <a:xfrm>
            <a:off x="6863455" y="6485470"/>
            <a:ext cx="4592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2. Jan Fiete Grosse-Oertringhaus &amp; UAW, arXiv:2407.07484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EECE19-C235-471D-45C4-84F8E77A020F}"/>
              </a:ext>
            </a:extLst>
          </p:cNvPr>
          <p:cNvSpPr txBox="1"/>
          <p:nvPr/>
        </p:nvSpPr>
        <p:spPr>
          <a:xfrm>
            <a:off x="152400" y="6461573"/>
            <a:ext cx="4334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1. A. Kurkela, UAW, B. Wu, Eur. Phys. J.C79 (2019) 11, 965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F298BD-AC60-5B1F-7F70-ADD48DAFE9B7}"/>
              </a:ext>
            </a:extLst>
          </p:cNvPr>
          <p:cNvSpPr txBox="1"/>
          <p:nvPr/>
        </p:nvSpPr>
        <p:spPr>
          <a:xfrm rot="19985296">
            <a:off x="2802459" y="3202327"/>
            <a:ext cx="6646367" cy="95410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H" sz="2800" dirty="0"/>
              <a:t>The emergence of collectivity as function of system size is not yet  understood. </a:t>
            </a:r>
          </a:p>
        </p:txBody>
      </p:sp>
    </p:spTree>
    <p:extLst>
      <p:ext uri="{BB962C8B-B14F-4D97-AF65-F5344CB8AC3E}">
        <p14:creationId xmlns:p14="http://schemas.microsoft.com/office/powerpoint/2010/main" val="108068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3547E-0991-2033-1EDB-525B865AB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245DB0A-0457-16A2-43E1-86A97950F0C6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FF53E-0F56-9E4B-8BFA-1842A0743996}"/>
              </a:ext>
            </a:extLst>
          </p:cNvPr>
          <p:cNvSpPr txBox="1"/>
          <p:nvPr/>
        </p:nvSpPr>
        <p:spPr>
          <a:xfrm>
            <a:off x="0" y="1015186"/>
            <a:ext cx="12192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New Detectors and Detector Upgrades</a:t>
            </a:r>
          </a:p>
          <a:p>
            <a:pPr algn="ctr"/>
            <a:r>
              <a:rPr lang="en-GB" sz="3200" b="1" dirty="0">
                <a:solidFill>
                  <a:schemeClr val="bg1">
                    <a:lumMod val="65000"/>
                  </a:schemeClr>
                </a:solidFill>
              </a:rPr>
              <a:t>to address open questions</a:t>
            </a:r>
            <a:endParaRPr lang="en-CH" sz="7200" b="1" dirty="0"/>
          </a:p>
          <a:p>
            <a:r>
              <a:rPr lang="en-CH" sz="3200" dirty="0"/>
              <a:t>   		 	  </a:t>
            </a:r>
          </a:p>
        </p:txBody>
      </p:sp>
    </p:spTree>
    <p:extLst>
      <p:ext uri="{BB962C8B-B14F-4D97-AF65-F5344CB8AC3E}">
        <p14:creationId xmlns:p14="http://schemas.microsoft.com/office/powerpoint/2010/main" val="2105820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645E5-4543-2282-E909-E310F3BA4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1BA53D9-6330-573E-4E1E-79B4E3EC95DB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BDFDFE-8DD1-8906-F4F9-DC2AC3B29673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2221392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4400" b="1" u="sng" dirty="0">
                <a:solidFill>
                  <a:srgbClr val="0070C0"/>
                </a:solidFill>
              </a:rPr>
              <a:t>Future of experimental HI-LHC heavy-ion program                     </a:t>
            </a:r>
            <a:endParaRPr lang="en-US" sz="4400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E1C649-8977-20F6-91C4-3030A32E8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1" y="1091775"/>
            <a:ext cx="12068993" cy="5156625"/>
          </a:xfrm>
          <a:prstGeom prst="rect">
            <a:avLst/>
          </a:prstGeom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F281FB29-C4C9-CBAE-5456-1E96A9A0EE4C}"/>
              </a:ext>
            </a:extLst>
          </p:cNvPr>
          <p:cNvSpPr/>
          <p:nvPr/>
        </p:nvSpPr>
        <p:spPr>
          <a:xfrm rot="10800000">
            <a:off x="5486400" y="5498815"/>
            <a:ext cx="1600200" cy="3810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3393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BCC66-4ADD-2ADE-C05C-5674B7E6B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872AE1A1-A8EB-1443-F818-0D1F5B0710F1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pic>
        <p:nvPicPr>
          <p:cNvPr id="3" name="Picture 2" descr="A diagram of a magnetic field&#10;&#10;AI-generated content may be incorrect.">
            <a:extLst>
              <a:ext uri="{FF2B5EF4-FFF2-40B4-BE49-F238E27FC236}">
                <a16:creationId xmlns:a16="http://schemas.microsoft.com/office/drawing/2014/main" id="{D4A5E99C-6B4D-9C8C-D3F9-38EF5BD09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3452"/>
            <a:ext cx="12039600" cy="541114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C9C5C6F-9B35-0E25-D866-F101E775AA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ALICE 3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19799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E7CAA-4D6B-0BA7-48ED-D340CC0A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9FF4F653-8872-9399-5132-727C686D6F49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pic>
        <p:nvPicPr>
          <p:cNvPr id="3" name="Picture 2" descr="A diagram of a graph&#10;&#10;AI-generated content may be incorrect.">
            <a:extLst>
              <a:ext uri="{FF2B5EF4-FFF2-40B4-BE49-F238E27FC236}">
                <a16:creationId xmlns:a16="http://schemas.microsoft.com/office/drawing/2014/main" id="{C8983880-F794-563A-307C-7AC239200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" y="1344816"/>
            <a:ext cx="12127756" cy="505598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5CEC122-9732-70E8-9544-9E5202417F0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8006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LHCb </a:t>
            </a:r>
            <a:endParaRPr lang="en-US" u="sng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0B63D9-B00B-C0F8-3A2A-85B59FF56998}"/>
              </a:ext>
            </a:extLst>
          </p:cNvPr>
          <p:cNvSpPr txBox="1">
            <a:spLocks/>
          </p:cNvSpPr>
          <p:nvPr/>
        </p:nvSpPr>
        <p:spPr>
          <a:xfrm>
            <a:off x="5486400" y="-1"/>
            <a:ext cx="51816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ATLAS, CMS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381731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E4D1-CE02-6A0A-6862-7B6D5FB40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35C4161-C28E-12E6-8816-426ADE2F8DD2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pic>
        <p:nvPicPr>
          <p:cNvPr id="4" name="Picture 3" descr="A close-up of a diagram&#10;&#10;AI-generated content may be incorrect.">
            <a:extLst>
              <a:ext uri="{FF2B5EF4-FFF2-40B4-BE49-F238E27FC236}">
                <a16:creationId xmlns:a16="http://schemas.microsoft.com/office/drawing/2014/main" id="{CD31411C-1A4F-C6B8-4990-00EEC75A4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7581"/>
            <a:ext cx="12192000" cy="51170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A3C8D2C-B06C-5C7B-96F6-027B4444A13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8006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NA60+/DICE </a:t>
            </a:r>
            <a:endParaRPr lang="en-US" u="sng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F836731-6523-F59B-9F22-29ECF784BE5B}"/>
              </a:ext>
            </a:extLst>
          </p:cNvPr>
          <p:cNvSpPr txBox="1">
            <a:spLocks/>
          </p:cNvSpPr>
          <p:nvPr/>
        </p:nvSpPr>
        <p:spPr>
          <a:xfrm>
            <a:off x="6248400" y="-1"/>
            <a:ext cx="48006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NA61/SHINE </a:t>
            </a:r>
            <a:endParaRPr lang="en-US" u="sn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C3FABE-1BE0-E7CC-4EB0-2E299882F7A9}"/>
              </a:ext>
            </a:extLst>
          </p:cNvPr>
          <p:cNvSpPr txBox="1"/>
          <p:nvPr/>
        </p:nvSpPr>
        <p:spPr>
          <a:xfrm>
            <a:off x="1620439" y="2057400"/>
            <a:ext cx="1559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CH" dirty="0">
                <a:solidFill>
                  <a:srgbClr val="FF0000"/>
                </a:solidFill>
              </a:rPr>
              <a:t>ccepted 2026</a:t>
            </a:r>
          </a:p>
        </p:txBody>
      </p:sp>
    </p:spTree>
    <p:extLst>
      <p:ext uri="{BB962C8B-B14F-4D97-AF65-F5344CB8AC3E}">
        <p14:creationId xmlns:p14="http://schemas.microsoft.com/office/powerpoint/2010/main" val="1866829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0FB0-EDA4-60C9-58A6-5C1FF188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FA4A317-CE14-3A35-7264-76CBAE6FCABE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EA4D99-4F1B-61E2-A621-368141DD2B6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12221392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4400" b="1" u="sng" dirty="0">
                <a:solidFill>
                  <a:srgbClr val="0070C0"/>
                </a:solidFill>
              </a:rPr>
              <a:t>Novel experimental opportunities in the 2030s</a:t>
            </a:r>
            <a:endParaRPr lang="en-US" sz="4400" u="sn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F22F8E-05A9-60A8-BE5A-0DE3CF80A46D}"/>
              </a:ext>
            </a:extLst>
          </p:cNvPr>
          <p:cNvGrpSpPr/>
          <p:nvPr/>
        </p:nvGrpSpPr>
        <p:grpSpPr>
          <a:xfrm>
            <a:off x="228600" y="1000855"/>
            <a:ext cx="6140450" cy="5171345"/>
            <a:chOff x="228600" y="1000855"/>
            <a:chExt cx="6140450" cy="5171345"/>
          </a:xfrm>
        </p:grpSpPr>
        <p:pic>
          <p:nvPicPr>
            <p:cNvPr id="2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C204FA65-F554-D986-F8B3-7A8889E74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600200"/>
              <a:ext cx="6140450" cy="45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9F4EBC-F171-BBA3-A2FA-B488A2449F0D}"/>
                </a:ext>
              </a:extLst>
            </p:cNvPr>
            <p:cNvSpPr txBox="1"/>
            <p:nvPr/>
          </p:nvSpPr>
          <p:spPr>
            <a:xfrm>
              <a:off x="381000" y="1000855"/>
              <a:ext cx="52309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rtl="0"/>
              <a:r>
                <a:rPr lang="en-GB" sz="2400" b="0" i="0" u="none" strike="noStrike" dirty="0">
                  <a:solidFill>
                    <a:srgbClr val="000000"/>
                  </a:solidFill>
                  <a:effectLst/>
                  <a:latin typeface="Helvetica Neue" panose="02000503000000020004" pitchFamily="2" charset="0"/>
                </a:rPr>
                <a:t>ALICE 3 </a:t>
              </a:r>
              <a:r>
                <a:rPr lang="en-GB" sz="2400" b="0" i="0" u="none" strike="noStrike" dirty="0" err="1">
                  <a:solidFill>
                    <a:srgbClr val="000000"/>
                  </a:solidFill>
                  <a:effectLst/>
                  <a:latin typeface="Helvetica Neue" panose="02000503000000020004" pitchFamily="2" charset="0"/>
                </a:rPr>
                <a:t>LoI</a:t>
              </a:r>
              <a:r>
                <a:rPr lang="en-GB" sz="2400" b="0" i="0" u="none" strike="noStrike" dirty="0">
                  <a:solidFill>
                    <a:srgbClr val="000000"/>
                  </a:solidFill>
                  <a:effectLst/>
                  <a:latin typeface="Helvetica Neue" panose="02000503000000020004" pitchFamily="2" charset="0"/>
                </a:rPr>
                <a:t>: </a:t>
              </a:r>
              <a:r>
                <a:rPr lang="en-GB" sz="2400" b="0" i="0" u="sng" strike="noStrike" dirty="0">
                  <a:solidFill>
                    <a:srgbClr val="000000"/>
                  </a:solidFill>
                  <a:effectLst/>
                  <a:latin typeface="Helvetica Neue" panose="02000503000000020004" pitchFamily="2" charset="0"/>
                  <a:hlinkClick r:id="rId4"/>
                </a:rPr>
                <a:t>CERN-LHCC-2022-009</a:t>
              </a:r>
              <a:endParaRPr lang="en-GB" sz="2400" b="0" i="0" u="none" strike="noStrike" dirty="0">
                <a:solidFill>
                  <a:srgbClr val="000000"/>
                </a:solidFill>
                <a:effectLst/>
              </a:endParaRPr>
            </a:p>
          </p:txBody>
        </p:sp>
      </p:grpSp>
      <p:pic>
        <p:nvPicPr>
          <p:cNvPr id="10" name="Picture 9" descr="A diagram of a running process&#10;&#10;Description automatically generated">
            <a:extLst>
              <a:ext uri="{FF2B5EF4-FFF2-40B4-BE49-F238E27FC236}">
                <a16:creationId xmlns:a16="http://schemas.microsoft.com/office/drawing/2014/main" id="{D6B976CC-91AF-2DF1-D7A3-5ADC2DF1F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74" y="2097256"/>
            <a:ext cx="5457826" cy="37701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173BC8-2E90-6F3C-DF40-E57C4E9A5BCF}"/>
              </a:ext>
            </a:extLst>
          </p:cNvPr>
          <p:cNvSpPr txBox="1"/>
          <p:nvPr/>
        </p:nvSpPr>
        <p:spPr>
          <a:xfrm>
            <a:off x="7189356" y="990600"/>
            <a:ext cx="42426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L</a:t>
            </a:r>
            <a:r>
              <a:rPr lang="en-CH" sz="2800" dirty="0">
                <a:solidFill>
                  <a:srgbClr val="FF0000"/>
                </a:solidFill>
              </a:rPr>
              <a:t>arge quantitative and qualitative gains after run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F43EC6-E75E-1256-6B7F-73C99388FB77}"/>
              </a:ext>
            </a:extLst>
          </p:cNvPr>
          <p:cNvSpPr txBox="1"/>
          <p:nvPr/>
        </p:nvSpPr>
        <p:spPr>
          <a:xfrm rot="20076470">
            <a:off x="282589" y="2862574"/>
            <a:ext cx="4086586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How do </a:t>
            </a:r>
            <a:r>
              <a:rPr lang="en-GB" sz="2400" b="1" dirty="0"/>
              <a:t>heavy quarks </a:t>
            </a:r>
            <a:r>
              <a:rPr lang="en-GB" sz="2400" dirty="0"/>
              <a:t>thermalize</a:t>
            </a:r>
            <a:r>
              <a:rPr lang="en-CH" sz="2400" dirty="0"/>
              <a:t>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099124-9557-9A96-1333-2E749087FA3F}"/>
              </a:ext>
            </a:extLst>
          </p:cNvPr>
          <p:cNvSpPr txBox="1"/>
          <p:nvPr/>
        </p:nvSpPr>
        <p:spPr>
          <a:xfrm rot="20076470">
            <a:off x="2711841" y="2862575"/>
            <a:ext cx="4086586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How does the </a:t>
            </a:r>
            <a:r>
              <a:rPr lang="en-GB" sz="2400" b="1" dirty="0"/>
              <a:t>QGP  </a:t>
            </a:r>
            <a:r>
              <a:rPr lang="en-GB" sz="2400" dirty="0"/>
              <a:t>shine</a:t>
            </a:r>
            <a:r>
              <a:rPr lang="en-CH" sz="2400" dirty="0"/>
              <a:t> ?</a:t>
            </a:r>
          </a:p>
          <a:p>
            <a:pPr algn="ctr"/>
            <a:r>
              <a:rPr lang="en-CH" sz="2400" dirty="0"/>
              <a:t>QGP temp. via dileptons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95D4AE-2643-B401-C710-40255CD3E2E1}"/>
              </a:ext>
            </a:extLst>
          </p:cNvPr>
          <p:cNvSpPr txBox="1"/>
          <p:nvPr/>
        </p:nvSpPr>
        <p:spPr>
          <a:xfrm rot="20076470">
            <a:off x="7972237" y="2571564"/>
            <a:ext cx="4086586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20 x luminosity: unique access to rare probes</a:t>
            </a:r>
            <a:endParaRPr lang="en-CH" sz="2400" dirty="0"/>
          </a:p>
        </p:txBody>
      </p:sp>
      <p:pic>
        <p:nvPicPr>
          <p:cNvPr id="8" name="Picture 7" descr="A graph of numbers and numbers&#10;&#10;Description automatically generated">
            <a:extLst>
              <a:ext uri="{FF2B5EF4-FFF2-40B4-BE49-F238E27FC236}">
                <a16:creationId xmlns:a16="http://schemas.microsoft.com/office/drawing/2014/main" id="{79055C8A-5439-68B2-D68B-E707F65ED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66" y="3320884"/>
            <a:ext cx="3832334" cy="29663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090BC3-9348-3DBE-2C12-2DE9ED79CD01}"/>
              </a:ext>
            </a:extLst>
          </p:cNvPr>
          <p:cNvSpPr txBox="1"/>
          <p:nvPr/>
        </p:nvSpPr>
        <p:spPr>
          <a:xfrm rot="20076470">
            <a:off x="1255532" y="4838486"/>
            <a:ext cx="4086586" cy="46166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Hadron correlation functions</a:t>
            </a:r>
            <a:endParaRPr lang="en-CH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4872CC-3E24-86C9-EED1-C87B94BDF6E3}"/>
              </a:ext>
            </a:extLst>
          </p:cNvPr>
          <p:cNvSpPr txBox="1"/>
          <p:nvPr/>
        </p:nvSpPr>
        <p:spPr>
          <a:xfrm rot="20076470">
            <a:off x="3200415" y="4689833"/>
            <a:ext cx="4086586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Discovering charmed hadrons &amp; </a:t>
            </a:r>
            <a:r>
              <a:rPr lang="en-GB" sz="2400" dirty="0" err="1"/>
              <a:t>hypernuclei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45946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9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C4618-812B-394B-C359-DC59C7CE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D7D1641-4C17-7653-7D41-ACB948FEFD69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612D7E-E059-7E41-225D-99693BC13168}"/>
              </a:ext>
            </a:extLst>
          </p:cNvPr>
          <p:cNvSpPr txBox="1"/>
          <p:nvPr/>
        </p:nvSpPr>
        <p:spPr>
          <a:xfrm>
            <a:off x="0" y="0"/>
            <a:ext cx="1219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Open Questions</a:t>
            </a:r>
          </a:p>
          <a:p>
            <a:pPr algn="ctr"/>
            <a:r>
              <a:rPr lang="en-GB" sz="3200" b="1" dirty="0">
                <a:solidFill>
                  <a:schemeClr val="bg1">
                    <a:lumMod val="65000"/>
                  </a:schemeClr>
                </a:solidFill>
              </a:rPr>
              <a:t>that drive future experimentation</a:t>
            </a:r>
            <a:endParaRPr lang="en-CH" sz="7200" b="1" dirty="0"/>
          </a:p>
          <a:p>
            <a:r>
              <a:rPr lang="en-CH" sz="3200" dirty="0"/>
              <a:t>   		 	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4E3228-B684-65DD-D391-4590E423C5C2}"/>
              </a:ext>
            </a:extLst>
          </p:cNvPr>
          <p:cNvSpPr txBox="1"/>
          <p:nvPr/>
        </p:nvSpPr>
        <p:spPr>
          <a:xfrm>
            <a:off x="1676400" y="1981200"/>
            <a:ext cx="990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 mechanisms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 interactions in the QGP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Quark-mass dependence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equilibration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Mechanisms of hadron formation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high-density QCD environment</a:t>
            </a:r>
          </a:p>
          <a:p>
            <a:pPr algn="ctr"/>
            <a:endParaRPr lang="en-GB" sz="24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QGP electromagnetic radiation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throughout its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evolution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Mechanism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symmetry restoration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QGP</a:t>
            </a:r>
          </a:p>
          <a:p>
            <a:pPr algn="ctr"/>
            <a:endParaRPr lang="en-GB" sz="24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workings of the QGP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QGP substructure and medium-response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jets and rare probes </a:t>
            </a:r>
          </a:p>
        </p:txBody>
      </p:sp>
    </p:spTree>
    <p:extLst>
      <p:ext uri="{BB962C8B-B14F-4D97-AF65-F5344CB8AC3E}">
        <p14:creationId xmlns:p14="http://schemas.microsoft.com/office/powerpoint/2010/main" val="238852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D07D7-D74C-BF09-14FD-FF13EFC26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6DA5C68-FC5D-5117-BFFE-B053BC75F0B3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FD9135-EF19-4DCD-C2EB-E466A7588657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Open Question</a:t>
            </a:r>
          </a:p>
          <a:p>
            <a:pPr algn="ctr"/>
            <a:r>
              <a:rPr lang="en-CH" sz="3200" dirty="0"/>
              <a:t>		 	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14420-6D0F-C645-1E2A-0093C42068A5}"/>
              </a:ext>
            </a:extLst>
          </p:cNvPr>
          <p:cNvSpPr txBox="1"/>
          <p:nvPr/>
        </p:nvSpPr>
        <p:spPr>
          <a:xfrm>
            <a:off x="1676400" y="1981200"/>
            <a:ext cx="990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 mechanisms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quark interactions in the QGP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Quark-mass dependence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equilibration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Mechanisms of hadron formation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high-density QCD environment</a:t>
            </a:r>
          </a:p>
          <a:p>
            <a:pPr algn="ctr"/>
            <a:endParaRPr lang="en-GB" sz="24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QGP electromagnetic radiation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throughout its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temporal evolution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Mechanism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chiral symmetry restoration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QGP</a:t>
            </a:r>
          </a:p>
          <a:p>
            <a:pPr algn="ctr"/>
            <a:endParaRPr lang="en-GB" sz="2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Inner workings of the QGP 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QGP substructure and medium-response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 jets and rare probes </a:t>
            </a:r>
          </a:p>
        </p:txBody>
      </p:sp>
    </p:spTree>
    <p:extLst>
      <p:ext uri="{BB962C8B-B14F-4D97-AF65-F5344CB8AC3E}">
        <p14:creationId xmlns:p14="http://schemas.microsoft.com/office/powerpoint/2010/main" val="1717832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B3C85-66F0-C6FA-8276-06AC3631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BA49FE0-81DA-4AD7-0628-8B1479285574}"/>
              </a:ext>
            </a:extLst>
          </p:cNvPr>
          <p:cNvSpPr txBox="1"/>
          <p:nvPr/>
        </p:nvSpPr>
        <p:spPr>
          <a:xfrm>
            <a:off x="723347" y="2914471"/>
            <a:ext cx="2925778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H" sz="2400" dirty="0"/>
              <a:t>Mass hierarchy of incomplete  kinetic equilibration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9FB3A6-A8FC-4EA2-8982-A5E2B2E887A4}"/>
              </a:ext>
            </a:extLst>
          </p:cNvPr>
          <p:cNvSpPr txBox="1"/>
          <p:nvPr/>
        </p:nvSpPr>
        <p:spPr>
          <a:xfrm>
            <a:off x="609600" y="9906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u="sng" dirty="0"/>
              <a:t>EXP</a:t>
            </a:r>
            <a:r>
              <a:rPr lang="en-CH" sz="2400" u="sng" dirty="0"/>
              <a:t>:</a:t>
            </a:r>
            <a:r>
              <a:rPr lang="en-CH" sz="2400" dirty="0"/>
              <a:t> evidence that beauty flows less</a:t>
            </a:r>
            <a:r>
              <a:rPr lang="en-CH" sz="2400" baseline="30000" dirty="0"/>
              <a:t>1 </a:t>
            </a:r>
            <a:r>
              <a:rPr lang="en-CH" sz="2400" dirty="0"/>
              <a:t>and is less quenched than charm.</a:t>
            </a:r>
            <a:endParaRPr lang="en-CH" sz="2400" baseline="30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D835DB-045E-47AE-97AD-9D7019744757}"/>
              </a:ext>
            </a:extLst>
          </p:cNvPr>
          <p:cNvSpPr txBox="1"/>
          <p:nvPr/>
        </p:nvSpPr>
        <p:spPr>
          <a:xfrm>
            <a:off x="205036" y="6350604"/>
            <a:ext cx="4806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CMS, JHEP10 (2023) 115;   ATLAS  PRL 124, 082301 (2020)  </a:t>
            </a:r>
          </a:p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2. R. Rapp et al </a:t>
            </a:r>
            <a:r>
              <a:rPr lang="en-GB" sz="1400" i="1" dirty="0" err="1">
                <a:solidFill>
                  <a:schemeClr val="bg1"/>
                </a:solidFill>
              </a:rPr>
              <a:t>Nucl.Phys.A</a:t>
            </a:r>
            <a:r>
              <a:rPr lang="en-GB" sz="1400" dirty="0">
                <a:solidFill>
                  <a:schemeClr val="bg1"/>
                </a:solidFill>
              </a:rPr>
              <a:t> 979 (2018) 21-86;  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9AA1BFE-F865-DD16-9D40-F0B88788AD9B}"/>
              </a:ext>
            </a:extLst>
          </p:cNvPr>
          <p:cNvSpPr txBox="1"/>
          <p:nvPr/>
        </p:nvSpPr>
        <p:spPr>
          <a:xfrm>
            <a:off x="11418203" y="2000261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CMS</a:t>
            </a:r>
          </a:p>
        </p:txBody>
      </p:sp>
      <p:pic>
        <p:nvPicPr>
          <p:cNvPr id="52" name="Picture 51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076A279-7B72-1AF8-1707-B65EE03BC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81677"/>
            <a:ext cx="3600600" cy="2547324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45C45F6E-E6E6-D1CA-DF48-F8B18C457D88}"/>
              </a:ext>
            </a:extLst>
          </p:cNvPr>
          <p:cNvGrpSpPr/>
          <p:nvPr/>
        </p:nvGrpSpPr>
        <p:grpSpPr>
          <a:xfrm>
            <a:off x="8305800" y="107210"/>
            <a:ext cx="7192822" cy="3550390"/>
            <a:chOff x="8001000" y="304800"/>
            <a:chExt cx="7543800" cy="3740255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1A7AEA7-7D68-D00D-B921-AF0F3D1DF00E}"/>
                </a:ext>
              </a:extLst>
            </p:cNvPr>
            <p:cNvGrpSpPr/>
            <p:nvPr/>
          </p:nvGrpSpPr>
          <p:grpSpPr>
            <a:xfrm>
              <a:off x="8001000" y="304800"/>
              <a:ext cx="7543800" cy="3740255"/>
              <a:chOff x="8001000" y="304800"/>
              <a:chExt cx="7543800" cy="374025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6ADB197-7982-61EA-F03C-EBBE56822FAE}"/>
                  </a:ext>
                </a:extLst>
              </p:cNvPr>
              <p:cNvGrpSpPr/>
              <p:nvPr/>
            </p:nvGrpSpPr>
            <p:grpSpPr>
              <a:xfrm>
                <a:off x="8001000" y="904258"/>
                <a:ext cx="7205155" cy="3058142"/>
                <a:chOff x="4648202" y="751439"/>
                <a:chExt cx="7772400" cy="3358668"/>
              </a:xfrm>
            </p:grpSpPr>
            <p:pic>
              <p:nvPicPr>
                <p:cNvPr id="22" name="Picture 21" descr="A graph with numbers and lines&#10;&#10;AI-generated content may be incorrect.">
                  <a:extLst>
                    <a:ext uri="{FF2B5EF4-FFF2-40B4-BE49-F238E27FC236}">
                      <a16:creationId xmlns:a16="http://schemas.microsoft.com/office/drawing/2014/main" id="{7762FE23-4929-1C77-FF8A-915F0C6EFB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8202" y="751439"/>
                  <a:ext cx="7543798" cy="2829961"/>
                </a:xfrm>
                <a:prstGeom prst="rect">
                  <a:avLst/>
                </a:prstGeom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8A3EB433-4FCC-1401-B924-0C528CE6B9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10200" y="3430612"/>
                  <a:ext cx="7010402" cy="679495"/>
                </a:xfrm>
                <a:prstGeom prst="rect">
                  <a:avLst/>
                </a:prstGeom>
              </p:spPr>
            </p:pic>
          </p:grp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4F8C5C4-D2CD-6A3C-F0E9-397840BF4DE4}"/>
                  </a:ext>
                </a:extLst>
              </p:cNvPr>
              <p:cNvSpPr/>
              <p:nvPr/>
            </p:nvSpPr>
            <p:spPr>
              <a:xfrm>
                <a:off x="11887200" y="304800"/>
                <a:ext cx="3657600" cy="37402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8F4666-8B56-E863-CA45-59E6085CDDC3}"/>
                </a:ext>
              </a:extLst>
            </p:cNvPr>
            <p:cNvSpPr txBox="1"/>
            <p:nvPr/>
          </p:nvSpPr>
          <p:spPr>
            <a:xfrm>
              <a:off x="11057805" y="1905543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b="1" dirty="0"/>
                <a:t>CMS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1DC65C0-B416-3548-29FE-8D9FF133A930}"/>
              </a:ext>
            </a:extLst>
          </p:cNvPr>
          <p:cNvSpPr txBox="1"/>
          <p:nvPr/>
        </p:nvSpPr>
        <p:spPr>
          <a:xfrm>
            <a:off x="395527" y="4667071"/>
            <a:ext cx="4806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400" dirty="0"/>
              <a:t>b</a:t>
            </a:r>
            <a:r>
              <a:rPr lang="en-CH" sz="2400" dirty="0"/>
              <a:t> presents interesting mass scale for testing QCD transport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2400" b="1" dirty="0">
                <a:solidFill>
                  <a:srgbClr val="FF0000"/>
                </a:solidFill>
              </a:rPr>
              <a:t>P</a:t>
            </a:r>
            <a:r>
              <a:rPr lang="en-CH" sz="2400" b="1" dirty="0">
                <a:solidFill>
                  <a:srgbClr val="FF0000"/>
                </a:solidFill>
              </a:rPr>
              <a:t>recision down to p</a:t>
            </a:r>
            <a:r>
              <a:rPr lang="en-CH" sz="2400" b="1" baseline="-25000" dirty="0">
                <a:solidFill>
                  <a:srgbClr val="FF0000"/>
                </a:solidFill>
              </a:rPr>
              <a:t>T</a:t>
            </a:r>
            <a:r>
              <a:rPr lang="en-CH" sz="2400" b="1" dirty="0">
                <a:solidFill>
                  <a:srgbClr val="FF0000"/>
                </a:solidFill>
              </a:rPr>
              <a:t> = 0 needed!</a:t>
            </a:r>
            <a:r>
              <a:rPr lang="en-CH" sz="2400" dirty="0"/>
              <a:t> </a:t>
            </a:r>
          </a:p>
          <a:p>
            <a:r>
              <a:rPr lang="en-CH" sz="2400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8D67CF-5562-6113-94C7-5742831D413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H</a:t>
            </a:r>
            <a:r>
              <a:rPr lang="en-US" u="sng" dirty="0"/>
              <a:t>eavy </a:t>
            </a:r>
            <a:r>
              <a:rPr lang="en-US" b="1" u="sng" dirty="0">
                <a:solidFill>
                  <a:srgbClr val="FF0000"/>
                </a:solidFill>
              </a:rPr>
              <a:t>F</a:t>
            </a:r>
            <a:r>
              <a:rPr lang="en-US" u="sng" dirty="0"/>
              <a:t>lavor – unique opportunities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D00183-4A7E-A3EC-444E-546160BC916C}"/>
              </a:ext>
            </a:extLst>
          </p:cNvPr>
          <p:cNvGrpSpPr/>
          <p:nvPr/>
        </p:nvGrpSpPr>
        <p:grpSpPr>
          <a:xfrm>
            <a:off x="5791200" y="3506679"/>
            <a:ext cx="6195764" cy="2843925"/>
            <a:chOff x="5791200" y="3579141"/>
            <a:chExt cx="6134119" cy="277146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7273062-5899-E92A-0859-D5144C161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3600" y="3691207"/>
              <a:ext cx="5981719" cy="2652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64650E-6D88-05D3-14F6-566085659A95}"/>
                </a:ext>
              </a:extLst>
            </p:cNvPr>
            <p:cNvSpPr/>
            <p:nvPr/>
          </p:nvSpPr>
          <p:spPr>
            <a:xfrm>
              <a:off x="5791200" y="3579141"/>
              <a:ext cx="3078178" cy="2771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pic>
        <p:nvPicPr>
          <p:cNvPr id="10" name="Picture 9" descr="A graph of a number of data&#10;&#10;AI-generated content may be incorrect.">
            <a:extLst>
              <a:ext uri="{FF2B5EF4-FFF2-40B4-BE49-F238E27FC236}">
                <a16:creationId xmlns:a16="http://schemas.microsoft.com/office/drawing/2014/main" id="{890D9CD7-60C5-1D47-85AC-C969F2C2CC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1400"/>
            <a:ext cx="284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33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339A9-9191-D29F-B87E-B0A9B41D4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13A28C2-4E8B-D617-69E8-0B760861BBB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Heavy flavor – chemical equilibrium</a:t>
            </a:r>
            <a:endParaRPr lang="en-US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C23C95-9361-A170-9B55-61734E446954}"/>
              </a:ext>
            </a:extLst>
          </p:cNvPr>
          <p:cNvSpPr txBox="1"/>
          <p:nvPr/>
        </p:nvSpPr>
        <p:spPr>
          <a:xfrm>
            <a:off x="471818" y="920190"/>
            <a:ext cx="5166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400" dirty="0"/>
              <a:t>Charm is not produced thermally, but it can be distributed statistically in hadronization.</a:t>
            </a:r>
            <a:r>
              <a:rPr lang="en-GB" sz="2400" baseline="30000" dirty="0"/>
              <a:t>1</a:t>
            </a:r>
            <a:endParaRPr lang="en-GB" sz="2400" dirty="0"/>
          </a:p>
        </p:txBody>
      </p:sp>
      <p:pic>
        <p:nvPicPr>
          <p:cNvPr id="2" name="Picture 1" descr="Chart, scatter chart&#10;&#10;Description automatically generated">
            <a:extLst>
              <a:ext uri="{FF2B5EF4-FFF2-40B4-BE49-F238E27FC236}">
                <a16:creationId xmlns:a16="http://schemas.microsoft.com/office/drawing/2014/main" id="{B5B1167C-E996-DB42-A755-CD1187EA7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839729"/>
            <a:ext cx="5474447" cy="44995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23F1E8-FE52-E269-648A-42744AB2F1D9}"/>
              </a:ext>
            </a:extLst>
          </p:cNvPr>
          <p:cNvSpPr/>
          <p:nvPr/>
        </p:nvSpPr>
        <p:spPr>
          <a:xfrm>
            <a:off x="6346895" y="5067522"/>
            <a:ext cx="3777129" cy="353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BB526-5A2F-9363-262C-0740D14270BD}"/>
              </a:ext>
            </a:extLst>
          </p:cNvPr>
          <p:cNvSpPr txBox="1"/>
          <p:nvPr/>
        </p:nvSpPr>
        <p:spPr>
          <a:xfrm>
            <a:off x="466532" y="2389866"/>
            <a:ext cx="60104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H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CH" sz="2400" dirty="0"/>
              <a:t>Hadronization via fragmentation versus hadronization via </a:t>
            </a:r>
            <a:r>
              <a:rPr lang="en-CH" sz="2400" b="1" dirty="0">
                <a:solidFill>
                  <a:srgbClr val="FF0000"/>
                </a:solidFill>
              </a:rPr>
              <a:t>recombination</a:t>
            </a:r>
            <a:r>
              <a:rPr lang="en-CH" sz="2400" dirty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CH" sz="2400" dirty="0"/>
              <a:t>Multi-charmed baryons (accessible in run 5) particularly important since negligible production rate in single parton scatterings.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AB1D5A-2109-0E7C-1F59-36D6C0F3F6A5}"/>
              </a:ext>
            </a:extLst>
          </p:cNvPr>
          <p:cNvSpPr txBox="1"/>
          <p:nvPr/>
        </p:nvSpPr>
        <p:spPr>
          <a:xfrm>
            <a:off x="228600" y="6400800"/>
            <a:ext cx="3056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1. A. Andronic et al. JHEP 07 (2021) 035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FA2A1-A34B-824D-ED68-542864F1CBC9}"/>
              </a:ext>
            </a:extLst>
          </p:cNvPr>
          <p:cNvSpPr txBox="1"/>
          <p:nvPr/>
        </p:nvSpPr>
        <p:spPr>
          <a:xfrm>
            <a:off x="7010400" y="5339274"/>
            <a:ext cx="4715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solidFill>
                  <a:srgbClr val="FF0000"/>
                </a:solidFill>
              </a:rPr>
              <a:t>Huge enhancements predicted, up to factor 10</a:t>
            </a:r>
            <a:r>
              <a:rPr lang="en-CH" sz="2400" b="1" baseline="30000" dirty="0">
                <a:solidFill>
                  <a:srgbClr val="FF0000"/>
                </a:solidFill>
              </a:rPr>
              <a:t>3</a:t>
            </a:r>
            <a:r>
              <a:rPr lang="en-CH" sz="2400" b="1" dirty="0">
                <a:solidFill>
                  <a:srgbClr val="FF0000"/>
                </a:solidFill>
              </a:rPr>
              <a:t>  w.r.t. pp for               .</a:t>
            </a:r>
            <a:r>
              <a:rPr lang="en-CH" sz="2400" b="1" baseline="30000" dirty="0">
                <a:solidFill>
                  <a:srgbClr val="FF0000"/>
                </a:solidFill>
              </a:rPr>
              <a:t>2,3</a:t>
            </a:r>
            <a:r>
              <a:rPr lang="en-CH" sz="2400" b="1" dirty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F3EC01-136B-6017-3E7D-17D77FEB7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0" y="5778465"/>
            <a:ext cx="787400" cy="40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0F9D94-F86C-FDC7-B5A2-E3C758BA2615}"/>
              </a:ext>
            </a:extLst>
          </p:cNvPr>
          <p:cNvSpPr txBox="1"/>
          <p:nvPr/>
        </p:nvSpPr>
        <p:spPr>
          <a:xfrm>
            <a:off x="3878171" y="6397823"/>
            <a:ext cx="3872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2. F. Becattini, Phys.Re.Lett. 95 (2005) 022301</a:t>
            </a:r>
          </a:p>
          <a:p>
            <a:r>
              <a:rPr lang="en-CH" sz="1400" dirty="0">
                <a:solidFill>
                  <a:schemeClr val="bg1"/>
                </a:solidFill>
              </a:rPr>
              <a:t>3. V. Minissale et al., Eur.Phys.J. C. 84 (2024) 3, 228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84F6F8-34D1-A4A4-FC3E-D41D4E5EB216}"/>
              </a:ext>
            </a:extLst>
          </p:cNvPr>
          <p:cNvSpPr txBox="1"/>
          <p:nvPr/>
        </p:nvSpPr>
        <p:spPr>
          <a:xfrm>
            <a:off x="7010400" y="4994009"/>
            <a:ext cx="2797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</a:t>
            </a:r>
            <a:r>
              <a:rPr lang="en-CH" dirty="0"/>
              <a:t>n reach of HL-LHC runs 3-5.</a:t>
            </a:r>
          </a:p>
        </p:txBody>
      </p:sp>
    </p:spTree>
    <p:extLst>
      <p:ext uri="{BB962C8B-B14F-4D97-AF65-F5344CB8AC3E}">
        <p14:creationId xmlns:p14="http://schemas.microsoft.com/office/powerpoint/2010/main" val="1542306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206CB-CF72-209B-0329-8866326B6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7A9B814-2561-B44C-745D-1DB487C902FF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064DDC-6BEF-4CFF-0B97-6850ABBA885A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Open Question</a:t>
            </a:r>
          </a:p>
          <a:p>
            <a:pPr algn="ctr"/>
            <a:r>
              <a:rPr lang="en-CH" sz="3200" dirty="0"/>
              <a:t>		 	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60E011-1F34-816B-C424-F3A9AF0FDF6B}"/>
              </a:ext>
            </a:extLst>
          </p:cNvPr>
          <p:cNvSpPr txBox="1"/>
          <p:nvPr/>
        </p:nvSpPr>
        <p:spPr>
          <a:xfrm>
            <a:off x="1676400" y="1981200"/>
            <a:ext cx="990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Microscopic mechanisms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quark interactions in the QGP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Quark-mass dependence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equilibration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Mechanisms of hadron formation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high-density QCD environment</a:t>
            </a:r>
          </a:p>
          <a:p>
            <a:pPr algn="ctr"/>
            <a:endParaRPr lang="en-GB" sz="24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QGP electromagnetic radiation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throughout its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temporal evolution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Mechanism of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symmetry restoration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QGP</a:t>
            </a:r>
          </a:p>
          <a:p>
            <a:pPr algn="ctr"/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Inner workings of the QGP 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QGP substructure and medium-response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 jets and rare probes </a:t>
            </a:r>
          </a:p>
        </p:txBody>
      </p:sp>
    </p:spTree>
    <p:extLst>
      <p:ext uri="{BB962C8B-B14F-4D97-AF65-F5344CB8AC3E}">
        <p14:creationId xmlns:p14="http://schemas.microsoft.com/office/powerpoint/2010/main" val="1545875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668D8-DC8D-B9B1-8A08-FB2854F7C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AD38B59-AD8E-7BA2-A059-8B2E56BA4839}"/>
              </a:ext>
            </a:extLst>
          </p:cNvPr>
          <p:cNvSpPr/>
          <p:nvPr/>
        </p:nvSpPr>
        <p:spPr>
          <a:xfrm>
            <a:off x="4255232" y="4623194"/>
            <a:ext cx="3554463" cy="773024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BF79F01-6E13-CA3D-11F2-B2C85275A9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Electromagnetic radiation of QGP</a:t>
            </a:r>
            <a:endParaRPr lang="en-US" u="sn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76B26-F62B-D3F6-ADBE-50AE497D2090}"/>
              </a:ext>
            </a:extLst>
          </p:cNvPr>
          <p:cNvSpPr txBox="1"/>
          <p:nvPr/>
        </p:nvSpPr>
        <p:spPr>
          <a:xfrm>
            <a:off x="395618" y="920190"/>
            <a:ext cx="5395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TH</a:t>
            </a:r>
            <a:r>
              <a:rPr lang="en-GB" sz="2400" dirty="0"/>
              <a:t>: thermal production sensitive to </a:t>
            </a: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</a:rPr>
              <a:t>EM spectral function</a:t>
            </a:r>
            <a:r>
              <a:rPr lang="en-GB" sz="2400" dirty="0"/>
              <a:t> and </a:t>
            </a:r>
            <a:r>
              <a:rPr lang="en-GB" sz="2400" dirty="0" err="1"/>
              <a:t>bkg</a:t>
            </a:r>
            <a:r>
              <a:rPr lang="en-GB" sz="2400" dirty="0"/>
              <a:t> QGP evolution.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7A3216-EB8D-55D9-1431-310FDB79B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950" y="1009349"/>
            <a:ext cx="5099050" cy="6526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F023E4-5F24-5C4D-949E-D75BC83F9418}"/>
              </a:ext>
            </a:extLst>
          </p:cNvPr>
          <p:cNvSpPr txBox="1"/>
          <p:nvPr/>
        </p:nvSpPr>
        <p:spPr>
          <a:xfrm>
            <a:off x="395618" y="2057400"/>
            <a:ext cx="257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Photon spectrum</a:t>
            </a:r>
            <a:r>
              <a:rPr lang="en-GB" sz="2400" dirty="0"/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63CC2B-71CA-4AC8-2980-BF9A61607BCE}"/>
              </a:ext>
            </a:extLst>
          </p:cNvPr>
          <p:cNvSpPr txBox="1"/>
          <p:nvPr/>
        </p:nvSpPr>
        <p:spPr>
          <a:xfrm>
            <a:off x="381000" y="2593164"/>
            <a:ext cx="546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r>
              <a:rPr lang="en-CH" dirty="0"/>
              <a:t>lue-shifted spectrum! </a:t>
            </a:r>
          </a:p>
          <a:p>
            <a:r>
              <a:rPr lang="en-CH" dirty="0"/>
              <a:t>Difficult to disentangle early and late time contributions.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8AA582-5D5B-427D-0F54-F43576AA84E9}"/>
              </a:ext>
            </a:extLst>
          </p:cNvPr>
          <p:cNvSpPr txBox="1"/>
          <p:nvPr/>
        </p:nvSpPr>
        <p:spPr>
          <a:xfrm>
            <a:off x="395618" y="3356416"/>
            <a:ext cx="3109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Dilepton spectrum</a:t>
            </a:r>
            <a:r>
              <a:rPr lang="en-GB" sz="2400" dirty="0"/>
              <a:t>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73570B4-5685-2C66-5F33-04F971A67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706" y="2034905"/>
            <a:ext cx="5480294" cy="57392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8E1C9BF-AC11-6391-673C-68B72F11BB57}"/>
              </a:ext>
            </a:extLst>
          </p:cNvPr>
          <p:cNvCxnSpPr>
            <a:cxnSpLocks/>
          </p:cNvCxnSpPr>
          <p:nvPr/>
        </p:nvCxnSpPr>
        <p:spPr>
          <a:xfrm>
            <a:off x="4648200" y="1671100"/>
            <a:ext cx="2057400" cy="534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81EB482-53CA-C625-28BA-AF93CFC830C8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486400" y="1158127"/>
            <a:ext cx="844550" cy="177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29419B3-26C9-8C9A-DD7A-2AB5DB3D0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30" y="3817898"/>
            <a:ext cx="6195770" cy="65852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880581-555A-FE88-1ADA-6885006347EE}"/>
              </a:ext>
            </a:extLst>
          </p:cNvPr>
          <p:cNvSpPr txBox="1"/>
          <p:nvPr/>
        </p:nvSpPr>
        <p:spPr>
          <a:xfrm>
            <a:off x="376953" y="4580629"/>
            <a:ext cx="7432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Varying </a:t>
            </a:r>
            <a:r>
              <a:rPr lang="en-CH" sz="2400" b="1" dirty="0">
                <a:solidFill>
                  <a:srgbClr val="C00000"/>
                </a:solidFill>
              </a:rPr>
              <a:t>invariant mass M</a:t>
            </a:r>
            <a:r>
              <a:rPr lang="en-CH" sz="2400" b="1" baseline="-25000" dirty="0">
                <a:solidFill>
                  <a:srgbClr val="C00000"/>
                </a:solidFill>
              </a:rPr>
              <a:t>ee </a:t>
            </a:r>
            <a:r>
              <a:rPr lang="en-CH" sz="2400" dirty="0"/>
              <a:t>=&gt;  disentangling contributions</a:t>
            </a:r>
          </a:p>
          <a:p>
            <a:r>
              <a:rPr lang="en-CH" sz="2400" dirty="0"/>
              <a:t>                                                         from different times. </a:t>
            </a:r>
          </a:p>
          <a:p>
            <a:endParaRPr lang="en-CH" dirty="0"/>
          </a:p>
        </p:txBody>
      </p:sp>
      <p:pic>
        <p:nvPicPr>
          <p:cNvPr id="27" name="Picture 26" descr="A graph of a mass reaction&#10;&#10;AI-generated content may be incorrect.">
            <a:extLst>
              <a:ext uri="{FF2B5EF4-FFF2-40B4-BE49-F238E27FC236}">
                <a16:creationId xmlns:a16="http://schemas.microsoft.com/office/drawing/2014/main" id="{93EE0787-C6C3-511C-2978-387ECFED86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695" y="2514600"/>
            <a:ext cx="4382305" cy="4360557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0231245-54D6-A04C-111E-57857D4C550C}"/>
              </a:ext>
            </a:extLst>
          </p:cNvPr>
          <p:cNvCxnSpPr>
            <a:cxnSpLocks/>
          </p:cNvCxnSpPr>
          <p:nvPr/>
        </p:nvCxnSpPr>
        <p:spPr>
          <a:xfrm flipV="1">
            <a:off x="2286000" y="4401439"/>
            <a:ext cx="2504954" cy="2322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172793A-6A3F-C822-A1BC-80091E644509}"/>
              </a:ext>
            </a:extLst>
          </p:cNvPr>
          <p:cNvSpPr txBox="1"/>
          <p:nvPr/>
        </p:nvSpPr>
        <p:spPr>
          <a:xfrm>
            <a:off x="395618" y="5477470"/>
            <a:ext cx="6626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Dilepton invariant mass spectrum needs excellent knowledge of background to address QGP-induced electromagnetic signals. </a:t>
            </a: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01447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0A99D-4979-6BF0-7B56-4708A172C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5DE48D9-7E5F-3238-83B7-F47C3639056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Dilepton flow and spectrum </a:t>
            </a:r>
            <a:endParaRPr lang="en-US" u="sng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C07F88-C295-CB2A-F5B1-12D45AAA486E}"/>
              </a:ext>
            </a:extLst>
          </p:cNvPr>
          <p:cNvSpPr txBox="1"/>
          <p:nvPr/>
        </p:nvSpPr>
        <p:spPr>
          <a:xfrm>
            <a:off x="205036" y="6350604"/>
            <a:ext cx="322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O. Massen et al. arXiv:2412.09671;    </a:t>
            </a:r>
          </a:p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Kasmaei et al, PRD 99 (2019) 3</a:t>
            </a:r>
            <a:r>
              <a:rPr lang="en-GB" sz="1400" dirty="0">
                <a:solidFill>
                  <a:schemeClr val="bg1"/>
                </a:solidFill>
              </a:rPr>
              <a:t>  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9DD95106-78DF-75B6-BD2C-CA379B943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22373"/>
            <a:ext cx="4142996" cy="27400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54DC87-D7D2-3E0F-E2DA-18901B86D4D9}"/>
              </a:ext>
            </a:extLst>
          </p:cNvPr>
          <p:cNvSpPr txBox="1"/>
          <p:nvPr/>
        </p:nvSpPr>
        <p:spPr>
          <a:xfrm>
            <a:off x="778652" y="754846"/>
            <a:ext cx="10970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 dirty="0"/>
              <a:t>Dileption spectrum and flow can provide differential picture of QGP time evolution.</a:t>
            </a:r>
            <a:r>
              <a:rPr lang="en-CH" sz="2400" baseline="30000" dirty="0"/>
              <a:t>1,2</a:t>
            </a:r>
            <a:r>
              <a:rPr lang="en-CH" sz="2400" dirty="0"/>
              <a:t>  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64380091-D954-6392-03B7-25A9DD32E28B}"/>
              </a:ext>
            </a:extLst>
          </p:cNvPr>
          <p:cNvSpPr/>
          <p:nvPr/>
        </p:nvSpPr>
        <p:spPr>
          <a:xfrm>
            <a:off x="2928788" y="2012388"/>
            <a:ext cx="584776" cy="1371600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E8855B-1F89-E4F7-5FA6-C58345320A39}"/>
              </a:ext>
            </a:extLst>
          </p:cNvPr>
          <p:cNvSpPr txBox="1"/>
          <p:nvPr/>
        </p:nvSpPr>
        <p:spPr>
          <a:xfrm rot="5400000">
            <a:off x="2922222" y="2525933"/>
            <a:ext cx="66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Later</a:t>
            </a:r>
          </a:p>
        </p:txBody>
      </p:sp>
      <p:pic>
        <p:nvPicPr>
          <p:cNvPr id="18" name="Picture 17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C82FA404-D441-CBED-BD90-346ABF750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20" y="1199777"/>
            <a:ext cx="4135832" cy="2698735"/>
          </a:xfrm>
          <a:prstGeom prst="rect">
            <a:avLst/>
          </a:prstGeom>
        </p:spPr>
      </p:pic>
      <p:sp>
        <p:nvSpPr>
          <p:cNvPr id="13" name="Down Arrow 12">
            <a:extLst>
              <a:ext uri="{FF2B5EF4-FFF2-40B4-BE49-F238E27FC236}">
                <a16:creationId xmlns:a16="http://schemas.microsoft.com/office/drawing/2014/main" id="{AEA0FDE6-C6C2-2BF8-4DD9-979021B0566A}"/>
              </a:ext>
            </a:extLst>
          </p:cNvPr>
          <p:cNvSpPr/>
          <p:nvPr/>
        </p:nvSpPr>
        <p:spPr>
          <a:xfrm rot="10800000">
            <a:off x="6942564" y="2209800"/>
            <a:ext cx="584776" cy="1150565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52FCE9-9ABD-06F6-73A1-A791A03A9CFB}"/>
              </a:ext>
            </a:extLst>
          </p:cNvPr>
          <p:cNvSpPr txBox="1"/>
          <p:nvPr/>
        </p:nvSpPr>
        <p:spPr>
          <a:xfrm rot="16200000">
            <a:off x="6904477" y="2727323"/>
            <a:ext cx="66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Later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33D260-C615-2346-6730-C88A5B7E11E1}"/>
              </a:ext>
            </a:extLst>
          </p:cNvPr>
          <p:cNvSpPr txBox="1"/>
          <p:nvPr/>
        </p:nvSpPr>
        <p:spPr>
          <a:xfrm>
            <a:off x="685800" y="4076079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dirty="0"/>
              <a:t>There is room for more ambition:</a:t>
            </a:r>
          </a:p>
          <a:p>
            <a:r>
              <a:rPr lang="en-CH" sz="2400" dirty="0"/>
              <a:t>In dileption rest frame, opening angle of dilepton pair preferentially aligned with opening angle of quark pair.</a:t>
            </a:r>
          </a:p>
          <a:p>
            <a:r>
              <a:rPr lang="en-CH" sz="2400" dirty="0"/>
              <a:t>This polarization</a:t>
            </a:r>
            <a:r>
              <a:rPr lang="en-CH" sz="2400" baseline="30000" dirty="0"/>
              <a:t>3</a:t>
            </a:r>
            <a:r>
              <a:rPr lang="en-CH" sz="2400" dirty="0"/>
              <a:t> in Collins-Soper frame is </a:t>
            </a:r>
            <a:r>
              <a:rPr lang="en-CH" sz="2400" b="1" dirty="0">
                <a:solidFill>
                  <a:srgbClr val="FF0000"/>
                </a:solidFill>
              </a:rPr>
              <a:t>sensitive to the QGP bulk anisotropy</a:t>
            </a:r>
            <a:r>
              <a:rPr lang="en-CH" sz="2400" dirty="0"/>
              <a:t> at early times.</a:t>
            </a:r>
          </a:p>
        </p:txBody>
      </p:sp>
      <p:pic>
        <p:nvPicPr>
          <p:cNvPr id="22" name="Picture 21" descr="A diagram of different types of molecules&#10;&#10;AI-generated content may be incorrect.">
            <a:extLst>
              <a:ext uri="{FF2B5EF4-FFF2-40B4-BE49-F238E27FC236}">
                <a16:creationId xmlns:a16="http://schemas.microsoft.com/office/drawing/2014/main" id="{485C75FB-3710-CCBB-D910-DB5CB816F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336" y="3957935"/>
            <a:ext cx="3881892" cy="229046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D542212-3BE4-1C55-6E56-53A34DE8E958}"/>
              </a:ext>
            </a:extLst>
          </p:cNvPr>
          <p:cNvSpPr txBox="1"/>
          <p:nvPr/>
        </p:nvSpPr>
        <p:spPr>
          <a:xfrm>
            <a:off x="3712577" y="6333019"/>
            <a:ext cx="4342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3.     Coquet et al, Phys.Rev.Lett. 132 (2024) 23, 232301 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65AB6E-F3C9-850A-4892-39826CD32F65}"/>
              </a:ext>
            </a:extLst>
          </p:cNvPr>
          <p:cNvSpPr txBox="1"/>
          <p:nvPr/>
        </p:nvSpPr>
        <p:spPr>
          <a:xfrm rot="20115485">
            <a:off x="2446030" y="3306205"/>
            <a:ext cx="7635941" cy="95410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High-precision di-lepton measurements: </a:t>
            </a:r>
          </a:p>
          <a:p>
            <a:pPr algn="ctr"/>
            <a:r>
              <a:rPr lang="en-GB" sz="2800" dirty="0"/>
              <a:t>access to signatures of chiral symmetry restoration</a:t>
            </a:r>
            <a:r>
              <a:rPr lang="en-CH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116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6BBBB-D1E8-75CD-DB17-55C6BABB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CAE7530-4AE1-DF83-083B-C6C5235F4E1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QGP time evolution via dileptons in reach of ALICE 3 </a:t>
            </a:r>
            <a:endParaRPr lang="en-US" u="sn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C776DF-138D-B34D-A905-EA0F553CF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36524" y="160305"/>
            <a:ext cx="4946952" cy="6858000"/>
          </a:xfrm>
          <a:prstGeom prst="rect">
            <a:avLst/>
          </a:prstGeom>
        </p:spPr>
      </p:pic>
      <p:pic>
        <p:nvPicPr>
          <p:cNvPr id="6" name="Picture 5" descr="A graph with a red arrow pointing to the distance&#10;&#10;AI-generated content may be incorrect.">
            <a:extLst>
              <a:ext uri="{FF2B5EF4-FFF2-40B4-BE49-F238E27FC236}">
                <a16:creationId xmlns:a16="http://schemas.microsoft.com/office/drawing/2014/main" id="{67F9C429-FC36-EB2B-D691-5B3E785723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00" y="1257300"/>
            <a:ext cx="45847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72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227E-B8BB-2786-CB83-1737B56D8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37337EA7-4DDC-D360-C36F-604B04E18E8E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A1E8C8-5462-D71D-B30B-15D69A6D08AF}"/>
              </a:ext>
            </a:extLst>
          </p:cNvPr>
          <p:cNvSpPr txBox="1"/>
          <p:nvPr/>
        </p:nvSpPr>
        <p:spPr>
          <a:xfrm>
            <a:off x="0" y="0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Open Question</a:t>
            </a:r>
          </a:p>
          <a:p>
            <a:pPr algn="ctr"/>
            <a:r>
              <a:rPr lang="en-CH" sz="3200" dirty="0"/>
              <a:t>		 	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194292-DAA6-D398-0AD2-FFB84F49C406}"/>
              </a:ext>
            </a:extLst>
          </p:cNvPr>
          <p:cNvSpPr txBox="1"/>
          <p:nvPr/>
        </p:nvSpPr>
        <p:spPr>
          <a:xfrm>
            <a:off x="1676400" y="1981200"/>
            <a:ext cx="990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Microscopic mechanisms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quark interactions in the QGP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Quark-mass dependence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equilibration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Mechanisms of hadron formation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high-density QCD environment</a:t>
            </a:r>
          </a:p>
          <a:p>
            <a:pPr algn="ctr"/>
            <a:endParaRPr lang="en-GB" sz="24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QGP electromagnetic radiation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throughout its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temporal evolution</a:t>
            </a:r>
            <a:endParaRPr lang="en-GB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Mechanism of </a:t>
            </a:r>
            <a:r>
              <a:rPr lang="en-GB" sz="24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chiral symmetry restoration </a:t>
            </a:r>
            <a:r>
              <a:rPr lang="en-GB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QGP</a:t>
            </a:r>
          </a:p>
          <a:p>
            <a:pPr algn="ctr"/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workings of the QGP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QGP substructure and medium-response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jets and rare probes </a:t>
            </a:r>
          </a:p>
        </p:txBody>
      </p:sp>
    </p:spTree>
    <p:extLst>
      <p:ext uri="{BB962C8B-B14F-4D97-AF65-F5344CB8AC3E}">
        <p14:creationId xmlns:p14="http://schemas.microsoft.com/office/powerpoint/2010/main" val="2311724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CFF81-C1E5-4883-5295-2C66B7E78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1264955-3200-43B0-5B7F-43644086FB67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92D142-CA0A-4BE3-73EE-4B8264400BBB}"/>
              </a:ext>
            </a:extLst>
          </p:cNvPr>
          <p:cNvSpPr txBox="1"/>
          <p:nvPr/>
        </p:nvSpPr>
        <p:spPr>
          <a:xfrm>
            <a:off x="0" y="152400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Open questions</a:t>
            </a:r>
            <a:endParaRPr lang="en-GB" sz="4400" b="1" dirty="0"/>
          </a:p>
          <a:p>
            <a:pPr algn="ctr"/>
            <a:r>
              <a:rPr lang="en-GB" sz="4400" b="1" dirty="0"/>
              <a:t>Inner Working of the QGP?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0D288C53-5CD0-7858-C244-4D97D4300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45" y="1828800"/>
            <a:ext cx="9581255" cy="438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BB6702-2886-1134-A886-011EAA38C2C2}"/>
              </a:ext>
            </a:extLst>
          </p:cNvPr>
          <p:cNvSpPr txBox="1"/>
          <p:nvPr/>
        </p:nvSpPr>
        <p:spPr>
          <a:xfrm>
            <a:off x="326718" y="6400800"/>
            <a:ext cx="10646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J. Wang (CMS) in Town Meeting on Heavy Ion </a:t>
            </a:r>
            <a:r>
              <a:rPr lang="nl-NL" sz="1400" dirty="0" err="1">
                <a:solidFill>
                  <a:schemeClr val="bg1"/>
                </a:solidFill>
              </a:rPr>
              <a:t>and</a:t>
            </a:r>
            <a:r>
              <a:rPr lang="nl-NL" sz="1400" dirty="0">
                <a:solidFill>
                  <a:schemeClr val="bg1"/>
                </a:solidFill>
              </a:rPr>
              <a:t> QGP </a:t>
            </a:r>
            <a:r>
              <a:rPr lang="nl-NL" sz="1400" dirty="0" err="1">
                <a:solidFill>
                  <a:schemeClr val="bg1"/>
                </a:solidFill>
              </a:rPr>
              <a:t>Physics</a:t>
            </a:r>
            <a:r>
              <a:rPr lang="nl-NL" sz="1400" dirty="0">
                <a:solidFill>
                  <a:schemeClr val="bg1"/>
                </a:solidFill>
              </a:rPr>
              <a:t>, 17 Feb 2025, </a:t>
            </a:r>
            <a:r>
              <a:rPr lang="nl-NL" sz="1400" dirty="0" err="1">
                <a:solidFill>
                  <a:schemeClr val="bg1"/>
                </a:solidFill>
              </a:rPr>
              <a:t>https</a:t>
            </a:r>
            <a:r>
              <a:rPr lang="nl-NL" sz="1400" dirty="0">
                <a:solidFill>
                  <a:schemeClr val="bg1"/>
                </a:solidFill>
              </a:rPr>
              <a:t>://</a:t>
            </a:r>
            <a:r>
              <a:rPr lang="nl-NL" sz="1400" dirty="0" err="1">
                <a:solidFill>
                  <a:schemeClr val="bg1"/>
                </a:solidFill>
              </a:rPr>
              <a:t>indico.cern.ch</a:t>
            </a:r>
            <a:r>
              <a:rPr lang="nl-NL" sz="1400" dirty="0">
                <a:solidFill>
                  <a:schemeClr val="bg1"/>
                </a:solidFill>
              </a:rPr>
              <a:t>/event/1483832/   </a:t>
            </a:r>
          </a:p>
        </p:txBody>
      </p:sp>
    </p:spTree>
    <p:extLst>
      <p:ext uri="{BB962C8B-B14F-4D97-AF65-F5344CB8AC3E}">
        <p14:creationId xmlns:p14="http://schemas.microsoft.com/office/powerpoint/2010/main" val="1204396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3B158-6268-1117-3B79-6A85C45D3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 of a graph of a graph of a graph of a graph of a graph of a graph of a graph of a graph of a graph of a graph of a graph of&#10;&#10;AI-generated content may be incorrect.">
            <a:extLst>
              <a:ext uri="{FF2B5EF4-FFF2-40B4-BE49-F238E27FC236}">
                <a16:creationId xmlns:a16="http://schemas.microsoft.com/office/drawing/2014/main" id="{04823688-1D5D-CC4A-B089-3D799E716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104" y="2706743"/>
            <a:ext cx="4634329" cy="35520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595E8D-2BF3-8288-9889-FF153EE065D9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1F0E48-6118-FB92-FF63-193847DEFC63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sz="4400" b="1" u="sng" dirty="0">
                <a:solidFill>
                  <a:schemeClr val="accent2"/>
                </a:solidFill>
              </a:rPr>
              <a:t>Rare hard probes</a:t>
            </a:r>
            <a:r>
              <a:rPr lang="en-US" sz="4400" b="1" u="sng" baseline="30000" dirty="0">
                <a:solidFill>
                  <a:schemeClr val="accent2"/>
                </a:solidFill>
              </a:rPr>
              <a:t>1</a:t>
            </a:r>
            <a:endParaRPr lang="en-US" sz="4400" b="1" u="sng" dirty="0">
              <a:solidFill>
                <a:schemeClr val="accent2"/>
              </a:solidFill>
            </a:endParaRPr>
          </a:p>
        </p:txBody>
      </p:sp>
      <p:pic>
        <p:nvPicPr>
          <p:cNvPr id="8" name="Picture 7" descr="A graph of a graph&#10;&#10;AI-generated content may be incorrect.">
            <a:extLst>
              <a:ext uri="{FF2B5EF4-FFF2-40B4-BE49-F238E27FC236}">
                <a16:creationId xmlns:a16="http://schemas.microsoft.com/office/drawing/2014/main" id="{9812224B-C2B2-4EEA-E607-0C6C69332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514600"/>
            <a:ext cx="4275929" cy="3810000"/>
          </a:xfrm>
          <a:prstGeom prst="rect">
            <a:avLst/>
          </a:prstGeom>
        </p:spPr>
      </p:pic>
      <p:pic>
        <p:nvPicPr>
          <p:cNvPr id="10" name="Picture 9" descr="A diagram of a tree&#10;&#10;AI-generated content may be incorrect.">
            <a:extLst>
              <a:ext uri="{FF2B5EF4-FFF2-40B4-BE49-F238E27FC236}">
                <a16:creationId xmlns:a16="http://schemas.microsoft.com/office/drawing/2014/main" id="{E2DD67E9-9293-B0BD-7754-5FE0BE3FD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29672"/>
            <a:ext cx="3320439" cy="1508728"/>
          </a:xfrm>
          <a:prstGeom prst="rect">
            <a:avLst/>
          </a:prstGeom>
        </p:spPr>
      </p:pic>
      <p:pic>
        <p:nvPicPr>
          <p:cNvPr id="16" name="Picture 15" descr="A rainbow colored circle with a black line&#10;&#10;AI-generated content may be incorrect.">
            <a:extLst>
              <a:ext uri="{FF2B5EF4-FFF2-40B4-BE49-F238E27FC236}">
                <a16:creationId xmlns:a16="http://schemas.microsoft.com/office/drawing/2014/main" id="{B56456FB-FEF4-A2BB-7111-6F15B0612C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723" y="1124007"/>
            <a:ext cx="3320440" cy="13108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AF5648-5C82-C905-4A6A-E2629E372CDE}"/>
              </a:ext>
            </a:extLst>
          </p:cNvPr>
          <p:cNvSpPr txBox="1"/>
          <p:nvPr/>
        </p:nvSpPr>
        <p:spPr>
          <a:xfrm>
            <a:off x="326718" y="6400800"/>
            <a:ext cx="10646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J. Wang (CMS) in Town Meeting on Heavy Ion </a:t>
            </a:r>
            <a:r>
              <a:rPr lang="nl-NL" sz="1400" dirty="0" err="1">
                <a:solidFill>
                  <a:schemeClr val="bg1"/>
                </a:solidFill>
              </a:rPr>
              <a:t>and</a:t>
            </a:r>
            <a:r>
              <a:rPr lang="nl-NL" sz="1400" dirty="0">
                <a:solidFill>
                  <a:schemeClr val="bg1"/>
                </a:solidFill>
              </a:rPr>
              <a:t> QGP </a:t>
            </a:r>
            <a:r>
              <a:rPr lang="nl-NL" sz="1400" dirty="0" err="1">
                <a:solidFill>
                  <a:schemeClr val="bg1"/>
                </a:solidFill>
              </a:rPr>
              <a:t>Physics</a:t>
            </a:r>
            <a:r>
              <a:rPr lang="nl-NL" sz="1400" dirty="0">
                <a:solidFill>
                  <a:schemeClr val="bg1"/>
                </a:solidFill>
              </a:rPr>
              <a:t>, 17 Feb 2025, </a:t>
            </a:r>
            <a:r>
              <a:rPr lang="nl-NL" sz="1400" dirty="0" err="1">
                <a:solidFill>
                  <a:schemeClr val="bg1"/>
                </a:solidFill>
              </a:rPr>
              <a:t>https</a:t>
            </a:r>
            <a:r>
              <a:rPr lang="nl-NL" sz="1400" dirty="0">
                <a:solidFill>
                  <a:schemeClr val="bg1"/>
                </a:solidFill>
              </a:rPr>
              <a:t>://</a:t>
            </a:r>
            <a:r>
              <a:rPr lang="nl-NL" sz="1400" dirty="0" err="1">
                <a:solidFill>
                  <a:schemeClr val="bg1"/>
                </a:solidFill>
              </a:rPr>
              <a:t>indico.cern.ch</a:t>
            </a:r>
            <a:r>
              <a:rPr lang="nl-NL" sz="1400" dirty="0">
                <a:solidFill>
                  <a:schemeClr val="bg1"/>
                </a:solidFill>
              </a:rPr>
              <a:t>/event/1483832/   </a:t>
            </a:r>
          </a:p>
        </p:txBody>
      </p:sp>
      <p:pic>
        <p:nvPicPr>
          <p:cNvPr id="24" name="Picture 23" descr="A graph of a graph&#10;&#10;AI-generated content may be incorrect.">
            <a:extLst>
              <a:ext uri="{FF2B5EF4-FFF2-40B4-BE49-F238E27FC236}">
                <a16:creationId xmlns:a16="http://schemas.microsoft.com/office/drawing/2014/main" id="{7FF65AD3-6BD5-FC3F-C821-82BBB7FAA9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895599"/>
            <a:ext cx="3437036" cy="33632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B36B283-B06D-3DF1-9B6A-E671F95CD926}"/>
              </a:ext>
            </a:extLst>
          </p:cNvPr>
          <p:cNvSpPr txBox="1"/>
          <p:nvPr/>
        </p:nvSpPr>
        <p:spPr>
          <a:xfrm>
            <a:off x="9341449" y="1439926"/>
            <a:ext cx="2127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dirty="0"/>
              <a:t>Precision in heavy flavor quenching</a:t>
            </a:r>
          </a:p>
        </p:txBody>
      </p:sp>
    </p:spTree>
    <p:extLst>
      <p:ext uri="{BB962C8B-B14F-4D97-AF65-F5344CB8AC3E}">
        <p14:creationId xmlns:p14="http://schemas.microsoft.com/office/powerpoint/2010/main" val="3253521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52E60-D4ED-0442-2B4F-B51336498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9B1A6EE-216E-DD0D-DF74-C755678DA6B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Heavy flavor - continued</a:t>
            </a: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6C889B-30D9-DFE9-0BAE-DA43940C7BBB}"/>
              </a:ext>
            </a:extLst>
          </p:cNvPr>
          <p:cNvSpPr txBox="1"/>
          <p:nvPr/>
        </p:nvSpPr>
        <p:spPr>
          <a:xfrm>
            <a:off x="261722" y="834810"/>
            <a:ext cx="53770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rgbClr val="00B0F0"/>
                </a:solidFill>
              </a:rPr>
              <a:t>B</a:t>
            </a:r>
            <a:r>
              <a:rPr lang="en-CH" sz="2400" b="1" dirty="0">
                <a:solidFill>
                  <a:srgbClr val="00B0F0"/>
                </a:solidFill>
              </a:rPr>
              <a:t>ack-to-back open charm correlations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H" sz="2400" dirty="0"/>
              <a:t>Access to QGP constituents via </a:t>
            </a:r>
          </a:p>
          <a:p>
            <a:pPr lvl="1"/>
            <a:r>
              <a:rPr lang="en-CH" sz="2400" dirty="0"/>
              <a:t>     Rutherford-like experiment.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/>
              <a:t>C</a:t>
            </a:r>
            <a:r>
              <a:rPr lang="en-CH" sz="2400" dirty="0"/>
              <a:t>onstrains e-loss and angular decorrelation simultaneously.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462450-80A1-02FB-3424-5DE0BF1EA8E1}"/>
              </a:ext>
            </a:extLst>
          </p:cNvPr>
          <p:cNvGrpSpPr/>
          <p:nvPr/>
        </p:nvGrpSpPr>
        <p:grpSpPr>
          <a:xfrm>
            <a:off x="5917628" y="914400"/>
            <a:ext cx="1981200" cy="1629621"/>
            <a:chOff x="9232900" y="-95400"/>
            <a:chExt cx="2959100" cy="2338644"/>
          </a:xfrm>
        </p:grpSpPr>
        <p:pic>
          <p:nvPicPr>
            <p:cNvPr id="10" name="Picture 9" descr="A diagram of a brain&#10;&#10;AI-generated content may be incorrect.">
              <a:extLst>
                <a:ext uri="{FF2B5EF4-FFF2-40B4-BE49-F238E27FC236}">
                  <a16:creationId xmlns:a16="http://schemas.microsoft.com/office/drawing/2014/main" id="{9C8A6A8B-785C-BAC1-745E-E79A53264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2900" y="-95400"/>
              <a:ext cx="2959100" cy="233864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B7CB2A-6737-3242-0636-5698B5788F66}"/>
                </a:ext>
              </a:extLst>
            </p:cNvPr>
            <p:cNvSpPr/>
            <p:nvPr/>
          </p:nvSpPr>
          <p:spPr>
            <a:xfrm>
              <a:off x="9982200" y="-95400"/>
              <a:ext cx="2209800" cy="9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pic>
        <p:nvPicPr>
          <p:cNvPr id="24" name="Picture 23" descr="A graph with red lines and numbers&#10;&#10;AI-generated content may be incorrect.">
            <a:extLst>
              <a:ext uri="{FF2B5EF4-FFF2-40B4-BE49-F238E27FC236}">
                <a16:creationId xmlns:a16="http://schemas.microsoft.com/office/drawing/2014/main" id="{DBE18308-AB0D-9DBF-D687-56D168A4F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772150"/>
            <a:ext cx="3802767" cy="26301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3D94B3-0409-814D-E45F-B8A4547AE33C}"/>
              </a:ext>
            </a:extLst>
          </p:cNvPr>
          <p:cNvSpPr txBox="1"/>
          <p:nvPr/>
        </p:nvSpPr>
        <p:spPr>
          <a:xfrm>
            <a:off x="243136" y="2902050"/>
            <a:ext cx="53770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b="1" dirty="0">
                <a:solidFill>
                  <a:srgbClr val="00B0F0"/>
                </a:solidFill>
              </a:rPr>
              <a:t>Near-side open charm correlations</a:t>
            </a:r>
            <a:r>
              <a:rPr lang="en-GB" sz="2400" b="1" baseline="30000" dirty="0">
                <a:solidFill>
                  <a:srgbClr val="00B0F0"/>
                </a:solidFill>
              </a:rPr>
              <a:t>1</a:t>
            </a:r>
            <a:r>
              <a:rPr lang="en-CH" sz="2400" b="1" dirty="0">
                <a:solidFill>
                  <a:srgbClr val="00B0F0"/>
                </a:solidFill>
              </a:rPr>
              <a:t>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CH" sz="2400" dirty="0"/>
              <a:t>Access to medium-modified splitting function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/>
              <a:t>Unique enhancement as a consequence of quenching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rgbClr val="FF0000"/>
                </a:solidFill>
              </a:rPr>
              <a:t>R</a:t>
            </a:r>
            <a:r>
              <a:rPr lang="en-CH" sz="2400" dirty="0">
                <a:solidFill>
                  <a:srgbClr val="FF0000"/>
                </a:solidFill>
              </a:rPr>
              <a:t>equires &gt; 10 nb</a:t>
            </a:r>
            <a:r>
              <a:rPr lang="en-CH" sz="2400" baseline="30000" dirty="0">
                <a:solidFill>
                  <a:srgbClr val="FF0000"/>
                </a:solidFill>
              </a:rPr>
              <a:t>-1</a:t>
            </a:r>
            <a:r>
              <a:rPr lang="en-CH" sz="2400" dirty="0">
                <a:solidFill>
                  <a:srgbClr val="FF0000"/>
                </a:solidFill>
              </a:rPr>
              <a:t> PbPb </a:t>
            </a:r>
          </a:p>
        </p:txBody>
      </p:sp>
      <p:pic>
        <p:nvPicPr>
          <p:cNvPr id="30" name="Picture 29" descr="A graph of a function&#10;&#10;AI-generated content may be incorrect.">
            <a:extLst>
              <a:ext uri="{FF2B5EF4-FFF2-40B4-BE49-F238E27FC236}">
                <a16:creationId xmlns:a16="http://schemas.microsoft.com/office/drawing/2014/main" id="{7C4326BA-8407-6671-7813-508AE9620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733800"/>
            <a:ext cx="3916780" cy="24644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D5F9863-149A-D5D9-0444-DA02F4EF86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2601985"/>
            <a:ext cx="3569294" cy="19228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62DA46-DB2F-1D68-5D6F-D96E8F3FE097}"/>
              </a:ext>
            </a:extLst>
          </p:cNvPr>
          <p:cNvSpPr txBox="1"/>
          <p:nvPr/>
        </p:nvSpPr>
        <p:spPr>
          <a:xfrm>
            <a:off x="533400" y="6409823"/>
            <a:ext cx="9599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1. M. </a:t>
            </a:r>
            <a:r>
              <a:rPr lang="en-US" sz="1400" dirty="0" err="1">
                <a:solidFill>
                  <a:schemeClr val="bg1"/>
                </a:solidFill>
              </a:rPr>
              <a:t>Attems</a:t>
            </a:r>
            <a:r>
              <a:rPr lang="en-US" sz="1400" dirty="0">
                <a:solidFill>
                  <a:schemeClr val="bg1"/>
                </a:solidFill>
              </a:rPr>
              <a:t>, J. Brewer, G.M. </a:t>
            </a:r>
            <a:r>
              <a:rPr lang="en-US" sz="1400" dirty="0" err="1">
                <a:solidFill>
                  <a:schemeClr val="bg1"/>
                </a:solidFill>
              </a:rPr>
              <a:t>Innocenti</a:t>
            </a:r>
            <a:r>
              <a:rPr lang="en-US" sz="1400" dirty="0">
                <a:solidFill>
                  <a:schemeClr val="bg1"/>
                </a:solidFill>
              </a:rPr>
              <a:t>, A. </a:t>
            </a:r>
            <a:r>
              <a:rPr lang="en-US" sz="1400" dirty="0" err="1">
                <a:solidFill>
                  <a:schemeClr val="bg1"/>
                </a:solidFill>
              </a:rPr>
              <a:t>Mazeliauskas</a:t>
            </a:r>
            <a:r>
              <a:rPr lang="en-US" sz="1400" dirty="0">
                <a:solidFill>
                  <a:schemeClr val="bg1"/>
                </a:solidFill>
              </a:rPr>
              <a:t>, S. Park, W. </a:t>
            </a:r>
            <a:r>
              <a:rPr lang="en-US" sz="1400" dirty="0" err="1">
                <a:solidFill>
                  <a:schemeClr val="bg1"/>
                </a:solidFill>
              </a:rPr>
              <a:t>v.d.Schee</a:t>
            </a:r>
            <a:r>
              <a:rPr lang="en-US" sz="1400" dirty="0">
                <a:solidFill>
                  <a:schemeClr val="bg1"/>
                </a:solidFill>
              </a:rPr>
              <a:t>, G. </a:t>
            </a:r>
            <a:r>
              <a:rPr lang="en-US" sz="1400" dirty="0" err="1">
                <a:solidFill>
                  <a:schemeClr val="bg1"/>
                </a:solidFill>
              </a:rPr>
              <a:t>Soyez</a:t>
            </a:r>
            <a:r>
              <a:rPr lang="en-US" sz="1400" dirty="0">
                <a:solidFill>
                  <a:schemeClr val="bg1"/>
                </a:solidFill>
              </a:rPr>
              <a:t>, UAW, </a:t>
            </a:r>
            <a:r>
              <a:rPr lang="nl-NL" sz="1400" dirty="0" err="1">
                <a:solidFill>
                  <a:schemeClr val="bg1"/>
                </a:solidFill>
              </a:rPr>
              <a:t>Phys</a:t>
            </a:r>
            <a:r>
              <a:rPr lang="nl-NL" sz="1400" dirty="0">
                <a:solidFill>
                  <a:schemeClr val="bg1"/>
                </a:solidFill>
              </a:rPr>
              <a:t>. </a:t>
            </a:r>
            <a:r>
              <a:rPr lang="nl-NL" sz="1400" dirty="0" err="1">
                <a:solidFill>
                  <a:schemeClr val="bg1"/>
                </a:solidFill>
              </a:rPr>
              <a:t>Rev</a:t>
            </a:r>
            <a:r>
              <a:rPr lang="nl-NL" sz="1400" dirty="0">
                <a:solidFill>
                  <a:schemeClr val="bg1"/>
                </a:solidFill>
              </a:rPr>
              <a:t>. </a:t>
            </a:r>
            <a:r>
              <a:rPr lang="nl-NL" sz="1400" dirty="0" err="1">
                <a:solidFill>
                  <a:schemeClr val="bg1"/>
                </a:solidFill>
              </a:rPr>
              <a:t>Lett</a:t>
            </a:r>
            <a:r>
              <a:rPr lang="nl-NL" sz="1400" dirty="0">
                <a:solidFill>
                  <a:schemeClr val="bg1"/>
                </a:solidFill>
              </a:rPr>
              <a:t>. 132 212301 (2024)</a:t>
            </a:r>
            <a:r>
              <a:rPr lang="en-CH" sz="14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2" name="Picture 31" descr="A graph of a function&#10;&#10;AI-generated content may be incorrect.">
            <a:extLst>
              <a:ext uri="{FF2B5EF4-FFF2-40B4-BE49-F238E27FC236}">
                <a16:creationId xmlns:a16="http://schemas.microsoft.com/office/drawing/2014/main" id="{E5F919BA-D78E-5BD8-C9DC-EEE61DB32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22" y="4165129"/>
            <a:ext cx="3088047" cy="21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4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mparison of a graph&#10;&#10;AI-generated content may be incorrect.">
            <a:extLst>
              <a:ext uri="{FF2B5EF4-FFF2-40B4-BE49-F238E27FC236}">
                <a16:creationId xmlns:a16="http://schemas.microsoft.com/office/drawing/2014/main" id="{7CE1DEA7-A3B9-4E79-B8DE-277778CD1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63" y="848464"/>
            <a:ext cx="7772400" cy="3674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9328D4-5CF9-4AFD-80D5-DC9F06766D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863175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accent2"/>
                </a:solidFill>
              </a:rPr>
              <a:t>QCD formation time via quenched jets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6329D5-ED09-2FC3-B34E-3935FA2B4B6B}"/>
              </a:ext>
            </a:extLst>
          </p:cNvPr>
          <p:cNvSpPr txBox="1"/>
          <p:nvPr/>
        </p:nvSpPr>
        <p:spPr>
          <a:xfrm>
            <a:off x="304800" y="6412468"/>
            <a:ext cx="420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J. Brewer, W. </a:t>
            </a:r>
            <a:r>
              <a:rPr lang="en-US" sz="1400" dirty="0" err="1">
                <a:solidFill>
                  <a:schemeClr val="bg1"/>
                </a:solidFill>
              </a:rPr>
              <a:t>v.d.Schee</a:t>
            </a:r>
            <a:r>
              <a:rPr lang="en-US" sz="1400" dirty="0">
                <a:solidFill>
                  <a:schemeClr val="bg1"/>
                </a:solidFill>
              </a:rPr>
              <a:t>, U.A. Wiedemann, </a:t>
            </a:r>
            <a:r>
              <a:rPr lang="en-CH" sz="1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2503.11764</a:t>
            </a:r>
            <a:r>
              <a:rPr lang="en-CH" sz="1400" dirty="0">
                <a:solidFill>
                  <a:schemeClr val="bg1"/>
                </a:solidFill>
              </a:rPr>
              <a:t> 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1C1E0-923C-4A56-8B45-6D3F48E37B5C}"/>
              </a:ext>
            </a:extLst>
          </p:cNvPr>
          <p:cNvSpPr txBox="1"/>
          <p:nvPr/>
        </p:nvSpPr>
        <p:spPr>
          <a:xfrm>
            <a:off x="304800" y="863175"/>
            <a:ext cx="410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To measure     , determine </a:t>
            </a:r>
            <a:r>
              <a:rPr lang="en-CH" b="1" dirty="0">
                <a:solidFill>
                  <a:srgbClr val="FF0000"/>
                </a:solidFill>
              </a:rPr>
              <a:t>E</a:t>
            </a:r>
            <a:r>
              <a:rPr lang="en-CH" b="1" baseline="-25000" dirty="0">
                <a:solidFill>
                  <a:srgbClr val="FF0000"/>
                </a:solidFill>
              </a:rPr>
              <a:t>g</a:t>
            </a:r>
            <a:r>
              <a:rPr lang="en-CH" b="1" dirty="0">
                <a:solidFill>
                  <a:srgbClr val="FF0000"/>
                </a:solidFill>
              </a:rPr>
              <a:t>, z and k</a:t>
            </a:r>
            <a:r>
              <a:rPr lang="en-CH" b="1" baseline="-25000" dirty="0">
                <a:solidFill>
                  <a:srgbClr val="FF0000"/>
                </a:solidFill>
              </a:rPr>
              <a:t>c</a:t>
            </a:r>
            <a:r>
              <a:rPr lang="en-US" dirty="0"/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4D791-529B-4489-375E-D42F3ED42383}"/>
              </a:ext>
            </a:extLst>
          </p:cNvPr>
          <p:cNvSpPr txBox="1"/>
          <p:nvPr/>
        </p:nvSpPr>
        <p:spPr>
          <a:xfrm>
            <a:off x="667164" y="4114800"/>
            <a:ext cx="10667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rgbClr val="00B0F0"/>
                </a:solidFill>
              </a:rPr>
              <a:t>Strategy: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 reconstruct kinematics by tracing c and cbar to common vertex.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/>
              <a:t> compare kinematic       -distribution in medium and vacuum.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5CB2FF3-8615-E8E8-4D6C-C4FAADDBC9D3}"/>
              </a:ext>
            </a:extLst>
          </p:cNvPr>
          <p:cNvSpPr/>
          <p:nvPr/>
        </p:nvSpPr>
        <p:spPr>
          <a:xfrm>
            <a:off x="0" y="3099225"/>
            <a:ext cx="4267200" cy="863175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ECE13-73B4-611B-EFD0-E5E2D77F6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3136860"/>
            <a:ext cx="4062664" cy="8141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B235E8-5B8C-8F36-2F42-7D2DA36FF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146" y="4944393"/>
            <a:ext cx="306302" cy="30967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94D984-769F-B831-13A5-442045E06A90}"/>
              </a:ext>
            </a:extLst>
          </p:cNvPr>
          <p:cNvSpPr txBox="1"/>
          <p:nvPr/>
        </p:nvSpPr>
        <p:spPr>
          <a:xfrm>
            <a:off x="667164" y="5464857"/>
            <a:ext cx="8553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dirty="0">
                <a:solidFill>
                  <a:srgbClr val="FF0000"/>
                </a:solidFill>
              </a:rPr>
              <a:t>QGP is unique in providing a spatial reference scale against which the QCD formation time can be measured.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3D2D21-A5F8-695A-AC7E-97C82F748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0" y="986566"/>
            <a:ext cx="230102" cy="2326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53493C-0D9B-AF14-87F6-9AAED773EA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12" y="1219200"/>
            <a:ext cx="3455588" cy="186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73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38153-B959-3E6F-E073-5674F7276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EEDD2F75-27EB-0BE4-6348-41DA9A4BEDAF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16CCC7-EF30-370E-BAAB-B9DEDA41EFAE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sz="4400" b="1" u="sng" dirty="0">
                <a:solidFill>
                  <a:schemeClr val="accent2"/>
                </a:solidFill>
              </a:rPr>
              <a:t>Testing QGP evolution with time-delayed quenching </a:t>
            </a:r>
          </a:p>
        </p:txBody>
      </p:sp>
      <p:pic>
        <p:nvPicPr>
          <p:cNvPr id="4" name="Picture 3" descr="A diagram of a light source&#10;&#10;AI-generated content may be incorrect.">
            <a:extLst>
              <a:ext uri="{FF2B5EF4-FFF2-40B4-BE49-F238E27FC236}">
                <a16:creationId xmlns:a16="http://schemas.microsoft.com/office/drawing/2014/main" id="{1FF41F4F-47D9-BAAE-6CDA-53C3BF4D4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67425"/>
            <a:ext cx="5257800" cy="1813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940609-22CD-DA6B-BFB6-883BA930D40C}"/>
              </a:ext>
            </a:extLst>
          </p:cNvPr>
          <p:cNvSpPr txBox="1"/>
          <p:nvPr/>
        </p:nvSpPr>
        <p:spPr>
          <a:xfrm>
            <a:off x="533400" y="9906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400" dirty="0"/>
              <a:t>.                                   : </a:t>
            </a:r>
            <a:r>
              <a:rPr lang="en-CH" sz="2400" dirty="0"/>
              <a:t> </a:t>
            </a:r>
            <a:r>
              <a:rPr lang="en-CH" sz="2400" b="1" dirty="0"/>
              <a:t>time-delayed </a:t>
            </a:r>
            <a:r>
              <a:rPr lang="en-CH" sz="2400" dirty="0"/>
              <a:t>hard partons in QGP</a:t>
            </a:r>
            <a:r>
              <a:rPr lang="en-CH" sz="2400" baseline="30000" dirty="0"/>
              <a:t>1</a:t>
            </a:r>
            <a:r>
              <a:rPr lang="en-CH" sz="2400" dirty="0"/>
              <a:t>. Quenching changes reconstructed W-mass.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C028D8-11A8-63A0-0F78-897BBEC6F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065513"/>
            <a:ext cx="2391507" cy="305890"/>
          </a:xfrm>
          <a:prstGeom prst="rect">
            <a:avLst/>
          </a:prstGeom>
        </p:spPr>
      </p:pic>
      <p:pic>
        <p:nvPicPr>
          <p:cNvPr id="18" name="Picture 17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F8138589-8939-6AE0-1692-DC990FAA3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555399"/>
            <a:ext cx="4191000" cy="27692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94BEE10-4122-2F57-D698-01E3AAA94596}"/>
              </a:ext>
            </a:extLst>
          </p:cNvPr>
          <p:cNvSpPr txBox="1"/>
          <p:nvPr/>
        </p:nvSpPr>
        <p:spPr>
          <a:xfrm>
            <a:off x="381000" y="4579203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Luminosity-limited throughout HL-LHC.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Much better @ FCC-</a:t>
            </a:r>
            <a:r>
              <a:rPr lang="en-GB" sz="2400" dirty="0" err="1"/>
              <a:t>hh</a:t>
            </a:r>
            <a:r>
              <a:rPr lang="en-GB" sz="2400" dirty="0"/>
              <a:t>.   </a:t>
            </a:r>
            <a:endParaRPr lang="en-CH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025DE7-B916-A422-9833-57E0C342F38E}"/>
              </a:ext>
            </a:extLst>
          </p:cNvPr>
          <p:cNvSpPr txBox="1"/>
          <p:nvPr/>
        </p:nvSpPr>
        <p:spPr>
          <a:xfrm>
            <a:off x="351692" y="6451044"/>
            <a:ext cx="12045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1 Apolinario et al.,  PRL 120 (2018) 23, 232301</a:t>
            </a:r>
            <a:endParaRPr lang="en-CH" sz="1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91A0D5-CA18-C0B0-6A72-1077593CB382}"/>
              </a:ext>
            </a:extLst>
          </p:cNvPr>
          <p:cNvGrpSpPr/>
          <p:nvPr/>
        </p:nvGrpSpPr>
        <p:grpSpPr>
          <a:xfrm>
            <a:off x="381001" y="3633572"/>
            <a:ext cx="3276600" cy="830997"/>
            <a:chOff x="381001" y="3633572"/>
            <a:chExt cx="3276600" cy="830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C3546F-9B8F-6C83-4970-41B821FD5564}"/>
                </a:ext>
              </a:extLst>
            </p:cNvPr>
            <p:cNvSpPr txBox="1"/>
            <p:nvPr/>
          </p:nvSpPr>
          <p:spPr>
            <a:xfrm>
              <a:off x="381001" y="3633572"/>
              <a:ext cx="3276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400" dirty="0"/>
                <a:t>CMS expects first 3.8     modification in run2.   </a:t>
              </a:r>
              <a:endParaRPr lang="en-CH" sz="2400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1CFA07E-4EA1-2841-2679-3152391C5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28999" y="3777902"/>
              <a:ext cx="228601" cy="182881"/>
            </a:xfrm>
            <a:prstGeom prst="rect">
              <a:avLst/>
            </a:prstGeom>
          </p:spPr>
        </p:pic>
      </p:grpSp>
      <p:pic>
        <p:nvPicPr>
          <p:cNvPr id="6" name="Picture 5" descr="A diagram of different quenching times&#10;&#10;AI-generated content may be incorrect.">
            <a:extLst>
              <a:ext uri="{FF2B5EF4-FFF2-40B4-BE49-F238E27FC236}">
                <a16:creationId xmlns:a16="http://schemas.microsoft.com/office/drawing/2014/main" id="{38E06DB7-80C3-60C5-9EF3-2BA4CE3C5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587" y="909015"/>
            <a:ext cx="4272413" cy="38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75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D3BD6-B719-DF04-1311-A133A0E06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DB789471-E5A6-40C8-832C-C02DA2525C62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A88F96-889E-78A4-674E-EECD88DFCCEA}"/>
              </a:ext>
            </a:extLst>
          </p:cNvPr>
          <p:cNvSpPr txBox="1">
            <a:spLocks/>
          </p:cNvSpPr>
          <p:nvPr/>
        </p:nvSpPr>
        <p:spPr>
          <a:xfrm>
            <a:off x="0" y="14882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solidFill>
                  <a:schemeClr val="tx1"/>
                </a:solidFill>
              </a:rPr>
              <a:t>  </a:t>
            </a:r>
            <a:r>
              <a:rPr lang="en-US" sz="4400" b="1" u="sng" dirty="0">
                <a:solidFill>
                  <a:schemeClr val="accent2"/>
                </a:solidFill>
              </a:rPr>
              <a:t>Conclusion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73EF01-7B5A-852D-A6A2-D4BF6A34488C}"/>
              </a:ext>
            </a:extLst>
          </p:cNvPr>
          <p:cNvSpPr txBox="1"/>
          <p:nvPr/>
        </p:nvSpPr>
        <p:spPr>
          <a:xfrm>
            <a:off x="609600" y="3810000"/>
            <a:ext cx="998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Full exploitation of HL-LHC as a heavy ion collider requires new detectors with frontier technology (ALICE3, LHCbUpg2, rate capabilities of ATLAS and CMS upgrades). High integrated luminosities during runs 4 and 5 are essential.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EE54FA-3C2A-9730-EAAA-092C6203CBD8}"/>
              </a:ext>
            </a:extLst>
          </p:cNvPr>
          <p:cNvSpPr txBox="1"/>
          <p:nvPr/>
        </p:nvSpPr>
        <p:spPr>
          <a:xfrm>
            <a:off x="609600" y="1066800"/>
            <a:ext cx="998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Nuclear beams will continue to enrich the HL-LHC programme scientifically, technologically and sociologically.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F79BD-15C1-01D9-EF7F-C6E22F5B556A}"/>
              </a:ext>
            </a:extLst>
          </p:cNvPr>
          <p:cNvSpPr txBox="1"/>
          <p:nvPr/>
        </p:nvSpPr>
        <p:spPr>
          <a:xfrm>
            <a:off x="609600" y="1988403"/>
            <a:ext cx="998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Novel opportunities in the next decade include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/>
              <a:t>Determining the transport properties of heavy </a:t>
            </a:r>
            <a:r>
              <a:rPr lang="en-GB" sz="2400" dirty="0" err="1"/>
              <a:t>flavor</a:t>
            </a:r>
            <a:r>
              <a:rPr lang="en-GB" sz="2400" dirty="0"/>
              <a:t>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/>
              <a:t>Determining how the QGP radiates throughout its evolution.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400" dirty="0"/>
              <a:t>Determining the inner workings of the QGP via hard probes.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C9D5E-4DA9-0C66-60EF-EFF5B20B7EE5}"/>
              </a:ext>
            </a:extLst>
          </p:cNvPr>
          <p:cNvSpPr txBox="1"/>
          <p:nvPr/>
        </p:nvSpPr>
        <p:spPr>
          <a:xfrm>
            <a:off x="990600" y="5560367"/>
            <a:ext cx="10439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dirty="0">
                <a:solidFill>
                  <a:schemeClr val="accent2"/>
                </a:solidFill>
              </a:rPr>
              <a:t>The fruitful interplay between TH and EXP is guaranteed for the next two decades. </a:t>
            </a:r>
          </a:p>
        </p:txBody>
      </p:sp>
    </p:spTree>
    <p:extLst>
      <p:ext uri="{BB962C8B-B14F-4D97-AF65-F5344CB8AC3E}">
        <p14:creationId xmlns:p14="http://schemas.microsoft.com/office/powerpoint/2010/main" val="3906879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62EA-D36C-65E0-8929-59429ECAC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FF062A9-B604-09E4-A521-A7FAE83449A9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0FEB52-E61B-1FFE-6C46-0D62F63CCADC}"/>
              </a:ext>
            </a:extLst>
          </p:cNvPr>
          <p:cNvSpPr txBox="1"/>
          <p:nvPr/>
        </p:nvSpPr>
        <p:spPr>
          <a:xfrm>
            <a:off x="0" y="1015186"/>
            <a:ext cx="12192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New theoretical ideas</a:t>
            </a:r>
          </a:p>
          <a:p>
            <a:pPr algn="ctr"/>
            <a:r>
              <a:rPr lang="en-GB" sz="3200" b="1" dirty="0">
                <a:solidFill>
                  <a:schemeClr val="bg1">
                    <a:lumMod val="65000"/>
                  </a:schemeClr>
                </a:solidFill>
              </a:rPr>
              <a:t>needed to exploit these opportunities</a:t>
            </a:r>
            <a:endParaRPr lang="en-CH" sz="7200" b="1" dirty="0"/>
          </a:p>
          <a:p>
            <a:r>
              <a:rPr lang="en-CH" sz="3200" dirty="0"/>
              <a:t>   		 	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AA258-3929-8BC1-5795-59D4B71C07FE}"/>
              </a:ext>
            </a:extLst>
          </p:cNvPr>
          <p:cNvSpPr txBox="1"/>
          <p:nvPr/>
        </p:nvSpPr>
        <p:spPr>
          <a:xfrm>
            <a:off x="10350084" y="5854671"/>
            <a:ext cx="18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… o</a:t>
            </a:r>
            <a:r>
              <a:rPr lang="en-CH" dirty="0"/>
              <a:t>ne example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BC8B47-B933-A2F3-FDC6-5CCDEB9CEC29}"/>
              </a:ext>
            </a:extLst>
          </p:cNvPr>
          <p:cNvSpPr txBox="1"/>
          <p:nvPr/>
        </p:nvSpPr>
        <p:spPr>
          <a:xfrm>
            <a:off x="381000" y="152400"/>
            <a:ext cx="3599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… for discussion after colloquium?</a:t>
            </a:r>
            <a:r>
              <a:rPr lang="en-CH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352328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B3C85-66F0-C6FA-8276-06AC3631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BA49FE0-81DA-4AD7-0628-8B1479285574}"/>
              </a:ext>
            </a:extLst>
          </p:cNvPr>
          <p:cNvSpPr txBox="1"/>
          <p:nvPr/>
        </p:nvSpPr>
        <p:spPr>
          <a:xfrm>
            <a:off x="723347" y="2438400"/>
            <a:ext cx="2925778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H" sz="2400" dirty="0"/>
              <a:t>Mass hierarchy of incomplete  kinetic equilibration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9FB3A6-A8FC-4EA2-8982-A5E2B2E887A4}"/>
              </a:ext>
            </a:extLst>
          </p:cNvPr>
          <p:cNvSpPr txBox="1"/>
          <p:nvPr/>
        </p:nvSpPr>
        <p:spPr>
          <a:xfrm>
            <a:off x="609600" y="9906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400" b="1" u="sng" dirty="0"/>
              <a:t>EXP</a:t>
            </a:r>
            <a:r>
              <a:rPr lang="en-CH" sz="2400" u="sng" dirty="0"/>
              <a:t>:</a:t>
            </a:r>
            <a:r>
              <a:rPr lang="en-CH" sz="2400" dirty="0"/>
              <a:t> </a:t>
            </a:r>
            <a:r>
              <a:rPr lang="en-CH" sz="2000" dirty="0"/>
              <a:t>evidence that beauty flows less</a:t>
            </a:r>
            <a:r>
              <a:rPr lang="en-CH" sz="2000" baseline="30000" dirty="0"/>
              <a:t>1 </a:t>
            </a:r>
            <a:r>
              <a:rPr lang="en-CH" sz="2000" dirty="0"/>
              <a:t>and is less quenched than charm.</a:t>
            </a:r>
            <a:endParaRPr lang="en-CH" sz="2000" baseline="30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D835DB-045E-47AE-97AD-9D7019744757}"/>
              </a:ext>
            </a:extLst>
          </p:cNvPr>
          <p:cNvSpPr txBox="1"/>
          <p:nvPr/>
        </p:nvSpPr>
        <p:spPr>
          <a:xfrm>
            <a:off x="205036" y="6350604"/>
            <a:ext cx="4806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CMS, JHEP10 (2023) 115;   ATLAS  PRL 124, 082301 (2020)  </a:t>
            </a:r>
          </a:p>
          <a:p>
            <a:pPr marL="342900" indent="-342900">
              <a:buFontTx/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2. R. Rapp et al </a:t>
            </a:r>
            <a:r>
              <a:rPr lang="en-GB" sz="1400" i="1" dirty="0" err="1">
                <a:solidFill>
                  <a:schemeClr val="bg1"/>
                </a:solidFill>
              </a:rPr>
              <a:t>Nucl.Phys.A</a:t>
            </a:r>
            <a:r>
              <a:rPr lang="en-GB" sz="1400" dirty="0">
                <a:solidFill>
                  <a:schemeClr val="bg1"/>
                </a:solidFill>
              </a:rPr>
              <a:t> 979 (2018) 21-86;  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9AA1BFE-F865-DD16-9D40-F0B88788AD9B}"/>
              </a:ext>
            </a:extLst>
          </p:cNvPr>
          <p:cNvSpPr txBox="1"/>
          <p:nvPr/>
        </p:nvSpPr>
        <p:spPr>
          <a:xfrm>
            <a:off x="11418203" y="2000261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CMS</a:t>
            </a:r>
          </a:p>
        </p:txBody>
      </p:sp>
      <p:pic>
        <p:nvPicPr>
          <p:cNvPr id="52" name="Picture 51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076A279-7B72-1AF8-1707-B65EE03BC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81677"/>
            <a:ext cx="3600600" cy="2547324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45C45F6E-E6E6-D1CA-DF48-F8B18C457D88}"/>
              </a:ext>
            </a:extLst>
          </p:cNvPr>
          <p:cNvGrpSpPr/>
          <p:nvPr/>
        </p:nvGrpSpPr>
        <p:grpSpPr>
          <a:xfrm>
            <a:off x="8305800" y="107210"/>
            <a:ext cx="7192822" cy="3550390"/>
            <a:chOff x="8001000" y="304800"/>
            <a:chExt cx="7543800" cy="3740255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1A7AEA7-7D68-D00D-B921-AF0F3D1DF00E}"/>
                </a:ext>
              </a:extLst>
            </p:cNvPr>
            <p:cNvGrpSpPr/>
            <p:nvPr/>
          </p:nvGrpSpPr>
          <p:grpSpPr>
            <a:xfrm>
              <a:off x="8001000" y="304800"/>
              <a:ext cx="7543800" cy="3740255"/>
              <a:chOff x="8001000" y="304800"/>
              <a:chExt cx="7543800" cy="374025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6ADB197-7982-61EA-F03C-EBBE56822FAE}"/>
                  </a:ext>
                </a:extLst>
              </p:cNvPr>
              <p:cNvGrpSpPr/>
              <p:nvPr/>
            </p:nvGrpSpPr>
            <p:grpSpPr>
              <a:xfrm>
                <a:off x="8001000" y="904258"/>
                <a:ext cx="7205155" cy="3058142"/>
                <a:chOff x="4648202" y="751439"/>
                <a:chExt cx="7772400" cy="3358668"/>
              </a:xfrm>
            </p:grpSpPr>
            <p:pic>
              <p:nvPicPr>
                <p:cNvPr id="22" name="Picture 21" descr="A graph with numbers and lines&#10;&#10;AI-generated content may be incorrect.">
                  <a:extLst>
                    <a:ext uri="{FF2B5EF4-FFF2-40B4-BE49-F238E27FC236}">
                      <a16:creationId xmlns:a16="http://schemas.microsoft.com/office/drawing/2014/main" id="{7762FE23-4929-1C77-FF8A-915F0C6EFB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8202" y="751439"/>
                  <a:ext cx="7543798" cy="2829961"/>
                </a:xfrm>
                <a:prstGeom prst="rect">
                  <a:avLst/>
                </a:prstGeom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8A3EB433-4FCC-1401-B924-0C528CE6B9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10200" y="3430612"/>
                  <a:ext cx="7010402" cy="679495"/>
                </a:xfrm>
                <a:prstGeom prst="rect">
                  <a:avLst/>
                </a:prstGeom>
              </p:spPr>
            </p:pic>
          </p:grp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4F8C5C4-D2CD-6A3C-F0E9-397840BF4DE4}"/>
                  </a:ext>
                </a:extLst>
              </p:cNvPr>
              <p:cNvSpPr/>
              <p:nvPr/>
            </p:nvSpPr>
            <p:spPr>
              <a:xfrm>
                <a:off x="11887200" y="304800"/>
                <a:ext cx="3657600" cy="37402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8F4666-8B56-E863-CA45-59E6085CDDC3}"/>
                </a:ext>
              </a:extLst>
            </p:cNvPr>
            <p:cNvSpPr txBox="1"/>
            <p:nvPr/>
          </p:nvSpPr>
          <p:spPr>
            <a:xfrm>
              <a:off x="11057805" y="1905543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b="1" dirty="0"/>
                <a:t>CMS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E58D67CF-5562-6113-94C7-5742831D413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rgbClr val="FF0000"/>
                </a:solidFill>
              </a:rPr>
              <a:t>H</a:t>
            </a:r>
            <a:r>
              <a:rPr lang="en-US" u="sng" dirty="0"/>
              <a:t>eavy </a:t>
            </a:r>
            <a:r>
              <a:rPr lang="en-US" b="1" u="sng" dirty="0">
                <a:solidFill>
                  <a:srgbClr val="FF0000"/>
                </a:solidFill>
              </a:rPr>
              <a:t>F</a:t>
            </a:r>
            <a:r>
              <a:rPr lang="en-US" u="sng" dirty="0"/>
              <a:t>lavor flow and quenching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D00183-4A7E-A3EC-444E-546160BC916C}"/>
              </a:ext>
            </a:extLst>
          </p:cNvPr>
          <p:cNvGrpSpPr/>
          <p:nvPr/>
        </p:nvGrpSpPr>
        <p:grpSpPr>
          <a:xfrm>
            <a:off x="5791200" y="3506679"/>
            <a:ext cx="6195764" cy="2843925"/>
            <a:chOff x="5791200" y="3579141"/>
            <a:chExt cx="6134119" cy="277146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7273062-5899-E92A-0859-D5144C161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3600" y="3691207"/>
              <a:ext cx="5981719" cy="2652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64650E-6D88-05D3-14F6-566085659A95}"/>
                </a:ext>
              </a:extLst>
            </p:cNvPr>
            <p:cNvSpPr/>
            <p:nvPr/>
          </p:nvSpPr>
          <p:spPr>
            <a:xfrm>
              <a:off x="5791200" y="3579141"/>
              <a:ext cx="3078178" cy="2771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pic>
        <p:nvPicPr>
          <p:cNvPr id="10" name="Picture 9" descr="A graph of a number of data&#10;&#10;AI-generated content may be incorrect.">
            <a:extLst>
              <a:ext uri="{FF2B5EF4-FFF2-40B4-BE49-F238E27FC236}">
                <a16:creationId xmlns:a16="http://schemas.microsoft.com/office/drawing/2014/main" id="{890D9CD7-60C5-1D47-85AC-C969F2C2CC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1400"/>
            <a:ext cx="2844800" cy="27432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823897E-F7A3-FE5C-AADF-CFFD7F33664B}"/>
              </a:ext>
            </a:extLst>
          </p:cNvPr>
          <p:cNvGrpSpPr/>
          <p:nvPr/>
        </p:nvGrpSpPr>
        <p:grpSpPr>
          <a:xfrm>
            <a:off x="634102" y="4343400"/>
            <a:ext cx="4481273" cy="1415772"/>
            <a:chOff x="395527" y="4667071"/>
            <a:chExt cx="4481273" cy="14157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DC65C0-B416-3548-29FE-8D9FF133A930}"/>
                </a:ext>
              </a:extLst>
            </p:cNvPr>
            <p:cNvSpPr txBox="1"/>
            <p:nvPr/>
          </p:nvSpPr>
          <p:spPr>
            <a:xfrm>
              <a:off x="395527" y="4667071"/>
              <a:ext cx="4481273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u="sng" dirty="0"/>
                <a:t>TH:</a:t>
              </a:r>
              <a:r>
                <a:rPr lang="en-GB" dirty="0"/>
                <a:t> </a:t>
              </a:r>
              <a:r>
                <a:rPr lang="en-GB" sz="2000" dirty="0"/>
                <a:t>Does charm equilibrate a factor               </a:t>
              </a:r>
            </a:p>
            <a:p>
              <a:r>
                <a:rPr lang="en-GB" sz="2000" dirty="0"/>
                <a:t>                             faster than b?</a:t>
              </a:r>
            </a:p>
            <a:p>
              <a:endParaRPr lang="en-GB" dirty="0"/>
            </a:p>
            <a:p>
              <a:r>
                <a:rPr lang="en-GB" sz="2400" b="1" u="sng" dirty="0">
                  <a:solidFill>
                    <a:srgbClr val="FF0000"/>
                  </a:solidFill>
                </a:rPr>
                <a:t>EXP:</a:t>
              </a:r>
              <a:r>
                <a:rPr lang="en-GB" sz="2400" b="1" dirty="0">
                  <a:solidFill>
                    <a:srgbClr val="FF0000"/>
                  </a:solidFill>
                </a:rPr>
                <a:t> P</a:t>
              </a:r>
              <a:r>
                <a:rPr lang="en-CH" sz="2400" b="1" dirty="0">
                  <a:solidFill>
                    <a:srgbClr val="FF0000"/>
                  </a:solidFill>
                </a:rPr>
                <a:t>recision at small p</a:t>
              </a:r>
              <a:r>
                <a:rPr lang="en-CH" sz="2400" b="1" baseline="-25000" dirty="0">
                  <a:solidFill>
                    <a:srgbClr val="FF0000"/>
                  </a:solidFill>
                </a:rPr>
                <a:t>T</a:t>
              </a:r>
              <a:r>
                <a:rPr lang="en-CH" sz="2400" b="1" dirty="0">
                  <a:solidFill>
                    <a:srgbClr val="FF0000"/>
                  </a:solidFill>
                </a:rPr>
                <a:t>  needed </a:t>
              </a:r>
              <a:r>
                <a:rPr lang="en-CH" sz="2400" dirty="0"/>
                <a:t> 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D7BFB0-6415-D2FE-A5A6-63C395088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86176" y="5100267"/>
              <a:ext cx="799218" cy="3528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439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4341D-D787-73C3-0DC4-516042B9D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1BE727-4DB7-7FB5-62F0-6D88F0A367C8}"/>
              </a:ext>
            </a:extLst>
          </p:cNvPr>
          <p:cNvSpPr txBox="1"/>
          <p:nvPr/>
        </p:nvSpPr>
        <p:spPr>
          <a:xfrm>
            <a:off x="1066800" y="1491028"/>
            <a:ext cx="698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Charges subject to </a:t>
            </a:r>
            <a:r>
              <a:rPr lang="en-GB" b="1" dirty="0">
                <a:solidFill>
                  <a:srgbClr val="FF0000"/>
                </a:solidFill>
              </a:rPr>
              <a:t>drag</a:t>
            </a:r>
            <a:r>
              <a:rPr lang="en-GB" dirty="0"/>
              <a:t>. Random force leads to </a:t>
            </a:r>
            <a:r>
              <a:rPr lang="en-GB" b="1" dirty="0">
                <a:solidFill>
                  <a:srgbClr val="FF0000"/>
                </a:solidFill>
              </a:rPr>
              <a:t>momentum broadening </a:t>
            </a:r>
            <a:endParaRPr lang="en-CH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EA3E55-ED81-2F8B-2AC0-7896D0145687}"/>
              </a:ext>
            </a:extLst>
          </p:cNvPr>
          <p:cNvSpPr txBox="1"/>
          <p:nvPr/>
        </p:nvSpPr>
        <p:spPr>
          <a:xfrm>
            <a:off x="1066800" y="2514600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Solution:  </a:t>
            </a:r>
            <a:endParaRPr lang="en-C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47970-EE01-1672-781A-EC90DA9F73E9}"/>
              </a:ext>
            </a:extLst>
          </p:cNvPr>
          <p:cNvSpPr txBox="1"/>
          <p:nvPr/>
        </p:nvSpPr>
        <p:spPr>
          <a:xfrm>
            <a:off x="1017854" y="3421776"/>
            <a:ext cx="7740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Requiring </a:t>
            </a:r>
            <a:r>
              <a:rPr lang="en-US" b="1" dirty="0">
                <a:solidFill>
                  <a:srgbClr val="00B050"/>
                </a:solidFill>
              </a:rPr>
              <a:t>thermal equipartition</a:t>
            </a:r>
            <a:r>
              <a:rPr lang="en-US" dirty="0"/>
              <a:t>, one finds the </a:t>
            </a:r>
            <a:r>
              <a:rPr lang="en-US" b="1" dirty="0">
                <a:solidFill>
                  <a:srgbClr val="FF0000"/>
                </a:solidFill>
              </a:rPr>
              <a:t>fluctuation-dissipation theorem  </a:t>
            </a:r>
            <a:endParaRPr lang="en-CH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EC9D4-BDE5-D3EF-BB08-A439AF074CCE}"/>
              </a:ext>
            </a:extLst>
          </p:cNvPr>
          <p:cNvSpPr txBox="1"/>
          <p:nvPr/>
        </p:nvSpPr>
        <p:spPr>
          <a:xfrm>
            <a:off x="1017854" y="4114800"/>
            <a:ext cx="2989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Spatial diffusion coefficient D</a:t>
            </a:r>
            <a:endParaRPr lang="en-CH" b="1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32D319-4751-9AAF-3E71-2311482B7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919177"/>
            <a:ext cx="6315738" cy="3668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A83ED-BCE5-DB17-74E2-176345973F4C}"/>
              </a:ext>
            </a:extLst>
          </p:cNvPr>
          <p:cNvSpPr txBox="1"/>
          <p:nvPr/>
        </p:nvSpPr>
        <p:spPr>
          <a:xfrm>
            <a:off x="5963349" y="1067315"/>
            <a:ext cx="215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Diffusion time scale </a:t>
            </a:r>
            <a:endParaRPr lang="en-CH" dirty="0">
              <a:solidFill>
                <a:srgbClr val="0070C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DCC7A9-A9E7-7C50-8D61-6B571E2C7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010070"/>
            <a:ext cx="998250" cy="4504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225D36-C466-8296-CF61-2D8C81763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120" y="1118359"/>
            <a:ext cx="4659626" cy="253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D9A7A1-FA94-6A78-E580-1938414F7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8217" y="2529543"/>
            <a:ext cx="6315738" cy="6483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5AD97F-16BB-C285-8E57-D476679AD2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5400" y="3458527"/>
            <a:ext cx="1955800" cy="33969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80B9EC-04DC-95B2-B8DD-2594527F2F30}"/>
              </a:ext>
            </a:extLst>
          </p:cNvPr>
          <p:cNvSpPr/>
          <p:nvPr/>
        </p:nvSpPr>
        <p:spPr>
          <a:xfrm>
            <a:off x="8763000" y="3352800"/>
            <a:ext cx="2362200" cy="533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624A574-3173-FEEE-091E-3EF03CACB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7964" y="3948906"/>
            <a:ext cx="2599563" cy="6881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247B61-D6F2-DDFF-7D30-B4BE2F9CCC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6400" y="4719217"/>
            <a:ext cx="9346967" cy="6881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45CC079-3F30-B8BF-F1E4-34D5B78D42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2771" y="5569489"/>
            <a:ext cx="5007429" cy="72238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DCFF017-6F4B-5B71-855C-8672C74D539F}"/>
              </a:ext>
            </a:extLst>
          </p:cNvPr>
          <p:cNvSpPr txBox="1"/>
          <p:nvPr/>
        </p:nvSpPr>
        <p:spPr>
          <a:xfrm>
            <a:off x="1066801" y="5562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Spatial probability distribution </a:t>
            </a:r>
          </a:p>
          <a:p>
            <a:r>
              <a:rPr lang="en-US" b="1" dirty="0">
                <a:solidFill>
                  <a:srgbClr val="FFC000"/>
                </a:solidFill>
              </a:rPr>
              <a:t>for diffusion from x(t=0)=0</a:t>
            </a:r>
            <a:endParaRPr lang="en-CH" b="1" dirty="0">
              <a:solidFill>
                <a:srgbClr val="FFC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D1DA714-5FC2-E4E3-DDAD-FE80D2EA9FD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Langevin Dynamics of Heavy Flavor Transport</a:t>
            </a:r>
            <a:endParaRPr lang="en-US" u="sng" dirty="0">
              <a:solidFill>
                <a:schemeClr val="accent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C792B-D0D5-9DDD-2228-373F44D44C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767" y="966682"/>
            <a:ext cx="1951048" cy="22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861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84505-9876-2724-0254-9F350EC72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BD48296-882B-6F8E-4C38-FBECE3A65BCA}"/>
              </a:ext>
            </a:extLst>
          </p:cNvPr>
          <p:cNvSpPr txBox="1"/>
          <p:nvPr/>
        </p:nvSpPr>
        <p:spPr>
          <a:xfrm>
            <a:off x="1027553" y="2043238"/>
            <a:ext cx="946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Ansatz:</a:t>
            </a:r>
            <a:endParaRPr lang="en-CH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D73939-124C-2B56-13D8-6103E950D681}"/>
              </a:ext>
            </a:extLst>
          </p:cNvPr>
          <p:cNvSpPr/>
          <p:nvPr/>
        </p:nvSpPr>
        <p:spPr>
          <a:xfrm>
            <a:off x="2514600" y="5175479"/>
            <a:ext cx="4953000" cy="8443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3F5127-5BDD-50B5-215F-7187DB6FC4F7}"/>
              </a:ext>
            </a:extLst>
          </p:cNvPr>
          <p:cNvSpPr txBox="1"/>
          <p:nvPr/>
        </p:nvSpPr>
        <p:spPr>
          <a:xfrm>
            <a:off x="1027553" y="1030517"/>
            <a:ext cx="8613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Equivalent to Langevin dynamics. Momentum distribution             of HQs  satisfies</a:t>
            </a:r>
            <a:endParaRPr lang="en-CH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5D69BB-BA3E-8657-8B33-A693EF80890A}"/>
              </a:ext>
            </a:extLst>
          </p:cNvPr>
          <p:cNvSpPr txBox="1"/>
          <p:nvPr/>
        </p:nvSpPr>
        <p:spPr>
          <a:xfrm>
            <a:off x="1036364" y="3135868"/>
            <a:ext cx="6588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Consider 1-dimensional isotropic case to leading order in T/M</a:t>
            </a:r>
            <a:endParaRPr lang="en-CH" sz="20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5B9608-A195-C175-D12E-1E9F581A9BF5}"/>
              </a:ext>
            </a:extLst>
          </p:cNvPr>
          <p:cNvGrpSpPr/>
          <p:nvPr/>
        </p:nvGrpSpPr>
        <p:grpSpPr>
          <a:xfrm>
            <a:off x="1058771" y="4507468"/>
            <a:ext cx="8504572" cy="400110"/>
            <a:chOff x="1058771" y="4507468"/>
            <a:chExt cx="8504572" cy="40011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257D02-3992-1CB0-AE2B-1704F4F22974}"/>
                </a:ext>
              </a:extLst>
            </p:cNvPr>
            <p:cNvSpPr txBox="1"/>
            <p:nvPr/>
          </p:nvSpPr>
          <p:spPr>
            <a:xfrm>
              <a:off x="1058771" y="4507468"/>
              <a:ext cx="85045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/>
                <a:t>FP admits a stationary solution of equilibrium form                                                  if</a:t>
              </a:r>
              <a:endParaRPr lang="en-CH" sz="2000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1957D37-AA1F-A5DD-F6C7-F97EBF441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3864" y="4561242"/>
              <a:ext cx="2275336" cy="315558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C01F6C5B-F7F2-0F5A-3A4E-02B42FE14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079" y="5362689"/>
            <a:ext cx="4470400" cy="4699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2653DE8-7986-0B0D-00AD-D7F466B5FCF1}"/>
              </a:ext>
            </a:extLst>
          </p:cNvPr>
          <p:cNvSpPr txBox="1"/>
          <p:nvPr/>
        </p:nvSpPr>
        <p:spPr>
          <a:xfrm>
            <a:off x="8001000" y="5435697"/>
            <a:ext cx="193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rgbClr val="FF0000"/>
                </a:solidFill>
              </a:rPr>
              <a:t>“Einstein relation”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5337F03-C2F0-0858-85F7-84216449A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999" y="1428097"/>
            <a:ext cx="8699695" cy="62930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0FED2CB-1EF4-7465-9CED-8B90D2724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379" y="2362200"/>
            <a:ext cx="10267929" cy="7729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BD94F70-65E0-2B34-1538-5E93B535EE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4009" y="1093590"/>
            <a:ext cx="532191" cy="2780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19C0BE3-2679-39CE-E2E2-5625BA5AA7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5153" y="3675029"/>
            <a:ext cx="8404247" cy="74457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6E9CDE2-B962-A1C1-4B78-C66132DC4201}"/>
              </a:ext>
            </a:extLst>
          </p:cNvPr>
          <p:cNvSpPr txBox="1">
            <a:spLocks/>
          </p:cNvSpPr>
          <p:nvPr/>
        </p:nvSpPr>
        <p:spPr>
          <a:xfrm>
            <a:off x="5938" y="36545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Fokker-Planck Dynamics</a:t>
            </a:r>
            <a:endParaRPr lang="en-US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283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F98E7-3C51-96EE-3A6E-8D6BA6EF2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02F95F-9523-2C84-2D7A-153426BC0ADA}"/>
              </a:ext>
            </a:extLst>
          </p:cNvPr>
          <p:cNvSpPr txBox="1"/>
          <p:nvPr/>
        </p:nvSpPr>
        <p:spPr>
          <a:xfrm>
            <a:off x="1027553" y="1096257"/>
            <a:ext cx="6896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>
                <a:solidFill>
                  <a:schemeClr val="accent2"/>
                </a:solidFill>
              </a:rPr>
              <a:t>pQCD</a:t>
            </a:r>
            <a:r>
              <a:rPr lang="en-GB" b="1" dirty="0">
                <a:solidFill>
                  <a:schemeClr val="accent2"/>
                </a:solidFill>
              </a:rPr>
              <a:t>:</a:t>
            </a:r>
            <a:r>
              <a:rPr lang="en-GB" dirty="0"/>
              <a:t> (start from Boltzmann </a:t>
            </a:r>
            <a:r>
              <a:rPr lang="en-GB" dirty="0" err="1"/>
              <a:t>eq</a:t>
            </a:r>
            <a:r>
              <a:rPr lang="en-GB" dirty="0"/>
              <a:t>, linearize collision kernel, match to FP) </a:t>
            </a:r>
            <a:endParaRPr lang="en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9C556-3462-B453-2CF1-D537A2A86842}"/>
              </a:ext>
            </a:extLst>
          </p:cNvPr>
          <p:cNvSpPr txBox="1"/>
          <p:nvPr/>
        </p:nvSpPr>
        <p:spPr>
          <a:xfrm>
            <a:off x="1027552" y="3352800"/>
            <a:ext cx="460190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Non-perturbative (lattice QCD):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“formally straightforward”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/>
              <a:t>C</a:t>
            </a:r>
            <a:r>
              <a:rPr lang="en-CH" dirty="0"/>
              <a:t>alculate Euclidean correlator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/>
              <a:t>S</a:t>
            </a:r>
            <a:r>
              <a:rPr lang="en-CH" dirty="0"/>
              <a:t>pectral function from analytic </a:t>
            </a:r>
            <a:r>
              <a:rPr lang="en-GB" dirty="0"/>
              <a:t>c</a:t>
            </a:r>
            <a:r>
              <a:rPr lang="en-CH" dirty="0"/>
              <a:t>ontinuation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CH" dirty="0"/>
              <a:t>D from slope of spectral function at origin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CD1AF-8C02-DD7B-CC6B-1AD8B1B07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718651"/>
            <a:ext cx="4191000" cy="346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60113-BF82-8423-F1BA-D5D5643C0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4168580"/>
            <a:ext cx="1394050" cy="2455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D2B73F-3D17-F951-2653-C8153E8FD9C6}"/>
              </a:ext>
            </a:extLst>
          </p:cNvPr>
          <p:cNvSpPr txBox="1"/>
          <p:nvPr/>
        </p:nvSpPr>
        <p:spPr>
          <a:xfrm>
            <a:off x="205036" y="6350604"/>
            <a:ext cx="3346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B. Svetitsky PRD 37 (1988), 2484</a:t>
            </a:r>
          </a:p>
          <a:p>
            <a:pPr marL="342900" indent="-342900">
              <a:buAutoNum type="arabicPeriod"/>
            </a:pPr>
            <a:r>
              <a:rPr lang="en-CH" sz="1400" dirty="0">
                <a:solidFill>
                  <a:schemeClr val="bg1"/>
                </a:solidFill>
              </a:rPr>
              <a:t>E. Braaten &amp; M. Thoma, PRD 44 (1991)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ADD1C8B-2325-627B-8D46-F8894FBFF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524000"/>
            <a:ext cx="5029200" cy="5927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21F9EF-2E43-C7A9-C172-5AB46E1B718F}"/>
              </a:ext>
            </a:extLst>
          </p:cNvPr>
          <p:cNvSpPr txBox="1"/>
          <p:nvPr/>
        </p:nvSpPr>
        <p:spPr>
          <a:xfrm>
            <a:off x="1295400" y="1629552"/>
            <a:ext cx="1614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Parametric </a:t>
            </a:r>
            <a:r>
              <a:rPr lang="en-CH" dirty="0"/>
              <a:t>LO: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63769-EDA3-F932-F021-2EB0D77F6E20}"/>
              </a:ext>
            </a:extLst>
          </p:cNvPr>
          <p:cNvSpPr txBox="1"/>
          <p:nvPr/>
        </p:nvSpPr>
        <p:spPr>
          <a:xfrm>
            <a:off x="1295400" y="2221468"/>
            <a:ext cx="228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HTL </a:t>
            </a:r>
            <a:r>
              <a:rPr lang="en-GB" dirty="0" err="1"/>
              <a:t>resummed</a:t>
            </a:r>
            <a:r>
              <a:rPr lang="en-CH" dirty="0"/>
              <a:t> LO</a:t>
            </a:r>
            <a:r>
              <a:rPr lang="en-CH" baseline="30000" dirty="0"/>
              <a:t>2,3</a:t>
            </a:r>
            <a:r>
              <a:rPr lang="en-CH" dirty="0"/>
              <a:t> 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4BA7D9-FCCC-6553-3F55-4D61D65DBEFE}"/>
              </a:ext>
            </a:extLst>
          </p:cNvPr>
          <p:cNvSpPr txBox="1"/>
          <p:nvPr/>
        </p:nvSpPr>
        <p:spPr>
          <a:xfrm>
            <a:off x="3663843" y="6350604"/>
            <a:ext cx="3917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3.     G. Moore &amp; D. Teaney, PRC71 (2005) 064904</a:t>
            </a:r>
          </a:p>
          <a:p>
            <a:r>
              <a:rPr lang="en-CH" sz="1400" dirty="0">
                <a:solidFill>
                  <a:schemeClr val="bg1"/>
                </a:solidFill>
              </a:rPr>
              <a:t>4.     S. Caron-Huot &amp; G. Moore, JHEP 02 (2008) 081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3397A8-4B64-8C51-2551-F87B7D4C4497}"/>
              </a:ext>
            </a:extLst>
          </p:cNvPr>
          <p:cNvSpPr txBox="1"/>
          <p:nvPr/>
        </p:nvSpPr>
        <p:spPr>
          <a:xfrm>
            <a:off x="1295400" y="2754868"/>
            <a:ext cx="228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HTL </a:t>
            </a:r>
            <a:r>
              <a:rPr lang="en-GB" dirty="0" err="1"/>
              <a:t>resummed</a:t>
            </a:r>
            <a:r>
              <a:rPr lang="en-CH" dirty="0"/>
              <a:t> NLO</a:t>
            </a:r>
            <a:r>
              <a:rPr lang="en-CH" baseline="30000" dirty="0"/>
              <a:t>4</a:t>
            </a:r>
            <a:r>
              <a:rPr lang="en-CH" dirty="0"/>
              <a:t> 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B107A7-E753-BADA-7A72-18E462798B11}"/>
              </a:ext>
            </a:extLst>
          </p:cNvPr>
          <p:cNvSpPr txBox="1"/>
          <p:nvPr/>
        </p:nvSpPr>
        <p:spPr>
          <a:xfrm>
            <a:off x="8305800" y="22214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rgbClr val="FF0000"/>
                </a:solidFill>
              </a:rPr>
              <a:t>Einstein relation violated at finite v.</a:t>
            </a:r>
            <a:r>
              <a:rPr lang="en-CH" baseline="30000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B0AA504-CCE6-2CB6-E808-3A5C14E76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1593" y="2730900"/>
            <a:ext cx="3441260" cy="3484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56790F6-9B5F-4DAD-EB2D-63E38B489860}"/>
              </a:ext>
            </a:extLst>
          </p:cNvPr>
          <p:cNvSpPr txBox="1"/>
          <p:nvPr/>
        </p:nvSpPr>
        <p:spPr>
          <a:xfrm>
            <a:off x="7467600" y="27548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>
                <a:solidFill>
                  <a:srgbClr val="0070C0"/>
                </a:solidFill>
              </a:rPr>
              <a:t>NLO correction</a:t>
            </a:r>
            <a:r>
              <a:rPr lang="en-CH" baseline="30000" dirty="0">
                <a:solidFill>
                  <a:srgbClr val="0070C0"/>
                </a:solidFill>
              </a:rPr>
              <a:t>4</a:t>
            </a:r>
            <a:r>
              <a:rPr lang="en-CH" dirty="0">
                <a:solidFill>
                  <a:srgbClr val="0070C0"/>
                </a:solidFill>
              </a:rPr>
              <a:t> </a:t>
            </a:r>
            <a:endParaRPr lang="en-CH" baseline="30000" dirty="0">
              <a:solidFill>
                <a:srgbClr val="0070C0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4F3BE1C-9D68-60A0-CCE9-28FDF7EBA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7800" y="2838713"/>
            <a:ext cx="1943100" cy="20164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210302-FE6D-F345-BD76-1B0F057D52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8077" y="5827188"/>
            <a:ext cx="1911531" cy="23144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4392B25-2653-BD67-DD31-93E5CC0ED9FF}"/>
              </a:ext>
            </a:extLst>
          </p:cNvPr>
          <p:cNvSpPr txBox="1"/>
          <p:nvPr/>
        </p:nvSpPr>
        <p:spPr>
          <a:xfrm>
            <a:off x="7559553" y="6365799"/>
            <a:ext cx="4556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5.     HotQCD, L. Altenkort et al, PRL 132 (2024) 5, 051902 </a:t>
            </a:r>
          </a:p>
          <a:p>
            <a:r>
              <a:rPr lang="en-CH" sz="1400" dirty="0">
                <a:solidFill>
                  <a:schemeClr val="bg1"/>
                </a:solidFill>
              </a:rPr>
              <a:t>6.     TUMQCD, N. Brambilla et al. PRD 102 (2020) 7, 074503 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B5E08D5-2711-05A6-2AB2-5FF14E80DA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5200" y="2141049"/>
            <a:ext cx="4763113" cy="52595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F2E097E-CBE4-F1F0-42BF-FB3FFC84E744}"/>
              </a:ext>
            </a:extLst>
          </p:cNvPr>
          <p:cNvGrpSpPr/>
          <p:nvPr/>
        </p:nvGrpSpPr>
        <p:grpSpPr>
          <a:xfrm>
            <a:off x="7326086" y="3056991"/>
            <a:ext cx="3113314" cy="3286016"/>
            <a:chOff x="6328989" y="3056991"/>
            <a:chExt cx="3113314" cy="3286016"/>
          </a:xfrm>
        </p:grpSpPr>
        <p:pic>
          <p:nvPicPr>
            <p:cNvPr id="38" name="Picture 37" descr="A graph of different colored lines&#10;&#10;AI-generated content may be incorrect.">
              <a:extLst>
                <a:ext uri="{FF2B5EF4-FFF2-40B4-BE49-F238E27FC236}">
                  <a16:creationId xmlns:a16="http://schemas.microsoft.com/office/drawing/2014/main" id="{723787BA-77FD-6674-7558-2507BB48B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8989" y="3056991"/>
              <a:ext cx="3113314" cy="328601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0E73D8-D650-9A27-5506-CB0F4C1752E1}"/>
                </a:ext>
              </a:extLst>
            </p:cNvPr>
            <p:cNvSpPr txBox="1"/>
            <p:nvPr/>
          </p:nvSpPr>
          <p:spPr>
            <a:xfrm>
              <a:off x="8038953" y="3137342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dirty="0">
                  <a:solidFill>
                    <a:srgbClr val="00B050"/>
                  </a:solidFill>
                </a:rPr>
                <a:t>2506.11958</a:t>
              </a: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015B8BCB-9CB6-A512-B8E9-7618848AFF31}"/>
              </a:ext>
            </a:extLst>
          </p:cNvPr>
          <p:cNvSpPr txBox="1">
            <a:spLocks/>
          </p:cNvSpPr>
          <p:nvPr/>
        </p:nvSpPr>
        <p:spPr>
          <a:xfrm>
            <a:off x="0" y="10498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What is known about HQ transport coefficients in QCD?</a:t>
            </a:r>
            <a:endParaRPr lang="en-US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266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F9E4A-59A8-99EB-A753-F5F3FEE7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B9D53-B2A6-A5CF-D358-AF20FBBF40C2}"/>
              </a:ext>
            </a:extLst>
          </p:cNvPr>
          <p:cNvSpPr txBox="1"/>
          <p:nvPr/>
        </p:nvSpPr>
        <p:spPr>
          <a:xfrm>
            <a:off x="1027553" y="1477257"/>
            <a:ext cx="430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Calculation of drag force via trailing string</a:t>
            </a:r>
            <a:r>
              <a:rPr lang="en-GB" baseline="30000" dirty="0"/>
              <a:t>1,2</a:t>
            </a:r>
            <a:r>
              <a:rPr lang="en-GB" dirty="0"/>
              <a:t> </a:t>
            </a:r>
            <a:endParaRPr lang="en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57EEEE-791A-16B8-0213-704C202EF318}"/>
              </a:ext>
            </a:extLst>
          </p:cNvPr>
          <p:cNvSpPr txBox="1"/>
          <p:nvPr/>
        </p:nvSpPr>
        <p:spPr>
          <a:xfrm>
            <a:off x="205036" y="6350604"/>
            <a:ext cx="2172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1. Gubser hep-th/0605182</a:t>
            </a:r>
            <a:endParaRPr lang="en-GB" sz="1400" dirty="0">
              <a:solidFill>
                <a:schemeClr val="bg1"/>
              </a:solidFill>
            </a:endParaRPr>
          </a:p>
          <a:p>
            <a:r>
              <a:rPr lang="en-CH" sz="1400" dirty="0">
                <a:solidFill>
                  <a:schemeClr val="bg1"/>
                </a:solidFill>
              </a:rPr>
              <a:t>2. HKKKY  hep-th/0605158</a:t>
            </a:r>
          </a:p>
        </p:txBody>
      </p:sp>
      <p:pic>
        <p:nvPicPr>
          <p:cNvPr id="4" name="Picture 7" descr="Snapshot 2007-04-11 11-09-24">
            <a:extLst>
              <a:ext uri="{FF2B5EF4-FFF2-40B4-BE49-F238E27FC236}">
                <a16:creationId xmlns:a16="http://schemas.microsoft.com/office/drawing/2014/main" id="{7136253E-6A42-9C44-8F1B-C6AF57E7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831975"/>
            <a:ext cx="52578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778F5F-B84D-DEAE-7217-892002F72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600" y="1890269"/>
            <a:ext cx="3251200" cy="5384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74F109-D66E-35D5-A5B3-655EAF9BE339}"/>
              </a:ext>
            </a:extLst>
          </p:cNvPr>
          <p:cNvSpPr txBox="1"/>
          <p:nvPr/>
        </p:nvSpPr>
        <p:spPr>
          <a:xfrm>
            <a:off x="1027553" y="2602468"/>
            <a:ext cx="4306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Fluctuations on trailing string</a:t>
            </a:r>
            <a:r>
              <a:rPr lang="en-GB" baseline="30000" dirty="0"/>
              <a:t>3,4</a:t>
            </a:r>
            <a:r>
              <a:rPr lang="en-GB" dirty="0"/>
              <a:t> </a:t>
            </a:r>
            <a:endParaRPr lang="en-C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76C01D-614B-AA6C-6DE4-0283C4920383}"/>
              </a:ext>
            </a:extLst>
          </p:cNvPr>
          <p:cNvSpPr txBox="1"/>
          <p:nvPr/>
        </p:nvSpPr>
        <p:spPr>
          <a:xfrm>
            <a:off x="2552267" y="6350604"/>
            <a:ext cx="5025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3. Casalderrey-Solana &amp; Teaney hep-ph/0605199, hep-th/0701123</a:t>
            </a:r>
            <a:endParaRPr lang="en-GB" sz="1400" dirty="0">
              <a:solidFill>
                <a:schemeClr val="bg1"/>
              </a:solidFill>
            </a:endParaRPr>
          </a:p>
          <a:p>
            <a:r>
              <a:rPr lang="en-CH" sz="1400" dirty="0">
                <a:solidFill>
                  <a:schemeClr val="bg1"/>
                </a:solidFill>
              </a:rPr>
              <a:t>4. Gubser  hep-th/0612143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CA6E5E-EE82-ECE4-AE7D-A20DA8CFC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2257" y="3660025"/>
            <a:ext cx="2341880" cy="37857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0C24DFA-D1F5-11AA-0A6B-021DDC3F8979}"/>
              </a:ext>
            </a:extLst>
          </p:cNvPr>
          <p:cNvGrpSpPr/>
          <p:nvPr/>
        </p:nvGrpSpPr>
        <p:grpSpPr>
          <a:xfrm>
            <a:off x="1164713" y="4334470"/>
            <a:ext cx="5845687" cy="923330"/>
            <a:chOff x="1088513" y="3617087"/>
            <a:chExt cx="5845687" cy="92333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B0D39D0-EE14-C912-B804-49D808165E81}"/>
                </a:ext>
              </a:extLst>
            </p:cNvPr>
            <p:cNvSpPr/>
            <p:nvPr/>
          </p:nvSpPr>
          <p:spPr>
            <a:xfrm>
              <a:off x="1088513" y="3630143"/>
              <a:ext cx="5845687" cy="86317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985278-8120-71F0-F13D-C06319D0FBD0}"/>
                </a:ext>
              </a:extLst>
            </p:cNvPr>
            <p:cNvSpPr txBox="1"/>
            <p:nvPr/>
          </p:nvSpPr>
          <p:spPr>
            <a:xfrm>
              <a:off x="1244924" y="3617087"/>
              <a:ext cx="56892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/>
                <a:t>“Because of the dramatic failure of the Einstein relation, it doesn’t make sense to plug the trailing string predictions into a Langevin description … “                         Gubser 2006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65BFDAA-1A36-23C6-886A-15F69439C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0" y="3124200"/>
            <a:ext cx="2311037" cy="3721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26DECD-0B44-8EA6-D108-E3AC2AE9B7A5}"/>
              </a:ext>
            </a:extLst>
          </p:cNvPr>
          <p:cNvSpPr txBox="1"/>
          <p:nvPr/>
        </p:nvSpPr>
        <p:spPr>
          <a:xfrm>
            <a:off x="7602773" y="6350604"/>
            <a:ext cx="3458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solidFill>
                  <a:schemeClr val="bg1"/>
                </a:solidFill>
              </a:rPr>
              <a:t>5. R. Rapp et al </a:t>
            </a:r>
            <a:r>
              <a:rPr lang="en-GB" sz="1400" i="1" dirty="0" err="1">
                <a:solidFill>
                  <a:schemeClr val="bg1"/>
                </a:solidFill>
              </a:rPr>
              <a:t>Nucl.Phys.A</a:t>
            </a:r>
            <a:r>
              <a:rPr lang="en-GB" sz="1400" dirty="0">
                <a:solidFill>
                  <a:schemeClr val="bg1"/>
                </a:solidFill>
              </a:rPr>
              <a:t> 979 (2018) 21-86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8AFCDF-4A13-B637-7C9C-5C38D5E2175D}"/>
              </a:ext>
            </a:extLst>
          </p:cNvPr>
          <p:cNvSpPr txBox="1">
            <a:spLocks/>
          </p:cNvSpPr>
          <p:nvPr/>
        </p:nvSpPr>
        <p:spPr>
          <a:xfrm>
            <a:off x="0" y="-23193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HQ transport coefficients in strongly coupled N=4 SYM</a:t>
            </a:r>
            <a:endParaRPr lang="en-US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33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87CA2-88E5-4F49-1F99-DABCD453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urve&#10;&#10;AI-generated content may be incorrect.">
            <a:extLst>
              <a:ext uri="{FF2B5EF4-FFF2-40B4-BE49-F238E27FC236}">
                <a16:creationId xmlns:a16="http://schemas.microsoft.com/office/drawing/2014/main" id="{A773B352-BC88-888C-6FB9-6C5EAF962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14972"/>
            <a:ext cx="9468933" cy="5296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ADEF74-6A9D-0DAD-7F9D-F17613DE171E}"/>
              </a:ext>
            </a:extLst>
          </p:cNvPr>
          <p:cNvSpPr txBox="1"/>
          <p:nvPr/>
        </p:nvSpPr>
        <p:spPr>
          <a:xfrm>
            <a:off x="2805821" y="6013530"/>
            <a:ext cx="237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c</a:t>
            </a:r>
            <a:r>
              <a:rPr lang="en-CH" b="1" dirty="0">
                <a:solidFill>
                  <a:srgbClr val="FF0000"/>
                </a:solidFill>
              </a:rPr>
              <a:t>onsistent with Gubser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E4E34-CBAA-1BA3-62FA-163D80BC6526}"/>
              </a:ext>
            </a:extLst>
          </p:cNvPr>
          <p:cNvSpPr txBox="1"/>
          <p:nvPr/>
        </p:nvSpPr>
        <p:spPr>
          <a:xfrm>
            <a:off x="304800" y="6477000"/>
            <a:ext cx="656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K. Rajagopal, B. Scheihing-</a:t>
            </a:r>
            <a:r>
              <a:rPr lang="en-US" dirty="0" err="1">
                <a:solidFill>
                  <a:schemeClr val="bg1"/>
                </a:solidFill>
              </a:rPr>
              <a:t>Hitschfeld</a:t>
            </a:r>
            <a:r>
              <a:rPr lang="en-US" dirty="0">
                <a:solidFill>
                  <a:schemeClr val="bg1"/>
                </a:solidFill>
              </a:rPr>
              <a:t>, U.A. Wiedemann, </a:t>
            </a:r>
            <a:r>
              <a:rPr lang="en-CH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2501.</a:t>
            </a:r>
            <a:r>
              <a:rPr lang="en-CH" dirty="0">
                <a:solidFill>
                  <a:schemeClr val="bg1"/>
                </a:solidFill>
              </a:rPr>
              <a:t>06289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6988069-D430-1948-CD07-C3607B6833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u="sng" dirty="0">
                <a:solidFill>
                  <a:schemeClr val="accent2"/>
                </a:solidFill>
              </a:rPr>
              <a:t>Momentum transfer probability in strongly coupled N=4 SYM</a:t>
            </a:r>
            <a:endParaRPr lang="en-US" sz="40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771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463E-C348-64DB-91DE-DA0329CF9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D97AD0-DB31-7AB7-FDDC-27A3F3ADD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119831"/>
            <a:ext cx="10478888" cy="1394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C6ABF5-B020-593F-EAF8-D39A248A4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849" y="2909428"/>
            <a:ext cx="7772400" cy="6351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238FF8-C1DB-827C-1AD1-B4F908A08AAE}"/>
              </a:ext>
            </a:extLst>
          </p:cNvPr>
          <p:cNvSpPr txBox="1"/>
          <p:nvPr/>
        </p:nvSpPr>
        <p:spPr>
          <a:xfrm>
            <a:off x="990600" y="2483274"/>
            <a:ext cx="6965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This yields the evolution equation for the HQ distribution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335F2D-2E3B-EE11-2331-2FA7733A8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3867039"/>
            <a:ext cx="7207753" cy="63512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D62F002-3C1E-CD35-66CC-BCDF0D4AA693}"/>
              </a:ext>
            </a:extLst>
          </p:cNvPr>
          <p:cNvSpPr/>
          <p:nvPr/>
        </p:nvSpPr>
        <p:spPr>
          <a:xfrm>
            <a:off x="4343400" y="3733800"/>
            <a:ext cx="7543800" cy="8245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DA293-9973-07BD-D64A-7EB543D94A9C}"/>
              </a:ext>
            </a:extLst>
          </p:cNvPr>
          <p:cNvSpPr txBox="1"/>
          <p:nvPr/>
        </p:nvSpPr>
        <p:spPr>
          <a:xfrm>
            <a:off x="2642217" y="3733800"/>
            <a:ext cx="1472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000" b="1" dirty="0">
                <a:solidFill>
                  <a:srgbClr val="FF0000"/>
                </a:solidFill>
              </a:rPr>
              <a:t>Kolmogorov</a:t>
            </a:r>
          </a:p>
          <a:p>
            <a:pPr algn="ctr"/>
            <a:r>
              <a:rPr lang="en-CH" sz="2000" b="1" dirty="0">
                <a:solidFill>
                  <a:srgbClr val="FF0000"/>
                </a:solidFill>
              </a:rPr>
              <a:t> equation</a:t>
            </a:r>
            <a:endParaRPr lang="en-CH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0D0A0A-DAC2-E55F-3896-7F6B56467769}"/>
              </a:ext>
            </a:extLst>
          </p:cNvPr>
          <p:cNvSpPr txBox="1"/>
          <p:nvPr/>
        </p:nvSpPr>
        <p:spPr>
          <a:xfrm>
            <a:off x="228600" y="6449291"/>
            <a:ext cx="649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K. Rajagopal, B. Scheihing-Hitschfeld, UAW, PRL 135 (2025) 24, 24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92BF5D6-4096-2AF7-340E-4394BFEB47CC}"/>
              </a:ext>
            </a:extLst>
          </p:cNvPr>
          <p:cNvSpPr txBox="1">
            <a:spLocks/>
          </p:cNvSpPr>
          <p:nvPr/>
        </p:nvSpPr>
        <p:spPr>
          <a:xfrm>
            <a:off x="0" y="11668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Kolmogorov equation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47D37A-2B15-9D60-E311-3191DEFFB21E}"/>
              </a:ext>
            </a:extLst>
          </p:cNvPr>
          <p:cNvSpPr txBox="1"/>
          <p:nvPr/>
        </p:nvSpPr>
        <p:spPr>
          <a:xfrm>
            <a:off x="646312" y="874843"/>
            <a:ext cx="6668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/>
              <a:t>We have calculated  the momentum transfer probability:  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8FF54E16-E1BC-C44A-2F6F-2D3F8C6AE6F0}"/>
              </a:ext>
            </a:extLst>
          </p:cNvPr>
          <p:cNvSpPr/>
          <p:nvPr/>
        </p:nvSpPr>
        <p:spPr>
          <a:xfrm>
            <a:off x="1295400" y="3962400"/>
            <a:ext cx="1066800" cy="34999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7219D3-6EA4-365A-71ED-F989020A6815}"/>
              </a:ext>
            </a:extLst>
          </p:cNvPr>
          <p:cNvSpPr txBox="1"/>
          <p:nvPr/>
        </p:nvSpPr>
        <p:spPr>
          <a:xfrm>
            <a:off x="1114849" y="4891490"/>
            <a:ext cx="92629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2000" dirty="0"/>
              <a:t>Truncating S at second order in d/dp (or in moments) yields Fokker-Planck equation, </a:t>
            </a:r>
          </a:p>
          <a:p>
            <a:r>
              <a:rPr lang="en-CH" sz="2000" dirty="0"/>
              <a:t>      and violates Einstein relation.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2000" dirty="0"/>
              <a:t>Kolmogorov equation as an all-order expression equilibrates ……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sz="2000" dirty="0"/>
          </a:p>
        </p:txBody>
      </p:sp>
    </p:spTree>
    <p:extLst>
      <p:ext uri="{BB962C8B-B14F-4D97-AF65-F5344CB8AC3E}">
        <p14:creationId xmlns:p14="http://schemas.microsoft.com/office/powerpoint/2010/main" val="3399973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92250-0DE1-A658-0986-4BF039A46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DCD062E-4A4A-9988-0A18-B595B1FEA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76" y="5903311"/>
            <a:ext cx="2438400" cy="3251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3B33F53-16AB-3FD8-461F-FD42C3D217EC}"/>
              </a:ext>
            </a:extLst>
          </p:cNvPr>
          <p:cNvSpPr txBox="1"/>
          <p:nvPr/>
        </p:nvSpPr>
        <p:spPr>
          <a:xfrm>
            <a:off x="228600" y="6449291"/>
            <a:ext cx="649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bg1"/>
                </a:solidFill>
              </a:rPr>
              <a:t>K. Rajagopal, B. Scheihing-Hitschfeld, UAW, PRL 135 (2025) 24, 24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95A41F-D275-9C4A-174A-B074859F516F}"/>
              </a:ext>
            </a:extLst>
          </p:cNvPr>
          <p:cNvSpPr txBox="1"/>
          <p:nvPr/>
        </p:nvSpPr>
        <p:spPr>
          <a:xfrm>
            <a:off x="991824" y="838200"/>
            <a:ext cx="15692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000" dirty="0"/>
              <a:t>PT-invariance</a:t>
            </a:r>
          </a:p>
          <a:p>
            <a:pPr algn="ctr"/>
            <a:r>
              <a:rPr lang="en-CH" sz="2000" dirty="0"/>
              <a:t> &amp; KMS:</a:t>
            </a:r>
            <a:r>
              <a:rPr lang="en-CH" sz="2000" baseline="30000" dirty="0"/>
              <a:t>1</a:t>
            </a:r>
            <a:r>
              <a:rPr lang="en-CH" sz="2000" dirty="0"/>
              <a:t> 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931C037-93BA-85F7-2C7A-B4253B411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307" y="936486"/>
            <a:ext cx="3835400" cy="5761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01ACF3-3E29-2504-1310-6ECAA96B8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302" y="954689"/>
            <a:ext cx="3174137" cy="539764"/>
          </a:xfrm>
          <a:prstGeom prst="rect">
            <a:avLst/>
          </a:prstGeom>
        </p:spPr>
      </p:pic>
      <p:sp>
        <p:nvSpPr>
          <p:cNvPr id="23" name="Right Arrow 22">
            <a:extLst>
              <a:ext uri="{FF2B5EF4-FFF2-40B4-BE49-F238E27FC236}">
                <a16:creationId xmlns:a16="http://schemas.microsoft.com/office/drawing/2014/main" id="{799DF374-2091-7423-A5BF-F599A24A00FC}"/>
              </a:ext>
            </a:extLst>
          </p:cNvPr>
          <p:cNvSpPr/>
          <p:nvPr/>
        </p:nvSpPr>
        <p:spPr>
          <a:xfrm>
            <a:off x="7315200" y="1129899"/>
            <a:ext cx="762000" cy="1846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E96A41-6692-56A4-B13E-2008BA43821C}"/>
              </a:ext>
            </a:extLst>
          </p:cNvPr>
          <p:cNvSpPr/>
          <p:nvPr/>
        </p:nvSpPr>
        <p:spPr>
          <a:xfrm>
            <a:off x="3101521" y="1634605"/>
            <a:ext cx="3717290" cy="9839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730AC3-7399-784C-B62C-53B00B8E5B90}"/>
              </a:ext>
            </a:extLst>
          </p:cNvPr>
          <p:cNvSpPr txBox="1"/>
          <p:nvPr/>
        </p:nvSpPr>
        <p:spPr>
          <a:xfrm>
            <a:off x="991824" y="1651337"/>
            <a:ext cx="13105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Stationary </a:t>
            </a:r>
          </a:p>
          <a:p>
            <a:r>
              <a:rPr lang="en-CH" sz="2000" dirty="0"/>
              <a:t>solutions </a:t>
            </a:r>
          </a:p>
          <a:p>
            <a:r>
              <a:rPr lang="en-CH" sz="2000" dirty="0"/>
              <a:t>satisfy:</a:t>
            </a:r>
            <a:r>
              <a:rPr lang="en-CH" sz="2000" baseline="30000" dirty="0"/>
              <a:t>1</a:t>
            </a:r>
            <a:r>
              <a:rPr lang="en-CH" sz="2000" dirty="0"/>
              <a:t>  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FA64F5F-BE32-99DC-9720-A351F234B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391234"/>
            <a:ext cx="7772400" cy="160265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DF6345C-E78F-F59E-099A-F6AF34F633FB}"/>
              </a:ext>
            </a:extLst>
          </p:cNvPr>
          <p:cNvSpPr txBox="1"/>
          <p:nvPr/>
        </p:nvSpPr>
        <p:spPr>
          <a:xfrm>
            <a:off x="3429000" y="2819400"/>
            <a:ext cx="2591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</a:t>
            </a:r>
            <a:r>
              <a:rPr lang="en-CH" dirty="0"/>
              <a:t>ecall that in equilibrium 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0A69EF1-4C05-F630-E0D4-C55AB8BCF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609" y="2856119"/>
            <a:ext cx="1357633" cy="29589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0DD3D64-6F23-F5E5-A206-785000FDB4B5}"/>
              </a:ext>
            </a:extLst>
          </p:cNvPr>
          <p:cNvSpPr txBox="1">
            <a:spLocks/>
          </p:cNvSpPr>
          <p:nvPr/>
        </p:nvSpPr>
        <p:spPr>
          <a:xfrm>
            <a:off x="0" y="11668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chemeClr val="accent2"/>
                </a:solidFill>
              </a:rPr>
              <a:t>Kinetic equilibrium of Kolmogorov equation</a:t>
            </a:r>
            <a:endParaRPr lang="en-US" sz="4400" u="sng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B7C530-FBE6-382A-F830-BC8A58029E54}"/>
              </a:ext>
            </a:extLst>
          </p:cNvPr>
          <p:cNvSpPr txBox="1"/>
          <p:nvPr/>
        </p:nvSpPr>
        <p:spPr>
          <a:xfrm>
            <a:off x="991824" y="3353538"/>
            <a:ext cx="108606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S(</a:t>
            </a:r>
            <a:r>
              <a:rPr lang="en-CH" sz="2000" b="1" dirty="0"/>
              <a:t>L</a:t>
            </a:r>
            <a:r>
              <a:rPr lang="en-CH" sz="2000" dirty="0"/>
              <a:t>,</a:t>
            </a:r>
            <a:r>
              <a:rPr lang="en-CH" sz="2000" b="1" dirty="0"/>
              <a:t>v</a:t>
            </a:r>
            <a:r>
              <a:rPr lang="en-CH" sz="2000" dirty="0"/>
              <a:t>) is the logarithm of P(</a:t>
            </a:r>
            <a:r>
              <a:rPr lang="en-CH" sz="2000" b="1" dirty="0"/>
              <a:t>k</a:t>
            </a:r>
            <a:r>
              <a:rPr lang="en-CH" sz="2000" dirty="0"/>
              <a:t>,</a:t>
            </a:r>
            <a:r>
              <a:rPr lang="en-CH" sz="2000" b="1" dirty="0"/>
              <a:t>v</a:t>
            </a:r>
            <a:r>
              <a:rPr lang="en-CH" sz="2000" dirty="0"/>
              <a:t>) and thus the generating functional of connected momentum moments.</a:t>
            </a:r>
          </a:p>
          <a:p>
            <a:r>
              <a:rPr lang="en-CH" sz="2000" dirty="0"/>
              <a:t>For isotropic case, equilibrium condition reads</a:t>
            </a:r>
          </a:p>
          <a:p>
            <a:r>
              <a:rPr lang="en-CH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EE5F1F-9D3B-3B32-E260-D33ED4D8F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1979" y="3828466"/>
            <a:ext cx="4472821" cy="9448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D500BA-A7CD-005E-9097-2154298930FA}"/>
              </a:ext>
            </a:extLst>
          </p:cNvPr>
          <p:cNvSpPr/>
          <p:nvPr/>
        </p:nvSpPr>
        <p:spPr>
          <a:xfrm>
            <a:off x="7085119" y="3733800"/>
            <a:ext cx="4040081" cy="118742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1BA729-F09F-A307-AF3E-5909F1294B27}"/>
              </a:ext>
            </a:extLst>
          </p:cNvPr>
          <p:cNvSpPr txBox="1"/>
          <p:nvPr/>
        </p:nvSpPr>
        <p:spPr>
          <a:xfrm>
            <a:off x="1126235" y="5265337"/>
            <a:ext cx="4300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But, for N=4 SYM, one finds</a:t>
            </a:r>
            <a:r>
              <a:rPr lang="en-CH" sz="2000" baseline="30000" dirty="0"/>
              <a:t>3</a:t>
            </a:r>
            <a:r>
              <a:rPr lang="en-CH" sz="2000" dirty="0"/>
              <a:t> for v -&gt; 1: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384C78-02F6-1188-BA12-D67DC5C5CB18}"/>
              </a:ext>
            </a:extLst>
          </p:cNvPr>
          <p:cNvSpPr txBox="1"/>
          <p:nvPr/>
        </p:nvSpPr>
        <p:spPr>
          <a:xfrm>
            <a:off x="1173416" y="4445159"/>
            <a:ext cx="5542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If                                    then     </a:t>
            </a:r>
          </a:p>
          <a:p>
            <a:r>
              <a:rPr lang="en-CH" sz="2000" dirty="0"/>
              <a:t>     Kolgmogorov eq = FP eq,  Einstein relation holds.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8A1755-0003-4C58-B2EF-6A4D461092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7435" y="4495800"/>
            <a:ext cx="1875365" cy="2479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3EB2A5-7C49-5F01-3DD4-B4E8C42E34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4800" y="4506581"/>
            <a:ext cx="1875365" cy="2940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80C16A-3A29-FFCD-7371-7FC16D478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6964" y="5260238"/>
            <a:ext cx="4317529" cy="35528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5388828-EA1D-9168-8234-F37F74A01E3B}"/>
              </a:ext>
            </a:extLst>
          </p:cNvPr>
          <p:cNvSpPr txBox="1"/>
          <p:nvPr/>
        </p:nvSpPr>
        <p:spPr>
          <a:xfrm>
            <a:off x="1108277" y="5777739"/>
            <a:ext cx="5014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All truncations violate equilibrium condition.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A47C06-7350-2207-5F8D-E9954040FB28}"/>
              </a:ext>
            </a:extLst>
          </p:cNvPr>
          <p:cNvSpPr txBox="1"/>
          <p:nvPr/>
        </p:nvSpPr>
        <p:spPr>
          <a:xfrm>
            <a:off x="10040327" y="5071501"/>
            <a:ext cx="1953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u="sng" dirty="0">
                <a:solidFill>
                  <a:srgbClr val="FF0000"/>
                </a:solidFill>
              </a:rPr>
              <a:t>This solves Gubser’s problem.</a:t>
            </a:r>
          </a:p>
        </p:txBody>
      </p:sp>
    </p:spTree>
    <p:extLst>
      <p:ext uri="{BB962C8B-B14F-4D97-AF65-F5344CB8AC3E}">
        <p14:creationId xmlns:p14="http://schemas.microsoft.com/office/powerpoint/2010/main" val="38749155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109F-B465-556F-1FB1-8B476738C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E016A8E-F84F-0517-B0FB-4FF77C0386A5}"/>
              </a:ext>
            </a:extLst>
          </p:cNvPr>
          <p:cNvSpPr txBox="1">
            <a:spLocks/>
          </p:cNvSpPr>
          <p:nvPr/>
        </p:nvSpPr>
        <p:spPr>
          <a:xfrm>
            <a:off x="76200" y="1981200"/>
            <a:ext cx="58674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u="sng" dirty="0">
                <a:solidFill>
                  <a:srgbClr val="FF0000"/>
                </a:solidFill>
              </a:rPr>
              <a:t>The problem we have solved turns out to be generic for quantum field theories including QCD</a:t>
            </a:r>
            <a:endParaRPr lang="en-US" sz="4400" u="s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36408F-387E-2C18-B176-7A8DD15D7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2" y="29684"/>
            <a:ext cx="5859981" cy="6181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DE82BB-7243-B341-278E-337949C90CA2}"/>
              </a:ext>
            </a:extLst>
          </p:cNvPr>
          <p:cNvSpPr txBox="1"/>
          <p:nvPr/>
        </p:nvSpPr>
        <p:spPr>
          <a:xfrm>
            <a:off x="1223158" y="3752603"/>
            <a:ext cx="29964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>
                <a:solidFill>
                  <a:schemeClr val="accent5"/>
                </a:solidFill>
              </a:rPr>
              <a:t>Jean F Du Plessis</a:t>
            </a:r>
          </a:p>
          <a:p>
            <a:r>
              <a:rPr lang="en-CH" sz="2000" dirty="0">
                <a:solidFill>
                  <a:schemeClr val="accent5"/>
                </a:solidFill>
              </a:rPr>
              <a:t>Bruno Scheihing-Hitschfeld</a:t>
            </a:r>
          </a:p>
          <a:p>
            <a:r>
              <a:rPr lang="en-CH" sz="2000" dirty="0">
                <a:solidFill>
                  <a:schemeClr val="accent5"/>
                </a:solidFill>
              </a:rPr>
              <a:t>arXiv: 2604.21895</a:t>
            </a:r>
          </a:p>
        </p:txBody>
      </p:sp>
    </p:spTree>
    <p:extLst>
      <p:ext uri="{BB962C8B-B14F-4D97-AF65-F5344CB8AC3E}">
        <p14:creationId xmlns:p14="http://schemas.microsoft.com/office/powerpoint/2010/main" val="2420838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54622-2145-2CFD-CC13-83754CB2D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raph&#10;&#10;AI-generated content may be incorrect.">
            <a:extLst>
              <a:ext uri="{FF2B5EF4-FFF2-40B4-BE49-F238E27FC236}">
                <a16:creationId xmlns:a16="http://schemas.microsoft.com/office/drawing/2014/main" id="{10B78197-89BC-61FF-C5EF-EAA15E029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990600"/>
            <a:ext cx="11797249" cy="44701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3D2AD0-6414-9155-5FDF-04BA3181B5A0}"/>
              </a:ext>
            </a:extLst>
          </p:cNvPr>
          <p:cNvSpPr txBox="1"/>
          <p:nvPr/>
        </p:nvSpPr>
        <p:spPr>
          <a:xfrm>
            <a:off x="1066800" y="259695"/>
            <a:ext cx="6736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>
                <a:solidFill>
                  <a:schemeClr val="accent2"/>
                </a:solidFill>
              </a:rPr>
              <a:t>Numerical solution of Kolmogorov eq.</a:t>
            </a:r>
            <a:endParaRPr lang="en-CH" sz="3200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1815C-559A-A71F-2EEE-23D58F7C8D7C}"/>
              </a:ext>
            </a:extLst>
          </p:cNvPr>
          <p:cNvSpPr txBox="1"/>
          <p:nvPr/>
        </p:nvSpPr>
        <p:spPr>
          <a:xfrm>
            <a:off x="8991600" y="1879383"/>
            <a:ext cx="258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w</a:t>
            </a:r>
            <a:r>
              <a:rPr lang="en-CH" b="1" dirty="0">
                <a:solidFill>
                  <a:srgbClr val="FF0000"/>
                </a:solidFill>
              </a:rPr>
              <a:t>ith Einstein-relation imposed artificially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741B41-15DB-FEA7-A670-3C5486D40609}"/>
              </a:ext>
            </a:extLst>
          </p:cNvPr>
          <p:cNvSpPr txBox="1"/>
          <p:nvPr/>
        </p:nvSpPr>
        <p:spPr>
          <a:xfrm>
            <a:off x="6813375" y="1065660"/>
            <a:ext cx="217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r>
              <a:rPr lang="en-CH" dirty="0"/>
              <a:t>or b-like parameters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0F3F6E-4D05-8115-E9F4-87F89617C0EF}"/>
              </a:ext>
            </a:extLst>
          </p:cNvPr>
          <p:cNvSpPr txBox="1"/>
          <p:nvPr/>
        </p:nvSpPr>
        <p:spPr>
          <a:xfrm>
            <a:off x="1066800" y="5562600"/>
            <a:ext cx="7309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At low p</a:t>
            </a:r>
            <a:r>
              <a:rPr lang="en-CH" baseline="-25000" dirty="0"/>
              <a:t>T</a:t>
            </a:r>
            <a:r>
              <a:rPr lang="en-CH" dirty="0"/>
              <a:t>:  Kolmogorov and FP approach equilibrium similar</a:t>
            </a:r>
          </a:p>
          <a:p>
            <a:r>
              <a:rPr lang="en-CH" dirty="0"/>
              <a:t>At high p</a:t>
            </a:r>
            <a:r>
              <a:rPr lang="en-CH" baseline="-25000" dirty="0"/>
              <a:t>T</a:t>
            </a:r>
            <a:r>
              <a:rPr lang="en-CH" dirty="0"/>
              <a:t>: Kolmogorov equilibrates characteristically slower and differently.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529C0D-B866-51C0-1BA2-F9DF2E386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522" y="253425"/>
            <a:ext cx="3466878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980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4049-32F7-8F0D-CFE3-0CA7CAE5C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7515D24F-6300-36A2-E7AC-96EBC09B5E8D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D25DB-7812-6554-8506-361FD56398D4}"/>
              </a:ext>
            </a:extLst>
          </p:cNvPr>
          <p:cNvSpPr txBox="1"/>
          <p:nvPr/>
        </p:nvSpPr>
        <p:spPr>
          <a:xfrm>
            <a:off x="33647" y="0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Heavy Flavor Transport</a:t>
            </a:r>
          </a:p>
          <a:p>
            <a:pPr algn="ctr"/>
            <a:r>
              <a:rPr lang="en-US" sz="2400" b="1" dirty="0"/>
              <a:t>(How) does heavy flavor flow?</a:t>
            </a:r>
          </a:p>
          <a:p>
            <a:pPr algn="ctr"/>
            <a:r>
              <a:rPr lang="en-CH" sz="3200" dirty="0"/>
              <a:t>		 	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3CAEFC-2007-5306-E7CE-673F34B2A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913964"/>
            <a:ext cx="2581275" cy="24294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C27E63-B76C-C58D-BE94-7DBC9F693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594" y="1913964"/>
            <a:ext cx="3061088" cy="2429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E1CFA3-0DC9-C2C4-4311-2F90921A1709}"/>
              </a:ext>
            </a:extLst>
          </p:cNvPr>
          <p:cNvSpPr txBox="1"/>
          <p:nvPr/>
        </p:nvSpPr>
        <p:spPr>
          <a:xfrm>
            <a:off x="2666999" y="4407972"/>
            <a:ext cx="2733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/>
              <a:t>Bruno Scheihing-Hitschfeld</a:t>
            </a:r>
          </a:p>
          <a:p>
            <a:pPr algn="ctr"/>
            <a:r>
              <a:rPr lang="en-CH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Kavli Institute, Santa Barbara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F19EC-D405-283E-98F1-8579C03392EE}"/>
              </a:ext>
            </a:extLst>
          </p:cNvPr>
          <p:cNvSpPr txBox="1"/>
          <p:nvPr/>
        </p:nvSpPr>
        <p:spPr>
          <a:xfrm>
            <a:off x="7848600" y="4418616"/>
            <a:ext cx="2162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/>
              <a:t>Krishna Rajagopal</a:t>
            </a:r>
          </a:p>
          <a:p>
            <a:pPr algn="ctr"/>
            <a:r>
              <a:rPr lang="en-CH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C5803-2E0C-3D2D-4B77-8C0253FC9C7D}"/>
              </a:ext>
            </a:extLst>
          </p:cNvPr>
          <p:cNvSpPr txBox="1"/>
          <p:nvPr/>
        </p:nvSpPr>
        <p:spPr>
          <a:xfrm>
            <a:off x="5638800" y="5138185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rgbClr val="00B050"/>
                </a:solidFill>
              </a:rPr>
              <a:t>KR, BSH &amp; UAW,      JHEP 07 (2025) 013 [2501.06289]</a:t>
            </a:r>
          </a:p>
          <a:p>
            <a:r>
              <a:rPr lang="en-CH" dirty="0">
                <a:solidFill>
                  <a:srgbClr val="00B050"/>
                </a:solidFill>
              </a:rPr>
              <a:t>				PRL 135 (2025) 24 [2504.21139]</a:t>
            </a:r>
          </a:p>
          <a:p>
            <a:r>
              <a:rPr lang="en-CH" dirty="0">
                <a:solidFill>
                  <a:srgbClr val="00B050"/>
                </a:solidFill>
              </a:rPr>
              <a:t>				arXiv:2606.02693</a:t>
            </a:r>
          </a:p>
        </p:txBody>
      </p:sp>
    </p:spTree>
    <p:extLst>
      <p:ext uri="{BB962C8B-B14F-4D97-AF65-F5344CB8AC3E}">
        <p14:creationId xmlns:p14="http://schemas.microsoft.com/office/powerpoint/2010/main" val="5367534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4C3F1-7901-41AD-39FE-59E7BD6B2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031A2-9EB8-1DC6-E32B-E7C38A1760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55" y="2362200"/>
            <a:ext cx="12178145" cy="863175"/>
          </a:xfrm>
        </p:spPr>
        <p:txBody>
          <a:bodyPr>
            <a:noAutofit/>
          </a:bodyPr>
          <a:lstStyle/>
          <a:p>
            <a:pPr algn="ctr"/>
            <a:r>
              <a:rPr lang="en-US" sz="8800" u="sng" dirty="0">
                <a:solidFill>
                  <a:srgbClr val="FF0000"/>
                </a:solidFill>
              </a:rPr>
              <a:t>Back-up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844661-2128-F03F-5337-1A6840F868CE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</p:spTree>
    <p:extLst>
      <p:ext uri="{BB962C8B-B14F-4D97-AF65-F5344CB8AC3E}">
        <p14:creationId xmlns:p14="http://schemas.microsoft.com/office/powerpoint/2010/main" val="18275346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DC689-687D-EA69-6A56-3C8F72C1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AB7A4430-0F7C-A7E0-9051-24A50716980C}"/>
              </a:ext>
            </a:extLst>
          </p:cNvPr>
          <p:cNvSpPr txBox="1"/>
          <p:nvPr/>
        </p:nvSpPr>
        <p:spPr>
          <a:xfrm>
            <a:off x="-3970923" y="10874999"/>
            <a:ext cx="240864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>
                <a:solidFill>
                  <a:schemeClr val="bg1"/>
                </a:solidFill>
                <a:latin typeface="Tw Cen MT" pitchFamily="34" charset="0"/>
              </a:rPr>
              <a:t>Yayun</a:t>
            </a:r>
            <a:r>
              <a:rPr lang="nl-NL" sz="1100" dirty="0">
                <a:solidFill>
                  <a:schemeClr val="bg1"/>
                </a:solidFill>
                <a:latin typeface="Tw Cen MT" pitchFamily="34" charset="0"/>
              </a:rPr>
              <a:t> He et al,  arXiv:2201.08408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615D0A-B9F4-6E19-A8C5-9A753FE69D1C}"/>
              </a:ext>
            </a:extLst>
          </p:cNvPr>
          <p:cNvSpPr txBox="1"/>
          <p:nvPr/>
        </p:nvSpPr>
        <p:spPr>
          <a:xfrm>
            <a:off x="0" y="1295400"/>
            <a:ext cx="12192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/>
              <a:t>The strongly ordered limits </a:t>
            </a:r>
          </a:p>
          <a:p>
            <a:pPr algn="ctr"/>
            <a:r>
              <a:rPr lang="en-US" sz="7200" b="1" dirty="0"/>
              <a:t>of medium-modified </a:t>
            </a:r>
          </a:p>
          <a:p>
            <a:pPr algn="ctr"/>
            <a:r>
              <a:rPr lang="en-US" sz="7200" b="1" dirty="0"/>
              <a:t>parton showers</a:t>
            </a:r>
            <a:endParaRPr lang="en-US" sz="2400" b="1" dirty="0"/>
          </a:p>
          <a:p>
            <a:pPr algn="ctr"/>
            <a:r>
              <a:rPr lang="en-CH" sz="3200" dirty="0"/>
              <a:t>		 	  </a:t>
            </a:r>
          </a:p>
        </p:txBody>
      </p:sp>
    </p:spTree>
    <p:extLst>
      <p:ext uri="{BB962C8B-B14F-4D97-AF65-F5344CB8AC3E}">
        <p14:creationId xmlns:p14="http://schemas.microsoft.com/office/powerpoint/2010/main" val="32375383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339A9-9191-D29F-B87E-B0A9B41D4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13A28C2-4E8B-D617-69E8-0B760861BBB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Strongly ordered limits of collinear splitting functions</a:t>
            </a: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23F1E8-FE52-E269-648A-42744AB2F1D9}"/>
              </a:ext>
            </a:extLst>
          </p:cNvPr>
          <p:cNvSpPr/>
          <p:nvPr/>
        </p:nvSpPr>
        <p:spPr>
          <a:xfrm>
            <a:off x="6346895" y="5067522"/>
            <a:ext cx="3777129" cy="353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C418A-76C1-DAFF-0828-657365383DAE}"/>
              </a:ext>
            </a:extLst>
          </p:cNvPr>
          <p:cNvSpPr txBox="1"/>
          <p:nvPr/>
        </p:nvSpPr>
        <p:spPr>
          <a:xfrm>
            <a:off x="609600" y="1066800"/>
            <a:ext cx="8951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In vacuum, collinear splitting functions factorize in strongly ordered limits. Example: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AB8BE5-6F64-AC94-6519-C99CAED77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29" y="1524000"/>
            <a:ext cx="4225784" cy="15846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541960-FED1-405C-4CA8-E0E9B1939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904" y="1904622"/>
            <a:ext cx="6252246" cy="7126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9D3327A-9EB2-34B6-33E0-10A489552534}"/>
              </a:ext>
            </a:extLst>
          </p:cNvPr>
          <p:cNvSpPr/>
          <p:nvPr/>
        </p:nvSpPr>
        <p:spPr>
          <a:xfrm>
            <a:off x="5085504" y="1763752"/>
            <a:ext cx="6573095" cy="9794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DBCA60-2F37-2FCA-4A4A-323445D82172}"/>
              </a:ext>
            </a:extLst>
          </p:cNvPr>
          <p:cNvSpPr txBox="1"/>
          <p:nvPr/>
        </p:nvSpPr>
        <p:spPr>
          <a:xfrm>
            <a:off x="609599" y="3049484"/>
            <a:ext cx="836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This factorization is key for modelling parton showers as Markovian processes.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A98174-2143-A041-F170-890B720C6F59}"/>
              </a:ext>
            </a:extLst>
          </p:cNvPr>
          <p:cNvSpPr txBox="1"/>
          <p:nvPr/>
        </p:nvSpPr>
        <p:spPr>
          <a:xfrm>
            <a:off x="609599" y="3429000"/>
            <a:ext cx="9493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We ask: </a:t>
            </a:r>
            <a:r>
              <a:rPr lang="en-CH" sz="2000" b="1" dirty="0">
                <a:solidFill>
                  <a:srgbClr val="FF0000"/>
                </a:solidFill>
              </a:rPr>
              <a:t>Does a similar factorization hold for medium-modified 1-&gt;3 splitting functions?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7707C-A387-47ED-FFF6-D3E4B353A5FB}"/>
              </a:ext>
            </a:extLst>
          </p:cNvPr>
          <p:cNvSpPr txBox="1"/>
          <p:nvPr/>
        </p:nvSpPr>
        <p:spPr>
          <a:xfrm>
            <a:off x="609599" y="3810000"/>
            <a:ext cx="1104994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Qualitative considerations: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CH" sz="2000" b="1" dirty="0">
                <a:solidFill>
                  <a:srgbClr val="FF0000"/>
                </a:solidFill>
              </a:rPr>
              <a:t>No</a:t>
            </a:r>
            <a:r>
              <a:rPr lang="en-CH" sz="2000" dirty="0"/>
              <a:t>, such factorization cannot hold. </a:t>
            </a:r>
          </a:p>
          <a:p>
            <a:pPr lvl="1"/>
            <a:r>
              <a:rPr lang="en-CH" sz="2000" dirty="0"/>
              <a:t>	Vacuum factorization is only proven to logarithmic ordered. </a:t>
            </a:r>
          </a:p>
          <a:p>
            <a:pPr lvl="1"/>
            <a:r>
              <a:rPr lang="en-CH" sz="2000" dirty="0"/>
              <a:t>	Medium-interactions are a subleading (“higher twist”) power correction.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CH" sz="2000" b="1" dirty="0">
                <a:solidFill>
                  <a:srgbClr val="FF0000"/>
                </a:solidFill>
              </a:rPr>
              <a:t>Yes</a:t>
            </a:r>
            <a:r>
              <a:rPr lang="en-CH" sz="2000" dirty="0"/>
              <a:t>, such factorization should hold</a:t>
            </a:r>
          </a:p>
          <a:p>
            <a:pPr lvl="1"/>
            <a:r>
              <a:rPr lang="en-CH" sz="2000" dirty="0"/>
              <a:t> 	Parametrically smaller invariant masses imply parametrically larger distances / formation times.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395212-C053-4C8C-0248-4557005DBAE2}"/>
              </a:ext>
            </a:extLst>
          </p:cNvPr>
          <p:cNvSpPr txBox="1"/>
          <p:nvPr/>
        </p:nvSpPr>
        <p:spPr>
          <a:xfrm>
            <a:off x="693829" y="5791200"/>
            <a:ext cx="6607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To know, we need to calculate fully differential 1-&gt; 3 splitting. </a:t>
            </a:r>
          </a:p>
        </p:txBody>
      </p:sp>
    </p:spTree>
    <p:extLst>
      <p:ext uri="{BB962C8B-B14F-4D97-AF65-F5344CB8AC3E}">
        <p14:creationId xmlns:p14="http://schemas.microsoft.com/office/powerpoint/2010/main" val="3674813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0EE9E-3CE1-C8D0-02B3-87237090B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1C25D78-59BE-B245-4B21-E11DED91791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Collinear 1-&gt;3 to first order in opacity</a:t>
            </a:r>
            <a:endParaRPr lang="en-US" u="sng" dirty="0">
              <a:solidFill>
                <a:schemeClr val="accent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452FFD-1282-9FEF-DA49-D807A2272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7" y="2621657"/>
            <a:ext cx="11173003" cy="33823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2CF00D-03E5-41FF-60EB-EFF6A337F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804184"/>
            <a:ext cx="4686300" cy="1397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F61CDA-9B2B-8CE7-2988-15280CD52475}"/>
              </a:ext>
            </a:extLst>
          </p:cNvPr>
          <p:cNvSpPr txBox="1"/>
          <p:nvPr/>
        </p:nvSpPr>
        <p:spPr>
          <a:xfrm>
            <a:off x="762000" y="1143000"/>
            <a:ext cx="3576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Schematically:  we calculate without kinematic constraints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5B428-A1C1-91EF-E3F0-11103CAF0368}"/>
              </a:ext>
            </a:extLst>
          </p:cNvPr>
          <p:cNvSpPr txBox="1"/>
          <p:nvPr/>
        </p:nvSpPr>
        <p:spPr>
          <a:xfrm>
            <a:off x="9372600" y="1293173"/>
            <a:ext cx="2491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/>
              <a:t>+ virtual contributions</a:t>
            </a:r>
          </a:p>
        </p:txBody>
      </p:sp>
    </p:spTree>
    <p:extLst>
      <p:ext uri="{BB962C8B-B14F-4D97-AF65-F5344CB8AC3E}">
        <p14:creationId xmlns:p14="http://schemas.microsoft.com/office/powerpoint/2010/main" val="3507039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9F14-C244-9BC1-67A5-858C59610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2392778-B367-81C3-EA64-E92A396AF83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Catani-Grazzini formula as starting point</a:t>
            </a: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8A7C42-4AC6-79E5-EDD3-BC8BFBCCCE4E}"/>
              </a:ext>
            </a:extLst>
          </p:cNvPr>
          <p:cNvSpPr txBox="1"/>
          <p:nvPr/>
        </p:nvSpPr>
        <p:spPr>
          <a:xfrm>
            <a:off x="685800" y="9144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G</a:t>
            </a:r>
            <a:r>
              <a:rPr lang="en-CH" sz="2000" dirty="0"/>
              <a:t>eneral parametrization of collinear momenta: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84A98C-DB99-3DBC-B818-D874148CD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813225"/>
            <a:ext cx="6463777" cy="863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C19724-FC54-AF85-0D84-F2889292D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2" y="1673511"/>
            <a:ext cx="5029200" cy="868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CDA9B5-0BE0-5182-6DF4-A4E43726C2DE}"/>
              </a:ext>
            </a:extLst>
          </p:cNvPr>
          <p:cNvSpPr txBox="1"/>
          <p:nvPr/>
        </p:nvSpPr>
        <p:spPr>
          <a:xfrm>
            <a:off x="685800" y="19050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Invariant masses</a:t>
            </a:r>
            <a:r>
              <a:rPr lang="en-CH" sz="2000" dirty="0"/>
              <a:t>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E4072-2F67-29B3-3719-F12A6864A9A9}"/>
              </a:ext>
            </a:extLst>
          </p:cNvPr>
          <p:cNvSpPr txBox="1"/>
          <p:nvPr/>
        </p:nvSpPr>
        <p:spPr>
          <a:xfrm>
            <a:off x="8610600" y="1781739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</a:t>
            </a:r>
            <a:r>
              <a:rPr lang="en-CH" sz="2000" dirty="0"/>
              <a:t>n terms of </a:t>
            </a:r>
            <a:r>
              <a:rPr lang="en-CH" sz="2000" b="1" u="sng" dirty="0">
                <a:solidFill>
                  <a:srgbClr val="0070C0"/>
                </a:solidFill>
              </a:rPr>
              <a:t>transverse bost-invariant momenta</a:t>
            </a:r>
            <a:r>
              <a:rPr lang="en-CH" b="1" u="sng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4481AF-CAE6-4B48-2372-503938C4C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283" y="2832947"/>
            <a:ext cx="7772400" cy="20438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F80286-6082-A6E1-9B47-FB7D75696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2" y="3540204"/>
            <a:ext cx="3958564" cy="13038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151B3E-DAFB-D2C1-F127-AD327D2FF7D9}"/>
              </a:ext>
            </a:extLst>
          </p:cNvPr>
          <p:cNvSpPr txBox="1"/>
          <p:nvPr/>
        </p:nvSpPr>
        <p:spPr>
          <a:xfrm>
            <a:off x="680049" y="2568714"/>
            <a:ext cx="1120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b="1" dirty="0">
                <a:solidFill>
                  <a:srgbClr val="FF0000"/>
                </a:solidFill>
              </a:rPr>
              <a:t>Catani-Grazzini: </a:t>
            </a:r>
            <a:r>
              <a:rPr lang="en-CH" sz="2000" dirty="0"/>
              <a:t>1-&gt; m collinear splittings given by dispersive parts of quark and gluon two-point function</a:t>
            </a:r>
          </a:p>
          <a:p>
            <a:r>
              <a:rPr lang="en-CH" sz="2000" dirty="0"/>
              <a:t>Example: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7D6CE7-F1EA-7657-A3F4-21499596BC75}"/>
              </a:ext>
            </a:extLst>
          </p:cNvPr>
          <p:cNvSpPr txBox="1"/>
          <p:nvPr/>
        </p:nvSpPr>
        <p:spPr>
          <a:xfrm>
            <a:off x="609600" y="5029200"/>
            <a:ext cx="495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 Key: Calculation requires light-cone gauge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B4814F-0D67-F094-2DE2-A07C2780B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1846" y="4982139"/>
            <a:ext cx="4965154" cy="4163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6A6489-6BFD-F5D3-0CC7-6456B89754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3936" y="5525094"/>
            <a:ext cx="4347282" cy="7428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DB6ED47-E5F0-5635-028F-11E9A33E74A6}"/>
              </a:ext>
            </a:extLst>
          </p:cNvPr>
          <p:cNvSpPr txBox="1"/>
          <p:nvPr/>
        </p:nvSpPr>
        <p:spPr>
          <a:xfrm>
            <a:off x="1676400" y="5696484"/>
            <a:ext cx="3310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w</a:t>
            </a:r>
            <a:r>
              <a:rPr lang="en-CH" sz="2000" dirty="0"/>
              <a:t>ith gluon polarization tensor</a:t>
            </a:r>
          </a:p>
        </p:txBody>
      </p:sp>
    </p:spTree>
    <p:extLst>
      <p:ext uri="{BB962C8B-B14F-4D97-AF65-F5344CB8AC3E}">
        <p14:creationId xmlns:p14="http://schemas.microsoft.com/office/powerpoint/2010/main" val="3265590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97170-21B7-F2D9-FE58-EF3A2D15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0D1F8BC-D4D2-1DA0-F12E-7DF5E1F8C2E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Time-ordering and in-medium interactions</a:t>
            </a: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064FD0-AF13-FE2A-342A-FFC5553595BA}"/>
              </a:ext>
            </a:extLst>
          </p:cNvPr>
          <p:cNvSpPr txBox="1"/>
          <p:nvPr/>
        </p:nvSpPr>
        <p:spPr>
          <a:xfrm>
            <a:off x="671423" y="12192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Trade small light-cone momentum for light-cone time: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2C9168-B6F6-597F-D8C0-544DDD844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77" y="808008"/>
            <a:ext cx="7772400" cy="2164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0487CB-F206-3502-52E0-21F782B42272}"/>
              </a:ext>
            </a:extLst>
          </p:cNvPr>
          <p:cNvSpPr txBox="1"/>
          <p:nvPr/>
        </p:nvSpPr>
        <p:spPr>
          <a:xfrm>
            <a:off x="703053" y="3427562"/>
            <a:ext cx="2649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/>
              <a:t>Gyulassy-Wang model </a:t>
            </a:r>
            <a:r>
              <a:rPr lang="en-GB" sz="2000" dirty="0"/>
              <a:t>o</a:t>
            </a:r>
            <a:r>
              <a:rPr lang="en-CH" sz="2000" dirty="0"/>
              <a:t>f medium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CF694F-7466-D33B-FE96-E6B647CC8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399105"/>
            <a:ext cx="7772400" cy="7624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4E51D2-33D1-4F45-43DF-57239002664D}"/>
              </a:ext>
            </a:extLst>
          </p:cNvPr>
          <p:cNvSpPr txBox="1"/>
          <p:nvPr/>
        </p:nvSpPr>
        <p:spPr>
          <a:xfrm>
            <a:off x="3748177" y="4506240"/>
            <a:ext cx="3262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</a:t>
            </a:r>
            <a:r>
              <a:rPr lang="en-CH" sz="2000" dirty="0"/>
              <a:t>ensity of scattering centers: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9CBA7D-2827-F450-67F3-56F03597C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921" y="4506240"/>
            <a:ext cx="4699000" cy="4041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9BF4C07-C2A3-1E03-42D6-E34678E805AD}"/>
              </a:ext>
            </a:extLst>
          </p:cNvPr>
          <p:cNvSpPr txBox="1"/>
          <p:nvPr/>
        </p:nvSpPr>
        <p:spPr>
          <a:xfrm>
            <a:off x="3748177" y="5308213"/>
            <a:ext cx="4252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After in-medium average</a:t>
            </a:r>
            <a:r>
              <a:rPr lang="en-CH" sz="2000" dirty="0"/>
              <a:t>, result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4DC6BE-642F-A7EC-6BDD-55D42BDDC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0" y="5174431"/>
            <a:ext cx="3441700" cy="66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535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C0562-AFCD-8EA5-706A-D3CEFB8DA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E2AC4F7-7C56-868B-0D5F-00203D5FB72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The simplest calculation - already complicated</a:t>
            </a:r>
            <a:endParaRPr lang="en-US" u="sng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159B5F-5868-9983-BAE6-898D9EE04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10540654" cy="50698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66CD1A-97C4-A7EC-5203-302E547E1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447800"/>
            <a:ext cx="3989574" cy="1314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779811-6D1C-0398-BB8F-EFF57B919E1B}"/>
              </a:ext>
            </a:extLst>
          </p:cNvPr>
          <p:cNvSpPr txBox="1"/>
          <p:nvPr/>
        </p:nvSpPr>
        <p:spPr>
          <a:xfrm>
            <a:off x="9048339" y="4572000"/>
            <a:ext cx="2915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b</a:t>
            </a:r>
            <a:r>
              <a:rPr lang="en-CH" sz="2000" b="1" dirty="0"/>
              <a:t>ut can be automatized</a:t>
            </a:r>
          </a:p>
          <a:p>
            <a:r>
              <a:rPr lang="en-CH" sz="2000" b="1" dirty="0">
                <a:solidFill>
                  <a:srgbClr val="0070C0"/>
                </a:solidFill>
              </a:rPr>
              <a:t>Analytical integral</a:t>
            </a:r>
          </a:p>
          <a:p>
            <a:r>
              <a:rPr lang="en-CH" sz="2000" b="1" dirty="0">
                <a:solidFill>
                  <a:srgbClr val="FF0000"/>
                </a:solidFill>
              </a:rPr>
              <a:t>For symbolic algebra packages (FeynCalc)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07691C-9A42-ABB5-4895-C20028A5B819}"/>
              </a:ext>
            </a:extLst>
          </p:cNvPr>
          <p:cNvCxnSpPr>
            <a:cxnSpLocks/>
          </p:cNvCxnSpPr>
          <p:nvPr/>
        </p:nvCxnSpPr>
        <p:spPr>
          <a:xfrm flipH="1">
            <a:off x="6705600" y="5410200"/>
            <a:ext cx="2342739" cy="45728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247585-BB8C-4831-F565-420492BF81E5}"/>
              </a:ext>
            </a:extLst>
          </p:cNvPr>
          <p:cNvCxnSpPr>
            <a:cxnSpLocks/>
          </p:cNvCxnSpPr>
          <p:nvPr/>
        </p:nvCxnSpPr>
        <p:spPr>
          <a:xfrm flipH="1" flipV="1">
            <a:off x="8382000" y="4495800"/>
            <a:ext cx="666339" cy="584031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248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6D5DA-0436-2158-9B52-54250891D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453734A-DF51-5610-DEB9-974A5F97BA5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Collinear 1-&gt;3 to first order in opacity</a:t>
            </a:r>
            <a:endParaRPr lang="en-US" u="sng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639F7-A17D-3BD5-F66D-E3F9477D2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863175"/>
            <a:ext cx="11658600" cy="535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061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F04F9-6CC3-077A-579A-F414CB4A3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267B1C8-3A83-2701-EF17-A29D0D94830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31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accent2"/>
                </a:solidFill>
              </a:rPr>
              <a:t>Main observations</a:t>
            </a:r>
            <a:endParaRPr lang="en-US" u="sng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81F8FC-CEE7-A5DB-9191-81176887E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903485"/>
            <a:ext cx="6248400" cy="3377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A1DDBA-3DF0-57A7-D716-3CBF2BD7D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1408765"/>
            <a:ext cx="4398990" cy="5182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984450-B74E-A9D3-50AA-162D443A1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1883270"/>
            <a:ext cx="3314700" cy="4789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9F0DDD-389A-CE79-7C1C-E960E0F58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259" y="2438091"/>
            <a:ext cx="2514600" cy="9562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90A602-623B-A377-50A7-51E9680636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442455"/>
            <a:ext cx="2776220" cy="10395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641F6-8393-FBD8-D66C-A8CE0FC830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16" y="853731"/>
            <a:ext cx="4225784" cy="15846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8CCD5F-03CF-1A2B-6729-E137FA803E25}"/>
              </a:ext>
            </a:extLst>
          </p:cNvPr>
          <p:cNvSpPr txBox="1"/>
          <p:nvPr/>
        </p:nvSpPr>
        <p:spPr>
          <a:xfrm>
            <a:off x="607946" y="821492"/>
            <a:ext cx="118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 b="1" u="sng" dirty="0"/>
              <a:t>vacuum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F1329F-9335-79D6-91B0-951193C39763}"/>
              </a:ext>
            </a:extLst>
          </p:cNvPr>
          <p:cNvSpPr txBox="1"/>
          <p:nvPr/>
        </p:nvSpPr>
        <p:spPr>
          <a:xfrm>
            <a:off x="1529801" y="2551115"/>
            <a:ext cx="32020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I</a:t>
            </a:r>
            <a:r>
              <a:rPr lang="en-CH" sz="2000" b="1" dirty="0">
                <a:solidFill>
                  <a:srgbClr val="FF0000"/>
                </a:solidFill>
              </a:rPr>
              <a:t>nverse fromation times of first and second splitting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D102EE-F96F-8DAD-51AC-6A4C872CBD63}"/>
              </a:ext>
            </a:extLst>
          </p:cNvPr>
          <p:cNvSpPr/>
          <p:nvPr/>
        </p:nvSpPr>
        <p:spPr>
          <a:xfrm>
            <a:off x="5375417" y="2383531"/>
            <a:ext cx="6054584" cy="109847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B193D-47E0-F10F-F272-AD688806E80B}"/>
              </a:ext>
            </a:extLst>
          </p:cNvPr>
          <p:cNvSpPr txBox="1"/>
          <p:nvPr/>
        </p:nvSpPr>
        <p:spPr>
          <a:xfrm>
            <a:off x="574816" y="3599000"/>
            <a:ext cx="4331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u="sng" dirty="0"/>
              <a:t>V</a:t>
            </a:r>
            <a:r>
              <a:rPr lang="en-CH" sz="2400" b="1" u="sng" dirty="0"/>
              <a:t>acuum Dirac term:</a:t>
            </a:r>
            <a:r>
              <a:rPr lang="en-CH" sz="2400" b="1" dirty="0"/>
              <a:t> complicated</a:t>
            </a:r>
          </a:p>
        </p:txBody>
      </p:sp>
    </p:spTree>
    <p:extLst>
      <p:ext uri="{BB962C8B-B14F-4D97-AF65-F5344CB8AC3E}">
        <p14:creationId xmlns:p14="http://schemas.microsoft.com/office/powerpoint/2010/main" val="29652608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42880</TotalTime>
  <Words>3690</Words>
  <Application>Microsoft Macintosh PowerPoint</Application>
  <PresentationFormat>Widescreen</PresentationFormat>
  <Paragraphs>556</Paragraphs>
  <Slides>58</Slides>
  <Notes>56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2" baseType="lpstr">
      <vt:lpstr>Arial</vt:lpstr>
      <vt:lpstr>Calibri</vt:lpstr>
      <vt:lpstr>Calibri Light</vt:lpstr>
      <vt:lpstr>Courier New</vt:lpstr>
      <vt:lpstr>Helvetica Light</vt:lpstr>
      <vt:lpstr>Helvetica Neue</vt:lpstr>
      <vt:lpstr>Lucida Grande</vt:lpstr>
      <vt:lpstr>Symbol</vt:lpstr>
      <vt:lpstr>Times New Roman</vt:lpstr>
      <vt:lpstr>Tw Cen MT</vt:lpstr>
      <vt:lpstr>Tw Cen MT Condensed</vt:lpstr>
      <vt:lpstr>Wingdings</vt:lpstr>
      <vt:lpstr>Retrospect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QCD formation time via quenched jets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world of quarks, gluons and black holes</dc:title>
  <dc:creator>Wilke van der Schee</dc:creator>
  <cp:lastModifiedBy>Urs Wiedemann</cp:lastModifiedBy>
  <cp:revision>722</cp:revision>
  <cp:lastPrinted>2022-06-21T12:26:51Z</cp:lastPrinted>
  <dcterms:created xsi:type="dcterms:W3CDTF">2020-01-05T16:58:15Z</dcterms:created>
  <dcterms:modified xsi:type="dcterms:W3CDTF">2026-09-22T01:57:57Z</dcterms:modified>
</cp:coreProperties>
</file>