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7"/>
  </p:notesMasterIdLst>
  <p:handoutMasterIdLst>
    <p:handoutMasterId r:id="rId58"/>
  </p:handoutMasterIdLst>
  <p:sldIdLst>
    <p:sldId id="1111" r:id="rId2"/>
    <p:sldId id="1383" r:id="rId3"/>
    <p:sldId id="1385" r:id="rId4"/>
    <p:sldId id="304" r:id="rId5"/>
    <p:sldId id="1314" r:id="rId6"/>
    <p:sldId id="1387" r:id="rId7"/>
    <p:sldId id="1379" r:id="rId8"/>
    <p:sldId id="1224" r:id="rId9"/>
    <p:sldId id="309" r:id="rId10"/>
    <p:sldId id="1368" r:id="rId11"/>
    <p:sldId id="1349" r:id="rId12"/>
    <p:sldId id="1308" r:id="rId13"/>
    <p:sldId id="1309" r:id="rId14"/>
    <p:sldId id="306" r:id="rId15"/>
    <p:sldId id="307" r:id="rId16"/>
    <p:sldId id="308" r:id="rId17"/>
    <p:sldId id="1209" r:id="rId18"/>
    <p:sldId id="1166" r:id="rId19"/>
    <p:sldId id="315" r:id="rId20"/>
    <p:sldId id="1384" r:id="rId21"/>
    <p:sldId id="1171" r:id="rId22"/>
    <p:sldId id="275" r:id="rId23"/>
    <p:sldId id="317" r:id="rId24"/>
    <p:sldId id="318" r:id="rId25"/>
    <p:sldId id="295" r:id="rId26"/>
    <p:sldId id="833" r:id="rId27"/>
    <p:sldId id="1213" r:id="rId28"/>
    <p:sldId id="1340" r:id="rId29"/>
    <p:sldId id="322" r:id="rId30"/>
    <p:sldId id="298" r:id="rId31"/>
    <p:sldId id="943" r:id="rId32"/>
    <p:sldId id="1343" r:id="rId33"/>
    <p:sldId id="302" r:id="rId34"/>
    <p:sldId id="1315" r:id="rId35"/>
    <p:sldId id="1316" r:id="rId36"/>
    <p:sldId id="1353" r:id="rId37"/>
    <p:sldId id="268" r:id="rId38"/>
    <p:sldId id="1367" r:id="rId39"/>
    <p:sldId id="1369" r:id="rId40"/>
    <p:sldId id="671" r:id="rId41"/>
    <p:sldId id="722" r:id="rId42"/>
    <p:sldId id="1159" r:id="rId43"/>
    <p:sldId id="1206" r:id="rId44"/>
    <p:sldId id="1182" r:id="rId45"/>
    <p:sldId id="1225" r:id="rId46"/>
    <p:sldId id="338" r:id="rId47"/>
    <p:sldId id="331" r:id="rId48"/>
    <p:sldId id="332" r:id="rId49"/>
    <p:sldId id="333" r:id="rId50"/>
    <p:sldId id="334" r:id="rId51"/>
    <p:sldId id="301" r:id="rId52"/>
    <p:sldId id="261" r:id="rId53"/>
    <p:sldId id="262" r:id="rId54"/>
    <p:sldId id="1113" r:id="rId55"/>
    <p:sldId id="269"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40FF"/>
    <a:srgbClr val="FF9300"/>
    <a:srgbClr val="0000DB"/>
    <a:srgbClr val="1200B4"/>
    <a:srgbClr val="0096FF"/>
    <a:srgbClr val="00FA00"/>
    <a:srgbClr val="FF2600"/>
    <a:srgbClr val="AAAAAA"/>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588"/>
    <p:restoredTop sz="94646"/>
  </p:normalViewPr>
  <p:slideViewPr>
    <p:cSldViewPr snapToGrid="0" snapToObjects="1">
      <p:cViewPr varScale="1">
        <p:scale>
          <a:sx n="118" d="100"/>
          <a:sy n="118" d="100"/>
        </p:scale>
        <p:origin x="216" y="320"/>
      </p:cViewPr>
      <p:guideLst>
        <p:guide orient="horz" pos="3936"/>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 Id="rId5" Type="http://schemas.openxmlformats.org/officeDocument/2006/relationships/image" Target="../media/image11.emf"/><Relationship Id="rId4"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8.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image" Target="../media/image157.emf"/><Relationship Id="rId1" Type="http://schemas.openxmlformats.org/officeDocument/2006/relationships/image" Target="../media/image15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image" Target="../media/image103.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image" Target="../media/image10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0.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 Id="rId5" Type="http://schemas.openxmlformats.org/officeDocument/2006/relationships/image" Target="../media/image11.emf"/><Relationship Id="rId4" Type="http://schemas.openxmlformats.org/officeDocument/2006/relationships/image" Target="../media/image10.e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138.emf"/><Relationship Id="rId13" Type="http://schemas.openxmlformats.org/officeDocument/2006/relationships/image" Target="../media/image143.emf"/><Relationship Id="rId3" Type="http://schemas.openxmlformats.org/officeDocument/2006/relationships/image" Target="../media/image133.emf"/><Relationship Id="rId7" Type="http://schemas.openxmlformats.org/officeDocument/2006/relationships/image" Target="../media/image137.emf"/><Relationship Id="rId12" Type="http://schemas.openxmlformats.org/officeDocument/2006/relationships/image" Target="../media/image142.emf"/><Relationship Id="rId2" Type="http://schemas.openxmlformats.org/officeDocument/2006/relationships/image" Target="../media/image132.emf"/><Relationship Id="rId1" Type="http://schemas.openxmlformats.org/officeDocument/2006/relationships/image" Target="../media/image131.emf"/><Relationship Id="rId6" Type="http://schemas.openxmlformats.org/officeDocument/2006/relationships/image" Target="../media/image136.emf"/><Relationship Id="rId11" Type="http://schemas.openxmlformats.org/officeDocument/2006/relationships/image" Target="../media/image141.emf"/><Relationship Id="rId5" Type="http://schemas.openxmlformats.org/officeDocument/2006/relationships/image" Target="../media/image135.emf"/><Relationship Id="rId10" Type="http://schemas.openxmlformats.org/officeDocument/2006/relationships/image" Target="../media/image140.emf"/><Relationship Id="rId4" Type="http://schemas.openxmlformats.org/officeDocument/2006/relationships/image" Target="../media/image134.emf"/><Relationship Id="rId9" Type="http://schemas.openxmlformats.org/officeDocument/2006/relationships/image" Target="../media/image1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968C7C-DE0D-7744-9A0A-5A58AFDE7EDC}" type="datetimeFigureOut">
              <a:rPr lang="en-US" smtClean="0"/>
              <a:t>4/14/20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BE1642-F6EB-3F47-A209-1B38F78E7469}" type="slidenum">
              <a:rPr lang="en-US" smtClean="0"/>
              <a:t>‹#›</a:t>
            </a:fld>
            <a:endParaRPr lang="en-US"/>
          </a:p>
        </p:txBody>
      </p:sp>
    </p:spTree>
    <p:extLst>
      <p:ext uri="{BB962C8B-B14F-4D97-AF65-F5344CB8AC3E}">
        <p14:creationId xmlns:p14="http://schemas.microsoft.com/office/powerpoint/2010/main" val="2038348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6BA3CD-AB20-5043-9DFD-E54294A03D31}" type="datetimeFigureOut">
              <a:rPr lang="en-US" smtClean="0"/>
              <a:t>4/14/20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745EDC-326A-DC46-A236-B4FC4FF83B6F}" type="slidenum">
              <a:rPr lang="en-US" smtClean="0"/>
              <a:t>‹#›</a:t>
            </a:fld>
            <a:endParaRPr lang="en-US"/>
          </a:p>
        </p:txBody>
      </p:sp>
    </p:spTree>
    <p:extLst>
      <p:ext uri="{BB962C8B-B14F-4D97-AF65-F5344CB8AC3E}">
        <p14:creationId xmlns:p14="http://schemas.microsoft.com/office/powerpoint/2010/main" val="37860278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745EDC-326A-DC46-A236-B4FC4FF83B6F}" type="slidenum">
              <a:rPr lang="en-US" smtClean="0"/>
              <a:t>2</a:t>
            </a:fld>
            <a:endParaRPr lang="en-US"/>
          </a:p>
        </p:txBody>
      </p:sp>
    </p:spTree>
    <p:extLst>
      <p:ext uri="{BB962C8B-B14F-4D97-AF65-F5344CB8AC3E}">
        <p14:creationId xmlns:p14="http://schemas.microsoft.com/office/powerpoint/2010/main" val="416523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simpler</a:t>
            </a:r>
          </a:p>
        </p:txBody>
      </p:sp>
      <p:sp>
        <p:nvSpPr>
          <p:cNvPr id="4" name="Slide Number Placeholder 3"/>
          <p:cNvSpPr>
            <a:spLocks noGrp="1"/>
          </p:cNvSpPr>
          <p:nvPr>
            <p:ph type="sldNum" sz="quarter" idx="10"/>
          </p:nvPr>
        </p:nvSpPr>
        <p:spPr/>
        <p:txBody>
          <a:bodyPr/>
          <a:lstStyle/>
          <a:p>
            <a:fld id="{1BE08EBF-2233-CE4E-A001-2D4667C35E4C}" type="slidenum">
              <a:rPr lang="en-US" smtClean="0"/>
              <a:t>19</a:t>
            </a:fld>
            <a:endParaRPr lang="en-US"/>
          </a:p>
        </p:txBody>
      </p:sp>
    </p:spTree>
    <p:extLst>
      <p:ext uri="{BB962C8B-B14F-4D97-AF65-F5344CB8AC3E}">
        <p14:creationId xmlns:p14="http://schemas.microsoft.com/office/powerpoint/2010/main" val="3880520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pPr lvl="0"/>
            <a:endParaRPr/>
          </a:p>
        </p:txBody>
      </p:sp>
      <p:sp>
        <p:nvSpPr>
          <p:cNvPr id="325" name="Shape 325"/>
          <p:cNvSpPr>
            <a:spLocks noGrp="1"/>
          </p:cNvSpPr>
          <p:nvPr>
            <p:ph type="body" sz="quarter" idx="1"/>
          </p:nvPr>
        </p:nvSpPr>
        <p:spPr>
          <a:prstGeom prst="rect">
            <a:avLst/>
          </a:prstGeom>
        </p:spPr>
        <p:txBody>
          <a:bodyPr/>
          <a:lstStyle>
            <a:lvl1pPr>
              <a:defRPr sz="2300">
                <a:latin typeface="Helvetica"/>
                <a:ea typeface="Helvetica"/>
                <a:cs typeface="Helvetica"/>
                <a:sym typeface="Helvetica"/>
              </a:defRPr>
            </a:lvl1pPr>
          </a:lstStyle>
          <a:p>
            <a:pPr lvl="0">
              <a:defRPr sz="1800"/>
            </a:pPr>
            <a:r>
              <a:rPr sz="2300"/>
              <a:t>spin-dependent gluon distribution</a:t>
            </a:r>
          </a:p>
        </p:txBody>
      </p:sp>
    </p:spTree>
    <p:extLst>
      <p:ext uri="{BB962C8B-B14F-4D97-AF65-F5344CB8AC3E}">
        <p14:creationId xmlns:p14="http://schemas.microsoft.com/office/powerpoint/2010/main" val="29310009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460750" y="2235148"/>
            <a:ext cx="5657609" cy="1774948"/>
          </a:xfrm>
        </p:spPr>
        <p:txBody>
          <a:bodyPr anchor="b">
            <a:normAutofit/>
          </a:bodyPr>
          <a:lstStyle>
            <a:lvl1pPr algn="r">
              <a:defRPr sz="4400" b="0" i="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Comic Sans MS"/>
                <a:ea typeface="Arial" charset="0"/>
                <a:cs typeface="Comic Sans MS"/>
              </a:defRPr>
            </a:lvl1pPr>
          </a:lstStyle>
          <a:p>
            <a:r>
              <a:rPr lang="en-US" dirty="0"/>
              <a:t>Click to edit Master </a:t>
            </a:r>
            <a:br>
              <a:rPr lang="en-US" dirty="0"/>
            </a:br>
            <a:br>
              <a:rPr lang="en-US" dirty="0"/>
            </a:br>
            <a:r>
              <a:rPr lang="en-US" dirty="0"/>
              <a:t>title style</a:t>
            </a:r>
          </a:p>
        </p:txBody>
      </p:sp>
      <p:sp>
        <p:nvSpPr>
          <p:cNvPr id="3" name="Subtitle 2"/>
          <p:cNvSpPr>
            <a:spLocks noGrp="1"/>
          </p:cNvSpPr>
          <p:nvPr>
            <p:ph type="subTitle" idx="1"/>
          </p:nvPr>
        </p:nvSpPr>
        <p:spPr>
          <a:xfrm>
            <a:off x="3703493" y="4642339"/>
            <a:ext cx="5414866" cy="580292"/>
          </a:xfrm>
        </p:spPr>
        <p:txBody>
          <a:bodyPr/>
          <a:lstStyle>
            <a:lvl1pPr marL="0" indent="0" algn="r">
              <a:buNone/>
              <a:defRPr sz="240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Comic Sans MS"/>
                <a:ea typeface="Arial" charset="0"/>
                <a:cs typeface="Comic Sans M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87689"/>
            <a:ext cx="9144000" cy="5886054"/>
          </a:xfrm>
        </p:spPr>
        <p:txBody>
          <a:bodyPr/>
          <a:lstStyle>
            <a:lvl1pPr marL="228600" indent="-228600">
              <a:buClr>
                <a:srgbClr val="0432FF"/>
              </a:buClr>
              <a:buFont typeface="Wingdings" charset="2"/>
              <a:buChar char="q"/>
              <a:defRPr sz="1800">
                <a:latin typeface="Comic Sans MS"/>
                <a:ea typeface="Arial" charset="0"/>
                <a:cs typeface="Comic Sans MS"/>
              </a:defRPr>
            </a:lvl1pPr>
            <a:lvl2pPr marL="685800" indent="-228600">
              <a:buClr>
                <a:srgbClr val="0432FF"/>
              </a:buClr>
              <a:buFont typeface="Wingdings" charset="2"/>
              <a:buChar char="Ø"/>
              <a:defRPr sz="1600">
                <a:latin typeface="Comic Sans MS"/>
                <a:ea typeface="Arial" charset="0"/>
                <a:cs typeface="Comic Sans MS"/>
              </a:defRPr>
            </a:lvl2pPr>
            <a:lvl3pPr marL="1143000" indent="-228600">
              <a:buClr>
                <a:srgbClr val="0432FF"/>
              </a:buClr>
              <a:buFont typeface="Arial"/>
              <a:buChar char="•"/>
              <a:defRPr sz="1400">
                <a:latin typeface="Comic Sans MS"/>
                <a:ea typeface="Arial" charset="0"/>
                <a:cs typeface="Comic Sans MS"/>
              </a:defRPr>
            </a:lvl3pPr>
            <a:lvl4pPr marL="1600200" indent="-228600">
              <a:buClr>
                <a:srgbClr val="0432FF"/>
              </a:buClr>
              <a:buFont typeface="Wingdings" charset="2"/>
              <a:buChar char="ü"/>
              <a:defRPr sz="1200">
                <a:latin typeface="Comic Sans MS"/>
                <a:ea typeface="Arial" charset="0"/>
                <a:cs typeface="Comic Sans MS"/>
              </a:defRPr>
            </a:lvl4pPr>
            <a:lvl5pPr marL="2057400" indent="-228600">
              <a:buClr>
                <a:srgbClr val="0432FF"/>
              </a:buClr>
              <a:buFont typeface="Wingdings" charset="2"/>
              <a:buChar char="§"/>
              <a:defRPr sz="1000">
                <a:latin typeface="Comic Sans MS"/>
                <a:ea typeface="Arial" charset="0"/>
                <a:cs typeface="Comic Sans M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086600" y="6573623"/>
            <a:ext cx="2057400" cy="365125"/>
          </a:xfrm>
        </p:spPr>
        <p:txBody>
          <a:bodyPr/>
          <a:lstStyle>
            <a:lvl1pPr algn="r">
              <a:defRPr sz="1000">
                <a:latin typeface="Comic Sans MS"/>
                <a:cs typeface="Comic Sans MS"/>
              </a:defRPr>
            </a:lvl1pPr>
          </a:lstStyle>
          <a:p>
            <a:r>
              <a:rPr lang="en-US"/>
              <a:t>E.C. Aschenauer</a:t>
            </a:r>
            <a:endParaRPr lang="en-US" dirty="0"/>
          </a:p>
        </p:txBody>
      </p:sp>
      <p:sp>
        <p:nvSpPr>
          <p:cNvPr id="5" name="Footer Placeholder 4"/>
          <p:cNvSpPr>
            <a:spLocks noGrp="1"/>
          </p:cNvSpPr>
          <p:nvPr>
            <p:ph type="ftr" sz="quarter" idx="11"/>
          </p:nvPr>
        </p:nvSpPr>
        <p:spPr>
          <a:xfrm>
            <a:off x="3028950" y="6573623"/>
            <a:ext cx="3086100" cy="365125"/>
          </a:xfrm>
        </p:spPr>
        <p:txBody>
          <a:bodyPr/>
          <a:lstStyle>
            <a:lvl1pPr>
              <a:defRPr sz="1000">
                <a:latin typeface="Comic Sans MS"/>
                <a:cs typeface="Comic Sans MS"/>
              </a:defRPr>
            </a:lvl1pPr>
          </a:lstStyle>
          <a:p>
            <a:r>
              <a:rPr lang="en-US"/>
              <a:t>HENPIC April 2020</a:t>
            </a:r>
          </a:p>
        </p:txBody>
      </p:sp>
      <p:sp>
        <p:nvSpPr>
          <p:cNvPr id="6" name="Slide Number Placeholder 5"/>
          <p:cNvSpPr>
            <a:spLocks noGrp="1"/>
          </p:cNvSpPr>
          <p:nvPr>
            <p:ph type="sldNum" sz="quarter" idx="12"/>
          </p:nvPr>
        </p:nvSpPr>
        <p:spPr>
          <a:xfrm>
            <a:off x="0" y="6573623"/>
            <a:ext cx="2057400" cy="365125"/>
          </a:xfrm>
        </p:spPr>
        <p:txBody>
          <a:bodyPr/>
          <a:lstStyle>
            <a:lvl1pPr algn="l">
              <a:defRPr>
                <a:latin typeface="Comic Sans MS"/>
                <a:cs typeface="Comic Sans MS"/>
              </a:defRPr>
            </a:lvl1pPr>
          </a:lstStyle>
          <a:p>
            <a:fld id="{893C5830-40F3-F04E-B2E3-10E6672BA8FF}" type="slidenum">
              <a:rPr lang="en-US" smtClean="0"/>
              <a:pPr/>
              <a:t>‹#›</a:t>
            </a:fld>
            <a:endParaRPr lang="en-US"/>
          </a:p>
        </p:txBody>
      </p:sp>
      <p:sp>
        <p:nvSpPr>
          <p:cNvPr id="7"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stA="50000" endPos="50000" dist="5080" dir="5400000" sy="-100000" algn="bl" rotWithShape="0"/>
                </a:effectLst>
                <a:latin typeface="Comic Sans MS"/>
                <a:ea typeface="Arial" charset="0"/>
                <a:cs typeface="Comic Sans MS"/>
              </a:defRPr>
            </a:lvl1pPr>
          </a:lstStyle>
          <a:p>
            <a:r>
              <a:rPr lang="en-US" dirty="0"/>
              <a:t>Click to edit Master title style</a:t>
            </a:r>
          </a:p>
        </p:txBody>
      </p:sp>
    </p:spTree>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071923" y="6580223"/>
            <a:ext cx="2057400" cy="365125"/>
          </a:xfrm>
        </p:spPr>
        <p:txBody>
          <a:bodyPr/>
          <a:lstStyle>
            <a:lvl1pPr algn="r">
              <a:defRPr sz="1000">
                <a:latin typeface="Comic Sans MS"/>
                <a:cs typeface="Comic Sans MS"/>
              </a:defRPr>
            </a:lvl1pPr>
          </a:lstStyle>
          <a:p>
            <a:r>
              <a:rPr lang="en-US"/>
              <a:t>E.C. Aschenauer</a:t>
            </a:r>
            <a:endParaRPr lang="en-US" dirty="0"/>
          </a:p>
        </p:txBody>
      </p:sp>
      <p:sp>
        <p:nvSpPr>
          <p:cNvPr id="4" name="Footer Placeholder 3"/>
          <p:cNvSpPr>
            <a:spLocks noGrp="1"/>
          </p:cNvSpPr>
          <p:nvPr>
            <p:ph type="ftr" sz="quarter" idx="11"/>
          </p:nvPr>
        </p:nvSpPr>
        <p:spPr>
          <a:xfrm>
            <a:off x="3028950" y="6573623"/>
            <a:ext cx="3086100" cy="365125"/>
          </a:xfrm>
        </p:spPr>
        <p:txBody>
          <a:bodyPr/>
          <a:lstStyle>
            <a:lvl1pPr>
              <a:defRPr sz="1000">
                <a:latin typeface="Comic Sans MS"/>
                <a:cs typeface="Comic Sans MS"/>
              </a:defRPr>
            </a:lvl1pPr>
          </a:lstStyle>
          <a:p>
            <a:r>
              <a:rPr lang="en-US"/>
              <a:t>HENPIC April 2020</a:t>
            </a:r>
            <a:endParaRPr lang="en-US" dirty="0"/>
          </a:p>
        </p:txBody>
      </p:sp>
      <p:sp>
        <p:nvSpPr>
          <p:cNvPr id="5" name="Slide Number Placeholder 4"/>
          <p:cNvSpPr>
            <a:spLocks noGrp="1"/>
          </p:cNvSpPr>
          <p:nvPr>
            <p:ph type="sldNum" sz="quarter" idx="12"/>
          </p:nvPr>
        </p:nvSpPr>
        <p:spPr>
          <a:xfrm>
            <a:off x="0" y="6588683"/>
            <a:ext cx="2057400" cy="365125"/>
          </a:xfrm>
        </p:spPr>
        <p:txBody>
          <a:bodyPr/>
          <a:lstStyle>
            <a:lvl1pPr algn="l">
              <a:defRPr>
                <a:latin typeface="Comic Sans MS"/>
                <a:cs typeface="Comic Sans MS"/>
              </a:defRPr>
            </a:lvl1pPr>
          </a:lstStyle>
          <a:p>
            <a:fld id="{893C5830-40F3-F04E-B2E3-10E6672BA8FF}" type="slidenum">
              <a:rPr lang="en-US" smtClean="0"/>
              <a:pPr/>
              <a:t>‹#›</a:t>
            </a:fld>
            <a:endParaRPr lang="en-US"/>
          </a:p>
        </p:txBody>
      </p:sp>
      <p:sp>
        <p:nvSpPr>
          <p:cNvPr id="6"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stA="50000" endPos="50000" dist="5080" dir="5400000" sy="-100000" algn="bl" rotWithShape="0"/>
                </a:effectLst>
                <a:latin typeface="Comic Sans MS"/>
                <a:ea typeface="Arial" charset="0"/>
                <a:cs typeface="Comic Sans MS"/>
              </a:defRPr>
            </a:lvl1pPr>
          </a:lstStyle>
          <a:p>
            <a:r>
              <a:rPr lang="en-US" dirty="0"/>
              <a:t>Click to edit Master title style</a:t>
            </a:r>
          </a:p>
        </p:txBody>
      </p:sp>
    </p:spTree>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p:cNvSpPr>
            <a:spLocks noGrp="1"/>
          </p:cNvSpPr>
          <p:nvPr>
            <p:ph type="dt" sz="half" idx="10"/>
          </p:nvPr>
        </p:nvSpPr>
        <p:spPr>
          <a:xfrm>
            <a:off x="7086600" y="6584295"/>
            <a:ext cx="2057400" cy="365125"/>
          </a:xfrm>
        </p:spPr>
        <p:txBody>
          <a:bodyPr/>
          <a:lstStyle>
            <a:lvl1pPr algn="r">
              <a:defRPr sz="1000">
                <a:latin typeface="Comic Sans MS"/>
                <a:cs typeface="Comic Sans MS"/>
              </a:defRPr>
            </a:lvl1pPr>
          </a:lstStyle>
          <a:p>
            <a:r>
              <a:rPr lang="en-US"/>
              <a:t>E.C. Aschenauer</a:t>
            </a:r>
          </a:p>
        </p:txBody>
      </p:sp>
      <p:sp>
        <p:nvSpPr>
          <p:cNvPr id="6" name="Footer Placeholder 3"/>
          <p:cNvSpPr>
            <a:spLocks noGrp="1"/>
          </p:cNvSpPr>
          <p:nvPr>
            <p:ph type="ftr" sz="quarter" idx="11"/>
          </p:nvPr>
        </p:nvSpPr>
        <p:spPr>
          <a:xfrm>
            <a:off x="3028950" y="6573623"/>
            <a:ext cx="3086100" cy="365125"/>
          </a:xfrm>
        </p:spPr>
        <p:txBody>
          <a:bodyPr/>
          <a:lstStyle>
            <a:lvl1pPr>
              <a:defRPr sz="1000">
                <a:latin typeface="Comic Sans MS"/>
                <a:cs typeface="Comic Sans MS"/>
              </a:defRPr>
            </a:lvl1pPr>
          </a:lstStyle>
          <a:p>
            <a:r>
              <a:rPr lang="en-US"/>
              <a:t>HENPIC April 2020</a:t>
            </a:r>
          </a:p>
        </p:txBody>
      </p:sp>
      <p:sp>
        <p:nvSpPr>
          <p:cNvPr id="7" name="Slide Number Placeholder 4"/>
          <p:cNvSpPr>
            <a:spLocks noGrp="1"/>
          </p:cNvSpPr>
          <p:nvPr>
            <p:ph type="sldNum" sz="quarter" idx="12"/>
          </p:nvPr>
        </p:nvSpPr>
        <p:spPr>
          <a:xfrm>
            <a:off x="0" y="6584295"/>
            <a:ext cx="2057400" cy="365125"/>
          </a:xfrm>
        </p:spPr>
        <p:txBody>
          <a:bodyPr/>
          <a:lstStyle>
            <a:lvl1pPr algn="l">
              <a:defRPr sz="1200">
                <a:latin typeface="Comic Sans MS"/>
                <a:cs typeface="Comic Sans MS"/>
              </a:defRPr>
            </a:lvl1pPr>
          </a:lstStyle>
          <a:p>
            <a:fld id="{893C5830-40F3-F04E-B2E3-10E6672BA8FF}"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A8C400-4863-4951-87FA-2C27C406015E}"/>
              </a:ext>
            </a:extLst>
          </p:cNvPr>
          <p:cNvSpPr>
            <a:spLocks noGrp="1"/>
          </p:cNvSpPr>
          <p:nvPr>
            <p:ph type="title"/>
          </p:nvPr>
        </p:nvSpPr>
        <p:spPr/>
        <p:txBody>
          <a:bodyPr/>
          <a:lstStyle>
            <a:lvl1pPr>
              <a:defRPr>
                <a:solidFill>
                  <a:schemeClr val="tx2"/>
                </a:solidFill>
                <a:latin typeface="+mj-ea"/>
                <a:ea typeface="+mj-ea"/>
                <a:cs typeface="Arial" panose="020B0604020202020204" pitchFamily="34" charset="0"/>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6372679C-F855-4A18-9798-FE244BD54ED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9746AA3-1BF9-4D22-BAE1-218A87D51B44}"/>
              </a:ext>
            </a:extLst>
          </p:cNvPr>
          <p:cNvSpPr>
            <a:spLocks noGrp="1"/>
          </p:cNvSpPr>
          <p:nvPr>
            <p:ph type="dt" sz="half" idx="10"/>
          </p:nvPr>
        </p:nvSpPr>
        <p:spPr/>
        <p:txBody>
          <a:bodyPr/>
          <a:lstStyle/>
          <a:p>
            <a:r>
              <a:rPr lang="en-US" altLang="zh-CN"/>
              <a:t>E.C. Aschenauer</a:t>
            </a:r>
            <a:endParaRPr lang="zh-CN" altLang="en-US"/>
          </a:p>
        </p:txBody>
      </p:sp>
      <p:sp>
        <p:nvSpPr>
          <p:cNvPr id="5" name="页脚占位符 4">
            <a:extLst>
              <a:ext uri="{FF2B5EF4-FFF2-40B4-BE49-F238E27FC236}">
                <a16:creationId xmlns:a16="http://schemas.microsoft.com/office/drawing/2014/main" id="{FBAA997C-CDD6-468B-934F-86BCB68CF171}"/>
              </a:ext>
            </a:extLst>
          </p:cNvPr>
          <p:cNvSpPr>
            <a:spLocks noGrp="1"/>
          </p:cNvSpPr>
          <p:nvPr>
            <p:ph type="ftr" sz="quarter" idx="11"/>
          </p:nvPr>
        </p:nvSpPr>
        <p:spPr/>
        <p:txBody>
          <a:bodyPr/>
          <a:lstStyle/>
          <a:p>
            <a:r>
              <a:rPr lang="en-US" altLang="zh-CN"/>
              <a:t>HENPIC April 2020</a:t>
            </a:r>
            <a:endParaRPr lang="zh-CN" altLang="en-US"/>
          </a:p>
        </p:txBody>
      </p:sp>
      <p:sp>
        <p:nvSpPr>
          <p:cNvPr id="6" name="灯片编号占位符 5">
            <a:extLst>
              <a:ext uri="{FF2B5EF4-FFF2-40B4-BE49-F238E27FC236}">
                <a16:creationId xmlns:a16="http://schemas.microsoft.com/office/drawing/2014/main" id="{E057CA28-D206-4A25-812D-CE96C2E2C2C9}"/>
              </a:ext>
            </a:extLst>
          </p:cNvPr>
          <p:cNvSpPr>
            <a:spLocks noGrp="1"/>
          </p:cNvSpPr>
          <p:nvPr>
            <p:ph type="sldNum" sz="quarter" idx="12"/>
          </p:nvPr>
        </p:nvSpPr>
        <p:spPr/>
        <p:txBody>
          <a:bodyPr/>
          <a:lstStyle/>
          <a:p>
            <a:fld id="{8B4D14E2-955F-4A8E-9895-C60E965776CA}" type="slidenum">
              <a:rPr lang="zh-CN" altLang="en-US" smtClean="0"/>
              <a:t>‹#›</a:t>
            </a:fld>
            <a:endParaRPr lang="zh-CN" altLang="en-US"/>
          </a:p>
        </p:txBody>
      </p:sp>
    </p:spTree>
    <p:extLst>
      <p:ext uri="{BB962C8B-B14F-4D97-AF65-F5344CB8AC3E}">
        <p14:creationId xmlns:p14="http://schemas.microsoft.com/office/powerpoint/2010/main" val="1410447014"/>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B12C1D-42A4-48A0-A124-1008371AED0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AA7BDE3-415C-4397-9F61-B4F5FED12A04}"/>
              </a:ext>
            </a:extLst>
          </p:cNvPr>
          <p:cNvSpPr>
            <a:spLocks noGrp="1"/>
          </p:cNvSpPr>
          <p:nvPr>
            <p:ph type="dt" sz="half" idx="10"/>
          </p:nvPr>
        </p:nvSpPr>
        <p:spPr/>
        <p:txBody>
          <a:bodyPr/>
          <a:lstStyle/>
          <a:p>
            <a:r>
              <a:rPr lang="en-US" altLang="zh-CN"/>
              <a:t>E.C. Aschenauer</a:t>
            </a:r>
            <a:endParaRPr lang="zh-CN" altLang="en-US"/>
          </a:p>
        </p:txBody>
      </p:sp>
      <p:sp>
        <p:nvSpPr>
          <p:cNvPr id="4" name="页脚占位符 3">
            <a:extLst>
              <a:ext uri="{FF2B5EF4-FFF2-40B4-BE49-F238E27FC236}">
                <a16:creationId xmlns:a16="http://schemas.microsoft.com/office/drawing/2014/main" id="{54C50E5F-89D5-46C7-8469-80E5912F45C9}"/>
              </a:ext>
            </a:extLst>
          </p:cNvPr>
          <p:cNvSpPr>
            <a:spLocks noGrp="1"/>
          </p:cNvSpPr>
          <p:nvPr>
            <p:ph type="ftr" sz="quarter" idx="11"/>
          </p:nvPr>
        </p:nvSpPr>
        <p:spPr/>
        <p:txBody>
          <a:bodyPr/>
          <a:lstStyle/>
          <a:p>
            <a:r>
              <a:rPr lang="en-US" altLang="zh-CN"/>
              <a:t>HENPIC April 2020</a:t>
            </a:r>
            <a:endParaRPr lang="zh-CN" altLang="en-US"/>
          </a:p>
        </p:txBody>
      </p:sp>
      <p:sp>
        <p:nvSpPr>
          <p:cNvPr id="5" name="灯片编号占位符 4">
            <a:extLst>
              <a:ext uri="{FF2B5EF4-FFF2-40B4-BE49-F238E27FC236}">
                <a16:creationId xmlns:a16="http://schemas.microsoft.com/office/drawing/2014/main" id="{3DF116FF-B433-40A5-8BEB-80A0087340E1}"/>
              </a:ext>
            </a:extLst>
          </p:cNvPr>
          <p:cNvSpPr>
            <a:spLocks noGrp="1"/>
          </p:cNvSpPr>
          <p:nvPr>
            <p:ph type="sldNum" sz="quarter" idx="12"/>
          </p:nvPr>
        </p:nvSpPr>
        <p:spPr/>
        <p:txBody>
          <a:bodyPr/>
          <a:lstStyle/>
          <a:p>
            <a:fld id="{8B4D14E2-955F-4A8E-9895-C60E965776CA}" type="slidenum">
              <a:rPr lang="zh-CN" altLang="en-US" smtClean="0"/>
              <a:t>‹#›</a:t>
            </a:fld>
            <a:endParaRPr lang="zh-CN" altLang="en-US"/>
          </a:p>
        </p:txBody>
      </p:sp>
    </p:spTree>
    <p:extLst>
      <p:ext uri="{BB962C8B-B14F-4D97-AF65-F5344CB8AC3E}">
        <p14:creationId xmlns:p14="http://schemas.microsoft.com/office/powerpoint/2010/main" val="2262672396"/>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a:xfrm>
            <a:off x="3543300" y="6356351"/>
            <a:ext cx="2057400" cy="365125"/>
          </a:xfrm>
          <a:prstGeom prst="rect">
            <a:avLst/>
          </a:prstGeom>
        </p:spPr>
        <p:txBody>
          <a:bodyPr/>
          <a:lstStyle>
            <a:lvl1pPr algn="ctr">
              <a:defRPr/>
            </a:lvl1pPr>
          </a:lstStyle>
          <a:p>
            <a:fld id="{E148384C-E2DD-A641-9C10-E145F638F0D1}" type="slidenum">
              <a:rPr lang="en-US" smtClean="0"/>
              <a:pPr/>
              <a:t>‹#›</a:t>
            </a:fld>
            <a:endParaRPr lang="en-US"/>
          </a:p>
        </p:txBody>
      </p:sp>
    </p:spTree>
    <p:extLst>
      <p:ext uri="{BB962C8B-B14F-4D97-AF65-F5344CB8AC3E}">
        <p14:creationId xmlns:p14="http://schemas.microsoft.com/office/powerpoint/2010/main" val="2459990551"/>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r>
              <a:rPr lang="en-US"/>
              <a:t>E.C. Aschenauer</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r>
              <a:rPr lang="en-US"/>
              <a:t>HENPIC April 2020</a:t>
            </a:r>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9" r:id="rId5"/>
    <p:sldLayoutId id="2147483670" r:id="rId6"/>
    <p:sldLayoutId id="2147483671" r:id="rId7"/>
  </p:sldLayoutIdLst>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hf hdr="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emf"/><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image" Target="../media/image34.png"/><Relationship Id="rId16" Type="http://schemas.openxmlformats.org/officeDocument/2006/relationships/image" Target="../media/image48.emf"/><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jp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52.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3.xml"/><Relationship Id="rId6" Type="http://schemas.openxmlformats.org/officeDocument/2006/relationships/image" Target="../media/image59.tiff"/><Relationship Id="rId5" Type="http://schemas.openxmlformats.org/officeDocument/2006/relationships/image" Target="../media/image58.tiff"/><Relationship Id="rId4" Type="http://schemas.openxmlformats.org/officeDocument/2006/relationships/image" Target="../media/image57.tif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63.emf"/><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1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3.xml"/><Relationship Id="rId4" Type="http://schemas.openxmlformats.org/officeDocument/2006/relationships/image" Target="../media/image66.jpg"/></Relationships>
</file>

<file path=ppt/slides/_rels/slide1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3.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slides/_rels/slide1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76.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emf"/></Relationships>
</file>

<file path=ppt/slides/_rels/slide22.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3.xml"/><Relationship Id="rId4" Type="http://schemas.openxmlformats.org/officeDocument/2006/relationships/image" Target="../media/image91.emf"/></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emf"/><Relationship Id="rId1" Type="http://schemas.openxmlformats.org/officeDocument/2006/relationships/slideLayout" Target="../slideLayouts/slideLayout3.xml"/><Relationship Id="rId4" Type="http://schemas.openxmlformats.org/officeDocument/2006/relationships/image" Target="../media/image31.gif"/></Relationships>
</file>

<file path=ppt/slides/_rels/slide25.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image" Target="../media/image94.tif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 Id="rId5" Type="http://schemas.openxmlformats.org/officeDocument/2006/relationships/image" Target="../media/image99.png"/><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image" Target="../media/image101.emf"/></Relationships>
</file>

<file path=ppt/slides/_rels/slide28.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4.png"/><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103.png"/><Relationship Id="rId4" Type="http://schemas.openxmlformats.org/officeDocument/2006/relationships/oleObject" Target="../embeddings/oleObject9.bin"/></Relationships>
</file>

<file path=ppt/slides/_rels/slide29.xml.rels><?xml version="1.0" encoding="UTF-8" standalone="yes"?>
<Relationships xmlns="http://schemas.openxmlformats.org/package/2006/relationships"><Relationship Id="rId8" Type="http://schemas.openxmlformats.org/officeDocument/2006/relationships/image" Target="../media/image109.emf"/><Relationship Id="rId13" Type="http://schemas.openxmlformats.org/officeDocument/2006/relationships/image" Target="../media/image114.emf"/><Relationship Id="rId3" Type="http://schemas.openxmlformats.org/officeDocument/2006/relationships/image" Target="../media/image108.emf"/><Relationship Id="rId7" Type="http://schemas.openxmlformats.org/officeDocument/2006/relationships/image" Target="../media/image107.emf"/><Relationship Id="rId12" Type="http://schemas.openxmlformats.org/officeDocument/2006/relationships/image" Target="../media/image113.png"/><Relationship Id="rId17" Type="http://schemas.openxmlformats.org/officeDocument/2006/relationships/image" Target="../media/image118.emf"/><Relationship Id="rId2" Type="http://schemas.openxmlformats.org/officeDocument/2006/relationships/slideLayout" Target="../slideLayouts/slideLayout3.xml"/><Relationship Id="rId16" Type="http://schemas.openxmlformats.org/officeDocument/2006/relationships/image" Target="../media/image117.emf"/><Relationship Id="rId1" Type="http://schemas.openxmlformats.org/officeDocument/2006/relationships/vmlDrawing" Target="../drawings/vmlDrawing6.vml"/><Relationship Id="rId6" Type="http://schemas.openxmlformats.org/officeDocument/2006/relationships/oleObject" Target="../embeddings/oleObject12.bin"/><Relationship Id="rId11" Type="http://schemas.openxmlformats.org/officeDocument/2006/relationships/image" Target="../media/image112.png"/><Relationship Id="rId5" Type="http://schemas.openxmlformats.org/officeDocument/2006/relationships/image" Target="../media/image106.emf"/><Relationship Id="rId15" Type="http://schemas.openxmlformats.org/officeDocument/2006/relationships/image" Target="../media/image116.emf"/><Relationship Id="rId10" Type="http://schemas.openxmlformats.org/officeDocument/2006/relationships/image" Target="../media/image111.png"/><Relationship Id="rId4" Type="http://schemas.openxmlformats.org/officeDocument/2006/relationships/oleObject" Target="../embeddings/oleObject11.bin"/><Relationship Id="rId9" Type="http://schemas.openxmlformats.org/officeDocument/2006/relationships/image" Target="../media/image110.png"/><Relationship Id="rId14" Type="http://schemas.openxmlformats.org/officeDocument/2006/relationships/image" Target="../media/image115.emf"/></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1.emf"/><Relationship Id="rId3" Type="http://schemas.openxmlformats.org/officeDocument/2006/relationships/image" Target="../media/image12.png"/><Relationship Id="rId7" Type="http://schemas.openxmlformats.org/officeDocument/2006/relationships/image" Target="../media/image8.emf"/><Relationship Id="rId12"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0.emf"/><Relationship Id="rId5" Type="http://schemas.openxmlformats.org/officeDocument/2006/relationships/image" Target="../media/image7.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9.emf"/><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image" Target="../media/image123.png"/><Relationship Id="rId2" Type="http://schemas.openxmlformats.org/officeDocument/2006/relationships/slideLayout" Target="../slideLayouts/slideLayout3.xml"/><Relationship Id="rId1" Type="http://schemas.openxmlformats.org/officeDocument/2006/relationships/vmlDrawing" Target="../drawings/vmlDrawing7.v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emf"/></Relationships>
</file>

<file path=ppt/slides/_rels/slide32.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1.emf"/><Relationship Id="rId3" Type="http://schemas.openxmlformats.org/officeDocument/2006/relationships/image" Target="../media/image12.png"/><Relationship Id="rId7" Type="http://schemas.openxmlformats.org/officeDocument/2006/relationships/image" Target="../media/image8.emf"/><Relationship Id="rId12"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vmlDrawing" Target="../drawings/vmlDrawing8.vml"/><Relationship Id="rId6" Type="http://schemas.openxmlformats.org/officeDocument/2006/relationships/oleObject" Target="../embeddings/oleObject2.bin"/><Relationship Id="rId11" Type="http://schemas.openxmlformats.org/officeDocument/2006/relationships/image" Target="../media/image10.emf"/><Relationship Id="rId5" Type="http://schemas.openxmlformats.org/officeDocument/2006/relationships/image" Target="../media/image7.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9.emf"/><Relationship Id="rId14" Type="http://schemas.openxmlformats.org/officeDocument/2006/relationships/image" Target="../media/image13.png"/></Relationships>
</file>

<file path=ppt/slides/_rels/slide39.xml.rels><?xml version="1.0" encoding="UTF-8" standalone="yes"?>
<Relationships xmlns="http://schemas.openxmlformats.org/package/2006/relationships"><Relationship Id="rId8" Type="http://schemas.openxmlformats.org/officeDocument/2006/relationships/image" Target="../media/image133.emf"/><Relationship Id="rId13" Type="http://schemas.openxmlformats.org/officeDocument/2006/relationships/image" Target="../media/image144.png"/><Relationship Id="rId18" Type="http://schemas.openxmlformats.org/officeDocument/2006/relationships/oleObject" Target="../embeddings/oleObject20.bin"/><Relationship Id="rId26" Type="http://schemas.openxmlformats.org/officeDocument/2006/relationships/oleObject" Target="../embeddings/oleObject24.bin"/><Relationship Id="rId3" Type="http://schemas.openxmlformats.org/officeDocument/2006/relationships/oleObject" Target="../embeddings/oleObject14.bin"/><Relationship Id="rId21" Type="http://schemas.openxmlformats.org/officeDocument/2006/relationships/image" Target="../media/image138.emf"/><Relationship Id="rId7" Type="http://schemas.openxmlformats.org/officeDocument/2006/relationships/oleObject" Target="../embeddings/oleObject16.bin"/><Relationship Id="rId12" Type="http://schemas.openxmlformats.org/officeDocument/2006/relationships/image" Target="../media/image135.emf"/><Relationship Id="rId17" Type="http://schemas.openxmlformats.org/officeDocument/2006/relationships/image" Target="../media/image136.emf"/><Relationship Id="rId25" Type="http://schemas.openxmlformats.org/officeDocument/2006/relationships/image" Target="../media/image140.emf"/><Relationship Id="rId2" Type="http://schemas.openxmlformats.org/officeDocument/2006/relationships/slideLayout" Target="../slideLayouts/slideLayout3.xml"/><Relationship Id="rId16" Type="http://schemas.openxmlformats.org/officeDocument/2006/relationships/oleObject" Target="../embeddings/oleObject19.bin"/><Relationship Id="rId20" Type="http://schemas.openxmlformats.org/officeDocument/2006/relationships/oleObject" Target="../embeddings/oleObject21.bin"/><Relationship Id="rId29" Type="http://schemas.openxmlformats.org/officeDocument/2006/relationships/image" Target="../media/image142.emf"/><Relationship Id="rId1" Type="http://schemas.openxmlformats.org/officeDocument/2006/relationships/vmlDrawing" Target="../drawings/vmlDrawing9.vml"/><Relationship Id="rId6" Type="http://schemas.openxmlformats.org/officeDocument/2006/relationships/image" Target="../media/image132.emf"/><Relationship Id="rId11" Type="http://schemas.openxmlformats.org/officeDocument/2006/relationships/oleObject" Target="../embeddings/oleObject18.bin"/><Relationship Id="rId24" Type="http://schemas.openxmlformats.org/officeDocument/2006/relationships/oleObject" Target="../embeddings/oleObject23.bin"/><Relationship Id="rId5" Type="http://schemas.openxmlformats.org/officeDocument/2006/relationships/oleObject" Target="../embeddings/oleObject15.bin"/><Relationship Id="rId15" Type="http://schemas.openxmlformats.org/officeDocument/2006/relationships/image" Target="../media/image146.png"/><Relationship Id="rId23" Type="http://schemas.openxmlformats.org/officeDocument/2006/relationships/image" Target="../media/image139.emf"/><Relationship Id="rId28" Type="http://schemas.openxmlformats.org/officeDocument/2006/relationships/oleObject" Target="../embeddings/oleObject25.bin"/><Relationship Id="rId10" Type="http://schemas.openxmlformats.org/officeDocument/2006/relationships/image" Target="../media/image134.emf"/><Relationship Id="rId19" Type="http://schemas.openxmlformats.org/officeDocument/2006/relationships/image" Target="../media/image137.emf"/><Relationship Id="rId31" Type="http://schemas.openxmlformats.org/officeDocument/2006/relationships/image" Target="../media/image143.emf"/><Relationship Id="rId4" Type="http://schemas.openxmlformats.org/officeDocument/2006/relationships/image" Target="../media/image131.emf"/><Relationship Id="rId9" Type="http://schemas.openxmlformats.org/officeDocument/2006/relationships/oleObject" Target="../embeddings/oleObject17.bin"/><Relationship Id="rId14" Type="http://schemas.openxmlformats.org/officeDocument/2006/relationships/image" Target="../media/image145.png"/><Relationship Id="rId22" Type="http://schemas.openxmlformats.org/officeDocument/2006/relationships/oleObject" Target="../embeddings/oleObject22.bin"/><Relationship Id="rId27" Type="http://schemas.openxmlformats.org/officeDocument/2006/relationships/image" Target="../media/image141.emf"/><Relationship Id="rId30" Type="http://schemas.openxmlformats.org/officeDocument/2006/relationships/oleObject" Target="../embeddings/oleObject26.bin"/></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9.emf"/><Relationship Id="rId7" Type="http://schemas.openxmlformats.org/officeDocument/2006/relationships/image" Target="../media/image150.png"/><Relationship Id="rId2" Type="http://schemas.openxmlformats.org/officeDocument/2006/relationships/slideLayout" Target="../slideLayouts/slideLayout3.xml"/><Relationship Id="rId1" Type="http://schemas.openxmlformats.org/officeDocument/2006/relationships/vmlDrawing" Target="../drawings/vmlDrawing10.vml"/><Relationship Id="rId6" Type="http://schemas.openxmlformats.org/officeDocument/2006/relationships/hyperlink" Target="http://arxiv.org/abs/arXiv:1304.0077" TargetMode="External"/><Relationship Id="rId5" Type="http://schemas.openxmlformats.org/officeDocument/2006/relationships/image" Target="../media/image148.emf"/><Relationship Id="rId4" Type="http://schemas.openxmlformats.org/officeDocument/2006/relationships/oleObject" Target="../embeddings/oleObject27.bin"/></Relationships>
</file>

<file path=ppt/slides/_rels/slide4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emf"/><Relationship Id="rId1" Type="http://schemas.openxmlformats.org/officeDocument/2006/relationships/slideLayout" Target="../slideLayouts/slideLayout3.xml"/><Relationship Id="rId5" Type="http://schemas.openxmlformats.org/officeDocument/2006/relationships/image" Target="../media/image155.png"/><Relationship Id="rId4" Type="http://schemas.openxmlformats.org/officeDocument/2006/relationships/image" Target="../media/image154.em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image" Target="../media/image159.emf"/><Relationship Id="rId7" Type="http://schemas.openxmlformats.org/officeDocument/2006/relationships/image" Target="../media/image157.emf"/><Relationship Id="rId2" Type="http://schemas.openxmlformats.org/officeDocument/2006/relationships/slideLayout" Target="../slideLayouts/slideLayout3.xml"/><Relationship Id="rId1" Type="http://schemas.openxmlformats.org/officeDocument/2006/relationships/vmlDrawing" Target="../drawings/vmlDrawing11.vml"/><Relationship Id="rId6" Type="http://schemas.openxmlformats.org/officeDocument/2006/relationships/oleObject" Target="../embeddings/oleObject29.bin"/><Relationship Id="rId5" Type="http://schemas.openxmlformats.org/officeDocument/2006/relationships/image" Target="../media/image156.emf"/><Relationship Id="rId4" Type="http://schemas.openxmlformats.org/officeDocument/2006/relationships/oleObject" Target="../embeddings/oleObject28.bin"/><Relationship Id="rId9" Type="http://schemas.openxmlformats.org/officeDocument/2006/relationships/image" Target="../media/image158.emf"/></Relationships>
</file>

<file path=ppt/slides/_rels/slide44.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hyperlink" Target="http://arxiv.org/abs/arXiv:1304.0077" TargetMode="External"/><Relationship Id="rId1" Type="http://schemas.openxmlformats.org/officeDocument/2006/relationships/slideLayout" Target="../slideLayouts/slideLayout3.xml"/><Relationship Id="rId4" Type="http://schemas.openxmlformats.org/officeDocument/2006/relationships/image" Target="../media/image161.emf"/></Relationships>
</file>

<file path=ppt/slides/_rels/slide45.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1.bin"/><Relationship Id="rId7" Type="http://schemas.openxmlformats.org/officeDocument/2006/relationships/image" Target="../media/image164.emf"/><Relationship Id="rId2" Type="http://schemas.openxmlformats.org/officeDocument/2006/relationships/slideLayout" Target="../slideLayouts/slideLayout3.xml"/><Relationship Id="rId1" Type="http://schemas.openxmlformats.org/officeDocument/2006/relationships/vmlDrawing" Target="../drawings/vmlDrawing12.vml"/><Relationship Id="rId6" Type="http://schemas.openxmlformats.org/officeDocument/2006/relationships/image" Target="../media/image32.jpeg"/><Relationship Id="rId5" Type="http://schemas.openxmlformats.org/officeDocument/2006/relationships/image" Target="../media/image31.gif"/><Relationship Id="rId4" Type="http://schemas.openxmlformats.org/officeDocument/2006/relationships/image" Target="../media/image27.emf"/></Relationships>
</file>

<file path=ppt/slides/_rels/slide48.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image" Target="../media/image16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167.png"/><Relationship Id="rId1" Type="http://schemas.openxmlformats.org/officeDocument/2006/relationships/slideLayout" Target="../slideLayouts/slideLayout3.xml"/><Relationship Id="rId4" Type="http://schemas.openxmlformats.org/officeDocument/2006/relationships/image" Target="../media/image168.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emf"/><Relationship Id="rId7" Type="http://schemas.openxmlformats.org/officeDocument/2006/relationships/image" Target="../media/image22.tiff"/><Relationship Id="rId2" Type="http://schemas.openxmlformats.org/officeDocument/2006/relationships/image" Target="../media/image17.jpg"/><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emf"/></Relationships>
</file>

<file path=ppt/slides/_rels/slide5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3.xml"/><Relationship Id="rId6" Type="http://schemas.openxmlformats.org/officeDocument/2006/relationships/image" Target="../media/image173.emf"/><Relationship Id="rId5" Type="http://schemas.openxmlformats.org/officeDocument/2006/relationships/image" Target="../media/image172.emf"/><Relationship Id="rId4" Type="http://schemas.openxmlformats.org/officeDocument/2006/relationships/image" Target="../media/image171.png"/></Relationships>
</file>

<file path=ppt/slides/_rels/slide5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image" Target="../media/image174.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image" Target="../media/image177.em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hyperlink" Target="http://arxiv.org/pdf/1407.8055.pdf" TargetMode="Externa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emf"/><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29.gif"/><Relationship Id="rId5" Type="http://schemas.openxmlformats.org/officeDocument/2006/relationships/image" Target="../media/image28.emf"/><Relationship Id="rId4" Type="http://schemas.openxmlformats.org/officeDocument/2006/relationships/image" Target="../media/image27.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32.jpeg"/><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3ABDE55-EEAC-324A-93F3-7DB08F00F217}"/>
              </a:ext>
            </a:extLst>
          </p:cNvPr>
          <p:cNvSpPr>
            <a:spLocks noGrp="1"/>
          </p:cNvSpPr>
          <p:nvPr>
            <p:ph type="ctrTitle"/>
          </p:nvPr>
        </p:nvSpPr>
        <p:spPr>
          <a:xfrm>
            <a:off x="0" y="1387557"/>
            <a:ext cx="9118359" cy="2041443"/>
          </a:xfrm>
        </p:spPr>
        <p:txBody>
          <a:bodyPr>
            <a:normAutofit/>
          </a:bodyPr>
          <a:lstStyle/>
          <a:p>
            <a:r>
              <a:rPr lang="en-US" sz="4000" dirty="0">
                <a:effectLst/>
              </a:rPr>
              <a:t>The electron-ion collider – </a:t>
            </a:r>
            <a:br>
              <a:rPr lang="en-US" sz="4000" dirty="0">
                <a:effectLst/>
              </a:rPr>
            </a:br>
            <a:r>
              <a:rPr lang="en-US" sz="4000" dirty="0">
                <a:effectLst/>
              </a:rPr>
              <a:t>A collider to unravel the mysteries of hadron structure</a:t>
            </a:r>
            <a:endParaRPr lang="en-US" sz="4000" dirty="0"/>
          </a:p>
        </p:txBody>
      </p:sp>
      <p:sp>
        <p:nvSpPr>
          <p:cNvPr id="8" name="Subtitle 7">
            <a:extLst>
              <a:ext uri="{FF2B5EF4-FFF2-40B4-BE49-F238E27FC236}">
                <a16:creationId xmlns:a16="http://schemas.microsoft.com/office/drawing/2014/main" id="{80524F23-F0C2-EB46-A2B7-B22FC11200A7}"/>
              </a:ext>
            </a:extLst>
          </p:cNvPr>
          <p:cNvSpPr>
            <a:spLocks noGrp="1"/>
          </p:cNvSpPr>
          <p:nvPr>
            <p:ph type="subTitle" idx="1"/>
          </p:nvPr>
        </p:nvSpPr>
        <p:spPr>
          <a:xfrm>
            <a:off x="3703493" y="3656431"/>
            <a:ext cx="5414866" cy="580292"/>
          </a:xfrm>
        </p:spPr>
        <p:txBody>
          <a:bodyPr>
            <a:noAutofit/>
          </a:bodyPr>
          <a:lstStyle/>
          <a:p>
            <a:r>
              <a:rPr lang="en-US" dirty="0"/>
              <a:t>E.C. </a:t>
            </a:r>
            <a:r>
              <a:rPr lang="en-US" dirty="0" err="1"/>
              <a:t>Aschenauer</a:t>
            </a:r>
            <a:endParaRPr lang="en-US" dirty="0"/>
          </a:p>
          <a:p>
            <a:r>
              <a:rPr lang="en-US" dirty="0"/>
              <a:t>BNL</a:t>
            </a:r>
          </a:p>
          <a:p>
            <a:endParaRPr lang="en-US" dirty="0"/>
          </a:p>
          <a:p>
            <a:r>
              <a:rPr lang="en-US" sz="1200" b="1" dirty="0">
                <a:latin typeface="Comic Sans MS" panose="030F0902030302020204" pitchFamily="66" charset="0"/>
              </a:rPr>
              <a:t>Papers on EIC Science:</a:t>
            </a:r>
          </a:p>
          <a:p>
            <a:r>
              <a:rPr lang="en-US" sz="1200" dirty="0">
                <a:latin typeface="Comic Sans MS" panose="030F0902030302020204" pitchFamily="66" charset="0"/>
              </a:rPr>
              <a:t>https://</a:t>
            </a:r>
            <a:r>
              <a:rPr lang="en-US" sz="1200" dirty="0" err="1">
                <a:latin typeface="Comic Sans MS" panose="030F0902030302020204" pitchFamily="66" charset="0"/>
              </a:rPr>
              <a:t>wiki.bnl.gov</a:t>
            </a:r>
            <a:r>
              <a:rPr lang="en-US" sz="1200" dirty="0">
                <a:latin typeface="Comic Sans MS" panose="030F0902030302020204" pitchFamily="66" charset="0"/>
              </a:rPr>
              <a:t>/</a:t>
            </a:r>
            <a:r>
              <a:rPr lang="en-US" sz="1200" dirty="0" err="1">
                <a:latin typeface="Comic Sans MS" panose="030F0902030302020204" pitchFamily="66" charset="0"/>
              </a:rPr>
              <a:t>eic</a:t>
            </a:r>
            <a:r>
              <a:rPr lang="en-US" sz="1200" dirty="0">
                <a:latin typeface="Comic Sans MS" panose="030F0902030302020204" pitchFamily="66" charset="0"/>
              </a:rPr>
              <a:t>/</a:t>
            </a:r>
            <a:r>
              <a:rPr lang="en-US" sz="1200" dirty="0" err="1">
                <a:latin typeface="Comic Sans MS" panose="030F0902030302020204" pitchFamily="66" charset="0"/>
              </a:rPr>
              <a:t>index.php</a:t>
            </a:r>
            <a:r>
              <a:rPr lang="en-US" sz="1200" dirty="0">
                <a:latin typeface="Comic Sans MS" panose="030F0902030302020204" pitchFamily="66" charset="0"/>
              </a:rPr>
              <a:t>/</a:t>
            </a:r>
            <a:r>
              <a:rPr lang="en-US" sz="1200" dirty="0" err="1">
                <a:latin typeface="Comic Sans MS" panose="030F0902030302020204" pitchFamily="66" charset="0"/>
              </a:rPr>
              <a:t>Presentations#Publications</a:t>
            </a:r>
            <a:endParaRPr lang="en-US" sz="1200" dirty="0">
              <a:latin typeface="Comic Sans MS" panose="030F0902030302020204" pitchFamily="66" charset="0"/>
            </a:endParaRPr>
          </a:p>
          <a:p>
            <a:endParaRPr lang="en-US" dirty="0"/>
          </a:p>
        </p:txBody>
      </p:sp>
      <p:pic>
        <p:nvPicPr>
          <p:cNvPr id="9" name="Picture 8">
            <a:extLst>
              <a:ext uri="{FF2B5EF4-FFF2-40B4-BE49-F238E27FC236}">
                <a16:creationId xmlns:a16="http://schemas.microsoft.com/office/drawing/2014/main" id="{330347AC-7969-2A46-B858-1B459AAF4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5662" y="6221676"/>
            <a:ext cx="1006765" cy="372558"/>
          </a:xfrm>
          <a:prstGeom prst="rect">
            <a:avLst/>
          </a:prstGeom>
        </p:spPr>
      </p:pic>
      <p:pic>
        <p:nvPicPr>
          <p:cNvPr id="10" name="Picture 9">
            <a:extLst>
              <a:ext uri="{FF2B5EF4-FFF2-40B4-BE49-F238E27FC236}">
                <a16:creationId xmlns:a16="http://schemas.microsoft.com/office/drawing/2014/main" id="{F5722C7F-CA5D-8D43-A7E0-8DDC1F02DDD9}"/>
              </a:ext>
            </a:extLst>
          </p:cNvPr>
          <p:cNvPicPr>
            <a:picLocks noChangeAspect="1"/>
          </p:cNvPicPr>
          <p:nvPr/>
        </p:nvPicPr>
        <p:blipFill rotWithShape="1">
          <a:blip r:embed="rId3">
            <a:extLst>
              <a:ext uri="{28A0092B-C50C-407E-A947-70E740481C1C}">
                <a14:useLocalDpi xmlns:a14="http://schemas.microsoft.com/office/drawing/2010/main" val="0"/>
              </a:ext>
            </a:extLst>
          </a:blip>
          <a:srcRect l="13746" t="42804" r="31578" b="42693"/>
          <a:stretch/>
        </p:blipFill>
        <p:spPr>
          <a:xfrm>
            <a:off x="7291756" y="6247856"/>
            <a:ext cx="1289538" cy="264316"/>
          </a:xfrm>
          <a:prstGeom prst="rect">
            <a:avLst/>
          </a:prstGeom>
        </p:spPr>
      </p:pic>
    </p:spTree>
    <p:extLst>
      <p:ext uri="{BB962C8B-B14F-4D97-AF65-F5344CB8AC3E}">
        <p14:creationId xmlns:p14="http://schemas.microsoft.com/office/powerpoint/2010/main" val="3913875220"/>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59">
            <a:extLst>
              <a:ext uri="{FF2B5EF4-FFF2-40B4-BE49-F238E27FC236}">
                <a16:creationId xmlns:a16="http://schemas.microsoft.com/office/drawing/2014/main" id="{32E94F96-7010-304A-9510-C9BA7EF5FE7A}"/>
              </a:ext>
            </a:extLst>
          </p:cNvPr>
          <p:cNvSpPr>
            <a:spLocks/>
          </p:cNvSpPr>
          <p:nvPr/>
        </p:nvSpPr>
        <p:spPr bwMode="auto">
          <a:xfrm>
            <a:off x="154519" y="3374099"/>
            <a:ext cx="8775700" cy="723900"/>
          </a:xfrm>
          <a:prstGeom prst="rect">
            <a:avLst/>
          </a:prstGeom>
          <a:solidFill>
            <a:srgbClr val="FF6FCF">
              <a:alpha val="25000"/>
            </a:srgbClr>
          </a:solidFill>
          <a:ln w="25400" cap="flat">
            <a:solidFill>
              <a:schemeClr val="tx1">
                <a:alpha val="0"/>
              </a:schemeClr>
            </a:solidFill>
            <a:prstDash val="solid"/>
            <a:miter lim="800000"/>
            <a:headEnd type="none" w="med" len="med"/>
            <a:tailEnd type="none" w="med" len="med"/>
          </a:ln>
        </p:spPr>
        <p:txBody>
          <a:bodyPr lIns="0" tIns="0" rIns="0" bIns="0"/>
          <a:lstStyle/>
          <a:p>
            <a:endParaRPr lang="en-US" dirty="0"/>
          </a:p>
        </p:txBody>
      </p:sp>
      <p:sp>
        <p:nvSpPr>
          <p:cNvPr id="3" name="Date Placeholder 2">
            <a:extLst>
              <a:ext uri="{FF2B5EF4-FFF2-40B4-BE49-F238E27FC236}">
                <a16:creationId xmlns:a16="http://schemas.microsoft.com/office/drawing/2014/main" id="{81232B20-9E7E-5448-87EC-17F1C094E56B}"/>
              </a:ext>
            </a:extLst>
          </p:cNvPr>
          <p:cNvSpPr>
            <a:spLocks noGrp="1"/>
          </p:cNvSpPr>
          <p:nvPr>
            <p:ph type="dt" sz="half" idx="10"/>
          </p:nvPr>
        </p:nvSpPr>
        <p:spPr/>
        <p:txBody>
          <a:bodyPr/>
          <a:lstStyle/>
          <a:p>
            <a:r>
              <a:rPr lang="en-US"/>
              <a:t>E.C. Aschenauer</a:t>
            </a:r>
            <a:endParaRPr lang="en-US" dirty="0"/>
          </a:p>
        </p:txBody>
      </p:sp>
      <p:sp>
        <p:nvSpPr>
          <p:cNvPr id="4" name="Footer Placeholder 3">
            <a:extLst>
              <a:ext uri="{FF2B5EF4-FFF2-40B4-BE49-F238E27FC236}">
                <a16:creationId xmlns:a16="http://schemas.microsoft.com/office/drawing/2014/main" id="{57772DE2-1758-D347-A6DF-4CEB69CAF833}"/>
              </a:ext>
            </a:extLst>
          </p:cNvPr>
          <p:cNvSpPr>
            <a:spLocks noGrp="1"/>
          </p:cNvSpPr>
          <p:nvPr>
            <p:ph type="ftr" sz="quarter" idx="11"/>
          </p:nvPr>
        </p:nvSpPr>
        <p:spPr/>
        <p:txBody>
          <a:bodyPr/>
          <a:lstStyle/>
          <a:p>
            <a:r>
              <a:rPr lang="en-US"/>
              <a:t>HENPIC April 2020</a:t>
            </a:r>
          </a:p>
        </p:txBody>
      </p:sp>
      <p:sp>
        <p:nvSpPr>
          <p:cNvPr id="5" name="Slide Number Placeholder 4">
            <a:extLst>
              <a:ext uri="{FF2B5EF4-FFF2-40B4-BE49-F238E27FC236}">
                <a16:creationId xmlns:a16="http://schemas.microsoft.com/office/drawing/2014/main" id="{EF791DEB-0003-D24E-B9C0-F8934CF85AEA}"/>
              </a:ext>
            </a:extLst>
          </p:cNvPr>
          <p:cNvSpPr>
            <a:spLocks noGrp="1"/>
          </p:cNvSpPr>
          <p:nvPr>
            <p:ph type="sldNum" sz="quarter" idx="12"/>
          </p:nvPr>
        </p:nvSpPr>
        <p:spPr/>
        <p:txBody>
          <a:bodyPr/>
          <a:lstStyle/>
          <a:p>
            <a:fld id="{893C5830-40F3-F04E-B2E3-10E6672BA8FF}" type="slidenum">
              <a:rPr lang="en-US" smtClean="0"/>
              <a:pPr/>
              <a:t>10</a:t>
            </a:fld>
            <a:endParaRPr lang="en-US"/>
          </a:p>
        </p:txBody>
      </p:sp>
      <p:sp>
        <p:nvSpPr>
          <p:cNvPr id="7" name="Title 6">
            <a:extLst>
              <a:ext uri="{FF2B5EF4-FFF2-40B4-BE49-F238E27FC236}">
                <a16:creationId xmlns:a16="http://schemas.microsoft.com/office/drawing/2014/main" id="{139F051F-C5A4-7941-9536-719B73BF0073}"/>
              </a:ext>
            </a:extLst>
          </p:cNvPr>
          <p:cNvSpPr>
            <a:spLocks noGrp="1"/>
          </p:cNvSpPr>
          <p:nvPr>
            <p:ph type="title"/>
          </p:nvPr>
        </p:nvSpPr>
        <p:spPr/>
        <p:txBody>
          <a:bodyPr/>
          <a:lstStyle/>
          <a:p>
            <a:r>
              <a:rPr lang="en-US" dirty="0"/>
              <a:t>The Path to Imaging Quarks and Gluons</a:t>
            </a:r>
          </a:p>
        </p:txBody>
      </p:sp>
      <p:sp>
        <p:nvSpPr>
          <p:cNvPr id="9" name="Rectangle 27">
            <a:extLst>
              <a:ext uri="{FF2B5EF4-FFF2-40B4-BE49-F238E27FC236}">
                <a16:creationId xmlns:a16="http://schemas.microsoft.com/office/drawing/2014/main" id="{205627D9-CC0D-DF4B-A98D-3B77473814B0}"/>
              </a:ext>
            </a:extLst>
          </p:cNvPr>
          <p:cNvSpPr>
            <a:spLocks/>
          </p:cNvSpPr>
          <p:nvPr/>
        </p:nvSpPr>
        <p:spPr bwMode="auto">
          <a:xfrm>
            <a:off x="186271" y="1436828"/>
            <a:ext cx="8775700" cy="1930400"/>
          </a:xfrm>
          <a:prstGeom prst="rect">
            <a:avLst/>
          </a:prstGeom>
          <a:solidFill>
            <a:schemeClr val="accent1">
              <a:alpha val="39999"/>
            </a:schemeClr>
          </a:solidFill>
          <a:ln w="25400" cap="flat">
            <a:solidFill>
              <a:schemeClr val="tx1">
                <a:alpha val="0"/>
              </a:schemeClr>
            </a:solidFill>
            <a:prstDash val="solid"/>
            <a:miter lim="800000"/>
            <a:headEnd type="none" w="med" len="med"/>
            <a:tailEnd type="none" w="med" len="med"/>
          </a:ln>
        </p:spPr>
        <p:txBody>
          <a:bodyPr lIns="0" tIns="0" rIns="0" bIns="0"/>
          <a:lstStyle/>
          <a:p>
            <a:endParaRPr lang="en-US" dirty="0"/>
          </a:p>
        </p:txBody>
      </p:sp>
      <p:pic>
        <p:nvPicPr>
          <p:cNvPr id="10" name="Picture 28">
            <a:extLst>
              <a:ext uri="{FF2B5EF4-FFF2-40B4-BE49-F238E27FC236}">
                <a16:creationId xmlns:a16="http://schemas.microsoft.com/office/drawing/2014/main" id="{16EC8F6A-89DB-3640-B54F-9DA50C5C04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771" y="1932128"/>
            <a:ext cx="8763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1" name="Rectangle 29">
            <a:extLst>
              <a:ext uri="{FF2B5EF4-FFF2-40B4-BE49-F238E27FC236}">
                <a16:creationId xmlns:a16="http://schemas.microsoft.com/office/drawing/2014/main" id="{AE132932-2912-4446-B325-20BBA8990949}"/>
              </a:ext>
            </a:extLst>
          </p:cNvPr>
          <p:cNvSpPr>
            <a:spLocks/>
          </p:cNvSpPr>
          <p:nvPr/>
        </p:nvSpPr>
        <p:spPr bwMode="auto">
          <a:xfrm>
            <a:off x="922871" y="2198828"/>
            <a:ext cx="15716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err="1">
                <a:solidFill>
                  <a:schemeClr val="tx1"/>
                </a:solidFill>
                <a:latin typeface="Comic Sans MS" panose="030F0902030302020204" pitchFamily="66" charset="0"/>
                <a:ea typeface="ＭＳ Ｐゴシック" charset="0"/>
                <a:cs typeface="Corbel Bold" charset="0"/>
                <a:sym typeface="Corbel Bold" charset="0"/>
              </a:rPr>
              <a:t>transv</a:t>
            </a:r>
            <a:r>
              <a:rPr lang="en-US" sz="1200" dirty="0">
                <a:solidFill>
                  <a:schemeClr val="tx1"/>
                </a:solidFill>
                <a:latin typeface="Comic Sans MS" panose="030F0902030302020204" pitchFamily="66" charset="0"/>
                <a:ea typeface="ＭＳ Ｐゴシック" charset="0"/>
                <a:cs typeface="Corbel Bold" charset="0"/>
                <a:sym typeface="Corbel Bold" charset="0"/>
              </a:rPr>
              <a:t>. mom. dep. PDF</a:t>
            </a:r>
          </a:p>
        </p:txBody>
      </p:sp>
      <p:sp>
        <p:nvSpPr>
          <p:cNvPr id="12" name="Rectangle 30">
            <a:extLst>
              <a:ext uri="{FF2B5EF4-FFF2-40B4-BE49-F238E27FC236}">
                <a16:creationId xmlns:a16="http://schemas.microsoft.com/office/drawing/2014/main" id="{32BA09C9-948F-3D49-8AFE-CF8C17090FAE}"/>
              </a:ext>
            </a:extLst>
          </p:cNvPr>
          <p:cNvSpPr>
            <a:spLocks/>
          </p:cNvSpPr>
          <p:nvPr/>
        </p:nvSpPr>
        <p:spPr bwMode="auto">
          <a:xfrm>
            <a:off x="211671" y="2236928"/>
            <a:ext cx="48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400" dirty="0">
                <a:latin typeface="Comic Sans MS" panose="030F0902030302020204" pitchFamily="66" charset="0"/>
                <a:ea typeface="ＭＳ Ｐゴシック" charset="0"/>
                <a:cs typeface="Corbel Bold" charset="0"/>
                <a:sym typeface="Corbel Bold" charset="0"/>
              </a:rPr>
              <a:t>2+1</a:t>
            </a:r>
            <a:r>
              <a:rPr lang="en-US" sz="1400" dirty="0">
                <a:solidFill>
                  <a:schemeClr val="tx1"/>
                </a:solidFill>
                <a:latin typeface="Comic Sans MS" panose="030F0902030302020204" pitchFamily="66" charset="0"/>
                <a:ea typeface="ＭＳ Ｐゴシック" charset="0"/>
                <a:cs typeface="Corbel Bold" charset="0"/>
                <a:sym typeface="Corbel Bold" charset="0"/>
              </a:rPr>
              <a:t>-D</a:t>
            </a:r>
          </a:p>
        </p:txBody>
      </p:sp>
      <p:sp>
        <p:nvSpPr>
          <p:cNvPr id="13" name="Line 31">
            <a:extLst>
              <a:ext uri="{FF2B5EF4-FFF2-40B4-BE49-F238E27FC236}">
                <a16:creationId xmlns:a16="http://schemas.microsoft.com/office/drawing/2014/main" id="{D83F7FC3-A8F7-814F-AF3B-FADE7627FF3A}"/>
              </a:ext>
            </a:extLst>
          </p:cNvPr>
          <p:cNvSpPr>
            <a:spLocks noChangeShapeType="1"/>
          </p:cNvSpPr>
          <p:nvPr/>
        </p:nvSpPr>
        <p:spPr bwMode="auto">
          <a:xfrm flipV="1">
            <a:off x="2262721" y="1359040"/>
            <a:ext cx="273050" cy="560388"/>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p>
        </p:txBody>
      </p:sp>
      <p:pic>
        <p:nvPicPr>
          <p:cNvPr id="14" name="Picture 32">
            <a:extLst>
              <a:ext uri="{FF2B5EF4-FFF2-40B4-BE49-F238E27FC236}">
                <a16:creationId xmlns:a16="http://schemas.microsoft.com/office/drawing/2014/main" id="{8241C073-6E6B-FB40-ADFB-D32F5BECB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9584" y="1446353"/>
            <a:ext cx="558800"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5" name="Rectangle 33">
            <a:extLst>
              <a:ext uri="{FF2B5EF4-FFF2-40B4-BE49-F238E27FC236}">
                <a16:creationId xmlns:a16="http://schemas.microsoft.com/office/drawing/2014/main" id="{D9C579CB-A23D-6C4E-9CAA-2FE86D98C702}"/>
              </a:ext>
            </a:extLst>
          </p:cNvPr>
          <p:cNvSpPr>
            <a:spLocks/>
          </p:cNvSpPr>
          <p:nvPr/>
        </p:nvSpPr>
        <p:spPr bwMode="auto">
          <a:xfrm>
            <a:off x="1049871" y="2414728"/>
            <a:ext cx="1338263"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rgbClr val="FF29FE"/>
                </a:solidFill>
                <a:latin typeface="Comic Sans MS" panose="030F0902030302020204" pitchFamily="66" charset="0"/>
                <a:ea typeface="ＭＳ Ｐゴシック" charset="0"/>
                <a:cs typeface="Corbel Bold Italic" charset="0"/>
                <a:sym typeface="Corbel Bold Italic" charset="0"/>
              </a:rPr>
              <a:t>semi-inclusive DIS</a:t>
            </a:r>
          </a:p>
        </p:txBody>
      </p:sp>
      <p:sp>
        <p:nvSpPr>
          <p:cNvPr id="17" name="Rectangle 19">
            <a:extLst>
              <a:ext uri="{FF2B5EF4-FFF2-40B4-BE49-F238E27FC236}">
                <a16:creationId xmlns:a16="http://schemas.microsoft.com/office/drawing/2014/main" id="{AE26D765-2A06-F448-97A5-A1302887024F}"/>
              </a:ext>
            </a:extLst>
          </p:cNvPr>
          <p:cNvSpPr>
            <a:spLocks/>
          </p:cNvSpPr>
          <p:nvPr/>
        </p:nvSpPr>
        <p:spPr bwMode="auto">
          <a:xfrm>
            <a:off x="184150" y="753167"/>
            <a:ext cx="8775700" cy="677311"/>
          </a:xfrm>
          <a:prstGeom prst="rect">
            <a:avLst/>
          </a:prstGeom>
          <a:solidFill>
            <a:srgbClr val="FFFA83">
              <a:alpha val="39999"/>
            </a:srgbClr>
          </a:solidFill>
          <a:ln w="25400" cap="flat">
            <a:solidFill>
              <a:schemeClr val="tx1">
                <a:alpha val="0"/>
              </a:schemeClr>
            </a:solidFill>
            <a:prstDash val="solid"/>
            <a:miter lim="800000"/>
            <a:headEnd type="none" w="med" len="med"/>
            <a:tailEnd type="none" w="med" len="med"/>
          </a:ln>
        </p:spPr>
        <p:txBody>
          <a:bodyPr lIns="0" tIns="0" rIns="0" bIns="0"/>
          <a:lstStyle/>
          <a:p>
            <a:endParaRPr lang="en-US" sz="1600">
              <a:latin typeface="Comic Sans MS"/>
              <a:cs typeface="Comic Sans MS"/>
            </a:endParaRPr>
          </a:p>
        </p:txBody>
      </p:sp>
      <p:pic>
        <p:nvPicPr>
          <p:cNvPr id="19" name="Picture 22">
            <a:extLst>
              <a:ext uri="{FF2B5EF4-FFF2-40B4-BE49-F238E27FC236}">
                <a16:creationId xmlns:a16="http://schemas.microsoft.com/office/drawing/2014/main" id="{6CD12E57-3F48-5843-B22C-18FD4068B8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9250" y="3391062"/>
            <a:ext cx="444500" cy="266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20" name="Rectangle 23">
            <a:extLst>
              <a:ext uri="{FF2B5EF4-FFF2-40B4-BE49-F238E27FC236}">
                <a16:creationId xmlns:a16="http://schemas.microsoft.com/office/drawing/2014/main" id="{3833F5C6-4051-CE46-9673-FD1F51F0D31A}"/>
              </a:ext>
            </a:extLst>
          </p:cNvPr>
          <p:cNvSpPr>
            <a:spLocks/>
          </p:cNvSpPr>
          <p:nvPr/>
        </p:nvSpPr>
        <p:spPr bwMode="auto">
          <a:xfrm>
            <a:off x="2548715" y="3606964"/>
            <a:ext cx="1093788" cy="169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100" dirty="0" err="1">
                <a:solidFill>
                  <a:schemeClr val="tx1"/>
                </a:solidFill>
                <a:latin typeface="Comic Sans MS"/>
                <a:ea typeface="ＭＳ Ｐゴシック" charset="0"/>
                <a:cs typeface="Comic Sans MS"/>
                <a:sym typeface="Corbel Bold" charset="0"/>
              </a:rPr>
              <a:t>parton</a:t>
            </a:r>
            <a:r>
              <a:rPr lang="en-US" sz="1100" dirty="0">
                <a:solidFill>
                  <a:schemeClr val="tx1"/>
                </a:solidFill>
                <a:latin typeface="Comic Sans MS"/>
                <a:ea typeface="ＭＳ Ｐゴシック" charset="0"/>
                <a:cs typeface="Comic Sans MS"/>
                <a:sym typeface="Corbel Bold" charset="0"/>
              </a:rPr>
              <a:t> densities</a:t>
            </a:r>
          </a:p>
        </p:txBody>
      </p:sp>
      <p:sp>
        <p:nvSpPr>
          <p:cNvPr id="21" name="Rectangle 24">
            <a:extLst>
              <a:ext uri="{FF2B5EF4-FFF2-40B4-BE49-F238E27FC236}">
                <a16:creationId xmlns:a16="http://schemas.microsoft.com/office/drawing/2014/main" id="{1B43434B-1826-8742-BBD4-937CF8B4BCEA}"/>
              </a:ext>
            </a:extLst>
          </p:cNvPr>
          <p:cNvSpPr>
            <a:spLocks/>
          </p:cNvSpPr>
          <p:nvPr/>
        </p:nvSpPr>
        <p:spPr bwMode="auto">
          <a:xfrm>
            <a:off x="209550" y="1024078"/>
            <a:ext cx="481013" cy="215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400" dirty="0">
                <a:solidFill>
                  <a:schemeClr val="tx1"/>
                </a:solidFill>
                <a:latin typeface="Comic Sans MS"/>
                <a:ea typeface="ＭＳ Ｐゴシック" charset="0"/>
                <a:cs typeface="Comic Sans MS"/>
                <a:sym typeface="Corbel Bold" charset="0"/>
              </a:rPr>
              <a:t>4+1-D</a:t>
            </a:r>
          </a:p>
        </p:txBody>
      </p:sp>
      <p:pic>
        <p:nvPicPr>
          <p:cNvPr id="24" name="Picture 60">
            <a:extLst>
              <a:ext uri="{FF2B5EF4-FFF2-40B4-BE49-F238E27FC236}">
                <a16:creationId xmlns:a16="http://schemas.microsoft.com/office/drawing/2014/main" id="{71CEFB04-E0FF-0043-BAEA-373A930884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7644" y="1132549"/>
            <a:ext cx="15113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25" name="Line 61">
            <a:extLst>
              <a:ext uri="{FF2B5EF4-FFF2-40B4-BE49-F238E27FC236}">
                <a16:creationId xmlns:a16="http://schemas.microsoft.com/office/drawing/2014/main" id="{3C22CD7C-7CA3-6246-9ED1-1DE03A8FB74E}"/>
              </a:ext>
            </a:extLst>
          </p:cNvPr>
          <p:cNvSpPr>
            <a:spLocks noChangeShapeType="1"/>
          </p:cNvSpPr>
          <p:nvPr/>
        </p:nvSpPr>
        <p:spPr bwMode="auto">
          <a:xfrm>
            <a:off x="2257957" y="2627974"/>
            <a:ext cx="287338" cy="709613"/>
          </a:xfrm>
          <a:prstGeom prst="line">
            <a:avLst/>
          </a:prstGeom>
          <a:noFill/>
          <a:ln w="38100" cap="flat">
            <a:solidFill>
              <a:schemeClr val="tx1"/>
            </a:solidFill>
            <a:prstDash val="solid"/>
            <a:miter lim="800000"/>
            <a:headEnd type="none" w="med" len="med"/>
            <a:tailEnd type="stealth"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6" name="Line 62">
            <a:extLst>
              <a:ext uri="{FF2B5EF4-FFF2-40B4-BE49-F238E27FC236}">
                <a16:creationId xmlns:a16="http://schemas.microsoft.com/office/drawing/2014/main" id="{FA6CB19C-55BD-BE4E-ACC5-970CA31FBE48}"/>
              </a:ext>
            </a:extLst>
          </p:cNvPr>
          <p:cNvSpPr>
            <a:spLocks noChangeShapeType="1"/>
          </p:cNvSpPr>
          <p:nvPr/>
        </p:nvSpPr>
        <p:spPr bwMode="auto">
          <a:xfrm flipH="1">
            <a:off x="3523194" y="2650199"/>
            <a:ext cx="290513" cy="668338"/>
          </a:xfrm>
          <a:prstGeom prst="line">
            <a:avLst/>
          </a:prstGeom>
          <a:noFill/>
          <a:ln w="38100" cap="flat">
            <a:solidFill>
              <a:schemeClr val="tx1"/>
            </a:solidFill>
            <a:prstDash val="solid"/>
            <a:miter lim="800000"/>
            <a:headEnd type="none" w="med" len="med"/>
            <a:tailEnd type="stealth"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pic>
        <p:nvPicPr>
          <p:cNvPr id="27" name="Picture 63">
            <a:extLst>
              <a:ext uri="{FF2B5EF4-FFF2-40B4-BE49-F238E27FC236}">
                <a16:creationId xmlns:a16="http://schemas.microsoft.com/office/drawing/2014/main" id="{428BD0A8-4011-334F-902E-565E5D910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957" y="2737512"/>
            <a:ext cx="558800"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28" name="Picture 64">
            <a:extLst>
              <a:ext uri="{FF2B5EF4-FFF2-40B4-BE49-F238E27FC236}">
                <a16:creationId xmlns:a16="http://schemas.microsoft.com/office/drawing/2014/main" id="{6FA0DF2D-5CC7-F143-8225-B590E24990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0207" y="2723224"/>
            <a:ext cx="571500"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0" name="Rectangle 65">
            <a:extLst>
              <a:ext uri="{FF2B5EF4-FFF2-40B4-BE49-F238E27FC236}">
                <a16:creationId xmlns:a16="http://schemas.microsoft.com/office/drawing/2014/main" id="{BFB2F570-B5CB-4147-A14B-2429F2BE9399}"/>
              </a:ext>
            </a:extLst>
          </p:cNvPr>
          <p:cNvSpPr>
            <a:spLocks/>
          </p:cNvSpPr>
          <p:nvPr/>
        </p:nvSpPr>
        <p:spPr bwMode="auto">
          <a:xfrm>
            <a:off x="211669" y="3545549"/>
            <a:ext cx="28575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400" dirty="0">
                <a:latin typeface="Comic Sans MS" panose="030F0902030302020204" pitchFamily="66" charset="0"/>
                <a:ea typeface="ＭＳ Ｐゴシック" charset="0"/>
                <a:cs typeface="Corbel Bold" charset="0"/>
                <a:sym typeface="Corbel Bold" charset="0"/>
              </a:rPr>
              <a:t>1</a:t>
            </a:r>
            <a:r>
              <a:rPr lang="en-US" sz="1400" dirty="0">
                <a:solidFill>
                  <a:schemeClr val="tx1"/>
                </a:solidFill>
                <a:latin typeface="Comic Sans MS" panose="030F0902030302020204" pitchFamily="66" charset="0"/>
                <a:ea typeface="ＭＳ Ｐゴシック" charset="0"/>
                <a:cs typeface="Corbel Bold" charset="0"/>
                <a:sym typeface="Corbel Bold" charset="0"/>
              </a:rPr>
              <a:t>-D</a:t>
            </a:r>
          </a:p>
        </p:txBody>
      </p:sp>
      <p:sp>
        <p:nvSpPr>
          <p:cNvPr id="31" name="Rectangle 66">
            <a:extLst>
              <a:ext uri="{FF2B5EF4-FFF2-40B4-BE49-F238E27FC236}">
                <a16:creationId xmlns:a16="http://schemas.microsoft.com/office/drawing/2014/main" id="{E0C7A26C-F137-1A4C-B9DE-D59A0304C9EB}"/>
              </a:ext>
            </a:extLst>
          </p:cNvPr>
          <p:cNvSpPr>
            <a:spLocks/>
          </p:cNvSpPr>
          <p:nvPr/>
        </p:nvSpPr>
        <p:spPr bwMode="auto">
          <a:xfrm>
            <a:off x="2392894" y="818224"/>
            <a:ext cx="13573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400" dirty="0">
                <a:solidFill>
                  <a:schemeClr val="tx1"/>
                </a:solidFill>
                <a:latin typeface="Comic Sans MS" panose="030F0902030302020204" pitchFamily="66" charset="0"/>
                <a:ea typeface="ＭＳ Ｐゴシック" charset="0"/>
                <a:cs typeface="Corbel Bold" charset="0"/>
                <a:sym typeface="Corbel Bold" charset="0"/>
              </a:rPr>
              <a:t>Wigner function</a:t>
            </a:r>
          </a:p>
        </p:txBody>
      </p:sp>
      <p:pic>
        <p:nvPicPr>
          <p:cNvPr id="36" name="Picture 35">
            <a:extLst>
              <a:ext uri="{FF2B5EF4-FFF2-40B4-BE49-F238E27FC236}">
                <a16:creationId xmlns:a16="http://schemas.microsoft.com/office/drawing/2014/main" id="{C890434E-DF11-9941-957B-14D8B77456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638" y="1932140"/>
            <a:ext cx="889535"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7" name="Rectangle 36">
            <a:extLst>
              <a:ext uri="{FF2B5EF4-FFF2-40B4-BE49-F238E27FC236}">
                <a16:creationId xmlns:a16="http://schemas.microsoft.com/office/drawing/2014/main" id="{56241428-2B1E-6444-8287-A1E1D0592AE4}"/>
              </a:ext>
            </a:extLst>
          </p:cNvPr>
          <p:cNvSpPr>
            <a:spLocks/>
          </p:cNvSpPr>
          <p:nvPr/>
        </p:nvSpPr>
        <p:spPr bwMode="auto">
          <a:xfrm>
            <a:off x="3559362" y="2198840"/>
            <a:ext cx="1464556"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chemeClr val="tx1"/>
                </a:solidFill>
                <a:latin typeface="Comic Sans MS" panose="030F0902030302020204" pitchFamily="66" charset="0"/>
                <a:ea typeface="ＭＳ Ｐゴシック" charset="0"/>
                <a:cs typeface="Corbel Bold" charset="0"/>
                <a:sym typeface="Corbel Bold" charset="0"/>
              </a:rPr>
              <a:t>impact par. dep. PDF</a:t>
            </a:r>
          </a:p>
        </p:txBody>
      </p:sp>
      <p:pic>
        <p:nvPicPr>
          <p:cNvPr id="39" name="Picture 37">
            <a:extLst>
              <a:ext uri="{FF2B5EF4-FFF2-40B4-BE49-F238E27FC236}">
                <a16:creationId xmlns:a16="http://schemas.microsoft.com/office/drawing/2014/main" id="{ED90C982-5B77-DE4E-B745-717E9743CF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6284" y="1440015"/>
            <a:ext cx="571844"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40" name="Line 38">
            <a:extLst>
              <a:ext uri="{FF2B5EF4-FFF2-40B4-BE49-F238E27FC236}">
                <a16:creationId xmlns:a16="http://schemas.microsoft.com/office/drawing/2014/main" id="{EF9DE9A2-55D9-D241-BC8F-B8FAB225EBA0}"/>
              </a:ext>
            </a:extLst>
          </p:cNvPr>
          <p:cNvSpPr>
            <a:spLocks noChangeShapeType="1"/>
          </p:cNvSpPr>
          <p:nvPr/>
        </p:nvSpPr>
        <p:spPr bwMode="auto">
          <a:xfrm flipH="1" flipV="1">
            <a:off x="3537124" y="1359052"/>
            <a:ext cx="252564" cy="528638"/>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p>
        </p:txBody>
      </p:sp>
      <p:sp>
        <p:nvSpPr>
          <p:cNvPr id="41" name="Line 39">
            <a:extLst>
              <a:ext uri="{FF2B5EF4-FFF2-40B4-BE49-F238E27FC236}">
                <a16:creationId xmlns:a16="http://schemas.microsoft.com/office/drawing/2014/main" id="{CFDE37C2-A018-224D-9420-05B0512307A8}"/>
              </a:ext>
            </a:extLst>
          </p:cNvPr>
          <p:cNvSpPr>
            <a:spLocks noChangeShapeType="1"/>
          </p:cNvSpPr>
          <p:nvPr/>
        </p:nvSpPr>
        <p:spPr bwMode="auto">
          <a:xfrm>
            <a:off x="2379139" y="2062315"/>
            <a:ext cx="1205638" cy="7938"/>
          </a:xfrm>
          <a:prstGeom prst="line">
            <a:avLst/>
          </a:prstGeom>
          <a:noFill/>
          <a:ln w="25400" cap="flat">
            <a:solidFill>
              <a:srgbClr val="FF29FE"/>
            </a:solidFill>
            <a:prstDash val="solid"/>
            <a:miter lim="800000"/>
            <a:headEnd type="stealth" w="med" len="med"/>
            <a:tailEnd type="stealth"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2" name="Rectangle 40">
            <a:extLst>
              <a:ext uri="{FF2B5EF4-FFF2-40B4-BE49-F238E27FC236}">
                <a16:creationId xmlns:a16="http://schemas.microsoft.com/office/drawing/2014/main" id="{3244CDC5-1DF6-9744-B2F1-71F61D08FEE9}"/>
              </a:ext>
            </a:extLst>
          </p:cNvPr>
          <p:cNvSpPr>
            <a:spLocks/>
          </p:cNvSpPr>
          <p:nvPr/>
        </p:nvSpPr>
        <p:spPr bwMode="auto">
          <a:xfrm>
            <a:off x="2495097" y="1828952"/>
            <a:ext cx="1072208"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spcBef>
                <a:spcPts val="200"/>
              </a:spcBef>
            </a:pPr>
            <a:r>
              <a:rPr lang="en-US" sz="1200" dirty="0">
                <a:solidFill>
                  <a:srgbClr val="FF29FE"/>
                </a:solidFill>
                <a:latin typeface="Comic Sans MS" panose="030F0902030302020204" pitchFamily="66" charset="0"/>
                <a:ea typeface="ＭＳ Ｐゴシック" charset="0"/>
                <a:cs typeface="Corbel Bold" charset="0"/>
                <a:sym typeface="Corbel Bold" charset="0"/>
              </a:rPr>
              <a:t>not</a:t>
            </a:r>
            <a:r>
              <a:rPr lang="en-US" sz="1200" dirty="0">
                <a:solidFill>
                  <a:schemeClr val="tx1"/>
                </a:solidFill>
                <a:latin typeface="Comic Sans MS" panose="030F0902030302020204" pitchFamily="66" charset="0"/>
                <a:ea typeface="ＭＳ Ｐゴシック" charset="0"/>
                <a:cs typeface="Corbel Bold" charset="0"/>
                <a:sym typeface="Corbel Bold" charset="0"/>
              </a:rPr>
              <a:t> related by</a:t>
            </a:r>
          </a:p>
          <a:p>
            <a:pPr>
              <a:spcBef>
                <a:spcPts val="500"/>
              </a:spcBef>
            </a:pPr>
            <a:r>
              <a:rPr lang="en-US" sz="1200" dirty="0">
                <a:solidFill>
                  <a:schemeClr val="tx1"/>
                </a:solidFill>
                <a:latin typeface="Comic Sans MS" panose="030F0902030302020204" pitchFamily="66" charset="0"/>
                <a:ea typeface="ＭＳ Ｐゴシック" charset="0"/>
                <a:cs typeface="Corbel Bold" charset="0"/>
                <a:sym typeface="Corbel Bold" charset="0"/>
              </a:rPr>
              <a:t>Fourier transf.</a:t>
            </a:r>
          </a:p>
        </p:txBody>
      </p:sp>
      <p:grpSp>
        <p:nvGrpSpPr>
          <p:cNvPr id="44" name="Group 49">
            <a:extLst>
              <a:ext uri="{FF2B5EF4-FFF2-40B4-BE49-F238E27FC236}">
                <a16:creationId xmlns:a16="http://schemas.microsoft.com/office/drawing/2014/main" id="{0CCDAA46-563A-5346-8AB7-9CB13257937D}"/>
              </a:ext>
            </a:extLst>
          </p:cNvPr>
          <p:cNvGrpSpPr>
            <a:grpSpLocks/>
          </p:cNvGrpSpPr>
          <p:nvPr/>
        </p:nvGrpSpPr>
        <p:grpSpPr bwMode="auto">
          <a:xfrm>
            <a:off x="5460410" y="1936372"/>
            <a:ext cx="1196508" cy="1841500"/>
            <a:chOff x="-169" y="0"/>
            <a:chExt cx="753" cy="1160"/>
          </a:xfrm>
        </p:grpSpPr>
        <p:pic>
          <p:nvPicPr>
            <p:cNvPr id="47" name="Picture 43">
              <a:extLst>
                <a:ext uri="{FF2B5EF4-FFF2-40B4-BE49-F238E27FC236}">
                  <a16:creationId xmlns:a16="http://schemas.microsoft.com/office/drawing/2014/main" id="{F6B9B64B-1F9E-A24C-ABBC-60D8DAA4BC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 y="935"/>
              <a:ext cx="27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48" name="Rectangle 44">
              <a:extLst>
                <a:ext uri="{FF2B5EF4-FFF2-40B4-BE49-F238E27FC236}">
                  <a16:creationId xmlns:a16="http://schemas.microsoft.com/office/drawing/2014/main" id="{9F1C56A8-93A8-944F-9BDA-BB5F2430B536}"/>
                </a:ext>
              </a:extLst>
            </p:cNvPr>
            <p:cNvSpPr>
              <a:spLocks/>
            </p:cNvSpPr>
            <p:nvPr/>
          </p:nvSpPr>
          <p:spPr bwMode="auto">
            <a:xfrm>
              <a:off x="-169" y="1044"/>
              <a:ext cx="542"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chemeClr val="tx1"/>
                  </a:solidFill>
                  <a:latin typeface="Comic Sans MS" panose="030F0902030302020204" pitchFamily="66" charset="0"/>
                  <a:ea typeface="ＭＳ Ｐゴシック" charset="0"/>
                  <a:cs typeface="Corbel Bold" charset="0"/>
                  <a:sym typeface="Corbel Bold" charset="0"/>
                </a:rPr>
                <a:t>form factor</a:t>
              </a:r>
            </a:p>
          </p:txBody>
        </p:sp>
        <p:grpSp>
          <p:nvGrpSpPr>
            <p:cNvPr id="49" name="Group 48">
              <a:extLst>
                <a:ext uri="{FF2B5EF4-FFF2-40B4-BE49-F238E27FC236}">
                  <a16:creationId xmlns:a16="http://schemas.microsoft.com/office/drawing/2014/main" id="{2400B844-7250-DF44-926E-6BFCCF5F091E}"/>
                </a:ext>
              </a:extLst>
            </p:cNvPr>
            <p:cNvGrpSpPr>
              <a:grpSpLocks/>
            </p:cNvGrpSpPr>
            <p:nvPr/>
          </p:nvGrpSpPr>
          <p:grpSpPr bwMode="auto">
            <a:xfrm>
              <a:off x="0" y="0"/>
              <a:ext cx="584" cy="927"/>
              <a:chOff x="0" y="0"/>
              <a:chExt cx="584" cy="927"/>
            </a:xfrm>
          </p:grpSpPr>
          <p:pic>
            <p:nvPicPr>
              <p:cNvPr id="50" name="Picture 45">
                <a:extLst>
                  <a:ext uri="{FF2B5EF4-FFF2-40B4-BE49-F238E27FC236}">
                    <a16:creationId xmlns:a16="http://schemas.microsoft.com/office/drawing/2014/main" id="{9F6F5CB3-FBD3-DD45-BC3D-D9455CD2AC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58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51" name="Picture 46">
                <a:extLst>
                  <a:ext uri="{FF2B5EF4-FFF2-40B4-BE49-F238E27FC236}">
                    <a16:creationId xmlns:a16="http://schemas.microsoft.com/office/drawing/2014/main" id="{2ED9EB8C-8761-784C-88EC-6D97C60A70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 y="392"/>
                <a:ext cx="239" cy="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52" name="Line 47">
                <a:extLst>
                  <a:ext uri="{FF2B5EF4-FFF2-40B4-BE49-F238E27FC236}">
                    <a16:creationId xmlns:a16="http://schemas.microsoft.com/office/drawing/2014/main" id="{78F7941D-18B9-7845-84E2-3825030FD640}"/>
                  </a:ext>
                </a:extLst>
              </p:cNvPr>
              <p:cNvSpPr>
                <a:spLocks noChangeShapeType="1"/>
              </p:cNvSpPr>
              <p:nvPr/>
            </p:nvSpPr>
            <p:spPr bwMode="auto">
              <a:xfrm flipH="1">
                <a:off x="93" y="155"/>
                <a:ext cx="17" cy="772"/>
              </a:xfrm>
              <a:prstGeom prst="line">
                <a:avLst/>
              </a:prstGeom>
              <a:noFill/>
              <a:ln w="38100" cap="flat">
                <a:solidFill>
                  <a:schemeClr val="tx1"/>
                </a:solidFill>
                <a:prstDash val="solid"/>
                <a:miter lim="800000"/>
                <a:headEnd type="none" w="med" len="med"/>
                <a:tailEnd type="stealth"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grpSp>
      <p:sp>
        <p:nvSpPr>
          <p:cNvPr id="45" name="Line 50">
            <a:extLst>
              <a:ext uri="{FF2B5EF4-FFF2-40B4-BE49-F238E27FC236}">
                <a16:creationId xmlns:a16="http://schemas.microsoft.com/office/drawing/2014/main" id="{C7650D6F-919C-3F42-858F-F387A03E8299}"/>
              </a:ext>
            </a:extLst>
          </p:cNvPr>
          <p:cNvSpPr>
            <a:spLocks noChangeShapeType="1"/>
          </p:cNvSpPr>
          <p:nvPr/>
        </p:nvSpPr>
        <p:spPr bwMode="auto">
          <a:xfrm flipH="1">
            <a:off x="4961468" y="2060197"/>
            <a:ext cx="675320" cy="0"/>
          </a:xfrm>
          <a:prstGeom prst="line">
            <a:avLst/>
          </a:prstGeom>
          <a:noFill/>
          <a:ln w="25400" cap="flat">
            <a:solidFill>
              <a:srgbClr val="FF29FE"/>
            </a:solidFill>
            <a:prstDash val="solid"/>
            <a:miter lim="800000"/>
            <a:headEnd type="stealth" w="med" len="med"/>
            <a:tailEnd type="stealth"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pic>
        <p:nvPicPr>
          <p:cNvPr id="46" name="Picture 51">
            <a:extLst>
              <a:ext uri="{FF2B5EF4-FFF2-40B4-BE49-F238E27FC236}">
                <a16:creationId xmlns:a16="http://schemas.microsoft.com/office/drawing/2014/main" id="{E264E7E3-C0D6-E448-A16F-A392992616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42506" y="1796672"/>
            <a:ext cx="521188"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54" name="Picture 53">
            <a:extLst>
              <a:ext uri="{FF2B5EF4-FFF2-40B4-BE49-F238E27FC236}">
                <a16:creationId xmlns:a16="http://schemas.microsoft.com/office/drawing/2014/main" id="{0F557E73-9EEA-7A4D-87E3-22CE512F16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61918" y="1925791"/>
            <a:ext cx="91516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55" name="Rectangle 54">
            <a:extLst>
              <a:ext uri="{FF2B5EF4-FFF2-40B4-BE49-F238E27FC236}">
                <a16:creationId xmlns:a16="http://schemas.microsoft.com/office/drawing/2014/main" id="{65CA4BD6-5D5E-944C-A4DF-0BCF9AE74667}"/>
              </a:ext>
            </a:extLst>
          </p:cNvPr>
          <p:cNvSpPr>
            <a:spLocks/>
          </p:cNvSpPr>
          <p:nvPr/>
        </p:nvSpPr>
        <p:spPr bwMode="auto">
          <a:xfrm>
            <a:off x="7434812" y="2192491"/>
            <a:ext cx="1156661"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chemeClr val="tx1"/>
                </a:solidFill>
                <a:latin typeface="Comic Sans MS" panose="030F0902030302020204" pitchFamily="66" charset="0"/>
                <a:ea typeface="ＭＳ Ｐゴシック" charset="0"/>
                <a:cs typeface="Corbel Bold" charset="0"/>
                <a:sym typeface="Corbel Bold" charset="0"/>
              </a:rPr>
              <a:t>generalized PDF</a:t>
            </a:r>
          </a:p>
        </p:txBody>
      </p:sp>
      <p:sp>
        <p:nvSpPr>
          <p:cNvPr id="56" name="Rectangle 55">
            <a:extLst>
              <a:ext uri="{FF2B5EF4-FFF2-40B4-BE49-F238E27FC236}">
                <a16:creationId xmlns:a16="http://schemas.microsoft.com/office/drawing/2014/main" id="{8C5F8F10-5D71-4441-9D4B-A2D3CF360105}"/>
              </a:ext>
            </a:extLst>
          </p:cNvPr>
          <p:cNvSpPr>
            <a:spLocks/>
          </p:cNvSpPr>
          <p:nvPr/>
        </p:nvSpPr>
        <p:spPr bwMode="auto">
          <a:xfrm>
            <a:off x="7358549" y="2421091"/>
            <a:ext cx="1412461"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rgbClr val="FF29FE"/>
                </a:solidFill>
                <a:latin typeface="Comic Sans MS" panose="030F0902030302020204" pitchFamily="66" charset="0"/>
                <a:ea typeface="ＭＳ Ｐゴシック" charset="0"/>
                <a:cs typeface="Corbel Bold Italic" charset="0"/>
                <a:sym typeface="Corbel Bold Italic" charset="0"/>
              </a:rPr>
              <a:t>exclusive processes</a:t>
            </a:r>
          </a:p>
        </p:txBody>
      </p:sp>
      <p:sp>
        <p:nvSpPr>
          <p:cNvPr id="57" name="Line 56">
            <a:extLst>
              <a:ext uri="{FF2B5EF4-FFF2-40B4-BE49-F238E27FC236}">
                <a16:creationId xmlns:a16="http://schemas.microsoft.com/office/drawing/2014/main" id="{D54745A2-1494-6143-B957-03FAD76E0BA4}"/>
              </a:ext>
            </a:extLst>
          </p:cNvPr>
          <p:cNvSpPr>
            <a:spLocks noChangeShapeType="1"/>
          </p:cNvSpPr>
          <p:nvPr/>
        </p:nvSpPr>
        <p:spPr bwMode="auto">
          <a:xfrm rot="10800000" flipH="1">
            <a:off x="6773863" y="2060729"/>
            <a:ext cx="695903" cy="0"/>
          </a:xfrm>
          <a:prstGeom prst="line">
            <a:avLst/>
          </a:prstGeom>
          <a:noFill/>
          <a:ln w="25400" cap="flat">
            <a:solidFill>
              <a:srgbClr val="FF29FE"/>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pic>
        <p:nvPicPr>
          <p:cNvPr id="58" name="Picture 57">
            <a:extLst>
              <a:ext uri="{FF2B5EF4-FFF2-40B4-BE49-F238E27FC236}">
                <a16:creationId xmlns:a16="http://schemas.microsoft.com/office/drawing/2014/main" id="{FFB362C7-2D95-394C-ADAC-273EF56209A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75547" y="1798791"/>
            <a:ext cx="521133"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59" name="Picture 7" descr="fig02-1">
            <a:extLst>
              <a:ext uri="{FF2B5EF4-FFF2-40B4-BE49-F238E27FC236}">
                <a16:creationId xmlns:a16="http://schemas.microsoft.com/office/drawing/2014/main" id="{AB7C54F9-A164-654D-87C1-ECC205C39F17}"/>
              </a:ext>
            </a:extLst>
          </p:cNvPr>
          <p:cNvPicPr>
            <a:picLocks noChangeAspect="1" noChangeArrowheads="1"/>
          </p:cNvPicPr>
          <p:nvPr/>
        </p:nvPicPr>
        <p:blipFill>
          <a:blip r:embed="rId14"/>
          <a:srcRect/>
          <a:stretch>
            <a:fillRect/>
          </a:stretch>
        </p:blipFill>
        <p:spPr bwMode="auto">
          <a:xfrm>
            <a:off x="6375230" y="2907035"/>
            <a:ext cx="742950" cy="1152525"/>
          </a:xfrm>
          <a:prstGeom prst="rect">
            <a:avLst/>
          </a:prstGeom>
          <a:noFill/>
          <a:ln w="9525">
            <a:noFill/>
            <a:miter lim="800000"/>
            <a:headEnd/>
            <a:tailEnd/>
          </a:ln>
        </p:spPr>
      </p:pic>
      <p:pic>
        <p:nvPicPr>
          <p:cNvPr id="60" name="Picture 59">
            <a:extLst>
              <a:ext uri="{FF2B5EF4-FFF2-40B4-BE49-F238E27FC236}">
                <a16:creationId xmlns:a16="http://schemas.microsoft.com/office/drawing/2014/main" id="{75C8316F-D154-8D4D-B877-5FB9A13FAF7C}"/>
              </a:ext>
            </a:extLst>
          </p:cNvPr>
          <p:cNvPicPr>
            <a:picLocks noChangeAspect="1"/>
          </p:cNvPicPr>
          <p:nvPr/>
        </p:nvPicPr>
        <p:blipFill>
          <a:blip r:embed="rId15"/>
          <a:stretch>
            <a:fillRect/>
          </a:stretch>
        </p:blipFill>
        <p:spPr>
          <a:xfrm>
            <a:off x="1433275" y="3382531"/>
            <a:ext cx="1097280" cy="925830"/>
          </a:xfrm>
          <a:prstGeom prst="rect">
            <a:avLst/>
          </a:prstGeom>
        </p:spPr>
      </p:pic>
      <p:pic>
        <p:nvPicPr>
          <p:cNvPr id="61" name="Picture 60" descr="plot-gpdHGb.eps">
            <a:extLst>
              <a:ext uri="{FF2B5EF4-FFF2-40B4-BE49-F238E27FC236}">
                <a16:creationId xmlns:a16="http://schemas.microsoft.com/office/drawing/2014/main" id="{8A78C0DB-9329-6449-9DE1-007D70D29A9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45056" y="2416316"/>
            <a:ext cx="1047750" cy="688975"/>
          </a:xfrm>
          <a:prstGeom prst="rect">
            <a:avLst/>
          </a:prstGeom>
        </p:spPr>
      </p:pic>
      <p:pic>
        <p:nvPicPr>
          <p:cNvPr id="62" name="Picture 16" descr="spddt_fig">
            <a:extLst>
              <a:ext uri="{FF2B5EF4-FFF2-40B4-BE49-F238E27FC236}">
                <a16:creationId xmlns:a16="http://schemas.microsoft.com/office/drawing/2014/main" id="{4749C652-EA99-A04D-A020-D8F9113BC33B}"/>
              </a:ext>
            </a:extLst>
          </p:cNvPr>
          <p:cNvPicPr>
            <a:picLocks noChangeAspect="1" noChangeArrowheads="1"/>
          </p:cNvPicPr>
          <p:nvPr/>
        </p:nvPicPr>
        <p:blipFill>
          <a:blip r:embed="rId17"/>
          <a:srcRect t="5919" b="5919"/>
          <a:stretch>
            <a:fillRect/>
          </a:stretch>
        </p:blipFill>
        <p:spPr bwMode="auto">
          <a:xfrm>
            <a:off x="7186615" y="2618839"/>
            <a:ext cx="1570036" cy="1002334"/>
          </a:xfrm>
          <a:prstGeom prst="rect">
            <a:avLst/>
          </a:prstGeom>
          <a:noFill/>
        </p:spPr>
      </p:pic>
      <p:pic>
        <p:nvPicPr>
          <p:cNvPr id="63" name="Picture 62" descr="tmd_profile_final.eps">
            <a:extLst>
              <a:ext uri="{FF2B5EF4-FFF2-40B4-BE49-F238E27FC236}">
                <a16:creationId xmlns:a16="http://schemas.microsoft.com/office/drawing/2014/main" id="{06A0725B-F19B-774B-9F18-78E77D5E420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3273" y="2429544"/>
            <a:ext cx="1422400" cy="977900"/>
          </a:xfrm>
          <a:prstGeom prst="rect">
            <a:avLst/>
          </a:prstGeom>
        </p:spPr>
      </p:pic>
      <p:sp>
        <p:nvSpPr>
          <p:cNvPr id="6" name="TextBox 5">
            <a:extLst>
              <a:ext uri="{FF2B5EF4-FFF2-40B4-BE49-F238E27FC236}">
                <a16:creationId xmlns:a16="http://schemas.microsoft.com/office/drawing/2014/main" id="{11F2D419-C205-2E4B-B4CB-F2087AD1B9D5}"/>
              </a:ext>
            </a:extLst>
          </p:cNvPr>
          <p:cNvSpPr txBox="1"/>
          <p:nvPr/>
        </p:nvSpPr>
        <p:spPr>
          <a:xfrm>
            <a:off x="68202" y="4320262"/>
            <a:ext cx="9007595" cy="646331"/>
          </a:xfrm>
          <a:prstGeom prst="rect">
            <a:avLst/>
          </a:prstGeom>
          <a:noFill/>
        </p:spPr>
        <p:txBody>
          <a:bodyPr wrap="none" rtlCol="0">
            <a:spAutoFit/>
          </a:bodyPr>
          <a:lstStyle/>
          <a:p>
            <a:pPr algn="ctr">
              <a:buClr>
                <a:srgbClr val="0432FF"/>
              </a:buClr>
            </a:pPr>
            <a:r>
              <a:rPr lang="en-US" dirty="0">
                <a:latin typeface="Comic Sans MS" panose="030F0902030302020204" pitchFamily="66" charset="0"/>
              </a:rPr>
              <a:t>There are many reasons why one wants to have a 3d picture of nucleons and nuclei</a:t>
            </a:r>
          </a:p>
          <a:p>
            <a:pPr algn="ctr">
              <a:buClr>
                <a:srgbClr val="0432FF"/>
              </a:buClr>
            </a:pPr>
            <a:r>
              <a:rPr lang="en-US" dirty="0">
                <a:latin typeface="Comic Sans MS" panose="030F0902030302020204" pitchFamily="66" charset="0"/>
              </a:rPr>
              <a:t>collective effects is one of them. </a:t>
            </a:r>
          </a:p>
        </p:txBody>
      </p:sp>
      <p:sp>
        <p:nvSpPr>
          <p:cNvPr id="8" name="TextBox 7">
            <a:extLst>
              <a:ext uri="{FF2B5EF4-FFF2-40B4-BE49-F238E27FC236}">
                <a16:creationId xmlns:a16="http://schemas.microsoft.com/office/drawing/2014/main" id="{1A139297-EDA3-C242-BB2E-04191F1D159C}"/>
              </a:ext>
            </a:extLst>
          </p:cNvPr>
          <p:cNvSpPr txBox="1"/>
          <p:nvPr/>
        </p:nvSpPr>
        <p:spPr>
          <a:xfrm>
            <a:off x="3955313" y="871870"/>
            <a:ext cx="3318537" cy="369332"/>
          </a:xfrm>
          <a:prstGeom prst="rect">
            <a:avLst/>
          </a:prstGeom>
          <a:noFill/>
        </p:spPr>
        <p:txBody>
          <a:bodyPr wrap="none" rtlCol="0">
            <a:spAutoFit/>
          </a:bodyPr>
          <a:lstStyle/>
          <a:p>
            <a:r>
              <a:rPr lang="en-US" dirty="0">
                <a:solidFill>
                  <a:srgbClr val="00B050"/>
                </a:solidFill>
                <a:latin typeface="Comic Sans MS" panose="030F0902030302020204" pitchFamily="66" charset="0"/>
                <a:ea typeface="Comic Sans MS" charset="0"/>
                <a:cs typeface="Comic Sans MS" charset="0"/>
              </a:rPr>
              <a:t>QCD genetic map of nucleons</a:t>
            </a:r>
            <a:endParaRPr lang="en-US" dirty="0">
              <a:latin typeface="Comic Sans MS" panose="030F0902030302020204" pitchFamily="66" charset="0"/>
            </a:endParaRPr>
          </a:p>
        </p:txBody>
      </p:sp>
      <p:pic>
        <p:nvPicPr>
          <p:cNvPr id="16" name="Picture 15" descr="A lion standing in the grass&#10;&#10;Description automatically generated">
            <a:extLst>
              <a:ext uri="{FF2B5EF4-FFF2-40B4-BE49-F238E27FC236}">
                <a16:creationId xmlns:a16="http://schemas.microsoft.com/office/drawing/2014/main" id="{731D5CDE-C38A-084C-BABB-0CC5FAA83F21}"/>
              </a:ext>
            </a:extLst>
          </p:cNvPr>
          <p:cNvPicPr>
            <a:picLocks noChangeAspect="1"/>
          </p:cNvPicPr>
          <p:nvPr/>
        </p:nvPicPr>
        <p:blipFill rotWithShape="1">
          <a:blip r:embed="rId19"/>
          <a:srcRect t="30015"/>
          <a:stretch/>
        </p:blipFill>
        <p:spPr>
          <a:xfrm>
            <a:off x="2818433" y="4950214"/>
            <a:ext cx="3515608" cy="1932432"/>
          </a:xfrm>
          <a:prstGeom prst="rect">
            <a:avLst/>
          </a:prstGeom>
        </p:spPr>
      </p:pic>
      <p:sp>
        <p:nvSpPr>
          <p:cNvPr id="18" name="Rectangle 17">
            <a:extLst>
              <a:ext uri="{FF2B5EF4-FFF2-40B4-BE49-F238E27FC236}">
                <a16:creationId xmlns:a16="http://schemas.microsoft.com/office/drawing/2014/main" id="{BB0F77C4-8903-9043-98B4-565768E510D7}"/>
              </a:ext>
            </a:extLst>
          </p:cNvPr>
          <p:cNvSpPr/>
          <p:nvPr/>
        </p:nvSpPr>
        <p:spPr>
          <a:xfrm>
            <a:off x="4571999" y="4949981"/>
            <a:ext cx="1762042" cy="1888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631AA06-30BB-F242-B45B-BB5A01123060}"/>
              </a:ext>
            </a:extLst>
          </p:cNvPr>
          <p:cNvSpPr txBox="1"/>
          <p:nvPr/>
        </p:nvSpPr>
        <p:spPr>
          <a:xfrm>
            <a:off x="6412720" y="5415221"/>
            <a:ext cx="2114092" cy="923330"/>
          </a:xfrm>
          <a:prstGeom prst="rect">
            <a:avLst/>
          </a:prstGeom>
          <a:noFill/>
        </p:spPr>
        <p:txBody>
          <a:bodyPr wrap="square" rtlCol="0">
            <a:spAutoFit/>
          </a:bodyPr>
          <a:lstStyle/>
          <a:p>
            <a:pPr algn="ctr"/>
            <a:r>
              <a:rPr lang="en-US" dirty="0">
                <a:latin typeface="Comic Sans MS" panose="030F0902030302020204" pitchFamily="66" charset="0"/>
              </a:rPr>
              <a:t>Obtaining a full picture is definitely one</a:t>
            </a:r>
          </a:p>
        </p:txBody>
      </p:sp>
    </p:spTree>
    <p:extLst>
      <p:ext uri="{BB962C8B-B14F-4D97-AF65-F5344CB8AC3E}">
        <p14:creationId xmlns:p14="http://schemas.microsoft.com/office/powerpoint/2010/main" val="3901506899"/>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1"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hidden"/>
                                      </p:to>
                                    </p:set>
                                  </p:childTnLst>
                                </p:cTn>
                              </p:par>
                              <p:par>
                                <p:cTn id="18" presetID="16" presetClass="entr" presetSubtype="21" fill="hold" grpId="1"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P spid="18" grpId="1" animBg="1"/>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B1FB85-98FF-EC4F-AFDC-6D4481949715}"/>
              </a:ext>
            </a:extLst>
          </p:cNvPr>
          <p:cNvSpPr>
            <a:spLocks noGrp="1"/>
          </p:cNvSpPr>
          <p:nvPr>
            <p:ph type="dt" sz="half" idx="10"/>
          </p:nvPr>
        </p:nvSpPr>
        <p:spPr/>
        <p:txBody>
          <a:bodyPr/>
          <a:lstStyle/>
          <a:p>
            <a:r>
              <a:rPr lang="en-US"/>
              <a:t>E.C. Aschenauer</a:t>
            </a:r>
            <a:endParaRPr lang="en-US" dirty="0"/>
          </a:p>
        </p:txBody>
      </p:sp>
      <p:sp>
        <p:nvSpPr>
          <p:cNvPr id="3" name="Footer Placeholder 2">
            <a:extLst>
              <a:ext uri="{FF2B5EF4-FFF2-40B4-BE49-F238E27FC236}">
                <a16:creationId xmlns:a16="http://schemas.microsoft.com/office/drawing/2014/main" id="{3E7CFCF0-EFEA-7B4B-9D83-BF56E022B050}"/>
              </a:ext>
            </a:extLst>
          </p:cNvPr>
          <p:cNvSpPr>
            <a:spLocks noGrp="1"/>
          </p:cNvSpPr>
          <p:nvPr>
            <p:ph type="ftr" sz="quarter" idx="11"/>
          </p:nvPr>
        </p:nvSpPr>
        <p:spPr/>
        <p:txBody>
          <a:bodyPr/>
          <a:lstStyle/>
          <a:p>
            <a:r>
              <a:rPr lang="en-US"/>
              <a:t>HENPIC April 2020</a:t>
            </a:r>
            <a:endParaRPr lang="en-US" dirty="0"/>
          </a:p>
        </p:txBody>
      </p:sp>
      <p:sp>
        <p:nvSpPr>
          <p:cNvPr id="4" name="Slide Number Placeholder 3">
            <a:extLst>
              <a:ext uri="{FF2B5EF4-FFF2-40B4-BE49-F238E27FC236}">
                <a16:creationId xmlns:a16="http://schemas.microsoft.com/office/drawing/2014/main" id="{B34ABE84-D28A-E240-B2DC-0F785647E4B0}"/>
              </a:ext>
            </a:extLst>
          </p:cNvPr>
          <p:cNvSpPr>
            <a:spLocks noGrp="1"/>
          </p:cNvSpPr>
          <p:nvPr>
            <p:ph type="sldNum" sz="quarter" idx="12"/>
          </p:nvPr>
        </p:nvSpPr>
        <p:spPr/>
        <p:txBody>
          <a:bodyPr/>
          <a:lstStyle/>
          <a:p>
            <a:fld id="{893C5830-40F3-F04E-B2E3-10E6672BA8FF}" type="slidenum">
              <a:rPr lang="en-US" smtClean="0"/>
              <a:pPr/>
              <a:t>11</a:t>
            </a:fld>
            <a:endParaRPr lang="en-US"/>
          </a:p>
        </p:txBody>
      </p:sp>
      <p:sp>
        <p:nvSpPr>
          <p:cNvPr id="5" name="Title 4">
            <a:extLst>
              <a:ext uri="{FF2B5EF4-FFF2-40B4-BE49-F238E27FC236}">
                <a16:creationId xmlns:a16="http://schemas.microsoft.com/office/drawing/2014/main" id="{2D7E2CD8-C2A5-D945-81D0-87CB204490E2}"/>
              </a:ext>
            </a:extLst>
          </p:cNvPr>
          <p:cNvSpPr>
            <a:spLocks noGrp="1"/>
          </p:cNvSpPr>
          <p:nvPr>
            <p:ph type="title"/>
          </p:nvPr>
        </p:nvSpPr>
        <p:spPr/>
        <p:txBody>
          <a:bodyPr/>
          <a:lstStyle/>
          <a:p>
            <a:r>
              <a:rPr lang="en-US" dirty="0"/>
              <a:t>Access the Flavor Structure: SIDIS </a:t>
            </a:r>
          </a:p>
        </p:txBody>
      </p:sp>
      <p:pic>
        <p:nvPicPr>
          <p:cNvPr id="6" name="Picture 5" descr="Unknown.jpg">
            <a:extLst>
              <a:ext uri="{FF2B5EF4-FFF2-40B4-BE49-F238E27FC236}">
                <a16:creationId xmlns:a16="http://schemas.microsoft.com/office/drawing/2014/main" id="{09CFB36B-1974-714E-AE7F-9367F72A996F}"/>
              </a:ext>
            </a:extLst>
          </p:cNvPr>
          <p:cNvPicPr>
            <a:picLocks noChangeAspect="1"/>
          </p:cNvPicPr>
          <p:nvPr/>
        </p:nvPicPr>
        <p:blipFill rotWithShape="1">
          <a:blip r:embed="rId2">
            <a:extLst>
              <a:ext uri="{28A0092B-C50C-407E-A947-70E740481C1C}">
                <a14:useLocalDpi xmlns:a14="http://schemas.microsoft.com/office/drawing/2010/main" val="0"/>
              </a:ext>
            </a:extLst>
          </a:blip>
          <a:srcRect b="5127"/>
          <a:stretch/>
        </p:blipFill>
        <p:spPr>
          <a:xfrm>
            <a:off x="8240" y="559584"/>
            <a:ext cx="5260291" cy="2804102"/>
          </a:xfrm>
          <a:prstGeom prst="rect">
            <a:avLst/>
          </a:prstGeom>
        </p:spPr>
      </p:pic>
      <p:pic>
        <p:nvPicPr>
          <p:cNvPr id="7" name="Picture 6" descr="sidis-diagram.eps">
            <a:extLst>
              <a:ext uri="{FF2B5EF4-FFF2-40B4-BE49-F238E27FC236}">
                <a16:creationId xmlns:a16="http://schemas.microsoft.com/office/drawing/2014/main" id="{30FD5081-FC5A-FD41-934F-427E355BB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2522" y="3091541"/>
            <a:ext cx="5027257" cy="3391167"/>
          </a:xfrm>
          <a:prstGeom prst="rect">
            <a:avLst/>
          </a:prstGeom>
        </p:spPr>
      </p:pic>
    </p:spTree>
    <p:extLst>
      <p:ext uri="{BB962C8B-B14F-4D97-AF65-F5344CB8AC3E}">
        <p14:creationId xmlns:p14="http://schemas.microsoft.com/office/powerpoint/2010/main" val="483428487"/>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94B740-5A7B-C449-B640-1CD7DDEACDB8}"/>
              </a:ext>
            </a:extLst>
          </p:cNvPr>
          <p:cNvSpPr>
            <a:spLocks noGrp="1"/>
          </p:cNvSpPr>
          <p:nvPr>
            <p:ph type="dt" sz="half" idx="10"/>
          </p:nvPr>
        </p:nvSpPr>
        <p:spPr/>
        <p:txBody>
          <a:bodyPr/>
          <a:lstStyle/>
          <a:p>
            <a:r>
              <a:rPr lang="en-US"/>
              <a:t>E.C. Aschenauer</a:t>
            </a:r>
            <a:endParaRPr lang="en-US" dirty="0"/>
          </a:p>
        </p:txBody>
      </p:sp>
      <p:sp>
        <p:nvSpPr>
          <p:cNvPr id="4" name="Footer Placeholder 3">
            <a:extLst>
              <a:ext uri="{FF2B5EF4-FFF2-40B4-BE49-F238E27FC236}">
                <a16:creationId xmlns:a16="http://schemas.microsoft.com/office/drawing/2014/main" id="{0DF349F5-1424-4442-B6EF-DCEF55423A6F}"/>
              </a:ext>
            </a:extLst>
          </p:cNvPr>
          <p:cNvSpPr>
            <a:spLocks noGrp="1"/>
          </p:cNvSpPr>
          <p:nvPr>
            <p:ph type="ftr" sz="quarter" idx="11"/>
          </p:nvPr>
        </p:nvSpPr>
        <p:spPr/>
        <p:txBody>
          <a:bodyPr/>
          <a:lstStyle/>
          <a:p>
            <a:r>
              <a:rPr lang="en-US"/>
              <a:t>HENPIC April 2020</a:t>
            </a:r>
            <a:endParaRPr lang="en-US" dirty="0"/>
          </a:p>
        </p:txBody>
      </p:sp>
      <p:sp>
        <p:nvSpPr>
          <p:cNvPr id="5" name="Slide Number Placeholder 4">
            <a:extLst>
              <a:ext uri="{FF2B5EF4-FFF2-40B4-BE49-F238E27FC236}">
                <a16:creationId xmlns:a16="http://schemas.microsoft.com/office/drawing/2014/main" id="{9DC72F14-286D-0C4A-8104-6F5534B1F606}"/>
              </a:ext>
            </a:extLst>
          </p:cNvPr>
          <p:cNvSpPr>
            <a:spLocks noGrp="1"/>
          </p:cNvSpPr>
          <p:nvPr>
            <p:ph type="sldNum" sz="quarter" idx="12"/>
          </p:nvPr>
        </p:nvSpPr>
        <p:spPr/>
        <p:txBody>
          <a:bodyPr/>
          <a:lstStyle/>
          <a:p>
            <a:fld id="{893C5830-40F3-F04E-B2E3-10E6672BA8FF}" type="slidenum">
              <a:rPr lang="en-US" smtClean="0"/>
              <a:pPr/>
              <a:t>12</a:t>
            </a:fld>
            <a:endParaRPr lang="en-US"/>
          </a:p>
        </p:txBody>
      </p:sp>
      <p:sp>
        <p:nvSpPr>
          <p:cNvPr id="2" name="Title 1">
            <a:extLst>
              <a:ext uri="{FF2B5EF4-FFF2-40B4-BE49-F238E27FC236}">
                <a16:creationId xmlns:a16="http://schemas.microsoft.com/office/drawing/2014/main" id="{89F7AE2D-2848-F24D-B04A-278F07FFFBF2}"/>
              </a:ext>
            </a:extLst>
          </p:cNvPr>
          <p:cNvSpPr>
            <a:spLocks noGrp="1"/>
          </p:cNvSpPr>
          <p:nvPr>
            <p:ph type="title"/>
          </p:nvPr>
        </p:nvSpPr>
        <p:spPr/>
        <p:txBody>
          <a:bodyPr/>
          <a:lstStyle/>
          <a:p>
            <a:r>
              <a:rPr lang="en-US" dirty="0"/>
              <a:t>What can SIDIS@EIC Teach us</a:t>
            </a:r>
          </a:p>
        </p:txBody>
      </p:sp>
      <p:grpSp>
        <p:nvGrpSpPr>
          <p:cNvPr id="15" name="Group 14">
            <a:extLst>
              <a:ext uri="{FF2B5EF4-FFF2-40B4-BE49-F238E27FC236}">
                <a16:creationId xmlns:a16="http://schemas.microsoft.com/office/drawing/2014/main" id="{A6FC0673-BE4B-3F40-BFE5-FA00D621D1E0}"/>
              </a:ext>
            </a:extLst>
          </p:cNvPr>
          <p:cNvGrpSpPr/>
          <p:nvPr/>
        </p:nvGrpSpPr>
        <p:grpSpPr>
          <a:xfrm>
            <a:off x="0" y="465403"/>
            <a:ext cx="5191281" cy="3925964"/>
            <a:chOff x="0" y="457165"/>
            <a:chExt cx="5191281" cy="3925964"/>
          </a:xfrm>
        </p:grpSpPr>
        <p:pic>
          <p:nvPicPr>
            <p:cNvPr id="13" name="Picture 12">
              <a:extLst>
                <a:ext uri="{FF2B5EF4-FFF2-40B4-BE49-F238E27FC236}">
                  <a16:creationId xmlns:a16="http://schemas.microsoft.com/office/drawing/2014/main" id="{9EB74A9D-D0DC-4448-A382-53FE8579E7D9}"/>
                </a:ext>
              </a:extLst>
            </p:cNvPr>
            <p:cNvPicPr>
              <a:picLocks noChangeAspect="1"/>
            </p:cNvPicPr>
            <p:nvPr/>
          </p:nvPicPr>
          <p:blipFill rotWithShape="1">
            <a:blip r:embed="rId2"/>
            <a:srcRect l="7590" t="3101" r="6391" b="12713"/>
            <a:stretch/>
          </p:blipFill>
          <p:spPr>
            <a:xfrm>
              <a:off x="0" y="457165"/>
              <a:ext cx="5191281" cy="3925964"/>
            </a:xfrm>
            <a:prstGeom prst="rect">
              <a:avLst/>
            </a:prstGeom>
          </p:spPr>
        </p:pic>
        <p:sp>
          <p:nvSpPr>
            <p:cNvPr id="14" name="TextBox 13">
              <a:extLst>
                <a:ext uri="{FF2B5EF4-FFF2-40B4-BE49-F238E27FC236}">
                  <a16:creationId xmlns:a16="http://schemas.microsoft.com/office/drawing/2014/main" id="{9C286D3E-9C88-B948-8482-8B18F3A0AE51}"/>
                </a:ext>
              </a:extLst>
            </p:cNvPr>
            <p:cNvSpPr txBox="1"/>
            <p:nvPr/>
          </p:nvSpPr>
          <p:spPr>
            <a:xfrm>
              <a:off x="2748364" y="3137175"/>
              <a:ext cx="1146987" cy="584775"/>
            </a:xfrm>
            <a:prstGeom prst="rect">
              <a:avLst/>
            </a:prstGeom>
            <a:noFill/>
          </p:spPr>
          <p:txBody>
            <a:bodyPr wrap="square" rtlCol="0">
              <a:spAutoFit/>
            </a:bodyPr>
            <a:lstStyle/>
            <a:p>
              <a:pPr algn="l"/>
              <a:r>
                <a:rPr lang="en-US" sz="1600" dirty="0">
                  <a:solidFill>
                    <a:srgbClr val="0432FF"/>
                  </a:solidFill>
                  <a:latin typeface="Comic Sans MS" panose="030F0902030302020204" pitchFamily="66" charset="0"/>
                </a:rPr>
                <a:t>5 GeV x 100 GeV</a:t>
              </a:r>
            </a:p>
          </p:txBody>
        </p:sp>
      </p:grpSp>
      <p:grpSp>
        <p:nvGrpSpPr>
          <p:cNvPr id="16" name="Group 15">
            <a:extLst>
              <a:ext uri="{FF2B5EF4-FFF2-40B4-BE49-F238E27FC236}">
                <a16:creationId xmlns:a16="http://schemas.microsoft.com/office/drawing/2014/main" id="{D87492D1-C3B3-504E-BABD-7CC3466A899C}"/>
              </a:ext>
            </a:extLst>
          </p:cNvPr>
          <p:cNvGrpSpPr/>
          <p:nvPr/>
        </p:nvGrpSpPr>
        <p:grpSpPr>
          <a:xfrm>
            <a:off x="4029740" y="2959914"/>
            <a:ext cx="5114260" cy="3909632"/>
            <a:chOff x="4029740" y="2918724"/>
            <a:chExt cx="5114260" cy="3909632"/>
          </a:xfrm>
        </p:grpSpPr>
        <p:pic>
          <p:nvPicPr>
            <p:cNvPr id="10" name="Picture 9">
              <a:extLst>
                <a:ext uri="{FF2B5EF4-FFF2-40B4-BE49-F238E27FC236}">
                  <a16:creationId xmlns:a16="http://schemas.microsoft.com/office/drawing/2014/main" id="{F28E688F-A3C9-9146-B56F-5573A03E1AAA}"/>
                </a:ext>
              </a:extLst>
            </p:cNvPr>
            <p:cNvPicPr>
              <a:picLocks noChangeAspect="1"/>
            </p:cNvPicPr>
            <p:nvPr/>
          </p:nvPicPr>
          <p:blipFill rotWithShape="1">
            <a:blip r:embed="rId3"/>
            <a:srcRect l="7829" t="2481" r="7231" b="13489"/>
            <a:stretch/>
          </p:blipFill>
          <p:spPr>
            <a:xfrm>
              <a:off x="4029740" y="2918724"/>
              <a:ext cx="5114260" cy="3909632"/>
            </a:xfrm>
            <a:prstGeom prst="rect">
              <a:avLst/>
            </a:prstGeom>
          </p:spPr>
        </p:pic>
        <p:sp>
          <p:nvSpPr>
            <p:cNvPr id="11" name="TextBox 10">
              <a:extLst>
                <a:ext uri="{FF2B5EF4-FFF2-40B4-BE49-F238E27FC236}">
                  <a16:creationId xmlns:a16="http://schemas.microsoft.com/office/drawing/2014/main" id="{BC06FEE9-7517-704E-99CF-6DF1DA362257}"/>
                </a:ext>
              </a:extLst>
            </p:cNvPr>
            <p:cNvSpPr txBox="1"/>
            <p:nvPr/>
          </p:nvSpPr>
          <p:spPr>
            <a:xfrm>
              <a:off x="6784902" y="5677786"/>
              <a:ext cx="1146987" cy="584775"/>
            </a:xfrm>
            <a:prstGeom prst="rect">
              <a:avLst/>
            </a:prstGeom>
            <a:noFill/>
          </p:spPr>
          <p:txBody>
            <a:bodyPr wrap="square" rtlCol="0">
              <a:spAutoFit/>
            </a:bodyPr>
            <a:lstStyle/>
            <a:p>
              <a:pPr algn="l"/>
              <a:r>
                <a:rPr lang="en-US" sz="1600" dirty="0">
                  <a:solidFill>
                    <a:srgbClr val="0432FF"/>
                  </a:solidFill>
                  <a:latin typeface="Comic Sans MS" panose="030F0902030302020204" pitchFamily="66" charset="0"/>
                </a:rPr>
                <a:t>20 GeV x 250 GeV</a:t>
              </a:r>
            </a:p>
          </p:txBody>
        </p:sp>
      </p:grpSp>
      <p:sp>
        <p:nvSpPr>
          <p:cNvPr id="17" name="AutoShape 49">
            <a:extLst>
              <a:ext uri="{FF2B5EF4-FFF2-40B4-BE49-F238E27FC236}">
                <a16:creationId xmlns:a16="http://schemas.microsoft.com/office/drawing/2014/main" id="{3C5D721A-3E6D-B64C-ACCD-688563B46313}"/>
              </a:ext>
            </a:extLst>
          </p:cNvPr>
          <p:cNvSpPr>
            <a:spLocks noChangeArrowheads="1"/>
          </p:cNvSpPr>
          <p:nvPr/>
        </p:nvSpPr>
        <p:spPr bwMode="auto">
          <a:xfrm>
            <a:off x="5173362" y="783884"/>
            <a:ext cx="536475" cy="363744"/>
          </a:xfrm>
          <a:prstGeom prst="curvedRightArrow">
            <a:avLst>
              <a:gd name="adj1" fmla="val 24848"/>
              <a:gd name="adj2" fmla="val 49697"/>
              <a:gd name="adj3" fmla="val 33333"/>
            </a:avLst>
          </a:prstGeom>
          <a:gradFill flip="none" rotWithShape="1">
            <a:gsLst>
              <a:gs pos="100000">
                <a:srgbClr val="0000FF"/>
              </a:gs>
              <a:gs pos="0">
                <a:srgbClr val="0000FF">
                  <a:alpha val="64000"/>
                </a:srgbClr>
              </a:gs>
              <a:gs pos="53000">
                <a:schemeClr val="bg1"/>
              </a:gs>
            </a:gsLst>
            <a:path path="shape">
              <a:fillToRect l="50000" t="50000" r="50000" b="50000"/>
            </a:path>
            <a:tileRect/>
          </a:gradFill>
          <a:ln w="9525">
            <a:solidFill>
              <a:schemeClr val="tx1"/>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9" name="TextBox 8">
            <a:extLst>
              <a:ext uri="{FF2B5EF4-FFF2-40B4-BE49-F238E27FC236}">
                <a16:creationId xmlns:a16="http://schemas.microsoft.com/office/drawing/2014/main" id="{D10C1112-A9A5-854A-A1BB-E22CC2590C49}"/>
              </a:ext>
            </a:extLst>
          </p:cNvPr>
          <p:cNvSpPr txBox="1"/>
          <p:nvPr/>
        </p:nvSpPr>
        <p:spPr>
          <a:xfrm>
            <a:off x="5684108" y="659027"/>
            <a:ext cx="3337773" cy="923330"/>
          </a:xfrm>
          <a:prstGeom prst="rect">
            <a:avLst/>
          </a:prstGeom>
          <a:noFill/>
        </p:spPr>
        <p:txBody>
          <a:bodyPr wrap="none" rtlCol="0">
            <a:spAutoFit/>
          </a:bodyPr>
          <a:lstStyle/>
          <a:p>
            <a:pPr algn="l"/>
            <a:r>
              <a:rPr lang="en-US" dirty="0">
                <a:latin typeface="Comic Sans MS" panose="030F0902030302020204" pitchFamily="66" charset="0"/>
              </a:rPr>
              <a:t>very precise 3d cross section</a:t>
            </a:r>
          </a:p>
          <a:p>
            <a:pPr algn="l"/>
            <a:r>
              <a:rPr lang="en-US" dirty="0">
                <a:latin typeface="Comic Sans MS" panose="030F0902030302020204" pitchFamily="66" charset="0"/>
              </a:rPr>
              <a:t>covering a wide kinematics in</a:t>
            </a:r>
          </a:p>
          <a:p>
            <a:pPr algn="l"/>
            <a:r>
              <a:rPr lang="en-US" dirty="0">
                <a:latin typeface="Comic Sans MS" panose="030F0902030302020204" pitchFamily="66" charset="0"/>
              </a:rPr>
              <a:t>z,x,Q</a:t>
            </a:r>
            <a:r>
              <a:rPr lang="en-US" baseline="30000" dirty="0">
                <a:latin typeface="Comic Sans MS" panose="030F0902030302020204" pitchFamily="66" charset="0"/>
              </a:rPr>
              <a:t>2</a:t>
            </a:r>
          </a:p>
        </p:txBody>
      </p:sp>
    </p:spTree>
    <p:extLst>
      <p:ext uri="{BB962C8B-B14F-4D97-AF65-F5344CB8AC3E}">
        <p14:creationId xmlns:p14="http://schemas.microsoft.com/office/powerpoint/2010/main" val="2642917787"/>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B24573-3F4C-8742-9510-23B63284B15F}"/>
              </a:ext>
            </a:extLst>
          </p:cNvPr>
          <p:cNvPicPr>
            <a:picLocks noChangeAspect="1"/>
          </p:cNvPicPr>
          <p:nvPr/>
        </p:nvPicPr>
        <p:blipFill>
          <a:blip r:embed="rId2"/>
          <a:stretch>
            <a:fillRect/>
          </a:stretch>
        </p:blipFill>
        <p:spPr>
          <a:xfrm>
            <a:off x="0" y="806450"/>
            <a:ext cx="5600700" cy="3714750"/>
          </a:xfrm>
          <a:prstGeom prst="rect">
            <a:avLst/>
          </a:prstGeom>
        </p:spPr>
      </p:pic>
      <p:sp>
        <p:nvSpPr>
          <p:cNvPr id="2" name="Date Placeholder 1">
            <a:extLst>
              <a:ext uri="{FF2B5EF4-FFF2-40B4-BE49-F238E27FC236}">
                <a16:creationId xmlns:a16="http://schemas.microsoft.com/office/drawing/2014/main" id="{1AFAEE82-8ACD-C442-9566-F83D5CC8F616}"/>
              </a:ext>
            </a:extLst>
          </p:cNvPr>
          <p:cNvSpPr>
            <a:spLocks noGrp="1"/>
          </p:cNvSpPr>
          <p:nvPr>
            <p:ph type="dt" sz="half" idx="10"/>
          </p:nvPr>
        </p:nvSpPr>
        <p:spPr/>
        <p:txBody>
          <a:bodyPr/>
          <a:lstStyle/>
          <a:p>
            <a:r>
              <a:rPr lang="en-US"/>
              <a:t>E.C. Aschenauer</a:t>
            </a:r>
            <a:endParaRPr lang="en-US" dirty="0"/>
          </a:p>
        </p:txBody>
      </p:sp>
      <p:sp>
        <p:nvSpPr>
          <p:cNvPr id="3" name="Footer Placeholder 2">
            <a:extLst>
              <a:ext uri="{FF2B5EF4-FFF2-40B4-BE49-F238E27FC236}">
                <a16:creationId xmlns:a16="http://schemas.microsoft.com/office/drawing/2014/main" id="{033BC2E5-63D7-994D-9CD3-799C651229A4}"/>
              </a:ext>
            </a:extLst>
          </p:cNvPr>
          <p:cNvSpPr>
            <a:spLocks noGrp="1"/>
          </p:cNvSpPr>
          <p:nvPr>
            <p:ph type="ftr" sz="quarter" idx="11"/>
          </p:nvPr>
        </p:nvSpPr>
        <p:spPr/>
        <p:txBody>
          <a:bodyPr/>
          <a:lstStyle/>
          <a:p>
            <a:r>
              <a:rPr lang="en-US"/>
              <a:t>HENPIC April 2020</a:t>
            </a:r>
            <a:endParaRPr lang="en-US" dirty="0"/>
          </a:p>
        </p:txBody>
      </p:sp>
      <p:sp>
        <p:nvSpPr>
          <p:cNvPr id="4" name="Slide Number Placeholder 3">
            <a:extLst>
              <a:ext uri="{FF2B5EF4-FFF2-40B4-BE49-F238E27FC236}">
                <a16:creationId xmlns:a16="http://schemas.microsoft.com/office/drawing/2014/main" id="{97D7FDE4-62E0-7B40-8E14-FE03F28C7C67}"/>
              </a:ext>
            </a:extLst>
          </p:cNvPr>
          <p:cNvSpPr>
            <a:spLocks noGrp="1"/>
          </p:cNvSpPr>
          <p:nvPr>
            <p:ph type="sldNum" sz="quarter" idx="12"/>
          </p:nvPr>
        </p:nvSpPr>
        <p:spPr/>
        <p:txBody>
          <a:bodyPr/>
          <a:lstStyle/>
          <a:p>
            <a:fld id="{893C5830-40F3-F04E-B2E3-10E6672BA8FF}" type="slidenum">
              <a:rPr lang="en-US" smtClean="0"/>
              <a:pPr/>
              <a:t>13</a:t>
            </a:fld>
            <a:endParaRPr lang="en-US"/>
          </a:p>
        </p:txBody>
      </p:sp>
      <p:sp>
        <p:nvSpPr>
          <p:cNvPr id="5" name="Title 4">
            <a:extLst>
              <a:ext uri="{FF2B5EF4-FFF2-40B4-BE49-F238E27FC236}">
                <a16:creationId xmlns:a16="http://schemas.microsoft.com/office/drawing/2014/main" id="{D8C7C337-5B6F-B646-8E24-52649C5196D9}"/>
              </a:ext>
            </a:extLst>
          </p:cNvPr>
          <p:cNvSpPr>
            <a:spLocks noGrp="1"/>
          </p:cNvSpPr>
          <p:nvPr>
            <p:ph type="title"/>
          </p:nvPr>
        </p:nvSpPr>
        <p:spPr/>
        <p:txBody>
          <a:bodyPr/>
          <a:lstStyle/>
          <a:p>
            <a:r>
              <a:rPr lang="en-US" dirty="0"/>
              <a:t>PDF Constrain from SIDIS@EIC</a:t>
            </a:r>
          </a:p>
        </p:txBody>
      </p:sp>
      <p:sp>
        <p:nvSpPr>
          <p:cNvPr id="9" name="TextBox 8">
            <a:extLst>
              <a:ext uri="{FF2B5EF4-FFF2-40B4-BE49-F238E27FC236}">
                <a16:creationId xmlns:a16="http://schemas.microsoft.com/office/drawing/2014/main" id="{EEA932C2-AF20-A742-B113-E7ACB32BE5A6}"/>
              </a:ext>
            </a:extLst>
          </p:cNvPr>
          <p:cNvSpPr txBox="1"/>
          <p:nvPr/>
        </p:nvSpPr>
        <p:spPr>
          <a:xfrm>
            <a:off x="114300" y="495300"/>
            <a:ext cx="1338828" cy="369332"/>
          </a:xfrm>
          <a:prstGeom prst="rect">
            <a:avLst/>
          </a:prstGeom>
          <a:noFill/>
        </p:spPr>
        <p:txBody>
          <a:bodyPr wrap="none" rtlCol="0">
            <a:spAutoFit/>
          </a:bodyPr>
          <a:lstStyle/>
          <a:p>
            <a:pPr algn="l"/>
            <a:r>
              <a:rPr lang="en-US" dirty="0">
                <a:solidFill>
                  <a:srgbClr val="0432FF"/>
                </a:solidFill>
                <a:latin typeface="Comic Sans MS" panose="030F0902030302020204" pitchFamily="66" charset="0"/>
              </a:rPr>
              <a:t>√s=45 GeV</a:t>
            </a:r>
          </a:p>
        </p:txBody>
      </p:sp>
      <p:pic>
        <p:nvPicPr>
          <p:cNvPr id="12" name="Picture 11">
            <a:extLst>
              <a:ext uri="{FF2B5EF4-FFF2-40B4-BE49-F238E27FC236}">
                <a16:creationId xmlns:a16="http://schemas.microsoft.com/office/drawing/2014/main" id="{6B312CBC-DCC3-F048-8156-6A547B18A8D2}"/>
              </a:ext>
            </a:extLst>
          </p:cNvPr>
          <p:cNvPicPr>
            <a:picLocks noChangeAspect="1"/>
          </p:cNvPicPr>
          <p:nvPr/>
        </p:nvPicPr>
        <p:blipFill>
          <a:blip r:embed="rId3"/>
          <a:stretch>
            <a:fillRect/>
          </a:stretch>
        </p:blipFill>
        <p:spPr>
          <a:xfrm>
            <a:off x="3543300" y="3200400"/>
            <a:ext cx="5600700" cy="3657600"/>
          </a:xfrm>
          <a:prstGeom prst="rect">
            <a:avLst/>
          </a:prstGeom>
        </p:spPr>
      </p:pic>
      <p:sp>
        <p:nvSpPr>
          <p:cNvPr id="13" name="TextBox 12">
            <a:extLst>
              <a:ext uri="{FF2B5EF4-FFF2-40B4-BE49-F238E27FC236}">
                <a16:creationId xmlns:a16="http://schemas.microsoft.com/office/drawing/2014/main" id="{CEA0A713-3E3E-0543-9739-53EB27D6117F}"/>
              </a:ext>
            </a:extLst>
          </p:cNvPr>
          <p:cNvSpPr txBox="1"/>
          <p:nvPr/>
        </p:nvSpPr>
        <p:spPr>
          <a:xfrm>
            <a:off x="228600" y="4775200"/>
            <a:ext cx="3200400" cy="1015663"/>
          </a:xfrm>
          <a:prstGeom prst="rect">
            <a:avLst/>
          </a:prstGeom>
          <a:noFill/>
        </p:spPr>
        <p:txBody>
          <a:bodyPr wrap="square" rtlCol="0">
            <a:spAutoFit/>
          </a:bodyPr>
          <a:lstStyle/>
          <a:p>
            <a:pPr algn="l"/>
            <a:r>
              <a:rPr lang="en-US" sz="2000" dirty="0">
                <a:latin typeface="Comic Sans MS" panose="030F0902030302020204" pitchFamily="66" charset="0"/>
              </a:rPr>
              <a:t>If you want to know </a:t>
            </a:r>
          </a:p>
          <a:p>
            <a:pPr algn="l"/>
            <a:r>
              <a:rPr lang="en-US" sz="2000" dirty="0">
                <a:latin typeface="Comic Sans MS" panose="030F0902030302020204" pitchFamily="66" charset="0"/>
              </a:rPr>
              <a:t>s-PDF ask the EIC</a:t>
            </a:r>
          </a:p>
          <a:p>
            <a:pPr algn="l"/>
            <a:r>
              <a:rPr lang="en-US" sz="2000" dirty="0">
                <a:solidFill>
                  <a:srgbClr val="0432FF"/>
                </a:solidFill>
                <a:latin typeface="Comic Sans MS" panose="030F0902030302020204" pitchFamily="66" charset="0"/>
                <a:sym typeface="Wingdings" pitchFamily="2" charset="2"/>
              </a:rPr>
              <a:t> impact grows with √s </a:t>
            </a:r>
            <a:endParaRPr lang="en-US" sz="2000" dirty="0">
              <a:solidFill>
                <a:srgbClr val="0432FF"/>
              </a:solidFill>
              <a:latin typeface="Comic Sans MS" panose="030F0902030302020204" pitchFamily="66" charset="0"/>
            </a:endParaRPr>
          </a:p>
        </p:txBody>
      </p:sp>
      <p:sp>
        <p:nvSpPr>
          <p:cNvPr id="14" name="TextBox 13">
            <a:extLst>
              <a:ext uri="{FF2B5EF4-FFF2-40B4-BE49-F238E27FC236}">
                <a16:creationId xmlns:a16="http://schemas.microsoft.com/office/drawing/2014/main" id="{49FF9F19-83EC-B646-B338-8E4BF42FF58C}"/>
              </a:ext>
            </a:extLst>
          </p:cNvPr>
          <p:cNvSpPr txBox="1"/>
          <p:nvPr/>
        </p:nvSpPr>
        <p:spPr>
          <a:xfrm>
            <a:off x="5402391" y="637802"/>
            <a:ext cx="3570208" cy="646331"/>
          </a:xfrm>
          <a:prstGeom prst="rect">
            <a:avLst/>
          </a:prstGeom>
          <a:noFill/>
        </p:spPr>
        <p:txBody>
          <a:bodyPr wrap="square" rtlCol="0">
            <a:spAutoFit/>
          </a:bodyPr>
          <a:lstStyle/>
          <a:p>
            <a:pPr algn="l"/>
            <a:r>
              <a:rPr lang="en-US" sz="1200" dirty="0">
                <a:latin typeface="Comic Sans MS" panose="030F0902030302020204" pitchFamily="66" charset="0"/>
              </a:rPr>
              <a:t>Use reweighting method to define EIC SIDIS data impact on collinear unpolarized PDFs and Fragmentation functions </a:t>
            </a:r>
          </a:p>
        </p:txBody>
      </p:sp>
      <p:pic>
        <p:nvPicPr>
          <p:cNvPr id="15" name="Picture 14">
            <a:extLst>
              <a:ext uri="{FF2B5EF4-FFF2-40B4-BE49-F238E27FC236}">
                <a16:creationId xmlns:a16="http://schemas.microsoft.com/office/drawing/2014/main" id="{71296613-3F44-474A-AEA6-C971EA14866B}"/>
              </a:ext>
            </a:extLst>
          </p:cNvPr>
          <p:cNvPicPr>
            <a:picLocks noChangeAspect="1"/>
          </p:cNvPicPr>
          <p:nvPr/>
        </p:nvPicPr>
        <p:blipFill rotWithShape="1">
          <a:blip r:embed="rId4"/>
          <a:srcRect l="11097"/>
          <a:stretch/>
        </p:blipFill>
        <p:spPr>
          <a:xfrm>
            <a:off x="5486473" y="1427594"/>
            <a:ext cx="2021052" cy="558800"/>
          </a:xfrm>
          <a:prstGeom prst="rect">
            <a:avLst/>
          </a:prstGeom>
        </p:spPr>
      </p:pic>
      <p:pic>
        <p:nvPicPr>
          <p:cNvPr id="16" name="Picture 15">
            <a:extLst>
              <a:ext uri="{FF2B5EF4-FFF2-40B4-BE49-F238E27FC236}">
                <a16:creationId xmlns:a16="http://schemas.microsoft.com/office/drawing/2014/main" id="{74E11794-F462-944D-94E7-261FC1906D15}"/>
              </a:ext>
            </a:extLst>
          </p:cNvPr>
          <p:cNvPicPr>
            <a:picLocks noChangeAspect="1"/>
          </p:cNvPicPr>
          <p:nvPr/>
        </p:nvPicPr>
        <p:blipFill>
          <a:blip r:embed="rId5"/>
          <a:stretch>
            <a:fillRect/>
          </a:stretch>
        </p:blipFill>
        <p:spPr>
          <a:xfrm>
            <a:off x="5520465" y="2072373"/>
            <a:ext cx="1968500" cy="558800"/>
          </a:xfrm>
          <a:prstGeom prst="rect">
            <a:avLst/>
          </a:prstGeom>
        </p:spPr>
      </p:pic>
      <p:sp>
        <p:nvSpPr>
          <p:cNvPr id="17" name="TextBox 16">
            <a:extLst>
              <a:ext uri="{FF2B5EF4-FFF2-40B4-BE49-F238E27FC236}">
                <a16:creationId xmlns:a16="http://schemas.microsoft.com/office/drawing/2014/main" id="{95EE4109-2B54-204D-AA54-9F14FBB66494}"/>
              </a:ext>
            </a:extLst>
          </p:cNvPr>
          <p:cNvSpPr txBox="1"/>
          <p:nvPr/>
        </p:nvSpPr>
        <p:spPr>
          <a:xfrm>
            <a:off x="5402391" y="1226148"/>
            <a:ext cx="3570208" cy="276999"/>
          </a:xfrm>
          <a:prstGeom prst="rect">
            <a:avLst/>
          </a:prstGeom>
          <a:noFill/>
        </p:spPr>
        <p:txBody>
          <a:bodyPr wrap="none" rtlCol="0">
            <a:spAutoFit/>
          </a:bodyPr>
          <a:lstStyle/>
          <a:p>
            <a:pPr algn="l"/>
            <a:r>
              <a:rPr lang="en-US" sz="1200" dirty="0">
                <a:latin typeface="Comic Sans MS" panose="030F0902030302020204" pitchFamily="66" charset="0"/>
              </a:rPr>
              <a:t>Correlation factor of observable 𝓞 to a flavor </a:t>
            </a:r>
            <a:r>
              <a:rPr lang="en-US" sz="1200" dirty="0" err="1">
                <a:latin typeface="Comic Sans MS" panose="030F0902030302020204" pitchFamily="66" charset="0"/>
              </a:rPr>
              <a:t>i</a:t>
            </a:r>
            <a:endParaRPr lang="en-US" sz="1200" dirty="0">
              <a:latin typeface="Comic Sans MS" panose="030F0902030302020204" pitchFamily="66" charset="0"/>
            </a:endParaRPr>
          </a:p>
        </p:txBody>
      </p:sp>
      <p:cxnSp>
        <p:nvCxnSpPr>
          <p:cNvPr id="18" name="Straight Arrow Connector 17">
            <a:extLst>
              <a:ext uri="{FF2B5EF4-FFF2-40B4-BE49-F238E27FC236}">
                <a16:creationId xmlns:a16="http://schemas.microsoft.com/office/drawing/2014/main" id="{4605AC2B-C78C-5743-A662-2CF14B4E874D}"/>
              </a:ext>
            </a:extLst>
          </p:cNvPr>
          <p:cNvCxnSpPr>
            <a:cxnSpLocks/>
          </p:cNvCxnSpPr>
          <p:nvPr/>
        </p:nvCxnSpPr>
        <p:spPr>
          <a:xfrm>
            <a:off x="7459371" y="1766082"/>
            <a:ext cx="869294" cy="0"/>
          </a:xfrm>
          <a:prstGeom prst="straightConnector1">
            <a:avLst/>
          </a:prstGeom>
          <a:ln w="127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7831A09-5269-C14C-B04F-6FBDF9A3DF88}"/>
              </a:ext>
            </a:extLst>
          </p:cNvPr>
          <p:cNvSpPr txBox="1"/>
          <p:nvPr/>
        </p:nvSpPr>
        <p:spPr>
          <a:xfrm>
            <a:off x="7408729" y="1400848"/>
            <a:ext cx="974947" cy="400110"/>
          </a:xfrm>
          <a:prstGeom prst="rect">
            <a:avLst/>
          </a:prstGeom>
          <a:noFill/>
        </p:spPr>
        <p:txBody>
          <a:bodyPr wrap="none" rtlCol="0">
            <a:spAutoFit/>
          </a:bodyPr>
          <a:lstStyle/>
          <a:p>
            <a:pPr algn="ctr"/>
            <a:r>
              <a:rPr lang="en-US" sz="1000" dirty="0">
                <a:latin typeface="Comic Sans MS" panose="030F0902030302020204" pitchFamily="66" charset="0"/>
              </a:rPr>
              <a:t>account for </a:t>
            </a:r>
          </a:p>
          <a:p>
            <a:pPr algn="ctr"/>
            <a:r>
              <a:rPr lang="en-US" sz="1000" dirty="0">
                <a:latin typeface="Comic Sans MS" panose="030F0902030302020204" pitchFamily="66" charset="0"/>
              </a:rPr>
              <a:t>uncertainties</a:t>
            </a:r>
          </a:p>
        </p:txBody>
      </p:sp>
      <p:pic>
        <p:nvPicPr>
          <p:cNvPr id="20" name="Picture 19">
            <a:extLst>
              <a:ext uri="{FF2B5EF4-FFF2-40B4-BE49-F238E27FC236}">
                <a16:creationId xmlns:a16="http://schemas.microsoft.com/office/drawing/2014/main" id="{3BED0A66-A079-1E46-9C1E-94169D0519D7}"/>
              </a:ext>
            </a:extLst>
          </p:cNvPr>
          <p:cNvPicPr>
            <a:picLocks noChangeAspect="1"/>
          </p:cNvPicPr>
          <p:nvPr/>
        </p:nvPicPr>
        <p:blipFill>
          <a:blip r:embed="rId6"/>
          <a:stretch>
            <a:fillRect/>
          </a:stretch>
        </p:blipFill>
        <p:spPr>
          <a:xfrm>
            <a:off x="7622429" y="1793900"/>
            <a:ext cx="473507" cy="307780"/>
          </a:xfrm>
          <a:prstGeom prst="rect">
            <a:avLst/>
          </a:prstGeom>
        </p:spPr>
      </p:pic>
      <p:sp>
        <p:nvSpPr>
          <p:cNvPr id="21" name="TextBox 20">
            <a:extLst>
              <a:ext uri="{FF2B5EF4-FFF2-40B4-BE49-F238E27FC236}">
                <a16:creationId xmlns:a16="http://schemas.microsoft.com/office/drawing/2014/main" id="{5AA0F0F3-1E61-6948-B5CC-40F51692169F}"/>
              </a:ext>
            </a:extLst>
          </p:cNvPr>
          <p:cNvSpPr txBox="1"/>
          <p:nvPr/>
        </p:nvSpPr>
        <p:spPr>
          <a:xfrm>
            <a:off x="7726357" y="2509660"/>
            <a:ext cx="1401346" cy="246221"/>
          </a:xfrm>
          <a:prstGeom prst="rect">
            <a:avLst/>
          </a:prstGeom>
          <a:noFill/>
        </p:spPr>
        <p:txBody>
          <a:bodyPr wrap="none" rtlCol="0">
            <a:spAutoFit/>
          </a:bodyPr>
          <a:lstStyle/>
          <a:p>
            <a:pPr algn="l"/>
            <a:r>
              <a:rPr lang="en-US" sz="1000" dirty="0">
                <a:latin typeface="Symbol" pitchFamily="2" charset="2"/>
              </a:rPr>
              <a:t>D</a:t>
            </a:r>
            <a:r>
              <a:rPr lang="en-US" sz="1000" dirty="0">
                <a:latin typeface="Comic Sans MS" panose="030F0902030302020204" pitchFamily="66" charset="0"/>
              </a:rPr>
              <a:t> PDF in Observable</a:t>
            </a:r>
          </a:p>
        </p:txBody>
      </p:sp>
      <p:sp>
        <p:nvSpPr>
          <p:cNvPr id="22" name="TextBox 21">
            <a:extLst>
              <a:ext uri="{FF2B5EF4-FFF2-40B4-BE49-F238E27FC236}">
                <a16:creationId xmlns:a16="http://schemas.microsoft.com/office/drawing/2014/main" id="{28908806-E0EB-F344-87D9-BD918A43C848}"/>
              </a:ext>
            </a:extLst>
          </p:cNvPr>
          <p:cNvSpPr txBox="1"/>
          <p:nvPr/>
        </p:nvSpPr>
        <p:spPr>
          <a:xfrm>
            <a:off x="7658378" y="2198635"/>
            <a:ext cx="1463862" cy="400110"/>
          </a:xfrm>
          <a:prstGeom prst="rect">
            <a:avLst/>
          </a:prstGeom>
          <a:noFill/>
        </p:spPr>
        <p:txBody>
          <a:bodyPr wrap="none" rtlCol="0">
            <a:spAutoFit/>
          </a:bodyPr>
          <a:lstStyle/>
          <a:p>
            <a:pPr algn="ctr"/>
            <a:r>
              <a:rPr lang="en-US" sz="1000" dirty="0">
                <a:latin typeface="Symbol" pitchFamily="2" charset="2"/>
              </a:rPr>
              <a:t>d</a:t>
            </a:r>
            <a:r>
              <a:rPr lang="en-US" sz="1000" dirty="0">
                <a:latin typeface="Comic Sans MS" panose="030F0902030302020204" pitchFamily="66" charset="0"/>
              </a:rPr>
              <a:t>𝓞 : exp. uncertainty</a:t>
            </a:r>
            <a:r>
              <a:rPr lang="en-US" sz="1000" dirty="0">
                <a:latin typeface="Symbol" pitchFamily="2" charset="2"/>
              </a:rPr>
              <a:t> </a:t>
            </a:r>
          </a:p>
          <a:p>
            <a:pPr algn="ctr"/>
            <a:r>
              <a:rPr lang="en-US" sz="1000" dirty="0">
                <a:latin typeface="Comic Sans MS" panose="030F0902030302020204" pitchFamily="66" charset="0"/>
              </a:rPr>
              <a:t>Observable</a:t>
            </a:r>
          </a:p>
        </p:txBody>
      </p:sp>
      <p:sp>
        <p:nvSpPr>
          <p:cNvPr id="11" name="TextBox 10">
            <a:extLst>
              <a:ext uri="{FF2B5EF4-FFF2-40B4-BE49-F238E27FC236}">
                <a16:creationId xmlns:a16="http://schemas.microsoft.com/office/drawing/2014/main" id="{581BC4D3-4916-124B-BF5E-290FABB87C29}"/>
              </a:ext>
            </a:extLst>
          </p:cNvPr>
          <p:cNvSpPr txBox="1"/>
          <p:nvPr/>
        </p:nvSpPr>
        <p:spPr>
          <a:xfrm>
            <a:off x="5486473" y="2944148"/>
            <a:ext cx="1443024" cy="369332"/>
          </a:xfrm>
          <a:prstGeom prst="rect">
            <a:avLst/>
          </a:prstGeom>
          <a:noFill/>
        </p:spPr>
        <p:txBody>
          <a:bodyPr wrap="none" rtlCol="0">
            <a:spAutoFit/>
          </a:bodyPr>
          <a:lstStyle/>
          <a:p>
            <a:pPr algn="l"/>
            <a:r>
              <a:rPr lang="en-US" dirty="0">
                <a:solidFill>
                  <a:srgbClr val="0432FF"/>
                </a:solidFill>
                <a:latin typeface="Comic Sans MS" panose="030F0902030302020204" pitchFamily="66" charset="0"/>
              </a:rPr>
              <a:t>√s=145 GeV</a:t>
            </a:r>
          </a:p>
        </p:txBody>
      </p:sp>
    </p:spTree>
    <p:extLst>
      <p:ext uri="{BB962C8B-B14F-4D97-AF65-F5344CB8AC3E}">
        <p14:creationId xmlns:p14="http://schemas.microsoft.com/office/powerpoint/2010/main" val="3106495921"/>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forms the Spin of the Proton</a:t>
            </a:r>
          </a:p>
        </p:txBody>
      </p:sp>
      <p:sp>
        <p:nvSpPr>
          <p:cNvPr id="8" name="Date Placeholder 7">
            <a:extLst>
              <a:ext uri="{FF2B5EF4-FFF2-40B4-BE49-F238E27FC236}">
                <a16:creationId xmlns:a16="http://schemas.microsoft.com/office/drawing/2014/main" id="{AE12301C-596B-6E4A-9A95-A58A568D2EDB}"/>
              </a:ext>
            </a:extLst>
          </p:cNvPr>
          <p:cNvSpPr>
            <a:spLocks noGrp="1"/>
          </p:cNvSpPr>
          <p:nvPr>
            <p:ph type="dt" sz="half" idx="10"/>
          </p:nvPr>
        </p:nvSpPr>
        <p:spPr/>
        <p:txBody>
          <a:bodyPr/>
          <a:lstStyle/>
          <a:p>
            <a:r>
              <a:rPr lang="en-US"/>
              <a:t>E.C. Aschenauer</a:t>
            </a:r>
            <a:endParaRPr lang="en-US" dirty="0"/>
          </a:p>
        </p:txBody>
      </p:sp>
      <p:sp>
        <p:nvSpPr>
          <p:cNvPr id="9" name="Footer Placeholder 8">
            <a:extLst>
              <a:ext uri="{FF2B5EF4-FFF2-40B4-BE49-F238E27FC236}">
                <a16:creationId xmlns:a16="http://schemas.microsoft.com/office/drawing/2014/main" id="{3D42C5F3-AFE8-6E43-8778-7EE38C1185F9}"/>
              </a:ext>
            </a:extLst>
          </p:cNvPr>
          <p:cNvSpPr>
            <a:spLocks noGrp="1"/>
          </p:cNvSpPr>
          <p:nvPr>
            <p:ph type="ftr" sz="quarter" idx="11"/>
          </p:nvPr>
        </p:nvSpPr>
        <p:spPr/>
        <p:txBody>
          <a:bodyPr/>
          <a:lstStyle/>
          <a:p>
            <a:r>
              <a:rPr lang="en-US"/>
              <a:t>HENPIC April 2020</a:t>
            </a:r>
            <a:endParaRPr lang="en-US"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14</a:t>
            </a:fld>
            <a:endParaRPr lang="en-US"/>
          </a:p>
        </p:txBody>
      </p:sp>
      <p:sp>
        <p:nvSpPr>
          <p:cNvPr id="6" name="TextBox 5"/>
          <p:cNvSpPr txBox="1"/>
          <p:nvPr/>
        </p:nvSpPr>
        <p:spPr>
          <a:xfrm>
            <a:off x="1705700" y="468837"/>
            <a:ext cx="5726248" cy="1323439"/>
          </a:xfrm>
          <a:prstGeom prst="rect">
            <a:avLst/>
          </a:prstGeom>
          <a:noFill/>
        </p:spPr>
        <p:txBody>
          <a:bodyPr wrap="none" rtlCol="0">
            <a:spAutoFit/>
          </a:bodyPr>
          <a:lstStyle/>
          <a:p>
            <a:pPr algn="ctr"/>
            <a:r>
              <a:rPr lang="en-US" sz="1600" dirty="0">
                <a:solidFill>
                  <a:srgbClr val="FF00FF"/>
                </a:solidFill>
                <a:latin typeface="Comic Sans MS" charset="0"/>
                <a:ea typeface="Comic Sans MS" charset="0"/>
                <a:cs typeface="Comic Sans MS" charset="0"/>
              </a:rPr>
              <a:t>SPIN is one of the fundamental properties of matter</a:t>
            </a:r>
          </a:p>
          <a:p>
            <a:pPr algn="ctr"/>
            <a:r>
              <a:rPr lang="en-US" sz="1600" dirty="0">
                <a:solidFill>
                  <a:srgbClr val="0000FF"/>
                </a:solidFill>
                <a:latin typeface="Comic Sans MS" charset="0"/>
                <a:ea typeface="Comic Sans MS" charset="0"/>
                <a:cs typeface="Comic Sans MS" charset="0"/>
              </a:rPr>
              <a:t>all elementary particles, but the Higgs carry spin</a:t>
            </a:r>
          </a:p>
          <a:p>
            <a:pPr algn="ctr"/>
            <a:r>
              <a:rPr lang="en-US" sz="1600" dirty="0">
                <a:solidFill>
                  <a:srgbClr val="00FF00"/>
                </a:solidFill>
                <a:latin typeface="Comic Sans MS" charset="0"/>
                <a:ea typeface="Comic Sans MS" charset="0"/>
                <a:cs typeface="Comic Sans MS" charset="0"/>
              </a:rPr>
              <a:t>Studying Spin revealed many surprises in physics</a:t>
            </a:r>
          </a:p>
          <a:p>
            <a:pPr marL="285750" indent="-285750" algn="ctr">
              <a:buFont typeface="Wingdings" charset="0"/>
              <a:buChar char="à"/>
            </a:pPr>
            <a:r>
              <a:rPr lang="en-US" sz="1600" dirty="0">
                <a:solidFill>
                  <a:srgbClr val="0000FF"/>
                </a:solidFill>
                <a:latin typeface="Comic Sans MS" charset="0"/>
                <a:ea typeface="Comic Sans MS" charset="0"/>
                <a:cs typeface="Comic Sans MS" charset="0"/>
                <a:sym typeface="Wingdings"/>
              </a:rPr>
              <a:t>proton anomalous magnetic moment  substructure</a:t>
            </a:r>
            <a:endParaRPr lang="en-US" sz="1600" dirty="0">
              <a:solidFill>
                <a:srgbClr val="0000FF"/>
              </a:solidFill>
              <a:latin typeface="Comic Sans MS" charset="0"/>
              <a:ea typeface="Comic Sans MS" charset="0"/>
              <a:cs typeface="Comic Sans MS" charset="0"/>
            </a:endParaRPr>
          </a:p>
          <a:p>
            <a:pPr algn="ctr"/>
            <a:r>
              <a:rPr lang="en-US" sz="1600" dirty="0">
                <a:latin typeface="Comic Sans MS" charset="0"/>
                <a:ea typeface="Comic Sans MS" charset="0"/>
                <a:cs typeface="Comic Sans MS" charset="0"/>
              </a:rPr>
              <a:t>Spin cannot be explained by a static picture of the proton</a:t>
            </a:r>
          </a:p>
        </p:txBody>
      </p:sp>
      <p:sp>
        <p:nvSpPr>
          <p:cNvPr id="13" name="TextBox 12"/>
          <p:cNvSpPr txBox="1"/>
          <p:nvPr/>
        </p:nvSpPr>
        <p:spPr>
          <a:xfrm>
            <a:off x="1195047" y="1784358"/>
            <a:ext cx="6766596" cy="646331"/>
          </a:xfrm>
          <a:prstGeom prst="rect">
            <a:avLst/>
          </a:prstGeom>
          <a:noFill/>
        </p:spPr>
        <p:txBody>
          <a:bodyPr wrap="none" rtlCol="0">
            <a:spAutoFit/>
          </a:bodyPr>
          <a:lstStyle/>
          <a:p>
            <a:pPr algn="ctr"/>
            <a:r>
              <a:rPr lang="en-US" dirty="0">
                <a:latin typeface="Comic Sans MS" charset="0"/>
                <a:ea typeface="Comic Sans MS" charset="0"/>
                <a:cs typeface="Comic Sans MS" charset="0"/>
              </a:rPr>
              <a:t>It is more than the number </a:t>
            </a:r>
            <a:r>
              <a:rPr lang="en-US" dirty="0">
                <a:solidFill>
                  <a:srgbClr val="FF00FF"/>
                </a:solidFill>
                <a:latin typeface="Comic Sans MS" charset="0"/>
                <a:ea typeface="Comic Sans MS" charset="0"/>
                <a:cs typeface="Comic Sans MS" charset="0"/>
              </a:rPr>
              <a:t>½</a:t>
            </a:r>
            <a:r>
              <a:rPr lang="en-US" dirty="0">
                <a:latin typeface="Comic Sans MS" charset="0"/>
                <a:ea typeface="Comic Sans MS" charset="0"/>
                <a:cs typeface="Comic Sans MS" charset="0"/>
              </a:rPr>
              <a:t> ! It is the interplay between</a:t>
            </a:r>
          </a:p>
          <a:p>
            <a:pPr algn="ctr"/>
            <a:r>
              <a:rPr lang="en-US" dirty="0">
                <a:latin typeface="Comic Sans MS" charset="0"/>
                <a:ea typeface="Comic Sans MS" charset="0"/>
                <a:cs typeface="Comic Sans MS" charset="0"/>
              </a:rPr>
              <a:t>the intrinsic properties and interactions of quarks and gluons</a:t>
            </a:r>
          </a:p>
        </p:txBody>
      </p:sp>
      <p:sp>
        <p:nvSpPr>
          <p:cNvPr id="14" name="AutoShape 14"/>
          <p:cNvSpPr>
            <a:spLocks noChangeArrowheads="1"/>
          </p:cNvSpPr>
          <p:nvPr/>
        </p:nvSpPr>
        <p:spPr bwMode="auto">
          <a:xfrm>
            <a:off x="414861" y="1744580"/>
            <a:ext cx="643480" cy="321283"/>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rgbClr val="0000FF"/>
            </a:solidFill>
            <a:miter lim="800000"/>
            <a:headEnd/>
            <a:tailEnd/>
          </a:ln>
          <a:effectLst/>
        </p:spPr>
        <p:txBody>
          <a:bodyPr wrap="none" anchor="ctr">
            <a:prstTxWarp prst="textNoShape">
              <a:avLst/>
            </a:prstTxWarp>
          </a:bodyPr>
          <a:lstStyle/>
          <a:p>
            <a:pPr fontAlgn="auto">
              <a:spcBef>
                <a:spcPts val="0"/>
              </a:spcBef>
              <a:spcAft>
                <a:spcPts val="0"/>
              </a:spcAft>
              <a:defRPr/>
            </a:pPr>
            <a:endParaRPr lang="en-US">
              <a:effectLst>
                <a:outerShdw blurRad="38100" dist="38100" dir="2700000" algn="tl">
                  <a:srgbClr val="000000">
                    <a:alpha val="43137"/>
                  </a:srgbClr>
                </a:outerShdw>
              </a:effectLst>
              <a:latin typeface="Comic Sans MS" charset="0"/>
              <a:ea typeface="+mn-ea"/>
              <a:cs typeface="+mn-cs"/>
            </a:endParaRPr>
          </a:p>
        </p:txBody>
      </p:sp>
      <p:graphicFrame>
        <p:nvGraphicFramePr>
          <p:cNvPr id="19" name="Object 18"/>
          <p:cNvGraphicFramePr>
            <a:graphicFrameLocks noChangeAspect="1"/>
          </p:cNvGraphicFramePr>
          <p:nvPr/>
        </p:nvGraphicFramePr>
        <p:xfrm>
          <a:off x="1562100" y="2960688"/>
          <a:ext cx="6007100" cy="533400"/>
        </p:xfrm>
        <a:graphic>
          <a:graphicData uri="http://schemas.openxmlformats.org/presentationml/2006/ole">
            <mc:AlternateContent xmlns:mc="http://schemas.openxmlformats.org/markup-compatibility/2006">
              <mc:Choice xmlns:v="urn:schemas-microsoft-com:vml" Requires="v">
                <p:oleObj spid="_x0000_s103431" name="Equation" r:id="rId3" imgW="6007100" imgH="533400" progId="Equation.DSMT4">
                  <p:embed/>
                </p:oleObj>
              </mc:Choice>
              <mc:Fallback>
                <p:oleObj name="Equation" r:id="rId3" imgW="6007100" imgH="533400" progId="Equation.DSMT4">
                  <p:embed/>
                  <p:pic>
                    <p:nvPicPr>
                      <p:cNvPr id="19" name="Object 18"/>
                      <p:cNvPicPr>
                        <a:picLocks noChangeAspect="1" noChangeArrowheads="1"/>
                      </p:cNvPicPr>
                      <p:nvPr/>
                    </p:nvPicPr>
                    <p:blipFill>
                      <a:blip r:embed="rId4"/>
                      <a:srcRect/>
                      <a:stretch>
                        <a:fillRect/>
                      </a:stretch>
                    </p:blipFill>
                    <p:spPr bwMode="auto">
                      <a:xfrm>
                        <a:off x="1562100" y="2960688"/>
                        <a:ext cx="6007100" cy="5334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1" name="AutoShape 9"/>
          <p:cNvSpPr>
            <a:spLocks noChangeAspect="1"/>
          </p:cNvSpPr>
          <p:nvPr/>
        </p:nvSpPr>
        <p:spPr bwMode="auto">
          <a:xfrm rot="5400000" flipH="1">
            <a:off x="6794856" y="2360816"/>
            <a:ext cx="236723" cy="1258957"/>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22" name="TextBox 21"/>
          <p:cNvSpPr txBox="1"/>
          <p:nvPr/>
        </p:nvSpPr>
        <p:spPr>
          <a:xfrm>
            <a:off x="3639847" y="2389433"/>
            <a:ext cx="965286" cy="461665"/>
          </a:xfrm>
          <a:prstGeom prst="rect">
            <a:avLst/>
          </a:prstGeom>
          <a:noFill/>
        </p:spPr>
        <p:txBody>
          <a:bodyPr wrap="square" rtlCol="0">
            <a:spAutoFit/>
          </a:bodyPr>
          <a:lstStyle/>
          <a:p>
            <a:pPr algn="ctr"/>
            <a:r>
              <a:rPr lang="en-US" sz="1200" dirty="0">
                <a:solidFill>
                  <a:srgbClr val="008040"/>
                </a:solidFill>
                <a:latin typeface="Comic Sans MS" charset="0"/>
                <a:ea typeface="Comic Sans MS" charset="0"/>
                <a:cs typeface="Comic Sans MS" charset="0"/>
              </a:rPr>
              <a:t>total</a:t>
            </a:r>
          </a:p>
          <a:p>
            <a:pPr algn="ctr"/>
            <a:r>
              <a:rPr lang="en-US" sz="1200" dirty="0">
                <a:solidFill>
                  <a:srgbClr val="008040"/>
                </a:solidFill>
                <a:latin typeface="Comic Sans MS" charset="0"/>
                <a:ea typeface="Comic Sans MS" charset="0"/>
                <a:cs typeface="Comic Sans MS" charset="0"/>
              </a:rPr>
              <a:t>quark spin</a:t>
            </a:r>
          </a:p>
        </p:txBody>
      </p:sp>
      <p:sp>
        <p:nvSpPr>
          <p:cNvPr id="23" name="TextBox 22"/>
          <p:cNvSpPr txBox="1"/>
          <p:nvPr/>
        </p:nvSpPr>
        <p:spPr>
          <a:xfrm>
            <a:off x="6433734" y="2448610"/>
            <a:ext cx="943362" cy="461665"/>
          </a:xfrm>
          <a:prstGeom prst="rect">
            <a:avLst/>
          </a:prstGeom>
          <a:noFill/>
        </p:spPr>
        <p:txBody>
          <a:bodyPr wrap="none" rtlCol="0">
            <a:spAutoFit/>
          </a:bodyPr>
          <a:lstStyle/>
          <a:p>
            <a:pPr algn="ctr"/>
            <a:r>
              <a:rPr lang="en-US" sz="1200" dirty="0">
                <a:solidFill>
                  <a:srgbClr val="3366FF"/>
                </a:solidFill>
                <a:latin typeface="Comic Sans MS" charset="0"/>
                <a:ea typeface="Comic Sans MS" charset="0"/>
                <a:cs typeface="Comic Sans MS" charset="0"/>
              </a:rPr>
              <a:t>angular </a:t>
            </a:r>
          </a:p>
          <a:p>
            <a:pPr algn="ctr"/>
            <a:r>
              <a:rPr lang="en-US" sz="1200" dirty="0">
                <a:solidFill>
                  <a:srgbClr val="FF00FF"/>
                </a:solidFill>
                <a:latin typeface="Comic Sans MS" charset="0"/>
                <a:ea typeface="Comic Sans MS" charset="0"/>
                <a:cs typeface="Comic Sans MS" charset="0"/>
              </a:rPr>
              <a:t>momentum</a:t>
            </a:r>
          </a:p>
        </p:txBody>
      </p:sp>
      <p:sp>
        <p:nvSpPr>
          <p:cNvPr id="25" name="TextBox 24"/>
          <p:cNvSpPr txBox="1"/>
          <p:nvPr/>
        </p:nvSpPr>
        <p:spPr>
          <a:xfrm>
            <a:off x="5252570" y="2404899"/>
            <a:ext cx="550000" cy="461665"/>
          </a:xfrm>
          <a:prstGeom prst="rect">
            <a:avLst/>
          </a:prstGeom>
          <a:noFill/>
        </p:spPr>
        <p:txBody>
          <a:bodyPr wrap="none" rtlCol="0">
            <a:spAutoFit/>
          </a:bodyPr>
          <a:lstStyle/>
          <a:p>
            <a:pPr algn="ctr"/>
            <a:r>
              <a:rPr lang="en-US" sz="1200" dirty="0">
                <a:solidFill>
                  <a:srgbClr val="0000FF"/>
                </a:solidFill>
                <a:latin typeface="Comic Sans MS" charset="0"/>
                <a:ea typeface="Comic Sans MS" charset="0"/>
                <a:cs typeface="Comic Sans MS" charset="0"/>
              </a:rPr>
              <a:t>gluon</a:t>
            </a:r>
          </a:p>
          <a:p>
            <a:pPr algn="ctr"/>
            <a:r>
              <a:rPr lang="en-US" sz="1200" dirty="0">
                <a:solidFill>
                  <a:srgbClr val="0000FF"/>
                </a:solidFill>
                <a:latin typeface="Comic Sans MS" charset="0"/>
                <a:ea typeface="Comic Sans MS" charset="0"/>
                <a:cs typeface="Comic Sans MS" charset="0"/>
              </a:rPr>
              <a:t>spin</a:t>
            </a:r>
          </a:p>
        </p:txBody>
      </p:sp>
      <p:sp>
        <p:nvSpPr>
          <p:cNvPr id="3" name="TextBox 2"/>
          <p:cNvSpPr txBox="1"/>
          <p:nvPr/>
        </p:nvSpPr>
        <p:spPr>
          <a:xfrm>
            <a:off x="160867" y="2565398"/>
            <a:ext cx="2130711" cy="369332"/>
          </a:xfrm>
          <a:prstGeom prst="rect">
            <a:avLst/>
          </a:prstGeom>
          <a:noFill/>
        </p:spPr>
        <p:txBody>
          <a:bodyPr wrap="none" rtlCol="0">
            <a:spAutoFit/>
          </a:bodyPr>
          <a:lstStyle/>
          <a:p>
            <a:r>
              <a:rPr lang="en-US" dirty="0">
                <a:solidFill>
                  <a:srgbClr val="0000FF"/>
                </a:solidFill>
                <a:latin typeface="Comic Sans MS" charset="0"/>
                <a:ea typeface="Comic Sans MS" charset="0"/>
                <a:cs typeface="Comic Sans MS" charset="0"/>
              </a:rPr>
              <a:t>What do we know:</a:t>
            </a:r>
          </a:p>
        </p:txBody>
      </p:sp>
      <p:sp>
        <p:nvSpPr>
          <p:cNvPr id="29" name="TextBox 28"/>
          <p:cNvSpPr txBox="1"/>
          <p:nvPr/>
        </p:nvSpPr>
        <p:spPr>
          <a:xfrm>
            <a:off x="1477164" y="5988149"/>
            <a:ext cx="1196161" cy="523220"/>
          </a:xfrm>
          <a:prstGeom prst="rect">
            <a:avLst/>
          </a:prstGeom>
          <a:noFill/>
        </p:spPr>
        <p:txBody>
          <a:bodyPr wrap="none" rtlCol="0">
            <a:spAutoFit/>
          </a:bodyPr>
          <a:lstStyle/>
          <a:p>
            <a:r>
              <a:rPr lang="en-US" sz="2800" dirty="0">
                <a:latin typeface="Comic Sans MS" charset="0"/>
                <a:ea typeface="Comic Sans MS" charset="0"/>
                <a:cs typeface="Comic Sans MS" charset="0"/>
              </a:rPr>
              <a:t>Gluon </a:t>
            </a:r>
          </a:p>
        </p:txBody>
      </p:sp>
      <p:sp>
        <p:nvSpPr>
          <p:cNvPr id="30" name="TextBox 29"/>
          <p:cNvSpPr txBox="1"/>
          <p:nvPr/>
        </p:nvSpPr>
        <p:spPr>
          <a:xfrm>
            <a:off x="4053149" y="5992382"/>
            <a:ext cx="1518364" cy="523220"/>
          </a:xfrm>
          <a:prstGeom prst="rect">
            <a:avLst/>
          </a:prstGeom>
          <a:noFill/>
        </p:spPr>
        <p:txBody>
          <a:bodyPr wrap="none" rtlCol="0">
            <a:spAutoFit/>
          </a:bodyPr>
          <a:lstStyle/>
          <a:p>
            <a:r>
              <a:rPr lang="en-US" sz="2800" dirty="0">
                <a:latin typeface="Comic Sans MS" charset="0"/>
                <a:ea typeface="Comic Sans MS" charset="0"/>
                <a:cs typeface="Comic Sans MS" charset="0"/>
              </a:rPr>
              <a:t>Quarks </a:t>
            </a:r>
          </a:p>
        </p:txBody>
      </p:sp>
      <p:sp>
        <p:nvSpPr>
          <p:cNvPr id="31" name="TextBox 30"/>
          <p:cNvSpPr txBox="1"/>
          <p:nvPr/>
        </p:nvSpPr>
        <p:spPr>
          <a:xfrm>
            <a:off x="6757926" y="5976901"/>
            <a:ext cx="2100255" cy="769441"/>
          </a:xfrm>
          <a:prstGeom prst="rect">
            <a:avLst/>
          </a:prstGeom>
          <a:noFill/>
        </p:spPr>
        <p:txBody>
          <a:bodyPr wrap="none" rtlCol="0">
            <a:spAutoFit/>
          </a:bodyPr>
          <a:lstStyle/>
          <a:p>
            <a:pPr algn="ctr"/>
            <a:r>
              <a:rPr lang="en-US" sz="2200" dirty="0">
                <a:latin typeface="Comic Sans MS" charset="0"/>
                <a:ea typeface="Comic Sans MS" charset="0"/>
                <a:cs typeface="Comic Sans MS" charset="0"/>
              </a:rPr>
              <a:t>orbital angular</a:t>
            </a:r>
          </a:p>
          <a:p>
            <a:pPr algn="ctr"/>
            <a:r>
              <a:rPr lang="en-US" sz="2200" dirty="0">
                <a:latin typeface="Comic Sans MS" charset="0"/>
                <a:ea typeface="Comic Sans MS" charset="0"/>
                <a:cs typeface="Comic Sans MS" charset="0"/>
              </a:rPr>
              <a:t>momentum </a:t>
            </a:r>
          </a:p>
        </p:txBody>
      </p:sp>
      <p:sp>
        <p:nvSpPr>
          <p:cNvPr id="32" name="TextBox 31"/>
          <p:cNvSpPr txBox="1"/>
          <p:nvPr/>
        </p:nvSpPr>
        <p:spPr>
          <a:xfrm>
            <a:off x="207163" y="5977568"/>
            <a:ext cx="1114408" cy="523220"/>
          </a:xfrm>
          <a:prstGeom prst="rect">
            <a:avLst/>
          </a:prstGeom>
          <a:noFill/>
        </p:spPr>
        <p:txBody>
          <a:bodyPr wrap="none" rtlCol="0">
            <a:spAutoFit/>
          </a:bodyPr>
          <a:lstStyle/>
          <a:p>
            <a:r>
              <a:rPr lang="en-US" sz="2800" dirty="0">
                <a:latin typeface="Comic Sans MS" charset="0"/>
                <a:ea typeface="Comic Sans MS" charset="0"/>
                <a:cs typeface="Comic Sans MS" charset="0"/>
              </a:rPr>
              <a:t>1/2 - </a:t>
            </a:r>
          </a:p>
        </p:txBody>
      </p:sp>
      <p:sp>
        <p:nvSpPr>
          <p:cNvPr id="33" name="TextBox 32"/>
          <p:cNvSpPr txBox="1"/>
          <p:nvPr/>
        </p:nvSpPr>
        <p:spPr>
          <a:xfrm>
            <a:off x="3032919" y="5956402"/>
            <a:ext cx="304240" cy="523220"/>
          </a:xfrm>
          <a:prstGeom prst="rect">
            <a:avLst/>
          </a:prstGeom>
          <a:noFill/>
        </p:spPr>
        <p:txBody>
          <a:bodyPr wrap="none" rtlCol="0">
            <a:spAutoFit/>
          </a:bodyPr>
          <a:lstStyle/>
          <a:p>
            <a:r>
              <a:rPr lang="en-US" sz="2800" dirty="0">
                <a:latin typeface="Times New Roman"/>
                <a:cs typeface="Times New Roman"/>
              </a:rPr>
              <a:t>-</a:t>
            </a:r>
          </a:p>
        </p:txBody>
      </p:sp>
      <p:sp>
        <p:nvSpPr>
          <p:cNvPr id="34" name="TextBox 33"/>
          <p:cNvSpPr txBox="1"/>
          <p:nvPr/>
        </p:nvSpPr>
        <p:spPr>
          <a:xfrm>
            <a:off x="6053389" y="5981804"/>
            <a:ext cx="403826" cy="523220"/>
          </a:xfrm>
          <a:prstGeom prst="rect">
            <a:avLst/>
          </a:prstGeom>
          <a:noFill/>
        </p:spPr>
        <p:txBody>
          <a:bodyPr wrap="none" rtlCol="0">
            <a:spAutoFit/>
          </a:bodyPr>
          <a:lstStyle/>
          <a:p>
            <a:r>
              <a:rPr lang="en-US" sz="2800" dirty="0">
                <a:latin typeface="Times New Roman"/>
                <a:cs typeface="Times New Roman"/>
              </a:rPr>
              <a:t>=</a:t>
            </a:r>
          </a:p>
        </p:txBody>
      </p:sp>
      <p:grpSp>
        <p:nvGrpSpPr>
          <p:cNvPr id="44" name="Group 43"/>
          <p:cNvGrpSpPr/>
          <p:nvPr/>
        </p:nvGrpSpPr>
        <p:grpSpPr>
          <a:xfrm>
            <a:off x="24688" y="3403602"/>
            <a:ext cx="2900320" cy="2846082"/>
            <a:chOff x="24688" y="3403602"/>
            <a:chExt cx="2900320" cy="2846082"/>
          </a:xfrm>
        </p:grpSpPr>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t="11456" r="11501" b="1700"/>
            <a:stretch/>
          </p:blipFill>
          <p:spPr>
            <a:xfrm>
              <a:off x="24688" y="3403602"/>
              <a:ext cx="2900320" cy="2846082"/>
            </a:xfrm>
            <a:prstGeom prst="rect">
              <a:avLst/>
            </a:prstGeom>
          </p:spPr>
        </p:pic>
        <p:cxnSp>
          <p:nvCxnSpPr>
            <p:cNvPr id="35" name="Straight Connector 34"/>
            <p:cNvCxnSpPr/>
            <p:nvPr/>
          </p:nvCxnSpPr>
          <p:spPr bwMode="auto">
            <a:xfrm flipH="1" flipV="1">
              <a:off x="1659467" y="3496733"/>
              <a:ext cx="8466" cy="233680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36" name="TextBox 35"/>
            <p:cNvSpPr txBox="1"/>
            <p:nvPr/>
          </p:nvSpPr>
          <p:spPr>
            <a:xfrm>
              <a:off x="1557865" y="5198534"/>
              <a:ext cx="547596" cy="461665"/>
            </a:xfrm>
            <a:prstGeom prst="rect">
              <a:avLst/>
            </a:prstGeom>
            <a:noFill/>
          </p:spPr>
          <p:txBody>
            <a:bodyPr wrap="none" rtlCol="0">
              <a:spAutoFit/>
            </a:bodyPr>
            <a:lstStyle/>
            <a:p>
              <a:r>
                <a:rPr lang="en-US" sz="2400" dirty="0">
                  <a:latin typeface="Times New Roman"/>
                  <a:cs typeface="Times New Roman"/>
                </a:rPr>
                <a:t>⟼</a:t>
              </a:r>
            </a:p>
          </p:txBody>
        </p:sp>
        <p:sp>
          <p:nvSpPr>
            <p:cNvPr id="37" name="TextBox 36"/>
            <p:cNvSpPr txBox="1"/>
            <p:nvPr/>
          </p:nvSpPr>
          <p:spPr>
            <a:xfrm>
              <a:off x="1591724" y="5232404"/>
              <a:ext cx="428322" cy="246221"/>
            </a:xfrm>
            <a:prstGeom prst="rect">
              <a:avLst/>
            </a:prstGeom>
            <a:noFill/>
          </p:spPr>
          <p:txBody>
            <a:bodyPr wrap="none" rtlCol="0">
              <a:spAutoFit/>
            </a:bodyPr>
            <a:lstStyle/>
            <a:p>
              <a:r>
                <a:rPr lang="en-US" sz="1000" dirty="0">
                  <a:latin typeface="Times New Roman"/>
                  <a:cs typeface="Times New Roman"/>
                </a:rPr>
                <a:t>data</a:t>
              </a:r>
            </a:p>
          </p:txBody>
        </p:sp>
      </p:grpSp>
      <p:sp>
        <p:nvSpPr>
          <p:cNvPr id="20" name="AutoShape 9"/>
          <p:cNvSpPr>
            <a:spLocks noChangeAspect="1"/>
          </p:cNvSpPr>
          <p:nvPr/>
        </p:nvSpPr>
        <p:spPr bwMode="auto">
          <a:xfrm rot="5400000" flipH="1">
            <a:off x="4043740" y="2327918"/>
            <a:ext cx="214338" cy="1261836"/>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24" name="AutoShape 9"/>
          <p:cNvSpPr>
            <a:spLocks noChangeAspect="1"/>
          </p:cNvSpPr>
          <p:nvPr/>
        </p:nvSpPr>
        <p:spPr bwMode="auto">
          <a:xfrm rot="5400000" flipH="1">
            <a:off x="5441509" y="2382468"/>
            <a:ext cx="205436" cy="1191895"/>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grpSp>
        <p:nvGrpSpPr>
          <p:cNvPr id="5" name="Group 4"/>
          <p:cNvGrpSpPr/>
          <p:nvPr/>
        </p:nvGrpSpPr>
        <p:grpSpPr>
          <a:xfrm>
            <a:off x="3039441" y="3431561"/>
            <a:ext cx="2883934" cy="2813244"/>
            <a:chOff x="3127789" y="3873298"/>
            <a:chExt cx="2883934" cy="2813244"/>
          </a:xfrm>
        </p:grpSpPr>
        <p:pic>
          <p:nvPicPr>
            <p:cNvPr id="27" name="Picture 26"/>
            <p:cNvPicPr>
              <a:picLocks noChangeAspect="1"/>
            </p:cNvPicPr>
            <p:nvPr/>
          </p:nvPicPr>
          <p:blipFill rotWithShape="1">
            <a:blip r:embed="rId6">
              <a:extLst>
                <a:ext uri="{28A0092B-C50C-407E-A947-70E740481C1C}">
                  <a14:useLocalDpi xmlns:a14="http://schemas.microsoft.com/office/drawing/2010/main" val="0"/>
                </a:ext>
              </a:extLst>
            </a:blip>
            <a:srcRect t="11766" r="12001" b="2392"/>
            <a:stretch/>
          </p:blipFill>
          <p:spPr>
            <a:xfrm>
              <a:off x="3127789" y="3873298"/>
              <a:ext cx="2883934" cy="2813244"/>
            </a:xfrm>
            <a:prstGeom prst="rect">
              <a:avLst/>
            </a:prstGeom>
          </p:spPr>
        </p:pic>
        <p:cxnSp>
          <p:nvCxnSpPr>
            <p:cNvPr id="38" name="Straight Connector 37"/>
            <p:cNvCxnSpPr/>
            <p:nvPr/>
          </p:nvCxnSpPr>
          <p:spPr bwMode="auto">
            <a:xfrm flipH="1" flipV="1">
              <a:off x="4758267" y="3949496"/>
              <a:ext cx="8466" cy="233680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39" name="TextBox 38"/>
            <p:cNvSpPr txBox="1"/>
            <p:nvPr/>
          </p:nvSpPr>
          <p:spPr>
            <a:xfrm>
              <a:off x="4690524" y="5685167"/>
              <a:ext cx="428322" cy="246221"/>
            </a:xfrm>
            <a:prstGeom prst="rect">
              <a:avLst/>
            </a:prstGeom>
            <a:noFill/>
          </p:spPr>
          <p:txBody>
            <a:bodyPr wrap="none" rtlCol="0">
              <a:spAutoFit/>
            </a:bodyPr>
            <a:lstStyle/>
            <a:p>
              <a:r>
                <a:rPr lang="en-US" sz="1000" dirty="0">
                  <a:latin typeface="Times New Roman"/>
                  <a:cs typeface="Times New Roman"/>
                </a:rPr>
                <a:t>data</a:t>
              </a:r>
            </a:p>
          </p:txBody>
        </p:sp>
        <p:sp>
          <p:nvSpPr>
            <p:cNvPr id="42" name="TextBox 41"/>
            <p:cNvSpPr txBox="1"/>
            <p:nvPr/>
          </p:nvSpPr>
          <p:spPr>
            <a:xfrm>
              <a:off x="4656664" y="5642828"/>
              <a:ext cx="547596" cy="461665"/>
            </a:xfrm>
            <a:prstGeom prst="rect">
              <a:avLst/>
            </a:prstGeom>
            <a:noFill/>
          </p:spPr>
          <p:txBody>
            <a:bodyPr wrap="none" rtlCol="0">
              <a:spAutoFit/>
            </a:bodyPr>
            <a:lstStyle/>
            <a:p>
              <a:r>
                <a:rPr lang="en-US" sz="2400" dirty="0">
                  <a:latin typeface="Times New Roman"/>
                  <a:cs typeface="Times New Roman"/>
                </a:rPr>
                <a:t>⟼</a:t>
              </a:r>
            </a:p>
          </p:txBody>
        </p:sp>
      </p:grpSp>
      <p:pic>
        <p:nvPicPr>
          <p:cNvPr id="28" name="Picture 27"/>
          <p:cNvPicPr>
            <a:picLocks noChangeAspect="1"/>
          </p:cNvPicPr>
          <p:nvPr/>
        </p:nvPicPr>
        <p:blipFill rotWithShape="1">
          <a:blip r:embed="rId7">
            <a:extLst>
              <a:ext uri="{28A0092B-C50C-407E-A947-70E740481C1C}">
                <a14:useLocalDpi xmlns:a14="http://schemas.microsoft.com/office/drawing/2010/main" val="0"/>
              </a:ext>
            </a:extLst>
          </a:blip>
          <a:srcRect t="11473" r="12040" b="2368"/>
          <a:stretch/>
        </p:blipFill>
        <p:spPr>
          <a:xfrm>
            <a:off x="6193752" y="3412067"/>
            <a:ext cx="2882656" cy="2823633"/>
          </a:xfrm>
          <a:prstGeom prst="rect">
            <a:avLst/>
          </a:prstGeom>
        </p:spPr>
      </p:pic>
      <p:sp>
        <p:nvSpPr>
          <p:cNvPr id="7" name="TextBox 6"/>
          <p:cNvSpPr txBox="1"/>
          <p:nvPr/>
        </p:nvSpPr>
        <p:spPr>
          <a:xfrm>
            <a:off x="1744867" y="6367195"/>
            <a:ext cx="813043" cy="461665"/>
          </a:xfrm>
          <a:prstGeom prst="rect">
            <a:avLst/>
          </a:prstGeom>
          <a:noFill/>
        </p:spPr>
        <p:txBody>
          <a:bodyPr wrap="none" rtlCol="0">
            <a:spAutoFit/>
          </a:bodyPr>
          <a:lstStyle/>
          <a:p>
            <a:r>
              <a:rPr lang="en-US" sz="2400" b="1" dirty="0">
                <a:solidFill>
                  <a:schemeClr val="bg1"/>
                </a:solidFill>
                <a:latin typeface="Comic Sans MS" charset="0"/>
                <a:ea typeface="Comic Sans MS" charset="0"/>
                <a:cs typeface="Comic Sans MS" charset="0"/>
              </a:rPr>
              <a:t>40%</a:t>
            </a:r>
          </a:p>
        </p:txBody>
      </p:sp>
      <p:sp>
        <p:nvSpPr>
          <p:cNvPr id="40" name="TextBox 39"/>
          <p:cNvSpPr txBox="1"/>
          <p:nvPr/>
        </p:nvSpPr>
        <p:spPr>
          <a:xfrm>
            <a:off x="4371009" y="6364987"/>
            <a:ext cx="813043" cy="461665"/>
          </a:xfrm>
          <a:prstGeom prst="rect">
            <a:avLst/>
          </a:prstGeom>
          <a:noFill/>
        </p:spPr>
        <p:txBody>
          <a:bodyPr wrap="none" rtlCol="0">
            <a:spAutoFit/>
          </a:bodyPr>
          <a:lstStyle/>
          <a:p>
            <a:r>
              <a:rPr lang="en-US" sz="2400" b="1" dirty="0">
                <a:solidFill>
                  <a:schemeClr val="bg1"/>
                </a:solidFill>
                <a:latin typeface="Comic Sans MS" charset="0"/>
                <a:ea typeface="Comic Sans MS" charset="0"/>
                <a:cs typeface="Comic Sans MS" charset="0"/>
              </a:rPr>
              <a:t>30%</a:t>
            </a:r>
          </a:p>
        </p:txBody>
      </p:sp>
    </p:spTree>
    <p:extLst>
      <p:ext uri="{BB962C8B-B14F-4D97-AF65-F5344CB8AC3E}">
        <p14:creationId xmlns:p14="http://schemas.microsoft.com/office/powerpoint/2010/main" val="1550315945"/>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linds(horizont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arn(inVertical)">
                                      <p:cBhvr>
                                        <p:cTn id="30" dur="500"/>
                                        <p:tgtEl>
                                          <p:spTgt spid="3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barn(inVertical)">
                                      <p:cBhvr>
                                        <p:cTn id="36" dur="500"/>
                                        <p:tgtEl>
                                          <p:spTgt spid="3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7"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1_Q2.v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8833" y="1909233"/>
            <a:ext cx="4537710" cy="4537710"/>
          </a:xfrm>
          <a:prstGeom prst="rect">
            <a:avLst/>
          </a:prstGeom>
        </p:spPr>
      </p:pic>
      <p:sp>
        <p:nvSpPr>
          <p:cNvPr id="2" name="Title 1"/>
          <p:cNvSpPr>
            <a:spLocks noGrp="1"/>
          </p:cNvSpPr>
          <p:nvPr>
            <p:ph type="title"/>
          </p:nvPr>
        </p:nvSpPr>
        <p:spPr/>
        <p:txBody>
          <a:bodyPr/>
          <a:lstStyle/>
          <a:p>
            <a:r>
              <a:rPr lang="en-US" sz="2400" dirty="0"/>
              <a:t>How to decompose the Spin of the Proton</a:t>
            </a:r>
          </a:p>
        </p:txBody>
      </p:sp>
      <p:sp>
        <p:nvSpPr>
          <p:cNvPr id="6" name="Date Placeholder 5"/>
          <p:cNvSpPr>
            <a:spLocks noGrp="1"/>
          </p:cNvSpPr>
          <p:nvPr>
            <p:ph type="dt" sz="half" idx="10"/>
          </p:nvPr>
        </p:nvSpPr>
        <p:spPr/>
        <p:txBody>
          <a:bodyPr/>
          <a:lstStyle/>
          <a:p>
            <a:r>
              <a:rPr lang="en-US"/>
              <a:t>E.C. Aschenauer</a:t>
            </a:r>
          </a:p>
        </p:txBody>
      </p:sp>
      <p:sp>
        <p:nvSpPr>
          <p:cNvPr id="7" name="Footer Placeholder 6"/>
          <p:cNvSpPr>
            <a:spLocks noGrp="1"/>
          </p:cNvSpPr>
          <p:nvPr>
            <p:ph type="ftr" sz="quarter" idx="11"/>
          </p:nvPr>
        </p:nvSpPr>
        <p:spPr/>
        <p:txBody>
          <a:bodyPr/>
          <a:lstStyle/>
          <a:p>
            <a:r>
              <a:rPr lang="tr-TR"/>
              <a:t>HENPIC April 2020</a:t>
            </a:r>
            <a:endParaRPr lang="en-US"/>
          </a:p>
        </p:txBody>
      </p:sp>
      <p:sp>
        <p:nvSpPr>
          <p:cNvPr id="4" name="Slide Number Placeholder 3"/>
          <p:cNvSpPr>
            <a:spLocks noGrp="1"/>
          </p:cNvSpPr>
          <p:nvPr>
            <p:ph type="sldNum" sz="quarter" idx="12"/>
          </p:nvPr>
        </p:nvSpPr>
        <p:spPr/>
        <p:txBody>
          <a:bodyPr/>
          <a:lstStyle/>
          <a:p>
            <a:fld id="{E7C2DFF1-6A7E-5841-980E-96BA788216E4}" type="slidenum">
              <a:rPr lang="en-US" smtClean="0"/>
              <a:pPr/>
              <a:t>15</a:t>
            </a:fld>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386" t="12545" r="12102" b="3887"/>
          <a:stretch/>
        </p:blipFill>
        <p:spPr>
          <a:xfrm>
            <a:off x="5168347" y="2476829"/>
            <a:ext cx="3880287" cy="3792074"/>
          </a:xfrm>
          <a:prstGeom prst="rect">
            <a:avLst/>
          </a:prstGeom>
        </p:spPr>
      </p:pic>
      <p:grpSp>
        <p:nvGrpSpPr>
          <p:cNvPr id="9" name="Group 8"/>
          <p:cNvGrpSpPr/>
          <p:nvPr/>
        </p:nvGrpSpPr>
        <p:grpSpPr>
          <a:xfrm>
            <a:off x="198200" y="1758861"/>
            <a:ext cx="4904913" cy="1907580"/>
            <a:chOff x="149742" y="3812109"/>
            <a:chExt cx="4904913" cy="1907580"/>
          </a:xfrm>
        </p:grpSpPr>
        <p:pic>
          <p:nvPicPr>
            <p:cNvPr id="10" name="Picture 9" descr="uli_dis.diagra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317" y="3812109"/>
              <a:ext cx="4774338" cy="1907580"/>
            </a:xfrm>
            <a:prstGeom prst="rect">
              <a:avLst/>
            </a:prstGeom>
          </p:spPr>
        </p:pic>
        <p:sp>
          <p:nvSpPr>
            <p:cNvPr id="11" name="TextBox 10"/>
            <p:cNvSpPr txBox="1"/>
            <p:nvPr/>
          </p:nvSpPr>
          <p:spPr>
            <a:xfrm>
              <a:off x="149742" y="4792657"/>
              <a:ext cx="938545" cy="584776"/>
            </a:xfrm>
            <a:prstGeom prst="rect">
              <a:avLst/>
            </a:prstGeom>
            <a:noFill/>
          </p:spPr>
          <p:txBody>
            <a:bodyPr wrap="none" rtlCol="0">
              <a:spAutoFit/>
            </a:bodyPr>
            <a:lstStyle/>
            <a:p>
              <a:r>
                <a:rPr lang="en-US" sz="3200" dirty="0">
                  <a:solidFill>
                    <a:srgbClr val="0000FF"/>
                  </a:solidFill>
                </a:rPr>
                <a:t>g</a:t>
              </a:r>
              <a:r>
                <a:rPr lang="en-US" sz="3200" baseline="-25000" dirty="0">
                  <a:solidFill>
                    <a:srgbClr val="0000FF"/>
                  </a:solidFill>
                </a:rPr>
                <a:t>1 </a:t>
              </a:r>
              <a:r>
                <a:rPr lang="en-US" sz="3200" dirty="0">
                  <a:solidFill>
                    <a:srgbClr val="0000FF"/>
                  </a:solidFill>
                </a:rPr>
                <a:t>~</a:t>
              </a:r>
            </a:p>
          </p:txBody>
        </p:sp>
        <p:sp>
          <p:nvSpPr>
            <p:cNvPr id="12" name="TextBox 11"/>
            <p:cNvSpPr txBox="1"/>
            <p:nvPr/>
          </p:nvSpPr>
          <p:spPr>
            <a:xfrm>
              <a:off x="2777051" y="4656206"/>
              <a:ext cx="529061" cy="769441"/>
            </a:xfrm>
            <a:prstGeom prst="rect">
              <a:avLst/>
            </a:prstGeom>
            <a:noFill/>
          </p:spPr>
          <p:txBody>
            <a:bodyPr wrap="none" rtlCol="0">
              <a:spAutoFit/>
            </a:bodyPr>
            <a:lstStyle/>
            <a:p>
              <a:r>
                <a:rPr lang="en-US" sz="4400" dirty="0"/>
                <a:t>-</a:t>
              </a:r>
            </a:p>
          </p:txBody>
        </p:sp>
      </p:grpSp>
      <p:sp>
        <p:nvSpPr>
          <p:cNvPr id="5" name="TextBox 4"/>
          <p:cNvSpPr txBox="1"/>
          <p:nvPr/>
        </p:nvSpPr>
        <p:spPr>
          <a:xfrm>
            <a:off x="0" y="607399"/>
            <a:ext cx="6114174" cy="923330"/>
          </a:xfrm>
          <a:prstGeom prst="rect">
            <a:avLst/>
          </a:prstGeom>
          <a:noFill/>
        </p:spPr>
        <p:txBody>
          <a:bodyPr wrap="none" rtlCol="0">
            <a:spAutoFit/>
          </a:bodyPr>
          <a:lstStyle/>
          <a:p>
            <a:r>
              <a:rPr lang="en-US" dirty="0">
                <a:latin typeface="Comic Sans MS" charset="0"/>
                <a:ea typeface="Comic Sans MS" charset="0"/>
                <a:cs typeface="Comic Sans MS" charset="0"/>
              </a:rPr>
              <a:t>To determine the contribution of quarks and gluons</a:t>
            </a:r>
          </a:p>
          <a:p>
            <a:r>
              <a:rPr lang="en-US" dirty="0">
                <a:latin typeface="Comic Sans MS" charset="0"/>
                <a:ea typeface="Comic Sans MS" charset="0"/>
                <a:cs typeface="Comic Sans MS" charset="0"/>
              </a:rPr>
              <a:t>to the spin of the proton, one needs to measure </a:t>
            </a:r>
          </a:p>
          <a:p>
            <a:r>
              <a:rPr lang="en-US" dirty="0">
                <a:latin typeface="Comic Sans MS" charset="0"/>
                <a:ea typeface="Comic Sans MS" charset="0"/>
                <a:cs typeface="Comic Sans MS" charset="0"/>
              </a:rPr>
              <a:t>the cross section difference </a:t>
            </a:r>
            <a:r>
              <a:rPr lang="en-US" i="1" dirty="0">
                <a:solidFill>
                  <a:srgbClr val="0000FF"/>
                </a:solidFill>
                <a:latin typeface="Comic Sans MS" charset="0"/>
                <a:ea typeface="Comic Sans MS" charset="0"/>
                <a:cs typeface="Comic Sans MS" charset="0"/>
              </a:rPr>
              <a:t>g</a:t>
            </a:r>
            <a:r>
              <a:rPr lang="en-US" i="1" baseline="-25000" dirty="0">
                <a:solidFill>
                  <a:srgbClr val="0000FF"/>
                </a:solidFill>
                <a:latin typeface="Comic Sans MS" charset="0"/>
                <a:ea typeface="Comic Sans MS" charset="0"/>
                <a:cs typeface="Comic Sans MS" charset="0"/>
              </a:rPr>
              <a:t>1</a:t>
            </a:r>
            <a:r>
              <a:rPr lang="en-US" dirty="0">
                <a:latin typeface="Comic Sans MS" charset="0"/>
                <a:ea typeface="Comic Sans MS" charset="0"/>
                <a:cs typeface="Comic Sans MS" charset="0"/>
              </a:rPr>
              <a:t> as function of </a:t>
            </a:r>
            <a:r>
              <a:rPr lang="en-US" i="1" dirty="0">
                <a:latin typeface="Comic Sans MS" charset="0"/>
                <a:ea typeface="Comic Sans MS" charset="0"/>
                <a:cs typeface="Comic Sans MS" charset="0"/>
              </a:rPr>
              <a:t>x</a:t>
            </a:r>
            <a:r>
              <a:rPr lang="en-US" dirty="0">
                <a:latin typeface="Comic Sans MS" charset="0"/>
                <a:ea typeface="Comic Sans MS" charset="0"/>
                <a:cs typeface="Comic Sans MS" charset="0"/>
              </a:rPr>
              <a:t> and </a:t>
            </a:r>
            <a:r>
              <a:rPr lang="en-US" i="1" dirty="0">
                <a:latin typeface="Comic Sans MS" charset="0"/>
                <a:ea typeface="Comic Sans MS" charset="0"/>
                <a:cs typeface="Comic Sans MS" charset="0"/>
              </a:rPr>
              <a:t>Q</a:t>
            </a:r>
            <a:r>
              <a:rPr lang="en-US" i="1" baseline="30000" dirty="0">
                <a:latin typeface="Comic Sans MS" charset="0"/>
                <a:ea typeface="Comic Sans MS" charset="0"/>
                <a:cs typeface="Comic Sans MS" charset="0"/>
              </a:rPr>
              <a:t>2</a:t>
            </a:r>
          </a:p>
        </p:txBody>
      </p:sp>
      <p:sp>
        <p:nvSpPr>
          <p:cNvPr id="15" name="TextBox 14"/>
          <p:cNvSpPr txBox="1"/>
          <p:nvPr/>
        </p:nvSpPr>
        <p:spPr>
          <a:xfrm>
            <a:off x="541867" y="4009910"/>
            <a:ext cx="4097597" cy="1600438"/>
          </a:xfrm>
          <a:prstGeom prst="rect">
            <a:avLst/>
          </a:prstGeom>
          <a:noFill/>
        </p:spPr>
        <p:txBody>
          <a:bodyPr wrap="none" rtlCol="0">
            <a:spAutoFit/>
          </a:bodyPr>
          <a:lstStyle/>
          <a:p>
            <a:r>
              <a:rPr lang="en-US" dirty="0">
                <a:solidFill>
                  <a:srgbClr val="0000FF"/>
                </a:solidFill>
                <a:latin typeface="Comic Sans MS" charset="0"/>
                <a:ea typeface="Comic Sans MS" charset="0"/>
                <a:cs typeface="Comic Sans MS" charset="0"/>
              </a:rPr>
              <a:t>quark contribution:</a:t>
            </a:r>
          </a:p>
          <a:p>
            <a:r>
              <a:rPr lang="en-US" dirty="0">
                <a:latin typeface="Comic Sans MS" charset="0"/>
                <a:ea typeface="Comic Sans MS" charset="0"/>
                <a:cs typeface="Comic Sans MS" charset="0"/>
              </a:rPr>
              <a:t>The integral of </a:t>
            </a:r>
            <a:r>
              <a:rPr lang="en-US" i="1" dirty="0">
                <a:latin typeface="Comic Sans MS" charset="0"/>
                <a:ea typeface="Comic Sans MS" charset="0"/>
                <a:cs typeface="Comic Sans MS" charset="0"/>
              </a:rPr>
              <a:t>g</a:t>
            </a:r>
            <a:r>
              <a:rPr lang="en-US" i="1" baseline="-25000" dirty="0">
                <a:latin typeface="Comic Sans MS" charset="0"/>
                <a:ea typeface="Comic Sans MS" charset="0"/>
                <a:cs typeface="Comic Sans MS" charset="0"/>
              </a:rPr>
              <a:t>1</a:t>
            </a:r>
            <a:r>
              <a:rPr lang="en-US" dirty="0">
                <a:latin typeface="Comic Sans MS" charset="0"/>
                <a:ea typeface="Comic Sans MS" charset="0"/>
                <a:cs typeface="Comic Sans MS" charset="0"/>
              </a:rPr>
              <a:t> over </a:t>
            </a:r>
            <a:r>
              <a:rPr lang="en-US" i="1" dirty="0">
                <a:latin typeface="Comic Sans MS" charset="0"/>
                <a:ea typeface="Comic Sans MS" charset="0"/>
                <a:cs typeface="Comic Sans MS" charset="0"/>
              </a:rPr>
              <a:t>x</a:t>
            </a:r>
            <a:r>
              <a:rPr lang="en-US" dirty="0">
                <a:latin typeface="Comic Sans MS" charset="0"/>
                <a:ea typeface="Comic Sans MS" charset="0"/>
                <a:cs typeface="Comic Sans MS" charset="0"/>
              </a:rPr>
              <a:t> from 0 to 1</a:t>
            </a:r>
          </a:p>
          <a:p>
            <a:endParaRPr lang="en-US" sz="800" dirty="0">
              <a:latin typeface="Comic Sans MS" charset="0"/>
              <a:ea typeface="Comic Sans MS" charset="0"/>
              <a:cs typeface="Comic Sans MS" charset="0"/>
            </a:endParaRPr>
          </a:p>
          <a:p>
            <a:r>
              <a:rPr lang="en-US" dirty="0">
                <a:solidFill>
                  <a:srgbClr val="0000FF"/>
                </a:solidFill>
                <a:latin typeface="Comic Sans MS" charset="0"/>
                <a:ea typeface="Comic Sans MS" charset="0"/>
                <a:cs typeface="Comic Sans MS" charset="0"/>
              </a:rPr>
              <a:t>gluon contribution:</a:t>
            </a:r>
          </a:p>
          <a:p>
            <a:pPr>
              <a:buClr>
                <a:srgbClr val="0000FF"/>
              </a:buClr>
            </a:pPr>
            <a:r>
              <a:rPr lang="en-US" i="1" dirty="0">
                <a:uFill>
                  <a:solidFill>
                    <a:srgbClr val="032CE2"/>
                  </a:solidFill>
                </a:uFill>
                <a:latin typeface="Comic Sans MS" charset="0"/>
                <a:ea typeface="Comic Sans MS" charset="0"/>
                <a:cs typeface="Comic Sans MS" charset="0"/>
              </a:rPr>
              <a:t>d</a:t>
            </a:r>
            <a:r>
              <a:rPr lang="en-US" i="1" dirty="0">
                <a:latin typeface="Comic Sans MS" charset="0"/>
                <a:ea typeface="Comic Sans MS" charset="0"/>
                <a:cs typeface="Comic Sans MS" charset="0"/>
              </a:rPr>
              <a:t>g</a:t>
            </a:r>
            <a:r>
              <a:rPr lang="en-US" i="1" baseline="-25000" dirty="0">
                <a:latin typeface="Comic Sans MS" charset="0"/>
                <a:ea typeface="Comic Sans MS" charset="0"/>
                <a:cs typeface="Comic Sans MS" charset="0"/>
              </a:rPr>
              <a:t>1</a:t>
            </a:r>
            <a:r>
              <a:rPr lang="en-US" i="1" dirty="0">
                <a:latin typeface="Comic Sans MS" charset="0"/>
                <a:ea typeface="Comic Sans MS" charset="0"/>
                <a:cs typeface="Comic Sans MS" charset="0"/>
              </a:rPr>
              <a:t>(x,Q</a:t>
            </a:r>
            <a:r>
              <a:rPr lang="en-US" i="1" baseline="31999" dirty="0">
                <a:latin typeface="Comic Sans MS" charset="0"/>
                <a:ea typeface="Comic Sans MS" charset="0"/>
                <a:cs typeface="Comic Sans MS" charset="0"/>
              </a:rPr>
              <a:t>2</a:t>
            </a:r>
            <a:r>
              <a:rPr lang="en-US" i="1" dirty="0">
                <a:latin typeface="Comic Sans MS" charset="0"/>
                <a:ea typeface="Comic Sans MS" charset="0"/>
                <a:cs typeface="Comic Sans MS" charset="0"/>
              </a:rPr>
              <a:t>)/dlnQ</a:t>
            </a:r>
            <a:r>
              <a:rPr lang="en-US" i="1" baseline="31999" dirty="0">
                <a:latin typeface="Comic Sans MS" charset="0"/>
                <a:ea typeface="Comic Sans MS" charset="0"/>
                <a:cs typeface="Comic Sans MS" charset="0"/>
              </a:rPr>
              <a:t>2</a:t>
            </a:r>
            <a:r>
              <a:rPr lang="en-US" i="1" dirty="0">
                <a:latin typeface="Comic Sans MS" charset="0"/>
                <a:ea typeface="Comic Sans MS" charset="0"/>
                <a:cs typeface="Comic Sans MS" charset="0"/>
              </a:rPr>
              <a:t> </a:t>
            </a:r>
            <a:r>
              <a:rPr lang="en-US" i="1" dirty="0">
                <a:latin typeface="Comic Sans MS" charset="0"/>
                <a:ea typeface="Comic Sans MS" charset="0"/>
                <a:cs typeface="Comic Sans MS" charset="0"/>
                <a:sym typeface="Wingdings"/>
              </a:rPr>
              <a:t> </a:t>
            </a:r>
            <a:r>
              <a:rPr lang="en-US" i="1" dirty="0">
                <a:latin typeface="Symbol" charset="2"/>
                <a:ea typeface="Symbol" charset="2"/>
                <a:cs typeface="Symbol" charset="2"/>
                <a:sym typeface="Wingdings"/>
              </a:rPr>
              <a:t>D</a:t>
            </a:r>
            <a:r>
              <a:rPr lang="en-US" i="1" dirty="0">
                <a:latin typeface="Comic Sans MS" charset="0"/>
                <a:ea typeface="Comic Sans MS" charset="0"/>
                <a:cs typeface="Comic Sans MS" charset="0"/>
                <a:sym typeface="Wingdings"/>
              </a:rPr>
              <a:t>g(x,Q</a:t>
            </a:r>
            <a:r>
              <a:rPr lang="en-US" i="1" baseline="30000" dirty="0">
                <a:latin typeface="Comic Sans MS" charset="0"/>
                <a:ea typeface="Comic Sans MS" charset="0"/>
                <a:cs typeface="Comic Sans MS" charset="0"/>
                <a:sym typeface="Wingdings"/>
              </a:rPr>
              <a:t>2</a:t>
            </a:r>
            <a:r>
              <a:rPr lang="en-US" i="1" dirty="0">
                <a:latin typeface="Comic Sans MS" charset="0"/>
                <a:ea typeface="Comic Sans MS" charset="0"/>
                <a:cs typeface="Comic Sans MS" charset="0"/>
                <a:sym typeface="Wingdings"/>
              </a:rPr>
              <a:t>)</a:t>
            </a:r>
            <a:endParaRPr lang="en-US" i="1" baseline="30000" dirty="0">
              <a:latin typeface="Comic Sans MS" charset="0"/>
              <a:ea typeface="Comic Sans MS" charset="0"/>
              <a:cs typeface="Comic Sans MS" charset="0"/>
            </a:endParaRPr>
          </a:p>
          <a:p>
            <a:endParaRPr lang="en-US" dirty="0">
              <a:latin typeface="Comic Sans MS" charset="0"/>
              <a:ea typeface="Comic Sans MS" charset="0"/>
              <a:cs typeface="Comic Sans MS" charset="0"/>
            </a:endParaRPr>
          </a:p>
        </p:txBody>
      </p:sp>
      <p:sp>
        <p:nvSpPr>
          <p:cNvPr id="16" name="TextBox 15"/>
          <p:cNvSpPr txBox="1"/>
          <p:nvPr/>
        </p:nvSpPr>
        <p:spPr>
          <a:xfrm>
            <a:off x="5448716" y="1805347"/>
            <a:ext cx="3589444" cy="646331"/>
          </a:xfrm>
          <a:prstGeom prst="rect">
            <a:avLst/>
          </a:prstGeom>
          <a:noFill/>
        </p:spPr>
        <p:txBody>
          <a:bodyPr wrap="none" rtlCol="0">
            <a:spAutoFit/>
          </a:bodyPr>
          <a:lstStyle/>
          <a:p>
            <a:pPr algn="ctr"/>
            <a:r>
              <a:rPr lang="en-US" dirty="0">
                <a:latin typeface="Comic Sans MS" charset="0"/>
                <a:ea typeface="Comic Sans MS" charset="0"/>
                <a:cs typeface="Comic Sans MS" charset="0"/>
              </a:rPr>
              <a:t>The current knowledge about </a:t>
            </a:r>
            <a:r>
              <a:rPr lang="en-US" i="1" dirty="0">
                <a:solidFill>
                  <a:srgbClr val="FF0000"/>
                </a:solidFill>
                <a:latin typeface="Comic Sans MS" charset="0"/>
                <a:ea typeface="Comic Sans MS" charset="0"/>
                <a:cs typeface="Comic Sans MS" charset="0"/>
              </a:rPr>
              <a:t>g</a:t>
            </a:r>
            <a:r>
              <a:rPr lang="en-US" i="1" baseline="-25000" dirty="0">
                <a:solidFill>
                  <a:srgbClr val="FF0000"/>
                </a:solidFill>
                <a:latin typeface="Comic Sans MS" charset="0"/>
                <a:ea typeface="Comic Sans MS" charset="0"/>
                <a:cs typeface="Comic Sans MS" charset="0"/>
              </a:rPr>
              <a:t>1</a:t>
            </a:r>
          </a:p>
          <a:p>
            <a:pPr algn="ctr"/>
            <a:r>
              <a:rPr lang="en-US" dirty="0">
                <a:solidFill>
                  <a:srgbClr val="322F31"/>
                </a:solidFill>
                <a:latin typeface="Comic Sans MS" charset="0"/>
                <a:ea typeface="Comic Sans MS" charset="0"/>
                <a:cs typeface="Comic Sans MS" charset="0"/>
              </a:rPr>
              <a:t>as function of </a:t>
            </a:r>
            <a:r>
              <a:rPr lang="en-US" i="1" dirty="0">
                <a:solidFill>
                  <a:srgbClr val="322F31"/>
                </a:solidFill>
                <a:latin typeface="Comic Sans MS" charset="0"/>
                <a:ea typeface="Comic Sans MS" charset="0"/>
                <a:cs typeface="Comic Sans MS" charset="0"/>
              </a:rPr>
              <a:t>x</a:t>
            </a:r>
            <a:r>
              <a:rPr lang="en-US" dirty="0">
                <a:solidFill>
                  <a:srgbClr val="322F31"/>
                </a:solidFill>
                <a:latin typeface="Comic Sans MS" charset="0"/>
                <a:ea typeface="Comic Sans MS" charset="0"/>
                <a:cs typeface="Comic Sans MS" charset="0"/>
              </a:rPr>
              <a:t> at </a:t>
            </a:r>
            <a:r>
              <a:rPr lang="en-US" i="1" dirty="0">
                <a:solidFill>
                  <a:srgbClr val="322F31"/>
                </a:solidFill>
                <a:latin typeface="Comic Sans MS" charset="0"/>
                <a:ea typeface="Comic Sans MS" charset="0"/>
                <a:cs typeface="Comic Sans MS" charset="0"/>
              </a:rPr>
              <a:t>Q</a:t>
            </a:r>
            <a:r>
              <a:rPr lang="en-US" i="1" baseline="30000" dirty="0">
                <a:solidFill>
                  <a:srgbClr val="322F31"/>
                </a:solidFill>
                <a:latin typeface="Comic Sans MS" charset="0"/>
                <a:ea typeface="Comic Sans MS" charset="0"/>
                <a:cs typeface="Comic Sans MS" charset="0"/>
              </a:rPr>
              <a:t>2</a:t>
            </a:r>
            <a:r>
              <a:rPr lang="en-US" dirty="0">
                <a:solidFill>
                  <a:srgbClr val="322F31"/>
                </a:solidFill>
                <a:latin typeface="Comic Sans MS" charset="0"/>
                <a:ea typeface="Comic Sans MS" charset="0"/>
                <a:cs typeface="Comic Sans MS" charset="0"/>
              </a:rPr>
              <a:t>=10 GeV</a:t>
            </a:r>
            <a:r>
              <a:rPr lang="en-US" baseline="30000" dirty="0">
                <a:solidFill>
                  <a:srgbClr val="322F31"/>
                </a:solidFill>
                <a:latin typeface="Comic Sans MS" charset="0"/>
                <a:ea typeface="Comic Sans MS" charset="0"/>
                <a:cs typeface="Comic Sans MS" charset="0"/>
              </a:rPr>
              <a:t>2</a:t>
            </a:r>
          </a:p>
        </p:txBody>
      </p:sp>
    </p:spTree>
    <p:extLst>
      <p:ext uri="{BB962C8B-B14F-4D97-AF65-F5344CB8AC3E}">
        <p14:creationId xmlns:p14="http://schemas.microsoft.com/office/powerpoint/2010/main" val="2168920227"/>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par>
                          <p:cTn id="22" fill="hold">
                            <p:stCondLst>
                              <p:cond delay="500"/>
                            </p:stCondLst>
                            <p:childTnLst>
                              <p:par>
                                <p:cTn id="23" presetID="1" presetClass="exit" presetSubtype="0" fill="hold" nodeType="after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forms the Spin of the Proton</a:t>
            </a:r>
          </a:p>
        </p:txBody>
      </p:sp>
      <p:sp>
        <p:nvSpPr>
          <p:cNvPr id="3" name="Date Placeholder 2"/>
          <p:cNvSpPr>
            <a:spLocks noGrp="1"/>
          </p:cNvSpPr>
          <p:nvPr>
            <p:ph type="dt" sz="half" idx="10"/>
          </p:nvPr>
        </p:nvSpPr>
        <p:spPr/>
        <p:txBody>
          <a:bodyPr/>
          <a:lstStyle/>
          <a:p>
            <a:r>
              <a:rPr lang="en-US"/>
              <a:t>E.C. Aschenauer</a:t>
            </a:r>
          </a:p>
        </p:txBody>
      </p:sp>
      <p:sp>
        <p:nvSpPr>
          <p:cNvPr id="5" name="Footer Placeholder 4"/>
          <p:cNvSpPr>
            <a:spLocks noGrp="1"/>
          </p:cNvSpPr>
          <p:nvPr>
            <p:ph type="ftr" sz="quarter" idx="11"/>
          </p:nvPr>
        </p:nvSpPr>
        <p:spPr/>
        <p:txBody>
          <a:bodyPr/>
          <a:lstStyle/>
          <a:p>
            <a:r>
              <a:rPr lang="tr-TR"/>
              <a:t>HENPIC April 2020</a:t>
            </a:r>
            <a:endParaRPr lang="en-US"/>
          </a:p>
        </p:txBody>
      </p:sp>
      <p:sp>
        <p:nvSpPr>
          <p:cNvPr id="4" name="Slide Number Placeholder 3"/>
          <p:cNvSpPr>
            <a:spLocks noGrp="1"/>
          </p:cNvSpPr>
          <p:nvPr>
            <p:ph type="sldNum" sz="quarter" idx="12"/>
          </p:nvPr>
        </p:nvSpPr>
        <p:spPr/>
        <p:txBody>
          <a:bodyPr/>
          <a:lstStyle/>
          <a:p>
            <a:fld id="{E7C2DFF1-6A7E-5841-980E-96BA788216E4}" type="slidenum">
              <a:rPr lang="en-US" smtClean="0"/>
              <a:pPr/>
              <a:t>16</a:t>
            </a:fld>
            <a:endParaRPr lang="en-US"/>
          </a:p>
        </p:txBody>
      </p:sp>
      <p:pic>
        <p:nvPicPr>
          <p:cNvPr id="6" name="Picture 5" descr="g1-scaling-violation-10x100.eps"/>
          <p:cNvPicPr>
            <a:picLocks noChangeAspect="1"/>
          </p:cNvPicPr>
          <p:nvPr/>
        </p:nvPicPr>
        <p:blipFill rotWithShape="1">
          <a:blip r:embed="rId2">
            <a:extLst>
              <a:ext uri="{28A0092B-C50C-407E-A947-70E740481C1C}">
                <a14:useLocalDpi xmlns:a14="http://schemas.microsoft.com/office/drawing/2010/main" val="0"/>
              </a:ext>
            </a:extLst>
          </a:blip>
          <a:srcRect l="4074" t="6913" r="10494" b="1358"/>
          <a:stretch/>
        </p:blipFill>
        <p:spPr>
          <a:xfrm>
            <a:off x="135467" y="1264718"/>
            <a:ext cx="3320059" cy="4753030"/>
          </a:xfrm>
          <a:prstGeom prst="rect">
            <a:avLst/>
          </a:prstGeom>
        </p:spPr>
      </p:pic>
      <p:pic>
        <p:nvPicPr>
          <p:cNvPr id="7" name="Picture 6" descr="g1-scaling-violation-20x250.eps"/>
          <p:cNvPicPr>
            <a:picLocks noChangeAspect="1"/>
          </p:cNvPicPr>
          <p:nvPr/>
        </p:nvPicPr>
        <p:blipFill rotWithShape="1">
          <a:blip r:embed="rId3">
            <a:extLst>
              <a:ext uri="{28A0092B-C50C-407E-A947-70E740481C1C}">
                <a14:useLocalDpi xmlns:a14="http://schemas.microsoft.com/office/drawing/2010/main" val="0"/>
              </a:ext>
            </a:extLst>
          </a:blip>
          <a:srcRect l="3703" t="5432" r="9548" b="1359"/>
          <a:stretch/>
        </p:blipFill>
        <p:spPr>
          <a:xfrm>
            <a:off x="125493" y="1185333"/>
            <a:ext cx="3371240" cy="4829717"/>
          </a:xfrm>
          <a:prstGeom prst="rect">
            <a:avLst/>
          </a:prstGeom>
        </p:spPr>
      </p:pic>
      <p:sp>
        <p:nvSpPr>
          <p:cNvPr id="8" name="TextBox 7"/>
          <p:cNvSpPr txBox="1"/>
          <p:nvPr/>
        </p:nvSpPr>
        <p:spPr>
          <a:xfrm>
            <a:off x="270245" y="618066"/>
            <a:ext cx="3321743" cy="646331"/>
          </a:xfrm>
          <a:prstGeom prst="rect">
            <a:avLst/>
          </a:prstGeom>
          <a:noFill/>
        </p:spPr>
        <p:txBody>
          <a:bodyPr wrap="none" rtlCol="0">
            <a:spAutoFit/>
          </a:bodyPr>
          <a:lstStyle/>
          <a:p>
            <a:pPr algn="ctr"/>
            <a:r>
              <a:rPr lang="en-US" dirty="0">
                <a:latin typeface="Comic Sans MS" charset="0"/>
                <a:ea typeface="Comic Sans MS" charset="0"/>
                <a:cs typeface="Comic Sans MS" charset="0"/>
              </a:rPr>
              <a:t>The polarized SF </a:t>
            </a:r>
            <a:r>
              <a:rPr lang="en-US" i="1" dirty="0">
                <a:latin typeface="Comic Sans MS" charset="0"/>
                <a:ea typeface="Comic Sans MS" charset="0"/>
                <a:cs typeface="Comic Sans MS" charset="0"/>
              </a:rPr>
              <a:t>g</a:t>
            </a:r>
            <a:r>
              <a:rPr lang="en-US" i="1" baseline="-25000" dirty="0">
                <a:latin typeface="Comic Sans MS" charset="0"/>
                <a:ea typeface="Comic Sans MS" charset="0"/>
                <a:cs typeface="Comic Sans MS" charset="0"/>
              </a:rPr>
              <a:t>1</a:t>
            </a:r>
            <a:r>
              <a:rPr lang="en-US" i="1" dirty="0">
                <a:latin typeface="Comic Sans MS" charset="0"/>
                <a:ea typeface="Comic Sans MS" charset="0"/>
                <a:cs typeface="Comic Sans MS" charset="0"/>
              </a:rPr>
              <a:t>(x,Q</a:t>
            </a:r>
            <a:r>
              <a:rPr lang="en-US" i="1" baseline="30000" dirty="0">
                <a:latin typeface="Comic Sans MS" charset="0"/>
                <a:ea typeface="Comic Sans MS" charset="0"/>
                <a:cs typeface="Comic Sans MS" charset="0"/>
              </a:rPr>
              <a:t>2</a:t>
            </a:r>
            <a:r>
              <a:rPr lang="en-US" i="1" dirty="0">
                <a:latin typeface="Comic Sans MS" charset="0"/>
                <a:ea typeface="Comic Sans MS" charset="0"/>
                <a:cs typeface="Comic Sans MS" charset="0"/>
              </a:rPr>
              <a:t>) </a:t>
            </a:r>
            <a:r>
              <a:rPr lang="en-US" dirty="0">
                <a:latin typeface="Comic Sans MS" charset="0"/>
                <a:ea typeface="Comic Sans MS" charset="0"/>
                <a:cs typeface="Comic Sans MS" charset="0"/>
              </a:rPr>
              <a:t>as </a:t>
            </a:r>
          </a:p>
          <a:p>
            <a:pPr algn="ctr"/>
            <a:r>
              <a:rPr lang="en-US" dirty="0">
                <a:latin typeface="Comic Sans MS" charset="0"/>
                <a:ea typeface="Comic Sans MS" charset="0"/>
                <a:cs typeface="Comic Sans MS" charset="0"/>
              </a:rPr>
              <a:t>measured by EIC for </a:t>
            </a:r>
            <a:r>
              <a:rPr lang="en-US" dirty="0">
                <a:solidFill>
                  <a:srgbClr val="0000FF"/>
                </a:solidFill>
                <a:latin typeface="Comic Sans MS" charset="0"/>
                <a:ea typeface="Comic Sans MS" charset="0"/>
                <a:cs typeface="Comic Sans MS" charset="0"/>
              </a:rPr>
              <a:t>low </a:t>
            </a:r>
            <a:r>
              <a:rPr lang="en-US" i="1" dirty="0">
                <a:solidFill>
                  <a:srgbClr val="0000FF"/>
                </a:solidFill>
                <a:latin typeface="Comic Sans MS" charset="0"/>
                <a:ea typeface="Comic Sans MS" charset="0"/>
                <a:cs typeface="Comic Sans MS" charset="0"/>
              </a:rPr>
              <a:t>√s</a:t>
            </a:r>
            <a:r>
              <a:rPr lang="en-US" dirty="0">
                <a:solidFill>
                  <a:srgbClr val="0000FF"/>
                </a:solidFill>
                <a:latin typeface="Comic Sans MS" charset="0"/>
                <a:ea typeface="Comic Sans MS" charset="0"/>
                <a:cs typeface="Comic Sans MS" charset="0"/>
              </a:rPr>
              <a:t> </a:t>
            </a:r>
          </a:p>
        </p:txBody>
      </p:sp>
      <p:sp>
        <p:nvSpPr>
          <p:cNvPr id="9" name="TextBox 8"/>
          <p:cNvSpPr txBox="1"/>
          <p:nvPr/>
        </p:nvSpPr>
        <p:spPr>
          <a:xfrm>
            <a:off x="-73189" y="611714"/>
            <a:ext cx="4060727" cy="646331"/>
          </a:xfrm>
          <a:prstGeom prst="rect">
            <a:avLst/>
          </a:prstGeom>
          <a:noFill/>
        </p:spPr>
        <p:txBody>
          <a:bodyPr wrap="none" rtlCol="0">
            <a:spAutoFit/>
          </a:bodyPr>
          <a:lstStyle/>
          <a:p>
            <a:pPr algn="ctr"/>
            <a:r>
              <a:rPr lang="en-US" dirty="0">
                <a:latin typeface="Comic Sans MS" charset="0"/>
                <a:ea typeface="Comic Sans MS" charset="0"/>
                <a:cs typeface="Comic Sans MS" charset="0"/>
              </a:rPr>
              <a:t>The polarized SF </a:t>
            </a:r>
            <a:r>
              <a:rPr lang="en-US" i="1" dirty="0">
                <a:latin typeface="Comic Sans MS" charset="0"/>
                <a:ea typeface="Comic Sans MS" charset="0"/>
                <a:cs typeface="Comic Sans MS" charset="0"/>
              </a:rPr>
              <a:t>g</a:t>
            </a:r>
            <a:r>
              <a:rPr lang="en-US" i="1" baseline="-25000" dirty="0">
                <a:latin typeface="Comic Sans MS" charset="0"/>
                <a:ea typeface="Comic Sans MS" charset="0"/>
                <a:cs typeface="Comic Sans MS" charset="0"/>
              </a:rPr>
              <a:t>1</a:t>
            </a:r>
            <a:r>
              <a:rPr lang="en-US" i="1" dirty="0">
                <a:latin typeface="Comic Sans MS" charset="0"/>
                <a:ea typeface="Comic Sans MS" charset="0"/>
                <a:cs typeface="Comic Sans MS" charset="0"/>
              </a:rPr>
              <a:t>(x,Q</a:t>
            </a:r>
            <a:r>
              <a:rPr lang="en-US" i="1" baseline="30000" dirty="0">
                <a:latin typeface="Comic Sans MS" charset="0"/>
                <a:ea typeface="Comic Sans MS" charset="0"/>
                <a:cs typeface="Comic Sans MS" charset="0"/>
              </a:rPr>
              <a:t>2</a:t>
            </a:r>
            <a:r>
              <a:rPr lang="en-US" i="1" dirty="0">
                <a:latin typeface="Comic Sans MS" charset="0"/>
                <a:ea typeface="Comic Sans MS" charset="0"/>
                <a:cs typeface="Comic Sans MS" charset="0"/>
              </a:rPr>
              <a:t>) as </a:t>
            </a:r>
          </a:p>
          <a:p>
            <a:pPr algn="ctr"/>
            <a:r>
              <a:rPr lang="en-US" dirty="0">
                <a:latin typeface="Comic Sans MS" charset="0"/>
                <a:ea typeface="Comic Sans MS" charset="0"/>
                <a:cs typeface="Comic Sans MS" charset="0"/>
              </a:rPr>
              <a:t>measured by EIC for low to </a:t>
            </a:r>
            <a:r>
              <a:rPr lang="en-US" dirty="0">
                <a:solidFill>
                  <a:srgbClr val="0000FF"/>
                </a:solidFill>
                <a:latin typeface="Comic Sans MS" charset="0"/>
                <a:ea typeface="Comic Sans MS" charset="0"/>
                <a:cs typeface="Comic Sans MS" charset="0"/>
              </a:rPr>
              <a:t>high </a:t>
            </a:r>
            <a:r>
              <a:rPr lang="en-US" i="1" dirty="0">
                <a:solidFill>
                  <a:srgbClr val="0000FF"/>
                </a:solidFill>
                <a:latin typeface="Comic Sans MS" charset="0"/>
                <a:ea typeface="Comic Sans MS" charset="0"/>
                <a:cs typeface="Comic Sans MS" charset="0"/>
              </a:rPr>
              <a:t>√s</a:t>
            </a:r>
            <a:r>
              <a:rPr lang="en-US" dirty="0">
                <a:latin typeface="Comic Sans MS" charset="0"/>
                <a:ea typeface="Comic Sans MS" charset="0"/>
                <a:cs typeface="Comic Sans MS" charset="0"/>
              </a:rPr>
              <a:t> </a:t>
            </a:r>
          </a:p>
        </p:txBody>
      </p:sp>
      <p:sp>
        <p:nvSpPr>
          <p:cNvPr id="11" name="Curved Right Arrow 10"/>
          <p:cNvSpPr/>
          <p:nvPr/>
        </p:nvSpPr>
        <p:spPr bwMode="auto">
          <a:xfrm>
            <a:off x="3861753" y="4794250"/>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TextBox 11"/>
          <p:cNvSpPr txBox="1"/>
          <p:nvPr/>
        </p:nvSpPr>
        <p:spPr>
          <a:xfrm>
            <a:off x="3998377" y="4999289"/>
            <a:ext cx="5044971" cy="923330"/>
          </a:xfrm>
          <a:prstGeom prst="rect">
            <a:avLst/>
          </a:prstGeom>
          <a:noFill/>
        </p:spPr>
        <p:txBody>
          <a:bodyPr wrap="none" rtlCol="0">
            <a:spAutoFit/>
          </a:bodyPr>
          <a:lstStyle/>
          <a:p>
            <a:pPr algn="ctr"/>
            <a:r>
              <a:rPr lang="en-US" dirty="0">
                <a:latin typeface="Comic Sans MS" charset="0"/>
                <a:ea typeface="Comic Sans MS" charset="0"/>
                <a:cs typeface="Comic Sans MS" charset="0"/>
              </a:rPr>
              <a:t>Only with the center-of-mass energies</a:t>
            </a:r>
          </a:p>
          <a:p>
            <a:pPr algn="ctr"/>
            <a:r>
              <a:rPr lang="en-US" dirty="0">
                <a:latin typeface="Comic Sans MS" charset="0"/>
                <a:ea typeface="Comic Sans MS" charset="0"/>
                <a:cs typeface="Comic Sans MS" charset="0"/>
              </a:rPr>
              <a:t>available at EIC the different contributions </a:t>
            </a:r>
          </a:p>
          <a:p>
            <a:pPr algn="ctr"/>
            <a:r>
              <a:rPr lang="en-US" dirty="0">
                <a:latin typeface="Comic Sans MS" charset="0"/>
                <a:ea typeface="Comic Sans MS" charset="0"/>
                <a:cs typeface="Comic Sans MS" charset="0"/>
              </a:rPr>
              <a:t>to the spin of the proton can be disentangled</a:t>
            </a:r>
          </a:p>
        </p:txBody>
      </p:sp>
      <p:cxnSp>
        <p:nvCxnSpPr>
          <p:cNvPr id="13" name="Straight Connector 12"/>
          <p:cNvCxnSpPr/>
          <p:nvPr/>
        </p:nvCxnSpPr>
        <p:spPr bwMode="auto">
          <a:xfrm flipV="1">
            <a:off x="406400" y="3956050"/>
            <a:ext cx="3028950" cy="6350"/>
          </a:xfrm>
          <a:prstGeom prst="line">
            <a:avLst/>
          </a:prstGeom>
          <a:solidFill>
            <a:schemeClr val="accent1"/>
          </a:solidFill>
          <a:ln w="12700" cap="flat" cmpd="sng" algn="ctr">
            <a:solidFill>
              <a:srgbClr val="0000FF"/>
            </a:solidFill>
            <a:prstDash val="lgDash"/>
            <a:round/>
            <a:headEnd type="none" w="med" len="med"/>
            <a:tailEnd type="none" w="med" len="med"/>
          </a:ln>
          <a:effectLst/>
        </p:spPr>
      </p:cxnSp>
      <p:sp>
        <p:nvSpPr>
          <p:cNvPr id="15" name="Down Arrow 14"/>
          <p:cNvSpPr/>
          <p:nvPr/>
        </p:nvSpPr>
        <p:spPr bwMode="auto">
          <a:xfrm>
            <a:off x="3194050" y="3962400"/>
            <a:ext cx="120650" cy="215900"/>
          </a:xfrm>
          <a:prstGeom prst="downArrow">
            <a:avLst/>
          </a:prstGeom>
          <a:gradFill flip="none" rotWithShape="1">
            <a:gsLst>
              <a:gs pos="0">
                <a:srgbClr val="0000FF"/>
              </a:gs>
              <a:gs pos="100000">
                <a:srgbClr val="FFFFFF"/>
              </a:gs>
            </a:gsLst>
            <a:path path="circle">
              <a:fillToRect l="100000" t="100000"/>
            </a:path>
            <a:tileRect r="-100000" b="-100000"/>
          </a:gra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Down Arrow 15"/>
          <p:cNvSpPr/>
          <p:nvPr/>
        </p:nvSpPr>
        <p:spPr bwMode="auto">
          <a:xfrm rot="10800000">
            <a:off x="3200400" y="3722688"/>
            <a:ext cx="120650" cy="215900"/>
          </a:xfrm>
          <a:prstGeom prst="downArrow">
            <a:avLst/>
          </a:prstGeom>
          <a:gradFill flip="none" rotWithShape="1">
            <a:gsLst>
              <a:gs pos="0">
                <a:srgbClr val="0000FF"/>
              </a:gs>
              <a:gs pos="100000">
                <a:srgbClr val="FFFFFF"/>
              </a:gs>
            </a:gsLst>
            <a:path path="circle">
              <a:fillToRect l="100000" t="100000"/>
            </a:path>
            <a:tileRect r="-100000" b="-100000"/>
          </a:gra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7" name="Picture 16" descr="newpotato_std.1.eps"/>
          <p:cNvPicPr>
            <a:picLocks noChangeAspect="1"/>
          </p:cNvPicPr>
          <p:nvPr/>
        </p:nvPicPr>
        <p:blipFill rotWithShape="1">
          <a:blip r:embed="rId4">
            <a:extLst>
              <a:ext uri="{28A0092B-C50C-407E-A947-70E740481C1C}">
                <a14:useLocalDpi xmlns:a14="http://schemas.microsoft.com/office/drawing/2010/main" val="0"/>
              </a:ext>
            </a:extLst>
          </a:blip>
          <a:srcRect t="8056" r="50463" b="47870"/>
          <a:stretch/>
        </p:blipFill>
        <p:spPr>
          <a:xfrm>
            <a:off x="4489450" y="1428750"/>
            <a:ext cx="3567110" cy="3173725"/>
          </a:xfrm>
          <a:prstGeom prst="rect">
            <a:avLst/>
          </a:prstGeom>
        </p:spPr>
      </p:pic>
      <p:pic>
        <p:nvPicPr>
          <p:cNvPr id="18" name="Picture 17" descr="newpotato_std.2.eps"/>
          <p:cNvPicPr>
            <a:picLocks noChangeAspect="1"/>
          </p:cNvPicPr>
          <p:nvPr/>
        </p:nvPicPr>
        <p:blipFill rotWithShape="1">
          <a:blip r:embed="rId5">
            <a:extLst>
              <a:ext uri="{28A0092B-C50C-407E-A947-70E740481C1C}">
                <a14:useLocalDpi xmlns:a14="http://schemas.microsoft.com/office/drawing/2010/main" val="0"/>
              </a:ext>
            </a:extLst>
          </a:blip>
          <a:srcRect t="9075" r="50833" b="47870"/>
          <a:stretch/>
        </p:blipFill>
        <p:spPr>
          <a:xfrm>
            <a:off x="4489450" y="1497053"/>
            <a:ext cx="3540467" cy="3100347"/>
          </a:xfrm>
          <a:prstGeom prst="rect">
            <a:avLst/>
          </a:prstGeom>
        </p:spPr>
      </p:pic>
      <p:pic>
        <p:nvPicPr>
          <p:cNvPr id="19" name="Picture 18" descr="newpotato_std.3.eps"/>
          <p:cNvPicPr>
            <a:picLocks noChangeAspect="1"/>
          </p:cNvPicPr>
          <p:nvPr/>
        </p:nvPicPr>
        <p:blipFill rotWithShape="1">
          <a:blip r:embed="rId6">
            <a:extLst>
              <a:ext uri="{28A0092B-C50C-407E-A947-70E740481C1C}">
                <a14:useLocalDpi xmlns:a14="http://schemas.microsoft.com/office/drawing/2010/main" val="0"/>
              </a:ext>
            </a:extLst>
          </a:blip>
          <a:srcRect l="-741" t="8495" r="50556" b="47315"/>
          <a:stretch/>
        </p:blipFill>
        <p:spPr>
          <a:xfrm>
            <a:off x="4438650" y="1454150"/>
            <a:ext cx="3613772" cy="3182078"/>
          </a:xfrm>
          <a:prstGeom prst="rect">
            <a:avLst/>
          </a:prstGeom>
        </p:spPr>
      </p:pic>
      <p:sp>
        <p:nvSpPr>
          <p:cNvPr id="20" name="TextBox 19"/>
          <p:cNvSpPr txBox="1"/>
          <p:nvPr/>
        </p:nvSpPr>
        <p:spPr>
          <a:xfrm>
            <a:off x="386522" y="6051826"/>
            <a:ext cx="1258678" cy="400110"/>
          </a:xfrm>
          <a:prstGeom prst="rect">
            <a:avLst/>
          </a:prstGeom>
          <a:noFill/>
        </p:spPr>
        <p:txBody>
          <a:bodyPr wrap="none" rtlCol="0">
            <a:spAutoFit/>
          </a:bodyPr>
          <a:lstStyle/>
          <a:p>
            <a:r>
              <a:rPr lang="en-US" sz="1000" dirty="0">
                <a:latin typeface="Comic Sans MS" charset="0"/>
                <a:ea typeface="Comic Sans MS" charset="0"/>
                <a:cs typeface="Comic Sans MS" charset="0"/>
              </a:rPr>
              <a:t>arXiv:1509.06489</a:t>
            </a:r>
          </a:p>
          <a:p>
            <a:r>
              <a:rPr lang="en-US" sz="1000" dirty="0">
                <a:latin typeface="Comic Sans MS" charset="0"/>
                <a:ea typeface="Comic Sans MS" charset="0"/>
                <a:cs typeface="Comic Sans MS" charset="0"/>
              </a:rPr>
              <a:t>PRD 92, 094030</a:t>
            </a:r>
          </a:p>
        </p:txBody>
      </p:sp>
    </p:spTree>
    <p:extLst>
      <p:ext uri="{BB962C8B-B14F-4D97-AF65-F5344CB8AC3E}">
        <p14:creationId xmlns:p14="http://schemas.microsoft.com/office/powerpoint/2010/main" val="1630316251"/>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par>
                          <p:cTn id="33" fill="hold">
                            <p:stCondLst>
                              <p:cond delay="0"/>
                            </p:stCondLst>
                            <p:childTnLst>
                              <p:par>
                                <p:cTn id="34" presetID="1" presetClass="exit" presetSubtype="0" fill="hold" nodeType="afterEffect">
                                  <p:stCondLst>
                                    <p:cond delay="0"/>
                                  </p:stCondLst>
                                  <p:childTnLst>
                                    <p:set>
                                      <p:cBhvr>
                                        <p:cTn id="35" dur="1" fill="hold">
                                          <p:stCondLst>
                                            <p:cond delay="0"/>
                                          </p:stCondLst>
                                        </p:cTn>
                                        <p:tgtEl>
                                          <p:spTgt spid="18"/>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par>
                          <p:cTn id="38" fill="hold">
                            <p:stCondLst>
                              <p:cond delay="0"/>
                            </p:stCondLst>
                            <p:childTnLst>
                              <p:par>
                                <p:cTn id="39" presetID="3" presetClass="entr" presetSubtype="1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linds(horizontal)">
                                      <p:cBhvr>
                                        <p:cTn id="41" dur="500"/>
                                        <p:tgtEl>
                                          <p:spTgt spid="12"/>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linds(horizontal)">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P spid="12" grpId="0"/>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980" y="0"/>
            <a:ext cx="9778980" cy="609600"/>
          </a:xfrm>
        </p:spPr>
        <p:txBody>
          <a:bodyPr/>
          <a:lstStyle/>
          <a:p>
            <a:r>
              <a:rPr lang="en-US" dirty="0"/>
              <a:t>Generalized Parton Distributions (GPD</a:t>
            </a:r>
            <a:r>
              <a:rPr lang="en-US" cap="none" dirty="0"/>
              <a:t>s)</a:t>
            </a:r>
          </a:p>
        </p:txBody>
      </p:sp>
      <p:sp>
        <p:nvSpPr>
          <p:cNvPr id="3" name="Date Placeholder 2"/>
          <p:cNvSpPr>
            <a:spLocks noGrp="1"/>
          </p:cNvSpPr>
          <p:nvPr>
            <p:ph type="dt" sz="half" idx="10"/>
          </p:nvPr>
        </p:nvSpPr>
        <p:spPr/>
        <p:txBody>
          <a:bodyPr/>
          <a:lstStyle/>
          <a:p>
            <a:r>
              <a:rPr lang="en-US"/>
              <a:t>E.C. Aschenauer</a:t>
            </a:r>
          </a:p>
        </p:txBody>
      </p:sp>
      <p:sp>
        <p:nvSpPr>
          <p:cNvPr id="5" name="Slide Number Placeholder 4"/>
          <p:cNvSpPr>
            <a:spLocks noGrp="1"/>
          </p:cNvSpPr>
          <p:nvPr>
            <p:ph type="sldNum" sz="quarter" idx="12"/>
          </p:nvPr>
        </p:nvSpPr>
        <p:spPr/>
        <p:txBody>
          <a:bodyPr/>
          <a:lstStyle/>
          <a:p>
            <a:fld id="{E7C2DFF1-6A7E-5841-980E-96BA788216E4}" type="slidenum">
              <a:rPr lang="en-US" smtClean="0"/>
              <a:pPr/>
              <a:t>17</a:t>
            </a:fld>
            <a:endParaRPr lang="en-US"/>
          </a:p>
        </p:txBody>
      </p:sp>
      <p:pic>
        <p:nvPicPr>
          <p:cNvPr id="7" name="Picture 6" descr="gpd_cars2-thum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7497"/>
            <a:ext cx="5943600" cy="2240280"/>
          </a:xfrm>
          <a:prstGeom prst="rect">
            <a:avLst/>
          </a:prstGeom>
        </p:spPr>
      </p:pic>
      <p:sp>
        <p:nvSpPr>
          <p:cNvPr id="8" name="TextBox 7"/>
          <p:cNvSpPr txBox="1"/>
          <p:nvPr/>
        </p:nvSpPr>
        <p:spPr>
          <a:xfrm>
            <a:off x="5303255" y="3021873"/>
            <a:ext cx="546018" cy="523220"/>
          </a:xfrm>
          <a:prstGeom prst="rect">
            <a:avLst/>
          </a:prstGeom>
          <a:noFill/>
        </p:spPr>
        <p:txBody>
          <a:bodyPr wrap="none" rtlCol="0">
            <a:spAutoFit/>
          </a:bodyPr>
          <a:lstStyle/>
          <a:p>
            <a:r>
              <a:rPr lang="en-US" sz="2800" dirty="0">
                <a:solidFill>
                  <a:srgbClr val="0000FF"/>
                </a:solidFill>
                <a:latin typeface="Comic Sans MS" panose="030F0902030302020204" pitchFamily="66" charset="0"/>
              </a:rPr>
              <a:t>or</a:t>
            </a:r>
          </a:p>
        </p:txBody>
      </p:sp>
      <p:sp>
        <p:nvSpPr>
          <p:cNvPr id="4" name="Footer Placeholder 3"/>
          <p:cNvSpPr>
            <a:spLocks noGrp="1"/>
          </p:cNvSpPr>
          <p:nvPr>
            <p:ph type="ftr" sz="quarter" idx="11"/>
          </p:nvPr>
        </p:nvSpPr>
        <p:spPr/>
        <p:txBody>
          <a:bodyPr/>
          <a:lstStyle/>
          <a:p>
            <a:r>
              <a:rPr lang="en-US"/>
              <a:t>HENPIC April 2020</a:t>
            </a:r>
          </a:p>
        </p:txBody>
      </p:sp>
      <p:pic>
        <p:nvPicPr>
          <p:cNvPr id="6" name="Picture 5" descr="quark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6955" y="3771108"/>
            <a:ext cx="6175286" cy="3097935"/>
          </a:xfrm>
          <a:prstGeom prst="rect">
            <a:avLst/>
          </a:prstGeom>
        </p:spPr>
      </p:pic>
      <p:pic>
        <p:nvPicPr>
          <p:cNvPr id="9" name="Picture 8" descr="Gotham_Pol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6517" y="819150"/>
            <a:ext cx="903816" cy="784520"/>
          </a:xfrm>
          <a:prstGeom prst="rect">
            <a:avLst/>
          </a:prstGeom>
        </p:spPr>
      </p:pic>
    </p:spTree>
    <p:extLst>
      <p:ext uri="{BB962C8B-B14F-4D97-AF65-F5344CB8AC3E}">
        <p14:creationId xmlns:p14="http://schemas.microsoft.com/office/powerpoint/2010/main" val="3215901612"/>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0" y="0"/>
            <a:ext cx="9144000" cy="609600"/>
          </a:xfrm>
        </p:spPr>
        <p:txBody>
          <a:bodyPr/>
          <a:lstStyle/>
          <a:p>
            <a:r>
              <a:rPr lang="en-US" sz="2400" dirty="0"/>
              <a:t>Beyond form factors and PDF</a:t>
            </a:r>
            <a:r>
              <a:rPr lang="en-US" sz="2400" cap="none" dirty="0"/>
              <a:t>s</a:t>
            </a:r>
          </a:p>
        </p:txBody>
      </p:sp>
      <p:sp>
        <p:nvSpPr>
          <p:cNvPr id="21" name="Slide Number Placeholder 2"/>
          <p:cNvSpPr>
            <a:spLocks noGrp="1"/>
          </p:cNvSpPr>
          <p:nvPr>
            <p:ph type="sldNum" sz="quarter" idx="12"/>
          </p:nvPr>
        </p:nvSpPr>
        <p:spPr/>
        <p:txBody>
          <a:bodyPr/>
          <a:lstStyle/>
          <a:p>
            <a:fld id="{AA6479CE-04EB-DA40-95B2-55F1030D4E53}" type="slidenum">
              <a:rPr lang="it-IT" smtClean="0"/>
              <a:pPr/>
              <a:t>18</a:t>
            </a:fld>
            <a:endParaRPr lang="it-IT"/>
          </a:p>
        </p:txBody>
      </p:sp>
      <p:sp>
        <p:nvSpPr>
          <p:cNvPr id="858114" name="Rectangle 2"/>
          <p:cNvSpPr>
            <a:spLocks noChangeArrowheads="1"/>
          </p:cNvSpPr>
          <p:nvPr/>
        </p:nvSpPr>
        <p:spPr bwMode="auto">
          <a:xfrm>
            <a:off x="1143000" y="52388"/>
            <a:ext cx="6907213" cy="581025"/>
          </a:xfrm>
          <a:prstGeom prst="rect">
            <a:avLst/>
          </a:prstGeom>
          <a:noFill/>
          <a:ln w="9525">
            <a:noFill/>
            <a:miter lim="800000"/>
            <a:headEnd/>
            <a:tailEnd/>
          </a:ln>
        </p:spPr>
        <p:txBody>
          <a:bodyPr>
            <a:prstTxWarp prst="textNoShape">
              <a:avLst/>
            </a:prstTxWarp>
          </a:bodyPr>
          <a:lstStyle/>
          <a:p>
            <a:endParaRPr lang="en-US" sz="2400" b="0" i="0">
              <a:solidFill>
                <a:schemeClr val="tx1"/>
              </a:solidFill>
              <a:effectLst/>
            </a:endParaRPr>
          </a:p>
        </p:txBody>
      </p:sp>
      <p:sp>
        <p:nvSpPr>
          <p:cNvPr id="858115" name="Text Box 3"/>
          <p:cNvSpPr txBox="1">
            <a:spLocks noChangeArrowheads="1"/>
          </p:cNvSpPr>
          <p:nvPr/>
        </p:nvSpPr>
        <p:spPr bwMode="auto">
          <a:xfrm>
            <a:off x="2046194" y="460378"/>
            <a:ext cx="5008853" cy="461665"/>
          </a:xfrm>
          <a:prstGeom prst="rect">
            <a:avLst/>
          </a:prstGeom>
          <a:noFill/>
          <a:ln w="9525">
            <a:noFill/>
            <a:miter lim="800000"/>
            <a:headEnd/>
            <a:tailEnd/>
          </a:ln>
        </p:spPr>
        <p:txBody>
          <a:bodyPr wrap="none">
            <a:prstTxWarp prst="textNoShape">
              <a:avLst/>
            </a:prstTxWarp>
            <a:spAutoFit/>
          </a:bodyPr>
          <a:lstStyle/>
          <a:p>
            <a:pPr algn="ctr"/>
            <a:r>
              <a:rPr lang="en-US" sz="2400" b="1" dirty="0">
                <a:solidFill>
                  <a:srgbClr val="FF66FF"/>
                </a:solidFill>
                <a:effectLst>
                  <a:outerShdw blurRad="38100" dist="38100" dir="2700000" algn="tl">
                    <a:srgbClr val="DDDDDD"/>
                  </a:outerShdw>
                </a:effectLst>
                <a:latin typeface="Comic Sans MS"/>
                <a:cs typeface="Comic Sans MS"/>
              </a:rPr>
              <a:t>Generalized Parton Distributions</a:t>
            </a:r>
          </a:p>
        </p:txBody>
      </p:sp>
      <p:grpSp>
        <p:nvGrpSpPr>
          <p:cNvPr id="2" name="Group 4"/>
          <p:cNvGrpSpPr>
            <a:grpSpLocks/>
          </p:cNvGrpSpPr>
          <p:nvPr/>
        </p:nvGrpSpPr>
        <p:grpSpPr bwMode="auto">
          <a:xfrm>
            <a:off x="304800" y="1062574"/>
            <a:ext cx="2362200" cy="4411663"/>
            <a:chOff x="288" y="720"/>
            <a:chExt cx="1488" cy="2779"/>
          </a:xfrm>
        </p:grpSpPr>
        <p:sp>
          <p:nvSpPr>
            <p:cNvPr id="858117" name="Rectangle 5"/>
            <p:cNvSpPr>
              <a:spLocks noChangeArrowheads="1"/>
            </p:cNvSpPr>
            <p:nvPr/>
          </p:nvSpPr>
          <p:spPr bwMode="auto">
            <a:xfrm>
              <a:off x="432" y="720"/>
              <a:ext cx="1200" cy="1968"/>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sz="2400" b="0" i="0">
                <a:solidFill>
                  <a:schemeClr val="tx1"/>
                </a:solidFill>
                <a:effectLst/>
              </a:endParaRPr>
            </a:p>
          </p:txBody>
        </p:sp>
        <p:sp>
          <p:nvSpPr>
            <p:cNvPr id="858118" name="Text Box 6"/>
            <p:cNvSpPr txBox="1">
              <a:spLocks noChangeArrowheads="1"/>
            </p:cNvSpPr>
            <p:nvPr/>
          </p:nvSpPr>
          <p:spPr bwMode="auto">
            <a:xfrm>
              <a:off x="288" y="2976"/>
              <a:ext cx="1488" cy="523"/>
            </a:xfrm>
            <a:prstGeom prst="rect">
              <a:avLst/>
            </a:prstGeom>
            <a:noFill/>
            <a:ln w="9525">
              <a:noFill/>
              <a:miter lim="800000"/>
              <a:headEnd/>
              <a:tailEnd/>
            </a:ln>
          </p:spPr>
          <p:txBody>
            <a:bodyPr>
              <a:prstTxWarp prst="textNoShape">
                <a:avLst/>
              </a:prstTxWarp>
              <a:spAutoFit/>
            </a:bodyPr>
            <a:lstStyle/>
            <a:p>
              <a:r>
                <a:rPr lang="en-US" sz="1600" b="1" dirty="0">
                  <a:solidFill>
                    <a:schemeClr val="tx1"/>
                  </a:solidFill>
                  <a:effectLst>
                    <a:outerShdw blurRad="38100" dist="38100" dir="2700000" algn="tl">
                      <a:srgbClr val="DDDDDD"/>
                    </a:outerShdw>
                  </a:effectLst>
                  <a:latin typeface="Comic Sans MS"/>
                  <a:cs typeface="Comic Sans MS"/>
                </a:rPr>
                <a:t>Proton form factors, </a:t>
              </a:r>
              <a:r>
                <a:rPr lang="en-US" sz="1600" b="1" dirty="0">
                  <a:solidFill>
                    <a:srgbClr val="7EE02C"/>
                  </a:solidFill>
                  <a:effectLst>
                    <a:outerShdw blurRad="38100" dist="38100" dir="2700000" algn="tl">
                      <a:srgbClr val="DDDDDD"/>
                    </a:outerShdw>
                  </a:effectLst>
                  <a:latin typeface="Comic Sans MS"/>
                  <a:cs typeface="Comic Sans MS"/>
                </a:rPr>
                <a:t>transverse </a:t>
              </a:r>
              <a:r>
                <a:rPr lang="en-US" sz="1600" b="1" dirty="0">
                  <a:solidFill>
                    <a:schemeClr val="tx1"/>
                  </a:solidFill>
                  <a:effectLst>
                    <a:outerShdw blurRad="38100" dist="38100" dir="2700000" algn="tl">
                      <a:srgbClr val="DDDDDD"/>
                    </a:outerShdw>
                  </a:effectLst>
                  <a:latin typeface="Comic Sans MS"/>
                  <a:cs typeface="Comic Sans MS"/>
                </a:rPr>
                <a:t>charge &amp; current densities</a:t>
              </a:r>
            </a:p>
          </p:txBody>
        </p:sp>
        <p:pic>
          <p:nvPicPr>
            <p:cNvPr id="858119" name="Picture 7" descr="fig02-1"/>
            <p:cNvPicPr>
              <a:picLocks noChangeAspect="1" noChangeArrowheads="1"/>
            </p:cNvPicPr>
            <p:nvPr/>
          </p:nvPicPr>
          <p:blipFill>
            <a:blip r:embed="rId3"/>
            <a:srcRect/>
            <a:stretch>
              <a:fillRect/>
            </a:stretch>
          </p:blipFill>
          <p:spPr bwMode="auto">
            <a:xfrm>
              <a:off x="480" y="816"/>
              <a:ext cx="1065" cy="1802"/>
            </a:xfrm>
            <a:prstGeom prst="rect">
              <a:avLst/>
            </a:prstGeom>
            <a:noFill/>
            <a:ln w="9525">
              <a:noFill/>
              <a:miter lim="800000"/>
              <a:headEnd/>
              <a:tailEnd/>
            </a:ln>
          </p:spPr>
        </p:pic>
      </p:grpSp>
      <p:grpSp>
        <p:nvGrpSpPr>
          <p:cNvPr id="3" name="Group 8"/>
          <p:cNvGrpSpPr>
            <a:grpSpLocks/>
          </p:cNvGrpSpPr>
          <p:nvPr/>
        </p:nvGrpSpPr>
        <p:grpSpPr bwMode="auto">
          <a:xfrm>
            <a:off x="6705601" y="1062574"/>
            <a:ext cx="2236788" cy="4886325"/>
            <a:chOff x="4080" y="720"/>
            <a:chExt cx="1409" cy="3078"/>
          </a:xfrm>
        </p:grpSpPr>
        <p:sp>
          <p:nvSpPr>
            <p:cNvPr id="858121" name="Rectangle 9"/>
            <p:cNvSpPr>
              <a:spLocks noChangeArrowheads="1"/>
            </p:cNvSpPr>
            <p:nvPr/>
          </p:nvSpPr>
          <p:spPr bwMode="auto">
            <a:xfrm>
              <a:off x="4080" y="720"/>
              <a:ext cx="1248" cy="216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endParaRPr lang="en-US" sz="2400" b="0" i="0">
                <a:solidFill>
                  <a:schemeClr val="hlink"/>
                </a:solidFill>
                <a:effectLst/>
              </a:endParaRPr>
            </a:p>
          </p:txBody>
        </p:sp>
        <p:sp>
          <p:nvSpPr>
            <p:cNvPr id="858122" name="Text Box 10"/>
            <p:cNvSpPr txBox="1">
              <a:spLocks noChangeArrowheads="1"/>
            </p:cNvSpPr>
            <p:nvPr/>
          </p:nvSpPr>
          <p:spPr bwMode="auto">
            <a:xfrm>
              <a:off x="4080" y="3119"/>
              <a:ext cx="1409" cy="679"/>
            </a:xfrm>
            <a:prstGeom prst="rect">
              <a:avLst/>
            </a:prstGeom>
            <a:noFill/>
            <a:ln w="9525">
              <a:noFill/>
              <a:miter lim="800000"/>
              <a:headEnd/>
              <a:tailEnd/>
            </a:ln>
          </p:spPr>
          <p:txBody>
            <a:bodyPr wrap="none">
              <a:prstTxWarp prst="textNoShape">
                <a:avLst/>
              </a:prstTxWarp>
              <a:spAutoFit/>
            </a:bodyPr>
            <a:lstStyle/>
            <a:p>
              <a:r>
                <a:rPr lang="en-US" sz="1600" b="1" dirty="0">
                  <a:solidFill>
                    <a:schemeClr val="tx1"/>
                  </a:solidFill>
                  <a:effectLst>
                    <a:outerShdw blurRad="38100" dist="38100" dir="2700000" algn="tl">
                      <a:srgbClr val="DDDDDD"/>
                    </a:outerShdw>
                  </a:effectLst>
                  <a:latin typeface="Comic Sans MS"/>
                  <a:cs typeface="Comic Sans MS"/>
                </a:rPr>
                <a:t>Structure functions,</a:t>
              </a:r>
            </a:p>
            <a:p>
              <a:r>
                <a:rPr lang="en-US" sz="1600" b="1" dirty="0">
                  <a:solidFill>
                    <a:schemeClr val="tx1"/>
                  </a:solidFill>
                  <a:effectLst>
                    <a:outerShdw blurRad="38100" dist="38100" dir="2700000" algn="tl">
                      <a:srgbClr val="DDDDDD"/>
                    </a:outerShdw>
                  </a:effectLst>
                  <a:latin typeface="Comic Sans MS"/>
                  <a:cs typeface="Comic Sans MS"/>
                </a:rPr>
                <a:t>quark </a:t>
              </a:r>
              <a:r>
                <a:rPr lang="en-US" sz="1600" b="1" dirty="0">
                  <a:solidFill>
                    <a:srgbClr val="7EE02C"/>
                  </a:solidFill>
                  <a:effectLst>
                    <a:outerShdw blurRad="38100" dist="38100" dir="2700000" algn="tl">
                      <a:srgbClr val="DDDDDD"/>
                    </a:outerShdw>
                  </a:effectLst>
                  <a:latin typeface="Comic Sans MS"/>
                  <a:cs typeface="Comic Sans MS"/>
                </a:rPr>
                <a:t>longitudinal</a:t>
              </a:r>
            </a:p>
            <a:p>
              <a:r>
                <a:rPr lang="en-US" sz="1600" b="1" dirty="0">
                  <a:solidFill>
                    <a:schemeClr val="tx1"/>
                  </a:solidFill>
                  <a:effectLst>
                    <a:outerShdw blurRad="38100" dist="38100" dir="2700000" algn="tl">
                      <a:srgbClr val="DDDDDD"/>
                    </a:outerShdw>
                  </a:effectLst>
                  <a:latin typeface="Comic Sans MS"/>
                  <a:cs typeface="Comic Sans MS"/>
                </a:rPr>
                <a:t>momentum &amp; </a:t>
              </a:r>
              <a:r>
                <a:rPr lang="en-US" sz="1600" b="1" dirty="0" err="1">
                  <a:solidFill>
                    <a:schemeClr val="tx1"/>
                  </a:solidFill>
                  <a:effectLst>
                    <a:outerShdw blurRad="38100" dist="38100" dir="2700000" algn="tl">
                      <a:srgbClr val="DDDDDD"/>
                    </a:outerShdw>
                  </a:effectLst>
                  <a:latin typeface="Comic Sans MS"/>
                  <a:cs typeface="Comic Sans MS"/>
                </a:rPr>
                <a:t>helicity</a:t>
              </a:r>
              <a:r>
                <a:rPr lang="en-US" sz="1600" b="1" dirty="0">
                  <a:solidFill>
                    <a:schemeClr val="tx1"/>
                  </a:solidFill>
                  <a:effectLst>
                    <a:outerShdw blurRad="38100" dist="38100" dir="2700000" algn="tl">
                      <a:srgbClr val="DDDDDD"/>
                    </a:outerShdw>
                  </a:effectLst>
                  <a:latin typeface="Comic Sans MS"/>
                  <a:cs typeface="Comic Sans MS"/>
                </a:rPr>
                <a:t> </a:t>
              </a:r>
            </a:p>
            <a:p>
              <a:r>
                <a:rPr lang="en-US" sz="1600" b="1" dirty="0">
                  <a:solidFill>
                    <a:schemeClr val="tx1"/>
                  </a:solidFill>
                  <a:effectLst>
                    <a:outerShdw blurRad="38100" dist="38100" dir="2700000" algn="tl">
                      <a:srgbClr val="DDDDDD"/>
                    </a:outerShdw>
                  </a:effectLst>
                  <a:latin typeface="Comic Sans MS"/>
                  <a:cs typeface="Comic Sans MS"/>
                </a:rPr>
                <a:t>distributions</a:t>
              </a:r>
            </a:p>
          </p:txBody>
        </p:sp>
        <p:pic>
          <p:nvPicPr>
            <p:cNvPr id="858123" name="Picture 11" descr="fig02-2"/>
            <p:cNvPicPr>
              <a:picLocks noChangeAspect="1" noChangeArrowheads="1"/>
            </p:cNvPicPr>
            <p:nvPr/>
          </p:nvPicPr>
          <p:blipFill>
            <a:blip r:embed="rId4"/>
            <a:srcRect/>
            <a:stretch>
              <a:fillRect/>
            </a:stretch>
          </p:blipFill>
          <p:spPr bwMode="auto">
            <a:xfrm>
              <a:off x="4158" y="816"/>
              <a:ext cx="1074" cy="1975"/>
            </a:xfrm>
            <a:prstGeom prst="rect">
              <a:avLst/>
            </a:prstGeom>
            <a:noFill/>
            <a:ln w="9525">
              <a:noFill/>
              <a:miter lim="800000"/>
              <a:headEnd/>
              <a:tailEnd/>
            </a:ln>
          </p:spPr>
        </p:pic>
      </p:grpSp>
      <p:sp>
        <p:nvSpPr>
          <p:cNvPr id="858125" name="AutoShape 13"/>
          <p:cNvSpPr>
            <a:spLocks noChangeArrowheads="1"/>
          </p:cNvSpPr>
          <p:nvPr/>
        </p:nvSpPr>
        <p:spPr bwMode="auto">
          <a:xfrm rot="1611983">
            <a:off x="2133600" y="2534187"/>
            <a:ext cx="1092200" cy="509588"/>
          </a:xfrm>
          <a:prstGeom prst="rightArrow">
            <a:avLst>
              <a:gd name="adj1" fmla="val 50000"/>
              <a:gd name="adj2" fmla="val 53583"/>
            </a:avLst>
          </a:prstGeom>
          <a:solidFill>
            <a:srgbClr val="F4FC4A"/>
          </a:solidFill>
          <a:ln w="9525">
            <a:solidFill>
              <a:schemeClr val="tx1"/>
            </a:solidFill>
            <a:miter lim="800000"/>
            <a:headEnd/>
            <a:tailEnd/>
          </a:ln>
        </p:spPr>
        <p:txBody>
          <a:bodyPr wrap="none" anchor="ctr">
            <a:prstTxWarp prst="textNoShape">
              <a:avLst/>
            </a:prstTxWarp>
          </a:bodyPr>
          <a:lstStyle/>
          <a:p>
            <a:endParaRPr lang="en-US" sz="2400" b="0" i="0">
              <a:solidFill>
                <a:schemeClr val="tx1"/>
              </a:solidFill>
              <a:effectLst/>
            </a:endParaRPr>
          </a:p>
        </p:txBody>
      </p:sp>
      <p:grpSp>
        <p:nvGrpSpPr>
          <p:cNvPr id="4" name="Group 27"/>
          <p:cNvGrpSpPr/>
          <p:nvPr/>
        </p:nvGrpSpPr>
        <p:grpSpPr>
          <a:xfrm>
            <a:off x="3292475" y="1291174"/>
            <a:ext cx="2514600" cy="3703638"/>
            <a:chOff x="3292475" y="1524000"/>
            <a:chExt cx="2514600" cy="3703638"/>
          </a:xfrm>
        </p:grpSpPr>
        <p:sp>
          <p:nvSpPr>
            <p:cNvPr id="858126" name="Rectangle 14"/>
            <p:cNvSpPr>
              <a:spLocks noChangeArrowheads="1"/>
            </p:cNvSpPr>
            <p:nvPr/>
          </p:nvSpPr>
          <p:spPr bwMode="auto">
            <a:xfrm>
              <a:off x="3292475" y="1524000"/>
              <a:ext cx="2514600" cy="3703638"/>
            </a:xfrm>
            <a:prstGeom prst="rect">
              <a:avLst/>
            </a:prstGeom>
            <a:solidFill>
              <a:srgbClr val="F2FC24"/>
            </a:solidFill>
            <a:ln w="9525">
              <a:solidFill>
                <a:schemeClr val="tx1"/>
              </a:solidFill>
              <a:miter lim="800000"/>
              <a:headEnd/>
              <a:tailEnd/>
            </a:ln>
          </p:spPr>
          <p:txBody>
            <a:bodyPr wrap="none" anchor="ctr">
              <a:prstTxWarp prst="textNoShape">
                <a:avLst/>
              </a:prstTxWarp>
            </a:bodyPr>
            <a:lstStyle/>
            <a:p>
              <a:endParaRPr lang="en-US" sz="2400" b="0" i="0">
                <a:solidFill>
                  <a:schemeClr val="tx1"/>
                </a:solidFill>
                <a:effectLst/>
              </a:endParaRPr>
            </a:p>
          </p:txBody>
        </p:sp>
        <p:pic>
          <p:nvPicPr>
            <p:cNvPr id="858127" name="Picture 15" descr="fig02-3"/>
            <p:cNvPicPr>
              <a:picLocks noChangeAspect="1" noChangeArrowheads="1"/>
            </p:cNvPicPr>
            <p:nvPr/>
          </p:nvPicPr>
          <p:blipFill>
            <a:blip r:embed="rId5"/>
            <a:srcRect/>
            <a:stretch>
              <a:fillRect/>
            </a:stretch>
          </p:blipFill>
          <p:spPr bwMode="auto">
            <a:xfrm>
              <a:off x="3419475" y="1743075"/>
              <a:ext cx="2252663" cy="3267075"/>
            </a:xfrm>
            <a:prstGeom prst="rect">
              <a:avLst/>
            </a:prstGeom>
            <a:noFill/>
            <a:ln w="9525">
              <a:noFill/>
              <a:miter lim="800000"/>
              <a:headEnd/>
              <a:tailEnd/>
            </a:ln>
          </p:spPr>
        </p:pic>
      </p:grpSp>
      <p:sp>
        <p:nvSpPr>
          <p:cNvPr id="858128" name="AutoShape 16"/>
          <p:cNvSpPr>
            <a:spLocks noChangeArrowheads="1"/>
          </p:cNvSpPr>
          <p:nvPr/>
        </p:nvSpPr>
        <p:spPr bwMode="auto">
          <a:xfrm rot="19816077">
            <a:off x="5783263" y="2688174"/>
            <a:ext cx="1087438" cy="508000"/>
          </a:xfrm>
          <a:prstGeom prst="leftArrow">
            <a:avLst>
              <a:gd name="adj1" fmla="val 50000"/>
              <a:gd name="adj2" fmla="val 53516"/>
            </a:avLst>
          </a:prstGeom>
          <a:solidFill>
            <a:srgbClr val="F4FC4A"/>
          </a:solidFill>
          <a:ln w="9525">
            <a:solidFill>
              <a:schemeClr val="tx1"/>
            </a:solidFill>
            <a:miter lim="800000"/>
            <a:headEnd/>
            <a:tailEnd/>
          </a:ln>
        </p:spPr>
        <p:txBody>
          <a:bodyPr wrap="none" anchor="ctr">
            <a:prstTxWarp prst="textNoShape">
              <a:avLst/>
            </a:prstTxWarp>
          </a:bodyPr>
          <a:lstStyle/>
          <a:p>
            <a:endParaRPr lang="en-US" sz="2400" b="0" i="0">
              <a:solidFill>
                <a:schemeClr val="tx1"/>
              </a:solidFill>
              <a:effectLst/>
            </a:endParaRPr>
          </a:p>
        </p:txBody>
      </p:sp>
      <p:grpSp>
        <p:nvGrpSpPr>
          <p:cNvPr id="5" name="Group 17"/>
          <p:cNvGrpSpPr>
            <a:grpSpLocks/>
          </p:cNvGrpSpPr>
          <p:nvPr/>
        </p:nvGrpSpPr>
        <p:grpSpPr bwMode="auto">
          <a:xfrm>
            <a:off x="2528913" y="602195"/>
            <a:ext cx="3779838" cy="528309"/>
            <a:chOff x="1641" y="209"/>
            <a:chExt cx="2381" cy="322"/>
          </a:xfrm>
        </p:grpSpPr>
        <p:sp>
          <p:nvSpPr>
            <p:cNvPr id="858130" name="Text Box 18"/>
            <p:cNvSpPr txBox="1">
              <a:spLocks noChangeArrowheads="1"/>
            </p:cNvSpPr>
            <p:nvPr/>
          </p:nvSpPr>
          <p:spPr bwMode="auto">
            <a:xfrm>
              <a:off x="1641" y="362"/>
              <a:ext cx="2381" cy="169"/>
            </a:xfrm>
            <a:prstGeom prst="rect">
              <a:avLst/>
            </a:prstGeom>
            <a:noFill/>
            <a:ln w="9525">
              <a:noFill/>
              <a:miter lim="800000"/>
              <a:headEnd/>
              <a:tailEnd/>
            </a:ln>
          </p:spPr>
          <p:txBody>
            <a:bodyPr wrap="none">
              <a:prstTxWarp prst="textNoShape">
                <a:avLst/>
              </a:prstTxWarp>
              <a:spAutoFit/>
            </a:bodyPr>
            <a:lstStyle/>
            <a:p>
              <a:r>
                <a:rPr lang="en-US" sz="1200" i="0" dirty="0">
                  <a:solidFill>
                    <a:schemeClr val="tx1"/>
                  </a:solidFill>
                  <a:effectLst>
                    <a:outerShdw blurRad="38100" dist="38100" dir="2700000" algn="tl">
                      <a:srgbClr val="DDDDDD"/>
                    </a:outerShdw>
                  </a:effectLst>
                </a:rPr>
                <a:t>X. </a:t>
              </a:r>
              <a:r>
                <a:rPr lang="en-US" sz="1200" i="0" dirty="0" err="1">
                  <a:solidFill>
                    <a:schemeClr val="tx1"/>
                  </a:solidFill>
                  <a:effectLst>
                    <a:outerShdw blurRad="38100" dist="38100" dir="2700000" algn="tl">
                      <a:srgbClr val="DDDDDD"/>
                    </a:outerShdw>
                  </a:effectLst>
                </a:rPr>
                <a:t>Ji</a:t>
              </a:r>
              <a:r>
                <a:rPr lang="en-US" sz="1200" i="0" dirty="0">
                  <a:solidFill>
                    <a:schemeClr val="tx1"/>
                  </a:solidFill>
                  <a:effectLst>
                    <a:outerShdw blurRad="38100" dist="38100" dir="2700000" algn="tl">
                      <a:srgbClr val="DDDDDD"/>
                    </a:outerShdw>
                  </a:effectLst>
                </a:rPr>
                <a:t>,  D. Mueller, A. </a:t>
              </a:r>
              <a:r>
                <a:rPr lang="en-US" sz="1200" i="0" dirty="0" err="1">
                  <a:solidFill>
                    <a:schemeClr val="tx1"/>
                  </a:solidFill>
                  <a:effectLst>
                    <a:outerShdw blurRad="38100" dist="38100" dir="2700000" algn="tl">
                      <a:srgbClr val="DDDDDD"/>
                    </a:outerShdw>
                  </a:effectLst>
                </a:rPr>
                <a:t>Radyushkin</a:t>
              </a:r>
              <a:r>
                <a:rPr lang="en-US" sz="1200" i="0" dirty="0">
                  <a:solidFill>
                    <a:schemeClr val="tx1"/>
                  </a:solidFill>
                  <a:effectLst>
                    <a:outerShdw blurRad="38100" dist="38100" dir="2700000" algn="tl">
                      <a:srgbClr val="DDDDDD"/>
                    </a:outerShdw>
                  </a:effectLst>
                </a:rPr>
                <a:t> (1994-1997)</a:t>
              </a:r>
            </a:p>
          </p:txBody>
        </p:sp>
        <p:sp>
          <p:nvSpPr>
            <p:cNvPr id="858131" name="Text Box 19"/>
            <p:cNvSpPr txBox="1">
              <a:spLocks noChangeArrowheads="1"/>
            </p:cNvSpPr>
            <p:nvPr/>
          </p:nvSpPr>
          <p:spPr bwMode="auto">
            <a:xfrm>
              <a:off x="2220" y="209"/>
              <a:ext cx="116" cy="279"/>
            </a:xfrm>
            <a:prstGeom prst="rect">
              <a:avLst/>
            </a:prstGeom>
            <a:noFill/>
            <a:ln w="9525">
              <a:noFill/>
              <a:miter lim="800000"/>
              <a:headEnd/>
              <a:tailEnd/>
            </a:ln>
          </p:spPr>
          <p:txBody>
            <a:bodyPr wrap="none">
              <a:prstTxWarp prst="textNoShape">
                <a:avLst/>
              </a:prstTxWarp>
              <a:spAutoFit/>
            </a:bodyPr>
            <a:lstStyle/>
            <a:p>
              <a:endParaRPr lang="en-US" sz="2400" i="0">
                <a:solidFill>
                  <a:schemeClr val="tx1"/>
                </a:solidFill>
                <a:effectLst/>
              </a:endParaRPr>
            </a:p>
          </p:txBody>
        </p:sp>
      </p:grpSp>
      <p:sp>
        <p:nvSpPr>
          <p:cNvPr id="858132" name="Text Box 20"/>
          <p:cNvSpPr txBox="1">
            <a:spLocks noChangeArrowheads="1"/>
          </p:cNvSpPr>
          <p:nvPr/>
        </p:nvSpPr>
        <p:spPr bwMode="auto">
          <a:xfrm>
            <a:off x="3048000" y="5145624"/>
            <a:ext cx="2959865" cy="830997"/>
          </a:xfrm>
          <a:prstGeom prst="rect">
            <a:avLst/>
          </a:prstGeom>
          <a:noFill/>
          <a:ln w="9525">
            <a:noFill/>
            <a:miter lim="800000"/>
            <a:headEnd/>
            <a:tailEnd/>
          </a:ln>
        </p:spPr>
        <p:txBody>
          <a:bodyPr wrap="none">
            <a:prstTxWarp prst="textNoShape">
              <a:avLst/>
            </a:prstTxWarp>
            <a:spAutoFit/>
          </a:bodyPr>
          <a:lstStyle/>
          <a:p>
            <a:r>
              <a:rPr lang="en-US" sz="1600" b="1" dirty="0">
                <a:effectLst>
                  <a:outerShdw blurRad="38100" dist="38100" dir="2700000" algn="tl">
                    <a:srgbClr val="DDDDDD"/>
                  </a:outerShdw>
                </a:effectLst>
                <a:latin typeface="Comic Sans MS"/>
                <a:cs typeface="Comic Sans MS"/>
              </a:rPr>
              <a:t>Correlated </a:t>
            </a:r>
            <a:r>
              <a:rPr lang="en-US" sz="1600" b="1" dirty="0">
                <a:solidFill>
                  <a:schemeClr val="tx1"/>
                </a:solidFill>
                <a:effectLst>
                  <a:outerShdw blurRad="38100" dist="38100" dir="2700000" algn="tl">
                    <a:srgbClr val="DDDDDD"/>
                  </a:outerShdw>
                </a:effectLst>
                <a:latin typeface="Comic Sans MS"/>
                <a:cs typeface="Comic Sans MS"/>
              </a:rPr>
              <a:t>quark momentum </a:t>
            </a:r>
          </a:p>
          <a:p>
            <a:r>
              <a:rPr lang="en-US" sz="1600" b="1" dirty="0">
                <a:solidFill>
                  <a:schemeClr val="tx1"/>
                </a:solidFill>
                <a:effectLst>
                  <a:outerShdw blurRad="38100" dist="38100" dir="2700000" algn="tl">
                    <a:srgbClr val="DDDDDD"/>
                  </a:outerShdw>
                </a:effectLst>
                <a:latin typeface="Comic Sans MS"/>
                <a:cs typeface="Comic Sans MS"/>
              </a:rPr>
              <a:t>and </a:t>
            </a:r>
            <a:r>
              <a:rPr lang="en-US" sz="1600" b="1" dirty="0" err="1">
                <a:solidFill>
                  <a:schemeClr val="tx1"/>
                </a:solidFill>
                <a:effectLst>
                  <a:outerShdw blurRad="38100" dist="38100" dir="2700000" algn="tl">
                    <a:srgbClr val="DDDDDD"/>
                  </a:outerShdw>
                </a:effectLst>
                <a:latin typeface="Comic Sans MS"/>
                <a:cs typeface="Comic Sans MS"/>
              </a:rPr>
              <a:t>helicity</a:t>
            </a:r>
            <a:r>
              <a:rPr lang="en-US" sz="1600" b="1" dirty="0">
                <a:solidFill>
                  <a:schemeClr val="tx1"/>
                </a:solidFill>
                <a:effectLst>
                  <a:outerShdw blurRad="38100" dist="38100" dir="2700000" algn="tl">
                    <a:srgbClr val="DDDDDD"/>
                  </a:outerShdw>
                </a:effectLst>
                <a:latin typeface="Comic Sans MS"/>
                <a:cs typeface="Comic Sans MS"/>
              </a:rPr>
              <a:t> distributions in </a:t>
            </a:r>
          </a:p>
          <a:p>
            <a:r>
              <a:rPr lang="en-US" sz="1600" b="1" dirty="0">
                <a:solidFill>
                  <a:srgbClr val="CC66FF"/>
                </a:solidFill>
                <a:effectLst>
                  <a:outerShdw blurRad="38100" dist="38100" dir="2700000" algn="tl">
                    <a:srgbClr val="DDDDDD"/>
                  </a:outerShdw>
                </a:effectLst>
                <a:latin typeface="Comic Sans MS"/>
                <a:cs typeface="Comic Sans MS"/>
              </a:rPr>
              <a:t>transverse space </a:t>
            </a:r>
            <a:r>
              <a:rPr lang="en-US" sz="1600" b="1" dirty="0">
                <a:solidFill>
                  <a:schemeClr val="tx1"/>
                </a:solidFill>
                <a:effectLst>
                  <a:outerShdw blurRad="38100" dist="38100" dir="2700000" algn="tl">
                    <a:srgbClr val="DDDDDD"/>
                  </a:outerShdw>
                </a:effectLst>
                <a:latin typeface="Comic Sans MS"/>
                <a:cs typeface="Comic Sans MS"/>
              </a:rPr>
              <a:t>- </a:t>
            </a:r>
            <a:r>
              <a:rPr lang="en-US" sz="1600" b="1" dirty="0" err="1">
                <a:effectLst>
                  <a:outerShdw blurRad="38100" dist="38100" dir="2700000" algn="tl">
                    <a:srgbClr val="DDDDDD"/>
                  </a:outerShdw>
                </a:effectLst>
                <a:latin typeface="Comic Sans MS"/>
                <a:cs typeface="Comic Sans MS"/>
              </a:rPr>
              <a:t>GPDs</a:t>
            </a:r>
            <a:endParaRPr lang="en-US" sz="1600" b="1" dirty="0">
              <a:effectLst>
                <a:outerShdw blurRad="38100" dist="38100" dir="2700000" algn="tl">
                  <a:srgbClr val="DDDDDD"/>
                </a:outerShdw>
              </a:effectLst>
              <a:latin typeface="Comic Sans MS"/>
              <a:cs typeface="Comic Sans MS"/>
            </a:endParaRPr>
          </a:p>
        </p:txBody>
      </p:sp>
      <p:sp>
        <p:nvSpPr>
          <p:cNvPr id="6" name="Date Placeholder 5"/>
          <p:cNvSpPr>
            <a:spLocks noGrp="1"/>
          </p:cNvSpPr>
          <p:nvPr>
            <p:ph type="dt" sz="half" idx="10"/>
          </p:nvPr>
        </p:nvSpPr>
        <p:spPr/>
        <p:txBody>
          <a:bodyPr/>
          <a:lstStyle/>
          <a:p>
            <a:r>
              <a:rPr lang="en-US"/>
              <a:t>E.C. Aschenauer</a:t>
            </a:r>
          </a:p>
        </p:txBody>
      </p:sp>
      <p:sp>
        <p:nvSpPr>
          <p:cNvPr id="7" name="Footer Placeholder 6"/>
          <p:cNvSpPr>
            <a:spLocks noGrp="1"/>
          </p:cNvSpPr>
          <p:nvPr>
            <p:ph type="ftr" sz="quarter" idx="11"/>
          </p:nvPr>
        </p:nvSpPr>
        <p:spPr/>
        <p:txBody>
          <a:bodyPr/>
          <a:lstStyle/>
          <a:p>
            <a:r>
              <a:rPr lang="en-US"/>
              <a:t>HENPIC April 2020</a:t>
            </a:r>
            <a:endParaRPr lang="en-US" dirty="0"/>
          </a:p>
        </p:txBody>
      </p:sp>
    </p:spTree>
    <p:custDataLst>
      <p:tags r:id="rId1"/>
    </p:custDataLst>
    <p:extLst>
      <p:ext uri="{BB962C8B-B14F-4D97-AF65-F5344CB8AC3E}">
        <p14:creationId xmlns:p14="http://schemas.microsoft.com/office/powerpoint/2010/main" val="1604748309"/>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58128"/>
                                        </p:tgtEl>
                                        <p:attrNameLst>
                                          <p:attrName>style.visibility</p:attrName>
                                        </p:attrNameLst>
                                      </p:cBhvr>
                                      <p:to>
                                        <p:strVal val="visible"/>
                                      </p:to>
                                    </p:set>
                                    <p:anim calcmode="lin" valueType="num">
                                      <p:cBhvr>
                                        <p:cTn id="7" dur="1000" fill="hold"/>
                                        <p:tgtEl>
                                          <p:spTgt spid="858128"/>
                                        </p:tgtEl>
                                        <p:attrNameLst>
                                          <p:attrName>ppt_w</p:attrName>
                                        </p:attrNameLst>
                                      </p:cBhvr>
                                      <p:tavLst>
                                        <p:tav tm="0">
                                          <p:val>
                                            <p:strVal val="#ppt_w*0.70"/>
                                          </p:val>
                                        </p:tav>
                                        <p:tav tm="100000">
                                          <p:val>
                                            <p:strVal val="#ppt_w"/>
                                          </p:val>
                                        </p:tav>
                                      </p:tavLst>
                                    </p:anim>
                                    <p:anim calcmode="lin" valueType="num">
                                      <p:cBhvr>
                                        <p:cTn id="8" dur="1000" fill="hold"/>
                                        <p:tgtEl>
                                          <p:spTgt spid="858128"/>
                                        </p:tgtEl>
                                        <p:attrNameLst>
                                          <p:attrName>ppt_h</p:attrName>
                                        </p:attrNameLst>
                                      </p:cBhvr>
                                      <p:tavLst>
                                        <p:tav tm="0">
                                          <p:val>
                                            <p:strVal val="#ppt_h"/>
                                          </p:val>
                                        </p:tav>
                                        <p:tav tm="100000">
                                          <p:val>
                                            <p:strVal val="#ppt_h"/>
                                          </p:val>
                                        </p:tav>
                                      </p:tavLst>
                                    </p:anim>
                                    <p:animEffect transition="in" filter="fade">
                                      <p:cBhvr>
                                        <p:cTn id="9" dur="1000"/>
                                        <p:tgtEl>
                                          <p:spTgt spid="85812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58125"/>
                                        </p:tgtEl>
                                        <p:attrNameLst>
                                          <p:attrName>style.visibility</p:attrName>
                                        </p:attrNameLst>
                                      </p:cBhvr>
                                      <p:to>
                                        <p:strVal val="visible"/>
                                      </p:to>
                                    </p:set>
                                    <p:anim calcmode="lin" valueType="num">
                                      <p:cBhvr>
                                        <p:cTn id="12" dur="1000" fill="hold"/>
                                        <p:tgtEl>
                                          <p:spTgt spid="858125"/>
                                        </p:tgtEl>
                                        <p:attrNameLst>
                                          <p:attrName>ppt_w</p:attrName>
                                        </p:attrNameLst>
                                      </p:cBhvr>
                                      <p:tavLst>
                                        <p:tav tm="0">
                                          <p:val>
                                            <p:strVal val="#ppt_w*0.70"/>
                                          </p:val>
                                        </p:tav>
                                        <p:tav tm="100000">
                                          <p:val>
                                            <p:strVal val="#ppt_w"/>
                                          </p:val>
                                        </p:tav>
                                      </p:tavLst>
                                    </p:anim>
                                    <p:anim calcmode="lin" valueType="num">
                                      <p:cBhvr>
                                        <p:cTn id="13" dur="1000" fill="hold"/>
                                        <p:tgtEl>
                                          <p:spTgt spid="858125"/>
                                        </p:tgtEl>
                                        <p:attrNameLst>
                                          <p:attrName>ppt_h</p:attrName>
                                        </p:attrNameLst>
                                      </p:cBhvr>
                                      <p:tavLst>
                                        <p:tav tm="0">
                                          <p:val>
                                            <p:strVal val="#ppt_h"/>
                                          </p:val>
                                        </p:tav>
                                        <p:tav tm="100000">
                                          <p:val>
                                            <p:strVal val="#ppt_h"/>
                                          </p:val>
                                        </p:tav>
                                      </p:tavLst>
                                    </p:anim>
                                    <p:animEffect transition="in" filter="fade">
                                      <p:cBhvr>
                                        <p:cTn id="14" dur="1000"/>
                                        <p:tgtEl>
                                          <p:spTgt spid="858125"/>
                                        </p:tgtEl>
                                      </p:cBhvr>
                                    </p:animEffect>
                                  </p:childTnLst>
                                </p:cTn>
                              </p:par>
                              <p:par>
                                <p:cTn id="15" presetID="3"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858132"/>
                                        </p:tgtEl>
                                        <p:attrNameLst>
                                          <p:attrName>style.visibility</p:attrName>
                                        </p:attrNameLst>
                                      </p:cBhvr>
                                      <p:to>
                                        <p:strVal val="visible"/>
                                      </p:to>
                                    </p:set>
                                    <p:animEffect transition="in" filter="blinds(horizontal)">
                                      <p:cBhvr>
                                        <p:cTn id="20" dur="500"/>
                                        <p:tgtEl>
                                          <p:spTgt spid="85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125" grpId="0" animBg="1"/>
      <p:bldP spid="858128" grpId="0" animBg="1"/>
      <p:bldP spid="8581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100" dirty="0"/>
              <a:t>Proton structure important for QGP in small systems</a:t>
            </a:r>
          </a:p>
        </p:txBody>
      </p:sp>
      <p:sp>
        <p:nvSpPr>
          <p:cNvPr id="3" name="Date Placeholder 2"/>
          <p:cNvSpPr>
            <a:spLocks noGrp="1"/>
          </p:cNvSpPr>
          <p:nvPr>
            <p:ph type="dt" sz="half" idx="10"/>
          </p:nvPr>
        </p:nvSpPr>
        <p:spPr/>
        <p:txBody>
          <a:bodyPr/>
          <a:lstStyle/>
          <a:p>
            <a:r>
              <a:rPr lang="en-US"/>
              <a:t>E.C. Aschenauer</a:t>
            </a:r>
          </a:p>
        </p:txBody>
      </p:sp>
      <p:sp>
        <p:nvSpPr>
          <p:cNvPr id="4" name="Footer Placeholder 3"/>
          <p:cNvSpPr>
            <a:spLocks noGrp="1"/>
          </p:cNvSpPr>
          <p:nvPr>
            <p:ph type="ftr" sz="quarter" idx="11"/>
          </p:nvPr>
        </p:nvSpPr>
        <p:spPr/>
        <p:txBody>
          <a:bodyPr/>
          <a:lstStyle/>
          <a:p>
            <a:r>
              <a:rPr lang="tr-TR"/>
              <a:t>HENPIC April 2020</a:t>
            </a:r>
            <a:endParaRPr lang="en-US" dirty="0"/>
          </a:p>
        </p:txBody>
      </p:sp>
      <p:sp>
        <p:nvSpPr>
          <p:cNvPr id="5" name="Slide Number Placeholder 4"/>
          <p:cNvSpPr>
            <a:spLocks noGrp="1"/>
          </p:cNvSpPr>
          <p:nvPr>
            <p:ph type="sldNum" sz="quarter" idx="12"/>
          </p:nvPr>
        </p:nvSpPr>
        <p:spPr/>
        <p:txBody>
          <a:bodyPr/>
          <a:lstStyle/>
          <a:p>
            <a:fld id="{E7C2DFF1-6A7E-5841-980E-96BA788216E4}" type="slidenum">
              <a:rPr lang="en-US" smtClean="0"/>
              <a:pPr/>
              <a:t>19</a:t>
            </a:fld>
            <a:endParaRPr lang="en-US"/>
          </a:p>
        </p:txBody>
      </p:sp>
      <p:sp>
        <p:nvSpPr>
          <p:cNvPr id="8" name="TextBox 7"/>
          <p:cNvSpPr txBox="1"/>
          <p:nvPr/>
        </p:nvSpPr>
        <p:spPr>
          <a:xfrm>
            <a:off x="0" y="622300"/>
            <a:ext cx="6745757" cy="369332"/>
          </a:xfrm>
          <a:prstGeom prst="rect">
            <a:avLst/>
          </a:prstGeom>
          <a:noFill/>
        </p:spPr>
        <p:txBody>
          <a:bodyPr wrap="none" rtlCol="0">
            <a:spAutoFit/>
          </a:bodyPr>
          <a:lstStyle/>
          <a:p>
            <a:r>
              <a:rPr lang="en-US" dirty="0">
                <a:latin typeface="Comic Sans MS" charset="0"/>
                <a:ea typeface="Comic Sans MS" charset="0"/>
                <a:cs typeface="Comic Sans MS" charset="0"/>
              </a:rPr>
              <a:t>Collective phenomena seen in </a:t>
            </a:r>
            <a:r>
              <a:rPr lang="en-US" dirty="0" err="1">
                <a:latin typeface="Comic Sans MS" charset="0"/>
                <a:ea typeface="Comic Sans MS" charset="0"/>
                <a:cs typeface="Comic Sans MS" charset="0"/>
              </a:rPr>
              <a:t>pA</a:t>
            </a:r>
            <a:r>
              <a:rPr lang="en-US" dirty="0">
                <a:latin typeface="Comic Sans MS" charset="0"/>
                <a:ea typeface="Comic Sans MS" charset="0"/>
                <a:cs typeface="Comic Sans MS" charset="0"/>
              </a:rPr>
              <a:t> collisions, i.e. ATLAS &amp; CMS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094" y="4049853"/>
            <a:ext cx="2613161" cy="2198547"/>
          </a:xfrm>
          <a:prstGeom prst="rect">
            <a:avLst/>
          </a:prstGeom>
        </p:spPr>
      </p:pic>
      <p:sp>
        <p:nvSpPr>
          <p:cNvPr id="11" name="TextBox 10"/>
          <p:cNvSpPr txBox="1"/>
          <p:nvPr/>
        </p:nvSpPr>
        <p:spPr>
          <a:xfrm>
            <a:off x="159562" y="5125103"/>
            <a:ext cx="2858476" cy="584775"/>
          </a:xfrm>
          <a:prstGeom prst="rect">
            <a:avLst/>
          </a:prstGeom>
          <a:noFill/>
        </p:spPr>
        <p:txBody>
          <a:bodyPr wrap="none" rtlCol="0">
            <a:spAutoFit/>
          </a:bodyPr>
          <a:lstStyle/>
          <a:p>
            <a:pPr algn="ctr"/>
            <a:r>
              <a:rPr lang="en-US" sz="1600" dirty="0">
                <a:effectLst/>
                <a:latin typeface="Comic Sans MS" charset="0"/>
                <a:ea typeface="Comic Sans MS" charset="0"/>
                <a:cs typeface="Comic Sans MS" charset="0"/>
              </a:rPr>
              <a:t>Examples of proton density </a:t>
            </a:r>
          </a:p>
          <a:p>
            <a:pPr algn="ctr"/>
            <a:r>
              <a:rPr lang="en-US" sz="1600" dirty="0">
                <a:effectLst/>
                <a:latin typeface="Comic Sans MS" charset="0"/>
                <a:ea typeface="Comic Sans MS" charset="0"/>
                <a:cs typeface="Comic Sans MS" charset="0"/>
              </a:rPr>
              <a:t>profiles at x ~ 10</a:t>
            </a:r>
            <a:r>
              <a:rPr lang="en-US" sz="1600" baseline="30000" dirty="0">
                <a:effectLst/>
                <a:latin typeface="Comic Sans MS" charset="0"/>
                <a:ea typeface="Comic Sans MS" charset="0"/>
                <a:cs typeface="Comic Sans MS" charset="0"/>
              </a:rPr>
              <a:t>−3</a:t>
            </a:r>
            <a:r>
              <a:rPr lang="en-US" sz="1600" dirty="0">
                <a:effectLst/>
                <a:latin typeface="Comic Sans MS" charset="0"/>
                <a:ea typeface="Comic Sans MS" charset="0"/>
                <a:cs typeface="Comic Sans MS" charset="0"/>
              </a:rPr>
              <a:t> </a:t>
            </a:r>
            <a:endParaRPr lang="en-US" sz="1600" dirty="0">
              <a:latin typeface="Comic Sans MS" charset="0"/>
              <a:ea typeface="Comic Sans MS" charset="0"/>
              <a:cs typeface="Comic Sans MS" charset="0"/>
            </a:endParaRPr>
          </a:p>
        </p:txBody>
      </p:sp>
      <p:sp>
        <p:nvSpPr>
          <p:cNvPr id="13" name="Striped Right Arrow 12"/>
          <p:cNvSpPr/>
          <p:nvPr/>
        </p:nvSpPr>
        <p:spPr bwMode="auto">
          <a:xfrm rot="10800000" flipH="1">
            <a:off x="5512374" y="4545405"/>
            <a:ext cx="1652511" cy="1038087"/>
          </a:xfrm>
          <a:prstGeom prst="stripedRightArrow">
            <a:avLst>
              <a:gd name="adj1" fmla="val 19231"/>
              <a:gd name="adj2" fmla="val 50000"/>
            </a:avLst>
          </a:prstGeom>
          <a:gradFill flip="none" rotWithShape="1">
            <a:gsLst>
              <a:gs pos="0">
                <a:schemeClr val="bg1"/>
              </a:gs>
              <a:gs pos="100000">
                <a:srgbClr val="FFFFFF"/>
              </a:gs>
              <a:gs pos="50000">
                <a:srgbClr val="0000FF"/>
              </a:gs>
            </a:gsLst>
            <a:lin ang="0" scaled="1"/>
            <a:tileRect/>
          </a:gra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TextBox 15"/>
          <p:cNvSpPr txBox="1"/>
          <p:nvPr/>
        </p:nvSpPr>
        <p:spPr>
          <a:xfrm>
            <a:off x="5432641" y="4307564"/>
            <a:ext cx="1335623" cy="1477328"/>
          </a:xfrm>
          <a:prstGeom prst="rect">
            <a:avLst/>
          </a:prstGeom>
          <a:noFill/>
        </p:spPr>
        <p:txBody>
          <a:bodyPr wrap="none" rtlCol="0">
            <a:spAutoFit/>
          </a:bodyPr>
          <a:lstStyle/>
          <a:p>
            <a:pPr algn="ctr"/>
            <a:r>
              <a:rPr lang="en-US" dirty="0">
                <a:latin typeface="Comic Sans MS" charset="0"/>
                <a:ea typeface="Comic Sans MS" charset="0"/>
                <a:cs typeface="Comic Sans MS" charset="0"/>
              </a:rPr>
              <a:t>Study</a:t>
            </a:r>
          </a:p>
          <a:p>
            <a:pPr algn="ctr"/>
            <a:r>
              <a:rPr lang="en-US" dirty="0">
                <a:latin typeface="Comic Sans MS" charset="0"/>
                <a:ea typeface="Comic Sans MS" charset="0"/>
                <a:cs typeface="Comic Sans MS" charset="0"/>
              </a:rPr>
              <a:t>coherent</a:t>
            </a:r>
          </a:p>
          <a:p>
            <a:pPr algn="ctr"/>
            <a:r>
              <a:rPr lang="en-US" dirty="0">
                <a:latin typeface="Comic Sans MS" charset="0"/>
                <a:ea typeface="Comic Sans MS" charset="0"/>
                <a:cs typeface="Comic Sans MS" charset="0"/>
              </a:rPr>
              <a:t>and</a:t>
            </a:r>
          </a:p>
          <a:p>
            <a:pPr algn="ctr"/>
            <a:r>
              <a:rPr lang="en-US" dirty="0">
                <a:latin typeface="Comic Sans MS" charset="0"/>
                <a:ea typeface="Comic Sans MS" charset="0"/>
                <a:cs typeface="Comic Sans MS" charset="0"/>
              </a:rPr>
              <a:t>incoherent</a:t>
            </a:r>
          </a:p>
          <a:p>
            <a:pPr algn="ctr"/>
            <a:r>
              <a:rPr lang="en-US" dirty="0">
                <a:latin typeface="Comic Sans MS" charset="0"/>
                <a:ea typeface="Comic Sans MS" charset="0"/>
                <a:cs typeface="Comic Sans MS" charset="0"/>
              </a:rPr>
              <a:t>J/</a:t>
            </a:r>
            <a:r>
              <a:rPr lang="en-US" dirty="0" err="1">
                <a:latin typeface="Comic Sans MS" charset="0"/>
                <a:ea typeface="Comic Sans MS" charset="0"/>
                <a:cs typeface="Comic Sans MS" charset="0"/>
              </a:rPr>
              <a:t>Ψ</a:t>
            </a:r>
            <a:r>
              <a:rPr lang="en-US" dirty="0">
                <a:latin typeface="Comic Sans MS" charset="0"/>
                <a:ea typeface="Comic Sans MS" charset="0"/>
                <a:cs typeface="Comic Sans MS" charset="0"/>
              </a:rPr>
              <a:t> prod.</a:t>
            </a:r>
          </a:p>
        </p:txBody>
      </p:sp>
      <p:pic>
        <p:nvPicPr>
          <p:cNvPr id="14" name="officeArt object"/>
          <p:cNvPicPr/>
          <p:nvPr/>
        </p:nvPicPr>
        <p:blipFill rotWithShape="1">
          <a:blip r:embed="rId4"/>
          <a:srcRect l="1" r="-2920"/>
          <a:stretch/>
        </p:blipFill>
        <p:spPr>
          <a:xfrm>
            <a:off x="25005" y="983818"/>
            <a:ext cx="6117183" cy="1729740"/>
          </a:xfrm>
          <a:prstGeom prst="rect">
            <a:avLst/>
          </a:prstGeom>
          <a:ln w="12700" cap="flat">
            <a:noFill/>
            <a:miter lim="400000"/>
          </a:ln>
          <a:effectLst/>
        </p:spPr>
      </p:pic>
      <p:sp>
        <p:nvSpPr>
          <p:cNvPr id="10" name="TextBox 9"/>
          <p:cNvSpPr txBox="1"/>
          <p:nvPr/>
        </p:nvSpPr>
        <p:spPr>
          <a:xfrm>
            <a:off x="162175" y="3104503"/>
            <a:ext cx="2816797" cy="1508105"/>
          </a:xfrm>
          <a:prstGeom prst="rect">
            <a:avLst/>
          </a:prstGeom>
          <a:noFill/>
        </p:spPr>
        <p:txBody>
          <a:bodyPr wrap="none" rtlCol="0">
            <a:spAutoFit/>
          </a:bodyPr>
          <a:lstStyle/>
          <a:p>
            <a:r>
              <a:rPr lang="en-US" sz="1400" dirty="0">
                <a:latin typeface="Comic Sans MS" charset="0"/>
                <a:ea typeface="Comic Sans MS" charset="0"/>
                <a:cs typeface="Comic Sans MS" charset="0"/>
              </a:rPr>
              <a:t>H. </a:t>
            </a:r>
            <a:r>
              <a:rPr lang="en-US" sz="1400" dirty="0" err="1">
                <a:latin typeface="Comic Sans MS" charset="0"/>
                <a:ea typeface="Comic Sans MS" charset="0"/>
                <a:cs typeface="Comic Sans MS" charset="0"/>
              </a:rPr>
              <a:t>Mäntysaari</a:t>
            </a:r>
            <a:r>
              <a:rPr lang="en-US" sz="1400" dirty="0">
                <a:latin typeface="Comic Sans MS" charset="0"/>
                <a:ea typeface="Comic Sans MS" charset="0"/>
                <a:cs typeface="Comic Sans MS" charset="0"/>
              </a:rPr>
              <a:t> &amp; B. </a:t>
            </a:r>
            <a:r>
              <a:rPr lang="en-US" sz="1400" dirty="0" err="1">
                <a:latin typeface="Comic Sans MS" charset="0"/>
                <a:ea typeface="Comic Sans MS" charset="0"/>
                <a:cs typeface="Comic Sans MS" charset="0"/>
              </a:rPr>
              <a:t>Schenke</a:t>
            </a:r>
            <a:r>
              <a:rPr lang="en-US" sz="1400" dirty="0">
                <a:latin typeface="Comic Sans MS" charset="0"/>
                <a:ea typeface="Comic Sans MS" charset="0"/>
                <a:cs typeface="Comic Sans MS" charset="0"/>
              </a:rPr>
              <a:t> </a:t>
            </a:r>
          </a:p>
          <a:p>
            <a:r>
              <a:rPr lang="en-US" sz="1400" dirty="0">
                <a:latin typeface="Comic Sans MS" charset="0"/>
                <a:ea typeface="Comic Sans MS" charset="0"/>
                <a:cs typeface="Comic Sans MS" charset="0"/>
              </a:rPr>
              <a:t>arXiv:1607.01711</a:t>
            </a:r>
          </a:p>
          <a:p>
            <a:endParaRPr lang="en-US" sz="800" dirty="0">
              <a:latin typeface="Comic Sans MS" charset="0"/>
              <a:ea typeface="Comic Sans MS" charset="0"/>
              <a:cs typeface="Comic Sans MS" charset="0"/>
            </a:endParaRPr>
          </a:p>
          <a:p>
            <a:r>
              <a:rPr lang="en-US" sz="1400" dirty="0">
                <a:latin typeface="Comic Sans MS" charset="0"/>
                <a:ea typeface="Comic Sans MS" charset="0"/>
                <a:cs typeface="Comic Sans MS" charset="0"/>
              </a:rPr>
              <a:t>In a hydro-picture (used in AA)</a:t>
            </a:r>
          </a:p>
          <a:p>
            <a:r>
              <a:rPr lang="en-US" sz="1400" dirty="0">
                <a:solidFill>
                  <a:srgbClr val="0000FF"/>
                </a:solidFill>
                <a:latin typeface="Comic Sans MS" charset="0"/>
                <a:ea typeface="Comic Sans MS" charset="0"/>
                <a:cs typeface="Comic Sans MS" charset="0"/>
              </a:rPr>
              <a:t>fluctuations in the proton </a:t>
            </a:r>
            <a:r>
              <a:rPr lang="en-US" sz="1400" dirty="0">
                <a:latin typeface="Comic Sans MS" charset="0"/>
                <a:ea typeface="Comic Sans MS" charset="0"/>
                <a:cs typeface="Comic Sans MS" charset="0"/>
              </a:rPr>
              <a:t>are </a:t>
            </a:r>
          </a:p>
          <a:p>
            <a:r>
              <a:rPr lang="en-US" sz="1400" dirty="0">
                <a:latin typeface="Comic Sans MS" charset="0"/>
                <a:ea typeface="Comic Sans MS" charset="0"/>
                <a:cs typeface="Comic Sans MS" charset="0"/>
              </a:rPr>
              <a:t>crucial to understand the seen</a:t>
            </a:r>
          </a:p>
          <a:p>
            <a:r>
              <a:rPr lang="en-US" sz="1400" dirty="0" err="1">
                <a:latin typeface="Comic Sans MS" charset="0"/>
                <a:ea typeface="Comic Sans MS" charset="0"/>
                <a:cs typeface="Comic Sans MS" charset="0"/>
              </a:rPr>
              <a:t>pA@LHC</a:t>
            </a:r>
            <a:r>
              <a:rPr lang="en-US" sz="1400" dirty="0">
                <a:latin typeface="Comic Sans MS" charset="0"/>
                <a:ea typeface="Comic Sans MS" charset="0"/>
                <a:cs typeface="Comic Sans MS" charset="0"/>
              </a:rPr>
              <a:t> behaviors</a:t>
            </a:r>
          </a:p>
        </p:txBody>
      </p:sp>
      <p:sp>
        <p:nvSpPr>
          <p:cNvPr id="18" name="TextBox 17"/>
          <p:cNvSpPr txBox="1"/>
          <p:nvPr/>
        </p:nvSpPr>
        <p:spPr>
          <a:xfrm>
            <a:off x="6997339" y="4147963"/>
            <a:ext cx="2211975" cy="1938992"/>
          </a:xfrm>
          <a:prstGeom prst="rect">
            <a:avLst/>
          </a:prstGeom>
          <a:noFill/>
        </p:spPr>
        <p:txBody>
          <a:bodyPr wrap="square" rtlCol="0">
            <a:spAutoFit/>
          </a:bodyPr>
          <a:lstStyle/>
          <a:p>
            <a:pPr algn="ctr"/>
            <a:r>
              <a:rPr lang="en-US" sz="2000" dirty="0">
                <a:solidFill>
                  <a:srgbClr val="0000FF"/>
                </a:solidFill>
                <a:latin typeface="Comic Sans MS" charset="0"/>
                <a:ea typeface="Comic Sans MS" charset="0"/>
                <a:cs typeface="Comic Sans MS" charset="0"/>
              </a:rPr>
              <a:t>EIC can map out the spatial quark and gluon structure of the proton in x and Q</a:t>
            </a:r>
            <a:r>
              <a:rPr lang="en-US" sz="2000" baseline="30000" dirty="0">
                <a:solidFill>
                  <a:srgbClr val="0000FF"/>
                </a:solidFill>
                <a:latin typeface="Comic Sans MS" charset="0"/>
                <a:ea typeface="Comic Sans MS" charset="0"/>
                <a:cs typeface="Comic Sans MS" charset="0"/>
              </a:rPr>
              <a:t>2</a:t>
            </a:r>
          </a:p>
        </p:txBody>
      </p:sp>
    </p:spTree>
    <p:extLst>
      <p:ext uri="{BB962C8B-B14F-4D97-AF65-F5344CB8AC3E}">
        <p14:creationId xmlns:p14="http://schemas.microsoft.com/office/powerpoint/2010/main" val="2282951980"/>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Facts about the EIC</a:t>
            </a:r>
          </a:p>
        </p:txBody>
      </p:sp>
      <p:sp>
        <p:nvSpPr>
          <p:cNvPr id="3" name="Date Placeholder 2"/>
          <p:cNvSpPr>
            <a:spLocks noGrp="1"/>
          </p:cNvSpPr>
          <p:nvPr>
            <p:ph type="dt" sz="half" idx="10"/>
          </p:nvPr>
        </p:nvSpPr>
        <p:spPr/>
        <p:txBody>
          <a:bodyPr/>
          <a:lstStyle/>
          <a:p>
            <a:r>
              <a:rPr lang="en-US"/>
              <a:t>E.C. Aschenauer</a:t>
            </a:r>
          </a:p>
        </p:txBody>
      </p:sp>
      <p:sp>
        <p:nvSpPr>
          <p:cNvPr id="4" name="Footer Placeholder 3"/>
          <p:cNvSpPr>
            <a:spLocks noGrp="1"/>
          </p:cNvSpPr>
          <p:nvPr>
            <p:ph type="ftr" sz="quarter" idx="11"/>
          </p:nvPr>
        </p:nvSpPr>
        <p:spPr/>
        <p:txBody>
          <a:bodyPr/>
          <a:lstStyle/>
          <a:p>
            <a:r>
              <a:rPr lang="tr-TR"/>
              <a:t>HENPIC April 2020</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2</a:t>
            </a:fld>
            <a:endParaRPr lang="en-US"/>
          </a:p>
        </p:txBody>
      </p:sp>
      <p:sp>
        <p:nvSpPr>
          <p:cNvPr id="8" name="TextBox 7"/>
          <p:cNvSpPr txBox="1"/>
          <p:nvPr/>
        </p:nvSpPr>
        <p:spPr>
          <a:xfrm>
            <a:off x="396404" y="469464"/>
            <a:ext cx="8367996" cy="1138773"/>
          </a:xfrm>
          <a:prstGeom prst="rect">
            <a:avLst/>
          </a:prstGeom>
          <a:noFill/>
        </p:spPr>
        <p:txBody>
          <a:bodyPr wrap="none" rtlCol="0">
            <a:spAutoFit/>
          </a:bodyPr>
          <a:lstStyle/>
          <a:p>
            <a:pPr algn="ctr"/>
            <a:r>
              <a:rPr lang="en-US" sz="2400" dirty="0">
                <a:solidFill>
                  <a:srgbClr val="0000FF"/>
                </a:solidFill>
                <a:latin typeface="Comic Sans MS" charset="0"/>
                <a:ea typeface="Comic Sans MS" charset="0"/>
                <a:cs typeface="Comic Sans MS" charset="0"/>
              </a:rPr>
              <a:t>What is the EIC:</a:t>
            </a:r>
          </a:p>
          <a:p>
            <a:pPr algn="ctr"/>
            <a:endParaRPr lang="en-US" sz="800" dirty="0">
              <a:solidFill>
                <a:srgbClr val="0000FF"/>
              </a:solidFill>
              <a:latin typeface="Comic Sans MS" charset="0"/>
              <a:ea typeface="Comic Sans MS" charset="0"/>
              <a:cs typeface="Comic Sans MS" charset="0"/>
            </a:endParaRPr>
          </a:p>
          <a:p>
            <a:r>
              <a:rPr lang="en-US" dirty="0">
                <a:latin typeface="Comic Sans MS" charset="0"/>
                <a:ea typeface="Comic Sans MS" charset="0"/>
                <a:cs typeface="Comic Sans MS" charset="0"/>
              </a:rPr>
              <a:t>A high luminosity (10</a:t>
            </a:r>
            <a:r>
              <a:rPr lang="en-US" baseline="30000" dirty="0">
                <a:latin typeface="Comic Sans MS" charset="0"/>
                <a:ea typeface="Comic Sans MS" charset="0"/>
                <a:cs typeface="Comic Sans MS" charset="0"/>
              </a:rPr>
              <a:t>33</a:t>
            </a:r>
            <a:r>
              <a:rPr lang="en-US" dirty="0">
                <a:latin typeface="Comic Sans MS" charset="0"/>
                <a:ea typeface="Comic Sans MS" charset="0"/>
                <a:cs typeface="Comic Sans MS" charset="0"/>
              </a:rPr>
              <a:t> – 10</a:t>
            </a:r>
            <a:r>
              <a:rPr lang="en-US" baseline="30000" dirty="0">
                <a:latin typeface="Comic Sans MS" charset="0"/>
                <a:ea typeface="Comic Sans MS" charset="0"/>
                <a:cs typeface="Comic Sans MS" charset="0"/>
              </a:rPr>
              <a:t>34</a:t>
            </a:r>
            <a:r>
              <a:rPr lang="en-US" dirty="0">
                <a:latin typeface="Comic Sans MS" charset="0"/>
                <a:ea typeface="Comic Sans MS" charset="0"/>
                <a:cs typeface="Comic Sans MS" charset="0"/>
              </a:rPr>
              <a:t> cm</a:t>
            </a:r>
            <a:r>
              <a:rPr lang="en-US" baseline="30000" dirty="0">
                <a:latin typeface="Comic Sans MS" charset="0"/>
                <a:ea typeface="Comic Sans MS" charset="0"/>
                <a:cs typeface="Comic Sans MS" charset="0"/>
              </a:rPr>
              <a:t>-2</a:t>
            </a:r>
            <a:r>
              <a:rPr lang="en-US" dirty="0">
                <a:latin typeface="Comic Sans MS" charset="0"/>
                <a:ea typeface="Comic Sans MS" charset="0"/>
                <a:cs typeface="Comic Sans MS" charset="0"/>
              </a:rPr>
              <a:t>s</a:t>
            </a:r>
            <a:r>
              <a:rPr lang="en-US" baseline="30000" dirty="0">
                <a:latin typeface="Comic Sans MS" charset="0"/>
                <a:ea typeface="Comic Sans MS" charset="0"/>
                <a:cs typeface="Comic Sans MS" charset="0"/>
              </a:rPr>
              <a:t>-1</a:t>
            </a:r>
            <a:r>
              <a:rPr lang="en-US" dirty="0">
                <a:latin typeface="Comic Sans MS" charset="0"/>
                <a:ea typeface="Comic Sans MS" charset="0"/>
                <a:cs typeface="Comic Sans MS" charset="0"/>
              </a:rPr>
              <a:t>) polarized </a:t>
            </a:r>
            <a:r>
              <a:rPr lang="en-US" dirty="0">
                <a:solidFill>
                  <a:srgbClr val="0000FF"/>
                </a:solidFill>
                <a:latin typeface="Comic Sans MS" charset="0"/>
                <a:ea typeface="Comic Sans MS" charset="0"/>
                <a:cs typeface="Comic Sans MS" charset="0"/>
              </a:rPr>
              <a:t>e</a:t>
            </a:r>
            <a:r>
              <a:rPr lang="en-US" dirty="0">
                <a:latin typeface="Comic Sans MS" charset="0"/>
                <a:ea typeface="Comic Sans MS" charset="0"/>
                <a:cs typeface="Comic Sans MS" charset="0"/>
              </a:rPr>
              <a:t>lectron proton / </a:t>
            </a:r>
            <a:r>
              <a:rPr lang="en-US" dirty="0">
                <a:solidFill>
                  <a:srgbClr val="0000FF"/>
                </a:solidFill>
                <a:latin typeface="Comic Sans MS" charset="0"/>
                <a:ea typeface="Comic Sans MS" charset="0"/>
                <a:cs typeface="Comic Sans MS" charset="0"/>
              </a:rPr>
              <a:t>i</a:t>
            </a:r>
            <a:r>
              <a:rPr lang="en-US" dirty="0">
                <a:latin typeface="Comic Sans MS" charset="0"/>
                <a:ea typeface="Comic Sans MS" charset="0"/>
                <a:cs typeface="Comic Sans MS" charset="0"/>
              </a:rPr>
              <a:t>on </a:t>
            </a:r>
            <a:r>
              <a:rPr lang="en-US" dirty="0">
                <a:solidFill>
                  <a:srgbClr val="0000FF"/>
                </a:solidFill>
                <a:latin typeface="Comic Sans MS" charset="0"/>
                <a:ea typeface="Comic Sans MS" charset="0"/>
                <a:cs typeface="Comic Sans MS" charset="0"/>
              </a:rPr>
              <a:t>c</a:t>
            </a:r>
            <a:r>
              <a:rPr lang="en-US" dirty="0">
                <a:latin typeface="Comic Sans MS" charset="0"/>
                <a:ea typeface="Comic Sans MS" charset="0"/>
                <a:cs typeface="Comic Sans MS" charset="0"/>
              </a:rPr>
              <a:t>ollider</a:t>
            </a:r>
          </a:p>
          <a:p>
            <a:r>
              <a:rPr lang="en-US" dirty="0">
                <a:latin typeface="Comic Sans MS" charset="0"/>
                <a:ea typeface="Comic Sans MS" charset="0"/>
                <a:cs typeface="Comic Sans MS" charset="0"/>
              </a:rPr>
              <a:t>with √</a:t>
            </a:r>
            <a:r>
              <a:rPr lang="en-US" dirty="0" err="1">
                <a:latin typeface="Comic Sans MS" charset="0"/>
                <a:ea typeface="Comic Sans MS" charset="0"/>
                <a:cs typeface="Comic Sans MS" charset="0"/>
              </a:rPr>
              <a:t>s</a:t>
            </a:r>
            <a:r>
              <a:rPr lang="en-US" baseline="-25000" dirty="0" err="1">
                <a:latin typeface="Comic Sans MS" charset="0"/>
                <a:ea typeface="Comic Sans MS" charset="0"/>
                <a:cs typeface="Comic Sans MS" charset="0"/>
              </a:rPr>
              <a:t>ep</a:t>
            </a:r>
            <a:r>
              <a:rPr lang="en-US" dirty="0">
                <a:latin typeface="Comic Sans MS" charset="0"/>
                <a:ea typeface="Comic Sans MS" charset="0"/>
                <a:cs typeface="Comic Sans MS" charset="0"/>
              </a:rPr>
              <a:t> = 20 – 140 GeV</a:t>
            </a:r>
          </a:p>
        </p:txBody>
      </p:sp>
      <p:sp>
        <p:nvSpPr>
          <p:cNvPr id="10" name="TextBox 9"/>
          <p:cNvSpPr txBox="1"/>
          <p:nvPr/>
        </p:nvSpPr>
        <p:spPr>
          <a:xfrm>
            <a:off x="900163" y="1557977"/>
            <a:ext cx="7343677" cy="1969770"/>
          </a:xfrm>
          <a:prstGeom prst="rect">
            <a:avLst/>
          </a:prstGeom>
          <a:noFill/>
        </p:spPr>
        <p:txBody>
          <a:bodyPr wrap="none" rtlCol="0">
            <a:spAutoFit/>
          </a:bodyPr>
          <a:lstStyle/>
          <a:p>
            <a:pPr algn="ctr"/>
            <a:r>
              <a:rPr lang="en-US" sz="2400" dirty="0">
                <a:solidFill>
                  <a:srgbClr val="0000FF"/>
                </a:solidFill>
                <a:latin typeface="Comic Sans MS" charset="0"/>
                <a:ea typeface="Comic Sans MS" charset="0"/>
                <a:cs typeface="Comic Sans MS" charset="0"/>
                <a:sym typeface="Wingdings"/>
              </a:rPr>
              <a:t>What is new/different:</a:t>
            </a:r>
          </a:p>
          <a:p>
            <a:endParaRPr lang="en-US" sz="800" dirty="0">
              <a:solidFill>
                <a:srgbClr val="0000FF"/>
              </a:solidFill>
              <a:latin typeface="Comic Sans MS" charset="0"/>
              <a:ea typeface="Comic Sans MS" charset="0"/>
              <a:cs typeface="Comic Sans MS" charset="0"/>
              <a:sym typeface="Wingdings"/>
            </a:endParaRPr>
          </a:p>
          <a:p>
            <a:pPr algn="ctr"/>
            <a:r>
              <a:rPr lang="en-US" dirty="0">
                <a:solidFill>
                  <a:srgbClr val="0000FF"/>
                </a:solidFill>
                <a:latin typeface="Comic Sans MS" charset="0"/>
                <a:ea typeface="Comic Sans MS" charset="0"/>
                <a:cs typeface="Comic Sans MS" charset="0"/>
                <a:sym typeface="Wingdings"/>
              </a:rPr>
              <a:t>Hera: </a:t>
            </a:r>
            <a:r>
              <a:rPr lang="en-US" dirty="0">
                <a:latin typeface="Comic Sans MS" charset="0"/>
                <a:ea typeface="Comic Sans MS" charset="0"/>
                <a:cs typeface="Comic Sans MS" charset="0"/>
                <a:sym typeface="Wingdings"/>
              </a:rPr>
              <a:t>factor 100 to 1000 higher luminosity</a:t>
            </a:r>
          </a:p>
          <a:p>
            <a:pPr algn="ctr"/>
            <a:r>
              <a:rPr lang="en-US" dirty="0">
                <a:latin typeface="Comic Sans MS" charset="0"/>
                <a:ea typeface="Comic Sans MS" charset="0"/>
                <a:cs typeface="Comic Sans MS" charset="0"/>
                <a:sym typeface="Wingdings"/>
              </a:rPr>
              <a:t>        both electrons and protons / light nuclei polarized</a:t>
            </a:r>
          </a:p>
          <a:p>
            <a:pPr algn="ctr"/>
            <a:r>
              <a:rPr lang="en-US" dirty="0">
                <a:latin typeface="Comic Sans MS" charset="0"/>
                <a:ea typeface="Comic Sans MS" charset="0"/>
                <a:cs typeface="Comic Sans MS" charset="0"/>
                <a:sym typeface="Wingdings"/>
              </a:rPr>
              <a:t>        nuclear beams: d to U</a:t>
            </a:r>
          </a:p>
          <a:p>
            <a:pPr algn="ctr"/>
            <a:r>
              <a:rPr lang="en-US" dirty="0">
                <a:solidFill>
                  <a:srgbClr val="0000FF"/>
                </a:solidFill>
                <a:latin typeface="Comic Sans MS" charset="0"/>
                <a:ea typeface="Comic Sans MS" charset="0"/>
                <a:cs typeface="Comic Sans MS" charset="0"/>
                <a:sym typeface="Wingdings"/>
              </a:rPr>
              <a:t>Fixed Target Facilities i.e.:</a:t>
            </a:r>
            <a:endParaRPr lang="en-US" dirty="0">
              <a:latin typeface="Comic Sans MS" charset="0"/>
              <a:ea typeface="Comic Sans MS" charset="0"/>
              <a:cs typeface="Comic Sans MS" charset="0"/>
              <a:sym typeface="Wingdings"/>
            </a:endParaRPr>
          </a:p>
          <a:p>
            <a:pPr algn="ctr"/>
            <a:r>
              <a:rPr lang="en-US" dirty="0">
                <a:solidFill>
                  <a:srgbClr val="322F31"/>
                </a:solidFill>
                <a:latin typeface="Comic Sans MS" charset="0"/>
                <a:ea typeface="Comic Sans MS" charset="0"/>
                <a:cs typeface="Comic Sans MS" charset="0"/>
                <a:sym typeface="Wingdings"/>
              </a:rPr>
              <a:t>at minimum &gt; 2 decades increase in kinematic coverage in x and Q</a:t>
            </a:r>
            <a:r>
              <a:rPr lang="en-US" baseline="30000" dirty="0">
                <a:solidFill>
                  <a:srgbClr val="322F31"/>
                </a:solidFill>
                <a:latin typeface="Comic Sans MS" charset="0"/>
                <a:ea typeface="Comic Sans MS" charset="0"/>
                <a:cs typeface="Comic Sans MS" charset="0"/>
                <a:sym typeface="Wingdings"/>
              </a:rPr>
              <a:t>2</a:t>
            </a:r>
            <a:endParaRPr lang="en-US" dirty="0">
              <a:solidFill>
                <a:srgbClr val="322F31"/>
              </a:solidFill>
              <a:latin typeface="Comic Sans MS" charset="0"/>
              <a:ea typeface="Comic Sans MS" charset="0"/>
              <a:cs typeface="Comic Sans MS" charset="0"/>
              <a:sym typeface="Wingdings"/>
            </a:endParaRPr>
          </a:p>
        </p:txBody>
      </p:sp>
      <p:sp>
        <p:nvSpPr>
          <p:cNvPr id="6" name="TextBox 5"/>
          <p:cNvSpPr txBox="1"/>
          <p:nvPr/>
        </p:nvSpPr>
        <p:spPr>
          <a:xfrm>
            <a:off x="5509421" y="5832901"/>
            <a:ext cx="3619902" cy="830997"/>
          </a:xfrm>
          <a:prstGeom prst="rect">
            <a:avLst/>
          </a:prstGeom>
          <a:noFill/>
        </p:spPr>
        <p:txBody>
          <a:bodyPr wrap="none" rtlCol="0">
            <a:spAutoFit/>
          </a:bodyPr>
          <a:lstStyle/>
          <a:p>
            <a:pPr algn="r"/>
            <a:r>
              <a:rPr lang="en-US" sz="1200" b="1" dirty="0">
                <a:solidFill>
                  <a:srgbClr val="0432FF"/>
                </a:solidFill>
                <a:latin typeface="Comic Sans MS" charset="0"/>
                <a:ea typeface="Comic Sans MS" charset="0"/>
                <a:cs typeface="Comic Sans MS" charset="0"/>
              </a:rPr>
              <a:t>Documents on EIC: </a:t>
            </a:r>
          </a:p>
          <a:p>
            <a:pPr algn="r"/>
            <a:r>
              <a:rPr lang="en-US" sz="1200" dirty="0">
                <a:latin typeface="Comic Sans MS" charset="0"/>
                <a:ea typeface="Comic Sans MS" charset="0"/>
                <a:cs typeface="Comic Sans MS" charset="0"/>
              </a:rPr>
              <a:t>Physics: </a:t>
            </a:r>
            <a:r>
              <a:rPr lang="da-DK" sz="1200" dirty="0" err="1">
                <a:latin typeface="Comic Sans MS" charset="0"/>
                <a:ea typeface="Comic Sans MS" charset="0"/>
                <a:cs typeface="Comic Sans MS" charset="0"/>
              </a:rPr>
              <a:t>arXiv</a:t>
            </a:r>
            <a:r>
              <a:rPr lang="da-DK" sz="1200" dirty="0">
                <a:latin typeface="Comic Sans MS" charset="0"/>
                <a:ea typeface="Comic Sans MS" charset="0"/>
                <a:cs typeface="Comic Sans MS" charset="0"/>
              </a:rPr>
              <a:t>: 1212.1701 and arXiv:1708.01527 </a:t>
            </a:r>
          </a:p>
          <a:p>
            <a:pPr algn="r"/>
            <a:r>
              <a:rPr lang="da-DK" sz="1200" dirty="0">
                <a:latin typeface="Comic Sans MS" panose="030F0902030302020204" pitchFamily="66" charset="0"/>
                <a:ea typeface="Comic Sans MS" charset="0"/>
                <a:cs typeface="Times New Roman" panose="02020603050405020304" pitchFamily="18" charset="0"/>
              </a:rPr>
              <a:t>Summary on EIC accelerator design: </a:t>
            </a:r>
          </a:p>
          <a:p>
            <a:pPr algn="r"/>
            <a:r>
              <a:rPr lang="da-DK" sz="1200" dirty="0">
                <a:latin typeface="Comic Sans MS" panose="030F0902030302020204" pitchFamily="66" charset="0"/>
                <a:ea typeface="Comic Sans MS" charset="0"/>
                <a:cs typeface="Times New Roman" panose="02020603050405020304" pitchFamily="18" charset="0"/>
              </a:rPr>
              <a:t>http://</a:t>
            </a:r>
            <a:r>
              <a:rPr lang="da-DK" sz="1200" dirty="0" err="1">
                <a:latin typeface="Comic Sans MS" panose="030F0902030302020204" pitchFamily="66" charset="0"/>
                <a:ea typeface="Comic Sans MS" charset="0"/>
                <a:cs typeface="Times New Roman" panose="02020603050405020304" pitchFamily="18" charset="0"/>
              </a:rPr>
              <a:t>icfa-bd.kek.jp</a:t>
            </a:r>
            <a:r>
              <a:rPr lang="da-DK" sz="1200" dirty="0">
                <a:latin typeface="Comic Sans MS" panose="030F0902030302020204" pitchFamily="66" charset="0"/>
                <a:ea typeface="Comic Sans MS" charset="0"/>
                <a:cs typeface="Times New Roman" panose="02020603050405020304" pitchFamily="18" charset="0"/>
              </a:rPr>
              <a:t>/Newsletter74.pdf </a:t>
            </a:r>
          </a:p>
        </p:txBody>
      </p:sp>
      <p:pic>
        <p:nvPicPr>
          <p:cNvPr id="13" name="Picture 12">
            <a:extLst>
              <a:ext uri="{FF2B5EF4-FFF2-40B4-BE49-F238E27FC236}">
                <a16:creationId xmlns:a16="http://schemas.microsoft.com/office/drawing/2014/main" id="{52EB52C6-2243-8E4B-B6CF-D3ECC30F882D}"/>
              </a:ext>
            </a:extLst>
          </p:cNvPr>
          <p:cNvPicPr>
            <a:picLocks noChangeAspect="1"/>
          </p:cNvPicPr>
          <p:nvPr/>
        </p:nvPicPr>
        <p:blipFill>
          <a:blip r:embed="rId3"/>
          <a:stretch>
            <a:fillRect/>
          </a:stretch>
        </p:blipFill>
        <p:spPr>
          <a:xfrm>
            <a:off x="169114" y="3964313"/>
            <a:ext cx="4309729" cy="2424223"/>
          </a:xfrm>
          <a:prstGeom prst="rect">
            <a:avLst/>
          </a:prstGeom>
        </p:spPr>
      </p:pic>
      <p:sp>
        <p:nvSpPr>
          <p:cNvPr id="7" name="TextBox 6">
            <a:extLst>
              <a:ext uri="{FF2B5EF4-FFF2-40B4-BE49-F238E27FC236}">
                <a16:creationId xmlns:a16="http://schemas.microsoft.com/office/drawing/2014/main" id="{78C37674-983A-204B-9AFB-99E4D6100745}"/>
              </a:ext>
            </a:extLst>
          </p:cNvPr>
          <p:cNvSpPr txBox="1"/>
          <p:nvPr/>
        </p:nvSpPr>
        <p:spPr>
          <a:xfrm>
            <a:off x="1736333" y="3632828"/>
            <a:ext cx="1417376" cy="369332"/>
          </a:xfrm>
          <a:prstGeom prst="rect">
            <a:avLst/>
          </a:prstGeom>
          <a:noFill/>
        </p:spPr>
        <p:txBody>
          <a:bodyPr wrap="none" rtlCol="0">
            <a:spAutoFit/>
          </a:bodyPr>
          <a:lstStyle/>
          <a:p>
            <a:pPr algn="l"/>
            <a:r>
              <a:rPr lang="en-US" dirty="0">
                <a:latin typeface="Comic Sans MS" panose="030F0902030302020204" pitchFamily="66" charset="0"/>
              </a:rPr>
              <a:t>EIC at BNL</a:t>
            </a:r>
          </a:p>
        </p:txBody>
      </p:sp>
      <p:sp>
        <p:nvSpPr>
          <p:cNvPr id="9" name="TextBox 8">
            <a:extLst>
              <a:ext uri="{FF2B5EF4-FFF2-40B4-BE49-F238E27FC236}">
                <a16:creationId xmlns:a16="http://schemas.microsoft.com/office/drawing/2014/main" id="{74C876FC-6C93-6C4F-A800-322A1D66551F}"/>
              </a:ext>
            </a:extLst>
          </p:cNvPr>
          <p:cNvSpPr txBox="1"/>
          <p:nvPr/>
        </p:nvSpPr>
        <p:spPr>
          <a:xfrm>
            <a:off x="4517553" y="4099206"/>
            <a:ext cx="4228225" cy="1323439"/>
          </a:xfrm>
          <a:prstGeom prst="rect">
            <a:avLst/>
          </a:prstGeom>
          <a:noFill/>
        </p:spPr>
        <p:txBody>
          <a:bodyPr wrap="square" rtlCol="0">
            <a:spAutoFit/>
          </a:bodyPr>
          <a:lstStyle/>
          <a:p>
            <a:pPr marL="285750" indent="-285750" algn="l">
              <a:buClr>
                <a:srgbClr val="0432FF"/>
              </a:buClr>
              <a:buFont typeface="Wingdings" pitchFamily="2" charset="2"/>
              <a:buChar char="q"/>
            </a:pPr>
            <a:r>
              <a:rPr lang="en-US" sz="1600" dirty="0">
                <a:latin typeface="Comic Sans MS" panose="030F0902030302020204" pitchFamily="66" charset="0"/>
              </a:rPr>
              <a:t>Add electron beam 5 GeV to 18 GeV to RHIC hadron beams </a:t>
            </a:r>
          </a:p>
          <a:p>
            <a:pPr marL="285750" indent="-285750" algn="l">
              <a:buClr>
                <a:srgbClr val="0432FF"/>
              </a:buClr>
              <a:buFont typeface="Wingdings" pitchFamily="2" charset="2"/>
              <a:buChar char="q"/>
            </a:pPr>
            <a:r>
              <a:rPr lang="en-US" sz="1600" dirty="0">
                <a:latin typeface="Comic Sans MS" panose="030F0902030302020204" pitchFamily="66" charset="0"/>
              </a:rPr>
              <a:t>25 </a:t>
            </a:r>
            <a:r>
              <a:rPr lang="en-US" sz="1600" dirty="0" err="1">
                <a:latin typeface="Comic Sans MS" panose="030F0902030302020204" pitchFamily="66" charset="0"/>
              </a:rPr>
              <a:t>mrad</a:t>
            </a:r>
            <a:r>
              <a:rPr lang="en-US" sz="1600" dirty="0">
                <a:latin typeface="Comic Sans MS" panose="030F0902030302020204" pitchFamily="66" charset="0"/>
              </a:rPr>
              <a:t> crossing angle</a:t>
            </a:r>
          </a:p>
          <a:p>
            <a:pPr marL="285750" indent="-285750" algn="l">
              <a:buClr>
                <a:srgbClr val="0432FF"/>
              </a:buClr>
              <a:buFont typeface="Wingdings" pitchFamily="2" charset="2"/>
              <a:buChar char="q"/>
            </a:pPr>
            <a:r>
              <a:rPr lang="en-US" sz="1600" dirty="0">
                <a:latin typeface="Comic Sans MS" panose="030F0902030302020204" pitchFamily="66" charset="0"/>
              </a:rPr>
              <a:t>9 ns bunch spacing</a:t>
            </a:r>
          </a:p>
          <a:p>
            <a:pPr marL="285750" indent="-285750" algn="l">
              <a:buClr>
                <a:srgbClr val="0432FF"/>
              </a:buClr>
              <a:buFont typeface="Wingdings" pitchFamily="2" charset="2"/>
              <a:buChar char="q"/>
            </a:pPr>
            <a:r>
              <a:rPr lang="en-US" sz="1600" dirty="0">
                <a:latin typeface="Comic Sans MS" panose="030F0902030302020204" pitchFamily="66" charset="0"/>
              </a:rPr>
              <a:t>2 interaction regions</a:t>
            </a:r>
          </a:p>
        </p:txBody>
      </p:sp>
    </p:spTree>
    <p:extLst>
      <p:ext uri="{BB962C8B-B14F-4D97-AF65-F5344CB8AC3E}">
        <p14:creationId xmlns:p14="http://schemas.microsoft.com/office/powerpoint/2010/main" val="18965360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x-q2-dvc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307" y="561774"/>
            <a:ext cx="3190240" cy="2290681"/>
          </a:xfrm>
          <a:prstGeom prst="rect">
            <a:avLst/>
          </a:prstGeom>
          <a:solidFill>
            <a:schemeClr val="bg1">
              <a:lumMod val="95000"/>
            </a:schemeClr>
          </a:solidFill>
        </p:spPr>
      </p:pic>
      <p:sp>
        <p:nvSpPr>
          <p:cNvPr id="3" name="Slide Number Placeholder 2"/>
          <p:cNvSpPr>
            <a:spLocks noGrp="1"/>
          </p:cNvSpPr>
          <p:nvPr>
            <p:ph type="sldNum" sz="quarter" idx="12"/>
          </p:nvPr>
        </p:nvSpPr>
        <p:spPr/>
        <p:txBody>
          <a:bodyPr/>
          <a:lstStyle/>
          <a:p>
            <a:fld id="{E7C2DFF1-6A7E-5841-980E-96BA788216E4}" type="slidenum">
              <a:rPr lang="en-US" smtClean="0"/>
              <a:pPr/>
              <a:t>20</a:t>
            </a:fld>
            <a:endParaRPr lang="en-US"/>
          </a:p>
        </p:txBody>
      </p:sp>
      <p:sp>
        <p:nvSpPr>
          <p:cNvPr id="2" name="Title 1"/>
          <p:cNvSpPr>
            <a:spLocks noGrp="1"/>
          </p:cNvSpPr>
          <p:nvPr>
            <p:ph type="title"/>
          </p:nvPr>
        </p:nvSpPr>
        <p:spPr>
          <a:xfrm>
            <a:off x="0" y="2283"/>
            <a:ext cx="9144000" cy="584669"/>
          </a:xfrm>
        </p:spPr>
        <p:txBody>
          <a:bodyPr/>
          <a:lstStyle/>
          <a:p>
            <a:r>
              <a:rPr lang="en-US" dirty="0"/>
              <a:t>2+1d-Imaging in coordinate space </a:t>
            </a:r>
          </a:p>
        </p:txBody>
      </p:sp>
      <p:sp>
        <p:nvSpPr>
          <p:cNvPr id="5" name="TextBox 4"/>
          <p:cNvSpPr txBox="1"/>
          <p:nvPr/>
        </p:nvSpPr>
        <p:spPr>
          <a:xfrm>
            <a:off x="249331" y="637834"/>
            <a:ext cx="2595582" cy="1938992"/>
          </a:xfrm>
          <a:prstGeom prst="rect">
            <a:avLst/>
          </a:prstGeom>
          <a:noFill/>
        </p:spPr>
        <p:txBody>
          <a:bodyPr wrap="none" rtlCol="0">
            <a:spAutoFit/>
          </a:bodyPr>
          <a:lstStyle/>
          <a:p>
            <a:pPr algn="ctr"/>
            <a:r>
              <a:rPr lang="en-US" sz="2400" dirty="0">
                <a:solidFill>
                  <a:srgbClr val="0000FF"/>
                </a:solidFill>
                <a:latin typeface="Comic Sans MS" panose="030F0902030302020204" pitchFamily="66" charset="0"/>
                <a:cs typeface="Times New Roman"/>
              </a:rPr>
              <a:t>High precision </a:t>
            </a:r>
          </a:p>
          <a:p>
            <a:pPr algn="ctr"/>
            <a:r>
              <a:rPr lang="en-US" sz="2400" dirty="0">
                <a:solidFill>
                  <a:srgbClr val="0000FF"/>
                </a:solidFill>
                <a:latin typeface="Comic Sans MS" panose="030F0902030302020204" pitchFamily="66" charset="0"/>
                <a:cs typeface="Times New Roman"/>
              </a:rPr>
              <a:t>imaging at EIC</a:t>
            </a:r>
          </a:p>
          <a:p>
            <a:pPr algn="ctr"/>
            <a:r>
              <a:rPr lang="en-US" sz="2400" dirty="0">
                <a:solidFill>
                  <a:srgbClr val="0000FF"/>
                </a:solidFill>
                <a:latin typeface="Comic Sans MS" panose="030F0902030302020204" pitchFamily="66" charset="0"/>
                <a:cs typeface="Times New Roman"/>
              </a:rPr>
              <a:t>at low and high x</a:t>
            </a:r>
          </a:p>
          <a:p>
            <a:pPr algn="ctr"/>
            <a:r>
              <a:rPr lang="en-US" sz="2400" dirty="0">
                <a:latin typeface="Comic Sans MS"/>
                <a:cs typeface="Comic Sans MS"/>
              </a:rPr>
              <a:t>Golden channel:</a:t>
            </a:r>
          </a:p>
          <a:p>
            <a:pPr algn="ctr"/>
            <a:r>
              <a:rPr lang="en-US" sz="2400" dirty="0">
                <a:solidFill>
                  <a:srgbClr val="0000FF"/>
                </a:solidFill>
                <a:latin typeface="Comic Sans MS"/>
                <a:cs typeface="Times New Roman"/>
              </a:rPr>
              <a:t>DVCS</a:t>
            </a:r>
            <a:endParaRPr lang="en-US" sz="2400" dirty="0">
              <a:solidFill>
                <a:srgbClr val="0000FF"/>
              </a:solidFill>
              <a:latin typeface="Comic Sans MS" panose="030F0902030302020204" pitchFamily="66" charset="0"/>
              <a:cs typeface="Times New Roman"/>
            </a:endParaRPr>
          </a:p>
        </p:txBody>
      </p:sp>
      <p:pic>
        <p:nvPicPr>
          <p:cNvPr id="6" name="Picture 5" descr="xFb-DVCS-hilow.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568" y="2657697"/>
            <a:ext cx="5791200" cy="4200303"/>
          </a:xfrm>
          <a:prstGeom prst="rect">
            <a:avLst/>
          </a:prstGeom>
        </p:spPr>
      </p:pic>
      <p:sp>
        <p:nvSpPr>
          <p:cNvPr id="23" name="Oval 22"/>
          <p:cNvSpPr/>
          <p:nvPr/>
        </p:nvSpPr>
        <p:spPr bwMode="auto">
          <a:xfrm>
            <a:off x="4604277" y="1709741"/>
            <a:ext cx="135466" cy="127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4" name="Oval 23"/>
          <p:cNvSpPr/>
          <p:nvPr/>
        </p:nvSpPr>
        <p:spPr bwMode="auto">
          <a:xfrm>
            <a:off x="5603344" y="1709741"/>
            <a:ext cx="135466" cy="127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25" name="Picture 24" descr="cloud-m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6" y="3983567"/>
            <a:ext cx="1847461" cy="1026367"/>
          </a:xfrm>
          <a:prstGeom prst="rect">
            <a:avLst/>
          </a:prstGeom>
        </p:spPr>
      </p:pic>
      <p:cxnSp>
        <p:nvCxnSpPr>
          <p:cNvPr id="27" name="Straight Arrow Connector 26"/>
          <p:cNvCxnSpPr/>
          <p:nvPr/>
        </p:nvCxnSpPr>
        <p:spPr bwMode="auto">
          <a:xfrm>
            <a:off x="1600200" y="4699000"/>
            <a:ext cx="2650067" cy="1727200"/>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sp>
        <p:nvSpPr>
          <p:cNvPr id="28" name="TextBox 27"/>
          <p:cNvSpPr txBox="1"/>
          <p:nvPr/>
        </p:nvSpPr>
        <p:spPr>
          <a:xfrm>
            <a:off x="584202" y="4174074"/>
            <a:ext cx="1059755" cy="738664"/>
          </a:xfrm>
          <a:prstGeom prst="rect">
            <a:avLst/>
          </a:prstGeom>
          <a:noFill/>
        </p:spPr>
        <p:txBody>
          <a:bodyPr wrap="none" rtlCol="0">
            <a:spAutoFit/>
          </a:bodyPr>
          <a:lstStyle/>
          <a:p>
            <a:r>
              <a:rPr lang="en-US" sz="1400" dirty="0">
                <a:latin typeface="Times New Roman"/>
                <a:cs typeface="Times New Roman"/>
              </a:rPr>
              <a:t>pion cloud</a:t>
            </a:r>
          </a:p>
          <a:p>
            <a:r>
              <a:rPr lang="en-US" sz="1400" dirty="0">
                <a:latin typeface="Times New Roman"/>
                <a:cs typeface="Times New Roman"/>
              </a:rPr>
              <a:t>effects seen</a:t>
            </a:r>
          </a:p>
          <a:p>
            <a:r>
              <a:rPr lang="en-US" sz="1400" dirty="0">
                <a:latin typeface="Times New Roman"/>
                <a:cs typeface="Times New Roman"/>
              </a:rPr>
              <a:t>at high </a:t>
            </a:r>
            <a:r>
              <a:rPr lang="en-US" sz="1400" dirty="0" err="1">
                <a:latin typeface="Times New Roman"/>
                <a:cs typeface="Times New Roman"/>
              </a:rPr>
              <a:t>b</a:t>
            </a:r>
            <a:r>
              <a:rPr lang="en-US" sz="1400" baseline="-25000" dirty="0" err="1">
                <a:latin typeface="Times New Roman"/>
                <a:cs typeface="Times New Roman"/>
              </a:rPr>
              <a:t>T</a:t>
            </a:r>
            <a:endParaRPr lang="en-US" sz="1400" baseline="-25000" dirty="0">
              <a:latin typeface="Times New Roman"/>
              <a:cs typeface="Times New Roman"/>
            </a:endParaRPr>
          </a:p>
        </p:txBody>
      </p:sp>
      <p:sp>
        <p:nvSpPr>
          <p:cNvPr id="4" name="Date Placeholder 3">
            <a:extLst>
              <a:ext uri="{FF2B5EF4-FFF2-40B4-BE49-F238E27FC236}">
                <a16:creationId xmlns:a16="http://schemas.microsoft.com/office/drawing/2014/main" id="{03666107-27EC-0A43-8451-B16D48E1AB54}"/>
              </a:ext>
            </a:extLst>
          </p:cNvPr>
          <p:cNvSpPr>
            <a:spLocks noGrp="1"/>
          </p:cNvSpPr>
          <p:nvPr>
            <p:ph type="dt" sz="half" idx="10"/>
          </p:nvPr>
        </p:nvSpPr>
        <p:spPr/>
        <p:txBody>
          <a:bodyPr/>
          <a:lstStyle/>
          <a:p>
            <a:r>
              <a:rPr lang="en-US"/>
              <a:t>E.C. Aschenauer</a:t>
            </a:r>
            <a:endParaRPr lang="en-US" dirty="0"/>
          </a:p>
        </p:txBody>
      </p:sp>
      <p:sp>
        <p:nvSpPr>
          <p:cNvPr id="7" name="Footer Placeholder 6">
            <a:extLst>
              <a:ext uri="{FF2B5EF4-FFF2-40B4-BE49-F238E27FC236}">
                <a16:creationId xmlns:a16="http://schemas.microsoft.com/office/drawing/2014/main" id="{50AF5C57-1275-A941-9D43-E7B2D007DF47}"/>
              </a:ext>
            </a:extLst>
          </p:cNvPr>
          <p:cNvSpPr>
            <a:spLocks noGrp="1"/>
          </p:cNvSpPr>
          <p:nvPr>
            <p:ph type="ftr" sz="quarter" idx="11"/>
          </p:nvPr>
        </p:nvSpPr>
        <p:spPr/>
        <p:txBody>
          <a:bodyPr/>
          <a:lstStyle/>
          <a:p>
            <a:r>
              <a:rPr lang="en-US"/>
              <a:t>HENPIC April 2020</a:t>
            </a:r>
            <a:endParaRPr lang="en-US" dirty="0"/>
          </a:p>
        </p:txBody>
      </p:sp>
      <p:pic>
        <p:nvPicPr>
          <p:cNvPr id="11" name="Picture 10" descr="A close up of a map&#13;&#10;&#13;&#10;Description automatically generated">
            <a:extLst>
              <a:ext uri="{FF2B5EF4-FFF2-40B4-BE49-F238E27FC236}">
                <a16:creationId xmlns:a16="http://schemas.microsoft.com/office/drawing/2014/main" id="{08828617-73E0-BF40-B14E-6B31B4C2DFC0}"/>
              </a:ext>
            </a:extLst>
          </p:cNvPr>
          <p:cNvPicPr>
            <a:picLocks noChangeAspect="1"/>
          </p:cNvPicPr>
          <p:nvPr/>
        </p:nvPicPr>
        <p:blipFill>
          <a:blip r:embed="rId5"/>
          <a:stretch>
            <a:fillRect/>
          </a:stretch>
        </p:blipFill>
        <p:spPr>
          <a:xfrm>
            <a:off x="0" y="3192353"/>
            <a:ext cx="9144000" cy="3038808"/>
          </a:xfrm>
          <a:prstGeom prst="rect">
            <a:avLst/>
          </a:prstGeom>
        </p:spPr>
      </p:pic>
      <p:cxnSp>
        <p:nvCxnSpPr>
          <p:cNvPr id="15" name="Straight Arrow Connector 14">
            <a:extLst>
              <a:ext uri="{FF2B5EF4-FFF2-40B4-BE49-F238E27FC236}">
                <a16:creationId xmlns:a16="http://schemas.microsoft.com/office/drawing/2014/main" id="{CE0819C9-0925-564A-A4ED-33A9DB8D6C9A}"/>
              </a:ext>
            </a:extLst>
          </p:cNvPr>
          <p:cNvCxnSpPr/>
          <p:nvPr/>
        </p:nvCxnSpPr>
        <p:spPr>
          <a:xfrm flipH="1">
            <a:off x="4378274" y="1859796"/>
            <a:ext cx="115462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F0673F3-2D23-C24E-9170-F4B726F4B0EA}"/>
              </a:ext>
            </a:extLst>
          </p:cNvPr>
          <p:cNvCxnSpPr>
            <a:cxnSpLocks/>
          </p:cNvCxnSpPr>
          <p:nvPr/>
        </p:nvCxnSpPr>
        <p:spPr>
          <a:xfrm flipH="1" flipV="1">
            <a:off x="4495800" y="1611824"/>
            <a:ext cx="1" cy="67159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AC7732E-0B9E-7740-B78B-A9EA0E8BE5A9}"/>
              </a:ext>
            </a:extLst>
          </p:cNvPr>
          <p:cNvGrpSpPr/>
          <p:nvPr/>
        </p:nvGrpSpPr>
        <p:grpSpPr>
          <a:xfrm>
            <a:off x="6382138" y="606492"/>
            <a:ext cx="2472613" cy="1540286"/>
            <a:chOff x="4742296" y="469200"/>
            <a:chExt cx="4359549" cy="2565240"/>
          </a:xfrm>
        </p:grpSpPr>
        <p:grpSp>
          <p:nvGrpSpPr>
            <p:cNvPr id="18" name="Group 17">
              <a:extLst>
                <a:ext uri="{FF2B5EF4-FFF2-40B4-BE49-F238E27FC236}">
                  <a16:creationId xmlns:a16="http://schemas.microsoft.com/office/drawing/2014/main" id="{EB947249-340E-3D41-B1A4-87D7210FBB4A}"/>
                </a:ext>
              </a:extLst>
            </p:cNvPr>
            <p:cNvGrpSpPr/>
            <p:nvPr/>
          </p:nvGrpSpPr>
          <p:grpSpPr>
            <a:xfrm>
              <a:off x="4742296" y="469200"/>
              <a:ext cx="4359549" cy="2240468"/>
              <a:chOff x="125846" y="842468"/>
              <a:chExt cx="4359549" cy="2240468"/>
            </a:xfrm>
          </p:grpSpPr>
          <p:grpSp>
            <p:nvGrpSpPr>
              <p:cNvPr id="21" name="Group 159">
                <a:extLst>
                  <a:ext uri="{FF2B5EF4-FFF2-40B4-BE49-F238E27FC236}">
                    <a16:creationId xmlns:a16="http://schemas.microsoft.com/office/drawing/2014/main" id="{53D2A850-6233-8448-B2FB-A4796BA6B30F}"/>
                  </a:ext>
                </a:extLst>
              </p:cNvPr>
              <p:cNvGrpSpPr>
                <a:grpSpLocks noChangeAspect="1"/>
              </p:cNvGrpSpPr>
              <p:nvPr/>
            </p:nvGrpSpPr>
            <p:grpSpPr bwMode="auto">
              <a:xfrm rot="-2865258">
                <a:off x="1467654" y="1456538"/>
                <a:ext cx="128587" cy="546105"/>
                <a:chOff x="1324" y="1002"/>
                <a:chExt cx="146" cy="462"/>
              </a:xfrm>
            </p:grpSpPr>
            <p:sp>
              <p:nvSpPr>
                <p:cNvPr id="67" name="Freeform 160">
                  <a:extLst>
                    <a:ext uri="{FF2B5EF4-FFF2-40B4-BE49-F238E27FC236}">
                      <a16:creationId xmlns:a16="http://schemas.microsoft.com/office/drawing/2014/main" id="{05BE14B9-28F9-8C48-8F81-B4C7D86D8C3A}"/>
                    </a:ext>
                  </a:extLst>
                </p:cNvPr>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68" name="Freeform 161">
                  <a:extLst>
                    <a:ext uri="{FF2B5EF4-FFF2-40B4-BE49-F238E27FC236}">
                      <a16:creationId xmlns:a16="http://schemas.microsoft.com/office/drawing/2014/main" id="{91C82B6A-99C7-464B-A8B6-A624BC3AF697}"/>
                    </a:ext>
                  </a:extLst>
                </p:cNvPr>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69" name="Freeform 162">
                  <a:extLst>
                    <a:ext uri="{FF2B5EF4-FFF2-40B4-BE49-F238E27FC236}">
                      <a16:creationId xmlns:a16="http://schemas.microsoft.com/office/drawing/2014/main" id="{9C8F95EA-46A5-604C-B7E3-8B7663C30880}"/>
                    </a:ext>
                  </a:extLst>
                </p:cNvPr>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0" name="Freeform 163">
                  <a:extLst>
                    <a:ext uri="{FF2B5EF4-FFF2-40B4-BE49-F238E27FC236}">
                      <a16:creationId xmlns:a16="http://schemas.microsoft.com/office/drawing/2014/main" id="{6A3FBDB3-23A3-B141-9A87-121FA655A98B}"/>
                    </a:ext>
                  </a:extLst>
                </p:cNvPr>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1" name="Freeform 164">
                  <a:extLst>
                    <a:ext uri="{FF2B5EF4-FFF2-40B4-BE49-F238E27FC236}">
                      <a16:creationId xmlns:a16="http://schemas.microsoft.com/office/drawing/2014/main" id="{D5ABD928-B752-7641-920E-4129145D7B4F}"/>
                    </a:ext>
                  </a:extLst>
                </p:cNvPr>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2" name="Freeform 165">
                  <a:extLst>
                    <a:ext uri="{FF2B5EF4-FFF2-40B4-BE49-F238E27FC236}">
                      <a16:creationId xmlns:a16="http://schemas.microsoft.com/office/drawing/2014/main" id="{14B009F8-EE1D-144F-929A-2FC16E51B0C8}"/>
                    </a:ext>
                  </a:extLst>
                </p:cNvPr>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3" name="Freeform 166">
                  <a:extLst>
                    <a:ext uri="{FF2B5EF4-FFF2-40B4-BE49-F238E27FC236}">
                      <a16:creationId xmlns:a16="http://schemas.microsoft.com/office/drawing/2014/main" id="{DFBFA6DE-FADB-7F46-A19C-D77C7837F9F0}"/>
                    </a:ext>
                  </a:extLst>
                </p:cNvPr>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grpSp>
          <p:sp>
            <p:nvSpPr>
              <p:cNvPr id="26" name="Line 168">
                <a:extLst>
                  <a:ext uri="{FF2B5EF4-FFF2-40B4-BE49-F238E27FC236}">
                    <a16:creationId xmlns:a16="http://schemas.microsoft.com/office/drawing/2014/main" id="{DD9D5D90-5037-E441-9ABA-1D5ED7A0A917}"/>
                  </a:ext>
                </a:extLst>
              </p:cNvPr>
              <p:cNvSpPr>
                <a:spLocks noChangeShapeType="1"/>
              </p:cNvSpPr>
              <p:nvPr/>
            </p:nvSpPr>
            <p:spPr bwMode="auto">
              <a:xfrm flipV="1">
                <a:off x="1477963" y="1919288"/>
                <a:ext cx="304800" cy="609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9" name="Line 169">
                <a:extLst>
                  <a:ext uri="{FF2B5EF4-FFF2-40B4-BE49-F238E27FC236}">
                    <a16:creationId xmlns:a16="http://schemas.microsoft.com/office/drawing/2014/main" id="{862B07CD-3E44-6348-8F30-8500391913F5}"/>
                  </a:ext>
                </a:extLst>
              </p:cNvPr>
              <p:cNvSpPr>
                <a:spLocks noChangeShapeType="1"/>
              </p:cNvSpPr>
              <p:nvPr/>
            </p:nvSpPr>
            <p:spPr bwMode="auto">
              <a:xfrm rot="18742695" flipV="1">
                <a:off x="2767013" y="1912938"/>
                <a:ext cx="303212" cy="61436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0" name="Line 172">
                <a:extLst>
                  <a:ext uri="{FF2B5EF4-FFF2-40B4-BE49-F238E27FC236}">
                    <a16:creationId xmlns:a16="http://schemas.microsoft.com/office/drawing/2014/main" id="{DF301EF6-D220-9D42-BCCF-8A7221EF8CB0}"/>
                  </a:ext>
                </a:extLst>
              </p:cNvPr>
              <p:cNvSpPr>
                <a:spLocks noChangeShapeType="1"/>
              </p:cNvSpPr>
              <p:nvPr/>
            </p:nvSpPr>
            <p:spPr bwMode="auto">
              <a:xfrm rot="12777622" flipV="1">
                <a:off x="3529013" y="2678113"/>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1" name="Freeform 177">
                <a:extLst>
                  <a:ext uri="{FF2B5EF4-FFF2-40B4-BE49-F238E27FC236}">
                    <a16:creationId xmlns:a16="http://schemas.microsoft.com/office/drawing/2014/main" id="{791C0F55-07F5-334D-BDBC-5F60D2B3C660}"/>
                  </a:ext>
                </a:extLst>
              </p:cNvPr>
              <p:cNvSpPr>
                <a:spLocks/>
              </p:cNvSpPr>
              <p:nvPr/>
            </p:nvSpPr>
            <p:spPr bwMode="auto">
              <a:xfrm>
                <a:off x="415925" y="1268413"/>
                <a:ext cx="1439863" cy="441325"/>
              </a:xfrm>
              <a:custGeom>
                <a:avLst/>
                <a:gdLst/>
                <a:ahLst/>
                <a:cxnLst>
                  <a:cxn ang="0">
                    <a:pos x="0" y="144"/>
                  </a:cxn>
                  <a:cxn ang="0">
                    <a:pos x="432" y="96"/>
                  </a:cxn>
                  <a:cxn ang="0">
                    <a:pos x="672" y="0"/>
                  </a:cxn>
                </a:cxnLst>
                <a:rect l="0" t="0" r="r" b="b"/>
                <a:pathLst>
                  <a:path w="672" h="144">
                    <a:moveTo>
                      <a:pt x="0" y="144"/>
                    </a:moveTo>
                    <a:lnTo>
                      <a:pt x="432" y="96"/>
                    </a:lnTo>
                    <a:lnTo>
                      <a:pt x="672" y="0"/>
                    </a:lnTo>
                  </a:path>
                </a:pathLst>
              </a:custGeom>
              <a:noFill/>
              <a:ln w="9525">
                <a:solidFill>
                  <a:schemeClr val="tx1"/>
                </a:solidFill>
                <a:round/>
                <a:headEnd type="none" w="med" len="med"/>
                <a:tailEnd type="triangle" w="med" len="med"/>
              </a:ln>
              <a:effectLst/>
            </p:spPr>
            <p:txBody>
              <a:bodyPr>
                <a:prstTxWarp prst="textNoShape">
                  <a:avLst/>
                </a:prstTxWarp>
              </a:bodyPr>
              <a:lstStyle/>
              <a:p>
                <a:endParaRPr lang="en-US"/>
              </a:p>
            </p:txBody>
          </p:sp>
          <p:sp>
            <p:nvSpPr>
              <p:cNvPr id="32" name="Text Box 179">
                <a:extLst>
                  <a:ext uri="{FF2B5EF4-FFF2-40B4-BE49-F238E27FC236}">
                    <a16:creationId xmlns:a16="http://schemas.microsoft.com/office/drawing/2014/main" id="{3480FC2E-5332-C943-90D6-0889BA7491AE}"/>
                  </a:ext>
                </a:extLst>
              </p:cNvPr>
              <p:cNvSpPr txBox="1">
                <a:spLocks noChangeArrowheads="1"/>
              </p:cNvSpPr>
              <p:nvPr/>
            </p:nvSpPr>
            <p:spPr bwMode="auto">
              <a:xfrm>
                <a:off x="1411975" y="842468"/>
                <a:ext cx="608221" cy="563838"/>
              </a:xfrm>
              <a:prstGeom prst="rect">
                <a:avLst/>
              </a:prstGeom>
              <a:noFill/>
              <a:ln w="9525">
                <a:noFill/>
                <a:miter lim="800000"/>
                <a:headEnd/>
                <a:tailEnd/>
              </a:ln>
              <a:effectLst/>
            </p:spPr>
            <p:txBody>
              <a:bodyPr wrap="none">
                <a:prstTxWarp prst="textNoShape">
                  <a:avLst/>
                </a:prstTxWarp>
                <a:spAutoFit/>
              </a:bodyPr>
              <a:lstStyle/>
              <a:p>
                <a:r>
                  <a:rPr lang="en-US" sz="1600" dirty="0">
                    <a:latin typeface="Times New Roman" pitchFamily="-112" charset="0"/>
                  </a:rPr>
                  <a:t>e’</a:t>
                </a:r>
              </a:p>
            </p:txBody>
          </p:sp>
          <p:sp>
            <p:nvSpPr>
              <p:cNvPr id="33" name="Line 203">
                <a:extLst>
                  <a:ext uri="{FF2B5EF4-FFF2-40B4-BE49-F238E27FC236}">
                    <a16:creationId xmlns:a16="http://schemas.microsoft.com/office/drawing/2014/main" id="{0F1BD5BC-C5F7-D949-B4E8-F05EA9F8071C}"/>
                  </a:ext>
                </a:extLst>
              </p:cNvPr>
              <p:cNvSpPr>
                <a:spLocks noChangeShapeType="1"/>
              </p:cNvSpPr>
              <p:nvPr/>
            </p:nvSpPr>
            <p:spPr bwMode="auto">
              <a:xfrm flipV="1">
                <a:off x="487363" y="2809541"/>
                <a:ext cx="685799"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4" name="Line 204">
                <a:extLst>
                  <a:ext uri="{FF2B5EF4-FFF2-40B4-BE49-F238E27FC236}">
                    <a16:creationId xmlns:a16="http://schemas.microsoft.com/office/drawing/2014/main" id="{496952FC-4799-D846-8276-C7A755548D76}"/>
                  </a:ext>
                </a:extLst>
              </p:cNvPr>
              <p:cNvSpPr>
                <a:spLocks noChangeShapeType="1"/>
              </p:cNvSpPr>
              <p:nvPr/>
            </p:nvSpPr>
            <p:spPr bwMode="auto">
              <a:xfrm rot="12777622" flipV="1">
                <a:off x="3496686" y="2723816"/>
                <a:ext cx="685799" cy="228600"/>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35" name="Group 344">
                <a:extLst>
                  <a:ext uri="{FF2B5EF4-FFF2-40B4-BE49-F238E27FC236}">
                    <a16:creationId xmlns:a16="http://schemas.microsoft.com/office/drawing/2014/main" id="{B6F79CB8-380D-6C41-82B5-E9DF8CC918DA}"/>
                  </a:ext>
                </a:extLst>
              </p:cNvPr>
              <p:cNvGrpSpPr>
                <a:grpSpLocks/>
              </p:cNvGrpSpPr>
              <p:nvPr/>
            </p:nvGrpSpPr>
            <p:grpSpPr bwMode="auto">
              <a:xfrm>
                <a:off x="322263" y="1125541"/>
                <a:ext cx="3889387" cy="1957395"/>
                <a:chOff x="203" y="709"/>
                <a:chExt cx="2450" cy="1233"/>
              </a:xfrm>
            </p:grpSpPr>
            <p:sp>
              <p:nvSpPr>
                <p:cNvPr id="38" name="Line 176">
                  <a:extLst>
                    <a:ext uri="{FF2B5EF4-FFF2-40B4-BE49-F238E27FC236}">
                      <a16:creationId xmlns:a16="http://schemas.microsoft.com/office/drawing/2014/main" id="{C306FA89-64FE-694D-A8E7-D634FCCC0FB0}"/>
                    </a:ext>
                  </a:extLst>
                </p:cNvPr>
                <p:cNvSpPr>
                  <a:spLocks noChangeShapeType="1"/>
                </p:cNvSpPr>
                <p:nvPr/>
              </p:nvSpPr>
              <p:spPr bwMode="auto">
                <a:xfrm flipV="1">
                  <a:off x="1123" y="1207"/>
                  <a:ext cx="623" cy="2"/>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39" name="Group 184">
                  <a:extLst>
                    <a:ext uri="{FF2B5EF4-FFF2-40B4-BE49-F238E27FC236}">
                      <a16:creationId xmlns:a16="http://schemas.microsoft.com/office/drawing/2014/main" id="{39D0531F-F642-1143-8EDF-0DAE12D76F7D}"/>
                    </a:ext>
                  </a:extLst>
                </p:cNvPr>
                <p:cNvGrpSpPr>
                  <a:grpSpLocks/>
                </p:cNvGrpSpPr>
                <p:nvPr/>
              </p:nvGrpSpPr>
              <p:grpSpPr bwMode="auto">
                <a:xfrm>
                  <a:off x="203" y="807"/>
                  <a:ext cx="2450" cy="1135"/>
                  <a:chOff x="60" y="749"/>
                  <a:chExt cx="2450" cy="1135"/>
                </a:xfrm>
              </p:grpSpPr>
              <p:sp>
                <p:nvSpPr>
                  <p:cNvPr id="49" name="Text Box 185">
                    <a:extLst>
                      <a:ext uri="{FF2B5EF4-FFF2-40B4-BE49-F238E27FC236}">
                        <a16:creationId xmlns:a16="http://schemas.microsoft.com/office/drawing/2014/main" id="{54CCDBF8-004E-954B-BD01-7FCB5C7E9D4D}"/>
                      </a:ext>
                    </a:extLst>
                  </p:cNvPr>
                  <p:cNvSpPr txBox="1">
                    <a:spLocks noChangeArrowheads="1"/>
                  </p:cNvSpPr>
                  <p:nvPr/>
                </p:nvSpPr>
                <p:spPr bwMode="auto">
                  <a:xfrm>
                    <a:off x="299" y="961"/>
                    <a:ext cx="565" cy="258"/>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1000" b="1" dirty="0">
                        <a:latin typeface="Times New Roman" pitchFamily="-112" charset="0"/>
                      </a:rPr>
                      <a:t>(Q</a:t>
                    </a:r>
                    <a:r>
                      <a:rPr lang="en-US" sz="1000" b="1" baseline="30000" dirty="0">
                        <a:latin typeface="Times New Roman" pitchFamily="-112" charset="0"/>
                      </a:rPr>
                      <a:t>2</a:t>
                    </a:r>
                    <a:r>
                      <a:rPr lang="en-US" sz="1000" b="1" dirty="0">
                        <a:latin typeface="Times New Roman" pitchFamily="-112" charset="0"/>
                      </a:rPr>
                      <a:t>)</a:t>
                    </a:r>
                  </a:p>
                </p:txBody>
              </p:sp>
              <p:sp>
                <p:nvSpPr>
                  <p:cNvPr id="50" name="Text Box 186">
                    <a:extLst>
                      <a:ext uri="{FF2B5EF4-FFF2-40B4-BE49-F238E27FC236}">
                        <a16:creationId xmlns:a16="http://schemas.microsoft.com/office/drawing/2014/main" id="{DC3B9DE0-2651-954C-8926-F1A7F168D1B8}"/>
                      </a:ext>
                    </a:extLst>
                  </p:cNvPr>
                  <p:cNvSpPr txBox="1">
                    <a:spLocks noChangeArrowheads="1"/>
                  </p:cNvSpPr>
                  <p:nvPr/>
                </p:nvSpPr>
                <p:spPr bwMode="auto">
                  <a:xfrm>
                    <a:off x="60" y="749"/>
                    <a:ext cx="307" cy="355"/>
                  </a:xfrm>
                  <a:prstGeom prst="rect">
                    <a:avLst/>
                  </a:prstGeom>
                  <a:noFill/>
                  <a:ln w="9525">
                    <a:noFill/>
                    <a:miter lim="800000"/>
                    <a:headEnd/>
                    <a:tailEnd/>
                  </a:ln>
                  <a:effectLst/>
                </p:spPr>
                <p:txBody>
                  <a:bodyPr wrap="none">
                    <a:prstTxWarp prst="textNoShape">
                      <a:avLst/>
                    </a:prstTxWarp>
                    <a:spAutoFit/>
                  </a:bodyPr>
                  <a:lstStyle/>
                  <a:p>
                    <a:r>
                      <a:rPr lang="en-US" sz="1600" dirty="0">
                        <a:latin typeface="Times New Roman" pitchFamily="-112" charset="0"/>
                      </a:rPr>
                      <a:t>e</a:t>
                    </a:r>
                  </a:p>
                </p:txBody>
              </p:sp>
              <p:sp>
                <p:nvSpPr>
                  <p:cNvPr id="51" name="Text Box 187">
                    <a:extLst>
                      <a:ext uri="{FF2B5EF4-FFF2-40B4-BE49-F238E27FC236}">
                        <a16:creationId xmlns:a16="http://schemas.microsoft.com/office/drawing/2014/main" id="{D9C35406-7890-CF45-A387-262FA0BAE7E3}"/>
                      </a:ext>
                    </a:extLst>
                  </p:cNvPr>
                  <p:cNvSpPr txBox="1">
                    <a:spLocks noChangeArrowheads="1"/>
                  </p:cNvSpPr>
                  <p:nvPr/>
                </p:nvSpPr>
                <p:spPr bwMode="auto">
                  <a:xfrm>
                    <a:off x="828" y="780"/>
                    <a:ext cx="438" cy="291"/>
                  </a:xfrm>
                  <a:prstGeom prst="rect">
                    <a:avLst/>
                  </a:prstGeom>
                  <a:noFill/>
                  <a:ln w="9525">
                    <a:noFill/>
                    <a:miter lim="800000"/>
                    <a:headEnd/>
                    <a:tailEnd/>
                  </a:ln>
                  <a:effectLst/>
                </p:spPr>
                <p:txBody>
                  <a:bodyPr wrap="none">
                    <a:prstTxWarp prst="textNoShape">
                      <a:avLst/>
                    </a:prstTxWarp>
                    <a:spAutoFit/>
                  </a:bodyPr>
                  <a:lstStyle/>
                  <a:p>
                    <a:r>
                      <a:rPr lang="en-US" sz="1200" b="1" dirty="0" err="1">
                        <a:latin typeface="Symbol" pitchFamily="-112" charset="2"/>
                      </a:rPr>
                      <a:t>g</a:t>
                    </a:r>
                    <a:r>
                      <a:rPr lang="en-US" sz="1200" b="1" baseline="-25000" dirty="0" err="1">
                        <a:latin typeface="Times New Roman" pitchFamily="-112" charset="0"/>
                      </a:rPr>
                      <a:t>L</a:t>
                    </a:r>
                    <a:r>
                      <a:rPr lang="en-US" sz="1200" b="1" dirty="0">
                        <a:latin typeface="Times New Roman" pitchFamily="-112" charset="0"/>
                      </a:rPr>
                      <a:t>*</a:t>
                    </a:r>
                  </a:p>
                </p:txBody>
              </p:sp>
              <p:grpSp>
                <p:nvGrpSpPr>
                  <p:cNvPr id="52" name="Group 188">
                    <a:extLst>
                      <a:ext uri="{FF2B5EF4-FFF2-40B4-BE49-F238E27FC236}">
                        <a16:creationId xmlns:a16="http://schemas.microsoft.com/office/drawing/2014/main" id="{791E6D3A-14AA-0E4C-B623-52136B31D4DB}"/>
                      </a:ext>
                    </a:extLst>
                  </p:cNvPr>
                  <p:cNvGrpSpPr>
                    <a:grpSpLocks/>
                  </p:cNvGrpSpPr>
                  <p:nvPr/>
                </p:nvGrpSpPr>
                <p:grpSpPr bwMode="auto">
                  <a:xfrm>
                    <a:off x="159" y="1253"/>
                    <a:ext cx="2351" cy="631"/>
                    <a:chOff x="159" y="1253"/>
                    <a:chExt cx="2351" cy="631"/>
                  </a:xfrm>
                </p:grpSpPr>
                <p:sp>
                  <p:nvSpPr>
                    <p:cNvPr id="53" name="Text Box 189">
                      <a:extLst>
                        <a:ext uri="{FF2B5EF4-FFF2-40B4-BE49-F238E27FC236}">
                          <a16:creationId xmlns:a16="http://schemas.microsoft.com/office/drawing/2014/main" id="{1DEEEE33-56E5-6443-977D-225F22386DCE}"/>
                        </a:ext>
                      </a:extLst>
                    </p:cNvPr>
                    <p:cNvSpPr txBox="1">
                      <a:spLocks noChangeArrowheads="1"/>
                    </p:cNvSpPr>
                    <p:nvPr/>
                  </p:nvSpPr>
                  <p:spPr bwMode="auto">
                    <a:xfrm>
                      <a:off x="376" y="1253"/>
                      <a:ext cx="538" cy="291"/>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1200" b="1" dirty="0" err="1">
                          <a:latin typeface="Times New Roman" pitchFamily="-112" charset="0"/>
                        </a:rPr>
                        <a:t>x+ξ</a:t>
                      </a:r>
                      <a:r>
                        <a:rPr lang="en-US" sz="1200" b="1" dirty="0">
                          <a:latin typeface="Times New Roman" pitchFamily="-112" charset="0"/>
                        </a:rPr>
                        <a:t> </a:t>
                      </a:r>
                    </a:p>
                  </p:txBody>
                </p:sp>
                <p:sp>
                  <p:nvSpPr>
                    <p:cNvPr id="54" name="Text Box 190">
                      <a:extLst>
                        <a:ext uri="{FF2B5EF4-FFF2-40B4-BE49-F238E27FC236}">
                          <a16:creationId xmlns:a16="http://schemas.microsoft.com/office/drawing/2014/main" id="{28442D4F-971A-0E43-950E-4C108B8A2843}"/>
                        </a:ext>
                      </a:extLst>
                    </p:cNvPr>
                    <p:cNvSpPr txBox="1">
                      <a:spLocks noChangeArrowheads="1"/>
                    </p:cNvSpPr>
                    <p:nvPr/>
                  </p:nvSpPr>
                  <p:spPr bwMode="auto">
                    <a:xfrm>
                      <a:off x="1628" y="1260"/>
                      <a:ext cx="476" cy="29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latin typeface="Times New Roman" pitchFamily="-112" charset="0"/>
                        </a:rPr>
                        <a:t>x-</a:t>
                      </a:r>
                      <a:r>
                        <a:rPr lang="en-US" sz="1200" b="1" dirty="0" err="1">
                          <a:latin typeface="Times New Roman" pitchFamily="-112" charset="0"/>
                        </a:rPr>
                        <a:t>ξ</a:t>
                      </a:r>
                      <a:r>
                        <a:rPr lang="en-US" sz="1200" b="1" dirty="0">
                          <a:latin typeface="Times New Roman" pitchFamily="-112" charset="0"/>
                        </a:rPr>
                        <a:t> </a:t>
                      </a:r>
                    </a:p>
                  </p:txBody>
                </p:sp>
                <p:sp>
                  <p:nvSpPr>
                    <p:cNvPr id="55" name="Line 191">
                      <a:extLst>
                        <a:ext uri="{FF2B5EF4-FFF2-40B4-BE49-F238E27FC236}">
                          <a16:creationId xmlns:a16="http://schemas.microsoft.com/office/drawing/2014/main" id="{F52DF6D8-B698-474B-93FC-95F2322DA2F4}"/>
                        </a:ext>
                      </a:extLst>
                    </p:cNvPr>
                    <p:cNvSpPr>
                      <a:spLocks noChangeShapeType="1"/>
                    </p:cNvSpPr>
                    <p:nvPr/>
                  </p:nvSpPr>
                  <p:spPr bwMode="auto">
                    <a:xfrm rot="12777622" flipV="1">
                      <a:off x="2078" y="1692"/>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56" name="Line 192">
                      <a:extLst>
                        <a:ext uri="{FF2B5EF4-FFF2-40B4-BE49-F238E27FC236}">
                          <a16:creationId xmlns:a16="http://schemas.microsoft.com/office/drawing/2014/main" id="{9790C90E-5089-5646-BA98-60F969D142C8}"/>
                        </a:ext>
                      </a:extLst>
                    </p:cNvPr>
                    <p:cNvSpPr>
                      <a:spLocks noChangeShapeType="1"/>
                    </p:cNvSpPr>
                    <p:nvPr/>
                  </p:nvSpPr>
                  <p:spPr bwMode="auto">
                    <a:xfrm>
                      <a:off x="431" y="1298"/>
                      <a:ext cx="1723"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nvGrpSpPr>
                    <p:cNvPr id="57" name="Group 193">
                      <a:extLst>
                        <a:ext uri="{FF2B5EF4-FFF2-40B4-BE49-F238E27FC236}">
                          <a16:creationId xmlns:a16="http://schemas.microsoft.com/office/drawing/2014/main" id="{AF65B2A6-1479-E242-95A6-238AB884DE30}"/>
                        </a:ext>
                      </a:extLst>
                    </p:cNvPr>
                    <p:cNvGrpSpPr>
                      <a:grpSpLocks/>
                    </p:cNvGrpSpPr>
                    <p:nvPr/>
                  </p:nvGrpSpPr>
                  <p:grpSpPr bwMode="auto">
                    <a:xfrm>
                      <a:off x="159" y="1385"/>
                      <a:ext cx="1937" cy="499"/>
                      <a:chOff x="159" y="1385"/>
                      <a:chExt cx="1937" cy="499"/>
                    </a:xfrm>
                  </p:grpSpPr>
                  <p:grpSp>
                    <p:nvGrpSpPr>
                      <p:cNvPr id="58" name="Group 194">
                        <a:extLst>
                          <a:ext uri="{FF2B5EF4-FFF2-40B4-BE49-F238E27FC236}">
                            <a16:creationId xmlns:a16="http://schemas.microsoft.com/office/drawing/2014/main" id="{097C07B5-DBF0-8E4D-A9FD-053253AAFCEB}"/>
                          </a:ext>
                        </a:extLst>
                      </p:cNvPr>
                      <p:cNvGrpSpPr>
                        <a:grpSpLocks/>
                      </p:cNvGrpSpPr>
                      <p:nvPr/>
                    </p:nvGrpSpPr>
                    <p:grpSpPr bwMode="auto">
                      <a:xfrm>
                        <a:off x="159" y="1385"/>
                        <a:ext cx="1937" cy="499"/>
                        <a:chOff x="241" y="631"/>
                        <a:chExt cx="1937" cy="499"/>
                      </a:xfrm>
                    </p:grpSpPr>
                    <p:grpSp>
                      <p:nvGrpSpPr>
                        <p:cNvPr id="60" name="Group 195">
                          <a:extLst>
                            <a:ext uri="{FF2B5EF4-FFF2-40B4-BE49-F238E27FC236}">
                              <a16:creationId xmlns:a16="http://schemas.microsoft.com/office/drawing/2014/main" id="{9458F30E-FEE5-BF4D-9674-0D6F1EF2705F}"/>
                            </a:ext>
                          </a:extLst>
                        </p:cNvPr>
                        <p:cNvGrpSpPr>
                          <a:grpSpLocks/>
                        </p:cNvGrpSpPr>
                        <p:nvPr/>
                      </p:nvGrpSpPr>
                      <p:grpSpPr bwMode="auto">
                        <a:xfrm>
                          <a:off x="241" y="631"/>
                          <a:ext cx="1937" cy="499"/>
                          <a:chOff x="241" y="631"/>
                          <a:chExt cx="1937" cy="499"/>
                        </a:xfrm>
                      </p:grpSpPr>
                      <p:grpSp>
                        <p:nvGrpSpPr>
                          <p:cNvPr id="62" name="Group 196">
                            <a:extLst>
                              <a:ext uri="{FF2B5EF4-FFF2-40B4-BE49-F238E27FC236}">
                                <a16:creationId xmlns:a16="http://schemas.microsoft.com/office/drawing/2014/main" id="{2CD12521-FB0D-2248-9B87-4FB664312E40}"/>
                              </a:ext>
                            </a:extLst>
                          </p:cNvPr>
                          <p:cNvGrpSpPr>
                            <a:grpSpLocks/>
                          </p:cNvGrpSpPr>
                          <p:nvPr/>
                        </p:nvGrpSpPr>
                        <p:grpSpPr bwMode="auto">
                          <a:xfrm>
                            <a:off x="642" y="631"/>
                            <a:ext cx="1536" cy="499"/>
                            <a:chOff x="642" y="631"/>
                            <a:chExt cx="1536" cy="499"/>
                          </a:xfrm>
                        </p:grpSpPr>
                        <p:sp>
                          <p:nvSpPr>
                            <p:cNvPr id="64" name="Oval 197">
                              <a:extLst>
                                <a:ext uri="{FF2B5EF4-FFF2-40B4-BE49-F238E27FC236}">
                                  <a16:creationId xmlns:a16="http://schemas.microsoft.com/office/drawing/2014/main" id="{47761BC3-292E-4543-AAA9-8489609A2181}"/>
                                </a:ext>
                              </a:extLst>
                            </p:cNvPr>
                            <p:cNvSpPr>
                              <a:spLocks noChangeArrowheads="1"/>
                            </p:cNvSpPr>
                            <p:nvPr/>
                          </p:nvSpPr>
                          <p:spPr bwMode="auto">
                            <a:xfrm>
                              <a:off x="672" y="746"/>
                              <a:ext cx="1492" cy="384"/>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rgbClr val="FF0000"/>
                              </a:solidFill>
                              <a:round/>
                              <a:headEnd/>
                              <a:tailEnd/>
                            </a:ln>
                            <a:effectLst/>
                          </p:spPr>
                          <p:txBody>
                            <a:bodyPr wrap="none" anchor="ctr">
                              <a:prstTxWarp prst="textNoShape">
                                <a:avLst/>
                              </a:prstTxWarp>
                            </a:bodyPr>
                            <a:lstStyle/>
                            <a:p>
                              <a:endParaRPr lang="en-US"/>
                            </a:p>
                          </p:txBody>
                        </p:sp>
                        <p:sp>
                          <p:nvSpPr>
                            <p:cNvPr id="65" name="Text Box 198">
                              <a:extLst>
                                <a:ext uri="{FF2B5EF4-FFF2-40B4-BE49-F238E27FC236}">
                                  <a16:creationId xmlns:a16="http://schemas.microsoft.com/office/drawing/2014/main" id="{B9D1E62B-3AF5-4749-A906-EBC7972C7166}"/>
                                </a:ext>
                              </a:extLst>
                            </p:cNvPr>
                            <p:cNvSpPr txBox="1">
                              <a:spLocks noChangeArrowheads="1"/>
                            </p:cNvSpPr>
                            <p:nvPr/>
                          </p:nvSpPr>
                          <p:spPr bwMode="auto">
                            <a:xfrm>
                              <a:off x="642" y="805"/>
                              <a:ext cx="1536" cy="25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000" b="1" dirty="0">
                                  <a:solidFill>
                                    <a:schemeClr val="bg1"/>
                                  </a:solidFill>
                                  <a:latin typeface="Bookman Old Style" pitchFamily="-112" charset="0"/>
                                </a:rPr>
                                <a:t>H, H, E, E (</a:t>
                              </a:r>
                              <a:r>
                                <a:rPr lang="en-US" sz="1000" b="1" dirty="0" err="1">
                                  <a:solidFill>
                                    <a:schemeClr val="bg1"/>
                                  </a:solidFill>
                                  <a:latin typeface="Bookman Old Style" pitchFamily="-112" charset="0"/>
                                </a:rPr>
                                <a:t>x,ξ,t</a:t>
                              </a:r>
                              <a:r>
                                <a:rPr lang="en-US" sz="1000" b="1" dirty="0">
                                  <a:solidFill>
                                    <a:schemeClr val="bg1"/>
                                  </a:solidFill>
                                  <a:latin typeface="Bookman Old Style" pitchFamily="-112" charset="0"/>
                                </a:rPr>
                                <a:t>)</a:t>
                              </a:r>
                            </a:p>
                          </p:txBody>
                        </p:sp>
                        <p:sp>
                          <p:nvSpPr>
                            <p:cNvPr id="66" name="Text Box 199">
                              <a:extLst>
                                <a:ext uri="{FF2B5EF4-FFF2-40B4-BE49-F238E27FC236}">
                                  <a16:creationId xmlns:a16="http://schemas.microsoft.com/office/drawing/2014/main" id="{4BBFCAA5-9DD9-484D-B9B9-DC486BD9DBA2}"/>
                                </a:ext>
                              </a:extLst>
                            </p:cNvPr>
                            <p:cNvSpPr txBox="1">
                              <a:spLocks noChangeArrowheads="1"/>
                            </p:cNvSpPr>
                            <p:nvPr/>
                          </p:nvSpPr>
                          <p:spPr bwMode="auto">
                            <a:xfrm>
                              <a:off x="1202" y="631"/>
                              <a:ext cx="192" cy="23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solidFill>
                                    <a:schemeClr val="bg1"/>
                                  </a:solidFill>
                                  <a:latin typeface="Times New Roman" pitchFamily="-112" charset="0"/>
                                </a:rPr>
                                <a:t>~</a:t>
                              </a:r>
                            </a:p>
                          </p:txBody>
                        </p:sp>
                      </p:grpSp>
                      <p:sp>
                        <p:nvSpPr>
                          <p:cNvPr id="63" name="Line 200">
                            <a:extLst>
                              <a:ext uri="{FF2B5EF4-FFF2-40B4-BE49-F238E27FC236}">
                                <a16:creationId xmlns:a16="http://schemas.microsoft.com/office/drawing/2014/main" id="{249C1221-B516-7E49-99A5-D62CCDFAF574}"/>
                              </a:ext>
                            </a:extLst>
                          </p:cNvPr>
                          <p:cNvSpPr>
                            <a:spLocks noChangeShapeType="1"/>
                          </p:cNvSpPr>
                          <p:nvPr/>
                        </p:nvSpPr>
                        <p:spPr bwMode="auto">
                          <a:xfrm flipV="1">
                            <a:off x="241" y="93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61" name="Line 201">
                          <a:extLst>
                            <a:ext uri="{FF2B5EF4-FFF2-40B4-BE49-F238E27FC236}">
                              <a16:creationId xmlns:a16="http://schemas.microsoft.com/office/drawing/2014/main" id="{212CADC7-6014-8D42-BC64-E7DE95E4A07D}"/>
                            </a:ext>
                          </a:extLst>
                        </p:cNvPr>
                        <p:cNvSpPr>
                          <a:spLocks noChangeShapeType="1"/>
                        </p:cNvSpPr>
                        <p:nvPr/>
                      </p:nvSpPr>
                      <p:spPr bwMode="auto">
                        <a:xfrm flipV="1">
                          <a:off x="250" y="98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59" name="Text Box 202">
                        <a:extLst>
                          <a:ext uri="{FF2B5EF4-FFF2-40B4-BE49-F238E27FC236}">
                            <a16:creationId xmlns:a16="http://schemas.microsoft.com/office/drawing/2014/main" id="{F33DB062-E345-674E-9487-090067A2A6E7}"/>
                          </a:ext>
                        </a:extLst>
                      </p:cNvPr>
                      <p:cNvSpPr txBox="1">
                        <a:spLocks noChangeArrowheads="1"/>
                      </p:cNvSpPr>
                      <p:nvPr/>
                    </p:nvSpPr>
                    <p:spPr bwMode="auto">
                      <a:xfrm>
                        <a:off x="641" y="1388"/>
                        <a:ext cx="191" cy="231"/>
                      </a:xfrm>
                      <a:prstGeom prst="rect">
                        <a:avLst/>
                      </a:prstGeom>
                      <a:noFill/>
                      <a:ln w="9525">
                        <a:noFill/>
                        <a:miter lim="800000"/>
                        <a:headEnd/>
                        <a:tailEnd/>
                      </a:ln>
                      <a:effectLst/>
                    </p:spPr>
                    <p:txBody>
                      <a:bodyPr wrap="none">
                        <a:prstTxWarp prst="textNoShape">
                          <a:avLst/>
                        </a:prstTxWarp>
                        <a:spAutoFit/>
                      </a:bodyPr>
                      <a:lstStyle/>
                      <a:p>
                        <a:r>
                          <a:rPr lang="en-US" b="1" dirty="0">
                            <a:solidFill>
                              <a:schemeClr val="bg1"/>
                            </a:solidFill>
                            <a:latin typeface="Times New Roman" pitchFamily="-112" charset="0"/>
                            <a:ea typeface="Times New Roman" pitchFamily="-112" charset="0"/>
                            <a:cs typeface="Times New Roman" pitchFamily="-112" charset="0"/>
                          </a:rPr>
                          <a:t>~</a:t>
                        </a:r>
                      </a:p>
                    </p:txBody>
                  </p:sp>
                </p:grpSp>
              </p:grpSp>
            </p:grpSp>
            <p:grpSp>
              <p:nvGrpSpPr>
                <p:cNvPr id="40" name="Group 205">
                  <a:extLst>
                    <a:ext uri="{FF2B5EF4-FFF2-40B4-BE49-F238E27FC236}">
                      <a16:creationId xmlns:a16="http://schemas.microsoft.com/office/drawing/2014/main" id="{DBA521A0-F48E-BA46-9B51-C66889E83AA5}"/>
                    </a:ext>
                  </a:extLst>
                </p:cNvPr>
                <p:cNvGrpSpPr>
                  <a:grpSpLocks noChangeAspect="1"/>
                </p:cNvGrpSpPr>
                <p:nvPr/>
              </p:nvGrpSpPr>
              <p:grpSpPr bwMode="auto">
                <a:xfrm rot="2775006">
                  <a:off x="1826" y="897"/>
                  <a:ext cx="81" cy="345"/>
                  <a:chOff x="1324" y="1002"/>
                  <a:chExt cx="146" cy="462"/>
                </a:xfrm>
              </p:grpSpPr>
              <p:sp>
                <p:nvSpPr>
                  <p:cNvPr id="42" name="Freeform 206">
                    <a:extLst>
                      <a:ext uri="{FF2B5EF4-FFF2-40B4-BE49-F238E27FC236}">
                        <a16:creationId xmlns:a16="http://schemas.microsoft.com/office/drawing/2014/main" id="{361F96EC-9935-784B-9B82-9271A51FDA97}"/>
                      </a:ext>
                    </a:extLst>
                  </p:cNvPr>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3" name="Freeform 207">
                    <a:extLst>
                      <a:ext uri="{FF2B5EF4-FFF2-40B4-BE49-F238E27FC236}">
                        <a16:creationId xmlns:a16="http://schemas.microsoft.com/office/drawing/2014/main" id="{9226E8C7-FF87-2947-B8AD-7D053EA6F9D6}"/>
                      </a:ext>
                    </a:extLst>
                  </p:cNvPr>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4" name="Freeform 208">
                    <a:extLst>
                      <a:ext uri="{FF2B5EF4-FFF2-40B4-BE49-F238E27FC236}">
                        <a16:creationId xmlns:a16="http://schemas.microsoft.com/office/drawing/2014/main" id="{D10617DB-2EB9-2245-A8C4-6DEA6EB7A776}"/>
                      </a:ext>
                    </a:extLst>
                  </p:cNvPr>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5" name="Freeform 209">
                    <a:extLst>
                      <a:ext uri="{FF2B5EF4-FFF2-40B4-BE49-F238E27FC236}">
                        <a16:creationId xmlns:a16="http://schemas.microsoft.com/office/drawing/2014/main" id="{99630EF1-A163-4044-9595-1B98A5B6E1C4}"/>
                      </a:ext>
                    </a:extLst>
                  </p:cNvPr>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6" name="Freeform 210">
                    <a:extLst>
                      <a:ext uri="{FF2B5EF4-FFF2-40B4-BE49-F238E27FC236}">
                        <a16:creationId xmlns:a16="http://schemas.microsoft.com/office/drawing/2014/main" id="{31E481C3-91E5-6E40-8570-8A6283851D58}"/>
                      </a:ext>
                    </a:extLst>
                  </p:cNvPr>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7" name="Freeform 211">
                    <a:extLst>
                      <a:ext uri="{FF2B5EF4-FFF2-40B4-BE49-F238E27FC236}">
                        <a16:creationId xmlns:a16="http://schemas.microsoft.com/office/drawing/2014/main" id="{F781997E-5FB9-DB4A-8868-9B8E36387D6C}"/>
                      </a:ext>
                    </a:extLst>
                  </p:cNvPr>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8" name="Freeform 212">
                    <a:extLst>
                      <a:ext uri="{FF2B5EF4-FFF2-40B4-BE49-F238E27FC236}">
                        <a16:creationId xmlns:a16="http://schemas.microsoft.com/office/drawing/2014/main" id="{5975E47E-D88A-E440-BCB6-E4D462F62C3F}"/>
                      </a:ext>
                    </a:extLst>
                  </p:cNvPr>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grpSp>
            <p:sp>
              <p:nvSpPr>
                <p:cNvPr id="41" name="Text Box 213">
                  <a:extLst>
                    <a:ext uri="{FF2B5EF4-FFF2-40B4-BE49-F238E27FC236}">
                      <a16:creationId xmlns:a16="http://schemas.microsoft.com/office/drawing/2014/main" id="{5A107EEF-E0BF-E641-9D9F-4707B1129C2E}"/>
                    </a:ext>
                  </a:extLst>
                </p:cNvPr>
                <p:cNvSpPr txBox="1">
                  <a:spLocks noChangeArrowheads="1"/>
                </p:cNvSpPr>
                <p:nvPr/>
              </p:nvSpPr>
              <p:spPr bwMode="auto">
                <a:xfrm>
                  <a:off x="1922" y="709"/>
                  <a:ext cx="310" cy="387"/>
                </a:xfrm>
                <a:prstGeom prst="rect">
                  <a:avLst/>
                </a:prstGeom>
                <a:noFill/>
                <a:ln w="9525">
                  <a:noFill/>
                  <a:miter lim="800000"/>
                  <a:headEnd/>
                  <a:tailEnd/>
                </a:ln>
                <a:effectLst/>
              </p:spPr>
              <p:txBody>
                <a:bodyPr wrap="none">
                  <a:prstTxWarp prst="textNoShape">
                    <a:avLst/>
                  </a:prstTxWarp>
                  <a:spAutoFit/>
                </a:bodyPr>
                <a:lstStyle/>
                <a:p>
                  <a:r>
                    <a:rPr lang="en-US" b="1" dirty="0">
                      <a:latin typeface="Symbol" pitchFamily="-112" charset="2"/>
                    </a:rPr>
                    <a:t>g</a:t>
                  </a:r>
                </a:p>
              </p:txBody>
            </p:sp>
          </p:grpSp>
          <p:sp>
            <p:nvSpPr>
              <p:cNvPr id="36" name="Text Box 214">
                <a:extLst>
                  <a:ext uri="{FF2B5EF4-FFF2-40B4-BE49-F238E27FC236}">
                    <a16:creationId xmlns:a16="http://schemas.microsoft.com/office/drawing/2014/main" id="{B69AA639-FCE5-2944-866C-B4CCD8C9211A}"/>
                  </a:ext>
                </a:extLst>
              </p:cNvPr>
              <p:cNvSpPr txBox="1">
                <a:spLocks noChangeArrowheads="1"/>
              </p:cNvSpPr>
              <p:nvPr/>
            </p:nvSpPr>
            <p:spPr bwMode="auto">
              <a:xfrm>
                <a:off x="125846" y="2711568"/>
                <a:ext cx="311151" cy="366711"/>
              </a:xfrm>
              <a:prstGeom prst="rect">
                <a:avLst/>
              </a:prstGeom>
              <a:noFill/>
              <a:ln w="9525">
                <a:noFill/>
                <a:miter lim="800000"/>
                <a:headEnd/>
                <a:tailEnd/>
              </a:ln>
              <a:effectLst/>
            </p:spPr>
            <p:txBody>
              <a:bodyPr wrap="none">
                <a:prstTxWarp prst="textNoShape">
                  <a:avLst/>
                </a:prstTxWarp>
                <a:spAutoFit/>
              </a:bodyPr>
              <a:lstStyle/>
              <a:p>
                <a:r>
                  <a:rPr lang="en-US" b="1" dirty="0">
                    <a:latin typeface="Times New Roman" pitchFamily="-112" charset="0"/>
                  </a:rPr>
                  <a:t>p</a:t>
                </a:r>
              </a:p>
            </p:txBody>
          </p:sp>
          <p:sp>
            <p:nvSpPr>
              <p:cNvPr id="37" name="Text Box 215">
                <a:extLst>
                  <a:ext uri="{FF2B5EF4-FFF2-40B4-BE49-F238E27FC236}">
                    <a16:creationId xmlns:a16="http://schemas.microsoft.com/office/drawing/2014/main" id="{0A36F4FD-DE80-DE42-8392-1305F51BCE91}"/>
                  </a:ext>
                </a:extLst>
              </p:cNvPr>
              <p:cNvSpPr txBox="1">
                <a:spLocks noChangeArrowheads="1"/>
              </p:cNvSpPr>
              <p:nvPr/>
            </p:nvSpPr>
            <p:spPr bwMode="auto">
              <a:xfrm>
                <a:off x="4098043" y="2612330"/>
                <a:ext cx="387352" cy="366711"/>
              </a:xfrm>
              <a:prstGeom prst="rect">
                <a:avLst/>
              </a:prstGeom>
              <a:noFill/>
              <a:ln w="9525">
                <a:noFill/>
                <a:miter lim="800000"/>
                <a:headEnd/>
                <a:tailEnd/>
              </a:ln>
              <a:effectLst/>
            </p:spPr>
            <p:txBody>
              <a:bodyPr wrap="none">
                <a:prstTxWarp prst="textNoShape">
                  <a:avLst/>
                </a:prstTxWarp>
                <a:spAutoFit/>
              </a:bodyPr>
              <a:lstStyle/>
              <a:p>
                <a:r>
                  <a:rPr lang="en-US" b="1" dirty="0" err="1">
                    <a:latin typeface="Times New Roman" pitchFamily="-112" charset="0"/>
                  </a:rPr>
                  <a:t>p</a:t>
                </a:r>
                <a:r>
                  <a:rPr lang="en-US" b="1" dirty="0">
                    <a:latin typeface="Times New Roman" pitchFamily="-112" charset="0"/>
                  </a:rPr>
                  <a:t>’</a:t>
                </a:r>
              </a:p>
            </p:txBody>
          </p:sp>
        </p:grpSp>
        <p:sp>
          <p:nvSpPr>
            <p:cNvPr id="19" name="Freeform 174">
              <a:extLst>
                <a:ext uri="{FF2B5EF4-FFF2-40B4-BE49-F238E27FC236}">
                  <a16:creationId xmlns:a16="http://schemas.microsoft.com/office/drawing/2014/main" id="{1C9D974B-2530-6F45-953F-B66B515FB9F1}"/>
                </a:ext>
              </a:extLst>
            </p:cNvPr>
            <p:cNvSpPr>
              <a:spLocks/>
            </p:cNvSpPr>
            <p:nvPr/>
          </p:nvSpPr>
          <p:spPr bwMode="auto">
            <a:xfrm flipV="1">
              <a:off x="5299076" y="2656739"/>
              <a:ext cx="3381374" cy="211668"/>
            </a:xfrm>
            <a:custGeom>
              <a:avLst/>
              <a:gdLst/>
              <a:ahLst/>
              <a:cxnLst>
                <a:cxn ang="0">
                  <a:pos x="0" y="48"/>
                </a:cxn>
                <a:cxn ang="0">
                  <a:pos x="624" y="0"/>
                </a:cxn>
                <a:cxn ang="0">
                  <a:pos x="1200" y="48"/>
                </a:cxn>
              </a:cxnLst>
              <a:rect l="0" t="0" r="r" b="b"/>
              <a:pathLst>
                <a:path w="1200" h="48">
                  <a:moveTo>
                    <a:pt x="0" y="48"/>
                  </a:moveTo>
                  <a:cubicBezTo>
                    <a:pt x="212" y="24"/>
                    <a:pt x="424" y="0"/>
                    <a:pt x="624" y="0"/>
                  </a:cubicBezTo>
                  <a:cubicBezTo>
                    <a:pt x="824" y="0"/>
                    <a:pt x="1012" y="24"/>
                    <a:pt x="1200" y="48"/>
                  </a:cubicBezTo>
                </a:path>
              </a:pathLst>
            </a:custGeom>
            <a:noFill/>
            <a:ln w="9525" cap="flat">
              <a:solidFill>
                <a:schemeClr val="tx1"/>
              </a:solidFill>
              <a:prstDash val="dash"/>
              <a:round/>
              <a:headEnd type="none" w="med" len="med"/>
              <a:tailEnd type="arrow" w="med" len="med"/>
            </a:ln>
            <a:effectLst/>
          </p:spPr>
          <p:txBody>
            <a:bodyPr>
              <a:prstTxWarp prst="textNoShape">
                <a:avLst/>
              </a:prstTxWarp>
            </a:bodyPr>
            <a:lstStyle/>
            <a:p>
              <a:endParaRPr lang="en-US"/>
            </a:p>
          </p:txBody>
        </p:sp>
        <p:sp>
          <p:nvSpPr>
            <p:cNvPr id="20" name="Text Box 175">
              <a:extLst>
                <a:ext uri="{FF2B5EF4-FFF2-40B4-BE49-F238E27FC236}">
                  <a16:creationId xmlns:a16="http://schemas.microsoft.com/office/drawing/2014/main" id="{95078017-89FB-2C4D-A0C8-C9027B0842A2}"/>
                </a:ext>
              </a:extLst>
            </p:cNvPr>
            <p:cNvSpPr txBox="1">
              <a:spLocks noChangeArrowheads="1"/>
            </p:cNvSpPr>
            <p:nvPr/>
          </p:nvSpPr>
          <p:spPr bwMode="auto">
            <a:xfrm>
              <a:off x="6915578" y="2697890"/>
              <a:ext cx="304802" cy="3365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err="1">
                  <a:latin typeface="Times New Roman" pitchFamily="-112" charset="0"/>
                </a:rPr>
                <a:t>t</a:t>
              </a:r>
              <a:endParaRPr lang="en-US" sz="1600" b="1" dirty="0">
                <a:latin typeface="Times New Roman" pitchFamily="-112" charset="0"/>
              </a:endParaRPr>
            </a:p>
          </p:txBody>
        </p:sp>
      </p:grpSp>
    </p:spTree>
    <p:extLst>
      <p:ext uri="{BB962C8B-B14F-4D97-AF65-F5344CB8AC3E}">
        <p14:creationId xmlns:p14="http://schemas.microsoft.com/office/powerpoint/2010/main" val="697707620"/>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par>
                          <p:cTn id="14" fill="hold">
                            <p:stCondLst>
                              <p:cond delay="500"/>
                            </p:stCondLst>
                            <p:childTnLst>
                              <p:par>
                                <p:cTn id="15" presetID="3" presetClass="entr" presetSubtype="10"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linds(horizontal)">
                                      <p:cBhvr>
                                        <p:cTn id="20" dur="500"/>
                                        <p:tgtEl>
                                          <p:spTgt spid="28"/>
                                        </p:tgtEl>
                                      </p:cBhvr>
                                    </p:animEffect>
                                  </p:childTnLst>
                                </p:cTn>
                              </p:par>
                              <p:par>
                                <p:cTn id="21" presetID="3" presetClass="entr" presetSubtype="1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linds(horizont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24"/>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23"/>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6"/>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28"/>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27"/>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25"/>
                                        </p:tgtEl>
                                        <p:attrNameLst>
                                          <p:attrName>style.visibility</p:attrName>
                                        </p:attrNameLst>
                                      </p:cBhvr>
                                      <p:to>
                                        <p:strVal val="hidden"/>
                                      </p:to>
                                    </p:se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par>
                          <p:cTn id="41" fill="hold">
                            <p:stCondLst>
                              <p:cond delay="500"/>
                            </p:stCondLst>
                            <p:childTnLst>
                              <p:par>
                                <p:cTn id="42" presetID="16" presetClass="entr" presetSubtype="21"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par>
                                <p:cTn id="45" presetID="16" presetClass="entr" presetSubtype="21"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8" grpId="0"/>
      <p:bldP spid="2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E.C. Aschenauer</a:t>
            </a:r>
          </a:p>
        </p:txBody>
      </p:sp>
      <p:sp>
        <p:nvSpPr>
          <p:cNvPr id="7" name="Footer Placeholder 6"/>
          <p:cNvSpPr>
            <a:spLocks noGrp="1"/>
          </p:cNvSpPr>
          <p:nvPr>
            <p:ph type="ftr" sz="quarter" idx="11"/>
          </p:nvPr>
        </p:nvSpPr>
        <p:spPr/>
        <p:txBody>
          <a:bodyPr/>
          <a:lstStyle/>
          <a:p>
            <a:r>
              <a:rPr lang="en-US"/>
              <a:t>HENPIC April 2020</a:t>
            </a:r>
          </a:p>
        </p:txBody>
      </p:sp>
      <p:sp>
        <p:nvSpPr>
          <p:cNvPr id="6" name="Slide Number Placeholder 5"/>
          <p:cNvSpPr>
            <a:spLocks noGrp="1"/>
          </p:cNvSpPr>
          <p:nvPr>
            <p:ph type="sldNum" sz="quarter" idx="12"/>
          </p:nvPr>
        </p:nvSpPr>
        <p:spPr/>
        <p:txBody>
          <a:bodyPr/>
          <a:lstStyle/>
          <a:p>
            <a:fld id="{5BBAB1DB-3EEE-774A-AAE9-210163023056}" type="slidenum">
              <a:rPr lang="en-US" smtClean="0"/>
              <a:pPr/>
              <a:t>21</a:t>
            </a:fld>
            <a:endParaRPr lang="en-US"/>
          </a:p>
        </p:txBody>
      </p:sp>
      <p:sp>
        <p:nvSpPr>
          <p:cNvPr id="2" name="Title 1"/>
          <p:cNvSpPr>
            <a:spLocks noGrp="1"/>
          </p:cNvSpPr>
          <p:nvPr>
            <p:ph type="title"/>
          </p:nvPr>
        </p:nvSpPr>
        <p:spPr/>
        <p:txBody>
          <a:bodyPr/>
          <a:lstStyle/>
          <a:p>
            <a:r>
              <a:rPr lang="en-US" dirty="0"/>
              <a:t>What about the gluon: J/</a:t>
            </a:r>
            <a:r>
              <a:rPr lang="en-US" dirty="0" err="1"/>
              <a:t>ψ</a:t>
            </a: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1338" y="543153"/>
            <a:ext cx="2509810" cy="172241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912" y="533481"/>
            <a:ext cx="2508478" cy="1721505"/>
          </a:xfrm>
          <a:prstGeom prst="rect">
            <a:avLst/>
          </a:prstGeom>
        </p:spPr>
      </p:pic>
      <p:sp>
        <p:nvSpPr>
          <p:cNvPr id="5" name="TextBox 4"/>
          <p:cNvSpPr txBox="1"/>
          <p:nvPr/>
        </p:nvSpPr>
        <p:spPr>
          <a:xfrm>
            <a:off x="483325" y="465675"/>
            <a:ext cx="3268844" cy="1477328"/>
          </a:xfrm>
          <a:prstGeom prst="rect">
            <a:avLst/>
          </a:prstGeom>
          <a:noFill/>
        </p:spPr>
        <p:txBody>
          <a:bodyPr wrap="none" rtlCol="0">
            <a:spAutoFit/>
          </a:bodyPr>
          <a:lstStyle/>
          <a:p>
            <a:pPr algn="r"/>
            <a:r>
              <a:rPr lang="en-US" dirty="0">
                <a:solidFill>
                  <a:srgbClr val="0000FF"/>
                </a:solidFill>
                <a:latin typeface="Comic Sans MS" panose="030F0902030302020204" pitchFamily="66" charset="0"/>
              </a:rPr>
              <a:t>To improve imaging on gluons</a:t>
            </a:r>
          </a:p>
          <a:p>
            <a:pPr algn="r"/>
            <a:r>
              <a:rPr lang="en-US" dirty="0">
                <a:solidFill>
                  <a:srgbClr val="0000FF"/>
                </a:solidFill>
                <a:latin typeface="Comic Sans MS" panose="030F0902030302020204" pitchFamily="66" charset="0"/>
              </a:rPr>
              <a:t>add J/</a:t>
            </a:r>
            <a:r>
              <a:rPr lang="en-US" dirty="0" err="1">
                <a:solidFill>
                  <a:srgbClr val="0000FF"/>
                </a:solidFill>
                <a:latin typeface="Comic Sans MS" panose="030F0902030302020204" pitchFamily="66" charset="0"/>
              </a:rPr>
              <a:t>ψ</a:t>
            </a:r>
            <a:r>
              <a:rPr lang="en-US" dirty="0">
                <a:solidFill>
                  <a:srgbClr val="0000FF"/>
                </a:solidFill>
                <a:latin typeface="Comic Sans MS" panose="030F0902030302020204" pitchFamily="66" charset="0"/>
              </a:rPr>
              <a:t> observables</a:t>
            </a:r>
          </a:p>
          <a:p>
            <a:pPr marL="285750" indent="-285750" algn="r">
              <a:buClr>
                <a:srgbClr val="0000FF"/>
              </a:buClr>
              <a:buFont typeface="Wingdings" charset="2"/>
              <a:buChar char="q"/>
            </a:pPr>
            <a:r>
              <a:rPr lang="en-US" dirty="0">
                <a:latin typeface="Comic Sans MS" panose="030F0902030302020204" pitchFamily="66" charset="0"/>
              </a:rPr>
              <a:t>cross section</a:t>
            </a:r>
          </a:p>
          <a:p>
            <a:pPr marL="285750" indent="-285750" algn="r">
              <a:buClr>
                <a:srgbClr val="0000FF"/>
              </a:buClr>
              <a:buFont typeface="Wingdings" charset="2"/>
              <a:buChar char="q"/>
            </a:pPr>
            <a:r>
              <a:rPr lang="en-US" dirty="0">
                <a:latin typeface="Comic Sans MS" panose="030F0902030302020204" pitchFamily="66" charset="0"/>
              </a:rPr>
              <a:t>A</a:t>
            </a:r>
            <a:r>
              <a:rPr lang="en-US" baseline="-25000" dirty="0">
                <a:latin typeface="Comic Sans MS" panose="030F0902030302020204" pitchFamily="66" charset="0"/>
              </a:rPr>
              <a:t>UT</a:t>
            </a:r>
            <a:r>
              <a:rPr lang="en-US" dirty="0">
                <a:latin typeface="Comic Sans MS" panose="030F0902030302020204" pitchFamily="66" charset="0"/>
              </a:rPr>
              <a:t> </a:t>
            </a:r>
          </a:p>
          <a:p>
            <a:pPr marL="285750" indent="-285750" algn="r">
              <a:buClr>
                <a:srgbClr val="0000FF"/>
              </a:buClr>
              <a:buFont typeface="Wingdings" charset="2"/>
              <a:buChar char="q"/>
            </a:pPr>
            <a:r>
              <a:rPr lang="en-US" dirty="0">
                <a:latin typeface="Comic Sans MS" panose="030F0902030302020204" pitchFamily="66" charset="0"/>
              </a:rPr>
              <a:t>…..</a:t>
            </a:r>
          </a:p>
        </p:txBody>
      </p:sp>
      <p:pic>
        <p:nvPicPr>
          <p:cNvPr id="21" name="Picture 20"/>
          <p:cNvPicPr>
            <a:picLocks noChangeAspect="1"/>
          </p:cNvPicPr>
          <p:nvPr/>
        </p:nvPicPr>
        <p:blipFill>
          <a:blip r:embed="rId4"/>
          <a:stretch>
            <a:fillRect/>
          </a:stretch>
        </p:blipFill>
        <p:spPr>
          <a:xfrm>
            <a:off x="124885" y="1058340"/>
            <a:ext cx="1660314" cy="783167"/>
          </a:xfrm>
          <a:prstGeom prst="rect">
            <a:avLst/>
          </a:prstGeom>
        </p:spPr>
      </p:pic>
      <p:pic>
        <p:nvPicPr>
          <p:cNvPr id="10" name="Picture 9" descr="A close up of a map&#13;&#10;&#13;&#10;Description automatically generated">
            <a:extLst>
              <a:ext uri="{FF2B5EF4-FFF2-40B4-BE49-F238E27FC236}">
                <a16:creationId xmlns:a16="http://schemas.microsoft.com/office/drawing/2014/main" id="{7FDD3EA0-8DB5-B146-9AE8-3F0CC3205A24}"/>
              </a:ext>
            </a:extLst>
          </p:cNvPr>
          <p:cNvPicPr>
            <a:picLocks noChangeAspect="1"/>
          </p:cNvPicPr>
          <p:nvPr/>
        </p:nvPicPr>
        <p:blipFill>
          <a:blip r:embed="rId5"/>
          <a:stretch>
            <a:fillRect/>
          </a:stretch>
        </p:blipFill>
        <p:spPr>
          <a:xfrm>
            <a:off x="1137140" y="2248981"/>
            <a:ext cx="6858000" cy="4609020"/>
          </a:xfrm>
          <a:prstGeom prst="rect">
            <a:avLst/>
          </a:prstGeom>
        </p:spPr>
      </p:pic>
      <p:pic>
        <p:nvPicPr>
          <p:cNvPr id="22" name="Picture 21" descr="A close up of a map&#13;&#10;&#13;&#10;Description automatically generated">
            <a:extLst>
              <a:ext uri="{FF2B5EF4-FFF2-40B4-BE49-F238E27FC236}">
                <a16:creationId xmlns:a16="http://schemas.microsoft.com/office/drawing/2014/main" id="{12127B4F-5509-9C4B-8A07-851312F06B77}"/>
              </a:ext>
            </a:extLst>
          </p:cNvPr>
          <p:cNvPicPr>
            <a:picLocks noChangeAspect="1"/>
          </p:cNvPicPr>
          <p:nvPr/>
        </p:nvPicPr>
        <p:blipFill>
          <a:blip r:embed="rId6"/>
          <a:stretch>
            <a:fillRect/>
          </a:stretch>
        </p:blipFill>
        <p:spPr>
          <a:xfrm>
            <a:off x="818707" y="2317898"/>
            <a:ext cx="7540099" cy="4540102"/>
          </a:xfrm>
          <a:prstGeom prst="rect">
            <a:avLst/>
          </a:prstGeom>
        </p:spPr>
      </p:pic>
    </p:spTree>
    <p:extLst>
      <p:ext uri="{BB962C8B-B14F-4D97-AF65-F5344CB8AC3E}">
        <p14:creationId xmlns:p14="http://schemas.microsoft.com/office/powerpoint/2010/main" val="3141439256"/>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2DFF1-6A7E-5841-980E-96BA788216E4}" type="slidenum">
              <a:rPr lang="en-US" smtClean="0"/>
              <a:pPr/>
              <a:t>22</a:t>
            </a:fld>
            <a:endParaRPr lang="en-US"/>
          </a:p>
        </p:txBody>
      </p:sp>
      <p:sp>
        <p:nvSpPr>
          <p:cNvPr id="3" name="Title 2"/>
          <p:cNvSpPr>
            <a:spLocks noGrp="1"/>
          </p:cNvSpPr>
          <p:nvPr>
            <p:ph type="title"/>
          </p:nvPr>
        </p:nvSpPr>
        <p:spPr/>
        <p:txBody>
          <a:bodyPr/>
          <a:lstStyle/>
          <a:p>
            <a:r>
              <a:rPr lang="en-US" dirty="0"/>
              <a:t>What about Nuclei?</a:t>
            </a:r>
          </a:p>
        </p:txBody>
      </p:sp>
      <p:sp>
        <p:nvSpPr>
          <p:cNvPr id="2" name="Date Placeholder 1"/>
          <p:cNvSpPr>
            <a:spLocks noGrp="1"/>
          </p:cNvSpPr>
          <p:nvPr>
            <p:ph type="dt" sz="half" idx="10"/>
          </p:nvPr>
        </p:nvSpPr>
        <p:spPr/>
        <p:txBody>
          <a:bodyPr/>
          <a:lstStyle/>
          <a:p>
            <a:r>
              <a:rPr lang="en-US"/>
              <a:t>E.C. Aschenauer</a:t>
            </a:r>
          </a:p>
        </p:txBody>
      </p:sp>
      <p:sp>
        <p:nvSpPr>
          <p:cNvPr id="5" name="Footer Placeholder 4"/>
          <p:cNvSpPr>
            <a:spLocks noGrp="1"/>
          </p:cNvSpPr>
          <p:nvPr>
            <p:ph type="ftr" sz="quarter" idx="11"/>
          </p:nvPr>
        </p:nvSpPr>
        <p:spPr/>
        <p:txBody>
          <a:bodyPr/>
          <a:lstStyle/>
          <a:p>
            <a:r>
              <a:rPr lang="en-US"/>
              <a:t>HENPIC April 2020</a:t>
            </a:r>
            <a:endParaRPr lang="en-US" dirty="0"/>
          </a:p>
        </p:txBody>
      </p:sp>
      <p:pic>
        <p:nvPicPr>
          <p:cNvPr id="11" name="Picture 10">
            <a:extLst>
              <a:ext uri="{FF2B5EF4-FFF2-40B4-BE49-F238E27FC236}">
                <a16:creationId xmlns:a16="http://schemas.microsoft.com/office/drawing/2014/main" id="{AEE73D32-423F-DA43-87D9-98B49ECC6687}"/>
              </a:ext>
            </a:extLst>
          </p:cNvPr>
          <p:cNvPicPr>
            <a:picLocks noChangeAspect="1"/>
          </p:cNvPicPr>
          <p:nvPr/>
        </p:nvPicPr>
        <p:blipFill>
          <a:blip r:embed="rId2"/>
          <a:stretch>
            <a:fillRect/>
          </a:stretch>
        </p:blipFill>
        <p:spPr>
          <a:xfrm>
            <a:off x="296378" y="671182"/>
            <a:ext cx="8572500" cy="5524500"/>
          </a:xfrm>
          <a:prstGeom prst="rect">
            <a:avLst/>
          </a:prstGeom>
        </p:spPr>
      </p:pic>
    </p:spTree>
    <p:extLst>
      <p:ext uri="{BB962C8B-B14F-4D97-AF65-F5344CB8AC3E}">
        <p14:creationId xmlns:p14="http://schemas.microsoft.com/office/powerpoint/2010/main" val="2281245373"/>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r="53255"/>
          <a:stretch/>
        </p:blipFill>
        <p:spPr>
          <a:xfrm>
            <a:off x="118537" y="833827"/>
            <a:ext cx="3183463" cy="2993932"/>
          </a:xfrm>
          <a:prstGeom prst="rect">
            <a:avLst/>
          </a:prstGeom>
        </p:spPr>
      </p:pic>
      <p:sp>
        <p:nvSpPr>
          <p:cNvPr id="2" name="Title 1"/>
          <p:cNvSpPr>
            <a:spLocks noGrp="1"/>
          </p:cNvSpPr>
          <p:nvPr>
            <p:ph type="title"/>
          </p:nvPr>
        </p:nvSpPr>
        <p:spPr/>
        <p:txBody>
          <a:bodyPr/>
          <a:lstStyle/>
          <a:p>
            <a:r>
              <a:rPr lang="en-US" cap="none" dirty="0" err="1"/>
              <a:t>n</a:t>
            </a:r>
            <a:r>
              <a:rPr lang="en-US" dirty="0" err="1"/>
              <a:t>PDF</a:t>
            </a:r>
            <a:r>
              <a:rPr lang="en-US" cap="none" dirty="0" err="1"/>
              <a:t>s</a:t>
            </a:r>
            <a:r>
              <a:rPr lang="en-US" dirty="0"/>
              <a:t> before and after EIC</a:t>
            </a:r>
          </a:p>
        </p:txBody>
      </p:sp>
      <p:sp>
        <p:nvSpPr>
          <p:cNvPr id="3" name="Date Placeholder 2"/>
          <p:cNvSpPr>
            <a:spLocks noGrp="1"/>
          </p:cNvSpPr>
          <p:nvPr>
            <p:ph type="dt" sz="half" idx="10"/>
          </p:nvPr>
        </p:nvSpPr>
        <p:spPr/>
        <p:txBody>
          <a:bodyPr/>
          <a:lstStyle/>
          <a:p>
            <a:r>
              <a:rPr lang="en-US"/>
              <a:t>E.C. Aschenauer</a:t>
            </a:r>
          </a:p>
        </p:txBody>
      </p:sp>
      <p:sp>
        <p:nvSpPr>
          <p:cNvPr id="9" name="Footer Placeholder 8"/>
          <p:cNvSpPr>
            <a:spLocks noGrp="1"/>
          </p:cNvSpPr>
          <p:nvPr>
            <p:ph type="ftr" sz="quarter" idx="11"/>
          </p:nvPr>
        </p:nvSpPr>
        <p:spPr/>
        <p:txBody>
          <a:bodyPr/>
          <a:lstStyle/>
          <a:p>
            <a:r>
              <a:rPr lang="tr-TR"/>
              <a:t>HENPIC April 2020</a:t>
            </a:r>
            <a:endParaRPr lang="en-US"/>
          </a:p>
        </p:txBody>
      </p:sp>
      <p:sp>
        <p:nvSpPr>
          <p:cNvPr id="10" name="Slide Number Placeholder 9"/>
          <p:cNvSpPr>
            <a:spLocks noGrp="1"/>
          </p:cNvSpPr>
          <p:nvPr>
            <p:ph type="sldNum" sz="quarter" idx="12"/>
          </p:nvPr>
        </p:nvSpPr>
        <p:spPr/>
        <p:txBody>
          <a:bodyPr/>
          <a:lstStyle/>
          <a:p>
            <a:fld id="{E7C2DFF1-6A7E-5841-980E-96BA788216E4}" type="slidenum">
              <a:rPr lang="en-US" smtClean="0"/>
              <a:pPr/>
              <a:t>23</a:t>
            </a:fld>
            <a:endParaRPr lang="en-US"/>
          </a:p>
        </p:txBody>
      </p:sp>
      <p:pic>
        <p:nvPicPr>
          <p:cNvPr id="5" name="Picture 4" descr="xq2plane-xA-EI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203" y="1968503"/>
            <a:ext cx="3877733" cy="2751745"/>
          </a:xfrm>
          <a:prstGeom prst="rect">
            <a:avLst/>
          </a:prstGeom>
        </p:spPr>
      </p:pic>
      <p:pic>
        <p:nvPicPr>
          <p:cNvPr id="13"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0727" y="4963589"/>
            <a:ext cx="68024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14" name="Rectangle 5"/>
          <p:cNvSpPr>
            <a:spLocks/>
          </p:cNvSpPr>
          <p:nvPr/>
        </p:nvSpPr>
        <p:spPr bwMode="auto">
          <a:xfrm>
            <a:off x="2734738" y="6006588"/>
            <a:ext cx="2570163" cy="56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sz="1700" dirty="0" err="1">
                <a:solidFill>
                  <a:srgbClr val="0000FF"/>
                </a:solidFill>
                <a:latin typeface="Comic Sans MS"/>
                <a:ea typeface="ＭＳ Ｐゴシック" charset="0"/>
                <a:cs typeface="Comic Sans MS"/>
                <a:sym typeface="Arial" charset="0"/>
              </a:rPr>
              <a:t>quark+anti-quark</a:t>
            </a:r>
            <a:endParaRPr lang="en-US" sz="1700" dirty="0">
              <a:solidFill>
                <a:srgbClr val="0000FF"/>
              </a:solidFill>
              <a:latin typeface="Comic Sans MS"/>
              <a:ea typeface="ＭＳ Ｐゴシック" charset="0"/>
              <a:cs typeface="Comic Sans MS"/>
              <a:sym typeface="Arial" charset="0"/>
            </a:endParaRPr>
          </a:p>
          <a:p>
            <a:pPr marL="39688"/>
            <a:r>
              <a:rPr lang="en-US" sz="1700" dirty="0">
                <a:solidFill>
                  <a:srgbClr val="0000FF"/>
                </a:solidFill>
                <a:latin typeface="Comic Sans MS"/>
                <a:ea typeface="ＭＳ Ｐゴシック" charset="0"/>
                <a:cs typeface="Comic Sans MS"/>
                <a:sym typeface="Arial" charset="0"/>
              </a:rPr>
              <a:t>momentum distributions</a:t>
            </a:r>
          </a:p>
        </p:txBody>
      </p:sp>
      <p:sp>
        <p:nvSpPr>
          <p:cNvPr id="15" name="Rectangle 6"/>
          <p:cNvSpPr>
            <a:spLocks/>
          </p:cNvSpPr>
          <p:nvPr/>
        </p:nvSpPr>
        <p:spPr bwMode="auto">
          <a:xfrm>
            <a:off x="5367337" y="6020335"/>
            <a:ext cx="3573463" cy="346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dirty="0">
                <a:solidFill>
                  <a:srgbClr val="FF0000"/>
                </a:solidFill>
                <a:latin typeface="Comic Sans MS"/>
                <a:ea typeface="ＭＳ Ｐゴシック" charset="0"/>
                <a:cs typeface="Comic Sans MS"/>
                <a:sym typeface="Arial" charset="0"/>
              </a:rPr>
              <a:t>gluon momentum distribution</a:t>
            </a:r>
          </a:p>
        </p:txBody>
      </p:sp>
      <p:sp>
        <p:nvSpPr>
          <p:cNvPr id="16" name="Line 7"/>
          <p:cNvSpPr>
            <a:spLocks noChangeShapeType="1"/>
          </p:cNvSpPr>
          <p:nvPr/>
        </p:nvSpPr>
        <p:spPr bwMode="auto">
          <a:xfrm rot="10800000" flipH="1">
            <a:off x="4622800" y="5567897"/>
            <a:ext cx="606425" cy="714386"/>
          </a:xfrm>
          <a:prstGeom prst="line">
            <a:avLst/>
          </a:prstGeom>
          <a:noFill/>
          <a:ln w="31750" cap="flat">
            <a:solidFill>
              <a:srgbClr val="0000FF"/>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n w="28575" cmpd="sng">
                <a:solidFill>
                  <a:srgbClr val="0000FF"/>
                </a:solidFill>
              </a:ln>
            </a:endParaRPr>
          </a:p>
        </p:txBody>
      </p:sp>
      <p:sp>
        <p:nvSpPr>
          <p:cNvPr id="17" name="Line 8"/>
          <p:cNvSpPr>
            <a:spLocks noChangeShapeType="1"/>
          </p:cNvSpPr>
          <p:nvPr/>
        </p:nvSpPr>
        <p:spPr bwMode="auto">
          <a:xfrm rot="10800000" flipH="1">
            <a:off x="6714066" y="5556784"/>
            <a:ext cx="151870" cy="530765"/>
          </a:xfrm>
          <a:prstGeom prst="line">
            <a:avLst/>
          </a:prstGeom>
          <a:noFill/>
          <a:ln w="31750" cap="flat">
            <a:solidFill>
              <a:srgbClr val="FF0000"/>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8" name="Rectangle 6"/>
          <p:cNvSpPr>
            <a:spLocks/>
          </p:cNvSpPr>
          <p:nvPr/>
        </p:nvSpPr>
        <p:spPr bwMode="auto">
          <a:xfrm>
            <a:off x="5373598" y="6283185"/>
            <a:ext cx="3573463" cy="346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dirty="0">
                <a:latin typeface="Comic Sans MS"/>
                <a:ea typeface="ＭＳ Ｐゴシック" charset="0"/>
                <a:cs typeface="Comic Sans MS"/>
                <a:sym typeface="Arial" charset="0"/>
              </a:rPr>
              <a:t>or tag on charm </a:t>
            </a:r>
            <a:r>
              <a:rPr lang="en-US" dirty="0">
                <a:latin typeface="Comic Sans MS"/>
                <a:ea typeface="ＭＳ Ｐゴシック" charset="0"/>
                <a:cs typeface="Comic Sans MS"/>
                <a:sym typeface="Wingdings"/>
              </a:rPr>
              <a:t> F</a:t>
            </a:r>
            <a:r>
              <a:rPr lang="en-US" baseline="-25000" dirty="0">
                <a:latin typeface="Comic Sans MS"/>
                <a:ea typeface="ＭＳ Ｐゴシック" charset="0"/>
                <a:cs typeface="Comic Sans MS"/>
                <a:sym typeface="Wingdings"/>
              </a:rPr>
              <a:t>2</a:t>
            </a:r>
            <a:r>
              <a:rPr lang="en-US" baseline="30000" dirty="0">
                <a:latin typeface="Comic Sans MS"/>
                <a:ea typeface="ＭＳ Ｐゴシック" charset="0"/>
                <a:cs typeface="Comic Sans MS"/>
                <a:sym typeface="Wingdings"/>
              </a:rPr>
              <a:t>C</a:t>
            </a:r>
            <a:endParaRPr lang="en-US" baseline="30000" dirty="0">
              <a:latin typeface="Comic Sans MS"/>
              <a:ea typeface="ＭＳ Ｐゴシック" charset="0"/>
              <a:cs typeface="Comic Sans MS"/>
              <a:sym typeface="Arial" charset="0"/>
            </a:endParaRPr>
          </a:p>
        </p:txBody>
      </p:sp>
      <p:sp>
        <p:nvSpPr>
          <p:cNvPr id="4" name="TextBox 3"/>
          <p:cNvSpPr txBox="1"/>
          <p:nvPr/>
        </p:nvSpPr>
        <p:spPr>
          <a:xfrm>
            <a:off x="0" y="4605879"/>
            <a:ext cx="7250979" cy="369332"/>
          </a:xfrm>
          <a:prstGeom prst="rect">
            <a:avLst/>
          </a:prstGeom>
          <a:noFill/>
        </p:spPr>
        <p:txBody>
          <a:bodyPr wrap="none" rtlCol="0">
            <a:spAutoFit/>
          </a:bodyPr>
          <a:lstStyle/>
          <a:p>
            <a:r>
              <a:rPr lang="en-US" dirty="0">
                <a:solidFill>
                  <a:srgbClr val="0000FF"/>
                </a:solidFill>
                <a:latin typeface="Comic Sans MS" charset="0"/>
                <a:ea typeface="Comic Sans MS" charset="0"/>
                <a:cs typeface="Comic Sans MS" charset="0"/>
              </a:rPr>
              <a:t>Measure different structure function in </a:t>
            </a:r>
            <a:r>
              <a:rPr lang="en-US" dirty="0" err="1">
                <a:solidFill>
                  <a:srgbClr val="0000FF"/>
                </a:solidFill>
                <a:latin typeface="Comic Sans MS" charset="0"/>
                <a:ea typeface="Comic Sans MS" charset="0"/>
                <a:cs typeface="Comic Sans MS" charset="0"/>
              </a:rPr>
              <a:t>eA</a:t>
            </a:r>
            <a:r>
              <a:rPr lang="en-US" dirty="0">
                <a:solidFill>
                  <a:srgbClr val="0000FF"/>
                </a:solidFill>
                <a:latin typeface="Comic Sans MS" charset="0"/>
                <a:ea typeface="Comic Sans MS" charset="0"/>
                <a:cs typeface="Comic Sans MS" charset="0"/>
              </a:rPr>
              <a:t> </a:t>
            </a:r>
            <a:r>
              <a:rPr lang="en-US" dirty="0">
                <a:solidFill>
                  <a:srgbClr val="0000FF"/>
                </a:solidFill>
                <a:latin typeface="Comic Sans MS" charset="0"/>
                <a:ea typeface="Comic Sans MS" charset="0"/>
                <a:cs typeface="Comic Sans MS" charset="0"/>
                <a:sym typeface="Wingdings"/>
              </a:rPr>
              <a:t> constrain </a:t>
            </a:r>
            <a:r>
              <a:rPr lang="en-US" dirty="0" err="1">
                <a:solidFill>
                  <a:srgbClr val="0000FF"/>
                </a:solidFill>
                <a:latin typeface="Comic Sans MS" charset="0"/>
                <a:ea typeface="Comic Sans MS" charset="0"/>
                <a:cs typeface="Comic Sans MS" charset="0"/>
                <a:sym typeface="Wingdings"/>
              </a:rPr>
              <a:t>nPDF</a:t>
            </a:r>
            <a:r>
              <a:rPr lang="en-US" dirty="0">
                <a:solidFill>
                  <a:srgbClr val="0000FF"/>
                </a:solidFill>
                <a:latin typeface="Comic Sans MS" charset="0"/>
                <a:ea typeface="Comic Sans MS" charset="0"/>
                <a:cs typeface="Comic Sans MS" charset="0"/>
                <a:sym typeface="Wingdings"/>
              </a:rPr>
              <a:t>:</a:t>
            </a:r>
            <a:r>
              <a:rPr lang="en-US" dirty="0">
                <a:solidFill>
                  <a:srgbClr val="0000FF"/>
                </a:solidFill>
                <a:latin typeface="Comic Sans MS" charset="0"/>
                <a:ea typeface="Comic Sans MS" charset="0"/>
                <a:cs typeface="Comic Sans MS" charset="0"/>
              </a:rPr>
              <a:t> </a:t>
            </a:r>
          </a:p>
        </p:txBody>
      </p:sp>
      <p:sp>
        <p:nvSpPr>
          <p:cNvPr id="6" name="TextBox 5"/>
          <p:cNvSpPr txBox="1"/>
          <p:nvPr/>
        </p:nvSpPr>
        <p:spPr>
          <a:xfrm>
            <a:off x="533402" y="575733"/>
            <a:ext cx="3071987" cy="369332"/>
          </a:xfrm>
          <a:prstGeom prst="rect">
            <a:avLst/>
          </a:prstGeom>
          <a:noFill/>
        </p:spPr>
        <p:txBody>
          <a:bodyPr wrap="none" rtlCol="0">
            <a:spAutoFit/>
          </a:bodyPr>
          <a:lstStyle/>
          <a:p>
            <a:r>
              <a:rPr lang="en-US" dirty="0">
                <a:latin typeface="Comic Sans MS" charset="0"/>
                <a:ea typeface="Comic Sans MS" charset="0"/>
                <a:cs typeface="Comic Sans MS" charset="0"/>
              </a:rPr>
              <a:t>Ratio g(x,Q</a:t>
            </a:r>
            <a:r>
              <a:rPr lang="en-US" baseline="30000" dirty="0">
                <a:latin typeface="Comic Sans MS" charset="0"/>
                <a:ea typeface="Comic Sans MS" charset="0"/>
                <a:cs typeface="Comic Sans MS" charset="0"/>
              </a:rPr>
              <a:t>2</a:t>
            </a:r>
            <a:r>
              <a:rPr lang="en-US" dirty="0">
                <a:latin typeface="Comic Sans MS" charset="0"/>
                <a:ea typeface="Comic Sans MS" charset="0"/>
                <a:cs typeface="Comic Sans MS" charset="0"/>
              </a:rPr>
              <a:t>)</a:t>
            </a:r>
            <a:r>
              <a:rPr lang="en-US" baseline="-25000" dirty="0" err="1">
                <a:latin typeface="Comic Sans MS" charset="0"/>
                <a:ea typeface="Comic Sans MS" charset="0"/>
                <a:cs typeface="Comic Sans MS" charset="0"/>
              </a:rPr>
              <a:t>pb</a:t>
            </a:r>
            <a:r>
              <a:rPr lang="en-US" dirty="0">
                <a:latin typeface="Comic Sans MS" charset="0"/>
                <a:ea typeface="Comic Sans MS" charset="0"/>
                <a:cs typeface="Comic Sans MS" charset="0"/>
              </a:rPr>
              <a:t> /g(x,Q</a:t>
            </a:r>
            <a:r>
              <a:rPr lang="en-US" baseline="30000" dirty="0">
                <a:latin typeface="Comic Sans MS" charset="0"/>
                <a:ea typeface="Comic Sans MS" charset="0"/>
                <a:cs typeface="Comic Sans MS" charset="0"/>
              </a:rPr>
              <a:t>2</a:t>
            </a:r>
            <a:r>
              <a:rPr lang="en-US" dirty="0">
                <a:latin typeface="Comic Sans MS" charset="0"/>
                <a:ea typeface="Comic Sans MS" charset="0"/>
                <a:cs typeface="Comic Sans MS" charset="0"/>
              </a:rPr>
              <a:t>)</a:t>
            </a:r>
            <a:r>
              <a:rPr lang="en-US" baseline="-25000" dirty="0">
                <a:latin typeface="Comic Sans MS" charset="0"/>
                <a:ea typeface="Comic Sans MS" charset="0"/>
                <a:cs typeface="Comic Sans MS" charset="0"/>
              </a:rPr>
              <a:t>p</a:t>
            </a:r>
            <a:r>
              <a:rPr lang="en-US" dirty="0">
                <a:latin typeface="Comic Sans MS" charset="0"/>
                <a:ea typeface="Comic Sans MS" charset="0"/>
                <a:cs typeface="Comic Sans MS" charset="0"/>
              </a:rPr>
              <a:t>  </a:t>
            </a:r>
          </a:p>
        </p:txBody>
      </p:sp>
      <p:sp>
        <p:nvSpPr>
          <p:cNvPr id="7" name="TextBox 6"/>
          <p:cNvSpPr txBox="1"/>
          <p:nvPr/>
        </p:nvSpPr>
        <p:spPr>
          <a:xfrm>
            <a:off x="3742267" y="728134"/>
            <a:ext cx="4616970" cy="1169551"/>
          </a:xfrm>
          <a:prstGeom prst="rect">
            <a:avLst/>
          </a:prstGeom>
          <a:noFill/>
        </p:spPr>
        <p:txBody>
          <a:bodyPr wrap="none" rtlCol="0">
            <a:spAutoFit/>
          </a:bodyPr>
          <a:lstStyle/>
          <a:p>
            <a:r>
              <a:rPr lang="en-US" sz="1400" dirty="0">
                <a:solidFill>
                  <a:srgbClr val="0000FF"/>
                </a:solidFill>
                <a:latin typeface="Comic Sans MS" charset="0"/>
                <a:ea typeface="Comic Sans MS" charset="0"/>
                <a:cs typeface="Comic Sans MS" charset="0"/>
              </a:rPr>
              <a:t>DGLAP:</a:t>
            </a:r>
            <a:r>
              <a:rPr lang="en-US" sz="1400" dirty="0">
                <a:latin typeface="Comic Sans MS" charset="0"/>
                <a:ea typeface="Comic Sans MS" charset="0"/>
                <a:cs typeface="Comic Sans MS" charset="0"/>
              </a:rPr>
              <a:t> </a:t>
            </a:r>
          </a:p>
          <a:p>
            <a:r>
              <a:rPr lang="en-US" sz="1400" dirty="0">
                <a:latin typeface="Comic Sans MS" charset="0"/>
                <a:ea typeface="Comic Sans MS" charset="0"/>
                <a:cs typeface="Comic Sans MS" charset="0"/>
              </a:rPr>
              <a:t>predicts Q</a:t>
            </a:r>
            <a:r>
              <a:rPr lang="en-US" sz="1400" baseline="30000" dirty="0">
                <a:latin typeface="Comic Sans MS" charset="0"/>
                <a:ea typeface="Comic Sans MS" charset="0"/>
                <a:cs typeface="Comic Sans MS" charset="0"/>
              </a:rPr>
              <a:t>2 </a:t>
            </a:r>
            <a:r>
              <a:rPr lang="en-US" sz="1400" dirty="0">
                <a:latin typeface="Comic Sans MS" charset="0"/>
                <a:ea typeface="Comic Sans MS" charset="0"/>
                <a:cs typeface="Comic Sans MS" charset="0"/>
              </a:rPr>
              <a:t>but </a:t>
            </a:r>
            <a:r>
              <a:rPr lang="en-US" sz="1400" dirty="0">
                <a:solidFill>
                  <a:srgbClr val="3366FF"/>
                </a:solidFill>
                <a:latin typeface="Comic Sans MS" charset="0"/>
                <a:ea typeface="Comic Sans MS" charset="0"/>
                <a:cs typeface="Comic Sans MS" charset="0"/>
              </a:rPr>
              <a:t>not</a:t>
            </a:r>
            <a:r>
              <a:rPr lang="en-US" sz="1400" dirty="0">
                <a:latin typeface="Comic Sans MS" charset="0"/>
                <a:ea typeface="Comic Sans MS" charset="0"/>
                <a:cs typeface="Comic Sans MS" charset="0"/>
              </a:rPr>
              <a:t> A-dependence and x-dependence</a:t>
            </a:r>
          </a:p>
          <a:p>
            <a:r>
              <a:rPr lang="en-US" sz="1400" dirty="0">
                <a:solidFill>
                  <a:srgbClr val="0000FF"/>
                </a:solidFill>
                <a:latin typeface="Comic Sans MS" charset="0"/>
                <a:ea typeface="Comic Sans MS" charset="0"/>
                <a:cs typeface="Comic Sans MS" charset="0"/>
              </a:rPr>
              <a:t>Saturation models: </a:t>
            </a:r>
          </a:p>
          <a:p>
            <a:r>
              <a:rPr lang="en-US" sz="1400" dirty="0">
                <a:latin typeface="Comic Sans MS" charset="0"/>
                <a:ea typeface="Comic Sans MS" charset="0"/>
                <a:cs typeface="Comic Sans MS" charset="0"/>
              </a:rPr>
              <a:t>predict A-dependence and x-dependence but </a:t>
            </a:r>
            <a:r>
              <a:rPr lang="en-US" sz="1400" dirty="0">
                <a:solidFill>
                  <a:srgbClr val="3366FF"/>
                </a:solidFill>
                <a:latin typeface="Comic Sans MS" charset="0"/>
                <a:ea typeface="Comic Sans MS" charset="0"/>
                <a:cs typeface="Comic Sans MS" charset="0"/>
              </a:rPr>
              <a:t>not</a:t>
            </a:r>
            <a:r>
              <a:rPr lang="en-US" sz="1400" dirty="0">
                <a:latin typeface="Comic Sans MS" charset="0"/>
                <a:ea typeface="Comic Sans MS" charset="0"/>
                <a:cs typeface="Comic Sans MS" charset="0"/>
              </a:rPr>
              <a:t> Q</a:t>
            </a:r>
            <a:r>
              <a:rPr lang="en-US" sz="1400" baseline="30000" dirty="0">
                <a:latin typeface="Comic Sans MS" charset="0"/>
                <a:ea typeface="Comic Sans MS" charset="0"/>
                <a:cs typeface="Comic Sans MS" charset="0"/>
              </a:rPr>
              <a:t>2</a:t>
            </a:r>
          </a:p>
          <a:p>
            <a:r>
              <a:rPr lang="en-US" sz="1400" dirty="0">
                <a:solidFill>
                  <a:srgbClr val="0000FF"/>
                </a:solidFill>
                <a:latin typeface="Comic Sans MS" charset="0"/>
                <a:ea typeface="Comic Sans MS" charset="0"/>
                <a:cs typeface="Comic Sans MS" charset="0"/>
                <a:sym typeface="Wingdings"/>
              </a:rPr>
              <a:t> </a:t>
            </a:r>
            <a:r>
              <a:rPr lang="en-US" sz="1400" dirty="0">
                <a:solidFill>
                  <a:srgbClr val="0000FF"/>
                </a:solidFill>
                <a:latin typeface="Comic Sans MS" charset="0"/>
                <a:ea typeface="Comic Sans MS" charset="0"/>
                <a:cs typeface="Comic Sans MS" charset="0"/>
              </a:rPr>
              <a:t>Need: </a:t>
            </a:r>
            <a:r>
              <a:rPr lang="en-US" sz="1400" dirty="0">
                <a:latin typeface="Comic Sans MS" charset="0"/>
                <a:ea typeface="Comic Sans MS" charset="0"/>
                <a:cs typeface="Comic Sans MS" charset="0"/>
              </a:rPr>
              <a:t>large Q</a:t>
            </a:r>
            <a:r>
              <a:rPr lang="en-US" sz="1400" baseline="30000" dirty="0">
                <a:latin typeface="Comic Sans MS" charset="0"/>
                <a:ea typeface="Comic Sans MS" charset="0"/>
                <a:cs typeface="Comic Sans MS" charset="0"/>
              </a:rPr>
              <a:t>2</a:t>
            </a:r>
            <a:r>
              <a:rPr lang="en-US" sz="1400" dirty="0">
                <a:latin typeface="Comic Sans MS" charset="0"/>
                <a:ea typeface="Comic Sans MS" charset="0"/>
                <a:cs typeface="Comic Sans MS" charset="0"/>
              </a:rPr>
              <a:t> lever-arm for fixed x, A-scan</a:t>
            </a:r>
          </a:p>
        </p:txBody>
      </p:sp>
      <p:grpSp>
        <p:nvGrpSpPr>
          <p:cNvPr id="21" name="Group 20"/>
          <p:cNvGrpSpPr/>
          <p:nvPr/>
        </p:nvGrpSpPr>
        <p:grpSpPr>
          <a:xfrm>
            <a:off x="897466" y="3784617"/>
            <a:ext cx="1930401" cy="313255"/>
            <a:chOff x="4428064" y="4021694"/>
            <a:chExt cx="1930401" cy="313255"/>
          </a:xfrm>
        </p:grpSpPr>
        <p:sp>
          <p:nvSpPr>
            <p:cNvPr id="20" name="Rectangle 19"/>
            <p:cNvSpPr/>
            <p:nvPr/>
          </p:nvSpPr>
          <p:spPr bwMode="auto">
            <a:xfrm>
              <a:off x="5588000" y="4021694"/>
              <a:ext cx="770465" cy="313255"/>
            </a:xfrm>
            <a:prstGeom prst="rect">
              <a:avLst/>
            </a:prstGeom>
            <a:gradFill flip="none" rotWithShape="1">
              <a:gsLst>
                <a:gs pos="0">
                  <a:srgbClr val="FF0000"/>
                </a:gs>
                <a:gs pos="100000">
                  <a:srgbClr val="FFFF00"/>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tx1"/>
                  </a:solidFill>
                  <a:effectLst/>
                  <a:latin typeface="Comic Sans MS"/>
                  <a:ea typeface="ＭＳ Ｐゴシック" pitchFamily="-112" charset="-128"/>
                  <a:cs typeface="Comic Sans MS"/>
                </a:rPr>
                <a:t>RHIC</a:t>
              </a:r>
            </a:p>
          </p:txBody>
        </p:sp>
        <p:sp>
          <p:nvSpPr>
            <p:cNvPr id="8" name="Rectangle 7"/>
            <p:cNvSpPr/>
            <p:nvPr/>
          </p:nvSpPr>
          <p:spPr bwMode="auto">
            <a:xfrm>
              <a:off x="4428064" y="4030147"/>
              <a:ext cx="1168402" cy="296320"/>
            </a:xfrm>
            <a:prstGeom prst="rect">
              <a:avLst/>
            </a:prstGeom>
            <a:gradFill flip="none" rotWithShape="1">
              <a:gsLst>
                <a:gs pos="0">
                  <a:srgbClr val="FF0000"/>
                </a:gs>
                <a:gs pos="100000">
                  <a:srgbClr val="FFFF00"/>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a:ln>
                    <a:noFill/>
                  </a:ln>
                  <a:solidFill>
                    <a:schemeClr val="tx1"/>
                  </a:solidFill>
                  <a:effectLst/>
                  <a:latin typeface="Comic Sans MS"/>
                  <a:ea typeface="ＭＳ Ｐゴシック" pitchFamily="-112" charset="-128"/>
                  <a:cs typeface="Comic Sans MS"/>
                </a:rPr>
                <a:t>LHC</a:t>
              </a:r>
            </a:p>
          </p:txBody>
        </p:sp>
      </p:grpSp>
    </p:spTree>
    <p:extLst>
      <p:ext uri="{BB962C8B-B14F-4D97-AF65-F5344CB8AC3E}">
        <p14:creationId xmlns:p14="http://schemas.microsoft.com/office/powerpoint/2010/main" val="4065972869"/>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Inclusive Cross-Sections in </a:t>
            </a:r>
            <a:r>
              <a:rPr lang="en-US" cap="none" dirty="0" err="1"/>
              <a:t>e</a:t>
            </a:r>
            <a:r>
              <a:rPr lang="en-US" dirty="0" err="1"/>
              <a:t>A</a:t>
            </a:r>
            <a:endParaRPr lang="en-US"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24</a:t>
            </a:fld>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458" r="8556" b="2710"/>
          <a:stretch/>
        </p:blipFill>
        <p:spPr>
          <a:xfrm>
            <a:off x="-8467" y="1105958"/>
            <a:ext cx="4766680" cy="4803775"/>
          </a:xfrm>
          <a:prstGeom prst="rect">
            <a:avLst/>
          </a:prstGeom>
        </p:spPr>
      </p:pic>
      <p:sp>
        <p:nvSpPr>
          <p:cNvPr id="7" name="Curved Right Arrow 6"/>
          <p:cNvSpPr/>
          <p:nvPr/>
        </p:nvSpPr>
        <p:spPr bwMode="auto">
          <a:xfrm>
            <a:off x="181116" y="5824334"/>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TextBox 7"/>
          <p:cNvSpPr txBox="1"/>
          <p:nvPr/>
        </p:nvSpPr>
        <p:spPr>
          <a:xfrm>
            <a:off x="636589" y="5974523"/>
            <a:ext cx="4028667" cy="369332"/>
          </a:xfrm>
          <a:prstGeom prst="rect">
            <a:avLst/>
          </a:prstGeom>
          <a:noFill/>
        </p:spPr>
        <p:txBody>
          <a:bodyPr wrap="none" rtlCol="0">
            <a:spAutoFit/>
          </a:bodyPr>
          <a:lstStyle/>
          <a:p>
            <a:pPr algn="ctr"/>
            <a:r>
              <a:rPr lang="en-US" dirty="0">
                <a:latin typeface="Comic Sans MS" charset="0"/>
                <a:ea typeface="Comic Sans MS" charset="0"/>
                <a:cs typeface="Comic Sans MS" charset="0"/>
              </a:rPr>
              <a:t>Gluon distribution ~ </a:t>
            </a:r>
            <a:r>
              <a:rPr lang="en-US" dirty="0">
                <a:solidFill>
                  <a:srgbClr val="0000FF"/>
                </a:solidFill>
                <a:uFill>
                  <a:solidFill>
                    <a:srgbClr val="032CE2"/>
                  </a:solidFill>
                </a:uFill>
                <a:latin typeface="Comic Sans MS" charset="0"/>
                <a:ea typeface="Comic Sans MS" charset="0"/>
                <a:cs typeface="Comic Sans MS" charset="0"/>
              </a:rPr>
              <a:t>d</a:t>
            </a:r>
            <a:r>
              <a:rPr lang="en-US" dirty="0">
                <a:solidFill>
                  <a:srgbClr val="0000FF"/>
                </a:solidFill>
                <a:latin typeface="Symbol" charset="2"/>
                <a:ea typeface="Symbol" charset="2"/>
                <a:cs typeface="Symbol" charset="2"/>
              </a:rPr>
              <a:t>s</a:t>
            </a:r>
            <a:r>
              <a:rPr lang="en-US" dirty="0">
                <a:solidFill>
                  <a:srgbClr val="0000FF"/>
                </a:solidFill>
                <a:latin typeface="Comic Sans MS" charset="0"/>
                <a:ea typeface="Comic Sans MS" charset="0"/>
                <a:cs typeface="Comic Sans MS" charset="0"/>
              </a:rPr>
              <a:t>(x,Q</a:t>
            </a:r>
            <a:r>
              <a:rPr lang="en-US" baseline="31999" dirty="0">
                <a:solidFill>
                  <a:srgbClr val="0000FF"/>
                </a:solidFill>
                <a:latin typeface="Comic Sans MS" charset="0"/>
                <a:ea typeface="Comic Sans MS" charset="0"/>
                <a:cs typeface="Comic Sans MS" charset="0"/>
              </a:rPr>
              <a:t>2</a:t>
            </a:r>
            <a:r>
              <a:rPr lang="en-US" dirty="0">
                <a:solidFill>
                  <a:srgbClr val="0000FF"/>
                </a:solidFill>
                <a:latin typeface="Comic Sans MS" charset="0"/>
                <a:ea typeface="Comic Sans MS" charset="0"/>
                <a:cs typeface="Comic Sans MS" charset="0"/>
              </a:rPr>
              <a:t>)/dlnQ</a:t>
            </a:r>
            <a:r>
              <a:rPr lang="en-US" baseline="31999" dirty="0">
                <a:solidFill>
                  <a:srgbClr val="0000FF"/>
                </a:solidFill>
                <a:latin typeface="Comic Sans MS" charset="0"/>
                <a:ea typeface="Comic Sans MS" charset="0"/>
                <a:cs typeface="Comic Sans MS" charset="0"/>
              </a:rPr>
              <a:t>2</a:t>
            </a:r>
            <a:endParaRPr lang="en-US" dirty="0">
              <a:latin typeface="Comic Sans MS" charset="0"/>
              <a:ea typeface="Comic Sans MS" charset="0"/>
              <a:cs typeface="Comic Sans MS" charset="0"/>
            </a:endParaRPr>
          </a:p>
        </p:txBody>
      </p:sp>
      <p:sp>
        <p:nvSpPr>
          <p:cNvPr id="3" name="Date Placeholder 2"/>
          <p:cNvSpPr>
            <a:spLocks noGrp="1"/>
          </p:cNvSpPr>
          <p:nvPr>
            <p:ph type="dt" sz="half" idx="10"/>
          </p:nvPr>
        </p:nvSpPr>
        <p:spPr/>
        <p:txBody>
          <a:bodyPr/>
          <a:lstStyle/>
          <a:p>
            <a:r>
              <a:rPr lang="en-US"/>
              <a:t>E.C. Aschenauer</a:t>
            </a:r>
          </a:p>
        </p:txBody>
      </p:sp>
      <p:sp>
        <p:nvSpPr>
          <p:cNvPr id="9" name="Footer Placeholder 8"/>
          <p:cNvSpPr>
            <a:spLocks noGrp="1"/>
          </p:cNvSpPr>
          <p:nvPr>
            <p:ph type="ftr" sz="quarter" idx="11"/>
          </p:nvPr>
        </p:nvSpPr>
        <p:spPr/>
        <p:txBody>
          <a:bodyPr/>
          <a:lstStyle/>
          <a:p>
            <a:r>
              <a:rPr lang="en-US"/>
              <a:t>HENPIC April 2020</a:t>
            </a:r>
          </a:p>
        </p:txBody>
      </p:sp>
      <p:pic>
        <p:nvPicPr>
          <p:cNvPr id="14" name="Picture 13"/>
          <p:cNvPicPr>
            <a:picLocks noChangeAspect="1"/>
          </p:cNvPicPr>
          <p:nvPr/>
        </p:nvPicPr>
        <p:blipFill rotWithShape="1">
          <a:blip r:embed="rId3"/>
          <a:srcRect t="1725" r="6274" b="3188"/>
          <a:stretch/>
        </p:blipFill>
        <p:spPr>
          <a:xfrm>
            <a:off x="4826662" y="1020814"/>
            <a:ext cx="4256686" cy="4196576"/>
          </a:xfrm>
          <a:prstGeom prst="rect">
            <a:avLst/>
          </a:prstGeom>
        </p:spPr>
      </p:pic>
      <p:pic>
        <p:nvPicPr>
          <p:cNvPr id="15" name="Picture 14" descr="charm-prod.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2348" y="5316780"/>
            <a:ext cx="1234351" cy="829580"/>
          </a:xfrm>
          <a:prstGeom prst="rect">
            <a:avLst/>
          </a:prstGeom>
        </p:spPr>
      </p:pic>
      <p:sp>
        <p:nvSpPr>
          <p:cNvPr id="16" name="Curved Right Arrow 15"/>
          <p:cNvSpPr/>
          <p:nvPr/>
        </p:nvSpPr>
        <p:spPr bwMode="auto">
          <a:xfrm>
            <a:off x="4820797" y="4993862"/>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TextBox 16"/>
          <p:cNvSpPr txBox="1"/>
          <p:nvPr/>
        </p:nvSpPr>
        <p:spPr>
          <a:xfrm>
            <a:off x="4960170" y="5298642"/>
            <a:ext cx="3257623" cy="1200329"/>
          </a:xfrm>
          <a:prstGeom prst="rect">
            <a:avLst/>
          </a:prstGeom>
          <a:noFill/>
        </p:spPr>
        <p:txBody>
          <a:bodyPr wrap="none" rtlCol="0">
            <a:spAutoFit/>
          </a:bodyPr>
          <a:lstStyle/>
          <a:p>
            <a:r>
              <a:rPr lang="en-US" dirty="0">
                <a:latin typeface="Comic Sans MS" charset="0"/>
                <a:ea typeface="Comic Sans MS" charset="0"/>
                <a:cs typeface="Comic Sans MS" charset="0"/>
              </a:rPr>
              <a:t>Direct Access to gluons at </a:t>
            </a:r>
          </a:p>
          <a:p>
            <a:pPr algn="ctr"/>
            <a:r>
              <a:rPr lang="en-US" dirty="0">
                <a:latin typeface="Comic Sans MS" charset="0"/>
                <a:ea typeface="Comic Sans MS" charset="0"/>
                <a:cs typeface="Comic Sans MS" charset="0"/>
              </a:rPr>
              <a:t>medium to high x by tagging </a:t>
            </a:r>
          </a:p>
          <a:p>
            <a:pPr algn="ctr"/>
            <a:r>
              <a:rPr lang="en-US" dirty="0">
                <a:latin typeface="Comic Sans MS" charset="0"/>
                <a:ea typeface="Comic Sans MS" charset="0"/>
                <a:cs typeface="Comic Sans MS" charset="0"/>
              </a:rPr>
              <a:t>photon-gluon fusion through</a:t>
            </a:r>
          </a:p>
          <a:p>
            <a:pPr algn="ctr"/>
            <a:r>
              <a:rPr lang="en-US" dirty="0">
                <a:latin typeface="Comic Sans MS" charset="0"/>
                <a:ea typeface="Comic Sans MS" charset="0"/>
                <a:cs typeface="Comic Sans MS" charset="0"/>
              </a:rPr>
              <a:t>charm events</a:t>
            </a:r>
          </a:p>
        </p:txBody>
      </p:sp>
      <p:sp>
        <p:nvSpPr>
          <p:cNvPr id="5" name="TextBox 4"/>
          <p:cNvSpPr txBox="1"/>
          <p:nvPr/>
        </p:nvSpPr>
        <p:spPr>
          <a:xfrm>
            <a:off x="0" y="662608"/>
            <a:ext cx="1678665" cy="307777"/>
          </a:xfrm>
          <a:prstGeom prst="rect">
            <a:avLst/>
          </a:prstGeom>
          <a:noFill/>
        </p:spPr>
        <p:txBody>
          <a:bodyPr wrap="none" rtlCol="0">
            <a:spAutoFit/>
          </a:bodyPr>
          <a:lstStyle/>
          <a:p>
            <a:r>
              <a:rPr lang="en-US" sz="1400" dirty="0">
                <a:latin typeface="Comic Sans MS" charset="0"/>
                <a:ea typeface="Comic Sans MS" charset="0"/>
                <a:cs typeface="Comic Sans MS" charset="0"/>
              </a:rPr>
              <a:t>arXiv:1708.05654</a:t>
            </a:r>
          </a:p>
        </p:txBody>
      </p:sp>
    </p:spTree>
    <p:extLst>
      <p:ext uri="{BB962C8B-B14F-4D97-AF65-F5344CB8AC3E}">
        <p14:creationId xmlns:p14="http://schemas.microsoft.com/office/powerpoint/2010/main" val="1888804493"/>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par>
                                <p:cTn id="14" presetID="3"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4AFFDF-D520-134B-9303-DB12F4C5DF62}"/>
              </a:ext>
            </a:extLst>
          </p:cNvPr>
          <p:cNvSpPr>
            <a:spLocks noGrp="1"/>
          </p:cNvSpPr>
          <p:nvPr>
            <p:ph type="dt" sz="half" idx="10"/>
          </p:nvPr>
        </p:nvSpPr>
        <p:spPr/>
        <p:txBody>
          <a:bodyPr/>
          <a:lstStyle/>
          <a:p>
            <a:r>
              <a:rPr lang="en-US"/>
              <a:t>E.C. Aschenauer</a:t>
            </a:r>
            <a:endParaRPr lang="en-US" dirty="0"/>
          </a:p>
        </p:txBody>
      </p:sp>
      <p:sp>
        <p:nvSpPr>
          <p:cNvPr id="3" name="Footer Placeholder 2">
            <a:extLst>
              <a:ext uri="{FF2B5EF4-FFF2-40B4-BE49-F238E27FC236}">
                <a16:creationId xmlns:a16="http://schemas.microsoft.com/office/drawing/2014/main" id="{82BCB873-D5CB-4440-9F7F-3E92AAB963A8}"/>
              </a:ext>
            </a:extLst>
          </p:cNvPr>
          <p:cNvSpPr>
            <a:spLocks noGrp="1"/>
          </p:cNvSpPr>
          <p:nvPr>
            <p:ph type="ftr" sz="quarter" idx="11"/>
          </p:nvPr>
        </p:nvSpPr>
        <p:spPr/>
        <p:txBody>
          <a:bodyPr/>
          <a:lstStyle/>
          <a:p>
            <a:r>
              <a:rPr lang="en-US"/>
              <a:t>HENPIC April 2020</a:t>
            </a:r>
            <a:endParaRPr lang="en-US" dirty="0"/>
          </a:p>
        </p:txBody>
      </p:sp>
      <p:sp>
        <p:nvSpPr>
          <p:cNvPr id="4" name="Slide Number Placeholder 3">
            <a:extLst>
              <a:ext uri="{FF2B5EF4-FFF2-40B4-BE49-F238E27FC236}">
                <a16:creationId xmlns:a16="http://schemas.microsoft.com/office/drawing/2014/main" id="{C43A4608-9A1F-9B40-BE91-90EA9258488B}"/>
              </a:ext>
            </a:extLst>
          </p:cNvPr>
          <p:cNvSpPr>
            <a:spLocks noGrp="1"/>
          </p:cNvSpPr>
          <p:nvPr>
            <p:ph type="sldNum" sz="quarter" idx="12"/>
          </p:nvPr>
        </p:nvSpPr>
        <p:spPr/>
        <p:txBody>
          <a:bodyPr/>
          <a:lstStyle/>
          <a:p>
            <a:fld id="{893C5830-40F3-F04E-B2E3-10E6672BA8FF}" type="slidenum">
              <a:rPr lang="en-US" smtClean="0"/>
              <a:pPr/>
              <a:t>25</a:t>
            </a:fld>
            <a:endParaRPr lang="en-US"/>
          </a:p>
        </p:txBody>
      </p:sp>
      <p:sp>
        <p:nvSpPr>
          <p:cNvPr id="5" name="Title 4">
            <a:extLst>
              <a:ext uri="{FF2B5EF4-FFF2-40B4-BE49-F238E27FC236}">
                <a16:creationId xmlns:a16="http://schemas.microsoft.com/office/drawing/2014/main" id="{82491124-71A0-3A46-9D4B-FA7A0AAF5982}"/>
              </a:ext>
            </a:extLst>
          </p:cNvPr>
          <p:cNvSpPr>
            <a:spLocks noGrp="1"/>
          </p:cNvSpPr>
          <p:nvPr>
            <p:ph type="title"/>
          </p:nvPr>
        </p:nvSpPr>
        <p:spPr/>
        <p:txBody>
          <a:bodyPr/>
          <a:lstStyle/>
          <a:p>
            <a:r>
              <a:rPr lang="en-US" dirty="0"/>
              <a:t>EIC: Impact on the Knowledge of 1D Nuclear PDFs</a:t>
            </a:r>
          </a:p>
        </p:txBody>
      </p:sp>
      <p:sp>
        <p:nvSpPr>
          <p:cNvPr id="6" name="TextBox 5">
            <a:extLst>
              <a:ext uri="{FF2B5EF4-FFF2-40B4-BE49-F238E27FC236}">
                <a16:creationId xmlns:a16="http://schemas.microsoft.com/office/drawing/2014/main" id="{85EA2942-96CD-954D-9E75-578E612C2F69}"/>
              </a:ext>
            </a:extLst>
          </p:cNvPr>
          <p:cNvSpPr txBox="1"/>
          <p:nvPr/>
        </p:nvSpPr>
        <p:spPr>
          <a:xfrm>
            <a:off x="909594" y="635006"/>
            <a:ext cx="1447369" cy="369332"/>
          </a:xfrm>
          <a:prstGeom prst="rect">
            <a:avLst/>
          </a:prstGeom>
          <a:noFill/>
        </p:spPr>
        <p:txBody>
          <a:bodyPr wrap="none" rtlCol="0">
            <a:spAutoFit/>
          </a:bodyPr>
          <a:lstStyle/>
          <a:p>
            <a:r>
              <a:rPr lang="en-US" dirty="0">
                <a:solidFill>
                  <a:srgbClr val="0000FF"/>
                </a:solidFill>
                <a:latin typeface="Comic Sans MS"/>
                <a:cs typeface="Comic Sans MS"/>
              </a:rPr>
              <a:t>√s &lt; 45 </a:t>
            </a:r>
            <a:r>
              <a:rPr lang="en-US" dirty="0" err="1">
                <a:solidFill>
                  <a:srgbClr val="0000FF"/>
                </a:solidFill>
                <a:latin typeface="Comic Sans MS"/>
                <a:cs typeface="Comic Sans MS"/>
              </a:rPr>
              <a:t>GeV</a:t>
            </a:r>
            <a:endParaRPr lang="en-US" dirty="0">
              <a:solidFill>
                <a:srgbClr val="0000FF"/>
              </a:solidFill>
              <a:latin typeface="Comic Sans MS"/>
              <a:cs typeface="Comic Sans MS"/>
            </a:endParaRPr>
          </a:p>
        </p:txBody>
      </p:sp>
      <p:sp>
        <p:nvSpPr>
          <p:cNvPr id="7" name="TextBox 6">
            <a:extLst>
              <a:ext uri="{FF2B5EF4-FFF2-40B4-BE49-F238E27FC236}">
                <a16:creationId xmlns:a16="http://schemas.microsoft.com/office/drawing/2014/main" id="{5DD44E2B-A9CA-C24E-A7D3-5D0EC8240E20}"/>
              </a:ext>
            </a:extLst>
          </p:cNvPr>
          <p:cNvSpPr txBox="1"/>
          <p:nvPr/>
        </p:nvSpPr>
        <p:spPr>
          <a:xfrm>
            <a:off x="5920615" y="1209088"/>
            <a:ext cx="3519717" cy="4278094"/>
          </a:xfrm>
          <a:prstGeom prst="rect">
            <a:avLst/>
          </a:prstGeom>
          <a:noFill/>
        </p:spPr>
        <p:txBody>
          <a:bodyPr wrap="square" rtlCol="0">
            <a:spAutoFit/>
          </a:bodyPr>
          <a:lstStyle/>
          <a:p>
            <a:r>
              <a:rPr lang="en-US" sz="1600" b="1" dirty="0">
                <a:solidFill>
                  <a:srgbClr val="0000FF"/>
                </a:solidFill>
                <a:latin typeface="Comic Sans MS"/>
                <a:cs typeface="Comic Sans MS"/>
              </a:rPr>
              <a:t>Ratio of PDF of </a:t>
            </a:r>
            <a:r>
              <a:rPr lang="en-US" sz="1600" b="1" dirty="0" err="1">
                <a:solidFill>
                  <a:srgbClr val="0000FF"/>
                </a:solidFill>
                <a:latin typeface="Comic Sans MS"/>
                <a:cs typeface="Comic Sans MS"/>
              </a:rPr>
              <a:t>Pb</a:t>
            </a:r>
            <a:r>
              <a:rPr lang="en-US" sz="1600" b="1" dirty="0">
                <a:solidFill>
                  <a:srgbClr val="0000FF"/>
                </a:solidFill>
                <a:latin typeface="Comic Sans MS"/>
                <a:cs typeface="Comic Sans MS"/>
              </a:rPr>
              <a:t> over Proton</a:t>
            </a:r>
          </a:p>
          <a:p>
            <a:pPr marL="285750" indent="-285750">
              <a:buClr>
                <a:srgbClr val="0000FF"/>
              </a:buClr>
              <a:buFont typeface="Wingdings" charset="2"/>
              <a:buChar char="q"/>
            </a:pPr>
            <a:r>
              <a:rPr lang="en-US" sz="1600" dirty="0">
                <a:latin typeface="Comic Sans MS"/>
                <a:cs typeface="Comic Sans MS"/>
              </a:rPr>
              <a:t>Without EIC, large </a:t>
            </a:r>
          </a:p>
          <a:p>
            <a:pPr>
              <a:buClr>
                <a:srgbClr val="0000FF"/>
              </a:buClr>
            </a:pPr>
            <a:r>
              <a:rPr lang="en-US" sz="1600" dirty="0">
                <a:latin typeface="Comic Sans MS"/>
                <a:cs typeface="Comic Sans MS"/>
              </a:rPr>
              <a:t>     uncertainties </a:t>
            </a:r>
          </a:p>
          <a:p>
            <a:pPr>
              <a:buClr>
                <a:srgbClr val="0000FF"/>
              </a:buClr>
            </a:pPr>
            <a:r>
              <a:rPr lang="en-US" sz="1600" b="1" dirty="0">
                <a:latin typeface="Comic Sans MS"/>
                <a:cs typeface="Comic Sans MS"/>
                <a:sym typeface="Wingdings"/>
              </a:rPr>
              <a:t>    </a:t>
            </a:r>
            <a:r>
              <a:rPr lang="en-US" sz="1600" dirty="0">
                <a:latin typeface="Comic Sans MS"/>
                <a:cs typeface="Comic Sans MS"/>
              </a:rPr>
              <a:t>With EIC </a:t>
            </a:r>
            <a:r>
              <a:rPr lang="en-US" sz="1600" dirty="0">
                <a:solidFill>
                  <a:srgbClr val="0000FF"/>
                </a:solidFill>
                <a:latin typeface="Comic Sans MS"/>
                <a:cs typeface="Comic Sans MS"/>
              </a:rPr>
              <a:t>significantly </a:t>
            </a:r>
          </a:p>
          <a:p>
            <a:pPr>
              <a:buClr>
                <a:srgbClr val="0000FF"/>
              </a:buClr>
            </a:pPr>
            <a:r>
              <a:rPr lang="en-US" sz="1600" dirty="0">
                <a:solidFill>
                  <a:srgbClr val="0000FF"/>
                </a:solidFill>
                <a:latin typeface="Comic Sans MS"/>
                <a:cs typeface="Comic Sans MS"/>
              </a:rPr>
              <a:t>         reduced uncertainties</a:t>
            </a:r>
          </a:p>
          <a:p>
            <a:pPr marL="285750" indent="-285750">
              <a:buClr>
                <a:srgbClr val="0000FF"/>
              </a:buClr>
              <a:buFont typeface="Wingdings" charset="2"/>
              <a:buChar char="q"/>
            </a:pPr>
            <a:r>
              <a:rPr lang="en-US" sz="1600" dirty="0">
                <a:latin typeface="Comic Sans MS"/>
                <a:cs typeface="Comic Sans MS"/>
              </a:rPr>
              <a:t>Complementary to RHIC </a:t>
            </a:r>
          </a:p>
          <a:p>
            <a:pPr>
              <a:buClr>
                <a:srgbClr val="0000FF"/>
              </a:buClr>
            </a:pPr>
            <a:r>
              <a:rPr lang="en-US" sz="1600" dirty="0">
                <a:latin typeface="Comic Sans MS"/>
                <a:cs typeface="Comic Sans MS"/>
              </a:rPr>
              <a:t>    and LHC </a:t>
            </a:r>
            <a:r>
              <a:rPr lang="en-US" sz="1600" dirty="0" err="1">
                <a:latin typeface="Comic Sans MS"/>
                <a:cs typeface="Comic Sans MS"/>
              </a:rPr>
              <a:t>pA</a:t>
            </a:r>
            <a:r>
              <a:rPr lang="en-US" sz="1600" dirty="0">
                <a:latin typeface="Comic Sans MS"/>
                <a:cs typeface="Comic Sans MS"/>
              </a:rPr>
              <a:t> data.  </a:t>
            </a:r>
          </a:p>
          <a:p>
            <a:pPr>
              <a:buClr>
                <a:srgbClr val="0000FF"/>
              </a:buClr>
            </a:pPr>
            <a:r>
              <a:rPr lang="en-US" sz="1600" dirty="0">
                <a:latin typeface="Comic Sans MS"/>
                <a:cs typeface="Comic Sans MS"/>
              </a:rPr>
              <a:t>    Provides information on </a:t>
            </a:r>
          </a:p>
          <a:p>
            <a:pPr>
              <a:buClr>
                <a:srgbClr val="0000FF"/>
              </a:buClr>
            </a:pPr>
            <a:r>
              <a:rPr lang="en-US" sz="1600" dirty="0">
                <a:latin typeface="Comic Sans MS"/>
                <a:cs typeface="Comic Sans MS"/>
              </a:rPr>
              <a:t>    initial state for heavy ion </a:t>
            </a:r>
          </a:p>
          <a:p>
            <a:pPr>
              <a:buClr>
                <a:srgbClr val="0000FF"/>
              </a:buClr>
            </a:pPr>
            <a:r>
              <a:rPr lang="en-US" sz="1600" dirty="0">
                <a:latin typeface="Comic Sans MS"/>
                <a:cs typeface="Comic Sans MS"/>
              </a:rPr>
              <a:t>    collisions.</a:t>
            </a:r>
            <a:endParaRPr lang="en-US" sz="1600" dirty="0">
              <a:solidFill>
                <a:srgbClr val="000000"/>
              </a:solidFill>
              <a:latin typeface="Comic Sans MS"/>
              <a:cs typeface="Comic Sans MS"/>
            </a:endParaRPr>
          </a:p>
          <a:p>
            <a:pPr marL="285750" indent="-285750">
              <a:buClr>
                <a:srgbClr val="0000FF"/>
              </a:buClr>
              <a:buFont typeface="Wingdings" charset="2"/>
              <a:buChar char="q"/>
            </a:pPr>
            <a:r>
              <a:rPr lang="en-US" sz="1600" dirty="0">
                <a:solidFill>
                  <a:srgbClr val="000000"/>
                </a:solidFill>
                <a:latin typeface="Comic Sans MS"/>
                <a:cs typeface="Comic Sans MS"/>
              </a:rPr>
              <a:t>Does the nucleus behave </a:t>
            </a:r>
          </a:p>
          <a:p>
            <a:pPr>
              <a:buClr>
                <a:srgbClr val="0000FF"/>
              </a:buClr>
            </a:pPr>
            <a:r>
              <a:rPr lang="en-US" sz="1600" dirty="0">
                <a:solidFill>
                  <a:srgbClr val="000000"/>
                </a:solidFill>
                <a:latin typeface="Comic Sans MS"/>
                <a:cs typeface="Comic Sans MS"/>
              </a:rPr>
              <a:t>    like a proton at low-x? </a:t>
            </a:r>
            <a:endParaRPr lang="en-US" sz="1600" dirty="0">
              <a:solidFill>
                <a:srgbClr val="000000"/>
              </a:solidFill>
              <a:latin typeface="Comic Sans MS"/>
              <a:cs typeface="Comic Sans MS"/>
              <a:sym typeface="Wingdings"/>
            </a:endParaRPr>
          </a:p>
          <a:p>
            <a:pPr>
              <a:buClr>
                <a:srgbClr val="0000FF"/>
              </a:buClr>
            </a:pPr>
            <a:r>
              <a:rPr lang="en-US" sz="1600" dirty="0">
                <a:solidFill>
                  <a:srgbClr val="000000"/>
                </a:solidFill>
                <a:latin typeface="Comic Sans MS"/>
                <a:cs typeface="Comic Sans MS"/>
                <a:sym typeface="Wingdings"/>
              </a:rPr>
              <a:t>    relevant to very </a:t>
            </a:r>
          </a:p>
          <a:p>
            <a:pPr>
              <a:buClr>
                <a:srgbClr val="0000FF"/>
              </a:buClr>
            </a:pPr>
            <a:r>
              <a:rPr lang="en-US" sz="1600" dirty="0">
                <a:solidFill>
                  <a:srgbClr val="000000"/>
                </a:solidFill>
                <a:latin typeface="Comic Sans MS"/>
                <a:cs typeface="Comic Sans MS"/>
                <a:sym typeface="Wingdings"/>
              </a:rPr>
              <a:t>      high-energy cosmic </a:t>
            </a:r>
          </a:p>
          <a:p>
            <a:pPr>
              <a:buClr>
                <a:srgbClr val="0000FF"/>
              </a:buClr>
            </a:pPr>
            <a:r>
              <a:rPr lang="en-US" sz="1600" dirty="0">
                <a:solidFill>
                  <a:srgbClr val="000000"/>
                </a:solidFill>
                <a:latin typeface="Comic Sans MS"/>
                <a:cs typeface="Comic Sans MS"/>
                <a:sym typeface="Wingdings"/>
              </a:rPr>
              <a:t>      ray studies</a:t>
            </a:r>
          </a:p>
          <a:p>
            <a:pPr>
              <a:buClr>
                <a:srgbClr val="0000FF"/>
              </a:buClr>
            </a:pPr>
            <a:r>
              <a:rPr lang="en-US" sz="1600" dirty="0">
                <a:solidFill>
                  <a:srgbClr val="000000"/>
                </a:solidFill>
                <a:latin typeface="Comic Sans MS"/>
                <a:cs typeface="Comic Sans MS"/>
                <a:sym typeface="Wingdings"/>
              </a:rPr>
              <a:t>    critical input to AA </a:t>
            </a:r>
          </a:p>
          <a:p>
            <a:pPr marL="285750" indent="-285750">
              <a:buClr>
                <a:srgbClr val="0000FF"/>
              </a:buClr>
              <a:buFont typeface="Wingdings" charset="2"/>
              <a:buChar char="q"/>
            </a:pPr>
            <a:r>
              <a:rPr lang="en-US" sz="1600">
                <a:latin typeface="Comic Sans MS"/>
                <a:cs typeface="Comic Sans MS"/>
              </a:rPr>
              <a:t>arXiv</a:t>
            </a:r>
            <a:r>
              <a:rPr lang="en-US" sz="1600" dirty="0">
                <a:latin typeface="Comic Sans MS"/>
                <a:cs typeface="Comic Sans MS"/>
              </a:rPr>
              <a:t>:1708.05654</a:t>
            </a:r>
            <a:endParaRPr lang="en-US" sz="1600" dirty="0">
              <a:solidFill>
                <a:srgbClr val="000000"/>
              </a:solidFill>
              <a:latin typeface="Comic Sans MS"/>
              <a:cs typeface="Comic Sans MS"/>
            </a:endParaRPr>
          </a:p>
        </p:txBody>
      </p:sp>
      <p:sp>
        <p:nvSpPr>
          <p:cNvPr id="8" name="TextBox 7">
            <a:extLst>
              <a:ext uri="{FF2B5EF4-FFF2-40B4-BE49-F238E27FC236}">
                <a16:creationId xmlns:a16="http://schemas.microsoft.com/office/drawing/2014/main" id="{96C983BC-B560-0240-9B80-6596804A69FD}"/>
              </a:ext>
            </a:extLst>
          </p:cNvPr>
          <p:cNvSpPr txBox="1"/>
          <p:nvPr/>
        </p:nvSpPr>
        <p:spPr>
          <a:xfrm>
            <a:off x="4109994" y="577579"/>
            <a:ext cx="1447369" cy="369332"/>
          </a:xfrm>
          <a:prstGeom prst="rect">
            <a:avLst/>
          </a:prstGeom>
          <a:noFill/>
        </p:spPr>
        <p:txBody>
          <a:bodyPr wrap="none" rtlCol="0">
            <a:spAutoFit/>
          </a:bodyPr>
          <a:lstStyle/>
          <a:p>
            <a:r>
              <a:rPr lang="en-US" dirty="0">
                <a:solidFill>
                  <a:srgbClr val="0000FF"/>
                </a:solidFill>
                <a:latin typeface="Comic Sans MS"/>
                <a:cs typeface="Comic Sans MS"/>
              </a:rPr>
              <a:t>√s &lt; 90 </a:t>
            </a:r>
            <a:r>
              <a:rPr lang="en-US" dirty="0" err="1">
                <a:solidFill>
                  <a:srgbClr val="0000FF"/>
                </a:solidFill>
                <a:latin typeface="Comic Sans MS"/>
                <a:cs typeface="Comic Sans MS"/>
              </a:rPr>
              <a:t>GeV</a:t>
            </a:r>
            <a:endParaRPr lang="en-US" dirty="0">
              <a:solidFill>
                <a:srgbClr val="0000FF"/>
              </a:solidFill>
              <a:latin typeface="Comic Sans MS"/>
              <a:cs typeface="Comic Sans MS"/>
            </a:endParaRPr>
          </a:p>
        </p:txBody>
      </p:sp>
      <p:pic>
        <p:nvPicPr>
          <p:cNvPr id="11" name="Picture 10">
            <a:extLst>
              <a:ext uri="{FF2B5EF4-FFF2-40B4-BE49-F238E27FC236}">
                <a16:creationId xmlns:a16="http://schemas.microsoft.com/office/drawing/2014/main" id="{CEFCBF85-5F93-1449-B77B-907F0618803E}"/>
              </a:ext>
            </a:extLst>
          </p:cNvPr>
          <p:cNvPicPr>
            <a:picLocks noChangeAspect="1"/>
          </p:cNvPicPr>
          <p:nvPr/>
        </p:nvPicPr>
        <p:blipFill rotWithShape="1">
          <a:blip r:embed="rId2"/>
          <a:srcRect l="1494" t="1766" r="2069" b="2848"/>
          <a:stretch/>
        </p:blipFill>
        <p:spPr>
          <a:xfrm>
            <a:off x="178675" y="956441"/>
            <a:ext cx="5618181" cy="3247697"/>
          </a:xfrm>
          <a:prstGeom prst="rect">
            <a:avLst/>
          </a:prstGeom>
        </p:spPr>
      </p:pic>
      <p:pic>
        <p:nvPicPr>
          <p:cNvPr id="12" name="Picture 11">
            <a:extLst>
              <a:ext uri="{FF2B5EF4-FFF2-40B4-BE49-F238E27FC236}">
                <a16:creationId xmlns:a16="http://schemas.microsoft.com/office/drawing/2014/main" id="{FD6163BD-C671-5345-B1D6-5A7FBFF30F55}"/>
              </a:ext>
            </a:extLst>
          </p:cNvPr>
          <p:cNvPicPr>
            <a:picLocks noChangeAspect="1"/>
          </p:cNvPicPr>
          <p:nvPr/>
        </p:nvPicPr>
        <p:blipFill>
          <a:blip r:embed="rId3"/>
          <a:stretch>
            <a:fillRect/>
          </a:stretch>
        </p:blipFill>
        <p:spPr>
          <a:xfrm>
            <a:off x="10510" y="4175740"/>
            <a:ext cx="5896303" cy="1729204"/>
          </a:xfrm>
          <a:prstGeom prst="rect">
            <a:avLst/>
          </a:prstGeom>
        </p:spPr>
      </p:pic>
    </p:spTree>
    <p:extLst>
      <p:ext uri="{BB962C8B-B14F-4D97-AF65-F5344CB8AC3E}">
        <p14:creationId xmlns:p14="http://schemas.microsoft.com/office/powerpoint/2010/main" val="823179500"/>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749300"/>
            <a:ext cx="5762625"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pic>
        <p:nvPicPr>
          <p:cNvPr id="594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400" y="788988"/>
            <a:ext cx="33909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2" name="Date Placeholder 1"/>
          <p:cNvSpPr>
            <a:spLocks noGrp="1"/>
          </p:cNvSpPr>
          <p:nvPr>
            <p:ph type="dt" sz="half" idx="10"/>
          </p:nvPr>
        </p:nvSpPr>
        <p:spPr/>
        <p:txBody>
          <a:bodyPr/>
          <a:lstStyle/>
          <a:p>
            <a:r>
              <a:rPr lang="en-US"/>
              <a:t>E.C. Aschenauer</a:t>
            </a:r>
          </a:p>
        </p:txBody>
      </p:sp>
      <p:sp>
        <p:nvSpPr>
          <p:cNvPr id="3" name="Footer Placeholder 2">
            <a:extLst>
              <a:ext uri="{FF2B5EF4-FFF2-40B4-BE49-F238E27FC236}">
                <a16:creationId xmlns:a16="http://schemas.microsoft.com/office/drawing/2014/main" id="{3C43F3EA-3BCB-524A-A11C-01DA30A83035}"/>
              </a:ext>
            </a:extLst>
          </p:cNvPr>
          <p:cNvSpPr>
            <a:spLocks noGrp="1"/>
          </p:cNvSpPr>
          <p:nvPr>
            <p:ph type="ftr" sz="quarter" idx="11"/>
          </p:nvPr>
        </p:nvSpPr>
        <p:spPr/>
        <p:txBody>
          <a:bodyPr/>
          <a:lstStyle/>
          <a:p>
            <a:r>
              <a:rPr lang="en-US"/>
              <a:t>HENPIC April 2020</a:t>
            </a:r>
          </a:p>
        </p:txBody>
      </p:sp>
      <p:sp>
        <p:nvSpPr>
          <p:cNvPr id="18" name="Slide Number Placeholder 3"/>
          <p:cNvSpPr>
            <a:spLocks noGrp="1"/>
          </p:cNvSpPr>
          <p:nvPr>
            <p:ph type="sldNum" sz="quarter" idx="12"/>
          </p:nvPr>
        </p:nvSpPr>
        <p:spPr/>
        <p:txBody>
          <a:bodyPr/>
          <a:lstStyle/>
          <a:p>
            <a:fld id="{56DB75B8-C7AE-C242-A9FA-1D54CCE3519D}" type="slidenum">
              <a:rPr lang="en-US"/>
              <a:pPr/>
              <a:t>26</a:t>
            </a:fld>
            <a:endParaRPr lang="en-US"/>
          </a:p>
        </p:txBody>
      </p:sp>
      <p:sp>
        <p:nvSpPr>
          <p:cNvPr id="59394" name="Rectangle 2"/>
          <p:cNvSpPr>
            <a:spLocks noGrp="1" noChangeArrowheads="1"/>
          </p:cNvSpPr>
          <p:nvPr>
            <p:ph type="title"/>
          </p:nvPr>
        </p:nvSpPr>
        <p:spPr>
          <a:ln/>
        </p:spPr>
        <p:txBody>
          <a:bodyPr rIns="133350"/>
          <a:lstStyle/>
          <a:p>
            <a:r>
              <a:rPr lang="en-US" dirty="0"/>
              <a:t>Diffraction in DIS at Small </a:t>
            </a:r>
            <a:r>
              <a:rPr lang="en-US" dirty="0">
                <a:latin typeface="Arial Italic" charset="0"/>
                <a:cs typeface="Arial Italic" charset="0"/>
                <a:sym typeface="Arial Italic" charset="0"/>
              </a:rPr>
              <a:t>x</a:t>
            </a:r>
            <a:endParaRPr lang="en-US" dirty="0">
              <a:latin typeface="Arial Italic" charset="0"/>
              <a:sym typeface="Arial Italic" charset="0"/>
            </a:endParaRPr>
          </a:p>
        </p:txBody>
      </p:sp>
      <p:sp>
        <p:nvSpPr>
          <p:cNvPr id="59396" name="Rectangle 4"/>
          <p:cNvSpPr>
            <a:spLocks/>
          </p:cNvSpPr>
          <p:nvPr/>
        </p:nvSpPr>
        <p:spPr bwMode="auto">
          <a:xfrm>
            <a:off x="204470" y="4958080"/>
            <a:ext cx="3949700" cy="170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1275" bIns="0"/>
          <a:lstStyle/>
          <a:p>
            <a:pPr indent="-203200">
              <a:spcBef>
                <a:spcPts val="450"/>
              </a:spcBef>
              <a:buClr>
                <a:srgbClr val="FF0000"/>
              </a:buClr>
              <a:buSzPct val="150000"/>
            </a:pPr>
            <a:r>
              <a:rPr lang="en-US" b="0" dirty="0">
                <a:solidFill>
                  <a:srgbClr val="0432FF"/>
                </a:solidFill>
                <a:latin typeface="Comic Sans MS"/>
                <a:ea typeface="ＭＳ Ｐゴシック" charset="0"/>
                <a:cs typeface="Comic Sans MS"/>
                <a:sym typeface="Arial" charset="0"/>
              </a:rPr>
              <a:t>Diffraction in </a:t>
            </a:r>
            <a:r>
              <a:rPr lang="en-US" b="0" dirty="0" err="1">
                <a:solidFill>
                  <a:srgbClr val="0432FF"/>
                </a:solidFill>
                <a:latin typeface="Comic Sans MS"/>
                <a:ea typeface="ＭＳ Ｐゴシック" charset="0"/>
                <a:cs typeface="Comic Sans MS"/>
                <a:sym typeface="Arial" charset="0"/>
              </a:rPr>
              <a:t>e+p</a:t>
            </a:r>
            <a:r>
              <a:rPr lang="en-US" b="0" dirty="0">
                <a:solidFill>
                  <a:schemeClr val="tx1"/>
                </a:solidFill>
                <a:latin typeface="Comic Sans MS"/>
                <a:ea typeface="ＭＳ Ｐゴシック" charset="0"/>
                <a:cs typeface="Comic Sans MS"/>
                <a:sym typeface="Arial" charset="0"/>
              </a:rPr>
              <a:t>:</a:t>
            </a:r>
            <a:endParaRPr lang="en-US" sz="2600" b="0" dirty="0">
              <a:solidFill>
                <a:schemeClr val="tx1"/>
              </a:solidFill>
              <a:latin typeface="Comic Sans MS"/>
              <a:ea typeface="ＭＳ Ｐゴシック" charset="0"/>
              <a:cs typeface="Comic Sans MS"/>
              <a:sym typeface="Arial" charset="0"/>
            </a:endParaRPr>
          </a:p>
          <a:p>
            <a:pPr marL="400050" lvl="1" indent="-285750">
              <a:spcBef>
                <a:spcPts val="413"/>
              </a:spcBef>
              <a:buClr>
                <a:srgbClr val="3333CC"/>
              </a:buClr>
              <a:buSzPct val="114000"/>
              <a:buFont typeface="Wingdings" pitchFamily="2" charset="2"/>
              <a:buChar char="Ø"/>
            </a:pPr>
            <a:r>
              <a:rPr lang="en-US" b="0" dirty="0">
                <a:solidFill>
                  <a:schemeClr val="tx1"/>
                </a:solidFill>
                <a:latin typeface="Comic Sans MS"/>
                <a:ea typeface="ＭＳ Ｐゴシック" charset="0"/>
                <a:cs typeface="Comic Sans MS"/>
                <a:sym typeface="Arial" charset="0"/>
              </a:rPr>
              <a:t>coherent </a:t>
            </a:r>
            <a:r>
              <a:rPr lang="en-US" b="0" dirty="0">
                <a:solidFill>
                  <a:schemeClr val="tx1"/>
                </a:solidFill>
                <a:latin typeface="Comic Sans MS"/>
                <a:ea typeface="ＭＳ Ｐゴシック" charset="0"/>
                <a:cs typeface="Comic Sans MS"/>
                <a:sym typeface="Symbol" charset="0"/>
              </a:rPr>
              <a:t>⇔</a:t>
            </a:r>
            <a:r>
              <a:rPr lang="en-US" b="0" dirty="0">
                <a:solidFill>
                  <a:schemeClr val="tx1"/>
                </a:solidFill>
                <a:latin typeface="Comic Sans MS"/>
                <a:ea typeface="ＭＳ Ｐゴシック" charset="0"/>
                <a:cs typeface="Comic Sans MS"/>
                <a:sym typeface="Arial" charset="0"/>
              </a:rPr>
              <a:t> p intact</a:t>
            </a:r>
          </a:p>
          <a:p>
            <a:pPr marL="400050" lvl="1" indent="-285750">
              <a:spcBef>
                <a:spcPts val="213"/>
              </a:spcBef>
              <a:buClr>
                <a:srgbClr val="3333CC"/>
              </a:buClr>
              <a:buSzPct val="114000"/>
              <a:buFont typeface="Wingdings" pitchFamily="2" charset="2"/>
              <a:buChar char="Ø"/>
            </a:pPr>
            <a:r>
              <a:rPr lang="en-US" b="0" dirty="0">
                <a:solidFill>
                  <a:schemeClr val="tx1"/>
                </a:solidFill>
                <a:latin typeface="Comic Sans MS"/>
                <a:ea typeface="ＭＳ Ｐゴシック" charset="0"/>
                <a:cs typeface="Comic Sans MS"/>
                <a:sym typeface="Arial" charset="0"/>
              </a:rPr>
              <a:t>incoherent </a:t>
            </a:r>
            <a:r>
              <a:rPr lang="en-US" b="0" dirty="0">
                <a:solidFill>
                  <a:schemeClr val="tx1"/>
                </a:solidFill>
                <a:latin typeface="Comic Sans MS"/>
                <a:ea typeface="ＭＳ Ｐゴシック" charset="0"/>
                <a:cs typeface="Comic Sans MS"/>
                <a:sym typeface="Symbol" charset="0"/>
              </a:rPr>
              <a:t>⇔ </a:t>
            </a:r>
            <a:r>
              <a:rPr lang="en-US" b="0" dirty="0">
                <a:solidFill>
                  <a:schemeClr val="tx1"/>
                </a:solidFill>
                <a:latin typeface="Comic Sans MS"/>
                <a:ea typeface="ＭＳ Ｐゴシック" charset="0"/>
                <a:cs typeface="Comic Sans MS"/>
                <a:sym typeface="Arial" charset="0"/>
              </a:rPr>
              <a:t>breakup of p</a:t>
            </a:r>
          </a:p>
          <a:p>
            <a:pPr marL="400050" lvl="1" indent="-285750">
              <a:spcBef>
                <a:spcPts val="213"/>
              </a:spcBef>
              <a:buClr>
                <a:srgbClr val="3333CC"/>
              </a:buClr>
              <a:buSzPct val="114000"/>
              <a:buFont typeface="Wingdings" pitchFamily="2" charset="2"/>
              <a:buChar char="Ø"/>
            </a:pPr>
            <a:r>
              <a:rPr lang="en-US" b="0" dirty="0">
                <a:solidFill>
                  <a:schemeClr val="tx1"/>
                </a:solidFill>
                <a:latin typeface="Comic Sans MS"/>
                <a:ea typeface="ＭＳ Ｐゴシック" charset="0"/>
                <a:cs typeface="Comic Sans MS"/>
                <a:sym typeface="Arial" charset="0"/>
              </a:rPr>
              <a:t>HERA: 15% of all events are hard diffractive</a:t>
            </a:r>
          </a:p>
        </p:txBody>
      </p:sp>
      <p:sp>
        <p:nvSpPr>
          <p:cNvPr id="59397" name="Rectangle 5"/>
          <p:cNvSpPr>
            <a:spLocks/>
          </p:cNvSpPr>
          <p:nvPr/>
        </p:nvSpPr>
        <p:spPr bwMode="auto">
          <a:xfrm>
            <a:off x="4659313" y="817034"/>
            <a:ext cx="34417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293688" indent="-254000">
              <a:buSzPct val="125000"/>
              <a:buFont typeface="Arial Italic" charset="0"/>
              <a:buChar char="•"/>
            </a:pPr>
            <a:r>
              <a:rPr lang="en-US" sz="1800" b="0" dirty="0">
                <a:solidFill>
                  <a:schemeClr val="tx1"/>
                </a:solidFill>
                <a:latin typeface="Comic Sans MS"/>
                <a:ea typeface="ＭＳ Ｐゴシック" charset="0"/>
                <a:cs typeface="Comic Sans MS"/>
                <a:sym typeface="Arial" charset="0"/>
              </a:rPr>
              <a:t>t = (</a:t>
            </a:r>
            <a:r>
              <a:rPr lang="en-US" sz="1800" b="0" dirty="0">
                <a:solidFill>
                  <a:schemeClr val="tx1"/>
                </a:solidFill>
                <a:latin typeface="Comic Sans MS"/>
                <a:ea typeface="ＭＳ Ｐゴシック" charset="0"/>
                <a:cs typeface="Comic Sans MS"/>
                <a:sym typeface="Arial Bold" charset="0"/>
              </a:rPr>
              <a:t>p</a:t>
            </a:r>
            <a:r>
              <a:rPr lang="en-US" sz="1800" b="0" dirty="0">
                <a:solidFill>
                  <a:schemeClr val="tx1"/>
                </a:solidFill>
                <a:latin typeface="Comic Sans MS"/>
                <a:ea typeface="ＭＳ Ｐゴシック" charset="0"/>
                <a:cs typeface="Comic Sans MS"/>
                <a:sym typeface="Arial" charset="0"/>
              </a:rPr>
              <a:t>-</a:t>
            </a:r>
            <a:r>
              <a:rPr lang="en-US" sz="1800" b="0" dirty="0">
                <a:solidFill>
                  <a:schemeClr val="tx1"/>
                </a:solidFill>
                <a:latin typeface="Comic Sans MS"/>
                <a:ea typeface="ＭＳ Ｐゴシック" charset="0"/>
                <a:cs typeface="Comic Sans MS"/>
                <a:sym typeface="Arial Bold" charset="0"/>
              </a:rPr>
              <a:t>p</a:t>
            </a:r>
            <a:r>
              <a:rPr lang="ja-JP" altLang="en-US" sz="1800" b="0" dirty="0">
                <a:solidFill>
                  <a:schemeClr val="tx1"/>
                </a:solidFill>
                <a:latin typeface="Comic Sans MS"/>
                <a:ea typeface="ＭＳ Ｐゴシック" charset="0"/>
                <a:cs typeface="Comic Sans MS"/>
                <a:sym typeface="Arial" charset="0"/>
              </a:rPr>
              <a:t>’</a:t>
            </a:r>
            <a:r>
              <a:rPr lang="en-US" sz="1800" b="0" dirty="0">
                <a:solidFill>
                  <a:schemeClr val="tx1"/>
                </a:solidFill>
                <a:latin typeface="Comic Sans MS"/>
                <a:ea typeface="ＭＳ Ｐゴシック" charset="0"/>
                <a:cs typeface="Comic Sans MS"/>
                <a:sym typeface="Arial" charset="0"/>
              </a:rPr>
              <a:t>)</a:t>
            </a:r>
            <a:r>
              <a:rPr lang="en-US" sz="1800" b="0" baseline="32000" dirty="0">
                <a:solidFill>
                  <a:schemeClr val="tx1"/>
                </a:solidFill>
                <a:latin typeface="Comic Sans MS"/>
                <a:ea typeface="ＭＳ Ｐゴシック" charset="0"/>
                <a:cs typeface="Comic Sans MS"/>
                <a:sym typeface="Arial" charset="0"/>
              </a:rPr>
              <a:t>2</a:t>
            </a:r>
          </a:p>
          <a:p>
            <a:pPr marL="293688" indent="-254000">
              <a:buSzPct val="125000"/>
              <a:buFont typeface="Arial Italic" charset="0"/>
              <a:buChar char="•"/>
            </a:pPr>
            <a:r>
              <a:rPr lang="en-US" sz="1800" b="0" dirty="0">
                <a:solidFill>
                  <a:schemeClr val="tx1"/>
                </a:solidFill>
                <a:latin typeface="Comic Sans MS"/>
                <a:ea typeface="ＭＳ Ｐゴシック" charset="0"/>
                <a:cs typeface="Comic Sans MS"/>
                <a:sym typeface="Arial" charset="0"/>
              </a:rPr>
              <a:t>β is the momentum fraction of the struck </a:t>
            </a:r>
            <a:r>
              <a:rPr lang="en-US" sz="1800" b="0" dirty="0" err="1">
                <a:solidFill>
                  <a:schemeClr val="tx1"/>
                </a:solidFill>
                <a:latin typeface="Comic Sans MS"/>
                <a:ea typeface="ＭＳ Ｐゴシック" charset="0"/>
                <a:cs typeface="Comic Sans MS"/>
                <a:sym typeface="Arial" charset="0"/>
              </a:rPr>
              <a:t>parton</a:t>
            </a:r>
            <a:r>
              <a:rPr lang="en-US" sz="1800" b="0" dirty="0">
                <a:solidFill>
                  <a:schemeClr val="tx1"/>
                </a:solidFill>
                <a:latin typeface="Comic Sans MS"/>
                <a:ea typeface="ＭＳ Ｐゴシック" charset="0"/>
                <a:cs typeface="Comic Sans MS"/>
                <a:sym typeface="Arial" charset="0"/>
              </a:rPr>
              <a:t> </a:t>
            </a:r>
            <a:r>
              <a:rPr lang="en-US" sz="1800" b="0" dirty="0" err="1">
                <a:solidFill>
                  <a:schemeClr val="tx1"/>
                </a:solidFill>
                <a:latin typeface="Comic Sans MS"/>
                <a:ea typeface="ＭＳ Ｐゴシック" charset="0"/>
                <a:cs typeface="Comic Sans MS"/>
                <a:sym typeface="Arial" charset="0"/>
              </a:rPr>
              <a:t>w.r.t</a:t>
            </a:r>
            <a:r>
              <a:rPr lang="en-US" sz="1800" b="0" dirty="0">
                <a:solidFill>
                  <a:schemeClr val="tx1"/>
                </a:solidFill>
                <a:latin typeface="Comic Sans MS"/>
                <a:ea typeface="ＭＳ Ｐゴシック" charset="0"/>
                <a:cs typeface="Comic Sans MS"/>
                <a:sym typeface="Arial" charset="0"/>
              </a:rPr>
              <a:t>. the </a:t>
            </a:r>
            <a:r>
              <a:rPr lang="en-US" sz="1800" b="0" dirty="0" err="1">
                <a:solidFill>
                  <a:schemeClr val="tx1"/>
                </a:solidFill>
                <a:latin typeface="Comic Sans MS"/>
                <a:ea typeface="ＭＳ Ｐゴシック" charset="0"/>
                <a:cs typeface="Comic Sans MS"/>
                <a:sym typeface="Arial" charset="0"/>
              </a:rPr>
              <a:t>Pomeron</a:t>
            </a:r>
            <a:endParaRPr lang="en-US" sz="1800" b="0" dirty="0">
              <a:solidFill>
                <a:schemeClr val="tx1"/>
              </a:solidFill>
              <a:latin typeface="Comic Sans MS"/>
              <a:ea typeface="ＭＳ Ｐゴシック" charset="0"/>
              <a:cs typeface="Comic Sans MS"/>
              <a:sym typeface="Arial" charset="0"/>
            </a:endParaRPr>
          </a:p>
          <a:p>
            <a:pPr marL="293688" indent="-254000">
              <a:buSzPct val="125000"/>
              <a:buFont typeface="Arial Italic" charset="0"/>
              <a:buChar char="•"/>
            </a:pPr>
            <a:r>
              <a:rPr lang="en-US" sz="1800" b="0" dirty="0" err="1">
                <a:solidFill>
                  <a:schemeClr val="tx1"/>
                </a:solidFill>
                <a:latin typeface="Comic Sans MS"/>
                <a:ea typeface="ＭＳ Ｐゴシック" charset="0"/>
                <a:cs typeface="Comic Sans MS"/>
                <a:sym typeface="Arial" charset="0"/>
              </a:rPr>
              <a:t>x</a:t>
            </a:r>
            <a:r>
              <a:rPr lang="en-US" sz="1800" b="0" baseline="-25000" dirty="0" err="1">
                <a:solidFill>
                  <a:schemeClr val="tx1"/>
                </a:solidFill>
                <a:latin typeface="Comic Sans MS"/>
                <a:ea typeface="ＭＳ Ｐゴシック" charset="0"/>
                <a:cs typeface="Comic Sans MS"/>
                <a:sym typeface="Arial" charset="0"/>
              </a:rPr>
              <a:t>IP</a:t>
            </a:r>
            <a:r>
              <a:rPr lang="en-US" sz="1800" b="0" dirty="0">
                <a:solidFill>
                  <a:schemeClr val="tx1"/>
                </a:solidFill>
                <a:latin typeface="Comic Sans MS"/>
                <a:ea typeface="ＭＳ Ｐゴシック" charset="0"/>
                <a:cs typeface="Comic Sans MS"/>
                <a:sym typeface="Arial" charset="0"/>
              </a:rPr>
              <a:t> = x/β: momentum fraction of the exchanged object (</a:t>
            </a:r>
            <a:r>
              <a:rPr lang="en-US" sz="1800" b="0" dirty="0" err="1">
                <a:solidFill>
                  <a:schemeClr val="tx1"/>
                </a:solidFill>
                <a:latin typeface="Comic Sans MS"/>
                <a:ea typeface="ＭＳ Ｐゴシック" charset="0"/>
                <a:cs typeface="Comic Sans MS"/>
                <a:sym typeface="Arial" charset="0"/>
              </a:rPr>
              <a:t>Pomeron</a:t>
            </a:r>
            <a:r>
              <a:rPr lang="en-US" sz="1800" b="0" dirty="0">
                <a:solidFill>
                  <a:schemeClr val="tx1"/>
                </a:solidFill>
                <a:latin typeface="Comic Sans MS"/>
                <a:ea typeface="ＭＳ Ｐゴシック" charset="0"/>
                <a:cs typeface="Comic Sans MS"/>
                <a:sym typeface="Arial" charset="0"/>
              </a:rPr>
              <a:t>) </a:t>
            </a:r>
            <a:r>
              <a:rPr lang="en-US" sz="1800" b="0" dirty="0" err="1">
                <a:solidFill>
                  <a:schemeClr val="tx1"/>
                </a:solidFill>
                <a:latin typeface="Comic Sans MS"/>
                <a:ea typeface="ＭＳ Ｐゴシック" charset="0"/>
                <a:cs typeface="Comic Sans MS"/>
                <a:sym typeface="Arial" charset="0"/>
              </a:rPr>
              <a:t>w.r.t</a:t>
            </a:r>
            <a:r>
              <a:rPr lang="en-US" sz="1800" b="0" dirty="0">
                <a:solidFill>
                  <a:schemeClr val="tx1"/>
                </a:solidFill>
                <a:latin typeface="Comic Sans MS"/>
                <a:ea typeface="ＭＳ Ｐゴシック" charset="0"/>
                <a:cs typeface="Comic Sans MS"/>
                <a:sym typeface="Arial" charset="0"/>
              </a:rPr>
              <a:t>. the hadron</a:t>
            </a:r>
          </a:p>
        </p:txBody>
      </p:sp>
      <p:pic>
        <p:nvPicPr>
          <p:cNvPr id="59398"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188" y="4254500"/>
            <a:ext cx="6881812"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59399" name="Rectangle 7"/>
          <p:cNvSpPr>
            <a:spLocks/>
          </p:cNvSpPr>
          <p:nvPr/>
        </p:nvSpPr>
        <p:spPr bwMode="auto">
          <a:xfrm>
            <a:off x="4400825" y="5033963"/>
            <a:ext cx="4766035" cy="1615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1275" bIns="0"/>
          <a:lstStyle/>
          <a:p>
            <a:pPr>
              <a:spcBef>
                <a:spcPts val="450"/>
              </a:spcBef>
              <a:buClr>
                <a:srgbClr val="FF0000"/>
              </a:buClr>
              <a:buSzPct val="150000"/>
            </a:pPr>
            <a:r>
              <a:rPr lang="en-US" b="0" dirty="0">
                <a:solidFill>
                  <a:srgbClr val="0432FF"/>
                </a:solidFill>
                <a:latin typeface="Comic Sans MS"/>
                <a:ea typeface="ＭＳ Ｐゴシック" charset="0"/>
                <a:cs typeface="Comic Sans MS"/>
                <a:sym typeface="Arial" charset="0"/>
              </a:rPr>
              <a:t>Diffraction in </a:t>
            </a:r>
            <a:r>
              <a:rPr lang="en-US" b="0" dirty="0" err="1">
                <a:solidFill>
                  <a:srgbClr val="0432FF"/>
                </a:solidFill>
                <a:latin typeface="Comic Sans MS"/>
                <a:ea typeface="ＭＳ Ｐゴシック" charset="0"/>
                <a:cs typeface="Comic Sans MS"/>
                <a:sym typeface="Arial" charset="0"/>
              </a:rPr>
              <a:t>e+A</a:t>
            </a:r>
            <a:r>
              <a:rPr lang="en-US" b="0" dirty="0">
                <a:solidFill>
                  <a:srgbClr val="0432FF"/>
                </a:solidFill>
                <a:latin typeface="Comic Sans MS"/>
                <a:ea typeface="ＭＳ Ｐゴシック" charset="0"/>
                <a:cs typeface="Comic Sans MS"/>
                <a:sym typeface="Arial" charset="0"/>
              </a:rPr>
              <a:t>:</a:t>
            </a:r>
          </a:p>
          <a:p>
            <a:pPr marL="82550" indent="-285750">
              <a:spcBef>
                <a:spcPts val="413"/>
              </a:spcBef>
              <a:buClr>
                <a:srgbClr val="3333CC"/>
              </a:buClr>
              <a:buSzPct val="114000"/>
              <a:buFont typeface="Wingdings" pitchFamily="2" charset="2"/>
              <a:buChar char="Ø"/>
            </a:pPr>
            <a:r>
              <a:rPr lang="en-US" b="0" dirty="0">
                <a:solidFill>
                  <a:schemeClr val="tx1"/>
                </a:solidFill>
                <a:latin typeface="Comic Sans MS"/>
                <a:ea typeface="ＭＳ Ｐゴシック" charset="0"/>
                <a:cs typeface="Comic Sans MS"/>
                <a:sym typeface="Arial" charset="0"/>
              </a:rPr>
              <a:t>coherent diffraction (nuclei intact)</a:t>
            </a:r>
          </a:p>
          <a:p>
            <a:pPr marL="82550" indent="-285750">
              <a:spcBef>
                <a:spcPts val="213"/>
              </a:spcBef>
              <a:buClr>
                <a:srgbClr val="3333CC"/>
              </a:buClr>
              <a:buSzPct val="114000"/>
              <a:buFont typeface="Wingdings" pitchFamily="2" charset="2"/>
              <a:buChar char="Ø"/>
            </a:pPr>
            <a:r>
              <a:rPr lang="en-US" b="0" dirty="0">
                <a:solidFill>
                  <a:schemeClr val="tx1"/>
                </a:solidFill>
                <a:latin typeface="Comic Sans MS"/>
                <a:ea typeface="ＭＳ Ｐゴシック" charset="0"/>
                <a:cs typeface="Comic Sans MS"/>
                <a:sym typeface="Arial" charset="0"/>
              </a:rPr>
              <a:t>breakup into nucleons (nucleons intact)</a:t>
            </a:r>
          </a:p>
          <a:p>
            <a:pPr marL="82550" indent="-285750">
              <a:spcBef>
                <a:spcPts val="213"/>
              </a:spcBef>
              <a:buClr>
                <a:srgbClr val="3333CC"/>
              </a:buClr>
              <a:buSzPct val="114000"/>
              <a:buFont typeface="Wingdings" pitchFamily="2" charset="2"/>
              <a:buChar char="Ø"/>
            </a:pPr>
            <a:r>
              <a:rPr lang="en-US" b="0" dirty="0">
                <a:solidFill>
                  <a:schemeClr val="tx1"/>
                </a:solidFill>
                <a:latin typeface="Comic Sans MS"/>
                <a:ea typeface="ＭＳ Ｐゴシック" charset="0"/>
                <a:cs typeface="Comic Sans MS"/>
                <a:sym typeface="Arial" charset="0"/>
              </a:rPr>
              <a:t>incoherent diffraction</a:t>
            </a:r>
          </a:p>
          <a:p>
            <a:pPr marL="82550" indent="-285750">
              <a:spcBef>
                <a:spcPts val="213"/>
              </a:spcBef>
              <a:buClr>
                <a:srgbClr val="3333CC"/>
              </a:buClr>
              <a:buSzPct val="114000"/>
              <a:buFont typeface="Wingdings" pitchFamily="2" charset="2"/>
              <a:buChar char="Ø"/>
            </a:pPr>
            <a:r>
              <a:rPr lang="en-US" b="0" dirty="0">
                <a:solidFill>
                  <a:schemeClr val="tx1"/>
                </a:solidFill>
                <a:latin typeface="Comic Sans MS"/>
                <a:ea typeface="ＭＳ Ｐゴシック" charset="0"/>
                <a:cs typeface="Comic Sans MS"/>
                <a:sym typeface="Arial" charset="0"/>
              </a:rPr>
              <a:t>Predictions: </a:t>
            </a:r>
            <a:r>
              <a:rPr lang="en-US" b="0" dirty="0" err="1">
                <a:solidFill>
                  <a:schemeClr val="tx1"/>
                </a:solidFill>
                <a:latin typeface="Comic Sans MS"/>
                <a:ea typeface="ＭＳ Ｐゴシック" charset="0"/>
                <a:cs typeface="Comic Sans MS"/>
                <a:sym typeface="Arial" charset="0"/>
              </a:rPr>
              <a:t>σ</a:t>
            </a:r>
            <a:r>
              <a:rPr lang="en-US" b="0" baseline="-6000" dirty="0" err="1">
                <a:solidFill>
                  <a:schemeClr val="tx1"/>
                </a:solidFill>
                <a:latin typeface="Comic Sans MS"/>
                <a:ea typeface="ＭＳ Ｐゴシック" charset="0"/>
                <a:cs typeface="Comic Sans MS"/>
                <a:sym typeface="Arial" charset="0"/>
              </a:rPr>
              <a:t>diff</a:t>
            </a:r>
            <a:r>
              <a:rPr lang="en-US" b="0" dirty="0">
                <a:solidFill>
                  <a:schemeClr val="tx1"/>
                </a:solidFill>
                <a:latin typeface="Comic Sans MS"/>
                <a:ea typeface="ＭＳ Ｐゴシック" charset="0"/>
                <a:cs typeface="Comic Sans MS"/>
                <a:sym typeface="Arial" charset="0"/>
              </a:rPr>
              <a:t>/</a:t>
            </a:r>
            <a:r>
              <a:rPr lang="en-US" b="0" dirty="0" err="1">
                <a:solidFill>
                  <a:schemeClr val="tx1"/>
                </a:solidFill>
                <a:latin typeface="Comic Sans MS"/>
                <a:ea typeface="ＭＳ Ｐゴシック" charset="0"/>
                <a:cs typeface="Comic Sans MS"/>
                <a:sym typeface="Arial" charset="0"/>
              </a:rPr>
              <a:t>σ</a:t>
            </a:r>
            <a:r>
              <a:rPr lang="en-US" b="0" baseline="-6000" dirty="0" err="1">
                <a:solidFill>
                  <a:schemeClr val="tx1"/>
                </a:solidFill>
                <a:latin typeface="Comic Sans MS"/>
                <a:ea typeface="ＭＳ Ｐゴシック" charset="0"/>
                <a:cs typeface="Comic Sans MS"/>
                <a:sym typeface="Arial" charset="0"/>
              </a:rPr>
              <a:t>tot</a:t>
            </a:r>
            <a:r>
              <a:rPr lang="en-US" b="0" dirty="0">
                <a:solidFill>
                  <a:schemeClr val="tx1"/>
                </a:solidFill>
                <a:latin typeface="Comic Sans MS"/>
                <a:ea typeface="ＭＳ Ｐゴシック" charset="0"/>
                <a:cs typeface="Comic Sans MS"/>
                <a:sym typeface="Arial" charset="0"/>
              </a:rPr>
              <a:t> in </a:t>
            </a:r>
            <a:r>
              <a:rPr lang="en-US" b="0" dirty="0" err="1">
                <a:solidFill>
                  <a:schemeClr val="tx1"/>
                </a:solidFill>
                <a:latin typeface="Comic Sans MS"/>
                <a:ea typeface="ＭＳ Ｐゴシック" charset="0"/>
                <a:cs typeface="Comic Sans MS"/>
                <a:sym typeface="Arial" charset="0"/>
              </a:rPr>
              <a:t>e+A</a:t>
            </a:r>
            <a:r>
              <a:rPr lang="en-US" b="0" dirty="0">
                <a:solidFill>
                  <a:schemeClr val="tx1"/>
                </a:solidFill>
                <a:latin typeface="Comic Sans MS"/>
                <a:ea typeface="ＭＳ Ｐゴシック" charset="0"/>
                <a:cs typeface="Comic Sans MS"/>
                <a:sym typeface="Arial" charset="0"/>
              </a:rPr>
              <a:t> ~25-40% </a:t>
            </a:r>
            <a:endParaRPr lang="en-US" b="0" dirty="0">
              <a:solidFill>
                <a:schemeClr val="tx1"/>
              </a:solidFill>
              <a:latin typeface="Comic Sans MS"/>
              <a:ea typeface="ヒラギノ角ゴ ProN W3" charset="0"/>
              <a:cs typeface="Comic Sans MS"/>
              <a:sym typeface="Arial" charset="0"/>
            </a:endParaRPr>
          </a:p>
        </p:txBody>
      </p:sp>
      <p:grpSp>
        <p:nvGrpSpPr>
          <p:cNvPr id="4" name="Group 3"/>
          <p:cNvGrpSpPr/>
          <p:nvPr/>
        </p:nvGrpSpPr>
        <p:grpSpPr>
          <a:xfrm>
            <a:off x="927100" y="744538"/>
            <a:ext cx="2438400" cy="4232275"/>
            <a:chOff x="927100" y="744538"/>
            <a:chExt cx="2438400" cy="4232275"/>
          </a:xfrm>
        </p:grpSpPr>
        <p:pic>
          <p:nvPicPr>
            <p:cNvPr id="5940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00" y="744538"/>
              <a:ext cx="2438400" cy="423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59401" name="Rectangle 9"/>
            <p:cNvSpPr>
              <a:spLocks/>
            </p:cNvSpPr>
            <p:nvPr/>
          </p:nvSpPr>
          <p:spPr bwMode="auto">
            <a:xfrm>
              <a:off x="2616200" y="850900"/>
              <a:ext cx="51584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b="0" dirty="0" err="1">
                  <a:solidFill>
                    <a:schemeClr val="tx1"/>
                  </a:solidFill>
                  <a:latin typeface="Arial" charset="0"/>
                  <a:ea typeface="ＭＳ Ｐゴシック" charset="0"/>
                  <a:cs typeface="Arial" charset="0"/>
                  <a:sym typeface="Arial" charset="0"/>
                </a:rPr>
                <a:t>e+p</a:t>
              </a:r>
              <a:endParaRPr lang="en-US" sz="2000" b="0" dirty="0">
                <a:solidFill>
                  <a:schemeClr val="tx1"/>
                </a:solidFill>
                <a:latin typeface="Arial" charset="0"/>
                <a:ea typeface="ＭＳ Ｐゴシック" charset="0"/>
                <a:cs typeface="Arial" charset="0"/>
                <a:sym typeface="Arial" charset="0"/>
              </a:endParaRPr>
            </a:p>
          </p:txBody>
        </p:sp>
      </p:grpSp>
    </p:spTree>
    <p:extLst>
      <p:ext uri="{BB962C8B-B14F-4D97-AF65-F5344CB8AC3E}">
        <p14:creationId xmlns:p14="http://schemas.microsoft.com/office/powerpoint/2010/main" val="1832081051"/>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939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939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939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499"/>
                                          </p:stCondLst>
                                        </p:cTn>
                                        <p:tgtEl>
                                          <p:spTgt spid="593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9399"/>
                                        </p:tgtEl>
                                        <p:attrNameLst>
                                          <p:attrName>style.visibility</p:attrName>
                                        </p:attrNameLst>
                                      </p:cBhvr>
                                      <p:to>
                                        <p:strVal val="visible"/>
                                      </p:to>
                                    </p:set>
                                  </p:childTnLst>
                                </p:cTn>
                              </p:par>
                              <p:par>
                                <p:cTn id="15" presetID="16" presetClass="entr" presetSubtype="37"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par>
                                <p:cTn id="18" presetID="16" presetClass="entr" presetSubtype="37" fill="hold" nodeType="withEffect">
                                  <p:stCondLst>
                                    <p:cond delay="0"/>
                                  </p:stCondLst>
                                  <p:childTnLst>
                                    <p:set>
                                      <p:cBhvr>
                                        <p:cTn id="19" dur="1" fill="hold">
                                          <p:stCondLst>
                                            <p:cond delay="0"/>
                                          </p:stCondLst>
                                        </p:cTn>
                                        <p:tgtEl>
                                          <p:spTgt spid="59400"/>
                                        </p:tgtEl>
                                        <p:attrNameLst>
                                          <p:attrName>style.visibility</p:attrName>
                                        </p:attrNameLst>
                                      </p:cBhvr>
                                      <p:to>
                                        <p:strVal val="visible"/>
                                      </p:to>
                                    </p:set>
                                    <p:animEffect transition="in" filter="barn(outVertical)">
                                      <p:cBhvr>
                                        <p:cTn id="20" dur="500"/>
                                        <p:tgtEl>
                                          <p:spTgt spid="59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autoUpdateAnimBg="0"/>
      <p:bldP spid="59397" grpId="0"/>
      <p:bldP spid="59399"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US" sz="2400" cap="none" dirty="0">
                <a:uFill>
                  <a:solidFill>
                    <a:srgbClr val="021EAA"/>
                  </a:solidFill>
                </a:uFill>
              </a:rPr>
              <a:t>EIC</a:t>
            </a:r>
            <a:r>
              <a:rPr lang="en-US" sz="2400" dirty="0">
                <a:uFill>
                  <a:solidFill>
                    <a:srgbClr val="021EAA"/>
                  </a:solidFill>
                </a:uFill>
              </a:rPr>
              <a:t>: Spatial Gluon Distribution from </a:t>
            </a:r>
            <a:r>
              <a:rPr lang="en-US" sz="2400" cap="none" dirty="0" err="1">
                <a:uFill>
                  <a:solidFill>
                    <a:srgbClr val="021EAA"/>
                  </a:solidFill>
                </a:uFill>
              </a:rPr>
              <a:t>d</a:t>
            </a:r>
            <a:r>
              <a:rPr lang="en-US" sz="2400" cap="none" dirty="0" err="1">
                <a:uFill>
                  <a:solidFill>
                    <a:srgbClr val="021EAA"/>
                  </a:solidFill>
                </a:uFill>
                <a:latin typeface="Symbol"/>
                <a:ea typeface="Symbol"/>
                <a:cs typeface="Symbol"/>
                <a:sym typeface="Symbol"/>
              </a:rPr>
              <a:t>σ</a:t>
            </a:r>
            <a:r>
              <a:rPr lang="en-US" sz="2400" cap="none" dirty="0">
                <a:uFill>
                  <a:solidFill>
                    <a:srgbClr val="021EAA"/>
                  </a:solidFill>
                </a:uFill>
              </a:rPr>
              <a:t>/dt</a:t>
            </a:r>
            <a:endParaRPr lang="en-US" sz="2400" cap="none" dirty="0"/>
          </a:p>
        </p:txBody>
      </p:sp>
      <p:sp>
        <p:nvSpPr>
          <p:cNvPr id="301" name="Shape 301"/>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uFillTx/>
              </a:defRPr>
            </a:pPr>
            <a:fld id="{86CB4B4D-7CA3-9044-876B-883B54F8677D}" type="slidenum">
              <a:rPr sz="1400">
                <a:solidFill>
                  <a:srgbClr val="011585"/>
                </a:solidFill>
                <a:uFill>
                  <a:solidFill>
                    <a:srgbClr val="011585"/>
                  </a:solidFill>
                </a:uFill>
              </a:rPr>
              <a:t>27</a:t>
            </a:fld>
            <a:endParaRPr sz="1400">
              <a:solidFill>
                <a:srgbClr val="011585"/>
              </a:solidFill>
              <a:uFill>
                <a:solidFill>
                  <a:srgbClr val="011585"/>
                </a:solidFill>
              </a:uFill>
            </a:endParaRPr>
          </a:p>
        </p:txBody>
      </p:sp>
      <p:sp>
        <p:nvSpPr>
          <p:cNvPr id="313" name="Shape 313"/>
          <p:cNvSpPr>
            <a:spLocks noGrp="1"/>
          </p:cNvSpPr>
          <p:nvPr>
            <p:ph type="body" idx="4294967295"/>
          </p:nvPr>
        </p:nvSpPr>
        <p:spPr>
          <a:xfrm>
            <a:off x="0" y="5543324"/>
            <a:ext cx="8763000" cy="988105"/>
          </a:xfrm>
          <a:prstGeom prst="rect">
            <a:avLst/>
          </a:prstGeom>
        </p:spPr>
        <p:txBody>
          <a:bodyPr/>
          <a:lstStyle/>
          <a:p>
            <a:pPr lvl="1">
              <a:spcBef>
                <a:spcPts val="0"/>
              </a:spcBef>
              <a:defRPr sz="1800">
                <a:uFillTx/>
              </a:defRPr>
            </a:pPr>
            <a:r>
              <a:rPr sz="1600" i="1" dirty="0">
                <a:solidFill>
                  <a:srgbClr val="0000FF"/>
                </a:solidFill>
                <a:uFill>
                  <a:solidFill/>
                </a:uFill>
                <a:latin typeface="Comic Sans MS" panose="030F0902030302020204" pitchFamily="66" charset="0"/>
              </a:rPr>
              <a:t>d</a:t>
            </a:r>
            <a:r>
              <a:rPr sz="1600" i="1" dirty="0">
                <a:solidFill>
                  <a:srgbClr val="0000FF"/>
                </a:solidFill>
                <a:uFill>
                  <a:solidFill/>
                </a:uFill>
                <a:latin typeface="Comic Sans MS" panose="030F0902030302020204" pitchFamily="66" charset="0"/>
                <a:ea typeface="Symbol"/>
                <a:cs typeface="Symbol"/>
                <a:sym typeface="Symbol"/>
              </a:rPr>
              <a:t>σ</a:t>
            </a:r>
            <a:r>
              <a:rPr sz="1600" i="1" dirty="0">
                <a:solidFill>
                  <a:srgbClr val="0000FF"/>
                </a:solidFill>
                <a:uFill>
                  <a:solidFill/>
                </a:uFill>
                <a:latin typeface="Comic Sans MS" panose="030F0902030302020204" pitchFamily="66" charset="0"/>
              </a:rPr>
              <a:t>/dt</a:t>
            </a:r>
            <a:r>
              <a:rPr sz="1600" i="1" dirty="0">
                <a:uFill>
                  <a:solidFill/>
                </a:uFill>
                <a:latin typeface="Comic Sans MS" panose="030F0902030302020204" pitchFamily="66" charset="0"/>
              </a:rPr>
              <a:t>:</a:t>
            </a:r>
            <a:r>
              <a:rPr sz="1600" dirty="0">
                <a:uFill>
                  <a:solidFill/>
                </a:uFill>
                <a:latin typeface="Comic Sans MS" panose="030F0902030302020204" pitchFamily="66" charset="0"/>
              </a:rPr>
              <a:t> diffractive pattern known from wave optics</a:t>
            </a:r>
          </a:p>
          <a:p>
            <a:pPr lvl="1">
              <a:spcBef>
                <a:spcPts val="0"/>
              </a:spcBef>
              <a:defRPr sz="1800">
                <a:uFillTx/>
              </a:defRPr>
            </a:pPr>
            <a:r>
              <a:rPr sz="1600" i="1" dirty="0">
                <a:uFill>
                  <a:solidFill/>
                </a:uFill>
                <a:latin typeface="Comic Sans MS" panose="030F0902030302020204" pitchFamily="66" charset="0"/>
                <a:ea typeface="Symbol"/>
                <a:cs typeface="Symbol"/>
                <a:sym typeface="Symbol"/>
              </a:rPr>
              <a:t>φ</a:t>
            </a:r>
            <a:r>
              <a:rPr sz="1600" dirty="0">
                <a:uFill>
                  <a:solidFill/>
                </a:uFill>
                <a:latin typeface="Comic Sans MS" panose="030F0902030302020204" pitchFamily="66" charset="0"/>
                <a:ea typeface="Symbol"/>
                <a:cs typeface="Symbol"/>
                <a:sym typeface="Symbol"/>
              </a:rPr>
              <a:t> </a:t>
            </a:r>
            <a:r>
              <a:rPr sz="1600" dirty="0">
                <a:uFill>
                  <a:solidFill/>
                </a:uFill>
                <a:latin typeface="Comic Sans MS" panose="030F0902030302020204" pitchFamily="66" charset="0"/>
              </a:rPr>
              <a:t>sensitive to saturation effects, smaller </a:t>
            </a:r>
            <a:r>
              <a:rPr sz="1600" i="1" dirty="0">
                <a:uFill>
                  <a:solidFill/>
                </a:uFill>
                <a:latin typeface="Comic Sans MS" panose="030F0902030302020204" pitchFamily="66" charset="0"/>
              </a:rPr>
              <a:t>J/</a:t>
            </a:r>
            <a:r>
              <a:rPr sz="1600" i="1" dirty="0">
                <a:uFill>
                  <a:solidFill/>
                </a:uFill>
                <a:latin typeface="Comic Sans MS" panose="030F0902030302020204" pitchFamily="66" charset="0"/>
                <a:ea typeface="Symbol"/>
                <a:cs typeface="Symbol"/>
                <a:sym typeface="Symbol"/>
              </a:rPr>
              <a:t>ψ</a:t>
            </a:r>
            <a:r>
              <a:rPr sz="1600" dirty="0">
                <a:uFill>
                  <a:solidFill/>
                </a:uFill>
                <a:latin typeface="Comic Sans MS" panose="030F0902030302020204" pitchFamily="66" charset="0"/>
                <a:ea typeface="Symbol"/>
                <a:cs typeface="Symbol"/>
                <a:sym typeface="Symbol"/>
              </a:rPr>
              <a:t> </a:t>
            </a:r>
            <a:r>
              <a:rPr sz="1600" dirty="0">
                <a:uFill>
                  <a:solidFill/>
                </a:uFill>
                <a:latin typeface="Comic Sans MS" panose="030F0902030302020204" pitchFamily="66" charset="0"/>
              </a:rPr>
              <a:t>shows no effect</a:t>
            </a:r>
          </a:p>
          <a:p>
            <a:pPr lvl="1">
              <a:spcBef>
                <a:spcPts val="0"/>
              </a:spcBef>
              <a:defRPr sz="1800">
                <a:uFillTx/>
              </a:defRPr>
            </a:pPr>
            <a:r>
              <a:rPr sz="1600" i="1" dirty="0">
                <a:uFill>
                  <a:solidFill/>
                </a:uFill>
                <a:latin typeface="Comic Sans MS" panose="030F0902030302020204" pitchFamily="66" charset="0"/>
              </a:rPr>
              <a:t>J/</a:t>
            </a:r>
            <a:r>
              <a:rPr sz="1600" i="1" dirty="0">
                <a:uFill>
                  <a:solidFill/>
                </a:uFill>
                <a:latin typeface="Comic Sans MS" panose="030F0902030302020204" pitchFamily="66" charset="0"/>
                <a:ea typeface="Symbol"/>
                <a:cs typeface="Symbol"/>
                <a:sym typeface="Symbol"/>
              </a:rPr>
              <a:t>ψ</a:t>
            </a:r>
            <a:r>
              <a:rPr sz="1600" dirty="0">
                <a:uFill>
                  <a:solidFill/>
                </a:uFill>
                <a:latin typeface="Comic Sans MS" panose="030F0902030302020204" pitchFamily="66" charset="0"/>
              </a:rPr>
              <a:t> perfectly suited to extract source distribution</a:t>
            </a:r>
          </a:p>
        </p:txBody>
      </p:sp>
      <p:grpSp>
        <p:nvGrpSpPr>
          <p:cNvPr id="304" name="Group 304"/>
          <p:cNvGrpSpPr/>
          <p:nvPr/>
        </p:nvGrpSpPr>
        <p:grpSpPr>
          <a:xfrm>
            <a:off x="233043" y="1816476"/>
            <a:ext cx="6575256" cy="348813"/>
            <a:chOff x="0" y="62454"/>
            <a:chExt cx="6575254" cy="348811"/>
          </a:xfrm>
        </p:grpSpPr>
        <p:sp>
          <p:nvSpPr>
            <p:cNvPr id="302" name="Shape 302"/>
            <p:cNvSpPr/>
            <p:nvPr/>
          </p:nvSpPr>
          <p:spPr>
            <a:xfrm>
              <a:off x="0" y="62454"/>
              <a:ext cx="5064562" cy="3488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lvl="0">
                <a:defRPr sz="1800">
                  <a:uFillTx/>
                </a:defRPr>
              </a:pPr>
              <a:r>
                <a:rPr sz="1600" dirty="0">
                  <a:uFill>
                    <a:solidFill/>
                  </a:uFill>
                  <a:latin typeface="Comic Sans MS" panose="030F0902030302020204" pitchFamily="66" charset="0"/>
                </a:rPr>
                <a:t>Diffractive vector meson production:</a:t>
              </a:r>
            </a:p>
          </p:txBody>
        </p:sp>
        <p:sp>
          <p:nvSpPr>
            <p:cNvPr id="303" name="Shape 303"/>
            <p:cNvSpPr/>
            <p:nvPr/>
          </p:nvSpPr>
          <p:spPr>
            <a:xfrm>
              <a:off x="3837326" y="62454"/>
              <a:ext cx="2737928" cy="3488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uFillTx/>
                </a:defRPr>
              </a:pPr>
              <a:r>
                <a:rPr sz="1600" dirty="0">
                  <a:uFill>
                    <a:solidFill/>
                  </a:uFill>
                  <a:latin typeface="Comic Sans MS" panose="030F0902030302020204" pitchFamily="66" charset="0"/>
                </a:rPr>
                <a:t>e + Au → e</a:t>
              </a:r>
              <a:r>
                <a:rPr sz="1600" dirty="0">
                  <a:uFill>
                    <a:solidFill/>
                  </a:uFill>
                  <a:latin typeface="Comic Sans MS" panose="030F0902030302020204" pitchFamily="66" charset="0"/>
                  <a:ea typeface="Symbol"/>
                  <a:cs typeface="Symbol"/>
                  <a:sym typeface="Symbol"/>
                </a:rPr>
                <a:t>′</a:t>
              </a:r>
              <a:r>
                <a:rPr sz="1600" dirty="0">
                  <a:uFill>
                    <a:solidFill/>
                  </a:uFill>
                  <a:latin typeface="Comic Sans MS" panose="030F0902030302020204" pitchFamily="66" charset="0"/>
                </a:rPr>
                <a:t> + Au</a:t>
              </a:r>
              <a:r>
                <a:rPr sz="1600" dirty="0">
                  <a:uFill>
                    <a:solidFill/>
                  </a:uFill>
                  <a:latin typeface="Comic Sans MS" panose="030F0902030302020204" pitchFamily="66" charset="0"/>
                  <a:ea typeface="Symbol"/>
                  <a:cs typeface="Symbol"/>
                  <a:sym typeface="Symbol"/>
                </a:rPr>
                <a:t>′</a:t>
              </a:r>
              <a:r>
                <a:rPr sz="1600" dirty="0">
                  <a:uFill>
                    <a:solidFill/>
                  </a:uFill>
                  <a:latin typeface="Comic Sans MS" panose="030F0902030302020204" pitchFamily="66" charset="0"/>
                </a:rPr>
                <a:t> + J/</a:t>
              </a:r>
              <a:r>
                <a:rPr sz="1600" dirty="0">
                  <a:uFill>
                    <a:solidFill/>
                  </a:uFill>
                  <a:latin typeface="Comic Sans MS" panose="030F0902030302020204" pitchFamily="66" charset="0"/>
                  <a:ea typeface="Symbol"/>
                  <a:cs typeface="Symbol"/>
                  <a:sym typeface="Symbol"/>
                </a:rPr>
                <a:t>ψ,</a:t>
              </a:r>
              <a:r>
                <a:rPr sz="1600" dirty="0">
                  <a:uFill>
                    <a:solidFill/>
                  </a:uFill>
                  <a:latin typeface="Comic Sans MS" panose="030F0902030302020204" pitchFamily="66" charset="0"/>
                </a:rPr>
                <a:t> </a:t>
              </a:r>
              <a:r>
                <a:rPr sz="1600" dirty="0">
                  <a:uFill>
                    <a:solidFill/>
                  </a:uFill>
                  <a:latin typeface="Comic Sans MS" panose="030F0902030302020204" pitchFamily="66" charset="0"/>
                  <a:ea typeface="Symbol"/>
                  <a:cs typeface="Symbol"/>
                  <a:sym typeface="Symbol"/>
                </a:rPr>
                <a:t>φ, ρ</a:t>
              </a:r>
            </a:p>
          </p:txBody>
        </p:sp>
      </p:grpSp>
      <p:sp>
        <p:nvSpPr>
          <p:cNvPr id="305" name="Shape 305"/>
          <p:cNvSpPr/>
          <p:nvPr/>
        </p:nvSpPr>
        <p:spPr>
          <a:xfrm>
            <a:off x="269329" y="2147580"/>
            <a:ext cx="5411738" cy="34881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285750" marR="41275" lvl="0" indent="-285750">
              <a:buClr>
                <a:srgbClr val="0000FF"/>
              </a:buClr>
              <a:buSzPct val="100000"/>
              <a:buFont typeface="Wingdings" charset="2"/>
              <a:buChar char="Ø"/>
              <a:defRPr sz="1800">
                <a:uFillTx/>
              </a:defRPr>
            </a:pPr>
            <a:r>
              <a:rPr sz="1600" dirty="0">
                <a:uFill>
                  <a:solidFill/>
                </a:uFill>
                <a:latin typeface="Comic Sans MS" panose="030F0902030302020204" pitchFamily="66" charset="0"/>
              </a:rPr>
              <a:t>Momentum transfer </a:t>
            </a:r>
            <a:r>
              <a:rPr sz="1600" i="1" dirty="0">
                <a:uFill>
                  <a:solidFill/>
                </a:uFill>
                <a:latin typeface="Comic Sans MS" panose="030F0902030302020204" pitchFamily="66" charset="0"/>
              </a:rPr>
              <a:t>t</a:t>
            </a:r>
            <a:r>
              <a:rPr sz="1600" dirty="0">
                <a:uFill>
                  <a:solidFill/>
                </a:uFill>
                <a:latin typeface="Comic Sans MS" panose="030F0902030302020204" pitchFamily="66" charset="0"/>
              </a:rPr>
              <a:t> = |</a:t>
            </a:r>
            <a:r>
              <a:rPr sz="1600" b="1" dirty="0">
                <a:uFill>
                  <a:solidFill/>
                </a:uFill>
                <a:latin typeface="Comic Sans MS" panose="030F0902030302020204" pitchFamily="66" charset="0"/>
              </a:rPr>
              <a:t>p</a:t>
            </a:r>
            <a:r>
              <a:rPr sz="1600" baseline="-5999" dirty="0">
                <a:uFill>
                  <a:solidFill/>
                </a:uFill>
                <a:latin typeface="Comic Sans MS" panose="030F0902030302020204" pitchFamily="66" charset="0"/>
              </a:rPr>
              <a:t>Au</a:t>
            </a:r>
            <a:r>
              <a:rPr sz="1600" dirty="0">
                <a:uFill>
                  <a:solidFill/>
                </a:uFill>
                <a:latin typeface="Comic Sans MS" panose="030F0902030302020204" pitchFamily="66" charset="0"/>
              </a:rPr>
              <a:t>-</a:t>
            </a:r>
            <a:r>
              <a:rPr sz="1600" b="1" dirty="0">
                <a:uFill>
                  <a:solidFill/>
                </a:uFill>
                <a:latin typeface="Comic Sans MS" panose="030F0902030302020204" pitchFamily="66" charset="0"/>
              </a:rPr>
              <a:t>p</a:t>
            </a:r>
            <a:r>
              <a:rPr sz="1600" baseline="-5999" dirty="0">
                <a:uFill>
                  <a:solidFill/>
                </a:uFill>
                <a:latin typeface="Comic Sans MS" panose="030F0902030302020204" pitchFamily="66" charset="0"/>
              </a:rPr>
              <a:t>Au</a:t>
            </a:r>
            <a:r>
              <a:rPr sz="1600" baseline="-5999" dirty="0">
                <a:uFill>
                  <a:solidFill/>
                </a:uFill>
                <a:latin typeface="Comic Sans MS" panose="030F0902030302020204" pitchFamily="66" charset="0"/>
                <a:ea typeface="Symbol"/>
                <a:cs typeface="Symbol"/>
                <a:sym typeface="Symbol"/>
              </a:rPr>
              <a:t>′</a:t>
            </a:r>
            <a:r>
              <a:rPr sz="1600" dirty="0">
                <a:uFill>
                  <a:solidFill/>
                </a:uFill>
                <a:latin typeface="Comic Sans MS" panose="030F0902030302020204" pitchFamily="66" charset="0"/>
              </a:rPr>
              <a:t>|</a:t>
            </a:r>
            <a:r>
              <a:rPr sz="1600" baseline="31999" dirty="0">
                <a:uFill>
                  <a:solidFill/>
                </a:uFill>
                <a:latin typeface="Comic Sans MS" panose="030F0902030302020204" pitchFamily="66" charset="0"/>
              </a:rPr>
              <a:t>2 </a:t>
            </a:r>
            <a:r>
              <a:rPr sz="1600" dirty="0">
                <a:uFill>
                  <a:solidFill/>
                </a:uFill>
                <a:latin typeface="Comic Sans MS" panose="030F0902030302020204" pitchFamily="66" charset="0"/>
              </a:rPr>
              <a:t>conjugate to </a:t>
            </a:r>
            <a:r>
              <a:rPr sz="1600" i="1" dirty="0">
                <a:uFill>
                  <a:solidFill/>
                </a:uFill>
                <a:latin typeface="Comic Sans MS" panose="030F0902030302020204" pitchFamily="66" charset="0"/>
              </a:rPr>
              <a:t>b</a:t>
            </a:r>
            <a:r>
              <a:rPr sz="1600" i="1" baseline="-5999" dirty="0">
                <a:uFill>
                  <a:solidFill/>
                </a:uFill>
                <a:latin typeface="Comic Sans MS" panose="030F0902030302020204" pitchFamily="66" charset="0"/>
              </a:rPr>
              <a:t>T</a:t>
            </a:r>
            <a:r>
              <a:rPr sz="1600" dirty="0">
                <a:uFill>
                  <a:solidFill/>
                </a:uFill>
                <a:latin typeface="Comic Sans MS" panose="030F0902030302020204" pitchFamily="66" charset="0"/>
              </a:rPr>
              <a:t> </a:t>
            </a:r>
          </a:p>
        </p:txBody>
      </p:sp>
      <p:sp>
        <p:nvSpPr>
          <p:cNvPr id="306" name="Shape 306"/>
          <p:cNvSpPr/>
          <p:nvPr/>
        </p:nvSpPr>
        <p:spPr>
          <a:xfrm>
            <a:off x="176801" y="599645"/>
            <a:ext cx="6165149" cy="84125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uFillTx/>
              </a:defRPr>
            </a:pPr>
            <a:r>
              <a:rPr sz="1600" dirty="0">
                <a:solidFill>
                  <a:srgbClr val="0000FF"/>
                </a:solidFill>
                <a:uFill>
                  <a:solidFill/>
                </a:uFill>
                <a:latin typeface="Comic Sans MS" panose="030F0902030302020204" pitchFamily="66" charset="0"/>
              </a:rPr>
              <a:t>1950-60: </a:t>
            </a:r>
            <a:r>
              <a:rPr sz="1600" dirty="0">
                <a:uFill>
                  <a:solidFill/>
                </a:uFill>
                <a:latin typeface="Comic Sans MS" panose="030F0902030302020204" pitchFamily="66" charset="0"/>
              </a:rPr>
              <a:t>Measurement of charge (proton) distribution in nuclei</a:t>
            </a:r>
          </a:p>
          <a:p>
            <a:pPr lvl="0">
              <a:defRPr sz="1800">
                <a:uFillTx/>
              </a:defRPr>
            </a:pPr>
            <a:r>
              <a:rPr sz="1600" dirty="0">
                <a:solidFill>
                  <a:srgbClr val="0000FF"/>
                </a:solidFill>
                <a:uFill>
                  <a:solidFill/>
                </a:uFill>
                <a:latin typeface="Comic Sans MS" panose="030F0902030302020204" pitchFamily="66" charset="0"/>
              </a:rPr>
              <a:t>Ongoing:</a:t>
            </a:r>
            <a:r>
              <a:rPr sz="1600" dirty="0">
                <a:uFill>
                  <a:solidFill/>
                </a:uFill>
                <a:latin typeface="Comic Sans MS" panose="030F0902030302020204" pitchFamily="66" charset="0"/>
              </a:rPr>
              <a:t> Measurement of neutron distribution in nuclei</a:t>
            </a:r>
          </a:p>
          <a:p>
            <a:pPr lvl="0">
              <a:defRPr sz="1800">
                <a:uFillTx/>
              </a:defRPr>
            </a:pPr>
            <a:r>
              <a:rPr sz="1600" dirty="0">
                <a:solidFill>
                  <a:srgbClr val="0000FF"/>
                </a:solidFill>
                <a:uFill>
                  <a:solidFill/>
                </a:uFill>
                <a:latin typeface="Comic Sans MS" panose="030F0902030302020204" pitchFamily="66" charset="0"/>
              </a:rPr>
              <a:t>EIC ⇒ Gluon distribution in nuclei</a:t>
            </a:r>
          </a:p>
        </p:txBody>
      </p:sp>
      <p:sp>
        <p:nvSpPr>
          <p:cNvPr id="307" name="Shape 307"/>
          <p:cNvSpPr/>
          <p:nvPr/>
        </p:nvSpPr>
        <p:spPr>
          <a:xfrm>
            <a:off x="196758" y="1484919"/>
            <a:ext cx="931044" cy="34881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vl1pPr>
          </a:lstStyle>
          <a:p>
            <a:pPr lvl="0">
              <a:defRPr sz="1800" b="0">
                <a:uFillTx/>
              </a:defRPr>
            </a:pPr>
            <a:r>
              <a:rPr sz="1600" b="1" dirty="0">
                <a:uFill>
                  <a:solidFill/>
                </a:uFill>
                <a:latin typeface="Comic Sans MS" panose="030F0902030302020204" pitchFamily="66" charset="0"/>
              </a:rPr>
              <a:t>Method:</a:t>
            </a:r>
          </a:p>
        </p:txBody>
      </p:sp>
      <p:grpSp>
        <p:nvGrpSpPr>
          <p:cNvPr id="318" name="Group 318"/>
          <p:cNvGrpSpPr/>
          <p:nvPr/>
        </p:nvGrpSpPr>
        <p:grpSpPr>
          <a:xfrm>
            <a:off x="4611140" y="2763848"/>
            <a:ext cx="4407228" cy="2313007"/>
            <a:chOff x="51734" y="77100"/>
            <a:chExt cx="4407226" cy="2313006"/>
          </a:xfrm>
        </p:grpSpPr>
        <p:grpSp>
          <p:nvGrpSpPr>
            <p:cNvPr id="316" name="Group 316"/>
            <p:cNvGrpSpPr/>
            <p:nvPr/>
          </p:nvGrpSpPr>
          <p:grpSpPr>
            <a:xfrm>
              <a:off x="51734" y="77100"/>
              <a:ext cx="4407226" cy="2313006"/>
              <a:chOff x="51734" y="77100"/>
              <a:chExt cx="4407224" cy="2313005"/>
            </a:xfrm>
          </p:grpSpPr>
          <p:pic>
            <p:nvPicPr>
              <p:cNvPr id="314" name="source_all.pdf"/>
              <p:cNvPicPr/>
              <p:nvPr/>
            </p:nvPicPr>
            <p:blipFill>
              <a:blip r:embed="rId3"/>
              <a:srcRect r="50437" b="50689"/>
              <a:stretch>
                <a:fillRect/>
              </a:stretch>
            </p:blipFill>
            <p:spPr>
              <a:xfrm>
                <a:off x="51735" y="77100"/>
                <a:ext cx="4407225" cy="2313006"/>
              </a:xfrm>
              <a:prstGeom prst="rect">
                <a:avLst/>
              </a:prstGeom>
              <a:ln w="12700" cap="flat">
                <a:noFill/>
                <a:round/>
              </a:ln>
              <a:effectLst/>
            </p:spPr>
          </p:pic>
          <p:sp>
            <p:nvSpPr>
              <p:cNvPr id="315" name="Shape 315"/>
              <p:cNvSpPr/>
              <p:nvPr/>
            </p:nvSpPr>
            <p:spPr>
              <a:xfrm>
                <a:off x="745301" y="154200"/>
                <a:ext cx="308402" cy="282701"/>
              </a:xfrm>
              <a:prstGeom prst="rect">
                <a:avLst/>
              </a:prstGeom>
              <a:solidFill>
                <a:srgbClr val="FFFFFF"/>
              </a:solidFill>
              <a:ln w="12700" cap="flat">
                <a:noFill/>
                <a:round/>
              </a:ln>
              <a:effectLst/>
            </p:spPr>
            <p:txBody>
              <a:bodyPr wrap="square" lIns="0" tIns="0" rIns="0" bIns="0" numCol="1" anchor="ctr">
                <a:noAutofit/>
              </a:bodyPr>
              <a:lstStyle/>
              <a:p>
                <a:pPr lvl="0">
                  <a:defRPr>
                    <a:latin typeface="Times New Roman"/>
                    <a:ea typeface="Times New Roman"/>
                    <a:cs typeface="Times New Roman"/>
                    <a:sym typeface="Times New Roman"/>
                  </a:defRPr>
                </a:pPr>
                <a:endParaRPr>
                  <a:latin typeface="Comic Sans MS" panose="030F0902030302020204" pitchFamily="66" charset="0"/>
                </a:endParaRPr>
              </a:p>
            </p:txBody>
          </p:sp>
        </p:grpSp>
        <p:sp>
          <p:nvSpPr>
            <p:cNvPr id="317" name="Shape 317"/>
            <p:cNvSpPr/>
            <p:nvPr/>
          </p:nvSpPr>
          <p:spPr>
            <a:xfrm>
              <a:off x="1576374" y="1671376"/>
              <a:ext cx="1765199" cy="1993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defRPr sz="1300">
                  <a:solidFill>
                    <a:srgbClr val="008F00"/>
                  </a:solidFill>
                </a:defRPr>
              </a:lvl1pPr>
            </a:lstStyle>
            <a:p>
              <a:pPr lvl="0">
                <a:defRPr sz="1800">
                  <a:solidFill>
                    <a:srgbClr val="000000"/>
                  </a:solidFill>
                  <a:uFillTx/>
                </a:defRPr>
              </a:pPr>
              <a:r>
                <a:rPr sz="1100" dirty="0">
                  <a:solidFill>
                    <a:srgbClr val="0000FF"/>
                  </a:solidFill>
                  <a:uFill>
                    <a:solidFill/>
                  </a:uFill>
                  <a:latin typeface="Comic Sans MS" panose="030F0902030302020204" pitchFamily="66" charset="0"/>
                </a:rPr>
                <a:t>PRC 87 (2013) 024913</a:t>
              </a:r>
            </a:p>
          </p:txBody>
        </p:sp>
      </p:grpSp>
      <p:sp>
        <p:nvSpPr>
          <p:cNvPr id="319" name="Shape 319"/>
          <p:cNvSpPr/>
          <p:nvPr/>
        </p:nvSpPr>
        <p:spPr>
          <a:xfrm>
            <a:off x="116958" y="5240951"/>
            <a:ext cx="8161227" cy="108747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285750" marR="41275" lvl="0" indent="-285750">
              <a:buClr>
                <a:srgbClr val="0000FF"/>
              </a:buClr>
              <a:buSzPct val="100000"/>
              <a:buFont typeface="Wingdings" charset="2"/>
              <a:buChar char="Ø"/>
              <a:defRPr sz="1800">
                <a:uFillTx/>
              </a:defRPr>
            </a:pPr>
            <a:r>
              <a:rPr sz="1600" dirty="0">
                <a:uFill>
                  <a:solidFill/>
                </a:uFill>
                <a:latin typeface="Comic Sans MS" panose="030F0902030302020204" pitchFamily="66" charset="0"/>
              </a:rPr>
              <a:t>Converges to input F(b) rapidly: |</a:t>
            </a:r>
            <a:r>
              <a:rPr sz="1600" i="1" dirty="0">
                <a:uFill>
                  <a:solidFill/>
                </a:uFill>
                <a:latin typeface="Comic Sans MS" panose="030F0902030302020204" pitchFamily="66" charset="0"/>
              </a:rPr>
              <a:t>t</a:t>
            </a:r>
            <a:r>
              <a:rPr sz="1600" dirty="0">
                <a:uFill>
                  <a:solidFill/>
                </a:uFill>
                <a:latin typeface="Comic Sans MS" panose="030F0902030302020204" pitchFamily="66" charset="0"/>
              </a:rPr>
              <a:t>| &lt; 0.1 almost enough</a:t>
            </a:r>
          </a:p>
          <a:p>
            <a:pPr marL="285750" marR="41275" lvl="0" indent="-285750">
              <a:buClr>
                <a:srgbClr val="0000FF"/>
              </a:buClr>
              <a:buSzPct val="100000"/>
              <a:buFont typeface="Wingdings" charset="2"/>
              <a:buChar char="Ø"/>
              <a:defRPr sz="1800">
                <a:uFillTx/>
              </a:defRPr>
            </a:pPr>
            <a:r>
              <a:rPr sz="1600" dirty="0">
                <a:solidFill>
                  <a:srgbClr val="0000FF"/>
                </a:solidFill>
                <a:uFill>
                  <a:solidFill/>
                </a:uFill>
                <a:latin typeface="Comic Sans MS" panose="030F0902030302020204" pitchFamily="66" charset="0"/>
              </a:rPr>
              <a:t>Recover accurately any input distribution used in model used to generate pseudo-data </a:t>
            </a:r>
            <a:r>
              <a:rPr sz="1600" dirty="0">
                <a:uFill>
                  <a:solidFill/>
                </a:uFill>
                <a:latin typeface="Comic Sans MS" panose="030F0902030302020204" pitchFamily="66" charset="0"/>
              </a:rPr>
              <a:t>(here Wood-Saxon)</a:t>
            </a:r>
          </a:p>
          <a:p>
            <a:pPr marL="285750" marR="41275" lvl="1" indent="-285750">
              <a:buClr>
                <a:srgbClr val="0000FF"/>
              </a:buClr>
              <a:buSzPct val="100000"/>
              <a:buFont typeface="Wingdings" charset="2"/>
              <a:buChar char="Ø"/>
              <a:defRPr sz="1800">
                <a:uFillTx/>
              </a:defRPr>
            </a:pPr>
            <a:r>
              <a:rPr sz="1600" dirty="0">
                <a:uFill>
                  <a:solidFill/>
                </a:uFill>
                <a:latin typeface="Comic Sans MS" panose="030F0902030302020204" pitchFamily="66" charset="0"/>
              </a:rPr>
              <a:t>Systematic measurement requires </a:t>
            </a:r>
            <a:r>
              <a:rPr sz="1600" i="1" dirty="0">
                <a:uFill>
                  <a:solidFill/>
                </a:uFill>
                <a:latin typeface="Comic Sans MS" panose="030F0902030302020204" pitchFamily="66" charset="0"/>
                <a:ea typeface="Symbol"/>
                <a:cs typeface="Symbol"/>
                <a:sym typeface="Symbol"/>
              </a:rPr>
              <a:t>∫</a:t>
            </a:r>
            <a:r>
              <a:rPr sz="1600" b="1" i="1" dirty="0">
                <a:uFill>
                  <a:solidFill/>
                </a:uFill>
                <a:latin typeface="Comic Sans MS" panose="030F0902030302020204" pitchFamily="66" charset="0"/>
                <a:ea typeface="Lucida Calligraphy Italic"/>
                <a:cs typeface="Lucida Calligraphy Italic"/>
                <a:sym typeface="Lucida Calligraphy Italic"/>
              </a:rPr>
              <a:t>L</a:t>
            </a:r>
            <a:r>
              <a:rPr sz="1600" i="1" dirty="0">
                <a:uFill>
                  <a:solidFill/>
                </a:uFill>
                <a:latin typeface="Comic Sans MS" panose="030F0902030302020204" pitchFamily="66" charset="0"/>
                <a:ea typeface="Arial Bold"/>
                <a:cs typeface="Arial Bold"/>
                <a:sym typeface="Arial Bold"/>
              </a:rPr>
              <a:t>dt</a:t>
            </a:r>
            <a:r>
              <a:rPr sz="1600" b="1" i="1" dirty="0">
                <a:uFill>
                  <a:solidFill/>
                </a:uFill>
                <a:latin typeface="Comic Sans MS" panose="030F0902030302020204" pitchFamily="66" charset="0"/>
                <a:ea typeface="Lucida Calligraphy Italic"/>
                <a:cs typeface="Lucida Calligraphy Italic"/>
                <a:sym typeface="Lucida Calligraphy Italic"/>
              </a:rPr>
              <a:t> </a:t>
            </a:r>
            <a:r>
              <a:rPr sz="1600" dirty="0">
                <a:uFill>
                  <a:solidFill/>
                </a:uFill>
                <a:latin typeface="Comic Sans MS" panose="030F0902030302020204" pitchFamily="66" charset="0"/>
                <a:ea typeface="Arial Bold"/>
                <a:cs typeface="Arial Bold"/>
                <a:sym typeface="Arial Bold"/>
              </a:rPr>
              <a:t>&gt;&gt;</a:t>
            </a:r>
            <a:r>
              <a:rPr sz="1600" dirty="0">
                <a:uFill>
                  <a:solidFill/>
                </a:uFill>
                <a:latin typeface="Comic Sans MS" panose="030F0902030302020204" pitchFamily="66" charset="0"/>
                <a:ea typeface="Lucida Calligraphy Italic"/>
                <a:cs typeface="Lucida Calligraphy Italic"/>
                <a:sym typeface="Lucida Calligraphy Italic"/>
              </a:rPr>
              <a:t> </a:t>
            </a:r>
            <a:r>
              <a:rPr sz="1600" dirty="0">
                <a:uFill>
                  <a:solidFill/>
                </a:uFill>
                <a:latin typeface="Comic Sans MS" panose="030F0902030302020204" pitchFamily="66" charset="0"/>
              </a:rPr>
              <a:t>1 fb</a:t>
            </a:r>
            <a:r>
              <a:rPr sz="1600" baseline="31999" dirty="0">
                <a:uFill>
                  <a:solidFill/>
                </a:uFill>
                <a:latin typeface="Comic Sans MS" panose="030F0902030302020204" pitchFamily="66" charset="0"/>
              </a:rPr>
              <a:t>-1</a:t>
            </a:r>
            <a:r>
              <a:rPr sz="1600" dirty="0">
                <a:uFill>
                  <a:solidFill/>
                </a:uFill>
                <a:latin typeface="Comic Sans MS" panose="030F0902030302020204" pitchFamily="66" charset="0"/>
              </a:rPr>
              <a:t>/A</a:t>
            </a:r>
          </a:p>
        </p:txBody>
      </p:sp>
      <p:grpSp>
        <p:nvGrpSpPr>
          <p:cNvPr id="323" name="Group 323"/>
          <p:cNvGrpSpPr/>
          <p:nvPr/>
        </p:nvGrpSpPr>
        <p:grpSpPr>
          <a:xfrm>
            <a:off x="4219232" y="1547830"/>
            <a:ext cx="2697140" cy="1059069"/>
            <a:chOff x="0" y="49208"/>
            <a:chExt cx="2697139" cy="1059068"/>
          </a:xfrm>
        </p:grpSpPr>
        <p:sp>
          <p:nvSpPr>
            <p:cNvPr id="320" name="Shape 320"/>
            <p:cNvSpPr/>
            <p:nvPr/>
          </p:nvSpPr>
          <p:spPr>
            <a:xfrm flipH="1">
              <a:off x="0" y="223614"/>
              <a:ext cx="580461" cy="1"/>
            </a:xfrm>
            <a:prstGeom prst="line">
              <a:avLst/>
            </a:prstGeom>
            <a:noFill/>
            <a:ln w="88900" cap="flat">
              <a:solidFill>
                <a:srgbClr val="000000"/>
              </a:solidFill>
              <a:prstDash val="solid"/>
              <a:round/>
              <a:headEnd type="stealth" w="med" len="med"/>
            </a:ln>
            <a:effectLst/>
          </p:spPr>
          <p:txBody>
            <a:bodyPr wrap="square" lIns="0" tIns="0" rIns="0" bIns="0" numCol="1" anchor="t">
              <a:noAutofit/>
            </a:bodyPr>
            <a:lstStyle/>
            <a:p>
              <a:pPr marL="0" marR="0" lvl="0" defTabSz="457200">
                <a:defRPr sz="1200">
                  <a:uFillTx/>
                  <a:latin typeface="Helvetica"/>
                  <a:ea typeface="Helvetica"/>
                  <a:cs typeface="Helvetica"/>
                  <a:sym typeface="Helvetica"/>
                </a:defRPr>
              </a:pPr>
              <a:endParaRPr sz="1100">
                <a:latin typeface="Comic Sans MS" panose="030F0902030302020204" pitchFamily="66" charset="0"/>
              </a:endParaRPr>
            </a:p>
          </p:txBody>
        </p:sp>
        <p:sp>
          <p:nvSpPr>
            <p:cNvPr id="321" name="Shape 321"/>
            <p:cNvSpPr/>
            <p:nvPr/>
          </p:nvSpPr>
          <p:spPr>
            <a:xfrm flipH="1" flipV="1">
              <a:off x="2540000" y="625675"/>
              <a:ext cx="8961" cy="482601"/>
            </a:xfrm>
            <a:prstGeom prst="line">
              <a:avLst/>
            </a:prstGeom>
            <a:noFill/>
            <a:ln w="88900" cap="flat">
              <a:solidFill>
                <a:srgbClr val="000000"/>
              </a:solidFill>
              <a:prstDash val="solid"/>
              <a:round/>
              <a:headEnd type="stealth" w="med" len="med"/>
            </a:ln>
            <a:effectLst/>
          </p:spPr>
          <p:txBody>
            <a:bodyPr wrap="square" lIns="0" tIns="0" rIns="0" bIns="0" numCol="1" anchor="t">
              <a:noAutofit/>
            </a:bodyPr>
            <a:lstStyle/>
            <a:p>
              <a:pPr marL="0" marR="0" lvl="0" defTabSz="457200">
                <a:defRPr sz="1200">
                  <a:uFillTx/>
                  <a:latin typeface="Helvetica"/>
                  <a:ea typeface="Helvetica"/>
                  <a:cs typeface="Helvetica"/>
                  <a:sym typeface="Helvetica"/>
                </a:defRPr>
              </a:pPr>
              <a:endParaRPr sz="1100">
                <a:latin typeface="Comic Sans MS" panose="030F0902030302020204" pitchFamily="66" charset="0"/>
              </a:endParaRPr>
            </a:p>
          </p:txBody>
        </p:sp>
        <p:sp>
          <p:nvSpPr>
            <p:cNvPr id="322" name="Shape 322"/>
            <p:cNvSpPr/>
            <p:nvPr/>
          </p:nvSpPr>
          <p:spPr>
            <a:xfrm>
              <a:off x="803993" y="49208"/>
              <a:ext cx="1893146" cy="3488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i="1"/>
              </a:lvl1pPr>
            </a:lstStyle>
            <a:p>
              <a:pPr lvl="0">
                <a:defRPr sz="1800" i="0">
                  <a:uFillTx/>
                </a:defRPr>
              </a:pPr>
              <a:r>
                <a:rPr sz="1600" i="1" dirty="0">
                  <a:uFill>
                    <a:solidFill/>
                  </a:uFill>
                  <a:latin typeface="Comic Sans MS" panose="030F0902030302020204" pitchFamily="66" charset="0"/>
                </a:rPr>
                <a:t>Fourier Transform</a:t>
              </a:r>
            </a:p>
          </p:txBody>
        </p:sp>
      </p:grpSp>
      <p:grpSp>
        <p:nvGrpSpPr>
          <p:cNvPr id="26" name="Group 304"/>
          <p:cNvGrpSpPr/>
          <p:nvPr/>
        </p:nvGrpSpPr>
        <p:grpSpPr>
          <a:xfrm>
            <a:off x="196758" y="619047"/>
            <a:ext cx="6575256" cy="348813"/>
            <a:chOff x="0" y="62454"/>
            <a:chExt cx="6575254" cy="348811"/>
          </a:xfrm>
        </p:grpSpPr>
        <p:sp>
          <p:nvSpPr>
            <p:cNvPr id="27" name="Shape 302"/>
            <p:cNvSpPr/>
            <p:nvPr/>
          </p:nvSpPr>
          <p:spPr>
            <a:xfrm>
              <a:off x="0" y="62454"/>
              <a:ext cx="5064562" cy="3488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lvl="0">
                <a:defRPr sz="1800">
                  <a:uFillTx/>
                </a:defRPr>
              </a:pPr>
              <a:r>
                <a:rPr sz="1600" dirty="0">
                  <a:uFill>
                    <a:solidFill/>
                  </a:uFill>
                  <a:latin typeface="Comic Sans MS" panose="030F0902030302020204" pitchFamily="66" charset="0"/>
                </a:rPr>
                <a:t>Diffractive vector meson production:</a:t>
              </a:r>
            </a:p>
          </p:txBody>
        </p:sp>
        <p:sp>
          <p:nvSpPr>
            <p:cNvPr id="28" name="Shape 303"/>
            <p:cNvSpPr/>
            <p:nvPr/>
          </p:nvSpPr>
          <p:spPr>
            <a:xfrm>
              <a:off x="3837326" y="62454"/>
              <a:ext cx="2737928" cy="3488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uFillTx/>
                </a:defRPr>
              </a:pPr>
              <a:r>
                <a:rPr sz="1600" dirty="0">
                  <a:uFill>
                    <a:solidFill/>
                  </a:uFill>
                  <a:latin typeface="Comic Sans MS" panose="030F0902030302020204" pitchFamily="66" charset="0"/>
                </a:rPr>
                <a:t>e + Au → e</a:t>
              </a:r>
              <a:r>
                <a:rPr sz="1600" dirty="0">
                  <a:uFill>
                    <a:solidFill/>
                  </a:uFill>
                  <a:latin typeface="Comic Sans MS" panose="030F0902030302020204" pitchFamily="66" charset="0"/>
                  <a:ea typeface="Symbol"/>
                  <a:cs typeface="Symbol"/>
                  <a:sym typeface="Symbol"/>
                </a:rPr>
                <a:t>′</a:t>
              </a:r>
              <a:r>
                <a:rPr sz="1600" dirty="0">
                  <a:uFill>
                    <a:solidFill/>
                  </a:uFill>
                  <a:latin typeface="Comic Sans MS" panose="030F0902030302020204" pitchFamily="66" charset="0"/>
                </a:rPr>
                <a:t> + Au</a:t>
              </a:r>
              <a:r>
                <a:rPr sz="1600" dirty="0">
                  <a:uFill>
                    <a:solidFill/>
                  </a:uFill>
                  <a:latin typeface="Comic Sans MS" panose="030F0902030302020204" pitchFamily="66" charset="0"/>
                  <a:ea typeface="Symbol"/>
                  <a:cs typeface="Symbol"/>
                  <a:sym typeface="Symbol"/>
                </a:rPr>
                <a:t>′</a:t>
              </a:r>
              <a:r>
                <a:rPr sz="1600" dirty="0">
                  <a:uFill>
                    <a:solidFill/>
                  </a:uFill>
                  <a:latin typeface="Comic Sans MS" panose="030F0902030302020204" pitchFamily="66" charset="0"/>
                </a:rPr>
                <a:t> + J/</a:t>
              </a:r>
              <a:r>
                <a:rPr sz="1600" dirty="0">
                  <a:uFill>
                    <a:solidFill/>
                  </a:uFill>
                  <a:latin typeface="Comic Sans MS" panose="030F0902030302020204" pitchFamily="66" charset="0"/>
                  <a:ea typeface="Symbol"/>
                  <a:cs typeface="Symbol"/>
                  <a:sym typeface="Symbol"/>
                </a:rPr>
                <a:t>ψ,</a:t>
              </a:r>
              <a:r>
                <a:rPr sz="1600" dirty="0">
                  <a:uFill>
                    <a:solidFill/>
                  </a:uFill>
                  <a:latin typeface="Comic Sans MS" panose="030F0902030302020204" pitchFamily="66" charset="0"/>
                </a:rPr>
                <a:t> </a:t>
              </a:r>
              <a:r>
                <a:rPr sz="1600" dirty="0">
                  <a:uFill>
                    <a:solidFill/>
                  </a:uFill>
                  <a:latin typeface="Comic Sans MS" panose="030F0902030302020204" pitchFamily="66" charset="0"/>
                  <a:ea typeface="Symbol"/>
                  <a:cs typeface="Symbol"/>
                  <a:sym typeface="Symbol"/>
                </a:rPr>
                <a:t>φ, ρ</a:t>
              </a:r>
            </a:p>
          </p:txBody>
        </p:sp>
      </p:grpSp>
      <p:pic>
        <p:nvPicPr>
          <p:cNvPr id="31" name="Picture 30" descr="dsigma_dt_jpsi_phi.eps"/>
          <p:cNvPicPr>
            <a:picLocks noChangeAspect="1"/>
          </p:cNvPicPr>
          <p:nvPr/>
        </p:nvPicPr>
        <p:blipFill rotWithShape="1">
          <a:blip r:embed="rId4">
            <a:extLst>
              <a:ext uri="{28A0092B-C50C-407E-A947-70E740481C1C}">
                <a14:useLocalDpi xmlns:a14="http://schemas.microsoft.com/office/drawing/2010/main" val="0"/>
              </a:ext>
            </a:extLst>
          </a:blip>
          <a:srcRect r="51430"/>
          <a:stretch/>
        </p:blipFill>
        <p:spPr>
          <a:xfrm>
            <a:off x="137888" y="1360717"/>
            <a:ext cx="4078515" cy="3802380"/>
          </a:xfrm>
          <a:prstGeom prst="rect">
            <a:avLst/>
          </a:prstGeom>
        </p:spPr>
      </p:pic>
      <p:pic>
        <p:nvPicPr>
          <p:cNvPr id="32" name="Picture 31" descr="dsigma_dt_jpsi_phi.eps"/>
          <p:cNvPicPr>
            <a:picLocks noChangeAspect="1"/>
          </p:cNvPicPr>
          <p:nvPr/>
        </p:nvPicPr>
        <p:blipFill rotWithShape="1">
          <a:blip r:embed="rId4">
            <a:extLst>
              <a:ext uri="{28A0092B-C50C-407E-A947-70E740481C1C}">
                <a14:useLocalDpi xmlns:a14="http://schemas.microsoft.com/office/drawing/2010/main" val="0"/>
              </a:ext>
            </a:extLst>
          </a:blip>
          <a:srcRect l="50817"/>
          <a:stretch/>
        </p:blipFill>
        <p:spPr>
          <a:xfrm>
            <a:off x="4775199" y="1367971"/>
            <a:ext cx="4130039" cy="3802380"/>
          </a:xfrm>
          <a:prstGeom prst="rect">
            <a:avLst/>
          </a:prstGeom>
        </p:spPr>
      </p:pic>
      <p:sp>
        <p:nvSpPr>
          <p:cNvPr id="4" name="Date Placeholder 3"/>
          <p:cNvSpPr>
            <a:spLocks noGrp="1"/>
          </p:cNvSpPr>
          <p:nvPr>
            <p:ph type="dt" sz="half" idx="10"/>
          </p:nvPr>
        </p:nvSpPr>
        <p:spPr/>
        <p:txBody>
          <a:bodyPr/>
          <a:lstStyle/>
          <a:p>
            <a:r>
              <a:rPr lang="en-US"/>
              <a:t>E.C. Aschenauer</a:t>
            </a:r>
          </a:p>
        </p:txBody>
      </p:sp>
      <p:sp>
        <p:nvSpPr>
          <p:cNvPr id="29" name="TextBox 28"/>
          <p:cNvSpPr txBox="1"/>
          <p:nvPr/>
        </p:nvSpPr>
        <p:spPr>
          <a:xfrm rot="20700000">
            <a:off x="1049176" y="2292490"/>
            <a:ext cx="7662961" cy="2031325"/>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square" rtlCol="0">
            <a:spAutoFit/>
          </a:bodyPr>
          <a:lstStyle/>
          <a:p>
            <a:pPr marL="0" lvl="1">
              <a:spcBef>
                <a:spcPts val="0"/>
              </a:spcBef>
              <a:buClr>
                <a:srgbClr val="0000FF"/>
              </a:buClr>
            </a:pPr>
            <a:r>
              <a:rPr lang="en-US" sz="1400" dirty="0">
                <a:latin typeface="Comic Sans MS" panose="030F0902030302020204" pitchFamily="66" charset="0"/>
              </a:rPr>
              <a:t>Hot topic:</a:t>
            </a:r>
          </a:p>
          <a:p>
            <a:pPr marL="241200" lvl="3">
              <a:spcBef>
                <a:spcPts val="0"/>
              </a:spcBef>
              <a:buClr>
                <a:srgbClr val="0000FF"/>
              </a:buClr>
              <a:buFont typeface="Wingdings" charset="2"/>
              <a:buChar char="Ø"/>
            </a:pPr>
            <a:r>
              <a:rPr lang="en-US" sz="1400" dirty="0">
                <a:latin typeface="Comic Sans MS" panose="030F0902030302020204" pitchFamily="66" charset="0"/>
              </a:rPr>
              <a:t>Lumpiness?</a:t>
            </a:r>
          </a:p>
          <a:p>
            <a:pPr marL="241200" lvl="3">
              <a:spcBef>
                <a:spcPts val="0"/>
              </a:spcBef>
              <a:buClr>
                <a:srgbClr val="0000FF"/>
              </a:buClr>
              <a:buFont typeface="Wingdings" charset="2"/>
              <a:buChar char="Ø"/>
            </a:pPr>
            <a:r>
              <a:rPr lang="en-US" sz="1400" dirty="0">
                <a:latin typeface="Comic Sans MS" panose="030F0902030302020204" pitchFamily="66" charset="0"/>
              </a:rPr>
              <a:t>Just </a:t>
            </a:r>
            <a:r>
              <a:rPr lang="en-US" sz="1400" dirty="0" err="1">
                <a:latin typeface="Comic Sans MS" panose="030F0902030302020204" pitchFamily="66" charset="0"/>
              </a:rPr>
              <a:t>Wood-Saxon+nucleon</a:t>
            </a:r>
            <a:r>
              <a:rPr lang="en-US" sz="1400" dirty="0">
                <a:latin typeface="Comic Sans MS" panose="030F0902030302020204" pitchFamily="66" charset="0"/>
              </a:rPr>
              <a:t> g(</a:t>
            </a:r>
            <a:r>
              <a:rPr lang="en-US" sz="1400" dirty="0" err="1">
                <a:latin typeface="Comic Sans MS" panose="030F0902030302020204" pitchFamily="66" charset="0"/>
              </a:rPr>
              <a:t>b</a:t>
            </a:r>
            <a:r>
              <a:rPr lang="en-US" sz="1400" baseline="-25000" dirty="0" err="1">
                <a:latin typeface="Comic Sans MS" panose="030F0902030302020204" pitchFamily="66" charset="0"/>
              </a:rPr>
              <a:t>T</a:t>
            </a:r>
            <a:r>
              <a:rPr lang="en-US" sz="1400" dirty="0">
                <a:latin typeface="Comic Sans MS" panose="030F0902030302020204" pitchFamily="66" charset="0"/>
              </a:rPr>
              <a:t>)</a:t>
            </a:r>
          </a:p>
          <a:p>
            <a:pPr marL="0" lvl="3">
              <a:spcBef>
                <a:spcPts val="0"/>
              </a:spcBef>
              <a:buClr>
                <a:srgbClr val="0000FF"/>
              </a:buClr>
              <a:buFont typeface="Wingdings" charset="2"/>
              <a:buChar char="q"/>
            </a:pPr>
            <a:r>
              <a:rPr lang="en-US" sz="1400" dirty="0">
                <a:latin typeface="Comic Sans MS" panose="030F0902030302020204" pitchFamily="66" charset="0"/>
                <a:cs typeface="Comic Sans MS"/>
              </a:rPr>
              <a:t> coherent part probes </a:t>
            </a:r>
            <a:r>
              <a:rPr lang="ja-JP" altLang="en-US" sz="1400" dirty="0">
                <a:latin typeface="Comic Sans MS" panose="030F0902030302020204" pitchFamily="66" charset="0"/>
                <a:cs typeface="Comic Sans MS"/>
              </a:rPr>
              <a:t>“</a:t>
            </a:r>
            <a:r>
              <a:rPr lang="en-US" sz="1400" dirty="0">
                <a:latin typeface="Comic Sans MS" panose="030F0902030302020204" pitchFamily="66" charset="0"/>
                <a:cs typeface="Comic Sans MS"/>
              </a:rPr>
              <a:t>shape of black disc</a:t>
            </a:r>
            <a:r>
              <a:rPr lang="ja-JP" altLang="en-US" sz="1400" dirty="0">
                <a:latin typeface="Comic Sans MS" panose="030F0902030302020204" pitchFamily="66" charset="0"/>
                <a:cs typeface="Comic Sans MS"/>
              </a:rPr>
              <a:t>”</a:t>
            </a:r>
            <a:endParaRPr lang="en-US" sz="1400" dirty="0">
              <a:latin typeface="Comic Sans MS" panose="030F0902030302020204" pitchFamily="66" charset="0"/>
              <a:cs typeface="Comic Sans MS"/>
            </a:endParaRPr>
          </a:p>
          <a:p>
            <a:pPr marL="0" lvl="3">
              <a:spcBef>
                <a:spcPts val="0"/>
              </a:spcBef>
              <a:buClr>
                <a:srgbClr val="0000FF"/>
              </a:buClr>
              <a:buFont typeface="Wingdings" charset="2"/>
              <a:buChar char="q"/>
            </a:pPr>
            <a:r>
              <a:rPr lang="en-US" sz="1400" dirty="0">
                <a:latin typeface="Comic Sans MS" panose="030F0902030302020204" pitchFamily="66" charset="0"/>
                <a:cs typeface="Comic Sans MS"/>
              </a:rPr>
              <a:t> incoherent part (large </a:t>
            </a:r>
            <a:r>
              <a:rPr lang="en-US" sz="1400" dirty="0">
                <a:latin typeface="Comic Sans MS" panose="030F0902030302020204" pitchFamily="66" charset="0"/>
                <a:cs typeface="Comic Sans MS"/>
                <a:sym typeface="Arial Italic" charset="0"/>
              </a:rPr>
              <a:t>t</a:t>
            </a:r>
            <a:r>
              <a:rPr lang="en-US" sz="1400" dirty="0">
                <a:latin typeface="Comic Sans MS" panose="030F0902030302020204" pitchFamily="66" charset="0"/>
                <a:cs typeface="Comic Sans MS"/>
              </a:rPr>
              <a:t>) </a:t>
            </a:r>
          </a:p>
          <a:p>
            <a:pPr marL="0" lvl="3">
              <a:spcBef>
                <a:spcPts val="0"/>
              </a:spcBef>
              <a:buClr>
                <a:srgbClr val="0000FF"/>
              </a:buClr>
            </a:pPr>
            <a:r>
              <a:rPr lang="en-US" sz="1400" dirty="0">
                <a:latin typeface="Comic Sans MS" panose="030F0902030302020204" pitchFamily="66" charset="0"/>
                <a:cs typeface="Comic Sans MS"/>
              </a:rPr>
              <a:t>   sensitive to </a:t>
            </a:r>
            <a:r>
              <a:rPr lang="ja-JP" altLang="en-US" sz="1400" dirty="0">
                <a:latin typeface="Comic Sans MS" panose="030F0902030302020204" pitchFamily="66" charset="0"/>
                <a:cs typeface="Comic Sans MS"/>
              </a:rPr>
              <a:t>“</a:t>
            </a:r>
            <a:r>
              <a:rPr lang="en-US" sz="1400" dirty="0">
                <a:latin typeface="Comic Sans MS" panose="030F0902030302020204" pitchFamily="66" charset="0"/>
                <a:cs typeface="Comic Sans MS"/>
              </a:rPr>
              <a:t>lumpiness</a:t>
            </a:r>
            <a:r>
              <a:rPr lang="ja-JP" altLang="en-US" sz="1400" dirty="0">
                <a:latin typeface="Comic Sans MS" panose="030F0902030302020204" pitchFamily="66" charset="0"/>
                <a:cs typeface="Comic Sans MS"/>
              </a:rPr>
              <a:t>”</a:t>
            </a:r>
            <a:r>
              <a:rPr lang="en-US" sz="1400" dirty="0">
                <a:latin typeface="Comic Sans MS" panose="030F0902030302020204" pitchFamily="66" charset="0"/>
                <a:cs typeface="Comic Sans MS"/>
              </a:rPr>
              <a:t> of the source </a:t>
            </a:r>
          </a:p>
          <a:p>
            <a:pPr marL="0" lvl="3">
              <a:spcBef>
                <a:spcPts val="0"/>
              </a:spcBef>
              <a:buClr>
                <a:srgbClr val="0000FF"/>
              </a:buClr>
            </a:pPr>
            <a:r>
              <a:rPr lang="en-US" sz="1400" dirty="0">
                <a:latin typeface="Comic Sans MS" panose="030F0902030302020204" pitchFamily="66" charset="0"/>
                <a:cs typeface="Comic Sans MS"/>
              </a:rPr>
              <a:t>   (=proton)  (fluctuations, hot spots, ...) </a:t>
            </a:r>
          </a:p>
          <a:p>
            <a:pPr marL="0" lvl="3">
              <a:spcBef>
                <a:spcPts val="0"/>
              </a:spcBef>
              <a:buClr>
                <a:srgbClr val="0000FF"/>
              </a:buClr>
            </a:pPr>
            <a:endParaRPr lang="en-US" sz="1400" dirty="0">
              <a:latin typeface="Comic Sans MS" panose="030F0902030302020204" pitchFamily="66" charset="0"/>
              <a:cs typeface="Comic Sans MS"/>
            </a:endParaRPr>
          </a:p>
          <a:p>
            <a:pPr marL="0" lvl="3">
              <a:spcBef>
                <a:spcPts val="0"/>
              </a:spcBef>
              <a:buClr>
                <a:srgbClr val="0000FF"/>
              </a:buClr>
            </a:pPr>
            <a:endParaRPr lang="en-US" sz="1400" dirty="0">
              <a:latin typeface="Comic Sans MS" panose="030F0902030302020204" pitchFamily="66" charset="0"/>
              <a:cs typeface="Comic Sans MS"/>
            </a:endParaRPr>
          </a:p>
        </p:txBody>
      </p:sp>
      <p:grpSp>
        <p:nvGrpSpPr>
          <p:cNvPr id="30" name="Group 29"/>
          <p:cNvGrpSpPr/>
          <p:nvPr/>
        </p:nvGrpSpPr>
        <p:grpSpPr>
          <a:xfrm rot="20700000">
            <a:off x="4841586" y="1732912"/>
            <a:ext cx="3715029" cy="2089761"/>
            <a:chOff x="5357851" y="3850640"/>
            <a:chExt cx="3715029" cy="2089761"/>
          </a:xfrm>
        </p:grpSpPr>
        <p:pic>
          <p:nvPicPr>
            <p:cNvPr id="33" name="Picture 32"/>
            <p:cNvPicPr>
              <a:picLocks noChangeAspect="1"/>
            </p:cNvPicPr>
            <p:nvPr/>
          </p:nvPicPr>
          <p:blipFill>
            <a:blip r:embed="rId5"/>
            <a:stretch>
              <a:fillRect/>
            </a:stretch>
          </p:blipFill>
          <p:spPr>
            <a:xfrm>
              <a:off x="5637332" y="4114300"/>
              <a:ext cx="3135492" cy="1826101"/>
            </a:xfrm>
            <a:prstGeom prst="rect">
              <a:avLst/>
            </a:prstGeom>
          </p:spPr>
        </p:pic>
        <p:sp>
          <p:nvSpPr>
            <p:cNvPr id="34" name="TextBox 33"/>
            <p:cNvSpPr txBox="1"/>
            <p:nvPr/>
          </p:nvSpPr>
          <p:spPr>
            <a:xfrm>
              <a:off x="5357851" y="3850640"/>
              <a:ext cx="3715029" cy="276999"/>
            </a:xfrm>
            <a:prstGeom prst="rect">
              <a:avLst/>
            </a:prstGeom>
            <a:noFill/>
          </p:spPr>
          <p:txBody>
            <a:bodyPr wrap="none" rtlCol="0">
              <a:spAutoFit/>
            </a:bodyPr>
            <a:lstStyle/>
            <a:p>
              <a:r>
                <a:rPr lang="en-US" sz="1200" dirty="0">
                  <a:solidFill>
                    <a:srgbClr val="0000FF"/>
                  </a:solidFill>
                  <a:latin typeface="Comic Sans MS" panose="030F0902030302020204" pitchFamily="66" charset="0"/>
                </a:rPr>
                <a:t>possible Source distribution with </a:t>
              </a:r>
              <a:r>
                <a:rPr lang="en-US" sz="1200" dirty="0" err="1">
                  <a:solidFill>
                    <a:srgbClr val="0000FF"/>
                  </a:solidFill>
                  <a:latin typeface="Comic Sans MS" panose="030F0902030302020204" pitchFamily="66" charset="0"/>
                </a:rPr>
                <a:t>b</a:t>
              </a:r>
              <a:r>
                <a:rPr lang="en-US" sz="1200" baseline="-25000" dirty="0" err="1">
                  <a:solidFill>
                    <a:srgbClr val="0000FF"/>
                  </a:solidFill>
                  <a:latin typeface="Comic Sans MS" panose="030F0902030302020204" pitchFamily="66" charset="0"/>
                </a:rPr>
                <a:t>T</a:t>
              </a:r>
              <a:r>
                <a:rPr lang="en-US" sz="1200" baseline="30000" dirty="0" err="1">
                  <a:solidFill>
                    <a:srgbClr val="0000FF"/>
                  </a:solidFill>
                  <a:latin typeface="Comic Sans MS" panose="030F0902030302020204" pitchFamily="66" charset="0"/>
                </a:rPr>
                <a:t>g</a:t>
              </a:r>
              <a:r>
                <a:rPr lang="en-US" sz="1200" dirty="0">
                  <a:solidFill>
                    <a:srgbClr val="0000FF"/>
                  </a:solidFill>
                  <a:latin typeface="Comic Sans MS" panose="030F0902030302020204" pitchFamily="66" charset="0"/>
                </a:rPr>
                <a:t> = 2 GeV</a:t>
              </a:r>
              <a:r>
                <a:rPr lang="en-US" sz="1200" baseline="30000" dirty="0">
                  <a:solidFill>
                    <a:srgbClr val="0000FF"/>
                  </a:solidFill>
                  <a:latin typeface="Comic Sans MS" panose="030F0902030302020204" pitchFamily="66" charset="0"/>
                </a:rPr>
                <a:t>-2</a:t>
              </a:r>
              <a:r>
                <a:rPr lang="en-US" sz="1200" dirty="0">
                  <a:solidFill>
                    <a:srgbClr val="0000FF"/>
                  </a:solidFill>
                  <a:latin typeface="Comic Sans MS" panose="030F0902030302020204" pitchFamily="66" charset="0"/>
                </a:rPr>
                <a:t> </a:t>
              </a:r>
            </a:p>
          </p:txBody>
        </p:sp>
      </p:grpSp>
      <p:sp>
        <p:nvSpPr>
          <p:cNvPr id="3" name="Footer Placeholder 2"/>
          <p:cNvSpPr>
            <a:spLocks noGrp="1"/>
          </p:cNvSpPr>
          <p:nvPr>
            <p:ph type="ftr" sz="quarter" idx="11"/>
          </p:nvPr>
        </p:nvSpPr>
        <p:spPr/>
        <p:txBody>
          <a:bodyPr/>
          <a:lstStyle/>
          <a:p>
            <a:r>
              <a:rPr lang="en-US"/>
              <a:t>HENPIC April 2020</a:t>
            </a:r>
          </a:p>
        </p:txBody>
      </p:sp>
    </p:spTree>
    <p:extLst>
      <p:ext uri="{BB962C8B-B14F-4D97-AF65-F5344CB8AC3E}">
        <p14:creationId xmlns:p14="http://schemas.microsoft.com/office/powerpoint/2010/main" val="731003854"/>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306"/>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grpId="0" nodeType="afterEffect">
                                  <p:stCondLst>
                                    <p:cond delay="0"/>
                                  </p:stCondLst>
                                  <p:iterate>
                                    <p:tmAbs val="0"/>
                                  </p:iterate>
                                  <p:childTnLst>
                                    <p:set>
                                      <p:cBhvr>
                                        <p:cTn id="9" fill="hold">
                                          <p:stCondLst>
                                            <p:cond delay="0"/>
                                          </p:stCondLst>
                                        </p:cTn>
                                        <p:tgtEl>
                                          <p:spTgt spid="307"/>
                                        </p:tgtEl>
                                        <p:attrNameLst>
                                          <p:attrName>style.visibility</p:attrName>
                                        </p:attrNameLst>
                                      </p:cBhvr>
                                      <p:to>
                                        <p:strVal val="hidden"/>
                                      </p:to>
                                    </p:set>
                                  </p:childTnLst>
                                </p:cTn>
                              </p:par>
                            </p:childTnLst>
                          </p:cTn>
                        </p:par>
                        <p:par>
                          <p:cTn id="10" fill="hold">
                            <p:stCondLst>
                              <p:cond delay="0"/>
                            </p:stCondLst>
                            <p:childTnLst>
                              <p:par>
                                <p:cTn id="11" presetID="1" presetClass="exit" presetSubtype="0" fill="hold" grpId="0" nodeType="afterEffect">
                                  <p:stCondLst>
                                    <p:cond delay="0"/>
                                  </p:stCondLst>
                                  <p:iterate>
                                    <p:tmAbs val="0"/>
                                  </p:iterate>
                                  <p:childTnLst>
                                    <p:set>
                                      <p:cBhvr>
                                        <p:cTn id="12" fill="hold">
                                          <p:stCondLst>
                                            <p:cond delay="0"/>
                                          </p:stCondLst>
                                        </p:cTn>
                                        <p:tgtEl>
                                          <p:spTgt spid="30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04"/>
                                        </p:tgtEl>
                                        <p:attrNameLst>
                                          <p:attrName>style.visibility</p:attrName>
                                        </p:attrNameLst>
                                      </p:cBhvr>
                                      <p:to>
                                        <p:strVal val="hidden"/>
                                      </p:to>
                                    </p:set>
                                  </p:childTnLst>
                                </p:cTn>
                              </p:par>
                              <p:par>
                                <p:cTn id="15" presetID="3" presetClass="entr" presetSubtype="1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linds(horizontal)">
                                      <p:cBhvr>
                                        <p:cTn id="17" dur="500"/>
                                        <p:tgtEl>
                                          <p:spTgt spid="31"/>
                                        </p:tgtEl>
                                      </p:cBhvr>
                                    </p:animEffect>
                                  </p:childTnLst>
                                </p:cTn>
                              </p:par>
                              <p:par>
                                <p:cTn id="18" presetID="3" presetClass="entr" presetSubtype="1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linds(horizontal)">
                                      <p:cBhvr>
                                        <p:cTn id="20" dur="500"/>
                                        <p:tgtEl>
                                          <p:spTgt spid="32"/>
                                        </p:tgtEl>
                                      </p:cBhvr>
                                    </p:animEffect>
                                  </p:childTnLst>
                                </p:cTn>
                              </p:par>
                            </p:childTnLst>
                          </p:cTn>
                        </p:par>
                        <p:par>
                          <p:cTn id="21" fill="hold">
                            <p:stCondLst>
                              <p:cond delay="500"/>
                            </p:stCondLst>
                            <p:childTnLst>
                              <p:par>
                                <p:cTn id="22" presetID="1" presetClass="entr" presetSubtype="0" fill="hold" grpId="0" nodeType="afterEffect">
                                  <p:stCondLst>
                                    <p:cond delay="0"/>
                                  </p:stCondLst>
                                  <p:iterate>
                                    <p:tmAbs val="0"/>
                                  </p:iterate>
                                  <p:childTnLst>
                                    <p:set>
                                      <p:cBhvr>
                                        <p:cTn id="23" fill="hold"/>
                                        <p:tgtEl>
                                          <p:spTgt spid="31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iterate>
                                    <p:tmAbs val="0"/>
                                  </p:iterate>
                                  <p:childTnLst>
                                    <p:set>
                                      <p:cBhvr>
                                        <p:cTn id="29" fill="hold">
                                          <p:stCondLst>
                                            <p:cond delay="0"/>
                                          </p:stCondLst>
                                        </p:cTn>
                                        <p:tgtEl>
                                          <p:spTgt spid="313"/>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32"/>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0" nodeType="afterEffect">
                                  <p:stCondLst>
                                    <p:cond delay="0"/>
                                  </p:stCondLst>
                                  <p:iterate>
                                    <p:tmAbs val="0"/>
                                  </p:iterate>
                                  <p:childTnLst>
                                    <p:set>
                                      <p:cBhvr>
                                        <p:cTn id="34" fill="hold"/>
                                        <p:tgtEl>
                                          <p:spTgt spid="323"/>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iterate>
                                    <p:tmAbs val="0"/>
                                  </p:iterate>
                                  <p:childTnLst>
                                    <p:set>
                                      <p:cBhvr>
                                        <p:cTn id="37" fill="hold"/>
                                        <p:tgtEl>
                                          <p:spTgt spid="319"/>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iterate>
                                    <p:tmAbs val="0"/>
                                  </p:iterate>
                                  <p:childTnLst>
                                    <p:set>
                                      <p:cBhvr>
                                        <p:cTn id="40" fill="hold"/>
                                        <p:tgtEl>
                                          <p:spTgt spid="3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linds(horizontal)">
                                      <p:cBhvr>
                                        <p:cTn id="45" dur="500"/>
                                        <p:tgtEl>
                                          <p:spTgt spid="29"/>
                                        </p:tgtEl>
                                      </p:cBhvr>
                                    </p:animEffect>
                                  </p:childTnLst>
                                </p:cTn>
                              </p:par>
                            </p:childTnLst>
                          </p:cTn>
                        </p:par>
                        <p:par>
                          <p:cTn id="46" fill="hold">
                            <p:stCondLst>
                              <p:cond delay="500"/>
                            </p:stCondLst>
                            <p:childTnLst>
                              <p:par>
                                <p:cTn id="47" presetID="16" presetClass="entr" presetSubtype="21" fill="hold"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barn(inVertical)">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0" advAuto="0"/>
      <p:bldP spid="313" grpId="1" advAuto="0"/>
      <p:bldP spid="305" grpId="0" animBg="1" advAuto="0"/>
      <p:bldP spid="306" grpId="0" animBg="1" advAuto="0"/>
      <p:bldP spid="307" grpId="0" animBg="1" advAuto="0"/>
      <p:bldP spid="318" grpId="0" animBg="1" advAuto="0"/>
      <p:bldP spid="319" grpId="0" animBg="1" advAuto="0"/>
      <p:bldP spid="323" grpId="0" animBg="1" advAuto="0"/>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E5B63FB-CD62-A947-9673-D1DF3DD821BA}"/>
              </a:ext>
            </a:extLst>
          </p:cNvPr>
          <p:cNvSpPr>
            <a:spLocks noGrp="1"/>
          </p:cNvSpPr>
          <p:nvPr>
            <p:ph type="dt" sz="half" idx="10"/>
          </p:nvPr>
        </p:nvSpPr>
        <p:spPr/>
        <p:txBody>
          <a:bodyPr/>
          <a:lstStyle/>
          <a:p>
            <a:r>
              <a:rPr lang="en-US"/>
              <a:t>E.C. Aschenauer</a:t>
            </a:r>
          </a:p>
        </p:txBody>
      </p:sp>
      <p:sp>
        <p:nvSpPr>
          <p:cNvPr id="4" name="Footer Placeholder 3">
            <a:extLst>
              <a:ext uri="{FF2B5EF4-FFF2-40B4-BE49-F238E27FC236}">
                <a16:creationId xmlns:a16="http://schemas.microsoft.com/office/drawing/2014/main" id="{F5827FA5-3403-4843-9689-3DA9891C4466}"/>
              </a:ext>
            </a:extLst>
          </p:cNvPr>
          <p:cNvSpPr>
            <a:spLocks noGrp="1"/>
          </p:cNvSpPr>
          <p:nvPr>
            <p:ph type="ftr" sz="quarter" idx="11"/>
          </p:nvPr>
        </p:nvSpPr>
        <p:spPr/>
        <p:txBody>
          <a:bodyPr/>
          <a:lstStyle/>
          <a:p>
            <a:r>
              <a:rPr lang="en-US"/>
              <a:t>HENPIC April 2020</a:t>
            </a:r>
          </a:p>
        </p:txBody>
      </p:sp>
      <p:sp>
        <p:nvSpPr>
          <p:cNvPr id="5" name="Slide Number Placeholder 4">
            <a:extLst>
              <a:ext uri="{FF2B5EF4-FFF2-40B4-BE49-F238E27FC236}">
                <a16:creationId xmlns:a16="http://schemas.microsoft.com/office/drawing/2014/main" id="{0AC2F920-43E8-3B47-A995-F2472FE0277C}"/>
              </a:ext>
            </a:extLst>
          </p:cNvPr>
          <p:cNvSpPr>
            <a:spLocks noGrp="1"/>
          </p:cNvSpPr>
          <p:nvPr>
            <p:ph type="sldNum" sz="quarter" idx="12"/>
          </p:nvPr>
        </p:nvSpPr>
        <p:spPr/>
        <p:txBody>
          <a:bodyPr/>
          <a:lstStyle/>
          <a:p>
            <a:fld id="{E7C2DFF1-6A7E-5841-980E-96BA788216E4}" type="slidenum">
              <a:rPr lang="en-US" smtClean="0"/>
              <a:pPr/>
              <a:t>28</a:t>
            </a:fld>
            <a:endParaRPr lang="en-US"/>
          </a:p>
        </p:txBody>
      </p:sp>
      <p:sp>
        <p:nvSpPr>
          <p:cNvPr id="2" name="Title 1">
            <a:extLst>
              <a:ext uri="{FF2B5EF4-FFF2-40B4-BE49-F238E27FC236}">
                <a16:creationId xmlns:a16="http://schemas.microsoft.com/office/drawing/2014/main" id="{69B7CB50-CBF6-0B49-AE2F-E2A03959C501}"/>
              </a:ext>
            </a:extLst>
          </p:cNvPr>
          <p:cNvSpPr>
            <a:spLocks noGrp="1"/>
          </p:cNvSpPr>
          <p:nvPr>
            <p:ph type="title"/>
          </p:nvPr>
        </p:nvSpPr>
        <p:spPr/>
        <p:txBody>
          <a:bodyPr/>
          <a:lstStyle/>
          <a:p>
            <a:r>
              <a:rPr lang="en-US" dirty="0"/>
              <a:t>Studying non-linear effects</a:t>
            </a:r>
          </a:p>
        </p:txBody>
      </p:sp>
      <p:sp>
        <p:nvSpPr>
          <p:cNvPr id="6" name="Rectangle 16">
            <a:extLst>
              <a:ext uri="{FF2B5EF4-FFF2-40B4-BE49-F238E27FC236}">
                <a16:creationId xmlns:a16="http://schemas.microsoft.com/office/drawing/2014/main" id="{32FDCB96-B9C9-0A49-918D-521B25A99576}"/>
              </a:ext>
            </a:extLst>
          </p:cNvPr>
          <p:cNvSpPr txBox="1">
            <a:spLocks noChangeArrowheads="1"/>
          </p:cNvSpPr>
          <p:nvPr/>
        </p:nvSpPr>
        <p:spPr>
          <a:xfrm>
            <a:off x="231005" y="698180"/>
            <a:ext cx="6324600" cy="2362200"/>
          </a:xfrm>
          <a:prstGeom prst="rect">
            <a:avLst/>
          </a:prstGeom>
        </p:spPr>
        <p:txBody>
          <a:bodyPr/>
          <a:lstStyle>
            <a:lvl1pPr marL="342900" indent="-342900" algn="l" rtl="0" eaLnBrk="0" fontAlgn="base" hangingPunct="0">
              <a:spcBef>
                <a:spcPct val="20000"/>
              </a:spcBef>
              <a:spcAft>
                <a:spcPct val="0"/>
              </a:spcAft>
              <a:buClr>
                <a:srgbClr val="0000FF"/>
              </a:buClr>
              <a:buSzPct val="100000"/>
              <a:buFont typeface="Wingdings" charset="2"/>
              <a:buChar char="q"/>
              <a:defRPr sz="2200" b="1" i="0">
                <a:solidFill>
                  <a:schemeClr val="tx1"/>
                </a:solidFill>
                <a:latin typeface="Times New Roman"/>
                <a:ea typeface="+mn-ea"/>
                <a:cs typeface="Times New Roman"/>
              </a:defRPr>
            </a:lvl1pPr>
            <a:lvl2pPr marL="742950" indent="-285750" algn="l" rtl="0" eaLnBrk="0" fontAlgn="base" hangingPunct="0">
              <a:spcBef>
                <a:spcPct val="20000"/>
              </a:spcBef>
              <a:spcAft>
                <a:spcPct val="0"/>
              </a:spcAft>
              <a:buClr>
                <a:srgbClr val="0000FF"/>
              </a:buClr>
              <a:buSzPct val="100000"/>
              <a:buFont typeface="Wingdings" charset="2"/>
              <a:buChar char="Ø"/>
              <a:defRPr sz="2000" b="1" i="0">
                <a:solidFill>
                  <a:schemeClr val="tx1"/>
                </a:solidFill>
                <a:latin typeface="Times New Roman"/>
                <a:ea typeface="+mn-ea"/>
                <a:cs typeface="Times New Roman"/>
              </a:defRPr>
            </a:lvl2pPr>
            <a:lvl3pPr marL="1085850" indent="-228600" algn="l" rtl="0" eaLnBrk="0" fontAlgn="base" hangingPunct="0">
              <a:lnSpc>
                <a:spcPct val="80000"/>
              </a:lnSpc>
              <a:spcBef>
                <a:spcPct val="20000"/>
              </a:spcBef>
              <a:spcAft>
                <a:spcPct val="0"/>
              </a:spcAft>
              <a:buClr>
                <a:srgbClr val="0000FF"/>
              </a:buClr>
              <a:buSzPct val="110000"/>
              <a:buFont typeface="Courier New"/>
              <a:buChar char="o"/>
              <a:defRPr b="1" i="0">
                <a:solidFill>
                  <a:schemeClr val="tx1"/>
                </a:solidFill>
                <a:latin typeface="Times New Roman"/>
                <a:ea typeface="+mn-ea"/>
                <a:cs typeface="Times New Roman"/>
              </a:defRPr>
            </a:lvl3pPr>
            <a:lvl4pPr marL="1428750" indent="-228600" algn="l" rtl="0" eaLnBrk="0" fontAlgn="base" hangingPunct="0">
              <a:lnSpc>
                <a:spcPct val="80000"/>
              </a:lnSpc>
              <a:spcBef>
                <a:spcPct val="20000"/>
              </a:spcBef>
              <a:spcAft>
                <a:spcPct val="0"/>
              </a:spcAft>
              <a:buClr>
                <a:srgbClr val="0000FF"/>
              </a:buClr>
              <a:buSzPct val="100000"/>
              <a:buFont typeface="Wingdings" charset="2"/>
              <a:buChar char="ü"/>
              <a:defRPr sz="1600" b="1" i="0">
                <a:solidFill>
                  <a:schemeClr val="tx1"/>
                </a:solidFill>
                <a:latin typeface="Times New Roman"/>
                <a:ea typeface="+mn-ea"/>
                <a:cs typeface="Times New Roman"/>
              </a:defRPr>
            </a:lvl4pPr>
            <a:lvl5pPr marL="1771650" indent="-228600" algn="l" rtl="0" eaLnBrk="0" fontAlgn="base" hangingPunct="0">
              <a:lnSpc>
                <a:spcPct val="80000"/>
              </a:lnSpc>
              <a:spcBef>
                <a:spcPct val="20000"/>
              </a:spcBef>
              <a:spcAft>
                <a:spcPct val="0"/>
              </a:spcAft>
              <a:buClr>
                <a:srgbClr val="0000FF"/>
              </a:buClr>
              <a:buSzPct val="100000"/>
              <a:buChar char="-"/>
              <a:defRPr sz="1400" b="1" i="0">
                <a:solidFill>
                  <a:schemeClr val="tx1"/>
                </a:solidFill>
                <a:latin typeface="Times New Roman"/>
                <a:ea typeface="+mn-ea"/>
                <a:cs typeface="Times New Roman"/>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eaLnBrk="1" hangingPunct="1">
              <a:buFont typeface="Wingdings" charset="0"/>
              <a:buNone/>
            </a:pPr>
            <a:r>
              <a:rPr lang="en-US" b="0" dirty="0">
                <a:solidFill>
                  <a:srgbClr val="0000FF"/>
                </a:solidFill>
                <a:latin typeface="Comic Sans MS" panose="030F0902030302020204" pitchFamily="66" charset="0"/>
              </a:rPr>
              <a:t>Scattering of electrons off nuclei: </a:t>
            </a:r>
          </a:p>
          <a:p>
            <a:pPr eaLnBrk="1" hangingPunct="1"/>
            <a:r>
              <a:rPr lang="en-US" b="0" dirty="0">
                <a:latin typeface="Comic Sans MS" panose="030F0902030302020204" pitchFamily="66" charset="0"/>
              </a:rPr>
              <a:t>Probes interact over distances </a:t>
            </a:r>
            <a:r>
              <a:rPr lang="en-US" b="0" i="1" dirty="0">
                <a:latin typeface="Comic Sans MS" panose="030F0902030302020204" pitchFamily="66" charset="0"/>
              </a:rPr>
              <a:t>L</a:t>
            </a:r>
            <a:r>
              <a:rPr lang="en-US" b="0" dirty="0">
                <a:latin typeface="Comic Sans MS" panose="030F0902030302020204" pitchFamily="66" charset="0"/>
              </a:rPr>
              <a:t> ~ (2</a:t>
            </a:r>
            <a:r>
              <a:rPr lang="en-US" b="0" i="1" dirty="0">
                <a:latin typeface="Comic Sans MS" panose="030F0902030302020204" pitchFamily="66" charset="0"/>
              </a:rPr>
              <a:t>m</a:t>
            </a:r>
            <a:r>
              <a:rPr lang="en-US" b="0" i="1" baseline="-25000" dirty="0">
                <a:latin typeface="Comic Sans MS" panose="030F0902030302020204" pitchFamily="66" charset="0"/>
              </a:rPr>
              <a:t>N </a:t>
            </a:r>
            <a:r>
              <a:rPr lang="en-US" b="0" i="1" dirty="0">
                <a:latin typeface="Comic Sans MS" panose="030F0902030302020204" pitchFamily="66" charset="0"/>
              </a:rPr>
              <a:t>x</a:t>
            </a:r>
            <a:r>
              <a:rPr lang="en-US" b="0" dirty="0">
                <a:latin typeface="Comic Sans MS" panose="030F0902030302020204" pitchFamily="66" charset="0"/>
              </a:rPr>
              <a:t>)</a:t>
            </a:r>
            <a:r>
              <a:rPr lang="en-US" b="0" baseline="30000" dirty="0">
                <a:latin typeface="Comic Sans MS" panose="030F0902030302020204" pitchFamily="66" charset="0"/>
              </a:rPr>
              <a:t>-1</a:t>
            </a:r>
          </a:p>
          <a:p>
            <a:pPr eaLnBrk="1" hangingPunct="1"/>
            <a:r>
              <a:rPr lang="en-US" b="0" dirty="0">
                <a:latin typeface="Comic Sans MS" panose="030F0902030302020204" pitchFamily="66" charset="0"/>
              </a:rPr>
              <a:t>For </a:t>
            </a:r>
            <a:r>
              <a:rPr lang="en-US" b="0" i="1" dirty="0">
                <a:latin typeface="Comic Sans MS" panose="030F0902030302020204" pitchFamily="66" charset="0"/>
              </a:rPr>
              <a:t>L</a:t>
            </a:r>
            <a:r>
              <a:rPr lang="en-US" b="0" dirty="0">
                <a:latin typeface="Comic Sans MS" panose="030F0902030302020204" pitchFamily="66" charset="0"/>
              </a:rPr>
              <a:t> &gt; 2 R</a:t>
            </a:r>
            <a:r>
              <a:rPr lang="en-US" b="0" baseline="-25000" dirty="0">
                <a:latin typeface="Comic Sans MS" panose="030F0902030302020204" pitchFamily="66" charset="0"/>
              </a:rPr>
              <a:t>A</a:t>
            </a:r>
            <a:r>
              <a:rPr lang="en-US" b="0" dirty="0">
                <a:latin typeface="Comic Sans MS" panose="030F0902030302020204" pitchFamily="66" charset="0"/>
              </a:rPr>
              <a:t> ~ A</a:t>
            </a:r>
            <a:r>
              <a:rPr lang="en-US" b="0" baseline="30000" dirty="0">
                <a:latin typeface="Comic Sans MS" panose="030F0902030302020204" pitchFamily="66" charset="0"/>
              </a:rPr>
              <a:t>1/3</a:t>
            </a:r>
            <a:r>
              <a:rPr lang="en-US" b="0" dirty="0">
                <a:latin typeface="Comic Sans MS" panose="030F0902030302020204" pitchFamily="66" charset="0"/>
              </a:rPr>
              <a:t> probe cannot distinguish between nucleons in front or back of nucleon </a:t>
            </a:r>
          </a:p>
          <a:p>
            <a:pPr eaLnBrk="1" hangingPunct="1"/>
            <a:r>
              <a:rPr lang="en-US" b="0" dirty="0">
                <a:latin typeface="Comic Sans MS" panose="030F0902030302020204" pitchFamily="66" charset="0"/>
              </a:rPr>
              <a:t>Probe interacts </a:t>
            </a:r>
            <a:r>
              <a:rPr lang="en-US" b="0" i="1" dirty="0">
                <a:solidFill>
                  <a:srgbClr val="0000FF"/>
                </a:solidFill>
                <a:latin typeface="Comic Sans MS" panose="030F0902030302020204" pitchFamily="66" charset="0"/>
              </a:rPr>
              <a:t>coherently</a:t>
            </a:r>
            <a:r>
              <a:rPr lang="en-US" b="0" dirty="0">
                <a:solidFill>
                  <a:srgbClr val="0000FF"/>
                </a:solidFill>
                <a:latin typeface="Comic Sans MS" panose="030F0902030302020204" pitchFamily="66" charset="0"/>
              </a:rPr>
              <a:t> </a:t>
            </a:r>
            <a:r>
              <a:rPr lang="en-US" b="0" dirty="0">
                <a:latin typeface="Comic Sans MS" panose="030F0902030302020204" pitchFamily="66" charset="0"/>
              </a:rPr>
              <a:t>with all nucleons</a:t>
            </a:r>
          </a:p>
          <a:p>
            <a:pPr eaLnBrk="1" hangingPunct="1"/>
            <a:endParaRPr lang="en-US" b="0" dirty="0">
              <a:latin typeface="Comic Sans MS" panose="030F0902030302020204" pitchFamily="66" charset="0"/>
            </a:endParaRPr>
          </a:p>
          <a:p>
            <a:pPr eaLnBrk="1" hangingPunct="1"/>
            <a:endParaRPr lang="en-US" sz="2600" b="0" dirty="0">
              <a:latin typeface="Comic Sans MS" panose="030F0902030302020204" pitchFamily="66" charset="0"/>
            </a:endParaRPr>
          </a:p>
          <a:p>
            <a:pPr eaLnBrk="1" hangingPunct="1"/>
            <a:endParaRPr lang="en-US" sz="2600" b="0" dirty="0">
              <a:latin typeface="Comic Sans MS" panose="030F0902030302020204" pitchFamily="66" charset="0"/>
            </a:endParaRPr>
          </a:p>
          <a:p>
            <a:pPr eaLnBrk="1" hangingPunct="1"/>
            <a:endParaRPr lang="en-US" sz="2600" b="0" dirty="0">
              <a:latin typeface="Comic Sans MS" panose="030F0902030302020204" pitchFamily="66" charset="0"/>
            </a:endParaRPr>
          </a:p>
          <a:p>
            <a:pPr eaLnBrk="1" hangingPunct="1"/>
            <a:endParaRPr lang="en-US" sz="2600" b="0" dirty="0">
              <a:latin typeface="Comic Sans MS" panose="030F0902030302020204" pitchFamily="66" charset="0"/>
            </a:endParaRPr>
          </a:p>
        </p:txBody>
      </p:sp>
      <p:sp>
        <p:nvSpPr>
          <p:cNvPr id="7" name="Rectangle 7">
            <a:extLst>
              <a:ext uri="{FF2B5EF4-FFF2-40B4-BE49-F238E27FC236}">
                <a16:creationId xmlns:a16="http://schemas.microsoft.com/office/drawing/2014/main" id="{6F0F1908-2EDF-9F42-9CA5-F620184BF296}"/>
              </a:ext>
            </a:extLst>
          </p:cNvPr>
          <p:cNvSpPr>
            <a:spLocks noChangeArrowheads="1"/>
          </p:cNvSpPr>
          <p:nvPr/>
        </p:nvSpPr>
        <p:spPr bwMode="auto">
          <a:xfrm>
            <a:off x="7953433" y="3788077"/>
            <a:ext cx="171450" cy="177800"/>
          </a:xfrm>
          <a:prstGeom prst="rect">
            <a:avLst/>
          </a:prstGeom>
          <a:solidFill>
            <a:schemeClr val="bg1"/>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en-US" b="0"/>
          </a:p>
        </p:txBody>
      </p:sp>
      <p:sp>
        <p:nvSpPr>
          <p:cNvPr id="8" name="Text Box 8">
            <a:extLst>
              <a:ext uri="{FF2B5EF4-FFF2-40B4-BE49-F238E27FC236}">
                <a16:creationId xmlns:a16="http://schemas.microsoft.com/office/drawing/2014/main" id="{50A31F61-A33D-844E-A2F1-81277DF6AB09}"/>
              </a:ext>
            </a:extLst>
          </p:cNvPr>
          <p:cNvSpPr txBox="1">
            <a:spLocks noChangeArrowheads="1"/>
          </p:cNvSpPr>
          <p:nvPr/>
        </p:nvSpPr>
        <p:spPr bwMode="auto">
          <a:xfrm>
            <a:off x="4756208" y="3737277"/>
            <a:ext cx="184150"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endParaRPr lang="en-US" sz="2200" b="0">
              <a:latin typeface="Times New Roman" charset="0"/>
            </a:endParaRPr>
          </a:p>
        </p:txBody>
      </p:sp>
      <p:sp>
        <p:nvSpPr>
          <p:cNvPr id="9" name="Text Box 9">
            <a:extLst>
              <a:ext uri="{FF2B5EF4-FFF2-40B4-BE49-F238E27FC236}">
                <a16:creationId xmlns:a16="http://schemas.microsoft.com/office/drawing/2014/main" id="{42F43389-E5AD-8649-8984-1CB858D861CB}"/>
              </a:ext>
            </a:extLst>
          </p:cNvPr>
          <p:cNvSpPr txBox="1">
            <a:spLocks noChangeArrowheads="1"/>
          </p:cNvSpPr>
          <p:nvPr/>
        </p:nvSpPr>
        <p:spPr bwMode="auto">
          <a:xfrm>
            <a:off x="352483" y="4257977"/>
            <a:ext cx="3743332"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0" dirty="0">
                <a:solidFill>
                  <a:srgbClr val="0000FF"/>
                </a:solidFill>
                <a:latin typeface="Comic Sans MS" panose="030F0902030302020204" pitchFamily="66" charset="0"/>
                <a:cs typeface="Times New Roman"/>
              </a:rPr>
              <a:t>Nuclear </a:t>
            </a:r>
            <a:r>
              <a:rPr lang="ja-JP" altLang="en-US" sz="2400" b="0" dirty="0">
                <a:solidFill>
                  <a:srgbClr val="0000FF"/>
                </a:solidFill>
                <a:latin typeface="Comic Sans MS" panose="030F0902030302020204" pitchFamily="66" charset="0"/>
                <a:cs typeface="Times New Roman"/>
              </a:rPr>
              <a:t>“</a:t>
            </a:r>
            <a:r>
              <a:rPr lang="en-US" sz="2400" b="0" dirty="0">
                <a:solidFill>
                  <a:srgbClr val="0000FF"/>
                </a:solidFill>
                <a:latin typeface="Comic Sans MS" panose="030F0902030302020204" pitchFamily="66" charset="0"/>
                <a:cs typeface="Times New Roman"/>
              </a:rPr>
              <a:t>Oomph</a:t>
            </a:r>
            <a:r>
              <a:rPr lang="ja-JP" altLang="en-US" sz="2400" b="0" dirty="0">
                <a:solidFill>
                  <a:srgbClr val="0000FF"/>
                </a:solidFill>
                <a:latin typeface="Comic Sans MS" panose="030F0902030302020204" pitchFamily="66" charset="0"/>
                <a:cs typeface="Times New Roman"/>
              </a:rPr>
              <a:t>”</a:t>
            </a:r>
            <a:r>
              <a:rPr lang="en-US" sz="2400" b="0" dirty="0">
                <a:solidFill>
                  <a:srgbClr val="0000FF"/>
                </a:solidFill>
                <a:latin typeface="Comic Sans MS" panose="030F0902030302020204" pitchFamily="66" charset="0"/>
                <a:cs typeface="Times New Roman"/>
              </a:rPr>
              <a:t> Factor</a:t>
            </a:r>
          </a:p>
          <a:p>
            <a:r>
              <a:rPr lang="en-US" sz="2400" b="0" dirty="0">
                <a:solidFill>
                  <a:srgbClr val="0000FF"/>
                </a:solidFill>
                <a:latin typeface="Comic Sans MS" panose="030F0902030302020204" pitchFamily="66" charset="0"/>
                <a:cs typeface="Times New Roman"/>
              </a:rPr>
              <a:t>Pocket Formula:</a:t>
            </a:r>
          </a:p>
        </p:txBody>
      </p:sp>
      <p:pic>
        <p:nvPicPr>
          <p:cNvPr id="10" name="Picture 17" descr="Untitled-1">
            <a:extLst>
              <a:ext uri="{FF2B5EF4-FFF2-40B4-BE49-F238E27FC236}">
                <a16:creationId xmlns:a16="http://schemas.microsoft.com/office/drawing/2014/main" id="{B6D6916C-85B8-1C40-B11D-1EE7528A3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883" y="852789"/>
            <a:ext cx="1609725" cy="215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23">
            <a:extLst>
              <a:ext uri="{FF2B5EF4-FFF2-40B4-BE49-F238E27FC236}">
                <a16:creationId xmlns:a16="http://schemas.microsoft.com/office/drawing/2014/main" id="{8EB1D78D-71A9-104F-B7DA-0F6F735C07EF}"/>
              </a:ext>
            </a:extLst>
          </p:cNvPr>
          <p:cNvSpPr>
            <a:spLocks noChangeArrowheads="1"/>
          </p:cNvSpPr>
          <p:nvPr/>
        </p:nvSpPr>
        <p:spPr bwMode="auto">
          <a:xfrm>
            <a:off x="376771" y="5530815"/>
            <a:ext cx="82296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altLang="x-none" sz="2400" b="0" dirty="0">
                <a:solidFill>
                  <a:srgbClr val="0000FF"/>
                </a:solidFill>
                <a:latin typeface="Comic Sans MS" panose="030F0902030302020204" pitchFamily="66" charset="0"/>
              </a:rPr>
              <a:t>Enhancement of </a:t>
            </a:r>
            <a:r>
              <a:rPr lang="en-US" altLang="x-none" sz="2400" b="0" i="1" dirty="0">
                <a:solidFill>
                  <a:srgbClr val="0000FF"/>
                </a:solidFill>
                <a:latin typeface="Comic Sans MS" panose="030F0902030302020204" pitchFamily="66" charset="0"/>
              </a:rPr>
              <a:t>Q</a:t>
            </a:r>
            <a:r>
              <a:rPr lang="en-US" altLang="x-none" sz="2400" b="0" i="1" baseline="-25000" dirty="0">
                <a:solidFill>
                  <a:srgbClr val="0000FF"/>
                </a:solidFill>
                <a:latin typeface="Comic Sans MS" panose="030F0902030302020204" pitchFamily="66" charset="0"/>
              </a:rPr>
              <a:t>S</a:t>
            </a:r>
            <a:r>
              <a:rPr lang="en-US" altLang="x-none" sz="2400" b="0" dirty="0">
                <a:solidFill>
                  <a:srgbClr val="0000FF"/>
                </a:solidFill>
                <a:latin typeface="Comic Sans MS" panose="030F0902030302020204" pitchFamily="66" charset="0"/>
              </a:rPr>
              <a:t> with A </a:t>
            </a:r>
            <a:r>
              <a:rPr lang="en-US" altLang="x-none" sz="2400" b="0" dirty="0">
                <a:latin typeface="Comic Sans MS" panose="030F0902030302020204" pitchFamily="66" charset="0"/>
                <a:sym typeface="Symbol" charset="2"/>
              </a:rPr>
              <a:t></a:t>
            </a:r>
            <a:r>
              <a:rPr lang="en-US" altLang="x-none" sz="2400" b="0" dirty="0">
                <a:latin typeface="Comic Sans MS" panose="030F0902030302020204" pitchFamily="66" charset="0"/>
              </a:rPr>
              <a:t> non-linear QCD regime reached at significantly lower energy in A than in proton</a:t>
            </a:r>
          </a:p>
        </p:txBody>
      </p:sp>
      <p:graphicFrame>
        <p:nvGraphicFramePr>
          <p:cNvPr id="12" name="Object 24">
            <a:extLst>
              <a:ext uri="{FF2B5EF4-FFF2-40B4-BE49-F238E27FC236}">
                <a16:creationId xmlns:a16="http://schemas.microsoft.com/office/drawing/2014/main" id="{E5058701-EE6A-3241-8EC9-B6B86AEA70A2}"/>
              </a:ext>
            </a:extLst>
          </p:cNvPr>
          <p:cNvGraphicFramePr>
            <a:graphicFrameLocks noChangeAspect="1"/>
          </p:cNvGraphicFramePr>
          <p:nvPr/>
        </p:nvGraphicFramePr>
        <p:xfrm>
          <a:off x="4151706" y="4129795"/>
          <a:ext cx="2743200" cy="992188"/>
        </p:xfrm>
        <a:graphic>
          <a:graphicData uri="http://schemas.openxmlformats.org/presentationml/2006/ole">
            <mc:AlternateContent xmlns:mc="http://schemas.openxmlformats.org/markup-compatibility/2006">
              <mc:Choice xmlns:v="urn:schemas-microsoft-com:vml" Requires="v">
                <p:oleObj spid="_x0000_s86085" name="Equation" r:id="rId4" imgW="16711111" imgH="6044444" progId="Equation.DSMT4">
                  <p:embed/>
                </p:oleObj>
              </mc:Choice>
              <mc:Fallback>
                <p:oleObj name="Equation" r:id="rId4" imgW="16711111" imgH="6044444" progId="Equation.DSMT4">
                  <p:embed/>
                  <p:pic>
                    <p:nvPicPr>
                      <p:cNvPr id="12" name="Object 24">
                        <a:extLst>
                          <a:ext uri="{FF2B5EF4-FFF2-40B4-BE49-F238E27FC236}">
                            <a16:creationId xmlns:a16="http://schemas.microsoft.com/office/drawing/2014/main" id="{E5058701-EE6A-3241-8EC9-B6B86AEA70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1706" y="4129795"/>
                        <a:ext cx="2743200" cy="992188"/>
                      </a:xfrm>
                      <a:prstGeom prst="rect">
                        <a:avLst/>
                      </a:prstGeom>
                      <a:noFill/>
                      <a:ln w="190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3" name="Object 25">
            <a:extLst>
              <a:ext uri="{FF2B5EF4-FFF2-40B4-BE49-F238E27FC236}">
                <a16:creationId xmlns:a16="http://schemas.microsoft.com/office/drawing/2014/main" id="{3EF1F2BC-0517-A84C-8DD4-0117A2EEB762}"/>
              </a:ext>
            </a:extLst>
          </p:cNvPr>
          <p:cNvGraphicFramePr>
            <a:graphicFrameLocks noChangeAspect="1"/>
          </p:cNvGraphicFramePr>
          <p:nvPr/>
        </p:nvGraphicFramePr>
        <p:xfrm>
          <a:off x="428683" y="3062589"/>
          <a:ext cx="8077200" cy="762000"/>
        </p:xfrm>
        <a:graphic>
          <a:graphicData uri="http://schemas.openxmlformats.org/presentationml/2006/ole">
            <mc:AlternateContent xmlns:mc="http://schemas.openxmlformats.org/markup-compatibility/2006">
              <mc:Choice xmlns:v="urn:schemas-microsoft-com:vml" Requires="v">
                <p:oleObj spid="_x0000_s86086" name="Equation" r:id="rId6" imgW="18285714" imgH="1726984" progId="Equation.DSMT4">
                  <p:embed/>
                </p:oleObj>
              </mc:Choice>
              <mc:Fallback>
                <p:oleObj name="Equation" r:id="rId6" imgW="18285714" imgH="1726984" progId="Equation.DSMT4">
                  <p:embed/>
                  <p:pic>
                    <p:nvPicPr>
                      <p:cNvPr id="13" name="Object 25">
                        <a:extLst>
                          <a:ext uri="{FF2B5EF4-FFF2-40B4-BE49-F238E27FC236}">
                            <a16:creationId xmlns:a16="http://schemas.microsoft.com/office/drawing/2014/main" id="{3EF1F2BC-0517-A84C-8DD4-0117A2EEB7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83" y="3062589"/>
                        <a:ext cx="80772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812249772"/>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Observables for Saturation</a:t>
            </a:r>
          </a:p>
        </p:txBody>
      </p:sp>
      <p:sp>
        <p:nvSpPr>
          <p:cNvPr id="3" name="Date Placeholder 2"/>
          <p:cNvSpPr>
            <a:spLocks noGrp="1"/>
          </p:cNvSpPr>
          <p:nvPr>
            <p:ph type="dt" sz="half" idx="10"/>
          </p:nvPr>
        </p:nvSpPr>
        <p:spPr/>
        <p:txBody>
          <a:bodyPr/>
          <a:lstStyle/>
          <a:p>
            <a:r>
              <a:rPr lang="en-US"/>
              <a:t>E.C. Aschenauer</a:t>
            </a:r>
            <a:endParaRPr lang="en-US" dirty="0"/>
          </a:p>
        </p:txBody>
      </p:sp>
      <p:sp>
        <p:nvSpPr>
          <p:cNvPr id="11" name="Footer Placeholder 10"/>
          <p:cNvSpPr>
            <a:spLocks noGrp="1"/>
          </p:cNvSpPr>
          <p:nvPr>
            <p:ph type="ftr" sz="quarter" idx="11"/>
          </p:nvPr>
        </p:nvSpPr>
        <p:spPr/>
        <p:txBody>
          <a:bodyPr/>
          <a:lstStyle/>
          <a:p>
            <a:r>
              <a:rPr lang="tr-TR"/>
              <a:t>HENPIC April 2020</a:t>
            </a:r>
            <a:endParaRPr lang="en-US"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29</a:t>
            </a:fld>
            <a:endParaRPr lang="en-US"/>
          </a:p>
        </p:txBody>
      </p:sp>
      <p:grpSp>
        <p:nvGrpSpPr>
          <p:cNvPr id="9" name="Group 8"/>
          <p:cNvGrpSpPr/>
          <p:nvPr/>
        </p:nvGrpSpPr>
        <p:grpSpPr>
          <a:xfrm>
            <a:off x="651542" y="1205074"/>
            <a:ext cx="1868846" cy="793791"/>
            <a:chOff x="604899" y="1127774"/>
            <a:chExt cx="1868846" cy="793791"/>
          </a:xfrm>
        </p:grpSpPr>
        <p:sp>
          <p:nvSpPr>
            <p:cNvPr id="99" name="Block Arc 98"/>
            <p:cNvSpPr/>
            <p:nvPr/>
          </p:nvSpPr>
          <p:spPr bwMode="auto">
            <a:xfrm rot="16200000">
              <a:off x="1841411" y="1035231"/>
              <a:ext cx="140106" cy="1124563"/>
            </a:xfrm>
            <a:prstGeom prst="blockArc">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04" name="DIS-Kinematics_revised copy.pdf"/>
            <p:cNvPicPr>
              <a:picLocks noChangeAspect="1"/>
            </p:cNvPicPr>
            <p:nvPr/>
          </p:nvPicPr>
          <p:blipFill rotWithShape="1">
            <a:blip r:embed="rId3">
              <a:extLst>
                <a:ext uri="{28A0092B-C50C-407E-A947-70E740481C1C}">
                  <a14:useLocalDpi xmlns:a14="http://schemas.microsoft.com/office/drawing/2010/main" val="0"/>
                </a:ext>
              </a:extLst>
            </a:blip>
            <a:srcRect l="34533" t="38038" r="38894" b="27137"/>
            <a:stretch/>
          </p:blipFill>
          <p:spPr>
            <a:xfrm rot="18960000">
              <a:off x="604899" y="1127774"/>
              <a:ext cx="658288" cy="725677"/>
            </a:xfrm>
            <a:prstGeom prst="rect">
              <a:avLst/>
            </a:prstGeom>
            <a:ln w="12700"/>
          </p:spPr>
        </p:pic>
        <p:sp>
          <p:nvSpPr>
            <p:cNvPr id="105" name="Rectangle 104"/>
            <p:cNvSpPr/>
            <p:nvPr/>
          </p:nvSpPr>
          <p:spPr bwMode="auto">
            <a:xfrm>
              <a:off x="963669" y="1726023"/>
              <a:ext cx="496956" cy="1955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aphicFrame>
          <p:nvGraphicFramePr>
            <p:cNvPr id="102" name="Object 101"/>
            <p:cNvGraphicFramePr>
              <a:graphicFrameLocks noChangeAspect="1"/>
            </p:cNvGraphicFramePr>
            <p:nvPr/>
          </p:nvGraphicFramePr>
          <p:xfrm>
            <a:off x="1419287" y="1663149"/>
            <a:ext cx="127000" cy="177800"/>
          </p:xfrm>
          <a:graphic>
            <a:graphicData uri="http://schemas.openxmlformats.org/presentationml/2006/ole">
              <mc:AlternateContent xmlns:mc="http://schemas.openxmlformats.org/markup-compatibility/2006">
                <mc:Choice xmlns:v="urn:schemas-microsoft-com:vml" Requires="v">
                  <p:oleObj spid="_x0000_s93231" name="Equation" r:id="rId4" imgW="127000" imgH="177800" progId="Equation.DSMT4">
                    <p:embed/>
                  </p:oleObj>
                </mc:Choice>
                <mc:Fallback>
                  <p:oleObj name="Equation" r:id="rId4" imgW="127000" imgH="177800" progId="Equation.DSMT4">
                    <p:embed/>
                    <p:pic>
                      <p:nvPicPr>
                        <p:cNvPr id="102" name="Object 101"/>
                        <p:cNvPicPr/>
                        <p:nvPr/>
                      </p:nvPicPr>
                      <p:blipFill>
                        <a:blip r:embed="rId5"/>
                        <a:stretch>
                          <a:fillRect/>
                        </a:stretch>
                      </p:blipFill>
                      <p:spPr>
                        <a:xfrm>
                          <a:off x="1419287" y="1663149"/>
                          <a:ext cx="127000" cy="177800"/>
                        </a:xfrm>
                        <a:prstGeom prst="rect">
                          <a:avLst/>
                        </a:prstGeom>
                      </p:spPr>
                    </p:pic>
                  </p:oleObj>
                </mc:Fallback>
              </mc:AlternateContent>
            </a:graphicData>
          </a:graphic>
        </p:graphicFrame>
        <p:graphicFrame>
          <p:nvGraphicFramePr>
            <p:cNvPr id="103" name="Object 102"/>
            <p:cNvGraphicFramePr>
              <a:graphicFrameLocks noChangeAspect="1"/>
            </p:cNvGraphicFramePr>
            <p:nvPr/>
          </p:nvGraphicFramePr>
          <p:xfrm>
            <a:off x="1483611" y="1379952"/>
            <a:ext cx="127000" cy="165100"/>
          </p:xfrm>
          <a:graphic>
            <a:graphicData uri="http://schemas.openxmlformats.org/presentationml/2006/ole">
              <mc:AlternateContent xmlns:mc="http://schemas.openxmlformats.org/markup-compatibility/2006">
                <mc:Choice xmlns:v="urn:schemas-microsoft-com:vml" Requires="v">
                  <p:oleObj spid="_x0000_s93232" name="Equation" r:id="rId6" imgW="127000" imgH="165100" progId="Equation.DSMT4">
                    <p:embed/>
                  </p:oleObj>
                </mc:Choice>
                <mc:Fallback>
                  <p:oleObj name="Equation" r:id="rId6" imgW="127000" imgH="165100" progId="Equation.DSMT4">
                    <p:embed/>
                    <p:pic>
                      <p:nvPicPr>
                        <p:cNvPr id="103" name="Object 102"/>
                        <p:cNvPicPr/>
                        <p:nvPr/>
                      </p:nvPicPr>
                      <p:blipFill>
                        <a:blip r:embed="rId7"/>
                        <a:stretch>
                          <a:fillRect/>
                        </a:stretch>
                      </p:blipFill>
                      <p:spPr>
                        <a:xfrm>
                          <a:off x="1483611" y="1379952"/>
                          <a:ext cx="127000" cy="165100"/>
                        </a:xfrm>
                        <a:prstGeom prst="rect">
                          <a:avLst/>
                        </a:prstGeom>
                      </p:spPr>
                    </p:pic>
                  </p:oleObj>
                </mc:Fallback>
              </mc:AlternateContent>
            </a:graphicData>
          </a:graphic>
        </p:graphicFrame>
      </p:grpSp>
      <p:sp>
        <p:nvSpPr>
          <p:cNvPr id="25" name="Line 9"/>
          <p:cNvSpPr>
            <a:spLocks noChangeShapeType="1"/>
          </p:cNvSpPr>
          <p:nvPr/>
        </p:nvSpPr>
        <p:spPr bwMode="auto">
          <a:xfrm flipH="1">
            <a:off x="1977389" y="1023878"/>
            <a:ext cx="1604962" cy="630238"/>
          </a:xfrm>
          <a:prstGeom prst="line">
            <a:avLst/>
          </a:prstGeom>
          <a:noFill/>
          <a:ln w="25400" cap="flat">
            <a:solidFill>
              <a:srgbClr val="D90B00"/>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34" name="Line 26"/>
          <p:cNvSpPr>
            <a:spLocks noChangeShapeType="1"/>
          </p:cNvSpPr>
          <p:nvPr/>
        </p:nvSpPr>
        <p:spPr bwMode="auto">
          <a:xfrm rot="10800000">
            <a:off x="1990089" y="1743016"/>
            <a:ext cx="1638300" cy="487362"/>
          </a:xfrm>
          <a:prstGeom prst="line">
            <a:avLst/>
          </a:prstGeom>
          <a:noFill/>
          <a:ln w="25400" cap="flat">
            <a:solidFill>
              <a:srgbClr val="0000FF"/>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nvGrpSpPr>
          <p:cNvPr id="93" name="Group 92"/>
          <p:cNvGrpSpPr/>
          <p:nvPr/>
        </p:nvGrpSpPr>
        <p:grpSpPr>
          <a:xfrm>
            <a:off x="1931511" y="1529200"/>
            <a:ext cx="181188" cy="372088"/>
            <a:chOff x="3810000" y="1279525"/>
            <a:chExt cx="274320" cy="762000"/>
          </a:xfrm>
        </p:grpSpPr>
        <p:sp>
          <p:nvSpPr>
            <p:cNvPr id="94" name="Oval 14"/>
            <p:cNvSpPr>
              <a:spLocks noChangeArrowheads="1"/>
            </p:cNvSpPr>
            <p:nvPr/>
          </p:nvSpPr>
          <p:spPr bwMode="auto">
            <a:xfrm>
              <a:off x="3810000" y="1279525"/>
              <a:ext cx="274320" cy="762000"/>
            </a:xfrm>
            <a:prstGeom prst="ellipse">
              <a:avLst/>
            </a:prstGeom>
            <a:solidFill>
              <a:schemeClr val="accent3">
                <a:lumMod val="20000"/>
                <a:lumOff val="80000"/>
              </a:schemeClr>
            </a:solidFill>
            <a:ln w="25400">
              <a:solidFill>
                <a:schemeClr val="accent3">
                  <a:lumMod val="50000"/>
                </a:schemeClr>
              </a:solidFill>
              <a:round/>
              <a:headEnd/>
              <a:tailEnd/>
            </a:ln>
          </p:spPr>
          <p:txBody>
            <a:bodyPr anchor="ctr"/>
            <a:lstStyle/>
            <a:p>
              <a:pPr algn="ctr" eaLnBrk="0" hangingPunct="0">
                <a:spcBef>
                  <a:spcPct val="50000"/>
                </a:spcBef>
              </a:pPr>
              <a:endParaRPr lang="en-US" sz="2000"/>
            </a:p>
          </p:txBody>
        </p:sp>
        <p:sp>
          <p:nvSpPr>
            <p:cNvPr id="95" name="Oval 16"/>
            <p:cNvSpPr>
              <a:spLocks noChangeArrowheads="1"/>
            </p:cNvSpPr>
            <p:nvPr/>
          </p:nvSpPr>
          <p:spPr bwMode="auto">
            <a:xfrm>
              <a:off x="3909060" y="1626394"/>
              <a:ext cx="76200" cy="76200"/>
            </a:xfrm>
            <a:prstGeom prst="ellipse">
              <a:avLst/>
            </a:prstGeom>
            <a:solidFill>
              <a:schemeClr val="bg1"/>
            </a:solidFill>
            <a:ln w="25400">
              <a:solidFill>
                <a:schemeClr val="accent3">
                  <a:lumMod val="75000"/>
                </a:schemeClr>
              </a:solidFill>
              <a:round/>
              <a:headEnd/>
              <a:tailEnd/>
            </a:ln>
          </p:spPr>
          <p:txBody>
            <a:bodyPr wrap="none" anchor="ctr">
              <a:spAutoFit/>
            </a:bodyPr>
            <a:lstStyle/>
            <a:p>
              <a:pPr eaLnBrk="0" hangingPunct="0"/>
              <a:endParaRPr lang="en-US" sz="1800"/>
            </a:p>
          </p:txBody>
        </p:sp>
        <p:sp>
          <p:nvSpPr>
            <p:cNvPr id="96" name="Oval 18"/>
            <p:cNvSpPr>
              <a:spLocks noChangeArrowheads="1"/>
            </p:cNvSpPr>
            <p:nvPr/>
          </p:nvSpPr>
          <p:spPr bwMode="auto">
            <a:xfrm>
              <a:off x="3909854" y="1812925"/>
              <a:ext cx="74612" cy="84138"/>
            </a:xfrm>
            <a:prstGeom prst="ellipse">
              <a:avLst/>
            </a:prstGeom>
            <a:solidFill>
              <a:schemeClr val="bg1"/>
            </a:solidFill>
            <a:ln w="25400">
              <a:solidFill>
                <a:schemeClr val="accent3">
                  <a:lumMod val="75000"/>
                </a:schemeClr>
              </a:solidFill>
              <a:round/>
              <a:headEnd/>
              <a:tailEnd/>
            </a:ln>
          </p:spPr>
          <p:txBody>
            <a:bodyPr wrap="none" anchor="ctr"/>
            <a:lstStyle/>
            <a:p>
              <a:pPr algn="ctr" eaLnBrk="0" hangingPunct="0">
                <a:spcBef>
                  <a:spcPct val="50000"/>
                </a:spcBef>
              </a:pPr>
              <a:endParaRPr lang="en-US" sz="2000"/>
            </a:p>
          </p:txBody>
        </p:sp>
        <p:sp>
          <p:nvSpPr>
            <p:cNvPr id="97" name="Oval 15"/>
            <p:cNvSpPr>
              <a:spLocks noChangeArrowheads="1"/>
            </p:cNvSpPr>
            <p:nvPr/>
          </p:nvSpPr>
          <p:spPr bwMode="auto">
            <a:xfrm>
              <a:off x="3909854" y="1431925"/>
              <a:ext cx="74613" cy="84138"/>
            </a:xfrm>
            <a:prstGeom prst="ellipse">
              <a:avLst/>
            </a:prstGeom>
            <a:solidFill>
              <a:schemeClr val="bg1"/>
            </a:solidFill>
            <a:ln w="25400">
              <a:solidFill>
                <a:schemeClr val="accent3">
                  <a:lumMod val="75000"/>
                </a:schemeClr>
              </a:solidFill>
              <a:round/>
              <a:headEnd/>
              <a:tailEnd/>
            </a:ln>
          </p:spPr>
          <p:txBody>
            <a:bodyPr wrap="none" anchor="ctr"/>
            <a:lstStyle/>
            <a:p>
              <a:pPr algn="ctr" eaLnBrk="0" hangingPunct="0">
                <a:spcBef>
                  <a:spcPct val="50000"/>
                </a:spcBef>
              </a:pPr>
              <a:endParaRPr lang="en-US" sz="2000"/>
            </a:p>
          </p:txBody>
        </p:sp>
      </p:gr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26761" y="2401623"/>
            <a:ext cx="3098797" cy="2302831"/>
          </a:xfrm>
          <a:prstGeom prst="rect">
            <a:avLst/>
          </a:prstGeom>
        </p:spPr>
      </p:pic>
      <p:cxnSp>
        <p:nvCxnSpPr>
          <p:cNvPr id="13" name="Straight Arrow Connector 12"/>
          <p:cNvCxnSpPr/>
          <p:nvPr/>
        </p:nvCxnSpPr>
        <p:spPr bwMode="auto">
          <a:xfrm flipH="1" flipV="1">
            <a:off x="6553293" y="3934089"/>
            <a:ext cx="1066801" cy="16939"/>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5" name="Straight Arrow Connector 14"/>
          <p:cNvCxnSpPr/>
          <p:nvPr/>
        </p:nvCxnSpPr>
        <p:spPr bwMode="auto">
          <a:xfrm flipH="1" flipV="1">
            <a:off x="7035892" y="3942556"/>
            <a:ext cx="558800" cy="847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18" name="TextBox 17"/>
          <p:cNvSpPr txBox="1"/>
          <p:nvPr/>
        </p:nvSpPr>
        <p:spPr>
          <a:xfrm>
            <a:off x="7442289" y="3705490"/>
            <a:ext cx="312906" cy="369332"/>
          </a:xfrm>
          <a:prstGeom prst="rect">
            <a:avLst/>
          </a:prstGeom>
          <a:noFill/>
        </p:spPr>
        <p:txBody>
          <a:bodyPr wrap="none" rtlCol="0">
            <a:spAutoFit/>
          </a:bodyPr>
          <a:lstStyle/>
          <a:p>
            <a:r>
              <a:rPr lang="en-US" dirty="0">
                <a:latin typeface="Times New Roman"/>
                <a:cs typeface="Times New Roman"/>
              </a:rPr>
              <a:t>x</a:t>
            </a:r>
          </a:p>
        </p:txBody>
      </p:sp>
      <p:sp>
        <p:nvSpPr>
          <p:cNvPr id="22" name="TextBox 21"/>
          <p:cNvSpPr txBox="1"/>
          <p:nvPr/>
        </p:nvSpPr>
        <p:spPr>
          <a:xfrm>
            <a:off x="0" y="373966"/>
            <a:ext cx="3786313" cy="461665"/>
          </a:xfrm>
          <a:prstGeom prst="rect">
            <a:avLst/>
          </a:prstGeom>
          <a:noFill/>
        </p:spPr>
        <p:txBody>
          <a:bodyPr wrap="none" rtlCol="0">
            <a:spAutoFit/>
          </a:bodyPr>
          <a:lstStyle/>
          <a:p>
            <a:r>
              <a:rPr lang="en-US" sz="2400" dirty="0">
                <a:solidFill>
                  <a:srgbClr val="0000FF"/>
                </a:solidFill>
                <a:latin typeface="Comic Sans MS"/>
                <a:cs typeface="Comic Sans MS"/>
              </a:rPr>
              <a:t>Di-Hadron Correlations:</a:t>
            </a:r>
          </a:p>
        </p:txBody>
      </p:sp>
      <p:grpSp>
        <p:nvGrpSpPr>
          <p:cNvPr id="19" name="Group 4"/>
          <p:cNvGrpSpPr>
            <a:grpSpLocks/>
          </p:cNvGrpSpPr>
          <p:nvPr/>
        </p:nvGrpSpPr>
        <p:grpSpPr bwMode="auto">
          <a:xfrm>
            <a:off x="1679425" y="1231842"/>
            <a:ext cx="1731963" cy="914400"/>
            <a:chOff x="87" y="5"/>
            <a:chExt cx="1091" cy="576"/>
          </a:xfrm>
        </p:grpSpPr>
        <p:pic>
          <p:nvPicPr>
            <p:cNvPr id="20"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79234">
              <a:off x="87" y="5"/>
              <a:ext cx="312"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round/>
                  <a:headEnd/>
                  <a:tailEnd/>
                </a14:hiddenLine>
              </a:ext>
            </a:extLst>
          </p:spPr>
        </p:pic>
        <p:sp>
          <p:nvSpPr>
            <p:cNvPr id="21" name="Line 2"/>
            <p:cNvSpPr>
              <a:spLocks noChangeShapeType="1"/>
            </p:cNvSpPr>
            <p:nvPr/>
          </p:nvSpPr>
          <p:spPr bwMode="auto">
            <a:xfrm>
              <a:off x="322" y="295"/>
              <a:ext cx="856" cy="0"/>
            </a:xfrm>
            <a:prstGeom prst="line">
              <a:avLst/>
            </a:prstGeom>
            <a:noFill/>
            <a:ln w="38100" cap="flat">
              <a:solidFill>
                <a:srgbClr val="290082"/>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3" name="Rectangle 3"/>
            <p:cNvSpPr>
              <a:spLocks/>
            </p:cNvSpPr>
            <p:nvPr/>
          </p:nvSpPr>
          <p:spPr bwMode="auto">
            <a:xfrm>
              <a:off x="874" y="83"/>
              <a:ext cx="226" cy="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Arial" charset="0"/>
                  <a:ea typeface="ＭＳ Ｐゴシック" charset="0"/>
                  <a:cs typeface="Arial" charset="0"/>
                  <a:sym typeface="Arial" charset="0"/>
                </a:rPr>
                <a:t>A</a:t>
              </a:r>
            </a:p>
          </p:txBody>
        </p:sp>
      </p:grpSp>
      <p:grpSp>
        <p:nvGrpSpPr>
          <p:cNvPr id="27" name="Group 13"/>
          <p:cNvGrpSpPr>
            <a:grpSpLocks/>
          </p:cNvGrpSpPr>
          <p:nvPr/>
        </p:nvGrpSpPr>
        <p:grpSpPr bwMode="auto">
          <a:xfrm>
            <a:off x="2061804" y="1349326"/>
            <a:ext cx="1357313" cy="444500"/>
            <a:chOff x="0" y="77"/>
            <a:chExt cx="855" cy="280"/>
          </a:xfrm>
        </p:grpSpPr>
        <p:sp>
          <p:nvSpPr>
            <p:cNvPr id="28" name="Line 11"/>
            <p:cNvSpPr>
              <a:spLocks noChangeShapeType="1"/>
            </p:cNvSpPr>
            <p:nvPr/>
          </p:nvSpPr>
          <p:spPr bwMode="auto">
            <a:xfrm>
              <a:off x="0" y="293"/>
              <a:ext cx="855" cy="0"/>
            </a:xfrm>
            <a:prstGeom prst="line">
              <a:avLst/>
            </a:prstGeom>
            <a:noFill/>
            <a:ln w="38100" cap="flat">
              <a:solidFill>
                <a:srgbClr val="290082"/>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9" name="Rectangle 12"/>
            <p:cNvSpPr>
              <a:spLocks/>
            </p:cNvSpPr>
            <p:nvPr/>
          </p:nvSpPr>
          <p:spPr bwMode="auto">
            <a:xfrm>
              <a:off x="449" y="77"/>
              <a:ext cx="205" cy="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Arial" charset="0"/>
                  <a:ea typeface="ＭＳ Ｐゴシック" charset="0"/>
                  <a:cs typeface="Arial" charset="0"/>
                  <a:sym typeface="Arial" charset="0"/>
                </a:rPr>
                <a:t>p</a:t>
              </a:r>
            </a:p>
          </p:txBody>
        </p:sp>
      </p:grpSp>
      <p:sp>
        <p:nvSpPr>
          <p:cNvPr id="30" name="Rectangle 14"/>
          <p:cNvSpPr>
            <a:spLocks/>
          </p:cNvSpPr>
          <p:nvPr/>
        </p:nvSpPr>
        <p:spPr bwMode="auto">
          <a:xfrm>
            <a:off x="3525199" y="857118"/>
            <a:ext cx="611304"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1600" dirty="0">
                <a:solidFill>
                  <a:srgbClr val="FF0000"/>
                </a:solidFill>
                <a:latin typeface="Comic Sans MS"/>
                <a:ea typeface="ＭＳ Ｐゴシック" charset="0"/>
                <a:cs typeface="Comic Sans MS"/>
                <a:sym typeface="Arial" charset="0"/>
              </a:rPr>
              <a:t>jet-1</a:t>
            </a:r>
          </a:p>
        </p:txBody>
      </p:sp>
      <p:sp>
        <p:nvSpPr>
          <p:cNvPr id="31" name="Rectangle 15"/>
          <p:cNvSpPr>
            <a:spLocks/>
          </p:cNvSpPr>
          <p:nvPr/>
        </p:nvSpPr>
        <p:spPr bwMode="auto">
          <a:xfrm>
            <a:off x="3584181" y="2087365"/>
            <a:ext cx="611304"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1600" dirty="0">
                <a:solidFill>
                  <a:srgbClr val="0000FF"/>
                </a:solidFill>
                <a:latin typeface="Comic Sans MS"/>
                <a:ea typeface="ＭＳ Ｐゴシック" charset="0"/>
                <a:cs typeface="Comic Sans MS"/>
                <a:sym typeface="Arial" charset="0"/>
              </a:rPr>
              <a:t>jet-2</a:t>
            </a:r>
          </a:p>
        </p:txBody>
      </p:sp>
      <p:sp>
        <p:nvSpPr>
          <p:cNvPr id="32" name="Rectangle 16"/>
          <p:cNvSpPr>
            <a:spLocks/>
          </p:cNvSpPr>
          <p:nvPr/>
        </p:nvSpPr>
        <p:spPr bwMode="auto">
          <a:xfrm>
            <a:off x="179339" y="879893"/>
            <a:ext cx="118764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Comic Sans MS"/>
                <a:ea typeface="ＭＳ Ｐゴシック" charset="0"/>
                <a:cs typeface="Comic Sans MS"/>
                <a:sym typeface="Arial" charset="0"/>
              </a:rPr>
              <a:t>side-view:</a:t>
            </a:r>
          </a:p>
        </p:txBody>
      </p:sp>
      <p:sp>
        <p:nvSpPr>
          <p:cNvPr id="33" name="Rectangle 25"/>
          <p:cNvSpPr>
            <a:spLocks/>
          </p:cNvSpPr>
          <p:nvPr/>
        </p:nvSpPr>
        <p:spPr bwMode="auto">
          <a:xfrm>
            <a:off x="211300" y="2353097"/>
            <a:ext cx="2998899" cy="7969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600" dirty="0">
                <a:solidFill>
                  <a:srgbClr val="0000FF"/>
                </a:solidFill>
                <a:latin typeface="Comic Sans MS"/>
                <a:ea typeface="ＭＳ Ｐゴシック" charset="0"/>
                <a:cs typeface="Comic Sans MS"/>
                <a:sym typeface="Arial" charset="0"/>
              </a:rPr>
              <a:t>Low gluon density (</a:t>
            </a:r>
            <a:r>
              <a:rPr lang="en-US" sz="1600" dirty="0" err="1">
                <a:solidFill>
                  <a:srgbClr val="0000FF"/>
                </a:solidFill>
                <a:latin typeface="Comic Sans MS"/>
                <a:ea typeface="ＭＳ Ｐゴシック" charset="0"/>
                <a:cs typeface="Comic Sans MS"/>
                <a:sym typeface="Arial" charset="0"/>
              </a:rPr>
              <a:t>ep</a:t>
            </a:r>
            <a:r>
              <a:rPr lang="en-US" sz="1600" dirty="0">
                <a:solidFill>
                  <a:srgbClr val="0000FF"/>
                </a:solidFill>
                <a:latin typeface="Comic Sans MS"/>
                <a:ea typeface="ＭＳ Ｐゴシック" charset="0"/>
                <a:cs typeface="Comic Sans MS"/>
                <a:sym typeface="Arial" charset="0"/>
              </a:rPr>
              <a:t>):</a:t>
            </a:r>
          </a:p>
          <a:p>
            <a:pPr marL="39688"/>
            <a:r>
              <a:rPr lang="en-US" sz="1600" dirty="0" err="1">
                <a:solidFill>
                  <a:schemeClr val="tx1"/>
                </a:solidFill>
                <a:latin typeface="Comic Sans MS"/>
                <a:ea typeface="ＭＳ Ｐゴシック" charset="0"/>
                <a:cs typeface="Comic Sans MS"/>
                <a:sym typeface="Arial" charset="0"/>
              </a:rPr>
              <a:t>pQCD</a:t>
            </a:r>
            <a:r>
              <a:rPr lang="en-US" sz="1600" dirty="0">
                <a:solidFill>
                  <a:schemeClr val="tx1"/>
                </a:solidFill>
                <a:latin typeface="Comic Sans MS"/>
                <a:ea typeface="ＭＳ Ｐゴシック" charset="0"/>
                <a:cs typeface="Comic Sans MS"/>
                <a:sym typeface="Arial" charset="0"/>
              </a:rPr>
              <a:t> predicts 2→2 process </a:t>
            </a:r>
          </a:p>
          <a:p>
            <a:pPr marL="39688"/>
            <a:r>
              <a:rPr lang="en-US" sz="1600" dirty="0">
                <a:solidFill>
                  <a:schemeClr val="tx1"/>
                </a:solidFill>
                <a:latin typeface="Comic Sans MS"/>
                <a:ea typeface="ＭＳ Ｐゴシック" charset="0"/>
                <a:cs typeface="Comic Sans MS"/>
                <a:sym typeface="Symbol" charset="0"/>
              </a:rPr>
              <a:t>⇒</a:t>
            </a:r>
            <a:r>
              <a:rPr lang="en-US" sz="1600" dirty="0">
                <a:solidFill>
                  <a:schemeClr val="tx1"/>
                </a:solidFill>
                <a:latin typeface="Comic Sans MS"/>
                <a:ea typeface="ＭＳ Ｐゴシック" charset="0"/>
                <a:cs typeface="Comic Sans MS"/>
                <a:sym typeface="Arial" charset="0"/>
              </a:rPr>
              <a:t> back-to-back di-jet</a:t>
            </a:r>
          </a:p>
        </p:txBody>
      </p:sp>
      <p:grpSp>
        <p:nvGrpSpPr>
          <p:cNvPr id="35" name="Group 65"/>
          <p:cNvGrpSpPr>
            <a:grpSpLocks/>
          </p:cNvGrpSpPr>
          <p:nvPr/>
        </p:nvGrpSpPr>
        <p:grpSpPr bwMode="auto">
          <a:xfrm>
            <a:off x="1762869" y="1810727"/>
            <a:ext cx="835025" cy="585788"/>
            <a:chOff x="0" y="0"/>
            <a:chExt cx="526" cy="369"/>
          </a:xfrm>
        </p:grpSpPr>
        <p:grpSp>
          <p:nvGrpSpPr>
            <p:cNvPr id="36" name="Group 63"/>
            <p:cNvGrpSpPr>
              <a:grpSpLocks/>
            </p:cNvGrpSpPr>
            <p:nvPr/>
          </p:nvGrpSpPr>
          <p:grpSpPr bwMode="auto">
            <a:xfrm>
              <a:off x="0" y="0"/>
              <a:ext cx="526" cy="369"/>
              <a:chOff x="0" y="0"/>
              <a:chExt cx="526" cy="369"/>
            </a:xfrm>
          </p:grpSpPr>
          <p:sp>
            <p:nvSpPr>
              <p:cNvPr id="38" name="Line 27"/>
              <p:cNvSpPr>
                <a:spLocks noChangeShapeType="1"/>
              </p:cNvSpPr>
              <p:nvPr/>
            </p:nvSpPr>
            <p:spPr bwMode="auto">
              <a:xfrm rot="10800000">
                <a:off x="12" y="13"/>
                <a:ext cx="364" cy="160"/>
              </a:xfrm>
              <a:prstGeom prst="line">
                <a:avLst/>
              </a:prstGeom>
              <a:noFill/>
              <a:ln w="25400" cap="flat">
                <a:solidFill>
                  <a:srgbClr val="290082"/>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nvGrpSpPr>
              <p:cNvPr id="39" name="Group 38"/>
              <p:cNvGrpSpPr>
                <a:grpSpLocks/>
              </p:cNvGrpSpPr>
              <p:nvPr/>
            </p:nvGrpSpPr>
            <p:grpSpPr bwMode="auto">
              <a:xfrm rot="-7463806">
                <a:off x="100" y="139"/>
                <a:ext cx="200" cy="63"/>
                <a:chOff x="0" y="0"/>
                <a:chExt cx="200" cy="62"/>
              </a:xfrm>
            </p:grpSpPr>
            <p:sp>
              <p:nvSpPr>
                <p:cNvPr id="64" name="AutoShape 28"/>
                <p:cNvSpPr>
                  <a:spLocks/>
                </p:cNvSpPr>
                <p:nvPr/>
              </p:nvSpPr>
              <p:spPr bwMode="auto">
                <a:xfrm>
                  <a:off x="73" y="31"/>
                  <a:ext cx="56" cy="30"/>
                </a:xfrm>
                <a:custGeom>
                  <a:avLst/>
                  <a:gdLst/>
                  <a:ahLst/>
                  <a:cxnLst/>
                  <a:rect l="0" t="0" r="r" b="b"/>
                  <a:pathLst>
                    <a:path w="21547" h="21497">
                      <a:moveTo>
                        <a:pt x="21547" y="55"/>
                      </a:moveTo>
                      <a:lnTo>
                        <a:pt x="21547" y="55"/>
                      </a:lnTo>
                      <a:cubicBezTo>
                        <a:pt x="21600" y="11792"/>
                        <a:pt x="16819" y="21392"/>
                        <a:pt x="10870" y="21496"/>
                      </a:cubicBezTo>
                      <a:cubicBezTo>
                        <a:pt x="4920" y="21600"/>
                        <a:pt x="53" y="12169"/>
                        <a:pt x="1" y="432"/>
                      </a:cubicBezTo>
                      <a:cubicBezTo>
                        <a:pt x="0" y="288"/>
                        <a:pt x="0" y="144"/>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5" name="AutoShape 29"/>
                <p:cNvSpPr>
                  <a:spLocks/>
                </p:cNvSpPr>
                <p:nvPr/>
              </p:nvSpPr>
              <p:spPr bwMode="auto">
                <a:xfrm>
                  <a:off x="103" y="5"/>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6" name="AutoShape 30"/>
                <p:cNvSpPr>
                  <a:spLocks/>
                </p:cNvSpPr>
                <p:nvPr/>
              </p:nvSpPr>
              <p:spPr bwMode="auto">
                <a:xfrm>
                  <a:off x="110" y="31"/>
                  <a:ext cx="57" cy="30"/>
                </a:xfrm>
                <a:custGeom>
                  <a:avLst/>
                  <a:gdLst/>
                  <a:ahLst/>
                  <a:cxnLst/>
                  <a:rect l="0" t="0" r="r" b="b"/>
                  <a:pathLst>
                    <a:path w="21546" h="21495">
                      <a:moveTo>
                        <a:pt x="21546" y="56"/>
                      </a:moveTo>
                      <a:lnTo>
                        <a:pt x="21546" y="56"/>
                      </a:lnTo>
                      <a:cubicBezTo>
                        <a:pt x="21600" y="11789"/>
                        <a:pt x="16821" y="21387"/>
                        <a:pt x="10871" y="21494"/>
                      </a:cubicBezTo>
                      <a:cubicBezTo>
                        <a:pt x="4921" y="21600"/>
                        <a:pt x="55" y="12175"/>
                        <a:pt x="1" y="442"/>
                      </a:cubicBezTo>
                      <a:cubicBezTo>
                        <a:pt x="0" y="294"/>
                        <a:pt x="0" y="147"/>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7" name="AutoShape 31"/>
                <p:cNvSpPr>
                  <a:spLocks/>
                </p:cNvSpPr>
                <p:nvPr/>
              </p:nvSpPr>
              <p:spPr bwMode="auto">
                <a:xfrm>
                  <a:off x="140" y="4"/>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8" name="AutoShape 32"/>
                <p:cNvSpPr>
                  <a:spLocks/>
                </p:cNvSpPr>
                <p:nvPr/>
              </p:nvSpPr>
              <p:spPr bwMode="auto">
                <a:xfrm>
                  <a:off x="143" y="32"/>
                  <a:ext cx="57" cy="30"/>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1"/>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9" name="AutoShape 33"/>
                <p:cNvSpPr>
                  <a:spLocks/>
                </p:cNvSpPr>
                <p:nvPr/>
              </p:nvSpPr>
              <p:spPr bwMode="auto">
                <a:xfrm>
                  <a:off x="33" y="32"/>
                  <a:ext cx="57" cy="26"/>
                </a:xfrm>
                <a:custGeom>
                  <a:avLst/>
                  <a:gdLst/>
                  <a:ahLst/>
                  <a:cxnLst/>
                  <a:rect l="0" t="0" r="r" b="b"/>
                  <a:pathLst>
                    <a:path w="21538" h="21479">
                      <a:moveTo>
                        <a:pt x="21538" y="64"/>
                      </a:moveTo>
                      <a:lnTo>
                        <a:pt x="21538" y="64"/>
                      </a:lnTo>
                      <a:cubicBezTo>
                        <a:pt x="21600" y="11769"/>
                        <a:pt x="16829" y="21357"/>
                        <a:pt x="10881" y="21478"/>
                      </a:cubicBezTo>
                      <a:cubicBezTo>
                        <a:pt x="4934" y="21600"/>
                        <a:pt x="63" y="12210"/>
                        <a:pt x="1" y="505"/>
                      </a:cubicBezTo>
                      <a:cubicBezTo>
                        <a:pt x="0" y="337"/>
                        <a:pt x="0" y="168"/>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70" name="AutoShape 34"/>
                <p:cNvSpPr>
                  <a:spLocks/>
                </p:cNvSpPr>
                <p:nvPr/>
              </p:nvSpPr>
              <p:spPr bwMode="auto">
                <a:xfrm>
                  <a:off x="73" y="0"/>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71" name="AutoShape 35"/>
                <p:cNvSpPr>
                  <a:spLocks/>
                </p:cNvSpPr>
                <p:nvPr/>
              </p:nvSpPr>
              <p:spPr bwMode="auto">
                <a:xfrm>
                  <a:off x="3" y="31"/>
                  <a:ext cx="56" cy="29"/>
                </a:xfrm>
                <a:custGeom>
                  <a:avLst/>
                  <a:gdLst/>
                  <a:ahLst/>
                  <a:cxnLst/>
                  <a:rect l="0" t="0" r="r" b="b"/>
                  <a:pathLst>
                    <a:path w="21547" h="21497">
                      <a:moveTo>
                        <a:pt x="21547" y="55"/>
                      </a:moveTo>
                      <a:lnTo>
                        <a:pt x="21547" y="55"/>
                      </a:lnTo>
                      <a:cubicBezTo>
                        <a:pt x="21600" y="11792"/>
                        <a:pt x="16819" y="21392"/>
                        <a:pt x="10870" y="21496"/>
                      </a:cubicBezTo>
                      <a:cubicBezTo>
                        <a:pt x="4920" y="21600"/>
                        <a:pt x="53" y="12169"/>
                        <a:pt x="1" y="432"/>
                      </a:cubicBezTo>
                      <a:cubicBezTo>
                        <a:pt x="0" y="288"/>
                        <a:pt x="0" y="144"/>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72" name="AutoShape 36"/>
                <p:cNvSpPr>
                  <a:spLocks/>
                </p:cNvSpPr>
                <p:nvPr/>
              </p:nvSpPr>
              <p:spPr bwMode="auto">
                <a:xfrm>
                  <a:off x="46" y="3"/>
                  <a:ext cx="22" cy="25"/>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73" name="AutoShape 37"/>
                <p:cNvSpPr>
                  <a:spLocks/>
                </p:cNvSpPr>
                <p:nvPr/>
              </p:nvSpPr>
              <p:spPr bwMode="auto">
                <a:xfrm>
                  <a:off x="0" y="2"/>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grpSp>
            <p:nvGrpSpPr>
              <p:cNvPr id="40" name="Group 49"/>
              <p:cNvGrpSpPr>
                <a:grpSpLocks/>
              </p:cNvGrpSpPr>
              <p:nvPr/>
            </p:nvGrpSpPr>
            <p:grpSpPr bwMode="auto">
              <a:xfrm rot="3356602">
                <a:off x="-17" y="96"/>
                <a:ext cx="200" cy="64"/>
                <a:chOff x="0" y="0"/>
                <a:chExt cx="201" cy="64"/>
              </a:xfrm>
            </p:grpSpPr>
            <p:sp>
              <p:nvSpPr>
                <p:cNvPr id="54" name="AutoShape 39"/>
                <p:cNvSpPr>
                  <a:spLocks/>
                </p:cNvSpPr>
                <p:nvPr/>
              </p:nvSpPr>
              <p:spPr bwMode="auto">
                <a:xfrm>
                  <a:off x="73" y="30"/>
                  <a:ext cx="56" cy="30"/>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5" name="AutoShape 40"/>
                <p:cNvSpPr>
                  <a:spLocks/>
                </p:cNvSpPr>
                <p:nvPr/>
              </p:nvSpPr>
              <p:spPr bwMode="auto">
                <a:xfrm>
                  <a:off x="104" y="2"/>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6" name="AutoShape 41"/>
                <p:cNvSpPr>
                  <a:spLocks/>
                </p:cNvSpPr>
                <p:nvPr/>
              </p:nvSpPr>
              <p:spPr bwMode="auto">
                <a:xfrm>
                  <a:off x="111" y="32"/>
                  <a:ext cx="57" cy="30"/>
                </a:xfrm>
                <a:custGeom>
                  <a:avLst/>
                  <a:gdLst/>
                  <a:ahLst/>
                  <a:cxnLst/>
                  <a:rect l="0" t="0" r="r" b="b"/>
                  <a:pathLst>
                    <a:path w="21547" h="21495">
                      <a:moveTo>
                        <a:pt x="21547" y="56"/>
                      </a:moveTo>
                      <a:lnTo>
                        <a:pt x="21547" y="56"/>
                      </a:lnTo>
                      <a:cubicBezTo>
                        <a:pt x="21600" y="11791"/>
                        <a:pt x="16820" y="21389"/>
                        <a:pt x="10870" y="21495"/>
                      </a:cubicBezTo>
                      <a:cubicBezTo>
                        <a:pt x="4921" y="21600"/>
                        <a:pt x="54" y="12172"/>
                        <a:pt x="1" y="438"/>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7" name="AutoShape 42"/>
                <p:cNvSpPr>
                  <a:spLocks/>
                </p:cNvSpPr>
                <p:nvPr/>
              </p:nvSpPr>
              <p:spPr bwMode="auto">
                <a:xfrm>
                  <a:off x="142" y="2"/>
                  <a:ext cx="21"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8" name="AutoShape 43"/>
                <p:cNvSpPr>
                  <a:spLocks/>
                </p:cNvSpPr>
                <p:nvPr/>
              </p:nvSpPr>
              <p:spPr bwMode="auto">
                <a:xfrm>
                  <a:off x="144" y="29"/>
                  <a:ext cx="57" cy="30"/>
                </a:xfrm>
                <a:custGeom>
                  <a:avLst/>
                  <a:gdLst/>
                  <a:ahLst/>
                  <a:cxnLst/>
                  <a:rect l="0" t="0" r="r" b="b"/>
                  <a:pathLst>
                    <a:path w="21546" h="21494">
                      <a:moveTo>
                        <a:pt x="21546" y="56"/>
                      </a:moveTo>
                      <a:lnTo>
                        <a:pt x="21546" y="56"/>
                      </a:lnTo>
                      <a:cubicBezTo>
                        <a:pt x="21600" y="11789"/>
                        <a:pt x="16821" y="21387"/>
                        <a:pt x="10871" y="21493"/>
                      </a:cubicBezTo>
                      <a:cubicBezTo>
                        <a:pt x="4922" y="21600"/>
                        <a:pt x="55" y="12175"/>
                        <a:pt x="1" y="442"/>
                      </a:cubicBezTo>
                      <a:cubicBezTo>
                        <a:pt x="0" y="295"/>
                        <a:pt x="0" y="147"/>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9" name="AutoShape 44"/>
                <p:cNvSpPr>
                  <a:spLocks/>
                </p:cNvSpPr>
                <p:nvPr/>
              </p:nvSpPr>
              <p:spPr bwMode="auto">
                <a:xfrm>
                  <a:off x="33" y="34"/>
                  <a:ext cx="58" cy="30"/>
                </a:xfrm>
                <a:custGeom>
                  <a:avLst/>
                  <a:gdLst/>
                  <a:ahLst/>
                  <a:cxnLst/>
                  <a:rect l="0" t="0" r="r" b="b"/>
                  <a:pathLst>
                    <a:path w="21546" h="21493">
                      <a:moveTo>
                        <a:pt x="21545" y="57"/>
                      </a:moveTo>
                      <a:lnTo>
                        <a:pt x="21545" y="57"/>
                      </a:lnTo>
                      <a:cubicBezTo>
                        <a:pt x="21600" y="11788"/>
                        <a:pt x="16821" y="21385"/>
                        <a:pt x="10872" y="21492"/>
                      </a:cubicBezTo>
                      <a:cubicBezTo>
                        <a:pt x="4922" y="21600"/>
                        <a:pt x="55" y="12178"/>
                        <a:pt x="1" y="447"/>
                      </a:cubicBezTo>
                      <a:cubicBezTo>
                        <a:pt x="0" y="298"/>
                        <a:pt x="0" y="149"/>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0" name="AutoShape 45"/>
                <p:cNvSpPr>
                  <a:spLocks/>
                </p:cNvSpPr>
                <p:nvPr/>
              </p:nvSpPr>
              <p:spPr bwMode="auto">
                <a:xfrm>
                  <a:off x="72" y="3"/>
                  <a:ext cx="22"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1" name="AutoShape 46"/>
                <p:cNvSpPr>
                  <a:spLocks/>
                </p:cNvSpPr>
                <p:nvPr/>
              </p:nvSpPr>
              <p:spPr bwMode="auto">
                <a:xfrm>
                  <a:off x="4" y="28"/>
                  <a:ext cx="56" cy="29"/>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2" name="AutoShape 47"/>
                <p:cNvSpPr>
                  <a:spLocks/>
                </p:cNvSpPr>
                <p:nvPr/>
              </p:nvSpPr>
              <p:spPr bwMode="auto">
                <a:xfrm>
                  <a:off x="36" y="7"/>
                  <a:ext cx="22" cy="23"/>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3" name="AutoShape 48"/>
                <p:cNvSpPr>
                  <a:spLocks/>
                </p:cNvSpPr>
                <p:nvPr/>
              </p:nvSpPr>
              <p:spPr bwMode="auto">
                <a:xfrm>
                  <a:off x="0" y="0"/>
                  <a:ext cx="21"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grpSp>
            <p:nvGrpSpPr>
              <p:cNvPr id="41" name="Group 60"/>
              <p:cNvGrpSpPr>
                <a:grpSpLocks/>
              </p:cNvGrpSpPr>
              <p:nvPr/>
            </p:nvGrpSpPr>
            <p:grpSpPr bwMode="auto">
              <a:xfrm rot="-10373744">
                <a:off x="87" y="12"/>
                <a:ext cx="201" cy="63"/>
                <a:chOff x="0" y="0"/>
                <a:chExt cx="200" cy="62"/>
              </a:xfrm>
            </p:grpSpPr>
            <p:sp>
              <p:nvSpPr>
                <p:cNvPr id="44" name="AutoShape 50"/>
                <p:cNvSpPr>
                  <a:spLocks/>
                </p:cNvSpPr>
                <p:nvPr/>
              </p:nvSpPr>
              <p:spPr bwMode="auto">
                <a:xfrm>
                  <a:off x="72" y="33"/>
                  <a:ext cx="57" cy="29"/>
                </a:xfrm>
                <a:custGeom>
                  <a:avLst/>
                  <a:gdLst/>
                  <a:ahLst/>
                  <a:cxnLst/>
                  <a:rect l="0" t="0" r="r" b="b"/>
                  <a:pathLst>
                    <a:path w="21546" h="21493">
                      <a:moveTo>
                        <a:pt x="21545" y="57"/>
                      </a:moveTo>
                      <a:lnTo>
                        <a:pt x="21545" y="57"/>
                      </a:lnTo>
                      <a:cubicBezTo>
                        <a:pt x="21600" y="11788"/>
                        <a:pt x="16821" y="21385"/>
                        <a:pt x="10872" y="21492"/>
                      </a:cubicBezTo>
                      <a:cubicBezTo>
                        <a:pt x="4922" y="21600"/>
                        <a:pt x="55" y="12178"/>
                        <a:pt x="1" y="447"/>
                      </a:cubicBezTo>
                      <a:cubicBezTo>
                        <a:pt x="0" y="298"/>
                        <a:pt x="0" y="149"/>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45" name="AutoShape 51"/>
                <p:cNvSpPr>
                  <a:spLocks/>
                </p:cNvSpPr>
                <p:nvPr/>
              </p:nvSpPr>
              <p:spPr bwMode="auto">
                <a:xfrm>
                  <a:off x="104" y="2"/>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46" name="AutoShape 52"/>
                <p:cNvSpPr>
                  <a:spLocks/>
                </p:cNvSpPr>
                <p:nvPr/>
              </p:nvSpPr>
              <p:spPr bwMode="auto">
                <a:xfrm>
                  <a:off x="110" y="32"/>
                  <a:ext cx="57" cy="30"/>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47" name="AutoShape 53"/>
                <p:cNvSpPr>
                  <a:spLocks/>
                </p:cNvSpPr>
                <p:nvPr/>
              </p:nvSpPr>
              <p:spPr bwMode="auto">
                <a:xfrm>
                  <a:off x="141" y="7"/>
                  <a:ext cx="23" cy="23"/>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48" name="AutoShape 54"/>
                <p:cNvSpPr>
                  <a:spLocks/>
                </p:cNvSpPr>
                <p:nvPr/>
              </p:nvSpPr>
              <p:spPr bwMode="auto">
                <a:xfrm>
                  <a:off x="144" y="30"/>
                  <a:ext cx="56" cy="24"/>
                </a:xfrm>
                <a:custGeom>
                  <a:avLst/>
                  <a:gdLst/>
                  <a:ahLst/>
                  <a:cxnLst/>
                  <a:rect l="0" t="0" r="r" b="b"/>
                  <a:pathLst>
                    <a:path w="21537" h="21476">
                      <a:moveTo>
                        <a:pt x="21536" y="66"/>
                      </a:moveTo>
                      <a:lnTo>
                        <a:pt x="21536" y="66"/>
                      </a:lnTo>
                      <a:cubicBezTo>
                        <a:pt x="21600" y="11765"/>
                        <a:pt x="16831" y="21350"/>
                        <a:pt x="10884" y="21475"/>
                      </a:cubicBezTo>
                      <a:cubicBezTo>
                        <a:pt x="4937" y="21600"/>
                        <a:pt x="64" y="12218"/>
                        <a:pt x="1" y="519"/>
                      </a:cubicBezTo>
                      <a:cubicBezTo>
                        <a:pt x="0" y="346"/>
                        <a:pt x="0" y="173"/>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49" name="AutoShape 55"/>
                <p:cNvSpPr>
                  <a:spLocks/>
                </p:cNvSpPr>
                <p:nvPr/>
              </p:nvSpPr>
              <p:spPr bwMode="auto">
                <a:xfrm>
                  <a:off x="31" y="33"/>
                  <a:ext cx="58" cy="28"/>
                </a:xfrm>
                <a:custGeom>
                  <a:avLst/>
                  <a:gdLst/>
                  <a:ahLst/>
                  <a:cxnLst/>
                  <a:rect l="0" t="0" r="r" b="b"/>
                  <a:pathLst>
                    <a:path w="21543" h="21489">
                      <a:moveTo>
                        <a:pt x="21543" y="59"/>
                      </a:moveTo>
                      <a:lnTo>
                        <a:pt x="21543" y="59"/>
                      </a:lnTo>
                      <a:cubicBezTo>
                        <a:pt x="21600" y="11782"/>
                        <a:pt x="16824" y="21375"/>
                        <a:pt x="10875" y="21488"/>
                      </a:cubicBezTo>
                      <a:cubicBezTo>
                        <a:pt x="4926" y="21600"/>
                        <a:pt x="58" y="12188"/>
                        <a:pt x="1" y="466"/>
                      </a:cubicBezTo>
                      <a:cubicBezTo>
                        <a:pt x="0" y="311"/>
                        <a:pt x="0" y="155"/>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0" name="AutoShape 56"/>
                <p:cNvSpPr>
                  <a:spLocks/>
                </p:cNvSpPr>
                <p:nvPr/>
              </p:nvSpPr>
              <p:spPr bwMode="auto">
                <a:xfrm>
                  <a:off x="70" y="4"/>
                  <a:ext cx="23" cy="26"/>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1" name="AutoShape 57"/>
                <p:cNvSpPr>
                  <a:spLocks/>
                </p:cNvSpPr>
                <p:nvPr/>
              </p:nvSpPr>
              <p:spPr bwMode="auto">
                <a:xfrm>
                  <a:off x="4" y="28"/>
                  <a:ext cx="56" cy="29"/>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2" name="AutoShape 58"/>
                <p:cNvSpPr>
                  <a:spLocks/>
                </p:cNvSpPr>
                <p:nvPr/>
              </p:nvSpPr>
              <p:spPr bwMode="auto">
                <a:xfrm>
                  <a:off x="36" y="2"/>
                  <a:ext cx="22"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3" name="AutoShape 59"/>
                <p:cNvSpPr>
                  <a:spLocks/>
                </p:cNvSpPr>
                <p:nvPr/>
              </p:nvSpPr>
              <p:spPr bwMode="auto">
                <a:xfrm>
                  <a:off x="0" y="0"/>
                  <a:ext cx="21"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sp>
            <p:nvSpPr>
              <p:cNvPr id="42" name="Line 61"/>
              <p:cNvSpPr>
                <a:spLocks noChangeShapeType="1"/>
              </p:cNvSpPr>
              <p:nvPr/>
            </p:nvSpPr>
            <p:spPr bwMode="auto">
              <a:xfrm rot="10800000">
                <a:off x="244" y="45"/>
                <a:ext cx="282" cy="53"/>
              </a:xfrm>
              <a:prstGeom prst="line">
                <a:avLst/>
              </a:prstGeom>
              <a:noFill/>
              <a:ln w="25400" cap="flat">
                <a:solidFill>
                  <a:srgbClr val="290082"/>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43" name="Line 62"/>
              <p:cNvSpPr>
                <a:spLocks noChangeShapeType="1"/>
              </p:cNvSpPr>
              <p:nvPr/>
            </p:nvSpPr>
            <p:spPr bwMode="auto">
              <a:xfrm rot="10800000">
                <a:off x="249" y="243"/>
                <a:ext cx="87" cy="126"/>
              </a:xfrm>
              <a:prstGeom prst="line">
                <a:avLst/>
              </a:prstGeom>
              <a:noFill/>
              <a:ln w="25400" cap="flat">
                <a:solidFill>
                  <a:srgbClr val="290082"/>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sp>
          <p:nvSpPr>
            <p:cNvPr id="37" name="Line 64"/>
            <p:cNvSpPr>
              <a:spLocks noChangeShapeType="1"/>
            </p:cNvSpPr>
            <p:nvPr/>
          </p:nvSpPr>
          <p:spPr bwMode="auto">
            <a:xfrm rot="10800000">
              <a:off x="137" y="209"/>
              <a:ext cx="106" cy="142"/>
            </a:xfrm>
            <a:prstGeom prst="line">
              <a:avLst/>
            </a:prstGeom>
            <a:noFill/>
            <a:ln w="25400" cap="flat">
              <a:solidFill>
                <a:srgbClr val="290082"/>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sp>
        <p:nvSpPr>
          <p:cNvPr id="74" name="Rectangle 17"/>
          <p:cNvSpPr>
            <a:spLocks/>
          </p:cNvSpPr>
          <p:nvPr/>
        </p:nvSpPr>
        <p:spPr bwMode="auto">
          <a:xfrm>
            <a:off x="5230354" y="888305"/>
            <a:ext cx="131951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Comic Sans MS"/>
                <a:ea typeface="ＭＳ Ｐゴシック" charset="0"/>
                <a:cs typeface="Comic Sans MS"/>
                <a:sym typeface="Arial" charset="0"/>
              </a:rPr>
              <a:t>beam-view:</a:t>
            </a:r>
          </a:p>
        </p:txBody>
      </p:sp>
      <p:sp>
        <p:nvSpPr>
          <p:cNvPr id="75" name="Line 18"/>
          <p:cNvSpPr>
            <a:spLocks noChangeShapeType="1"/>
          </p:cNvSpPr>
          <p:nvPr/>
        </p:nvSpPr>
        <p:spPr bwMode="auto">
          <a:xfrm rot="10800000" flipH="1">
            <a:off x="7406443" y="1565211"/>
            <a:ext cx="671513" cy="530225"/>
          </a:xfrm>
          <a:prstGeom prst="line">
            <a:avLst/>
          </a:prstGeom>
          <a:noFill/>
          <a:ln w="25400" cap="flat">
            <a:solidFill>
              <a:srgbClr val="290082"/>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76" name="Line 19"/>
          <p:cNvSpPr>
            <a:spLocks noChangeShapeType="1"/>
          </p:cNvSpPr>
          <p:nvPr/>
        </p:nvSpPr>
        <p:spPr bwMode="auto">
          <a:xfrm flipH="1">
            <a:off x="8090656" y="933386"/>
            <a:ext cx="796925" cy="619125"/>
          </a:xfrm>
          <a:prstGeom prst="line">
            <a:avLst/>
          </a:prstGeom>
          <a:noFill/>
          <a:ln w="25400" cap="flat">
            <a:solidFill>
              <a:srgbClr val="D90B00"/>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nvGrpSpPr>
          <p:cNvPr id="77" name="Group 22"/>
          <p:cNvGrpSpPr>
            <a:grpSpLocks/>
          </p:cNvGrpSpPr>
          <p:nvPr/>
        </p:nvGrpSpPr>
        <p:grpSpPr bwMode="auto">
          <a:xfrm>
            <a:off x="7603293" y="1046098"/>
            <a:ext cx="1016000" cy="1016000"/>
            <a:chOff x="0" y="0"/>
            <a:chExt cx="640" cy="640"/>
          </a:xfrm>
        </p:grpSpPr>
        <p:sp>
          <p:nvSpPr>
            <p:cNvPr id="78" name="Oval 20"/>
            <p:cNvSpPr>
              <a:spLocks/>
            </p:cNvSpPr>
            <p:nvPr/>
          </p:nvSpPr>
          <p:spPr bwMode="auto">
            <a:xfrm>
              <a:off x="0" y="0"/>
              <a:ext cx="640" cy="640"/>
            </a:xfrm>
            <a:prstGeom prst="ellipse">
              <a:avLst/>
            </a:prstGeom>
            <a:noFill/>
            <a:ln w="12700" cap="flat">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79" name="Oval 21"/>
            <p:cNvSpPr>
              <a:spLocks/>
            </p:cNvSpPr>
            <p:nvPr/>
          </p:nvSpPr>
          <p:spPr bwMode="auto">
            <a:xfrm>
              <a:off x="288" y="288"/>
              <a:ext cx="64" cy="64"/>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grpSp>
      <p:sp>
        <p:nvSpPr>
          <p:cNvPr id="80" name="Freeform 23"/>
          <p:cNvSpPr>
            <a:spLocks/>
          </p:cNvSpPr>
          <p:nvPr/>
        </p:nvSpPr>
        <p:spPr bwMode="auto">
          <a:xfrm rot="215653">
            <a:off x="7887456" y="1349311"/>
            <a:ext cx="509587" cy="488950"/>
          </a:xfrm>
          <a:custGeom>
            <a:avLst/>
            <a:gdLst>
              <a:gd name="T0" fmla="*/ 15632 w 18128"/>
              <a:gd name="T1" fmla="*/ 0 h 15887"/>
              <a:gd name="T2" fmla="*/ 0 w 18128"/>
              <a:gd name="T3" fmla="*/ 13793 h 15887"/>
            </a:gdLst>
            <a:ahLst/>
            <a:cxnLst>
              <a:cxn ang="0">
                <a:pos x="T0" y="T1"/>
              </a:cxn>
              <a:cxn ang="0">
                <a:pos x="T2" y="T3"/>
              </a:cxn>
            </a:cxnLst>
            <a:rect l="0" t="0" r="r" b="b"/>
            <a:pathLst>
              <a:path w="18128" h="15887">
                <a:moveTo>
                  <a:pt x="15632" y="0"/>
                </a:moveTo>
                <a:cubicBezTo>
                  <a:pt x="21600" y="5465"/>
                  <a:pt x="17053" y="21600"/>
                  <a:pt x="0" y="13793"/>
                </a:cubicBezTo>
              </a:path>
            </a:pathLst>
          </a:custGeom>
          <a:noFill/>
          <a:ln w="12700" cap="flat">
            <a:solidFill>
              <a:schemeClr val="tx1"/>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81" name="Rectangle 24"/>
          <p:cNvSpPr>
            <a:spLocks/>
          </p:cNvSpPr>
          <p:nvPr/>
        </p:nvSpPr>
        <p:spPr bwMode="auto">
          <a:xfrm>
            <a:off x="8035093" y="1477898"/>
            <a:ext cx="320675"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Symbol" charset="0"/>
                <a:ea typeface="ＭＳ Ｐゴシック" charset="0"/>
                <a:cs typeface="Symbol" charset="0"/>
                <a:sym typeface="Symbol" charset="0"/>
              </a:rPr>
              <a:t>π</a:t>
            </a:r>
          </a:p>
        </p:txBody>
      </p:sp>
      <p:grpSp>
        <p:nvGrpSpPr>
          <p:cNvPr id="82" name="Group 69"/>
          <p:cNvGrpSpPr>
            <a:grpSpLocks/>
          </p:cNvGrpSpPr>
          <p:nvPr/>
        </p:nvGrpSpPr>
        <p:grpSpPr bwMode="auto">
          <a:xfrm>
            <a:off x="7645669" y="1433518"/>
            <a:ext cx="512762" cy="471487"/>
            <a:chOff x="0" y="0"/>
            <a:chExt cx="323" cy="297"/>
          </a:xfrm>
        </p:grpSpPr>
        <p:sp>
          <p:nvSpPr>
            <p:cNvPr id="83" name="Line 66"/>
            <p:cNvSpPr>
              <a:spLocks noChangeShapeType="1"/>
            </p:cNvSpPr>
            <p:nvPr/>
          </p:nvSpPr>
          <p:spPr bwMode="auto">
            <a:xfrm rot="10800000" flipH="1">
              <a:off x="0" y="92"/>
              <a:ext cx="268" cy="194"/>
            </a:xfrm>
            <a:prstGeom prst="line">
              <a:avLst/>
            </a:prstGeom>
            <a:noFill/>
            <a:ln w="25400" cap="flat">
              <a:solidFill>
                <a:srgbClr val="290082"/>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84" name="Line 67"/>
            <p:cNvSpPr>
              <a:spLocks noChangeShapeType="1"/>
            </p:cNvSpPr>
            <p:nvPr/>
          </p:nvSpPr>
          <p:spPr bwMode="auto">
            <a:xfrm rot="10800000" flipH="1">
              <a:off x="0" y="89"/>
              <a:ext cx="267" cy="66"/>
            </a:xfrm>
            <a:prstGeom prst="line">
              <a:avLst/>
            </a:prstGeom>
            <a:noFill/>
            <a:ln w="25400" cap="flat">
              <a:solidFill>
                <a:srgbClr val="290082"/>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85" name="Line 68"/>
            <p:cNvSpPr>
              <a:spLocks noChangeShapeType="1"/>
            </p:cNvSpPr>
            <p:nvPr/>
          </p:nvSpPr>
          <p:spPr bwMode="auto">
            <a:xfrm rot="10800000" flipH="1">
              <a:off x="136" y="84"/>
              <a:ext cx="136" cy="212"/>
            </a:xfrm>
            <a:prstGeom prst="line">
              <a:avLst/>
            </a:prstGeom>
            <a:noFill/>
            <a:ln w="25400" cap="flat">
              <a:solidFill>
                <a:srgbClr val="290082"/>
              </a:solidFill>
              <a:prstDash val="solid"/>
              <a:round/>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sp>
        <p:nvSpPr>
          <p:cNvPr id="86" name="Rectangle 70"/>
          <p:cNvSpPr>
            <a:spLocks/>
          </p:cNvSpPr>
          <p:nvPr/>
        </p:nvSpPr>
        <p:spPr bwMode="auto">
          <a:xfrm>
            <a:off x="4715566" y="1529719"/>
            <a:ext cx="3563155" cy="844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600" dirty="0">
                <a:solidFill>
                  <a:srgbClr val="0000FF"/>
                </a:solidFill>
                <a:latin typeface="Comic Sans MS"/>
                <a:ea typeface="ＭＳ Ｐゴシック" charset="0"/>
                <a:cs typeface="Comic Sans MS"/>
                <a:sym typeface="Arial" charset="0"/>
              </a:rPr>
              <a:t>High gluon density (</a:t>
            </a:r>
            <a:r>
              <a:rPr lang="en-US" sz="1600" dirty="0" err="1">
                <a:solidFill>
                  <a:srgbClr val="0000FF"/>
                </a:solidFill>
                <a:latin typeface="Comic Sans MS"/>
                <a:ea typeface="ＭＳ Ｐゴシック" charset="0"/>
                <a:cs typeface="Comic Sans MS"/>
                <a:sym typeface="Arial" charset="0"/>
              </a:rPr>
              <a:t>eA</a:t>
            </a:r>
            <a:r>
              <a:rPr lang="en-US" sz="1600" dirty="0">
                <a:solidFill>
                  <a:srgbClr val="0000FF"/>
                </a:solidFill>
                <a:latin typeface="Comic Sans MS"/>
                <a:ea typeface="ＭＳ Ｐゴシック" charset="0"/>
                <a:cs typeface="Comic Sans MS"/>
                <a:sym typeface="Arial" charset="0"/>
              </a:rPr>
              <a:t>):</a:t>
            </a:r>
          </a:p>
          <a:p>
            <a:pPr marL="39688"/>
            <a:r>
              <a:rPr lang="en-US" sz="1600" dirty="0">
                <a:solidFill>
                  <a:schemeClr val="tx1"/>
                </a:solidFill>
                <a:latin typeface="Comic Sans MS"/>
                <a:ea typeface="ＭＳ Ｐゴシック" charset="0"/>
                <a:cs typeface="Comic Sans MS"/>
                <a:sym typeface="Arial" charset="0"/>
              </a:rPr>
              <a:t>2 → many process</a:t>
            </a:r>
          </a:p>
          <a:p>
            <a:pPr marL="39688"/>
            <a:r>
              <a:rPr lang="en-US" sz="1600" dirty="0">
                <a:solidFill>
                  <a:schemeClr val="tx1"/>
                </a:solidFill>
                <a:latin typeface="Comic Sans MS"/>
                <a:ea typeface="ＭＳ Ｐゴシック" charset="0"/>
                <a:cs typeface="Comic Sans MS"/>
                <a:sym typeface="Symbol" charset="0"/>
              </a:rPr>
              <a:t>⇒</a:t>
            </a:r>
            <a:r>
              <a:rPr lang="en-US" sz="1600" dirty="0">
                <a:solidFill>
                  <a:schemeClr val="tx1"/>
                </a:solidFill>
                <a:latin typeface="Comic Sans MS"/>
                <a:ea typeface="ＭＳ Ｐゴシック" charset="0"/>
                <a:cs typeface="Comic Sans MS"/>
                <a:sym typeface="Arial" charset="0"/>
              </a:rPr>
              <a:t> expect broadening of away-side</a:t>
            </a:r>
          </a:p>
        </p:txBody>
      </p:sp>
      <p:sp>
        <p:nvSpPr>
          <p:cNvPr id="87" name="TextBox 86"/>
          <p:cNvSpPr txBox="1"/>
          <p:nvPr/>
        </p:nvSpPr>
        <p:spPr>
          <a:xfrm>
            <a:off x="926277" y="3103674"/>
            <a:ext cx="4903303" cy="830997"/>
          </a:xfrm>
          <a:prstGeom prst="rect">
            <a:avLst/>
          </a:prstGeom>
          <a:noFill/>
        </p:spPr>
        <p:txBody>
          <a:bodyPr wrap="square" rtlCol="0">
            <a:spAutoFit/>
          </a:bodyPr>
          <a:lstStyle/>
          <a:p>
            <a:pPr algn="ctr"/>
            <a:r>
              <a:rPr lang="en-US" sz="2400">
                <a:solidFill>
                  <a:srgbClr val="0000FF"/>
                </a:solidFill>
                <a:latin typeface="Comic Sans MS" charset="0"/>
                <a:ea typeface="Comic Sans MS" charset="0"/>
                <a:cs typeface="Comic Sans MS" charset="0"/>
              </a:rPr>
              <a:t>EIC </a:t>
            </a:r>
            <a:r>
              <a:rPr lang="en-US" sz="2400" dirty="0">
                <a:solidFill>
                  <a:srgbClr val="0000FF"/>
                </a:solidFill>
                <a:latin typeface="Comic Sans MS" charset="0"/>
                <a:ea typeface="Comic Sans MS" charset="0"/>
                <a:cs typeface="Comic Sans MS" charset="0"/>
              </a:rPr>
              <a:t>allows to study the evolution of Q</a:t>
            </a:r>
            <a:r>
              <a:rPr lang="en-US" sz="2400" baseline="-25000" dirty="0">
                <a:solidFill>
                  <a:srgbClr val="0000FF"/>
                </a:solidFill>
                <a:latin typeface="Comic Sans MS" charset="0"/>
                <a:ea typeface="Comic Sans MS" charset="0"/>
                <a:cs typeface="Comic Sans MS" charset="0"/>
              </a:rPr>
              <a:t>s </a:t>
            </a:r>
            <a:r>
              <a:rPr lang="en-US" sz="2400" dirty="0">
                <a:solidFill>
                  <a:srgbClr val="0000FF"/>
                </a:solidFill>
                <a:latin typeface="Comic Sans MS" charset="0"/>
                <a:ea typeface="Comic Sans MS" charset="0"/>
                <a:cs typeface="Comic Sans MS" charset="0"/>
              </a:rPr>
              <a:t>with x</a:t>
            </a:r>
          </a:p>
        </p:txBody>
      </p:sp>
      <p:pic>
        <p:nvPicPr>
          <p:cNvPr id="8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1120" y="4751651"/>
            <a:ext cx="2885715" cy="21047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9"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0370" y="4786571"/>
            <a:ext cx="2880953" cy="20714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0" name="Picture 8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07042" y="4812127"/>
            <a:ext cx="2897143" cy="20442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13">
            <a:extLst>
              <a:ext uri="{28A0092B-C50C-407E-A947-70E740481C1C}">
                <a14:useLocalDpi xmlns:a14="http://schemas.microsoft.com/office/drawing/2010/main" val="0"/>
              </a:ext>
            </a:extLst>
          </a:blip>
          <a:srcRect t="8634" r="14335"/>
          <a:stretch/>
        </p:blipFill>
        <p:spPr>
          <a:xfrm>
            <a:off x="1340710" y="4216400"/>
            <a:ext cx="3701189" cy="2673469"/>
          </a:xfrm>
          <a:prstGeom prst="rect">
            <a:avLst/>
          </a:prstGeom>
        </p:spPr>
      </p:pic>
      <p:pic>
        <p:nvPicPr>
          <p:cNvPr id="91" name="Picture 90"/>
          <p:cNvPicPr>
            <a:picLocks noChangeAspect="1"/>
          </p:cNvPicPr>
          <p:nvPr/>
        </p:nvPicPr>
        <p:blipFill rotWithShape="1">
          <a:blip r:embed="rId14">
            <a:extLst>
              <a:ext uri="{28A0092B-C50C-407E-A947-70E740481C1C}">
                <a14:useLocalDpi xmlns:a14="http://schemas.microsoft.com/office/drawing/2010/main" val="0"/>
              </a:ext>
            </a:extLst>
          </a:blip>
          <a:srcRect l="7770" t="7767" r="13190"/>
          <a:stretch/>
        </p:blipFill>
        <p:spPr>
          <a:xfrm>
            <a:off x="1674749" y="4192692"/>
            <a:ext cx="3414970" cy="2712881"/>
          </a:xfrm>
          <a:prstGeom prst="rect">
            <a:avLst/>
          </a:prstGeom>
        </p:spPr>
      </p:pic>
      <p:pic>
        <p:nvPicPr>
          <p:cNvPr id="92" name="Picture 91"/>
          <p:cNvPicPr>
            <a:picLocks noChangeAspect="1"/>
          </p:cNvPicPr>
          <p:nvPr/>
        </p:nvPicPr>
        <p:blipFill rotWithShape="1">
          <a:blip r:embed="rId15">
            <a:extLst>
              <a:ext uri="{28A0092B-C50C-407E-A947-70E740481C1C}">
                <a14:useLocalDpi xmlns:a14="http://schemas.microsoft.com/office/drawing/2010/main" val="0"/>
              </a:ext>
            </a:extLst>
          </a:blip>
          <a:srcRect l="6855" t="8569" r="13779"/>
          <a:stretch/>
        </p:blipFill>
        <p:spPr>
          <a:xfrm>
            <a:off x="1636643" y="4217444"/>
            <a:ext cx="3429000" cy="2675342"/>
          </a:xfrm>
          <a:prstGeom prst="rect">
            <a:avLst/>
          </a:prstGeom>
        </p:spPr>
      </p:pic>
      <p:sp>
        <p:nvSpPr>
          <p:cNvPr id="6" name="Left Arrow 5"/>
          <p:cNvSpPr/>
          <p:nvPr/>
        </p:nvSpPr>
        <p:spPr bwMode="auto">
          <a:xfrm>
            <a:off x="5113128" y="5488346"/>
            <a:ext cx="982869" cy="188015"/>
          </a:xfrm>
          <a:prstGeom prst="leftArrow">
            <a:avLst/>
          </a:prstGeom>
          <a:gradFill flip="none" rotWithShape="1">
            <a:gsLst>
              <a:gs pos="0">
                <a:srgbClr val="0000FF"/>
              </a:gs>
              <a:gs pos="100000">
                <a:srgbClr val="0000FF"/>
              </a:gs>
              <a:gs pos="50000">
                <a:schemeClr val="bg1"/>
              </a:gs>
            </a:gsLst>
            <a:lin ang="0" scaled="1"/>
            <a:tileRect/>
          </a:gra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TextBox 7"/>
          <p:cNvSpPr txBox="1"/>
          <p:nvPr/>
        </p:nvSpPr>
        <p:spPr>
          <a:xfrm>
            <a:off x="5333993" y="5190437"/>
            <a:ext cx="742511" cy="369332"/>
          </a:xfrm>
          <a:prstGeom prst="rect">
            <a:avLst/>
          </a:prstGeom>
          <a:noFill/>
        </p:spPr>
        <p:txBody>
          <a:bodyPr wrap="none" rtlCol="0">
            <a:spAutoFit/>
          </a:bodyPr>
          <a:lstStyle/>
          <a:p>
            <a:r>
              <a:rPr lang="en-US" dirty="0">
                <a:latin typeface="Comic Sans MS" charset="0"/>
                <a:ea typeface="Comic Sans MS" charset="0"/>
                <a:cs typeface="Comic Sans MS" charset="0"/>
              </a:rPr>
              <a:t>Ratio</a:t>
            </a:r>
          </a:p>
        </p:txBody>
      </p:sp>
      <p:sp>
        <p:nvSpPr>
          <p:cNvPr id="10" name="TextBox 9"/>
          <p:cNvSpPr txBox="1"/>
          <p:nvPr/>
        </p:nvSpPr>
        <p:spPr>
          <a:xfrm>
            <a:off x="5143500" y="2768600"/>
            <a:ext cx="184666" cy="369332"/>
          </a:xfrm>
          <a:prstGeom prst="rect">
            <a:avLst/>
          </a:prstGeom>
          <a:noFill/>
        </p:spPr>
        <p:txBody>
          <a:bodyPr wrap="none" rtlCol="0">
            <a:spAutoFit/>
          </a:bodyPr>
          <a:lstStyle/>
          <a:p>
            <a:endParaRPr lang="en-US" dirty="0">
              <a:latin typeface="Times New Roman"/>
              <a:cs typeface="Times New Roman"/>
            </a:endParaRPr>
          </a:p>
        </p:txBody>
      </p:sp>
      <p:pic>
        <p:nvPicPr>
          <p:cNvPr id="98" name="Picture 97" descr="dihadron_ratio.pd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66938" y="3935012"/>
            <a:ext cx="3169134" cy="2922987"/>
          </a:xfrm>
          <a:prstGeom prst="rect">
            <a:avLst/>
          </a:prstGeom>
          <a:solidFill>
            <a:schemeClr val="bg1">
              <a:lumMod val="95000"/>
            </a:schemeClr>
          </a:solidFill>
        </p:spPr>
      </p:pic>
      <p:pic>
        <p:nvPicPr>
          <p:cNvPr id="100" name="Picture 99" descr="dihadron_xg.pd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50867" y="4737651"/>
            <a:ext cx="2598778" cy="2120903"/>
          </a:xfrm>
          <a:prstGeom prst="rect">
            <a:avLst/>
          </a:prstGeom>
          <a:solidFill>
            <a:schemeClr val="bg1">
              <a:lumMod val="95000"/>
            </a:schemeClr>
          </a:solidFill>
        </p:spPr>
      </p:pic>
    </p:spTree>
    <p:extLst>
      <p:ext uri="{BB962C8B-B14F-4D97-AF65-F5344CB8AC3E}">
        <p14:creationId xmlns:p14="http://schemas.microsoft.com/office/powerpoint/2010/main" val="2193906865"/>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499"/>
                                          </p:stCondLst>
                                        </p:cTn>
                                        <p:tgtEl>
                                          <p:spTgt spid="27"/>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499"/>
                                          </p:stCondLst>
                                        </p:cTn>
                                        <p:tgtEl>
                                          <p:spTgt spid="34"/>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499"/>
                                          </p:stCondLst>
                                        </p:cTn>
                                        <p:tgtEl>
                                          <p:spTgt spid="7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499"/>
                                          </p:stCondLst>
                                        </p:cTn>
                                        <p:tgtEl>
                                          <p:spTgt spid="82"/>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499"/>
                                          </p:stCondLst>
                                        </p:cTn>
                                        <p:tgtEl>
                                          <p:spTgt spid="86"/>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499"/>
                                          </p:stCondLst>
                                        </p:cTn>
                                        <p:tgtEl>
                                          <p:spTgt spid="19"/>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499"/>
                                          </p:stCondLst>
                                        </p:cTn>
                                        <p:tgtEl>
                                          <p:spTgt spid="3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blinds(horizontal)">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3" presetClass="entr" presetSubtype="10" fill="hold"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blinds(horizontal)">
                                      <p:cBhvr>
                                        <p:cTn id="63" dur="500"/>
                                        <p:tgtEl>
                                          <p:spTgt spid="88"/>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6"/>
                                        </p:tgtEl>
                                        <p:attrNameLst>
                                          <p:attrName>style.visibility</p:attrName>
                                        </p:attrNameLst>
                                      </p:cBhvr>
                                      <p:to>
                                        <p:strVal val="visible"/>
                                      </p:to>
                                    </p:set>
                                  </p:childTnLst>
                                </p:cTn>
                              </p:par>
                              <p:par>
                                <p:cTn id="68" presetID="3" presetClass="entr" presetSubtype="10" fill="hold"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blinds(horizontal)">
                                      <p:cBhvr>
                                        <p:cTn id="70" dur="500"/>
                                        <p:tgtEl>
                                          <p:spTgt spid="5"/>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88"/>
                                        </p:tgtEl>
                                        <p:attrNameLst>
                                          <p:attrName>style.visibility</p:attrName>
                                        </p:attrNameLst>
                                      </p:cBhvr>
                                      <p:to>
                                        <p:strVal val="hidden"/>
                                      </p:to>
                                    </p:set>
                                  </p:childTnLst>
                                </p:cTn>
                              </p:par>
                              <p:par>
                                <p:cTn id="77" presetID="55" presetClass="entr" presetSubtype="0"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1000" fill="hold"/>
                                        <p:tgtEl>
                                          <p:spTgt spid="15"/>
                                        </p:tgtEl>
                                        <p:attrNameLst>
                                          <p:attrName>ppt_w</p:attrName>
                                        </p:attrNameLst>
                                      </p:cBhvr>
                                      <p:tavLst>
                                        <p:tav tm="0">
                                          <p:val>
                                            <p:strVal val="#ppt_w*0.70"/>
                                          </p:val>
                                        </p:tav>
                                        <p:tav tm="100000">
                                          <p:val>
                                            <p:strVal val="#ppt_w"/>
                                          </p:val>
                                        </p:tav>
                                      </p:tavLst>
                                    </p:anim>
                                    <p:anim calcmode="lin" valueType="num">
                                      <p:cBhvr>
                                        <p:cTn id="80" dur="1000" fill="hold"/>
                                        <p:tgtEl>
                                          <p:spTgt spid="15"/>
                                        </p:tgtEl>
                                        <p:attrNameLst>
                                          <p:attrName>ppt_h</p:attrName>
                                        </p:attrNameLst>
                                      </p:cBhvr>
                                      <p:tavLst>
                                        <p:tav tm="0">
                                          <p:val>
                                            <p:strVal val="#ppt_h"/>
                                          </p:val>
                                        </p:tav>
                                        <p:tav tm="100000">
                                          <p:val>
                                            <p:strVal val="#ppt_h"/>
                                          </p:val>
                                        </p:tav>
                                      </p:tavLst>
                                    </p:anim>
                                    <p:animEffect transition="in" filter="fade">
                                      <p:cBhvr>
                                        <p:cTn id="81" dur="1000"/>
                                        <p:tgtEl>
                                          <p:spTgt spid="15"/>
                                        </p:tgtEl>
                                      </p:cBhvr>
                                    </p:animEffect>
                                  </p:childTnLst>
                                </p:cTn>
                              </p:par>
                              <p:par>
                                <p:cTn id="82" presetID="3" presetClass="entr" presetSubtype="10" fill="hold" nodeType="withEffect">
                                  <p:stCondLst>
                                    <p:cond delay="0"/>
                                  </p:stCondLst>
                                  <p:childTnLst>
                                    <p:set>
                                      <p:cBhvr>
                                        <p:cTn id="83" dur="1" fill="hold">
                                          <p:stCondLst>
                                            <p:cond delay="0"/>
                                          </p:stCondLst>
                                        </p:cTn>
                                        <p:tgtEl>
                                          <p:spTgt spid="89"/>
                                        </p:tgtEl>
                                        <p:attrNameLst>
                                          <p:attrName>style.visibility</p:attrName>
                                        </p:attrNameLst>
                                      </p:cBhvr>
                                      <p:to>
                                        <p:strVal val="visible"/>
                                      </p:to>
                                    </p:set>
                                    <p:animEffect transition="in" filter="blinds(horizontal)">
                                      <p:cBhvr>
                                        <p:cTn id="84" dur="500"/>
                                        <p:tgtEl>
                                          <p:spTgt spid="89"/>
                                        </p:tgtEl>
                                      </p:cBhvr>
                                    </p:animEffect>
                                  </p:childTnLst>
                                </p:cTn>
                              </p:par>
                              <p:par>
                                <p:cTn id="85" presetID="3" presetClass="entr" presetSubtype="10" fill="hold" nodeType="withEffect">
                                  <p:stCondLst>
                                    <p:cond delay="0"/>
                                  </p:stCondLst>
                                  <p:childTnLst>
                                    <p:set>
                                      <p:cBhvr>
                                        <p:cTn id="86" dur="1" fill="hold">
                                          <p:stCondLst>
                                            <p:cond delay="0"/>
                                          </p:stCondLst>
                                        </p:cTn>
                                        <p:tgtEl>
                                          <p:spTgt spid="91"/>
                                        </p:tgtEl>
                                        <p:attrNameLst>
                                          <p:attrName>style.visibility</p:attrName>
                                        </p:attrNameLst>
                                      </p:cBhvr>
                                      <p:to>
                                        <p:strVal val="visible"/>
                                      </p:to>
                                    </p:set>
                                    <p:animEffect transition="in" filter="blinds(horizontal)">
                                      <p:cBhvr>
                                        <p:cTn id="87" dur="500"/>
                                        <p:tgtEl>
                                          <p:spTgt spid="91"/>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15"/>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89"/>
                                        </p:tgtEl>
                                        <p:attrNameLst>
                                          <p:attrName>style.visibility</p:attrName>
                                        </p:attrNameLst>
                                      </p:cBhvr>
                                      <p:to>
                                        <p:strVal val="hidden"/>
                                      </p:to>
                                    </p:set>
                                  </p:childTnLst>
                                </p:cTn>
                              </p:par>
                              <p:par>
                                <p:cTn id="94" presetID="55"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anim calcmode="lin" valueType="num">
                                      <p:cBhvr>
                                        <p:cTn id="96" dur="1000" fill="hold"/>
                                        <p:tgtEl>
                                          <p:spTgt spid="13"/>
                                        </p:tgtEl>
                                        <p:attrNameLst>
                                          <p:attrName>ppt_w</p:attrName>
                                        </p:attrNameLst>
                                      </p:cBhvr>
                                      <p:tavLst>
                                        <p:tav tm="0">
                                          <p:val>
                                            <p:strVal val="#ppt_w*0.70"/>
                                          </p:val>
                                        </p:tav>
                                        <p:tav tm="100000">
                                          <p:val>
                                            <p:strVal val="#ppt_w"/>
                                          </p:val>
                                        </p:tav>
                                      </p:tavLst>
                                    </p:anim>
                                    <p:anim calcmode="lin" valueType="num">
                                      <p:cBhvr>
                                        <p:cTn id="97" dur="1000" fill="hold"/>
                                        <p:tgtEl>
                                          <p:spTgt spid="13"/>
                                        </p:tgtEl>
                                        <p:attrNameLst>
                                          <p:attrName>ppt_h</p:attrName>
                                        </p:attrNameLst>
                                      </p:cBhvr>
                                      <p:tavLst>
                                        <p:tav tm="0">
                                          <p:val>
                                            <p:strVal val="#ppt_h"/>
                                          </p:val>
                                        </p:tav>
                                        <p:tav tm="100000">
                                          <p:val>
                                            <p:strVal val="#ppt_h"/>
                                          </p:val>
                                        </p:tav>
                                      </p:tavLst>
                                    </p:anim>
                                    <p:animEffect transition="in" filter="fade">
                                      <p:cBhvr>
                                        <p:cTn id="98" dur="1000"/>
                                        <p:tgtEl>
                                          <p:spTgt spid="13"/>
                                        </p:tgtEl>
                                      </p:cBhvr>
                                    </p:animEffect>
                                  </p:childTnLst>
                                </p:cTn>
                              </p:par>
                              <p:par>
                                <p:cTn id="99" presetID="3" presetClass="entr" presetSubtype="10" fill="hold" nodeType="withEffect">
                                  <p:stCondLst>
                                    <p:cond delay="0"/>
                                  </p:stCondLst>
                                  <p:childTnLst>
                                    <p:set>
                                      <p:cBhvr>
                                        <p:cTn id="100" dur="1" fill="hold">
                                          <p:stCondLst>
                                            <p:cond delay="0"/>
                                          </p:stCondLst>
                                        </p:cTn>
                                        <p:tgtEl>
                                          <p:spTgt spid="90"/>
                                        </p:tgtEl>
                                        <p:attrNameLst>
                                          <p:attrName>style.visibility</p:attrName>
                                        </p:attrNameLst>
                                      </p:cBhvr>
                                      <p:to>
                                        <p:strVal val="visible"/>
                                      </p:to>
                                    </p:set>
                                    <p:animEffect transition="in" filter="blinds(horizontal)">
                                      <p:cBhvr>
                                        <p:cTn id="101" dur="500"/>
                                        <p:tgtEl>
                                          <p:spTgt spid="90"/>
                                        </p:tgtEl>
                                      </p:cBhvr>
                                    </p:animEffect>
                                  </p:childTnLst>
                                </p:cTn>
                              </p:par>
                              <p:par>
                                <p:cTn id="102" presetID="3" presetClass="entr" presetSubtype="10" fill="hold" nodeType="withEffect">
                                  <p:stCondLst>
                                    <p:cond delay="0"/>
                                  </p:stCondLst>
                                  <p:childTnLst>
                                    <p:set>
                                      <p:cBhvr>
                                        <p:cTn id="103" dur="1" fill="hold">
                                          <p:stCondLst>
                                            <p:cond delay="0"/>
                                          </p:stCondLst>
                                        </p:cTn>
                                        <p:tgtEl>
                                          <p:spTgt spid="92"/>
                                        </p:tgtEl>
                                        <p:attrNameLst>
                                          <p:attrName>style.visibility</p:attrName>
                                        </p:attrNameLst>
                                      </p:cBhvr>
                                      <p:to>
                                        <p:strVal val="visible"/>
                                      </p:to>
                                    </p:set>
                                    <p:animEffect transition="in" filter="blinds(horizontal)">
                                      <p:cBhvr>
                                        <p:cTn id="104" dur="500"/>
                                        <p:tgtEl>
                                          <p:spTgt spid="9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87"/>
                                        </p:tgtEl>
                                        <p:attrNameLst>
                                          <p:attrName>style.visibility</p:attrName>
                                        </p:attrNameLst>
                                      </p:cBhvr>
                                      <p:to>
                                        <p:strVal val="visible"/>
                                      </p:to>
                                    </p:set>
                                    <p:animEffect transition="in" filter="blinds(horizontal)">
                                      <p:cBhvr>
                                        <p:cTn id="107" dur="500"/>
                                        <p:tgtEl>
                                          <p:spTgt spid="87"/>
                                        </p:tgtEl>
                                      </p:cBhvr>
                                    </p:animEffect>
                                  </p:childTnLst>
                                </p:cTn>
                              </p:par>
                            </p:childTnLst>
                          </p:cTn>
                        </p:par>
                        <p:par>
                          <p:cTn id="108" fill="hold">
                            <p:stCondLst>
                              <p:cond delay="1000"/>
                            </p:stCondLst>
                            <p:childTnLst>
                              <p:par>
                                <p:cTn id="109" presetID="1" presetClass="exit" presetSubtype="0" fill="hold" nodeType="afterEffect">
                                  <p:stCondLst>
                                    <p:cond delay="0"/>
                                  </p:stCondLst>
                                  <p:childTnLst>
                                    <p:set>
                                      <p:cBhvr>
                                        <p:cTn id="110" dur="1" fill="hold">
                                          <p:stCondLst>
                                            <p:cond delay="0"/>
                                          </p:stCondLst>
                                        </p:cTn>
                                        <p:tgtEl>
                                          <p:spTgt spid="91"/>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0"/>
                                          </p:stCondLst>
                                        </p:cTn>
                                        <p:tgtEl>
                                          <p:spTgt spid="92"/>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8"/>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6"/>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90"/>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5"/>
                                        </p:tgtEl>
                                        <p:attrNameLst>
                                          <p:attrName>style.visibility</p:attrName>
                                        </p:attrNameLst>
                                      </p:cBhvr>
                                      <p:to>
                                        <p:strVal val="hidden"/>
                                      </p:to>
                                    </p:set>
                                  </p:childTnLst>
                                </p:cTn>
                              </p:par>
                              <p:par>
                                <p:cTn id="123" presetID="3" presetClass="entr" presetSubtype="10" fill="hold" nodeType="withEffect">
                                  <p:stCondLst>
                                    <p:cond delay="0"/>
                                  </p:stCondLst>
                                  <p:childTnLst>
                                    <p:set>
                                      <p:cBhvr>
                                        <p:cTn id="124" dur="1" fill="hold">
                                          <p:stCondLst>
                                            <p:cond delay="0"/>
                                          </p:stCondLst>
                                        </p:cTn>
                                        <p:tgtEl>
                                          <p:spTgt spid="100"/>
                                        </p:tgtEl>
                                        <p:attrNameLst>
                                          <p:attrName>style.visibility</p:attrName>
                                        </p:attrNameLst>
                                      </p:cBhvr>
                                      <p:to>
                                        <p:strVal val="visible"/>
                                      </p:to>
                                    </p:set>
                                    <p:animEffect transition="in" filter="blinds(horizontal)">
                                      <p:cBhvr>
                                        <p:cTn id="125" dur="500"/>
                                        <p:tgtEl>
                                          <p:spTgt spid="100"/>
                                        </p:tgtEl>
                                      </p:cBhvr>
                                    </p:animEffect>
                                  </p:childTnLst>
                                </p:cTn>
                              </p:par>
                              <p:par>
                                <p:cTn id="126" presetID="3" presetClass="entr" presetSubtype="10" fill="hold" nodeType="withEffect">
                                  <p:stCondLst>
                                    <p:cond delay="0"/>
                                  </p:stCondLst>
                                  <p:childTnLst>
                                    <p:set>
                                      <p:cBhvr>
                                        <p:cTn id="127" dur="1" fill="hold">
                                          <p:stCondLst>
                                            <p:cond delay="0"/>
                                          </p:stCondLst>
                                        </p:cTn>
                                        <p:tgtEl>
                                          <p:spTgt spid="98"/>
                                        </p:tgtEl>
                                        <p:attrNameLst>
                                          <p:attrName>style.visibility</p:attrName>
                                        </p:attrNameLst>
                                      </p:cBhvr>
                                      <p:to>
                                        <p:strVal val="visible"/>
                                      </p:to>
                                    </p:set>
                                    <p:animEffect transition="in" filter="blinds(horizontal)">
                                      <p:cBhvr>
                                        <p:cTn id="128"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4" grpId="1" animBg="1"/>
      <p:bldP spid="18" grpId="0"/>
      <p:bldP spid="18" grpId="1"/>
      <p:bldP spid="30" grpId="0"/>
      <p:bldP spid="31" grpId="0"/>
      <p:bldP spid="32" grpId="0"/>
      <p:bldP spid="33" grpId="0"/>
      <p:bldP spid="74" grpId="0"/>
      <p:bldP spid="75" grpId="0" animBg="1"/>
      <p:bldP spid="75" grpId="1" animBg="1"/>
      <p:bldP spid="76" grpId="0" animBg="1"/>
      <p:bldP spid="80" grpId="0" animBg="1"/>
      <p:bldP spid="81" grpId="0"/>
      <p:bldP spid="86" grpId="0" autoUpdateAnimBg="0"/>
      <p:bldP spid="87" grpId="0"/>
      <p:bldP spid="6" grpId="0" animBg="1"/>
      <p:bldP spid="6" grpId="1" animBg="1"/>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D15B73-9C41-0849-8756-5FE74B3D0DCC}"/>
              </a:ext>
            </a:extLst>
          </p:cNvPr>
          <p:cNvSpPr>
            <a:spLocks noGrp="1"/>
          </p:cNvSpPr>
          <p:nvPr>
            <p:ph type="dt" sz="half" idx="10"/>
          </p:nvPr>
        </p:nvSpPr>
        <p:spPr/>
        <p:txBody>
          <a:bodyPr/>
          <a:lstStyle/>
          <a:p>
            <a:r>
              <a:rPr lang="en-US"/>
              <a:t>E.C. Aschenauer</a:t>
            </a:r>
            <a:endParaRPr lang="en-US" dirty="0"/>
          </a:p>
        </p:txBody>
      </p:sp>
      <p:sp>
        <p:nvSpPr>
          <p:cNvPr id="3" name="Footer Placeholder 2">
            <a:extLst>
              <a:ext uri="{FF2B5EF4-FFF2-40B4-BE49-F238E27FC236}">
                <a16:creationId xmlns:a16="http://schemas.microsoft.com/office/drawing/2014/main" id="{1C8DE5B8-A44B-DF46-A38E-902551C8745E}"/>
              </a:ext>
            </a:extLst>
          </p:cNvPr>
          <p:cNvSpPr>
            <a:spLocks noGrp="1"/>
          </p:cNvSpPr>
          <p:nvPr>
            <p:ph type="ftr" sz="quarter" idx="11"/>
          </p:nvPr>
        </p:nvSpPr>
        <p:spPr/>
        <p:txBody>
          <a:bodyPr/>
          <a:lstStyle/>
          <a:p>
            <a:r>
              <a:rPr lang="en-US"/>
              <a:t>HENPIC April 2020</a:t>
            </a:r>
            <a:endParaRPr lang="en-US" dirty="0"/>
          </a:p>
        </p:txBody>
      </p:sp>
      <p:sp>
        <p:nvSpPr>
          <p:cNvPr id="4" name="Slide Number Placeholder 3">
            <a:extLst>
              <a:ext uri="{FF2B5EF4-FFF2-40B4-BE49-F238E27FC236}">
                <a16:creationId xmlns:a16="http://schemas.microsoft.com/office/drawing/2014/main" id="{33DB7847-E18A-4040-8361-34DE6F6BC2D0}"/>
              </a:ext>
            </a:extLst>
          </p:cNvPr>
          <p:cNvSpPr>
            <a:spLocks noGrp="1"/>
          </p:cNvSpPr>
          <p:nvPr>
            <p:ph type="sldNum" sz="quarter" idx="12"/>
          </p:nvPr>
        </p:nvSpPr>
        <p:spPr/>
        <p:txBody>
          <a:bodyPr/>
          <a:lstStyle/>
          <a:p>
            <a:fld id="{893C5830-40F3-F04E-B2E3-10E6672BA8FF}" type="slidenum">
              <a:rPr lang="en-US" smtClean="0"/>
              <a:pPr/>
              <a:t>3</a:t>
            </a:fld>
            <a:endParaRPr lang="en-US"/>
          </a:p>
        </p:txBody>
      </p:sp>
      <p:sp>
        <p:nvSpPr>
          <p:cNvPr id="5" name="Title 4">
            <a:extLst>
              <a:ext uri="{FF2B5EF4-FFF2-40B4-BE49-F238E27FC236}">
                <a16:creationId xmlns:a16="http://schemas.microsoft.com/office/drawing/2014/main" id="{AE4F7B80-C964-6844-AEDA-A1F9FC6257C9}"/>
              </a:ext>
            </a:extLst>
          </p:cNvPr>
          <p:cNvSpPr>
            <a:spLocks noGrp="1"/>
          </p:cNvSpPr>
          <p:nvPr>
            <p:ph type="title"/>
          </p:nvPr>
        </p:nvSpPr>
        <p:spPr/>
        <p:txBody>
          <a:bodyPr/>
          <a:lstStyle/>
          <a:p>
            <a:r>
              <a:rPr lang="en-US" dirty="0"/>
              <a:t>Deep Inelastic Scattering</a:t>
            </a:r>
          </a:p>
        </p:txBody>
      </p:sp>
      <p:pic>
        <p:nvPicPr>
          <p:cNvPr id="6" name="DIS-Kinematics_revised copy.pdf">
            <a:extLst>
              <a:ext uri="{FF2B5EF4-FFF2-40B4-BE49-F238E27FC236}">
                <a16:creationId xmlns:a16="http://schemas.microsoft.com/office/drawing/2014/main" id="{E309E3BA-4FF9-6C40-A98C-C35B72017294}"/>
              </a:ext>
            </a:extLst>
          </p:cNvPr>
          <p:cNvPicPr/>
          <p:nvPr/>
        </p:nvPicPr>
        <p:blipFill>
          <a:blip r:embed="rId3"/>
          <a:stretch>
            <a:fillRect/>
          </a:stretch>
        </p:blipFill>
        <p:spPr>
          <a:xfrm>
            <a:off x="330199" y="676277"/>
            <a:ext cx="3259668" cy="2704906"/>
          </a:xfrm>
          <a:prstGeom prst="rect">
            <a:avLst/>
          </a:prstGeom>
          <a:ln w="12700">
            <a:round/>
          </a:ln>
        </p:spPr>
      </p:pic>
      <p:sp>
        <p:nvSpPr>
          <p:cNvPr id="7" name="Rectangle 5">
            <a:extLst>
              <a:ext uri="{FF2B5EF4-FFF2-40B4-BE49-F238E27FC236}">
                <a16:creationId xmlns:a16="http://schemas.microsoft.com/office/drawing/2014/main" id="{C831C418-EF83-004D-B643-0F10BA13A0E3}"/>
              </a:ext>
            </a:extLst>
          </p:cNvPr>
          <p:cNvSpPr>
            <a:spLocks/>
          </p:cNvSpPr>
          <p:nvPr/>
        </p:nvSpPr>
        <p:spPr bwMode="auto">
          <a:xfrm>
            <a:off x="7738548" y="685791"/>
            <a:ext cx="1231900" cy="677342"/>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algn="ctr" eaLnBrk="1" hangingPunct="1">
              <a:spcBef>
                <a:spcPts val="1150"/>
              </a:spcBef>
            </a:pPr>
            <a:r>
              <a:rPr lang="en-US" sz="1400" dirty="0">
                <a:solidFill>
                  <a:srgbClr val="000000"/>
                </a:solidFill>
                <a:latin typeface="Comic Sans MS" charset="0"/>
                <a:sym typeface="Comic Sans MS" charset="0"/>
              </a:rPr>
              <a:t>Measure of resolution power</a:t>
            </a:r>
          </a:p>
        </p:txBody>
      </p:sp>
      <p:sp>
        <p:nvSpPr>
          <p:cNvPr id="8" name="Rectangle 6">
            <a:extLst>
              <a:ext uri="{FF2B5EF4-FFF2-40B4-BE49-F238E27FC236}">
                <a16:creationId xmlns:a16="http://schemas.microsoft.com/office/drawing/2014/main" id="{B1423BB7-AF7D-6841-AC99-28942D29DF94}"/>
              </a:ext>
            </a:extLst>
          </p:cNvPr>
          <p:cNvSpPr>
            <a:spLocks/>
          </p:cNvSpPr>
          <p:nvPr/>
        </p:nvSpPr>
        <p:spPr bwMode="auto">
          <a:xfrm>
            <a:off x="4437425" y="2163224"/>
            <a:ext cx="1231900" cy="495309"/>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algn="ctr" eaLnBrk="1" hangingPunct="1">
              <a:spcBef>
                <a:spcPts val="1150"/>
              </a:spcBef>
            </a:pPr>
            <a:r>
              <a:rPr lang="en-US" sz="1400" dirty="0">
                <a:solidFill>
                  <a:srgbClr val="000000"/>
                </a:solidFill>
                <a:latin typeface="Comic Sans MS" charset="0"/>
                <a:sym typeface="Comic Sans MS" charset="0"/>
              </a:rPr>
              <a:t>Measure of inelasticity</a:t>
            </a:r>
          </a:p>
        </p:txBody>
      </p:sp>
      <p:sp>
        <p:nvSpPr>
          <p:cNvPr id="9" name="Rectangle 7">
            <a:extLst>
              <a:ext uri="{FF2B5EF4-FFF2-40B4-BE49-F238E27FC236}">
                <a16:creationId xmlns:a16="http://schemas.microsoft.com/office/drawing/2014/main" id="{261DE9EC-A6CD-244B-945A-CF3C71E1772A}"/>
              </a:ext>
            </a:extLst>
          </p:cNvPr>
          <p:cNvSpPr>
            <a:spLocks/>
          </p:cNvSpPr>
          <p:nvPr/>
        </p:nvSpPr>
        <p:spPr bwMode="auto">
          <a:xfrm>
            <a:off x="6128807" y="2158992"/>
            <a:ext cx="1380068" cy="855144"/>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algn="ctr" eaLnBrk="1" hangingPunct="1">
              <a:spcBef>
                <a:spcPts val="1150"/>
              </a:spcBef>
            </a:pPr>
            <a:r>
              <a:rPr lang="en-US" sz="1400" dirty="0">
                <a:solidFill>
                  <a:srgbClr val="000000"/>
                </a:solidFill>
                <a:latin typeface="Comic Sans MS" charset="0"/>
                <a:sym typeface="Comic Sans MS" charset="0"/>
              </a:rPr>
              <a:t>Measure of momentum fraction of struck quark</a:t>
            </a:r>
          </a:p>
        </p:txBody>
      </p:sp>
      <p:sp>
        <p:nvSpPr>
          <p:cNvPr id="10" name="TextBox 9">
            <a:extLst>
              <a:ext uri="{FF2B5EF4-FFF2-40B4-BE49-F238E27FC236}">
                <a16:creationId xmlns:a16="http://schemas.microsoft.com/office/drawing/2014/main" id="{1713C287-1246-9746-8F99-C938CD504161}"/>
              </a:ext>
            </a:extLst>
          </p:cNvPr>
          <p:cNvSpPr txBox="1"/>
          <p:nvPr/>
        </p:nvSpPr>
        <p:spPr>
          <a:xfrm>
            <a:off x="241300" y="659150"/>
            <a:ext cx="1593180" cy="400110"/>
          </a:xfrm>
          <a:prstGeom prst="rect">
            <a:avLst/>
          </a:prstGeom>
          <a:noFill/>
        </p:spPr>
        <p:txBody>
          <a:bodyPr wrap="none" rtlCol="0">
            <a:spAutoFit/>
          </a:bodyPr>
          <a:lstStyle/>
          <a:p>
            <a:r>
              <a:rPr lang="en-US" sz="2000" u="sng" dirty="0">
                <a:latin typeface="Comic Sans MS" panose="030F0902030302020204" pitchFamily="66" charset="0"/>
              </a:rPr>
              <a:t>Kinematics:</a:t>
            </a:r>
          </a:p>
        </p:txBody>
      </p:sp>
      <p:graphicFrame>
        <p:nvGraphicFramePr>
          <p:cNvPr id="11" name="Object 10">
            <a:extLst>
              <a:ext uri="{FF2B5EF4-FFF2-40B4-BE49-F238E27FC236}">
                <a16:creationId xmlns:a16="http://schemas.microsoft.com/office/drawing/2014/main" id="{A02D3711-2BAD-7743-985A-FCC590D3CE91}"/>
              </a:ext>
            </a:extLst>
          </p:cNvPr>
          <p:cNvGraphicFramePr>
            <a:graphicFrameLocks noChangeAspect="1"/>
          </p:cNvGraphicFramePr>
          <p:nvPr/>
        </p:nvGraphicFramePr>
        <p:xfrm>
          <a:off x="7612058" y="1471118"/>
          <a:ext cx="1489607" cy="460703"/>
        </p:xfrm>
        <a:graphic>
          <a:graphicData uri="http://schemas.openxmlformats.org/presentationml/2006/ole">
            <mc:AlternateContent xmlns:mc="http://schemas.openxmlformats.org/markup-compatibility/2006">
              <mc:Choice xmlns:v="urn:schemas-microsoft-com:vml" Requires="v">
                <p:oleObj spid="_x0000_s99359" name="Equation" r:id="rId4" imgW="1231900" imgH="381000" progId="Equation.DSMT4">
                  <p:embed/>
                </p:oleObj>
              </mc:Choice>
              <mc:Fallback>
                <p:oleObj name="Equation" r:id="rId4" imgW="1231900" imgH="381000" progId="Equation.DSMT4">
                  <p:embed/>
                  <p:pic>
                    <p:nvPicPr>
                      <p:cNvPr id="11" name="Object 10">
                        <a:extLst>
                          <a:ext uri="{FF2B5EF4-FFF2-40B4-BE49-F238E27FC236}">
                            <a16:creationId xmlns:a16="http://schemas.microsoft.com/office/drawing/2014/main" id="{A02D3711-2BAD-7743-985A-FCC590D3CE91}"/>
                          </a:ext>
                        </a:extLst>
                      </p:cNvPr>
                      <p:cNvPicPr/>
                      <p:nvPr/>
                    </p:nvPicPr>
                    <p:blipFill>
                      <a:blip r:embed="rId5"/>
                      <a:stretch>
                        <a:fillRect/>
                      </a:stretch>
                    </p:blipFill>
                    <p:spPr>
                      <a:xfrm>
                        <a:off x="7612058" y="1471118"/>
                        <a:ext cx="1489607" cy="460703"/>
                      </a:xfrm>
                      <a:prstGeom prst="rect">
                        <a:avLst/>
                      </a:prstGeom>
                    </p:spPr>
                  </p:pic>
                </p:oleObj>
              </mc:Fallback>
            </mc:AlternateContent>
          </a:graphicData>
        </a:graphic>
      </p:graphicFrame>
      <p:sp>
        <p:nvSpPr>
          <p:cNvPr id="12" name="Rectangle 7">
            <a:extLst>
              <a:ext uri="{FF2B5EF4-FFF2-40B4-BE49-F238E27FC236}">
                <a16:creationId xmlns:a16="http://schemas.microsoft.com/office/drawing/2014/main" id="{C597ED45-21F5-6B43-A19E-D95AEC19AA5D}"/>
              </a:ext>
            </a:extLst>
          </p:cNvPr>
          <p:cNvSpPr>
            <a:spLocks/>
          </p:cNvSpPr>
          <p:nvPr/>
        </p:nvSpPr>
        <p:spPr bwMode="auto">
          <a:xfrm>
            <a:off x="7682992" y="2161157"/>
            <a:ext cx="1420812" cy="944029"/>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lvl="0" algn="ctr">
              <a:defRPr sz="1800">
                <a:solidFill>
                  <a:srgbClr val="000000"/>
                </a:solidFill>
                <a:uFillTx/>
              </a:defRPr>
            </a:pPr>
            <a:r>
              <a:rPr lang="en-US" sz="1400" dirty="0">
                <a:solidFill>
                  <a:srgbClr val="322F31"/>
                </a:solidFill>
                <a:uFill>
                  <a:solidFill>
                    <a:srgbClr val="021EAA"/>
                  </a:solidFill>
                </a:uFill>
                <a:latin typeface="Comic Sans MS" panose="030F0902030302020204" pitchFamily="66" charset="0"/>
              </a:rPr>
              <a:t>center-of-mass energy of electron-hadron system</a:t>
            </a:r>
          </a:p>
        </p:txBody>
      </p:sp>
      <p:graphicFrame>
        <p:nvGraphicFramePr>
          <p:cNvPr id="13" name="Object 12">
            <a:extLst>
              <a:ext uri="{FF2B5EF4-FFF2-40B4-BE49-F238E27FC236}">
                <a16:creationId xmlns:a16="http://schemas.microsoft.com/office/drawing/2014/main" id="{86450DBC-4106-DC4F-9380-210F34B93DFC}"/>
              </a:ext>
            </a:extLst>
          </p:cNvPr>
          <p:cNvGraphicFramePr>
            <a:graphicFrameLocks noChangeAspect="1"/>
          </p:cNvGraphicFramePr>
          <p:nvPr/>
        </p:nvGraphicFramePr>
        <p:xfrm>
          <a:off x="4039654" y="828708"/>
          <a:ext cx="3429000" cy="450850"/>
        </p:xfrm>
        <a:graphic>
          <a:graphicData uri="http://schemas.openxmlformats.org/presentationml/2006/ole">
            <mc:AlternateContent xmlns:mc="http://schemas.openxmlformats.org/markup-compatibility/2006">
              <mc:Choice xmlns:v="urn:schemas-microsoft-com:vml" Requires="v">
                <p:oleObj spid="_x0000_s99360" name="Equation" r:id="rId6" imgW="2413000" imgH="317500" progId="Equation.DSMT4">
                  <p:embed/>
                </p:oleObj>
              </mc:Choice>
              <mc:Fallback>
                <p:oleObj name="Equation" r:id="rId6" imgW="2413000" imgH="317500" progId="Equation.DSMT4">
                  <p:embed/>
                  <p:pic>
                    <p:nvPicPr>
                      <p:cNvPr id="13" name="Object 12">
                        <a:extLst>
                          <a:ext uri="{FF2B5EF4-FFF2-40B4-BE49-F238E27FC236}">
                            <a16:creationId xmlns:a16="http://schemas.microsoft.com/office/drawing/2014/main" id="{86450DBC-4106-DC4F-9380-210F34B93DFC}"/>
                          </a:ext>
                        </a:extLst>
                      </p:cNvPr>
                      <p:cNvPicPr/>
                      <p:nvPr/>
                    </p:nvPicPr>
                    <p:blipFill>
                      <a:blip r:embed="rId7"/>
                      <a:stretch>
                        <a:fillRect/>
                      </a:stretch>
                    </p:blipFill>
                    <p:spPr>
                      <a:xfrm>
                        <a:off x="4039654" y="828708"/>
                        <a:ext cx="3429000" cy="4508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504ADE49-8D33-C64F-B430-392993BF8B53}"/>
              </a:ext>
            </a:extLst>
          </p:cNvPr>
          <p:cNvGraphicFramePr>
            <a:graphicFrameLocks noChangeAspect="1"/>
          </p:cNvGraphicFramePr>
          <p:nvPr/>
        </p:nvGraphicFramePr>
        <p:xfrm>
          <a:off x="6338880" y="1377949"/>
          <a:ext cx="966787" cy="675217"/>
        </p:xfrm>
        <a:graphic>
          <a:graphicData uri="http://schemas.openxmlformats.org/presentationml/2006/ole">
            <mc:AlternateContent xmlns:mc="http://schemas.openxmlformats.org/markup-compatibility/2006">
              <mc:Choice xmlns:v="urn:schemas-microsoft-com:vml" Requires="v">
                <p:oleObj spid="_x0000_s99361" name="Equation" r:id="rId8" imgW="800100" imgH="558800" progId="Equation.DSMT4">
                  <p:embed/>
                </p:oleObj>
              </mc:Choice>
              <mc:Fallback>
                <p:oleObj name="Equation" r:id="rId8" imgW="800100" imgH="558800" progId="Equation.DSMT4">
                  <p:embed/>
                  <p:pic>
                    <p:nvPicPr>
                      <p:cNvPr id="14" name="Object 13">
                        <a:extLst>
                          <a:ext uri="{FF2B5EF4-FFF2-40B4-BE49-F238E27FC236}">
                            <a16:creationId xmlns:a16="http://schemas.microsoft.com/office/drawing/2014/main" id="{504ADE49-8D33-C64F-B430-392993BF8B53}"/>
                          </a:ext>
                        </a:extLst>
                      </p:cNvPr>
                      <p:cNvPicPr/>
                      <p:nvPr/>
                    </p:nvPicPr>
                    <p:blipFill>
                      <a:blip r:embed="rId9"/>
                      <a:stretch>
                        <a:fillRect/>
                      </a:stretch>
                    </p:blipFill>
                    <p:spPr>
                      <a:xfrm>
                        <a:off x="6338880" y="1377949"/>
                        <a:ext cx="966787" cy="67521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B2C6FE3-0655-0E47-A111-611EC467BF15}"/>
              </a:ext>
            </a:extLst>
          </p:cNvPr>
          <p:cNvGraphicFramePr>
            <a:graphicFrameLocks noChangeAspect="1"/>
          </p:cNvGraphicFramePr>
          <p:nvPr/>
        </p:nvGraphicFramePr>
        <p:xfrm>
          <a:off x="4042831" y="1303873"/>
          <a:ext cx="2008188" cy="846308"/>
        </p:xfrm>
        <a:graphic>
          <a:graphicData uri="http://schemas.openxmlformats.org/presentationml/2006/ole">
            <mc:AlternateContent xmlns:mc="http://schemas.openxmlformats.org/markup-compatibility/2006">
              <mc:Choice xmlns:v="urn:schemas-microsoft-com:vml" Requires="v">
                <p:oleObj spid="_x0000_s99362" name="Equation" r:id="rId10" imgW="1778000" imgH="749300" progId="Equation.DSMT4">
                  <p:embed/>
                </p:oleObj>
              </mc:Choice>
              <mc:Fallback>
                <p:oleObj name="Equation" r:id="rId10" imgW="1778000" imgH="749300" progId="Equation.DSMT4">
                  <p:embed/>
                  <p:pic>
                    <p:nvPicPr>
                      <p:cNvPr id="15" name="Object 14">
                        <a:extLst>
                          <a:ext uri="{FF2B5EF4-FFF2-40B4-BE49-F238E27FC236}">
                            <a16:creationId xmlns:a16="http://schemas.microsoft.com/office/drawing/2014/main" id="{3B2C6FE3-0655-0E47-A111-611EC467BF15}"/>
                          </a:ext>
                        </a:extLst>
                      </p:cNvPr>
                      <p:cNvPicPr/>
                      <p:nvPr/>
                    </p:nvPicPr>
                    <p:blipFill>
                      <a:blip r:embed="rId11"/>
                      <a:stretch>
                        <a:fillRect/>
                      </a:stretch>
                    </p:blipFill>
                    <p:spPr>
                      <a:xfrm>
                        <a:off x="4042831" y="1303873"/>
                        <a:ext cx="2008188" cy="846308"/>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89BE90C1-5441-A34E-9C43-085E063D0AF9}"/>
              </a:ext>
            </a:extLst>
          </p:cNvPr>
          <p:cNvGraphicFramePr>
            <a:graphicFrameLocks noChangeAspect="1"/>
          </p:cNvGraphicFramePr>
          <p:nvPr/>
        </p:nvGraphicFramePr>
        <p:xfrm>
          <a:off x="6737350" y="3293535"/>
          <a:ext cx="1927861" cy="535517"/>
        </p:xfrm>
        <a:graphic>
          <a:graphicData uri="http://schemas.openxmlformats.org/presentationml/2006/ole">
            <mc:AlternateContent xmlns:mc="http://schemas.openxmlformats.org/markup-compatibility/2006">
              <mc:Choice xmlns:v="urn:schemas-microsoft-com:vml" Requires="v">
                <p:oleObj spid="_x0000_s99363" name="Equation" r:id="rId12" imgW="1143000" imgH="317500" progId="Equation.DSMT4">
                  <p:embed/>
                </p:oleObj>
              </mc:Choice>
              <mc:Fallback>
                <p:oleObj name="Equation" r:id="rId12" imgW="1143000" imgH="317500" progId="Equation.DSMT4">
                  <p:embed/>
                  <p:pic>
                    <p:nvPicPr>
                      <p:cNvPr id="16" name="Object 15">
                        <a:extLst>
                          <a:ext uri="{FF2B5EF4-FFF2-40B4-BE49-F238E27FC236}">
                            <a16:creationId xmlns:a16="http://schemas.microsoft.com/office/drawing/2014/main" id="{89BE90C1-5441-A34E-9C43-085E063D0AF9}"/>
                          </a:ext>
                        </a:extLst>
                      </p:cNvPr>
                      <p:cNvPicPr/>
                      <p:nvPr/>
                    </p:nvPicPr>
                    <p:blipFill>
                      <a:blip r:embed="rId13"/>
                      <a:stretch>
                        <a:fillRect/>
                      </a:stretch>
                    </p:blipFill>
                    <p:spPr>
                      <a:xfrm>
                        <a:off x="6737350" y="3293535"/>
                        <a:ext cx="1927861" cy="535517"/>
                      </a:xfrm>
                      <a:prstGeom prst="rect">
                        <a:avLst/>
                      </a:prstGeom>
                    </p:spPr>
                  </p:pic>
                </p:oleObj>
              </mc:Fallback>
            </mc:AlternateContent>
          </a:graphicData>
        </a:graphic>
      </p:graphicFrame>
      <p:sp>
        <p:nvSpPr>
          <p:cNvPr id="17" name="Right Arrow 16">
            <a:extLst>
              <a:ext uri="{FF2B5EF4-FFF2-40B4-BE49-F238E27FC236}">
                <a16:creationId xmlns:a16="http://schemas.microsoft.com/office/drawing/2014/main" id="{C36C2911-D9DC-4545-BA37-B9D865FB60A3}"/>
              </a:ext>
            </a:extLst>
          </p:cNvPr>
          <p:cNvSpPr/>
          <p:nvPr/>
        </p:nvSpPr>
        <p:spPr bwMode="auto">
          <a:xfrm>
            <a:off x="5363635" y="3346456"/>
            <a:ext cx="1240365" cy="423325"/>
          </a:xfrm>
          <a:prstGeom prst="rightArrow">
            <a:avLst/>
          </a:prstGeom>
          <a:gradFill flip="none" rotWithShape="1">
            <a:gsLst>
              <a:gs pos="0">
                <a:srgbClr val="0000FF"/>
              </a:gs>
              <a:gs pos="100000">
                <a:srgbClr val="FFFFFF"/>
              </a:gs>
            </a:gsLst>
            <a:path path="shap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TextBox 17">
            <a:extLst>
              <a:ext uri="{FF2B5EF4-FFF2-40B4-BE49-F238E27FC236}">
                <a16:creationId xmlns:a16="http://schemas.microsoft.com/office/drawing/2014/main" id="{3AB258E5-0881-C344-8317-E7A163776752}"/>
              </a:ext>
            </a:extLst>
          </p:cNvPr>
          <p:cNvSpPr txBox="1"/>
          <p:nvPr/>
        </p:nvSpPr>
        <p:spPr>
          <a:xfrm>
            <a:off x="171730" y="3478025"/>
            <a:ext cx="3849427" cy="1815882"/>
          </a:xfrm>
          <a:prstGeom prst="rect">
            <a:avLst/>
          </a:prstGeom>
          <a:noFill/>
        </p:spPr>
        <p:txBody>
          <a:bodyPr wrap="square" rtlCol="0">
            <a:spAutoFit/>
          </a:bodyPr>
          <a:lstStyle/>
          <a:p>
            <a:r>
              <a:rPr lang="en-US" sz="1400" b="0" dirty="0">
                <a:solidFill>
                  <a:srgbClr val="0000FF"/>
                </a:solidFill>
                <a:latin typeface="Comic Sans MS" panose="030F0902030302020204" pitchFamily="66" charset="0"/>
                <a:cs typeface="Comic Sans MS"/>
              </a:rPr>
              <a:t>Deep Inelastic Scattering (DIS):</a:t>
            </a:r>
          </a:p>
          <a:p>
            <a:pPr marL="285750" indent="-285750">
              <a:buClr>
                <a:srgbClr val="3366FF"/>
              </a:buClr>
              <a:buFont typeface="Wingdings" pitchFamily="2" charset="2"/>
              <a:buChar char="Ø"/>
            </a:pPr>
            <a:r>
              <a:rPr lang="en-US" sz="1400" b="0" dirty="0">
                <a:latin typeface="Comic Sans MS" panose="030F0902030302020204" pitchFamily="66" charset="0"/>
                <a:cs typeface="Comic Sans MS"/>
              </a:rPr>
              <a:t>As a probe, electron beams provide unmatched precision of the electromagnetic interaction</a:t>
            </a:r>
          </a:p>
          <a:p>
            <a:pPr marL="285750" indent="-285750">
              <a:buClr>
                <a:srgbClr val="3366FF"/>
              </a:buClr>
              <a:buFont typeface="Wingdings" pitchFamily="2" charset="2"/>
              <a:buChar char="Ø"/>
            </a:pPr>
            <a:r>
              <a:rPr lang="en-US" sz="1400" b="0" dirty="0">
                <a:latin typeface="Comic Sans MS" panose="030F0902030302020204" pitchFamily="66" charset="0"/>
                <a:cs typeface="Comic Sans MS"/>
              </a:rPr>
              <a:t>Direct, model independent determination of </a:t>
            </a:r>
            <a:r>
              <a:rPr lang="en-US" sz="1400" b="0" dirty="0" err="1">
                <a:latin typeface="Comic Sans MS" panose="030F0902030302020204" pitchFamily="66" charset="0"/>
                <a:cs typeface="Comic Sans MS"/>
              </a:rPr>
              <a:t>parton</a:t>
            </a:r>
            <a:r>
              <a:rPr lang="en-US" sz="1400" dirty="0">
                <a:latin typeface="Comic Sans MS" panose="030F0902030302020204" pitchFamily="66" charset="0"/>
                <a:cs typeface="Comic Sans MS"/>
              </a:rPr>
              <a:t> </a:t>
            </a:r>
            <a:r>
              <a:rPr lang="en-US" sz="1400" b="0" dirty="0">
                <a:latin typeface="Comic Sans MS" panose="030F0902030302020204" pitchFamily="66" charset="0"/>
                <a:cs typeface="Comic Sans MS"/>
              </a:rPr>
              <a:t>kinematics of physics processes through scattered lepton </a:t>
            </a:r>
          </a:p>
        </p:txBody>
      </p:sp>
      <p:pic>
        <p:nvPicPr>
          <p:cNvPr id="19" name="Picture 18" descr="A screenshot of a cell phone&#13;&#10;&#13;&#10;Description automatically generated">
            <a:extLst>
              <a:ext uri="{FF2B5EF4-FFF2-40B4-BE49-F238E27FC236}">
                <a16:creationId xmlns:a16="http://schemas.microsoft.com/office/drawing/2014/main" id="{4FCF03CB-2600-F649-8DB7-F1AA8311753F}"/>
              </a:ext>
            </a:extLst>
          </p:cNvPr>
          <p:cNvPicPr>
            <a:picLocks noChangeAspect="1"/>
          </p:cNvPicPr>
          <p:nvPr/>
        </p:nvPicPr>
        <p:blipFill>
          <a:blip r:embed="rId14"/>
          <a:stretch>
            <a:fillRect/>
          </a:stretch>
        </p:blipFill>
        <p:spPr>
          <a:xfrm>
            <a:off x="4013035" y="3884512"/>
            <a:ext cx="4990457" cy="2742381"/>
          </a:xfrm>
          <a:prstGeom prst="rect">
            <a:avLst/>
          </a:prstGeom>
        </p:spPr>
      </p:pic>
    </p:spTree>
    <p:extLst>
      <p:ext uri="{BB962C8B-B14F-4D97-AF65-F5344CB8AC3E}">
        <p14:creationId xmlns:p14="http://schemas.microsoft.com/office/powerpoint/2010/main" val="1835498314"/>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par>
                          <p:cTn id="25" fill="hold">
                            <p:stCondLst>
                              <p:cond delay="1500"/>
                            </p:stCondLst>
                            <p:childTnLst>
                              <p:par>
                                <p:cTn id="26" presetID="16" presetClass="entr" presetSubtype="21"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par>
                          <p:cTn id="32" fill="hold">
                            <p:stCondLst>
                              <p:cond delay="2000"/>
                            </p:stCondLst>
                            <p:childTnLst>
                              <p:par>
                                <p:cTn id="33" presetID="16" presetClass="entr" presetSubtype="21"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1000"/>
                                        <p:tgtEl>
                                          <p:spTgt spid="17"/>
                                        </p:tgtEl>
                                      </p:cBhvr>
                                    </p:animEffect>
                                  </p:childTnLst>
                                </p:cTn>
                              </p:par>
                            </p:childTnLst>
                          </p:cTn>
                        </p:par>
                        <p:par>
                          <p:cTn id="36" fill="hold">
                            <p:stCondLst>
                              <p:cond delay="3000"/>
                            </p:stCondLst>
                            <p:childTnLst>
                              <p:par>
                                <p:cTn id="37" presetID="16" presetClass="entr" presetSubtype="21"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EIC Detector Concept</a:t>
            </a:r>
          </a:p>
        </p:txBody>
      </p:sp>
      <p:sp>
        <p:nvSpPr>
          <p:cNvPr id="3" name="Date Placeholder 2"/>
          <p:cNvSpPr>
            <a:spLocks noGrp="1"/>
          </p:cNvSpPr>
          <p:nvPr>
            <p:ph type="dt" sz="half" idx="10"/>
          </p:nvPr>
        </p:nvSpPr>
        <p:spPr/>
        <p:txBody>
          <a:bodyPr/>
          <a:lstStyle/>
          <a:p>
            <a:r>
              <a:rPr lang="en-US"/>
              <a:t>E.C. Aschenauer</a:t>
            </a:r>
          </a:p>
        </p:txBody>
      </p:sp>
      <p:sp>
        <p:nvSpPr>
          <p:cNvPr id="4" name="Footer Placeholder 3"/>
          <p:cNvSpPr>
            <a:spLocks noGrp="1"/>
          </p:cNvSpPr>
          <p:nvPr>
            <p:ph type="ftr" sz="quarter" idx="11"/>
          </p:nvPr>
        </p:nvSpPr>
        <p:spPr/>
        <p:txBody>
          <a:bodyPr/>
          <a:lstStyle/>
          <a:p>
            <a:r>
              <a:rPr lang="tr-TR"/>
              <a:t>HENPIC April 2020</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30</a:t>
            </a:fld>
            <a:endParaRPr lang="en-US"/>
          </a:p>
        </p:txBody>
      </p:sp>
      <p:pic>
        <p:nvPicPr>
          <p:cNvPr id="9" name="Picture 8" descr="DSCF43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00000">
            <a:off x="712050" y="1172247"/>
            <a:ext cx="7093148" cy="4023145"/>
          </a:xfrm>
          <a:prstGeom prst="rect">
            <a:avLst/>
          </a:prstGeom>
        </p:spPr>
      </p:pic>
    </p:spTree>
    <p:extLst>
      <p:ext uri="{BB962C8B-B14F-4D97-AF65-F5344CB8AC3E}">
        <p14:creationId xmlns:p14="http://schemas.microsoft.com/office/powerpoint/2010/main" val="940541308"/>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p:cNvSpPr>
          <p:nvPr/>
        </p:nvSpPr>
        <p:spPr bwMode="auto">
          <a:xfrm>
            <a:off x="1618604" y="588836"/>
            <a:ext cx="6527428" cy="276999"/>
          </a:xfrm>
          <a:prstGeom prst="rect">
            <a:avLst/>
          </a:prstGeom>
          <a:solidFill>
            <a:srgbClr val="0000FF"/>
          </a:solidFill>
          <a:ln>
            <a:noFill/>
          </a:ln>
        </p:spPr>
        <p:txBody>
          <a:bodyPr wrap="none" lIns="0" tIns="0" rIns="0" bIns="0">
            <a:spAutoFit/>
          </a:bodyPr>
          <a:lstStyle/>
          <a:p>
            <a:r>
              <a:rPr lang="en-US" dirty="0">
                <a:solidFill>
                  <a:srgbClr val="FFFFFF"/>
                </a:solidFill>
                <a:latin typeface="+mj-lt"/>
                <a:ea typeface="ＭＳ Ｐゴシック" charset="0"/>
                <a:cs typeface="Comic Sans MS"/>
                <a:sym typeface="Corbel Bold" charset="0"/>
              </a:rPr>
              <a:t>experimental measurements categories to address EIC physics:</a:t>
            </a:r>
          </a:p>
        </p:txBody>
      </p:sp>
      <p:sp>
        <p:nvSpPr>
          <p:cNvPr id="2" name="Title 1"/>
          <p:cNvSpPr>
            <a:spLocks noGrp="1"/>
          </p:cNvSpPr>
          <p:nvPr>
            <p:ph type="title"/>
          </p:nvPr>
        </p:nvSpPr>
        <p:spPr>
          <a:xfrm>
            <a:off x="0" y="0"/>
            <a:ext cx="9144000" cy="609600"/>
          </a:xfrm>
        </p:spPr>
        <p:txBody>
          <a:bodyPr/>
          <a:lstStyle/>
          <a:p>
            <a:r>
              <a:rPr lang="en-US" i="0" dirty="0"/>
              <a:t>What is needed experimentally?         </a:t>
            </a:r>
          </a:p>
        </p:txBody>
      </p:sp>
      <p:sp>
        <p:nvSpPr>
          <p:cNvPr id="7" name="Date Placeholder 6"/>
          <p:cNvSpPr>
            <a:spLocks noGrp="1"/>
          </p:cNvSpPr>
          <p:nvPr>
            <p:ph type="dt" sz="half" idx="10"/>
          </p:nvPr>
        </p:nvSpPr>
        <p:spPr/>
        <p:txBody>
          <a:bodyPr/>
          <a:lstStyle/>
          <a:p>
            <a:r>
              <a:rPr lang="en-US"/>
              <a:t>E.C. Aschenauer</a:t>
            </a:r>
          </a:p>
        </p:txBody>
      </p:sp>
      <p:sp>
        <p:nvSpPr>
          <p:cNvPr id="9" name="Slide Number Placeholder 8"/>
          <p:cNvSpPr>
            <a:spLocks noGrp="1"/>
          </p:cNvSpPr>
          <p:nvPr>
            <p:ph type="sldNum" sz="quarter" idx="12"/>
          </p:nvPr>
        </p:nvSpPr>
        <p:spPr/>
        <p:txBody>
          <a:bodyPr/>
          <a:lstStyle/>
          <a:p>
            <a:fld id="{E7C2DFF1-6A7E-5841-980E-96BA788216E4}" type="slidenum">
              <a:rPr lang="en-US" smtClean="0"/>
              <a:pPr/>
              <a:t>31</a:t>
            </a:fld>
            <a:endParaRPr lang="en-US"/>
          </a:p>
        </p:txBody>
      </p:sp>
      <p:graphicFrame>
        <p:nvGraphicFramePr>
          <p:cNvPr id="3" name="Object 2"/>
          <p:cNvGraphicFramePr>
            <a:graphicFrameLocks noChangeAspect="1"/>
          </p:cNvGraphicFramePr>
          <p:nvPr/>
        </p:nvGraphicFramePr>
        <p:xfrm>
          <a:off x="7095503" y="4599862"/>
          <a:ext cx="114300" cy="165100"/>
        </p:xfrm>
        <a:graphic>
          <a:graphicData uri="http://schemas.openxmlformats.org/presentationml/2006/ole">
            <mc:AlternateContent xmlns:mc="http://schemas.openxmlformats.org/markup-compatibility/2006">
              <mc:Choice xmlns:v="urn:schemas-microsoft-com:vml" Requires="v">
                <p:oleObj spid="_x0000_s104455" name="Equation" r:id="rId3" imgW="114300" imgH="165100" progId="Equation.DSMT4">
                  <p:embed/>
                </p:oleObj>
              </mc:Choice>
              <mc:Fallback>
                <p:oleObj name="Equation" r:id="rId3" imgW="114300" imgH="165100" progId="Equation.DSMT4">
                  <p:embed/>
                  <p:pic>
                    <p:nvPicPr>
                      <p:cNvPr id="3" name="Object 2"/>
                      <p:cNvPicPr/>
                      <p:nvPr/>
                    </p:nvPicPr>
                    <p:blipFill>
                      <a:blip r:embed="rId4"/>
                      <a:stretch>
                        <a:fillRect/>
                      </a:stretch>
                    </p:blipFill>
                    <p:spPr>
                      <a:xfrm>
                        <a:off x="7095503" y="4599862"/>
                        <a:ext cx="114300" cy="165100"/>
                      </a:xfrm>
                      <a:prstGeom prst="rect">
                        <a:avLst/>
                      </a:prstGeom>
                    </p:spPr>
                  </p:pic>
                </p:oleObj>
              </mc:Fallback>
            </mc:AlternateContent>
          </a:graphicData>
        </a:graphic>
      </p:graphicFrame>
      <p:sp>
        <p:nvSpPr>
          <p:cNvPr id="31" name="Oval 30">
            <a:extLst>
              <a:ext uri="{FF2B5EF4-FFF2-40B4-BE49-F238E27FC236}">
                <a16:creationId xmlns:a16="http://schemas.microsoft.com/office/drawing/2014/main" id="{7D7A38A8-37B2-CE43-9413-62A5B1E56E6D}"/>
              </a:ext>
            </a:extLst>
          </p:cNvPr>
          <p:cNvSpPr/>
          <p:nvPr/>
        </p:nvSpPr>
        <p:spPr>
          <a:xfrm>
            <a:off x="109455" y="968191"/>
            <a:ext cx="1891467" cy="835032"/>
          </a:xfrm>
          <a:prstGeom prst="ellipse">
            <a:avLst/>
          </a:prstGeom>
          <a:solidFill>
            <a:srgbClr val="FFFF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Parton Distributions in nucleons and nuclei</a:t>
            </a:r>
          </a:p>
        </p:txBody>
      </p:sp>
      <p:sp>
        <p:nvSpPr>
          <p:cNvPr id="32" name="Oval 31">
            <a:extLst>
              <a:ext uri="{FF2B5EF4-FFF2-40B4-BE49-F238E27FC236}">
                <a16:creationId xmlns:a16="http://schemas.microsoft.com/office/drawing/2014/main" id="{E3D1A14D-7331-034F-9011-FB9E5D57F1DE}"/>
              </a:ext>
            </a:extLst>
          </p:cNvPr>
          <p:cNvSpPr/>
          <p:nvPr/>
        </p:nvSpPr>
        <p:spPr>
          <a:xfrm>
            <a:off x="2347710" y="966483"/>
            <a:ext cx="1912311" cy="856571"/>
          </a:xfrm>
          <a:prstGeom prst="ellipse">
            <a:avLst/>
          </a:prstGeom>
          <a:solidFill>
            <a:srgbClr val="CCFFCC">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Spin and </a:t>
            </a:r>
          </a:p>
          <a:p>
            <a:pPr algn="ctr"/>
            <a:r>
              <a:rPr lang="en-US" sz="1200" b="1" dirty="0">
                <a:solidFill>
                  <a:schemeClr val="tx1"/>
                </a:solidFill>
                <a:latin typeface="+mj-lt"/>
              </a:rPr>
              <a:t>Flavor structure of nucleons and nuclei</a:t>
            </a:r>
          </a:p>
        </p:txBody>
      </p:sp>
      <p:sp>
        <p:nvSpPr>
          <p:cNvPr id="35" name="Oval 34">
            <a:extLst>
              <a:ext uri="{FF2B5EF4-FFF2-40B4-BE49-F238E27FC236}">
                <a16:creationId xmlns:a16="http://schemas.microsoft.com/office/drawing/2014/main" id="{A03B2212-A6D8-934D-BA04-B84D6A4CAF78}"/>
              </a:ext>
            </a:extLst>
          </p:cNvPr>
          <p:cNvSpPr/>
          <p:nvPr/>
        </p:nvSpPr>
        <p:spPr>
          <a:xfrm>
            <a:off x="5956816" y="967086"/>
            <a:ext cx="1874744" cy="819666"/>
          </a:xfrm>
          <a:prstGeom prst="ellipse">
            <a:avLst/>
          </a:prstGeom>
          <a:solidFill>
            <a:srgbClr val="0000FF">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QCD at Extreme Parton Densities - Saturation  </a:t>
            </a:r>
          </a:p>
        </p:txBody>
      </p:sp>
      <p:sp>
        <p:nvSpPr>
          <p:cNvPr id="37" name="Oval 36">
            <a:extLst>
              <a:ext uri="{FF2B5EF4-FFF2-40B4-BE49-F238E27FC236}">
                <a16:creationId xmlns:a16="http://schemas.microsoft.com/office/drawing/2014/main" id="{A7373EB7-59A9-6740-BB73-DC9C4319E6A9}"/>
              </a:ext>
            </a:extLst>
          </p:cNvPr>
          <p:cNvSpPr/>
          <p:nvPr/>
        </p:nvSpPr>
        <p:spPr>
          <a:xfrm>
            <a:off x="7491073" y="969307"/>
            <a:ext cx="1631412" cy="819666"/>
          </a:xfrm>
          <a:prstGeom prst="ellipse">
            <a:avLst/>
          </a:prstGeom>
          <a:solidFill>
            <a:srgbClr val="FF66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Tomography</a:t>
            </a:r>
          </a:p>
          <a:p>
            <a:pPr algn="ctr"/>
            <a:r>
              <a:rPr lang="en-US" sz="1200" b="1" dirty="0">
                <a:solidFill>
                  <a:schemeClr val="tx1"/>
                </a:solidFill>
                <a:latin typeface="+mj-lt"/>
              </a:rPr>
              <a:t>Spatial Imaging</a:t>
            </a:r>
          </a:p>
        </p:txBody>
      </p:sp>
      <p:sp>
        <p:nvSpPr>
          <p:cNvPr id="44" name="Oval 43">
            <a:extLst>
              <a:ext uri="{FF2B5EF4-FFF2-40B4-BE49-F238E27FC236}">
                <a16:creationId xmlns:a16="http://schemas.microsoft.com/office/drawing/2014/main" id="{56358985-825A-5B4A-91B6-E71828720209}"/>
              </a:ext>
            </a:extLst>
          </p:cNvPr>
          <p:cNvSpPr/>
          <p:nvPr/>
        </p:nvSpPr>
        <p:spPr>
          <a:xfrm>
            <a:off x="3902101" y="970843"/>
            <a:ext cx="1788687" cy="841782"/>
          </a:xfrm>
          <a:prstGeom prst="ellipse">
            <a:avLst/>
          </a:prstGeom>
          <a:solidFill>
            <a:srgbClr val="FF66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Tomography Transverse Momentum Dist.</a:t>
            </a:r>
          </a:p>
        </p:txBody>
      </p:sp>
      <p:sp>
        <p:nvSpPr>
          <p:cNvPr id="41" name="Rectangle 15">
            <a:extLst>
              <a:ext uri="{FF2B5EF4-FFF2-40B4-BE49-F238E27FC236}">
                <a16:creationId xmlns:a16="http://schemas.microsoft.com/office/drawing/2014/main" id="{D6A1DD78-CAB1-794C-8CDC-C56B1E30DD2D}"/>
              </a:ext>
            </a:extLst>
          </p:cNvPr>
          <p:cNvSpPr>
            <a:spLocks/>
          </p:cNvSpPr>
          <p:nvPr/>
        </p:nvSpPr>
        <p:spPr bwMode="auto">
          <a:xfrm>
            <a:off x="127963" y="3629362"/>
            <a:ext cx="133369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800" dirty="0">
                <a:solidFill>
                  <a:srgbClr val="0000FF"/>
                </a:solidFill>
                <a:latin typeface="+mj-lt"/>
                <a:ea typeface="ＭＳ Ｐゴシック" charset="0"/>
                <a:cs typeface="Comic Sans MS"/>
                <a:sym typeface="Corbel Bold" charset="0"/>
              </a:rPr>
              <a:t>inclusive DIS</a:t>
            </a:r>
          </a:p>
        </p:txBody>
      </p:sp>
      <p:sp>
        <p:nvSpPr>
          <p:cNvPr id="45" name="Rectangle 8">
            <a:extLst>
              <a:ext uri="{FF2B5EF4-FFF2-40B4-BE49-F238E27FC236}">
                <a16:creationId xmlns:a16="http://schemas.microsoft.com/office/drawing/2014/main" id="{0D6FA077-3BCC-4149-9B55-17B1CDA2CB61}"/>
              </a:ext>
            </a:extLst>
          </p:cNvPr>
          <p:cNvSpPr>
            <a:spLocks/>
          </p:cNvSpPr>
          <p:nvPr/>
        </p:nvSpPr>
        <p:spPr bwMode="auto">
          <a:xfrm>
            <a:off x="113537" y="3896265"/>
            <a:ext cx="2811667"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buClr>
                <a:srgbClr val="000000"/>
              </a:buClr>
              <a:buSzPct val="125000"/>
              <a:buFont typeface="Corbel" charset="0"/>
              <a:buChar char="•"/>
            </a:pPr>
            <a:r>
              <a:rPr lang="en-US" sz="1400" dirty="0">
                <a:latin typeface="+mj-lt"/>
                <a:ea typeface="ＭＳ Ｐゴシック" charset="0"/>
                <a:cs typeface="Comic Sans MS"/>
                <a:sym typeface="Corbel" charset="0"/>
              </a:rPr>
              <a:t> measure scattered lepton </a:t>
            </a:r>
          </a:p>
          <a:p>
            <a:pPr>
              <a:buClr>
                <a:srgbClr val="000000"/>
              </a:buClr>
              <a:buSzPct val="125000"/>
              <a:buFont typeface="Corbel" charset="0"/>
              <a:buChar char="•"/>
            </a:pPr>
            <a:r>
              <a:rPr lang="en-US" sz="1400" dirty="0">
                <a:latin typeface="+mj-lt"/>
                <a:ea typeface="ＭＳ Ｐゴシック" charset="0"/>
                <a:cs typeface="Comic Sans MS"/>
                <a:sym typeface="Corbel" charset="0"/>
              </a:rPr>
              <a:t> multi-dimensional binning: x, Q</a:t>
            </a:r>
            <a:r>
              <a:rPr lang="en-US" sz="1400" baseline="30000" dirty="0">
                <a:latin typeface="+mj-lt"/>
                <a:ea typeface="ＭＳ Ｐゴシック" charset="0"/>
                <a:cs typeface="Comic Sans MS"/>
                <a:sym typeface="Corbel" charset="0"/>
              </a:rPr>
              <a:t>2</a:t>
            </a:r>
          </a:p>
          <a:p>
            <a:pPr marL="457200"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Symbol" charset="2"/>
                <a:sym typeface="Corbel" charset="0"/>
              </a:rPr>
              <a:t>reach to lowest x, Q</a:t>
            </a:r>
            <a:r>
              <a:rPr lang="en-US" sz="1400" baseline="30000" dirty="0">
                <a:solidFill>
                  <a:srgbClr val="0432FF"/>
                </a:solidFill>
                <a:latin typeface="+mj-lt"/>
                <a:ea typeface="ＭＳ Ｐゴシック" charset="0"/>
                <a:cs typeface="Symbol" charset="2"/>
                <a:sym typeface="Corbel" charset="0"/>
              </a:rPr>
              <a:t>2 </a:t>
            </a:r>
            <a:r>
              <a:rPr lang="en-US" sz="1400" dirty="0">
                <a:solidFill>
                  <a:srgbClr val="0432FF"/>
                </a:solidFill>
                <a:latin typeface="+mj-lt"/>
                <a:ea typeface="ＭＳ Ｐゴシック" charset="0"/>
                <a:cs typeface="Symbol" charset="2"/>
                <a:sym typeface="Corbel" charset="0"/>
              </a:rPr>
              <a:t>impacts </a:t>
            </a:r>
          </a:p>
          <a:p>
            <a:pPr marL="457200">
              <a:buClr>
                <a:srgbClr val="000000"/>
              </a:buClr>
              <a:buSzPct val="125000"/>
            </a:pPr>
            <a:r>
              <a:rPr lang="en-US" sz="1400" dirty="0">
                <a:solidFill>
                  <a:srgbClr val="0432FF"/>
                </a:solidFill>
                <a:latin typeface="+mj-lt"/>
                <a:ea typeface="ＭＳ Ｐゴシック" charset="0"/>
                <a:cs typeface="Symbol" charset="2"/>
                <a:sym typeface="Corbel" charset="0"/>
              </a:rPr>
              <a:t>Interaction Region design</a:t>
            </a:r>
          </a:p>
        </p:txBody>
      </p:sp>
      <p:pic>
        <p:nvPicPr>
          <p:cNvPr id="46" name="Picture 3">
            <a:extLst>
              <a:ext uri="{FF2B5EF4-FFF2-40B4-BE49-F238E27FC236}">
                <a16:creationId xmlns:a16="http://schemas.microsoft.com/office/drawing/2014/main" id="{34169C2C-91D4-184D-B0F7-5DF6A287DF83}"/>
              </a:ext>
            </a:extLst>
          </p:cNvPr>
          <p:cNvPicPr>
            <a:picLocks noChangeAspect="1" noChangeArrowheads="1"/>
          </p:cNvPicPr>
          <p:nvPr/>
        </p:nvPicPr>
        <p:blipFill>
          <a:blip r:embed="rId5"/>
          <a:srcRect l="3337" t="5580" r="1112" b="697"/>
          <a:stretch>
            <a:fillRect/>
          </a:stretch>
        </p:blipFill>
        <p:spPr bwMode="auto">
          <a:xfrm>
            <a:off x="178447" y="1989441"/>
            <a:ext cx="1830110" cy="1431568"/>
          </a:xfrm>
          <a:prstGeom prst="rect">
            <a:avLst/>
          </a:prstGeom>
          <a:noFill/>
          <a:ln w="9525">
            <a:noFill/>
            <a:miter lim="800000"/>
            <a:headEnd/>
            <a:tailEnd/>
          </a:ln>
        </p:spPr>
      </p:pic>
      <p:sp>
        <p:nvSpPr>
          <p:cNvPr id="50" name="Rectangle 7">
            <a:extLst>
              <a:ext uri="{FF2B5EF4-FFF2-40B4-BE49-F238E27FC236}">
                <a16:creationId xmlns:a16="http://schemas.microsoft.com/office/drawing/2014/main" id="{AC90763E-B5F7-274E-8BE3-3C3648ECEF84}"/>
              </a:ext>
            </a:extLst>
          </p:cNvPr>
          <p:cNvSpPr>
            <a:spLocks/>
          </p:cNvSpPr>
          <p:nvPr/>
        </p:nvSpPr>
        <p:spPr bwMode="auto">
          <a:xfrm>
            <a:off x="3194116" y="3629050"/>
            <a:ext cx="1897654" cy="276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r>
              <a:rPr lang="en-US" dirty="0">
                <a:solidFill>
                  <a:srgbClr val="0000FF"/>
                </a:solidFill>
                <a:latin typeface="+mj-lt"/>
                <a:ea typeface="ＭＳ Ｐゴシック" charset="0"/>
                <a:cs typeface="Comic Sans MS"/>
                <a:sym typeface="Corbel Bold" charset="0"/>
              </a:rPr>
              <a:t>semi-inclusive DIS</a:t>
            </a:r>
          </a:p>
        </p:txBody>
      </p:sp>
      <p:sp>
        <p:nvSpPr>
          <p:cNvPr id="51" name="Rectangle 8">
            <a:extLst>
              <a:ext uri="{FF2B5EF4-FFF2-40B4-BE49-F238E27FC236}">
                <a16:creationId xmlns:a16="http://schemas.microsoft.com/office/drawing/2014/main" id="{3D9B6DD4-6BEC-1049-99CB-2CBCF2C85486}"/>
              </a:ext>
            </a:extLst>
          </p:cNvPr>
          <p:cNvSpPr>
            <a:spLocks/>
          </p:cNvSpPr>
          <p:nvPr/>
        </p:nvSpPr>
        <p:spPr bwMode="auto">
          <a:xfrm>
            <a:off x="3194116" y="3903688"/>
            <a:ext cx="2840924"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spAutoFit/>
          </a:bodyPr>
          <a:lstStyle/>
          <a:p>
            <a:pPr>
              <a:buClr>
                <a:srgbClr val="000000"/>
              </a:buClr>
              <a:buSzPct val="125000"/>
              <a:buFont typeface="Corbel" charset="0"/>
              <a:buChar char="•"/>
            </a:pPr>
            <a:r>
              <a:rPr lang="en-US" sz="1400" dirty="0">
                <a:latin typeface="+mj-lt"/>
                <a:ea typeface="ＭＳ Ｐゴシック" charset="0"/>
                <a:cs typeface="Comic Sans MS"/>
                <a:sym typeface="Corbel" charset="0"/>
              </a:rPr>
              <a:t> measure scattered lepton </a:t>
            </a:r>
          </a:p>
          <a:p>
            <a:pPr>
              <a:buClr>
                <a:srgbClr val="000000"/>
              </a:buClr>
              <a:buSzPct val="125000"/>
            </a:pPr>
            <a:r>
              <a:rPr lang="en-US" sz="1400" dirty="0">
                <a:latin typeface="+mj-lt"/>
                <a:ea typeface="ＭＳ Ｐゴシック" charset="0"/>
                <a:cs typeface="Comic Sans MS"/>
                <a:sym typeface="Corbel" charset="0"/>
              </a:rPr>
              <a:t>   and hadrons in coincidence</a:t>
            </a:r>
          </a:p>
          <a:p>
            <a:pPr>
              <a:buClr>
                <a:srgbClr val="000000"/>
              </a:buClr>
              <a:buSzPct val="125000"/>
              <a:buFont typeface="Corbel" charset="0"/>
              <a:buChar char="•"/>
            </a:pPr>
            <a:r>
              <a:rPr lang="en-US" sz="1400" dirty="0">
                <a:latin typeface="+mj-lt"/>
                <a:ea typeface="ＭＳ Ｐゴシック" charset="0"/>
                <a:cs typeface="Comic Sans MS"/>
                <a:sym typeface="Corbel" charset="0"/>
              </a:rPr>
              <a:t> multi-dimensional binning: </a:t>
            </a:r>
          </a:p>
          <a:p>
            <a:pPr>
              <a:buClr>
                <a:srgbClr val="000000"/>
              </a:buClr>
              <a:buSzPct val="125000"/>
            </a:pPr>
            <a:r>
              <a:rPr lang="en-US" sz="1400" dirty="0">
                <a:latin typeface="+mj-lt"/>
                <a:ea typeface="ＭＳ Ｐゴシック" charset="0"/>
                <a:cs typeface="Comic Sans MS"/>
                <a:sym typeface="Corbel" charset="0"/>
              </a:rPr>
              <a:t>   x, Q</a:t>
            </a:r>
            <a:r>
              <a:rPr lang="en-US" sz="1400" baseline="30000" dirty="0">
                <a:latin typeface="+mj-lt"/>
                <a:ea typeface="ＭＳ Ｐゴシック" charset="0"/>
                <a:cs typeface="Comic Sans MS"/>
                <a:sym typeface="Corbel" charset="0"/>
              </a:rPr>
              <a:t>2</a:t>
            </a:r>
            <a:r>
              <a:rPr lang="en-US" sz="1400" dirty="0">
                <a:latin typeface="+mj-lt"/>
                <a:ea typeface="ＭＳ Ｐゴシック" charset="0"/>
                <a:cs typeface="Comic Sans MS"/>
                <a:sym typeface="Corbel" charset="0"/>
              </a:rPr>
              <a:t>, z, </a:t>
            </a:r>
            <a:r>
              <a:rPr lang="en-US" sz="1400" dirty="0" err="1">
                <a:latin typeface="+mj-lt"/>
                <a:ea typeface="ＭＳ Ｐゴシック" charset="0"/>
                <a:cs typeface="Comic Sans MS"/>
                <a:sym typeface="Corbel" charset="0"/>
              </a:rPr>
              <a:t>p</a:t>
            </a:r>
            <a:r>
              <a:rPr lang="en-US" sz="1400" baseline="-25000" dirty="0" err="1">
                <a:latin typeface="+mj-lt"/>
                <a:ea typeface="ＭＳ Ｐゴシック" charset="0"/>
                <a:cs typeface="Comic Sans MS"/>
                <a:sym typeface="Corbel" charset="0"/>
              </a:rPr>
              <a:t>T</a:t>
            </a:r>
            <a:r>
              <a:rPr lang="en-US" sz="1400" dirty="0">
                <a:latin typeface="+mj-lt"/>
                <a:ea typeface="ＭＳ Ｐゴシック" charset="0"/>
                <a:cs typeface="Comic Sans MS"/>
                <a:sym typeface="Corbel" charset="0"/>
              </a:rPr>
              <a:t>, </a:t>
            </a:r>
            <a:r>
              <a:rPr lang="en-US" sz="1400" dirty="0">
                <a:latin typeface="Symbol" pitchFamily="2" charset="2"/>
                <a:ea typeface="ＭＳ Ｐゴシック" charset="0"/>
                <a:cs typeface="Symbol" charset="2"/>
                <a:sym typeface="Corbel" charset="0"/>
              </a:rPr>
              <a:t>Q</a:t>
            </a:r>
          </a:p>
          <a:p>
            <a:pPr marL="457200"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Symbol" charset="2"/>
                <a:sym typeface="Corbel" charset="0"/>
              </a:rPr>
              <a:t>particle identification over entire region is critical</a:t>
            </a:r>
          </a:p>
        </p:txBody>
      </p:sp>
      <p:pic>
        <p:nvPicPr>
          <p:cNvPr id="49" name="Picture 30" descr="sidis-diagram.eps">
            <a:extLst>
              <a:ext uri="{FF2B5EF4-FFF2-40B4-BE49-F238E27FC236}">
                <a16:creationId xmlns:a16="http://schemas.microsoft.com/office/drawing/2014/main" id="{54D46718-1FD9-A842-85FB-14631866BFCA}"/>
              </a:ext>
            </a:extLst>
          </p:cNvPr>
          <p:cNvPicPr>
            <a:picLocks noChangeAspect="1"/>
          </p:cNvPicPr>
          <p:nvPr/>
        </p:nvPicPr>
        <p:blipFill>
          <a:blip r:embed="rId6"/>
          <a:srcRect/>
          <a:stretch>
            <a:fillRect/>
          </a:stretch>
        </p:blipFill>
        <p:spPr bwMode="auto">
          <a:xfrm>
            <a:off x="3043068" y="1991171"/>
            <a:ext cx="2085030" cy="1489307"/>
          </a:xfrm>
          <a:prstGeom prst="rect">
            <a:avLst/>
          </a:prstGeom>
          <a:noFill/>
          <a:ln w="9525">
            <a:noFill/>
            <a:miter lim="800000"/>
            <a:headEnd/>
            <a:tailEnd/>
          </a:ln>
        </p:spPr>
      </p:pic>
      <p:sp>
        <p:nvSpPr>
          <p:cNvPr id="55" name="Rectangle 11">
            <a:extLst>
              <a:ext uri="{FF2B5EF4-FFF2-40B4-BE49-F238E27FC236}">
                <a16:creationId xmlns:a16="http://schemas.microsoft.com/office/drawing/2014/main" id="{F69E9600-0096-C24C-ADB7-3E4B46C1FA2F}"/>
              </a:ext>
            </a:extLst>
          </p:cNvPr>
          <p:cNvSpPr>
            <a:spLocks/>
          </p:cNvSpPr>
          <p:nvPr/>
        </p:nvSpPr>
        <p:spPr bwMode="auto">
          <a:xfrm>
            <a:off x="6514494" y="3626220"/>
            <a:ext cx="2155828" cy="276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800" dirty="0">
                <a:solidFill>
                  <a:srgbClr val="0000FF"/>
                </a:solidFill>
                <a:latin typeface="+mj-lt"/>
                <a:ea typeface="ＭＳ Ｐゴシック" charset="0"/>
                <a:cs typeface="Comic Sans MS"/>
                <a:sym typeface="Corbel Bold" charset="0"/>
              </a:rPr>
              <a:t>exclusive processes </a:t>
            </a:r>
          </a:p>
        </p:txBody>
      </p:sp>
      <p:sp>
        <p:nvSpPr>
          <p:cNvPr id="56" name="Rectangle 12">
            <a:extLst>
              <a:ext uri="{FF2B5EF4-FFF2-40B4-BE49-F238E27FC236}">
                <a16:creationId xmlns:a16="http://schemas.microsoft.com/office/drawing/2014/main" id="{DF69565E-3EB1-FE4D-9203-D1E719F9BDC5}"/>
              </a:ext>
            </a:extLst>
          </p:cNvPr>
          <p:cNvSpPr>
            <a:spLocks/>
          </p:cNvSpPr>
          <p:nvPr/>
        </p:nvSpPr>
        <p:spPr bwMode="auto">
          <a:xfrm>
            <a:off x="6514495" y="3914869"/>
            <a:ext cx="2629506" cy="1723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spAutoFit/>
          </a:bodyPr>
          <a:lstStyle/>
          <a:p>
            <a:pPr>
              <a:buClr>
                <a:srgbClr val="000000"/>
              </a:buClr>
              <a:buSzPct val="125000"/>
              <a:buFont typeface="Corbel" charset="0"/>
              <a:buChar char="•"/>
            </a:pPr>
            <a:r>
              <a:rPr lang="en-US" sz="1400" dirty="0">
                <a:latin typeface="+mj-lt"/>
                <a:ea typeface="ＭＳ Ｐゴシック" charset="0"/>
                <a:cs typeface="Comic Sans MS"/>
                <a:sym typeface="Corbel" charset="0"/>
              </a:rPr>
              <a:t> measure all particles in event</a:t>
            </a:r>
          </a:p>
          <a:p>
            <a:pPr>
              <a:buClr>
                <a:srgbClr val="000000"/>
              </a:buClr>
              <a:buSzPct val="125000"/>
              <a:buFont typeface="Corbel" charset="0"/>
              <a:buChar char="•"/>
            </a:pPr>
            <a:r>
              <a:rPr lang="en-US" sz="1400" dirty="0">
                <a:latin typeface="+mj-lt"/>
                <a:ea typeface="ＭＳ Ｐゴシック" charset="0"/>
                <a:cs typeface="Comic Sans MS"/>
                <a:sym typeface="Corbel" charset="0"/>
              </a:rPr>
              <a:t> multi-dimensional binning: </a:t>
            </a:r>
          </a:p>
          <a:p>
            <a:pPr>
              <a:buClr>
                <a:srgbClr val="000000"/>
              </a:buClr>
              <a:buSzPct val="125000"/>
            </a:pPr>
            <a:r>
              <a:rPr lang="en-US" sz="1400" dirty="0">
                <a:latin typeface="+mj-lt"/>
                <a:ea typeface="ＭＳ Ｐゴシック" charset="0"/>
                <a:cs typeface="Comic Sans MS"/>
                <a:sym typeface="Corbel" charset="0"/>
              </a:rPr>
              <a:t>   x, Q</a:t>
            </a:r>
            <a:r>
              <a:rPr lang="en-US" sz="1400" baseline="30000" dirty="0">
                <a:latin typeface="+mj-lt"/>
                <a:ea typeface="ＭＳ Ｐゴシック" charset="0"/>
                <a:cs typeface="Comic Sans MS"/>
                <a:sym typeface="Corbel" charset="0"/>
              </a:rPr>
              <a:t>2</a:t>
            </a:r>
            <a:r>
              <a:rPr lang="en-US" sz="1400" dirty="0">
                <a:latin typeface="+mj-lt"/>
                <a:ea typeface="ＭＳ Ｐゴシック" charset="0"/>
                <a:cs typeface="Comic Sans MS"/>
                <a:sym typeface="Corbel" charset="0"/>
              </a:rPr>
              <a:t>, t, </a:t>
            </a:r>
            <a:r>
              <a:rPr lang="en-US" sz="1400" dirty="0">
                <a:latin typeface="Symbol" pitchFamily="2" charset="2"/>
                <a:ea typeface="ＭＳ Ｐゴシック" charset="0"/>
                <a:cs typeface="Symbol" charset="2"/>
                <a:sym typeface="Corbel" charset="0"/>
              </a:rPr>
              <a:t>Q</a:t>
            </a:r>
          </a:p>
          <a:p>
            <a:pPr>
              <a:buClr>
                <a:srgbClr val="000000"/>
              </a:buClr>
              <a:buSzPct val="125000"/>
              <a:buFont typeface="Corbel" charset="0"/>
              <a:buChar char="•"/>
            </a:pPr>
            <a:r>
              <a:rPr lang="en-US" sz="1400" dirty="0">
                <a:latin typeface="+mj-lt"/>
                <a:ea typeface="ＭＳ Ｐゴシック" charset="0"/>
                <a:cs typeface="Comic Sans MS"/>
                <a:sym typeface="Corbel" charset="0"/>
              </a:rPr>
              <a:t> </a:t>
            </a:r>
            <a:r>
              <a:rPr lang="en-US" sz="1400" dirty="0">
                <a:solidFill>
                  <a:srgbClr val="0432FF"/>
                </a:solidFill>
                <a:latin typeface="+mj-lt"/>
                <a:ea typeface="ＭＳ Ｐゴシック" charset="0"/>
                <a:cs typeface="Comic Sans MS"/>
                <a:sym typeface="Corbel" charset="0"/>
              </a:rPr>
              <a:t>proton </a:t>
            </a:r>
            <a:r>
              <a:rPr lang="en-US" sz="1400" dirty="0" err="1">
                <a:solidFill>
                  <a:srgbClr val="0432FF"/>
                </a:solidFill>
                <a:latin typeface="+mj-lt"/>
                <a:ea typeface="ＭＳ Ｐゴシック" charset="0"/>
                <a:cs typeface="Comic Sans MS"/>
                <a:sym typeface="Corbel" charset="0"/>
              </a:rPr>
              <a:t>p</a:t>
            </a:r>
            <a:r>
              <a:rPr lang="en-US" sz="1400" baseline="-25000" dirty="0" err="1">
                <a:solidFill>
                  <a:srgbClr val="0432FF"/>
                </a:solidFill>
                <a:latin typeface="+mj-lt"/>
                <a:ea typeface="ＭＳ Ｐゴシック" charset="0"/>
                <a:cs typeface="Comic Sans MS"/>
                <a:sym typeface="Corbel" charset="0"/>
              </a:rPr>
              <a:t>t</a:t>
            </a:r>
            <a:r>
              <a:rPr lang="en-US" sz="1400" dirty="0">
                <a:solidFill>
                  <a:srgbClr val="0432FF"/>
                </a:solidFill>
                <a:latin typeface="+mj-lt"/>
                <a:ea typeface="ＭＳ Ｐゴシック" charset="0"/>
                <a:cs typeface="Comic Sans MS"/>
                <a:sym typeface="Corbel" charset="0"/>
              </a:rPr>
              <a:t>:  </a:t>
            </a:r>
            <a:r>
              <a:rPr lang="en-US" sz="1400" dirty="0">
                <a:latin typeface="+mj-lt"/>
                <a:ea typeface="ＭＳ Ｐゴシック" charset="0"/>
                <a:cs typeface="Comic Sans MS"/>
                <a:sym typeface="Corbel" charset="0"/>
              </a:rPr>
              <a:t>0.2 - 1.3 GeV</a:t>
            </a:r>
          </a:p>
          <a:p>
            <a:pPr lvl="1"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Comic Sans MS"/>
                <a:sym typeface="Corbel" charset="0"/>
              </a:rPr>
              <a:t>cannot be detected in main detector</a:t>
            </a:r>
          </a:p>
          <a:p>
            <a:pPr lvl="1"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Comic Sans MS"/>
                <a:sym typeface="Corbel" charset="0"/>
              </a:rPr>
              <a:t>strong impact </a:t>
            </a:r>
            <a:r>
              <a:rPr lang="en-US" sz="1400" dirty="0">
                <a:solidFill>
                  <a:srgbClr val="0432FF"/>
                </a:solidFill>
                <a:latin typeface="Arial" panose="020B0604020202020204" pitchFamily="34" charset="0"/>
                <a:ea typeface="ＭＳ Ｐゴシック" charset="0"/>
                <a:cs typeface="Arial" panose="020B0604020202020204" pitchFamily="34" charset="0"/>
                <a:sym typeface="Corbel" charset="0"/>
              </a:rPr>
              <a:t>on Interaction Region design</a:t>
            </a:r>
          </a:p>
        </p:txBody>
      </p:sp>
      <p:pic>
        <p:nvPicPr>
          <p:cNvPr id="54" name="Picture 53" descr="GPD.png">
            <a:extLst>
              <a:ext uri="{FF2B5EF4-FFF2-40B4-BE49-F238E27FC236}">
                <a16:creationId xmlns:a16="http://schemas.microsoft.com/office/drawing/2014/main" id="{9CA04896-6081-0E49-8E24-892D7B6C09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2016" y="1991959"/>
            <a:ext cx="2110740" cy="1257300"/>
          </a:xfrm>
          <a:prstGeom prst="rect">
            <a:avLst/>
          </a:prstGeom>
        </p:spPr>
      </p:pic>
      <p:grpSp>
        <p:nvGrpSpPr>
          <p:cNvPr id="57" name="Group 56">
            <a:extLst>
              <a:ext uri="{FF2B5EF4-FFF2-40B4-BE49-F238E27FC236}">
                <a16:creationId xmlns:a16="http://schemas.microsoft.com/office/drawing/2014/main" id="{44AED634-2012-334C-9FF2-DB46960909F3}"/>
              </a:ext>
            </a:extLst>
          </p:cNvPr>
          <p:cNvGrpSpPr/>
          <p:nvPr/>
        </p:nvGrpSpPr>
        <p:grpSpPr>
          <a:xfrm rot="16200000">
            <a:off x="4003809" y="3978839"/>
            <a:ext cx="1176883" cy="4550773"/>
            <a:chOff x="5538607" y="819097"/>
            <a:chExt cx="1176883" cy="4550773"/>
          </a:xfrm>
        </p:grpSpPr>
        <p:sp>
          <p:nvSpPr>
            <p:cNvPr id="58" name="AutoShape 19">
              <a:extLst>
                <a:ext uri="{FF2B5EF4-FFF2-40B4-BE49-F238E27FC236}">
                  <a16:creationId xmlns:a16="http://schemas.microsoft.com/office/drawing/2014/main" id="{E866973C-D855-DD48-AD9A-6FEDB826A250}"/>
                </a:ext>
              </a:extLst>
            </p:cNvPr>
            <p:cNvSpPr>
              <a:spLocks/>
            </p:cNvSpPr>
            <p:nvPr/>
          </p:nvSpPr>
          <p:spPr bwMode="auto">
            <a:xfrm rot="5400000">
              <a:off x="3851662" y="2506042"/>
              <a:ext cx="4550773" cy="1176883"/>
            </a:xfrm>
            <a:prstGeom prst="rightArrow">
              <a:avLst>
                <a:gd name="adj1" fmla="val 32000"/>
                <a:gd name="adj2" fmla="val 63778"/>
              </a:avLst>
            </a:prstGeom>
            <a:gradFill flip="none" rotWithShape="1">
              <a:gsLst>
                <a:gs pos="0">
                  <a:srgbClr val="00FF00"/>
                </a:gs>
                <a:gs pos="100000">
                  <a:srgbClr val="FF0000"/>
                </a:gs>
              </a:gsLst>
              <a:lin ang="0" scaled="1"/>
              <a:tileRect/>
            </a:gradFill>
            <a:ln w="25400" cap="flat">
              <a:solidFill>
                <a:schemeClr val="tx1"/>
              </a:solidFill>
              <a:prstDash val="solid"/>
              <a:miter lim="800000"/>
              <a:headEnd type="none" w="med" len="med"/>
              <a:tailEnd type="none" w="med" len="med"/>
            </a:ln>
          </p:spPr>
          <p:txBody>
            <a:bodyPr lIns="0" tIns="0" rIns="0" bIns="0"/>
            <a:lstStyle/>
            <a:p>
              <a:endParaRPr lang="en-US">
                <a:latin typeface="Comic Sans MS"/>
                <a:cs typeface="Comic Sans MS"/>
              </a:endParaRPr>
            </a:p>
          </p:txBody>
        </p:sp>
        <p:sp>
          <p:nvSpPr>
            <p:cNvPr id="59" name="Rectangle 20">
              <a:extLst>
                <a:ext uri="{FF2B5EF4-FFF2-40B4-BE49-F238E27FC236}">
                  <a16:creationId xmlns:a16="http://schemas.microsoft.com/office/drawing/2014/main" id="{A50CCCB1-A575-664E-93C7-4D22B47971D0}"/>
                </a:ext>
              </a:extLst>
            </p:cNvPr>
            <p:cNvSpPr>
              <a:spLocks/>
            </p:cNvSpPr>
            <p:nvPr/>
          </p:nvSpPr>
          <p:spPr bwMode="auto">
            <a:xfrm rot="5400000">
              <a:off x="4398966" y="2758964"/>
              <a:ext cx="3433031" cy="27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algn="l"/>
              <a:r>
                <a:rPr lang="en-US" sz="1600" b="1" dirty="0">
                  <a:solidFill>
                    <a:schemeClr val="bg1"/>
                  </a:solidFill>
                  <a:latin typeface="+mj-lt"/>
                  <a:ea typeface="ＭＳ Ｐゴシック" charset="0"/>
                  <a:cs typeface="Corbel Bold" charset="0"/>
                  <a:sym typeface="Corbel Bold" charset="0"/>
                </a:rPr>
                <a:t>machine &amp; detector </a:t>
              </a:r>
              <a:r>
                <a:rPr lang="en-US" sz="1600" b="1" dirty="0">
                  <a:latin typeface="+mj-lt"/>
                  <a:ea typeface="ＭＳ Ｐゴシック" charset="0"/>
                  <a:cs typeface="Corbel Bold" charset="0"/>
                  <a:sym typeface="Corbel Bold" charset="0"/>
                </a:rPr>
                <a:t>requirements</a:t>
              </a:r>
            </a:p>
          </p:txBody>
        </p:sp>
      </p:grpSp>
      <p:sp>
        <p:nvSpPr>
          <p:cNvPr id="60" name="Oval 59">
            <a:extLst>
              <a:ext uri="{FF2B5EF4-FFF2-40B4-BE49-F238E27FC236}">
                <a16:creationId xmlns:a16="http://schemas.microsoft.com/office/drawing/2014/main" id="{E47DDB5A-0054-404B-96D7-0922E4A1736B}"/>
              </a:ext>
            </a:extLst>
          </p:cNvPr>
          <p:cNvSpPr/>
          <p:nvPr/>
        </p:nvSpPr>
        <p:spPr>
          <a:xfrm>
            <a:off x="8276837" y="2791429"/>
            <a:ext cx="505047" cy="470441"/>
          </a:xfrm>
          <a:prstGeom prst="ellipse">
            <a:avLst/>
          </a:pr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D89537AE-561E-B44C-A934-E70B336A211C}"/>
              </a:ext>
            </a:extLst>
          </p:cNvPr>
          <p:cNvSpPr txBox="1"/>
          <p:nvPr/>
        </p:nvSpPr>
        <p:spPr>
          <a:xfrm>
            <a:off x="202202" y="5595710"/>
            <a:ext cx="1002654" cy="523220"/>
          </a:xfrm>
          <a:prstGeom prst="rect">
            <a:avLst/>
          </a:prstGeom>
          <a:noFill/>
        </p:spPr>
        <p:txBody>
          <a:bodyPr wrap="square" rtlCol="0">
            <a:spAutoFit/>
          </a:bodyPr>
          <a:lstStyle/>
          <a:p>
            <a:r>
              <a:rPr lang="en-US" sz="2800" dirty="0">
                <a:solidFill>
                  <a:srgbClr val="0000FF"/>
                </a:solidFill>
                <a:latin typeface="+mj-lt"/>
              </a:rPr>
              <a:t>∫</a:t>
            </a:r>
            <a:r>
              <a:rPr lang="en-US" sz="2800" dirty="0" err="1">
                <a:solidFill>
                  <a:srgbClr val="0000FF"/>
                </a:solidFill>
                <a:latin typeface="+mj-lt"/>
              </a:rPr>
              <a:t>Ldt</a:t>
            </a:r>
            <a:r>
              <a:rPr lang="en-US" sz="2800" dirty="0">
                <a:solidFill>
                  <a:srgbClr val="0000FF"/>
                </a:solidFill>
                <a:latin typeface="+mj-lt"/>
              </a:rPr>
              <a:t>:</a:t>
            </a:r>
          </a:p>
        </p:txBody>
      </p:sp>
      <p:sp>
        <p:nvSpPr>
          <p:cNvPr id="62" name="TextBox 61">
            <a:extLst>
              <a:ext uri="{FF2B5EF4-FFF2-40B4-BE49-F238E27FC236}">
                <a16:creationId xmlns:a16="http://schemas.microsoft.com/office/drawing/2014/main" id="{B12C521C-28DE-E947-B4D1-734D60D12571}"/>
              </a:ext>
            </a:extLst>
          </p:cNvPr>
          <p:cNvSpPr txBox="1"/>
          <p:nvPr/>
        </p:nvSpPr>
        <p:spPr>
          <a:xfrm>
            <a:off x="948569" y="5677671"/>
            <a:ext cx="705642" cy="369332"/>
          </a:xfrm>
          <a:prstGeom prst="rect">
            <a:avLst/>
          </a:prstGeom>
          <a:noFill/>
        </p:spPr>
        <p:txBody>
          <a:bodyPr wrap="none" rtlCol="0">
            <a:spAutoFit/>
          </a:bodyPr>
          <a:lstStyle/>
          <a:p>
            <a:r>
              <a:rPr lang="en-US" dirty="0">
                <a:solidFill>
                  <a:srgbClr val="0000FF"/>
                </a:solidFill>
                <a:latin typeface="+mj-lt"/>
              </a:rPr>
              <a:t>1 fb</a:t>
            </a:r>
            <a:r>
              <a:rPr lang="en-US" baseline="30000" dirty="0">
                <a:solidFill>
                  <a:srgbClr val="0000FF"/>
                </a:solidFill>
                <a:latin typeface="+mj-lt"/>
              </a:rPr>
              <a:t>-1</a:t>
            </a:r>
          </a:p>
        </p:txBody>
      </p:sp>
      <p:sp>
        <p:nvSpPr>
          <p:cNvPr id="64" name="TextBox 63">
            <a:extLst>
              <a:ext uri="{FF2B5EF4-FFF2-40B4-BE49-F238E27FC236}">
                <a16:creationId xmlns:a16="http://schemas.microsoft.com/office/drawing/2014/main" id="{CFEA3616-6A3F-8146-B0DC-21B190D717A5}"/>
              </a:ext>
            </a:extLst>
          </p:cNvPr>
          <p:cNvSpPr txBox="1"/>
          <p:nvPr/>
        </p:nvSpPr>
        <p:spPr>
          <a:xfrm>
            <a:off x="3670516" y="5686188"/>
            <a:ext cx="833883" cy="369332"/>
          </a:xfrm>
          <a:prstGeom prst="rect">
            <a:avLst/>
          </a:prstGeom>
          <a:noFill/>
        </p:spPr>
        <p:txBody>
          <a:bodyPr wrap="none" rtlCol="0">
            <a:spAutoFit/>
          </a:bodyPr>
          <a:lstStyle/>
          <a:p>
            <a:r>
              <a:rPr lang="en-US" dirty="0">
                <a:solidFill>
                  <a:srgbClr val="0000FF"/>
                </a:solidFill>
                <a:latin typeface="+mj-lt"/>
              </a:rPr>
              <a:t>10 fb</a:t>
            </a:r>
            <a:r>
              <a:rPr lang="en-US" baseline="30000" dirty="0">
                <a:solidFill>
                  <a:srgbClr val="0000FF"/>
                </a:solidFill>
                <a:latin typeface="+mj-lt"/>
              </a:rPr>
              <a:t>-1</a:t>
            </a:r>
          </a:p>
        </p:txBody>
      </p:sp>
      <p:sp>
        <p:nvSpPr>
          <p:cNvPr id="65" name="TextBox 64">
            <a:extLst>
              <a:ext uri="{FF2B5EF4-FFF2-40B4-BE49-F238E27FC236}">
                <a16:creationId xmlns:a16="http://schemas.microsoft.com/office/drawing/2014/main" id="{18F29F66-E2ED-CC46-91FB-8D4F01F587BD}"/>
              </a:ext>
            </a:extLst>
          </p:cNvPr>
          <p:cNvSpPr txBox="1"/>
          <p:nvPr/>
        </p:nvSpPr>
        <p:spPr>
          <a:xfrm>
            <a:off x="6907298" y="5683150"/>
            <a:ext cx="1423788" cy="369332"/>
          </a:xfrm>
          <a:prstGeom prst="rect">
            <a:avLst/>
          </a:prstGeom>
          <a:noFill/>
        </p:spPr>
        <p:txBody>
          <a:bodyPr wrap="none" rtlCol="0">
            <a:spAutoFit/>
          </a:bodyPr>
          <a:lstStyle/>
          <a:p>
            <a:pPr algn="ctr"/>
            <a:r>
              <a:rPr lang="en-US" dirty="0">
                <a:solidFill>
                  <a:srgbClr val="0000FF"/>
                </a:solidFill>
                <a:latin typeface="+mj-lt"/>
              </a:rPr>
              <a:t>10 - 100 fb</a:t>
            </a:r>
            <a:r>
              <a:rPr lang="en-US" baseline="30000" dirty="0">
                <a:solidFill>
                  <a:srgbClr val="0000FF"/>
                </a:solidFill>
                <a:latin typeface="+mj-lt"/>
              </a:rPr>
              <a:t>-1</a:t>
            </a:r>
          </a:p>
        </p:txBody>
      </p:sp>
      <p:sp>
        <p:nvSpPr>
          <p:cNvPr id="4" name="Footer Placeholder 3">
            <a:extLst>
              <a:ext uri="{FF2B5EF4-FFF2-40B4-BE49-F238E27FC236}">
                <a16:creationId xmlns:a16="http://schemas.microsoft.com/office/drawing/2014/main" id="{DB23D916-1A55-044F-B0B1-E2838526B5D9}"/>
              </a:ext>
            </a:extLst>
          </p:cNvPr>
          <p:cNvSpPr>
            <a:spLocks noGrp="1"/>
          </p:cNvSpPr>
          <p:nvPr>
            <p:ph type="ftr" sz="quarter" idx="11"/>
          </p:nvPr>
        </p:nvSpPr>
        <p:spPr/>
        <p:txBody>
          <a:bodyPr/>
          <a:lstStyle/>
          <a:p>
            <a:r>
              <a:rPr lang="en-US"/>
              <a:t>HENPIC April 2020</a:t>
            </a:r>
            <a:endParaRPr lang="en-US" dirty="0"/>
          </a:p>
        </p:txBody>
      </p:sp>
    </p:spTree>
    <p:extLst>
      <p:ext uri="{BB962C8B-B14F-4D97-AF65-F5344CB8AC3E}">
        <p14:creationId xmlns:p14="http://schemas.microsoft.com/office/powerpoint/2010/main" val="3455881759"/>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E414-3E34-CE4E-97D9-34E920FD49E1}"/>
              </a:ext>
            </a:extLst>
          </p:cNvPr>
          <p:cNvSpPr>
            <a:spLocks noGrp="1"/>
          </p:cNvSpPr>
          <p:nvPr>
            <p:ph type="title"/>
          </p:nvPr>
        </p:nvSpPr>
        <p:spPr/>
        <p:txBody>
          <a:bodyPr/>
          <a:lstStyle/>
          <a:p>
            <a:r>
              <a:rPr lang="en-US" dirty="0"/>
              <a:t>EIC General Purpose Detector: Concept</a:t>
            </a:r>
          </a:p>
        </p:txBody>
      </p:sp>
      <p:sp>
        <p:nvSpPr>
          <p:cNvPr id="3" name="Date Placeholder 2">
            <a:extLst>
              <a:ext uri="{FF2B5EF4-FFF2-40B4-BE49-F238E27FC236}">
                <a16:creationId xmlns:a16="http://schemas.microsoft.com/office/drawing/2014/main" id="{19F88362-BD9B-CB4F-8371-21580E2794B0}"/>
              </a:ext>
            </a:extLst>
          </p:cNvPr>
          <p:cNvSpPr>
            <a:spLocks noGrp="1"/>
          </p:cNvSpPr>
          <p:nvPr>
            <p:ph type="dt" sz="half" idx="10"/>
          </p:nvPr>
        </p:nvSpPr>
        <p:spPr/>
        <p:txBody>
          <a:bodyPr/>
          <a:lstStyle/>
          <a:p>
            <a:r>
              <a:rPr lang="en-US"/>
              <a:t>E.C. Aschenauer</a:t>
            </a:r>
            <a:endParaRPr lang="en-US" dirty="0"/>
          </a:p>
        </p:txBody>
      </p:sp>
      <p:sp>
        <p:nvSpPr>
          <p:cNvPr id="5" name="Slide Number Placeholder 4">
            <a:extLst>
              <a:ext uri="{FF2B5EF4-FFF2-40B4-BE49-F238E27FC236}">
                <a16:creationId xmlns:a16="http://schemas.microsoft.com/office/drawing/2014/main" id="{81785541-93AF-0243-9683-009E933581AB}"/>
              </a:ext>
            </a:extLst>
          </p:cNvPr>
          <p:cNvSpPr>
            <a:spLocks noGrp="1"/>
          </p:cNvSpPr>
          <p:nvPr>
            <p:ph type="sldNum" sz="quarter" idx="12"/>
          </p:nvPr>
        </p:nvSpPr>
        <p:spPr/>
        <p:txBody>
          <a:bodyPr/>
          <a:lstStyle/>
          <a:p>
            <a:fld id="{893C5830-40F3-F04E-B2E3-10E6672BA8FF}" type="slidenum">
              <a:rPr lang="en-US" smtClean="0"/>
              <a:pPr/>
              <a:t>32</a:t>
            </a:fld>
            <a:endParaRPr lang="en-US"/>
          </a:p>
        </p:txBody>
      </p:sp>
      <p:sp>
        <p:nvSpPr>
          <p:cNvPr id="23" name="Rectangle 22">
            <a:extLst>
              <a:ext uri="{FF2B5EF4-FFF2-40B4-BE49-F238E27FC236}">
                <a16:creationId xmlns:a16="http://schemas.microsoft.com/office/drawing/2014/main" id="{8A595D32-A65C-1643-A3BB-4A04BCF27FC6}"/>
              </a:ext>
            </a:extLst>
          </p:cNvPr>
          <p:cNvSpPr/>
          <p:nvPr/>
        </p:nvSpPr>
        <p:spPr>
          <a:xfrm>
            <a:off x="4079421" y="2401916"/>
            <a:ext cx="607297" cy="321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0F0FC37-DEF6-4142-9D05-7B6143B530C4}"/>
              </a:ext>
            </a:extLst>
          </p:cNvPr>
          <p:cNvSpPr/>
          <p:nvPr/>
        </p:nvSpPr>
        <p:spPr>
          <a:xfrm>
            <a:off x="791776" y="5176136"/>
            <a:ext cx="607297" cy="189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5A337AB-4836-A948-8394-A27A3B0F9CCC}"/>
              </a:ext>
            </a:extLst>
          </p:cNvPr>
          <p:cNvSpPr txBox="1"/>
          <p:nvPr/>
        </p:nvSpPr>
        <p:spPr>
          <a:xfrm>
            <a:off x="7286375" y="5449799"/>
            <a:ext cx="838691" cy="400110"/>
          </a:xfrm>
          <a:prstGeom prst="rect">
            <a:avLst/>
          </a:prstGeom>
          <a:noFill/>
        </p:spPr>
        <p:txBody>
          <a:bodyPr wrap="none" rtlCol="0">
            <a:spAutoFit/>
          </a:bodyPr>
          <a:lstStyle/>
          <a:p>
            <a:pPr algn="l"/>
            <a:r>
              <a:rPr lang="en-US" sz="2000" dirty="0" err="1">
                <a:solidFill>
                  <a:srgbClr val="FF0000"/>
                </a:solidFill>
                <a:latin typeface="Symbol" pitchFamily="2" charset="2"/>
                <a:cs typeface="Times New Roman" panose="02020603050405020304" pitchFamily="18" charset="0"/>
              </a:rPr>
              <a:t>Θ</a:t>
            </a:r>
            <a:r>
              <a:rPr lang="en-US" sz="2000" dirty="0">
                <a:solidFill>
                  <a:srgbClr val="FF0000"/>
                </a:solidFill>
                <a:latin typeface="Times New Roman" panose="02020603050405020304" pitchFamily="18" charset="0"/>
                <a:cs typeface="Times New Roman" panose="02020603050405020304" pitchFamily="18" charset="0"/>
              </a:rPr>
              <a:t> = 2</a:t>
            </a:r>
            <a:r>
              <a:rPr lang="en-US" sz="2000" baseline="30000" dirty="0">
                <a:solidFill>
                  <a:srgbClr val="FF0000"/>
                </a:solidFill>
                <a:latin typeface="Times New Roman" panose="02020603050405020304" pitchFamily="18" charset="0"/>
                <a:cs typeface="Times New Roman" panose="02020603050405020304" pitchFamily="18" charset="0"/>
              </a:rPr>
              <a:t>o</a:t>
            </a:r>
          </a:p>
        </p:txBody>
      </p:sp>
      <p:sp>
        <p:nvSpPr>
          <p:cNvPr id="12" name="TextBox 11">
            <a:extLst>
              <a:ext uri="{FF2B5EF4-FFF2-40B4-BE49-F238E27FC236}">
                <a16:creationId xmlns:a16="http://schemas.microsoft.com/office/drawing/2014/main" id="{CFD2B062-71F2-CA48-9075-C39FC0AF5D8E}"/>
              </a:ext>
            </a:extLst>
          </p:cNvPr>
          <p:cNvSpPr txBox="1"/>
          <p:nvPr/>
        </p:nvSpPr>
        <p:spPr>
          <a:xfrm>
            <a:off x="6023343" y="3422163"/>
            <a:ext cx="966931" cy="400110"/>
          </a:xfrm>
          <a:prstGeom prst="rect">
            <a:avLst/>
          </a:prstGeom>
          <a:noFill/>
        </p:spPr>
        <p:txBody>
          <a:bodyPr wrap="none" rtlCol="0">
            <a:spAutoFit/>
          </a:bodyPr>
          <a:lstStyle/>
          <a:p>
            <a:r>
              <a:rPr lang="en-US" sz="2000" dirty="0" err="1">
                <a:solidFill>
                  <a:srgbClr val="FF0000"/>
                </a:solidFill>
                <a:latin typeface="Symbol" pitchFamily="2" charset="2"/>
                <a:cs typeface="Times New Roman" panose="02020603050405020304" pitchFamily="18" charset="0"/>
              </a:rPr>
              <a:t>Θ</a:t>
            </a:r>
            <a:r>
              <a:rPr lang="en-US" sz="2000" dirty="0">
                <a:solidFill>
                  <a:srgbClr val="FF0000"/>
                </a:solidFill>
                <a:latin typeface="Times New Roman" panose="02020603050405020304" pitchFamily="18" charset="0"/>
                <a:cs typeface="Times New Roman" panose="02020603050405020304" pitchFamily="18" charset="0"/>
              </a:rPr>
              <a:t> = 45</a:t>
            </a:r>
            <a:r>
              <a:rPr lang="en-US" sz="2000" baseline="30000" dirty="0">
                <a:solidFill>
                  <a:srgbClr val="FF0000"/>
                </a:solidFill>
                <a:latin typeface="Times New Roman" panose="02020603050405020304" pitchFamily="18" charset="0"/>
                <a:cs typeface="Times New Roman" panose="02020603050405020304" pitchFamily="18" charset="0"/>
              </a:rPr>
              <a:t>o</a:t>
            </a:r>
          </a:p>
        </p:txBody>
      </p:sp>
      <p:sp>
        <p:nvSpPr>
          <p:cNvPr id="15" name="Rectangle 14">
            <a:extLst>
              <a:ext uri="{FF2B5EF4-FFF2-40B4-BE49-F238E27FC236}">
                <a16:creationId xmlns:a16="http://schemas.microsoft.com/office/drawing/2014/main" id="{CBD5269C-8ED3-1442-BDE8-F90285B48643}"/>
              </a:ext>
            </a:extLst>
          </p:cNvPr>
          <p:cNvSpPr/>
          <p:nvPr/>
        </p:nvSpPr>
        <p:spPr>
          <a:xfrm>
            <a:off x="7745869" y="5267571"/>
            <a:ext cx="607297"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A1589583-8F0E-C842-98DF-A488A6E3C7D9}"/>
              </a:ext>
            </a:extLst>
          </p:cNvPr>
          <p:cNvCxnSpPr>
            <a:cxnSpLocks/>
          </p:cNvCxnSpPr>
          <p:nvPr/>
        </p:nvCxnSpPr>
        <p:spPr>
          <a:xfrm flipV="1">
            <a:off x="4586748" y="3752460"/>
            <a:ext cx="2199647" cy="2202188"/>
          </a:xfrm>
          <a:prstGeom prst="line">
            <a:avLst/>
          </a:prstGeom>
          <a:ln w="28575">
            <a:solidFill>
              <a:srgbClr val="FF0000"/>
            </a:solidFill>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2B5A88-B716-EF4D-A0F5-CF3E06A77F21}"/>
              </a:ext>
            </a:extLst>
          </p:cNvPr>
          <p:cNvCxnSpPr>
            <a:cxnSpLocks/>
          </p:cNvCxnSpPr>
          <p:nvPr/>
        </p:nvCxnSpPr>
        <p:spPr>
          <a:xfrm flipV="1">
            <a:off x="4586748" y="2788017"/>
            <a:ext cx="0" cy="3166631"/>
          </a:xfrm>
          <a:prstGeom prst="line">
            <a:avLst/>
          </a:prstGeom>
          <a:ln w="28575">
            <a:solidFill>
              <a:srgbClr val="FF0000"/>
            </a:solidFill>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C48A68F-2BA6-DF49-9B15-A8D4F6B2B946}"/>
              </a:ext>
            </a:extLst>
          </p:cNvPr>
          <p:cNvCxnSpPr>
            <a:cxnSpLocks/>
          </p:cNvCxnSpPr>
          <p:nvPr/>
        </p:nvCxnSpPr>
        <p:spPr>
          <a:xfrm flipH="1" flipV="1">
            <a:off x="2389952" y="3752460"/>
            <a:ext cx="2196796" cy="2202188"/>
          </a:xfrm>
          <a:prstGeom prst="line">
            <a:avLst/>
          </a:prstGeom>
          <a:ln w="28575">
            <a:solidFill>
              <a:srgbClr val="FF0000"/>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829267C-90AA-3E40-A0BF-3A6BF489307C}"/>
              </a:ext>
            </a:extLst>
          </p:cNvPr>
          <p:cNvSpPr txBox="1"/>
          <p:nvPr/>
        </p:nvSpPr>
        <p:spPr>
          <a:xfrm>
            <a:off x="4129512" y="2482469"/>
            <a:ext cx="966931" cy="400110"/>
          </a:xfrm>
          <a:prstGeom prst="rect">
            <a:avLst/>
          </a:prstGeom>
          <a:noFill/>
        </p:spPr>
        <p:txBody>
          <a:bodyPr wrap="none" rtlCol="0">
            <a:spAutoFit/>
          </a:bodyPr>
          <a:lstStyle/>
          <a:p>
            <a:r>
              <a:rPr lang="en-US" sz="2000" dirty="0" err="1">
                <a:solidFill>
                  <a:srgbClr val="FF0000"/>
                </a:solidFill>
                <a:latin typeface="Symbol" pitchFamily="2" charset="2"/>
                <a:cs typeface="Times New Roman" panose="02020603050405020304" pitchFamily="18" charset="0"/>
              </a:rPr>
              <a:t>Θ</a:t>
            </a:r>
            <a:r>
              <a:rPr lang="en-US" sz="2000" dirty="0">
                <a:solidFill>
                  <a:srgbClr val="FF0000"/>
                </a:solidFill>
                <a:latin typeface="Times New Roman" panose="02020603050405020304" pitchFamily="18" charset="0"/>
                <a:cs typeface="Times New Roman" panose="02020603050405020304" pitchFamily="18" charset="0"/>
              </a:rPr>
              <a:t> = 90</a:t>
            </a:r>
            <a:r>
              <a:rPr lang="en-US" sz="2000" baseline="30000" dirty="0">
                <a:solidFill>
                  <a:srgbClr val="FF0000"/>
                </a:solidFill>
                <a:latin typeface="Times New Roman" panose="02020603050405020304" pitchFamily="18" charset="0"/>
                <a:cs typeface="Times New Roman" panose="02020603050405020304" pitchFamily="18" charset="0"/>
              </a:rPr>
              <a:t>o</a:t>
            </a:r>
          </a:p>
        </p:txBody>
      </p:sp>
      <p:sp>
        <p:nvSpPr>
          <p:cNvPr id="43" name="TextBox 42">
            <a:extLst>
              <a:ext uri="{FF2B5EF4-FFF2-40B4-BE49-F238E27FC236}">
                <a16:creationId xmlns:a16="http://schemas.microsoft.com/office/drawing/2014/main" id="{35CB22EF-C9AE-B241-9A24-4003F1EFBE50}"/>
              </a:ext>
            </a:extLst>
          </p:cNvPr>
          <p:cNvSpPr txBox="1"/>
          <p:nvPr/>
        </p:nvSpPr>
        <p:spPr>
          <a:xfrm>
            <a:off x="2203036" y="3366359"/>
            <a:ext cx="1095172" cy="400110"/>
          </a:xfrm>
          <a:prstGeom prst="rect">
            <a:avLst/>
          </a:prstGeom>
          <a:noFill/>
        </p:spPr>
        <p:txBody>
          <a:bodyPr wrap="none" rtlCol="0">
            <a:spAutoFit/>
          </a:bodyPr>
          <a:lstStyle/>
          <a:p>
            <a:r>
              <a:rPr lang="en-US" sz="2000" dirty="0" err="1">
                <a:solidFill>
                  <a:srgbClr val="FF0000"/>
                </a:solidFill>
                <a:latin typeface="Symbol" pitchFamily="2" charset="2"/>
                <a:cs typeface="Times New Roman" panose="02020603050405020304" pitchFamily="18" charset="0"/>
              </a:rPr>
              <a:t>Θ</a:t>
            </a:r>
            <a:r>
              <a:rPr lang="en-US" sz="2000" dirty="0">
                <a:solidFill>
                  <a:srgbClr val="FF0000"/>
                </a:solidFill>
                <a:latin typeface="Times New Roman" panose="02020603050405020304" pitchFamily="18" charset="0"/>
                <a:cs typeface="Times New Roman" panose="02020603050405020304" pitchFamily="18" charset="0"/>
              </a:rPr>
              <a:t> = 135</a:t>
            </a:r>
            <a:r>
              <a:rPr lang="en-US" sz="2000" baseline="30000" dirty="0">
                <a:solidFill>
                  <a:srgbClr val="FF0000"/>
                </a:solidFill>
                <a:latin typeface="Times New Roman" panose="02020603050405020304" pitchFamily="18" charset="0"/>
                <a:cs typeface="Times New Roman" panose="02020603050405020304" pitchFamily="18" charset="0"/>
              </a:rPr>
              <a:t>o</a:t>
            </a:r>
          </a:p>
        </p:txBody>
      </p:sp>
      <p:sp>
        <p:nvSpPr>
          <p:cNvPr id="44" name="TextBox 43">
            <a:extLst>
              <a:ext uri="{FF2B5EF4-FFF2-40B4-BE49-F238E27FC236}">
                <a16:creationId xmlns:a16="http://schemas.microsoft.com/office/drawing/2014/main" id="{90DE76D6-FAEB-BE47-9EF3-CB52C13923A7}"/>
              </a:ext>
            </a:extLst>
          </p:cNvPr>
          <p:cNvSpPr txBox="1"/>
          <p:nvPr/>
        </p:nvSpPr>
        <p:spPr>
          <a:xfrm>
            <a:off x="1070376" y="5438392"/>
            <a:ext cx="1095172" cy="400110"/>
          </a:xfrm>
          <a:prstGeom prst="rect">
            <a:avLst/>
          </a:prstGeom>
          <a:noFill/>
        </p:spPr>
        <p:txBody>
          <a:bodyPr wrap="none" rtlCol="0">
            <a:spAutoFit/>
          </a:bodyPr>
          <a:lstStyle/>
          <a:p>
            <a:r>
              <a:rPr lang="en-US" sz="2000" dirty="0" err="1">
                <a:solidFill>
                  <a:srgbClr val="FF0000"/>
                </a:solidFill>
                <a:latin typeface="Symbol" pitchFamily="2" charset="2"/>
                <a:cs typeface="Times New Roman" panose="02020603050405020304" pitchFamily="18" charset="0"/>
              </a:rPr>
              <a:t>Θ</a:t>
            </a:r>
            <a:r>
              <a:rPr lang="en-US" sz="2000" dirty="0">
                <a:solidFill>
                  <a:srgbClr val="FF0000"/>
                </a:solidFill>
                <a:latin typeface="Times New Roman" panose="02020603050405020304" pitchFamily="18" charset="0"/>
                <a:cs typeface="Times New Roman" panose="02020603050405020304" pitchFamily="18" charset="0"/>
              </a:rPr>
              <a:t> = 178</a:t>
            </a:r>
            <a:r>
              <a:rPr lang="en-US" sz="2000" baseline="30000" dirty="0">
                <a:solidFill>
                  <a:srgbClr val="FF0000"/>
                </a:solidFill>
                <a:latin typeface="Times New Roman" panose="02020603050405020304" pitchFamily="18" charset="0"/>
                <a:cs typeface="Times New Roman" panose="02020603050405020304" pitchFamily="18" charset="0"/>
              </a:rPr>
              <a:t>o</a:t>
            </a:r>
          </a:p>
        </p:txBody>
      </p:sp>
      <p:sp>
        <p:nvSpPr>
          <p:cNvPr id="48" name="TextBox 47">
            <a:extLst>
              <a:ext uri="{FF2B5EF4-FFF2-40B4-BE49-F238E27FC236}">
                <a16:creationId xmlns:a16="http://schemas.microsoft.com/office/drawing/2014/main" id="{5BA9DCE7-4F60-BB4C-86FC-51837447EDF1}"/>
              </a:ext>
            </a:extLst>
          </p:cNvPr>
          <p:cNvSpPr txBox="1"/>
          <p:nvPr/>
        </p:nvSpPr>
        <p:spPr>
          <a:xfrm>
            <a:off x="8764461" y="5674646"/>
            <a:ext cx="378630" cy="523220"/>
          </a:xfrm>
          <a:prstGeom prst="rect">
            <a:avLst/>
          </a:prstGeom>
          <a:noFill/>
        </p:spPr>
        <p:txBody>
          <a:bodyPr wrap="none" rtlCol="0">
            <a:spAutoFit/>
          </a:bodyPr>
          <a:lstStyle/>
          <a:p>
            <a:pPr algn="l"/>
            <a:r>
              <a:rPr lang="en-US" sz="2800" b="1" dirty="0">
                <a:latin typeface="Arial" panose="020B0604020202020204" pitchFamily="34" charset="0"/>
                <a:cs typeface="Arial" panose="020B0604020202020204" pitchFamily="34" charset="0"/>
              </a:rPr>
              <a:t>z</a:t>
            </a:r>
          </a:p>
        </p:txBody>
      </p:sp>
      <p:sp>
        <p:nvSpPr>
          <p:cNvPr id="49" name="Block Arc 48">
            <a:extLst>
              <a:ext uri="{FF2B5EF4-FFF2-40B4-BE49-F238E27FC236}">
                <a16:creationId xmlns:a16="http://schemas.microsoft.com/office/drawing/2014/main" id="{30BDC630-94B3-2F4E-9297-519BD4383EBA}"/>
              </a:ext>
            </a:extLst>
          </p:cNvPr>
          <p:cNvSpPr/>
          <p:nvPr/>
        </p:nvSpPr>
        <p:spPr>
          <a:xfrm>
            <a:off x="891728" y="2267391"/>
            <a:ext cx="7383992" cy="7175429"/>
          </a:xfrm>
          <a:prstGeom prst="blockArc">
            <a:avLst>
              <a:gd name="adj1" fmla="val 10745695"/>
              <a:gd name="adj2" fmla="val 66467"/>
              <a:gd name="adj3" fmla="val 1447"/>
            </a:avLst>
          </a:prstGeom>
          <a:gradFill>
            <a:gsLst>
              <a:gs pos="0">
                <a:srgbClr val="FF9300"/>
              </a:gs>
              <a:gs pos="32000">
                <a:schemeClr val="bg1"/>
              </a:gs>
              <a:gs pos="66000">
                <a:srgbClr val="FF9300"/>
              </a:gs>
              <a:gs pos="99000">
                <a:schemeClr val="bg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TextBox 51">
            <a:extLst>
              <a:ext uri="{FF2B5EF4-FFF2-40B4-BE49-F238E27FC236}">
                <a16:creationId xmlns:a16="http://schemas.microsoft.com/office/drawing/2014/main" id="{4B335693-9464-9447-99C8-41CDB15308BE}"/>
              </a:ext>
            </a:extLst>
          </p:cNvPr>
          <p:cNvSpPr txBox="1"/>
          <p:nvPr/>
        </p:nvSpPr>
        <p:spPr>
          <a:xfrm rot="4317460">
            <a:off x="7845016" y="4604014"/>
            <a:ext cx="1091966" cy="461665"/>
          </a:xfrm>
          <a:prstGeom prst="rect">
            <a:avLst/>
          </a:prstGeom>
          <a:noFill/>
        </p:spPr>
        <p:txBody>
          <a:bodyPr wrap="none" rtlCol="0">
            <a:spAutoFit/>
          </a:bodyPr>
          <a:lstStyle/>
          <a:p>
            <a:pPr algn="l"/>
            <a:r>
              <a:rPr lang="en-US" sz="2400" dirty="0">
                <a:solidFill>
                  <a:srgbClr val="FF9300"/>
                </a:solidFill>
                <a:latin typeface="Arial" panose="020B0604020202020204" pitchFamily="34" charset="0"/>
                <a:cs typeface="Arial" panose="020B0604020202020204" pitchFamily="34" charset="0"/>
              </a:rPr>
              <a:t>high x </a:t>
            </a:r>
          </a:p>
        </p:txBody>
      </p:sp>
      <p:sp>
        <p:nvSpPr>
          <p:cNvPr id="53" name="TextBox 52">
            <a:extLst>
              <a:ext uri="{FF2B5EF4-FFF2-40B4-BE49-F238E27FC236}">
                <a16:creationId xmlns:a16="http://schemas.microsoft.com/office/drawing/2014/main" id="{70828077-01BF-8748-BB05-BC965FFBDEAF}"/>
              </a:ext>
            </a:extLst>
          </p:cNvPr>
          <p:cNvSpPr txBox="1"/>
          <p:nvPr/>
        </p:nvSpPr>
        <p:spPr>
          <a:xfrm>
            <a:off x="3817906" y="1863200"/>
            <a:ext cx="1604927" cy="461665"/>
          </a:xfrm>
          <a:prstGeom prst="rect">
            <a:avLst/>
          </a:prstGeom>
          <a:noFill/>
        </p:spPr>
        <p:txBody>
          <a:bodyPr wrap="none" rtlCol="0">
            <a:spAutoFit/>
          </a:bodyPr>
          <a:lstStyle/>
          <a:p>
            <a:pPr algn="l"/>
            <a:r>
              <a:rPr lang="en-US" sz="2400" dirty="0">
                <a:solidFill>
                  <a:srgbClr val="FF9300"/>
                </a:solidFill>
                <a:latin typeface="Arial" panose="020B0604020202020204" pitchFamily="34" charset="0"/>
                <a:cs typeface="Arial" panose="020B0604020202020204" pitchFamily="34" charset="0"/>
              </a:rPr>
              <a:t>medium x </a:t>
            </a:r>
          </a:p>
        </p:txBody>
      </p:sp>
      <p:sp>
        <p:nvSpPr>
          <p:cNvPr id="54" name="TextBox 53">
            <a:extLst>
              <a:ext uri="{FF2B5EF4-FFF2-40B4-BE49-F238E27FC236}">
                <a16:creationId xmlns:a16="http://schemas.microsoft.com/office/drawing/2014/main" id="{F8439887-4446-6346-AF97-981409A3129A}"/>
              </a:ext>
            </a:extLst>
          </p:cNvPr>
          <p:cNvSpPr txBox="1"/>
          <p:nvPr/>
        </p:nvSpPr>
        <p:spPr>
          <a:xfrm rot="17436423">
            <a:off x="346174" y="4569266"/>
            <a:ext cx="971741" cy="461665"/>
          </a:xfrm>
          <a:prstGeom prst="rect">
            <a:avLst/>
          </a:prstGeom>
          <a:noFill/>
        </p:spPr>
        <p:txBody>
          <a:bodyPr wrap="square" rtlCol="0">
            <a:spAutoFit/>
          </a:bodyPr>
          <a:lstStyle/>
          <a:p>
            <a:pPr algn="l"/>
            <a:r>
              <a:rPr lang="en-US" sz="2400" dirty="0">
                <a:solidFill>
                  <a:srgbClr val="FF9300"/>
                </a:solidFill>
                <a:latin typeface="Arial" panose="020B0604020202020204" pitchFamily="34" charset="0"/>
                <a:cs typeface="Arial" panose="020B0604020202020204" pitchFamily="34" charset="0"/>
              </a:rPr>
              <a:t>low x </a:t>
            </a:r>
          </a:p>
        </p:txBody>
      </p:sp>
      <p:sp>
        <p:nvSpPr>
          <p:cNvPr id="55" name="TextBox 54">
            <a:extLst>
              <a:ext uri="{FF2B5EF4-FFF2-40B4-BE49-F238E27FC236}">
                <a16:creationId xmlns:a16="http://schemas.microsoft.com/office/drawing/2014/main" id="{1B200ABB-35E9-9441-8604-979CA121BB1F}"/>
              </a:ext>
            </a:extLst>
          </p:cNvPr>
          <p:cNvSpPr txBox="1"/>
          <p:nvPr/>
        </p:nvSpPr>
        <p:spPr>
          <a:xfrm rot="19417635">
            <a:off x="1706655" y="2572505"/>
            <a:ext cx="1298753" cy="461665"/>
          </a:xfrm>
          <a:prstGeom prst="rect">
            <a:avLst/>
          </a:prstGeom>
          <a:noFill/>
        </p:spPr>
        <p:txBody>
          <a:bodyPr wrap="none" rtlCol="0">
            <a:spAutoFit/>
          </a:bodyPr>
          <a:lstStyle/>
          <a:p>
            <a:pPr algn="l"/>
            <a:r>
              <a:rPr lang="en-US" sz="2400" dirty="0">
                <a:solidFill>
                  <a:srgbClr val="FF9300"/>
                </a:solidFill>
                <a:latin typeface="+mj-lt"/>
              </a:rPr>
              <a:t>hadrons</a:t>
            </a:r>
          </a:p>
        </p:txBody>
      </p:sp>
      <p:sp>
        <p:nvSpPr>
          <p:cNvPr id="56" name="TextBox 55">
            <a:extLst>
              <a:ext uri="{FF2B5EF4-FFF2-40B4-BE49-F238E27FC236}">
                <a16:creationId xmlns:a16="http://schemas.microsoft.com/office/drawing/2014/main" id="{1852FD1E-995B-7E4B-9A7F-50CD92F4F197}"/>
              </a:ext>
            </a:extLst>
          </p:cNvPr>
          <p:cNvSpPr txBox="1"/>
          <p:nvPr/>
        </p:nvSpPr>
        <p:spPr>
          <a:xfrm rot="2538465">
            <a:off x="6487519" y="2779093"/>
            <a:ext cx="1298753" cy="461665"/>
          </a:xfrm>
          <a:prstGeom prst="rect">
            <a:avLst/>
          </a:prstGeom>
          <a:noFill/>
        </p:spPr>
        <p:txBody>
          <a:bodyPr wrap="none" rtlCol="0">
            <a:spAutoFit/>
          </a:bodyPr>
          <a:lstStyle/>
          <a:p>
            <a:pPr algn="l"/>
            <a:r>
              <a:rPr lang="en-US" sz="2400" dirty="0">
                <a:solidFill>
                  <a:srgbClr val="FF9300"/>
                </a:solidFill>
                <a:latin typeface="+mj-lt"/>
              </a:rPr>
              <a:t>hadrons</a:t>
            </a:r>
          </a:p>
        </p:txBody>
      </p:sp>
      <p:sp>
        <p:nvSpPr>
          <p:cNvPr id="59" name="Block Arc 58">
            <a:extLst>
              <a:ext uri="{FF2B5EF4-FFF2-40B4-BE49-F238E27FC236}">
                <a16:creationId xmlns:a16="http://schemas.microsoft.com/office/drawing/2014/main" id="{BA3CCA48-F134-A34E-B956-F6C6BE77502D}"/>
              </a:ext>
            </a:extLst>
          </p:cNvPr>
          <p:cNvSpPr/>
          <p:nvPr/>
        </p:nvSpPr>
        <p:spPr>
          <a:xfrm>
            <a:off x="380815" y="1711437"/>
            <a:ext cx="8142606" cy="7757902"/>
          </a:xfrm>
          <a:prstGeom prst="blockArc">
            <a:avLst>
              <a:gd name="adj1" fmla="val 10526789"/>
              <a:gd name="adj2" fmla="val 16448395"/>
              <a:gd name="adj3" fmla="val 1105"/>
            </a:avLst>
          </a:prstGeom>
          <a:gradFill>
            <a:gsLst>
              <a:gs pos="0">
                <a:srgbClr val="0432FF"/>
              </a:gs>
              <a:gs pos="31000">
                <a:schemeClr val="bg1"/>
              </a:gs>
              <a:gs pos="66000">
                <a:srgbClr val="0432FF"/>
              </a:gs>
              <a:gs pos="99000">
                <a:schemeClr val="bg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TextBox 59">
            <a:extLst>
              <a:ext uri="{FF2B5EF4-FFF2-40B4-BE49-F238E27FC236}">
                <a16:creationId xmlns:a16="http://schemas.microsoft.com/office/drawing/2014/main" id="{911E54E7-958B-594D-8227-AA9D81A45AAA}"/>
              </a:ext>
            </a:extLst>
          </p:cNvPr>
          <p:cNvSpPr txBox="1"/>
          <p:nvPr/>
        </p:nvSpPr>
        <p:spPr>
          <a:xfrm rot="17436423">
            <a:off x="-174441" y="3820532"/>
            <a:ext cx="1362322" cy="461665"/>
          </a:xfrm>
          <a:prstGeom prst="rect">
            <a:avLst/>
          </a:prstGeom>
          <a:noFill/>
        </p:spPr>
        <p:txBody>
          <a:bodyPr wrap="square" rtlCol="0">
            <a:spAutoFit/>
          </a:bodyPr>
          <a:lstStyle/>
          <a:p>
            <a:pPr algn="l"/>
            <a:r>
              <a:rPr lang="en-US" sz="2400" dirty="0">
                <a:solidFill>
                  <a:srgbClr val="0432FF"/>
                </a:solidFill>
                <a:latin typeface="Arial" panose="020B0604020202020204" pitchFamily="34" charset="0"/>
                <a:cs typeface="Arial" panose="020B0604020202020204" pitchFamily="34" charset="0"/>
              </a:rPr>
              <a:t>low</a:t>
            </a:r>
            <a:r>
              <a:rPr lang="en-US" sz="2400" dirty="0">
                <a:solidFill>
                  <a:srgbClr val="FF9300"/>
                </a:solidFill>
                <a:latin typeface="Arial" panose="020B0604020202020204" pitchFamily="34" charset="0"/>
                <a:cs typeface="Arial" panose="020B0604020202020204" pitchFamily="34" charset="0"/>
              </a:rPr>
              <a:t> </a:t>
            </a:r>
            <a:r>
              <a:rPr lang="en-US" sz="2400" dirty="0">
                <a:solidFill>
                  <a:srgbClr val="0432FF"/>
                </a:solidFill>
                <a:latin typeface="Arial" panose="020B0604020202020204" pitchFamily="34" charset="0"/>
                <a:cs typeface="Arial" panose="020B0604020202020204" pitchFamily="34" charset="0"/>
              </a:rPr>
              <a:t>Q</a:t>
            </a:r>
            <a:r>
              <a:rPr lang="en-US" sz="2400" baseline="30000" dirty="0">
                <a:solidFill>
                  <a:srgbClr val="0432FF"/>
                </a:solidFill>
                <a:latin typeface="Arial" panose="020B0604020202020204" pitchFamily="34" charset="0"/>
                <a:cs typeface="Arial" panose="020B0604020202020204" pitchFamily="34" charset="0"/>
              </a:rPr>
              <a:t>2</a:t>
            </a:r>
            <a:r>
              <a:rPr lang="en-US" sz="2400" dirty="0">
                <a:solidFill>
                  <a:srgbClr val="0432FF"/>
                </a:solidFill>
                <a:latin typeface="Arial" panose="020B0604020202020204" pitchFamily="34" charset="0"/>
                <a:cs typeface="Arial" panose="020B0604020202020204" pitchFamily="34" charset="0"/>
              </a:rPr>
              <a:t> </a:t>
            </a:r>
          </a:p>
        </p:txBody>
      </p:sp>
      <p:sp>
        <p:nvSpPr>
          <p:cNvPr id="61" name="TextBox 60">
            <a:extLst>
              <a:ext uri="{FF2B5EF4-FFF2-40B4-BE49-F238E27FC236}">
                <a16:creationId xmlns:a16="http://schemas.microsoft.com/office/drawing/2014/main" id="{980305A2-B61B-8F4E-A218-3DDEAF3D43C7}"/>
              </a:ext>
            </a:extLst>
          </p:cNvPr>
          <p:cNvSpPr txBox="1"/>
          <p:nvPr/>
        </p:nvSpPr>
        <p:spPr>
          <a:xfrm>
            <a:off x="4041349" y="1262565"/>
            <a:ext cx="1290738" cy="461665"/>
          </a:xfrm>
          <a:prstGeom prst="rect">
            <a:avLst/>
          </a:prstGeom>
          <a:noFill/>
        </p:spPr>
        <p:txBody>
          <a:bodyPr wrap="none" rtlCol="0">
            <a:spAutoFit/>
          </a:bodyPr>
          <a:lstStyle/>
          <a:p>
            <a:pPr algn="l"/>
            <a:r>
              <a:rPr lang="en-US" sz="2400" dirty="0">
                <a:solidFill>
                  <a:srgbClr val="0432FF"/>
                </a:solidFill>
                <a:latin typeface="Arial" panose="020B0604020202020204" pitchFamily="34" charset="0"/>
                <a:cs typeface="Arial" panose="020B0604020202020204" pitchFamily="34" charset="0"/>
              </a:rPr>
              <a:t>high Q</a:t>
            </a:r>
            <a:r>
              <a:rPr lang="en-US" sz="2400" baseline="30000" dirty="0">
                <a:solidFill>
                  <a:srgbClr val="0432FF"/>
                </a:solidFill>
                <a:latin typeface="Arial" panose="020B0604020202020204" pitchFamily="34" charset="0"/>
                <a:cs typeface="Arial" panose="020B0604020202020204" pitchFamily="34" charset="0"/>
              </a:rPr>
              <a:t>2</a:t>
            </a:r>
            <a:r>
              <a:rPr lang="en-US" sz="2400" dirty="0">
                <a:solidFill>
                  <a:srgbClr val="0432FF"/>
                </a:solidFill>
                <a:latin typeface="Arial" panose="020B0604020202020204" pitchFamily="34" charset="0"/>
                <a:cs typeface="Arial" panose="020B0604020202020204" pitchFamily="34" charset="0"/>
              </a:rPr>
              <a:t> </a:t>
            </a:r>
          </a:p>
        </p:txBody>
      </p:sp>
      <p:cxnSp>
        <p:nvCxnSpPr>
          <p:cNvPr id="63" name="Straight Arrow Connector 62">
            <a:extLst>
              <a:ext uri="{FF2B5EF4-FFF2-40B4-BE49-F238E27FC236}">
                <a16:creationId xmlns:a16="http://schemas.microsoft.com/office/drawing/2014/main" id="{C1D9AE95-FAF7-5B4C-8BE2-51EFACE2B858}"/>
              </a:ext>
            </a:extLst>
          </p:cNvPr>
          <p:cNvCxnSpPr>
            <a:cxnSpLocks/>
          </p:cNvCxnSpPr>
          <p:nvPr/>
        </p:nvCxnSpPr>
        <p:spPr>
          <a:xfrm flipV="1">
            <a:off x="2573646" y="1093287"/>
            <a:ext cx="1661036" cy="29294"/>
          </a:xfrm>
          <a:prstGeom prst="straightConnector1">
            <a:avLst/>
          </a:prstGeom>
          <a:ln w="31750">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36A3384C-74DE-C94A-ADB4-57232BE4ED84}"/>
              </a:ext>
            </a:extLst>
          </p:cNvPr>
          <p:cNvCxnSpPr>
            <a:cxnSpLocks/>
          </p:cNvCxnSpPr>
          <p:nvPr/>
        </p:nvCxnSpPr>
        <p:spPr>
          <a:xfrm flipH="1">
            <a:off x="4916532" y="1077269"/>
            <a:ext cx="1864961" cy="8053"/>
          </a:xfrm>
          <a:prstGeom prst="straightConnector1">
            <a:avLst/>
          </a:prstGeom>
          <a:ln w="317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4A170641-D16F-1740-B436-22D7E74A1052}"/>
              </a:ext>
            </a:extLst>
          </p:cNvPr>
          <p:cNvSpPr txBox="1"/>
          <p:nvPr/>
        </p:nvSpPr>
        <p:spPr>
          <a:xfrm>
            <a:off x="5063710" y="769279"/>
            <a:ext cx="1646605" cy="369332"/>
          </a:xfrm>
          <a:prstGeom prst="rect">
            <a:avLst/>
          </a:prstGeom>
          <a:noFill/>
        </p:spPr>
        <p:txBody>
          <a:bodyPr wrap="none" rtlCol="0">
            <a:spAutoFit/>
          </a:bodyPr>
          <a:lstStyle/>
          <a:p>
            <a:pPr algn="l"/>
            <a:r>
              <a:rPr lang="en-US" dirty="0">
                <a:latin typeface="+mj-lt"/>
              </a:rPr>
              <a:t>electron beam</a:t>
            </a:r>
          </a:p>
        </p:txBody>
      </p:sp>
      <p:sp>
        <p:nvSpPr>
          <p:cNvPr id="66" name="TextBox 65">
            <a:extLst>
              <a:ext uri="{FF2B5EF4-FFF2-40B4-BE49-F238E27FC236}">
                <a16:creationId xmlns:a16="http://schemas.microsoft.com/office/drawing/2014/main" id="{D0ED11D8-DAF4-F54D-A11E-E5893A9067D2}"/>
              </a:ext>
            </a:extLst>
          </p:cNvPr>
          <p:cNvSpPr txBox="1"/>
          <p:nvPr/>
        </p:nvSpPr>
        <p:spPr>
          <a:xfrm>
            <a:off x="2651767" y="793690"/>
            <a:ext cx="1231234" cy="369332"/>
          </a:xfrm>
          <a:prstGeom prst="rect">
            <a:avLst/>
          </a:prstGeom>
          <a:noFill/>
        </p:spPr>
        <p:txBody>
          <a:bodyPr wrap="square" rtlCol="0">
            <a:spAutoFit/>
          </a:bodyPr>
          <a:lstStyle/>
          <a:p>
            <a:pPr algn="l"/>
            <a:r>
              <a:rPr lang="en-US" dirty="0">
                <a:latin typeface="+mj-lt"/>
              </a:rPr>
              <a:t>p/A beam</a:t>
            </a:r>
          </a:p>
        </p:txBody>
      </p:sp>
      <p:sp>
        <p:nvSpPr>
          <p:cNvPr id="37" name="Rectangle 36">
            <a:extLst>
              <a:ext uri="{FF2B5EF4-FFF2-40B4-BE49-F238E27FC236}">
                <a16:creationId xmlns:a16="http://schemas.microsoft.com/office/drawing/2014/main" id="{B3066A41-F724-DB4D-A639-BB94D69E2CB8}"/>
              </a:ext>
            </a:extLst>
          </p:cNvPr>
          <p:cNvSpPr/>
          <p:nvPr/>
        </p:nvSpPr>
        <p:spPr>
          <a:xfrm>
            <a:off x="3456633" y="5039881"/>
            <a:ext cx="2240782" cy="907226"/>
          </a:xfrm>
          <a:prstGeom prst="rect">
            <a:avLst/>
          </a:prstGeom>
          <a:gradFill>
            <a:gsLst>
              <a:gs pos="0">
                <a:srgbClr val="0432FF">
                  <a:alpha val="50000"/>
                </a:srgbClr>
              </a:gs>
              <a:gs pos="70000">
                <a:srgbClr val="0096FF"/>
              </a:gs>
              <a:gs pos="30000">
                <a:srgbClr val="0096FF"/>
              </a:gs>
              <a:gs pos="100000">
                <a:srgbClr val="0432FF">
                  <a:alpha val="80000"/>
                </a:srgbClr>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B28F91A-CBB5-6448-8A46-D49A5D2DAD50}"/>
              </a:ext>
            </a:extLst>
          </p:cNvPr>
          <p:cNvSpPr/>
          <p:nvPr/>
        </p:nvSpPr>
        <p:spPr>
          <a:xfrm>
            <a:off x="3235569" y="4855228"/>
            <a:ext cx="211013" cy="1055405"/>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C855133-E64A-7B4C-81C3-ECAD2DD5C62E}"/>
              </a:ext>
            </a:extLst>
          </p:cNvPr>
          <p:cNvSpPr/>
          <p:nvPr/>
        </p:nvSpPr>
        <p:spPr>
          <a:xfrm>
            <a:off x="2755680" y="4441157"/>
            <a:ext cx="236406" cy="1459839"/>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3F016E0-2195-E541-A8F1-434A853A27F1}"/>
              </a:ext>
            </a:extLst>
          </p:cNvPr>
          <p:cNvSpPr/>
          <p:nvPr/>
        </p:nvSpPr>
        <p:spPr>
          <a:xfrm>
            <a:off x="2991940" y="4680277"/>
            <a:ext cx="236406" cy="1226638"/>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936E3E1-F90F-AF4A-AA5D-13304E799A78}"/>
              </a:ext>
            </a:extLst>
          </p:cNvPr>
          <p:cNvSpPr/>
          <p:nvPr/>
        </p:nvSpPr>
        <p:spPr>
          <a:xfrm>
            <a:off x="5707317" y="4865687"/>
            <a:ext cx="211013" cy="1055405"/>
          </a:xfrm>
          <a:prstGeom prst="rect">
            <a:avLst/>
          </a:prstGeom>
          <a:gradFill>
            <a:gsLst>
              <a:gs pos="0">
                <a:srgbClr val="008F00"/>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11609DC-8729-F94C-B0DB-23EA5D6354EF}"/>
              </a:ext>
            </a:extLst>
          </p:cNvPr>
          <p:cNvSpPr/>
          <p:nvPr/>
        </p:nvSpPr>
        <p:spPr>
          <a:xfrm>
            <a:off x="6196205" y="4437028"/>
            <a:ext cx="236406" cy="1459839"/>
          </a:xfrm>
          <a:prstGeom prst="rect">
            <a:avLst/>
          </a:prstGeom>
          <a:gradFill>
            <a:gsLst>
              <a:gs pos="0">
                <a:srgbClr val="009051"/>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0895624-F6F7-DA40-9ACB-BDD5C825B437}"/>
              </a:ext>
            </a:extLst>
          </p:cNvPr>
          <p:cNvSpPr/>
          <p:nvPr/>
        </p:nvSpPr>
        <p:spPr>
          <a:xfrm>
            <a:off x="5941673" y="4680277"/>
            <a:ext cx="236406" cy="1226638"/>
          </a:xfrm>
          <a:prstGeom prst="rect">
            <a:avLst/>
          </a:prstGeom>
          <a:gradFill>
            <a:gsLst>
              <a:gs pos="0">
                <a:srgbClr val="009051"/>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3C93A297-2CAA-2543-B922-621D2A6E2632}"/>
              </a:ext>
            </a:extLst>
          </p:cNvPr>
          <p:cNvSpPr txBox="1"/>
          <p:nvPr/>
        </p:nvSpPr>
        <p:spPr>
          <a:xfrm>
            <a:off x="4042439" y="5183529"/>
            <a:ext cx="1067921" cy="584775"/>
          </a:xfrm>
          <a:prstGeom prst="rect">
            <a:avLst/>
          </a:prstGeom>
          <a:noFill/>
        </p:spPr>
        <p:txBody>
          <a:bodyPr wrap="none" rtlCol="0">
            <a:spAutoFit/>
          </a:bodyPr>
          <a:lstStyle/>
          <a:p>
            <a:pPr algn="ctr"/>
            <a:r>
              <a:rPr lang="en-US" sz="1600" b="1" dirty="0">
                <a:solidFill>
                  <a:schemeClr val="bg1"/>
                </a:solidFill>
                <a:latin typeface="Comic Sans MS" panose="030F0902030302020204" pitchFamily="66" charset="0"/>
              </a:rPr>
              <a:t>Central</a:t>
            </a:r>
          </a:p>
          <a:p>
            <a:pPr algn="ctr"/>
            <a:r>
              <a:rPr lang="en-US" sz="1600" b="1" dirty="0">
                <a:solidFill>
                  <a:schemeClr val="bg1"/>
                </a:solidFill>
                <a:latin typeface="Comic Sans MS" panose="030F0902030302020204" pitchFamily="66" charset="0"/>
              </a:rPr>
              <a:t>Detector</a:t>
            </a:r>
          </a:p>
        </p:txBody>
      </p:sp>
      <p:sp>
        <p:nvSpPr>
          <p:cNvPr id="57" name="TextBox 56">
            <a:extLst>
              <a:ext uri="{FF2B5EF4-FFF2-40B4-BE49-F238E27FC236}">
                <a16:creationId xmlns:a16="http://schemas.microsoft.com/office/drawing/2014/main" id="{EB9CCD02-8FA4-2648-9A34-9A290B6CDCD5}"/>
              </a:ext>
            </a:extLst>
          </p:cNvPr>
          <p:cNvSpPr txBox="1"/>
          <p:nvPr/>
        </p:nvSpPr>
        <p:spPr>
          <a:xfrm>
            <a:off x="5644331" y="5211731"/>
            <a:ext cx="830677" cy="523220"/>
          </a:xfrm>
          <a:prstGeom prst="rect">
            <a:avLst/>
          </a:prstGeom>
          <a:noFill/>
        </p:spPr>
        <p:txBody>
          <a:bodyPr wrap="none" rtlCol="0">
            <a:spAutoFit/>
          </a:bodyPr>
          <a:lstStyle/>
          <a:p>
            <a:pPr algn="ctr"/>
            <a:r>
              <a:rPr lang="en-US" sz="1400" b="1" dirty="0">
                <a:solidFill>
                  <a:schemeClr val="bg1"/>
                </a:solidFill>
                <a:latin typeface="Comic Sans MS" panose="030F0902030302020204" pitchFamily="66" charset="0"/>
              </a:rPr>
              <a:t>Hadron</a:t>
            </a:r>
          </a:p>
          <a:p>
            <a:pPr algn="ctr"/>
            <a:r>
              <a:rPr lang="en-US" sz="1400" b="1" dirty="0">
                <a:solidFill>
                  <a:schemeClr val="bg1"/>
                </a:solidFill>
                <a:latin typeface="Comic Sans MS" panose="030F0902030302020204" pitchFamily="66" charset="0"/>
              </a:rPr>
              <a:t>Endcap</a:t>
            </a:r>
          </a:p>
        </p:txBody>
      </p:sp>
      <p:sp>
        <p:nvSpPr>
          <p:cNvPr id="58" name="TextBox 57">
            <a:extLst>
              <a:ext uri="{FF2B5EF4-FFF2-40B4-BE49-F238E27FC236}">
                <a16:creationId xmlns:a16="http://schemas.microsoft.com/office/drawing/2014/main" id="{F8C2C06A-7EA1-714B-854C-BB7106536502}"/>
              </a:ext>
            </a:extLst>
          </p:cNvPr>
          <p:cNvSpPr txBox="1"/>
          <p:nvPr/>
        </p:nvSpPr>
        <p:spPr>
          <a:xfrm>
            <a:off x="2703231" y="5211731"/>
            <a:ext cx="785793" cy="523220"/>
          </a:xfrm>
          <a:prstGeom prst="rect">
            <a:avLst/>
          </a:prstGeom>
          <a:noFill/>
        </p:spPr>
        <p:txBody>
          <a:bodyPr wrap="none" rtlCol="0">
            <a:spAutoFit/>
          </a:bodyPr>
          <a:lstStyle/>
          <a:p>
            <a:pPr algn="ctr"/>
            <a:r>
              <a:rPr lang="en-US" sz="1400" b="1" dirty="0">
                <a:solidFill>
                  <a:schemeClr val="bg1"/>
                </a:solidFill>
                <a:latin typeface="Comic Sans MS" panose="030F0902030302020204" pitchFamily="66" charset="0"/>
              </a:rPr>
              <a:t>Lepton</a:t>
            </a:r>
          </a:p>
          <a:p>
            <a:pPr algn="ctr"/>
            <a:r>
              <a:rPr lang="en-US" sz="1400" b="1" dirty="0">
                <a:solidFill>
                  <a:schemeClr val="bg1"/>
                </a:solidFill>
                <a:latin typeface="Comic Sans MS" panose="030F0902030302020204" pitchFamily="66" charset="0"/>
              </a:rPr>
              <a:t>Endcap</a:t>
            </a:r>
          </a:p>
        </p:txBody>
      </p:sp>
      <p:sp>
        <p:nvSpPr>
          <p:cNvPr id="67" name="Triangle 66">
            <a:extLst>
              <a:ext uri="{FF2B5EF4-FFF2-40B4-BE49-F238E27FC236}">
                <a16:creationId xmlns:a16="http://schemas.microsoft.com/office/drawing/2014/main" id="{A543E83D-3DDD-7D43-B486-78CFFA9E3D09}"/>
              </a:ext>
            </a:extLst>
          </p:cNvPr>
          <p:cNvSpPr/>
          <p:nvPr/>
        </p:nvSpPr>
        <p:spPr>
          <a:xfrm rot="5400000">
            <a:off x="2336248" y="3892641"/>
            <a:ext cx="362672" cy="4132279"/>
          </a:xfrm>
          <a:prstGeom prst="triangle">
            <a:avLst/>
          </a:prstGeom>
          <a:gradFill>
            <a:gsLst>
              <a:gs pos="0">
                <a:srgbClr val="FFC000"/>
              </a:gs>
              <a:gs pos="70000">
                <a:srgbClr val="FFFD78"/>
              </a:gs>
              <a:gs pos="30000">
                <a:srgbClr val="FFFD78"/>
              </a:gs>
              <a:gs pos="99000">
                <a:srgbClr val="FFC000"/>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iangle 67">
            <a:extLst>
              <a:ext uri="{FF2B5EF4-FFF2-40B4-BE49-F238E27FC236}">
                <a16:creationId xmlns:a16="http://schemas.microsoft.com/office/drawing/2014/main" id="{2670175B-6CDD-4542-8DEA-9EAAAF3DFFF1}"/>
              </a:ext>
            </a:extLst>
          </p:cNvPr>
          <p:cNvSpPr/>
          <p:nvPr/>
        </p:nvSpPr>
        <p:spPr>
          <a:xfrm rot="5400000" flipV="1">
            <a:off x="6321059" y="3987608"/>
            <a:ext cx="342576" cy="3966768"/>
          </a:xfrm>
          <a:prstGeom prst="triangle">
            <a:avLst/>
          </a:prstGeom>
          <a:gradFill>
            <a:gsLst>
              <a:gs pos="0">
                <a:srgbClr val="FFC000"/>
              </a:gs>
              <a:gs pos="70000">
                <a:srgbClr val="FFFD78"/>
              </a:gs>
              <a:gs pos="30000">
                <a:srgbClr val="FFFD78"/>
              </a:gs>
              <a:gs pos="99000">
                <a:srgbClr val="FFC000"/>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C517BAB7-EE8F-354C-AB62-F6FD90D76AEB}"/>
              </a:ext>
            </a:extLst>
          </p:cNvPr>
          <p:cNvCxnSpPr>
            <a:cxnSpLocks/>
          </p:cNvCxnSpPr>
          <p:nvPr/>
        </p:nvCxnSpPr>
        <p:spPr>
          <a:xfrm>
            <a:off x="162232" y="5954648"/>
            <a:ext cx="855406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DF93962-3299-8745-9AE0-B6844A145F06}"/>
              </a:ext>
            </a:extLst>
          </p:cNvPr>
          <p:cNvCxnSpPr>
            <a:cxnSpLocks/>
          </p:cNvCxnSpPr>
          <p:nvPr/>
        </p:nvCxnSpPr>
        <p:spPr>
          <a:xfrm flipV="1">
            <a:off x="4586748" y="5855857"/>
            <a:ext cx="3170144" cy="98791"/>
          </a:xfrm>
          <a:prstGeom prst="line">
            <a:avLst/>
          </a:prstGeom>
          <a:ln w="28575">
            <a:solidFill>
              <a:srgbClr val="FF0000"/>
            </a:solidFill>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B7F9213-B8F9-1E40-B75C-1E39F0C3F0CA}"/>
              </a:ext>
            </a:extLst>
          </p:cNvPr>
          <p:cNvCxnSpPr>
            <a:cxnSpLocks/>
          </p:cNvCxnSpPr>
          <p:nvPr/>
        </p:nvCxnSpPr>
        <p:spPr>
          <a:xfrm flipH="1" flipV="1">
            <a:off x="1405687" y="5841347"/>
            <a:ext cx="3181060" cy="113301"/>
          </a:xfrm>
          <a:prstGeom prst="line">
            <a:avLst/>
          </a:prstGeom>
          <a:ln w="28575">
            <a:solidFill>
              <a:srgbClr val="FF0000"/>
            </a:solidFill>
            <a:headEnd type="none"/>
            <a:tailEnd type="triangle" w="lg" len="med"/>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119D3557-B123-4144-AD7D-C4760E8A4178}"/>
              </a:ext>
            </a:extLst>
          </p:cNvPr>
          <p:cNvPicPr>
            <a:picLocks noChangeAspect="1"/>
          </p:cNvPicPr>
          <p:nvPr/>
        </p:nvPicPr>
        <p:blipFill rotWithShape="1">
          <a:blip r:embed="rId2"/>
          <a:srcRect l="16212" r="18018" b="10531"/>
          <a:stretch/>
        </p:blipFill>
        <p:spPr>
          <a:xfrm flipH="1">
            <a:off x="4224583" y="815476"/>
            <a:ext cx="703100" cy="538845"/>
          </a:xfrm>
          <a:prstGeom prst="rect">
            <a:avLst/>
          </a:prstGeom>
        </p:spPr>
      </p:pic>
      <p:sp>
        <p:nvSpPr>
          <p:cNvPr id="70" name="TextBox 69">
            <a:extLst>
              <a:ext uri="{FF2B5EF4-FFF2-40B4-BE49-F238E27FC236}">
                <a16:creationId xmlns:a16="http://schemas.microsoft.com/office/drawing/2014/main" id="{68882A06-8245-104A-B7B3-78F5199C5C50}"/>
              </a:ext>
            </a:extLst>
          </p:cNvPr>
          <p:cNvSpPr txBox="1"/>
          <p:nvPr/>
        </p:nvSpPr>
        <p:spPr>
          <a:xfrm rot="18871276">
            <a:off x="649783" y="2626036"/>
            <a:ext cx="1451038" cy="461665"/>
          </a:xfrm>
          <a:prstGeom prst="rect">
            <a:avLst/>
          </a:prstGeom>
          <a:noFill/>
        </p:spPr>
        <p:txBody>
          <a:bodyPr wrap="none" rtlCol="0">
            <a:spAutoFit/>
          </a:bodyPr>
          <a:lstStyle/>
          <a:p>
            <a:pPr algn="l"/>
            <a:r>
              <a:rPr lang="en-US" sz="2400" dirty="0">
                <a:solidFill>
                  <a:srgbClr val="0432FF"/>
                </a:solidFill>
                <a:latin typeface="+mj-lt"/>
              </a:rPr>
              <a:t>scattered</a:t>
            </a:r>
          </a:p>
        </p:txBody>
      </p:sp>
      <p:sp>
        <p:nvSpPr>
          <p:cNvPr id="72" name="TextBox 71">
            <a:extLst>
              <a:ext uri="{FF2B5EF4-FFF2-40B4-BE49-F238E27FC236}">
                <a16:creationId xmlns:a16="http://schemas.microsoft.com/office/drawing/2014/main" id="{7239408B-B293-D14C-83E9-61B74640010B}"/>
              </a:ext>
            </a:extLst>
          </p:cNvPr>
          <p:cNvSpPr txBox="1"/>
          <p:nvPr/>
        </p:nvSpPr>
        <p:spPr>
          <a:xfrm rot="19621982">
            <a:off x="1718773" y="1904856"/>
            <a:ext cx="1024639" cy="461665"/>
          </a:xfrm>
          <a:prstGeom prst="rect">
            <a:avLst/>
          </a:prstGeom>
          <a:noFill/>
        </p:spPr>
        <p:txBody>
          <a:bodyPr wrap="none" rtlCol="0">
            <a:spAutoFit/>
          </a:bodyPr>
          <a:lstStyle/>
          <a:p>
            <a:pPr algn="l"/>
            <a:r>
              <a:rPr lang="en-US" sz="2400" dirty="0">
                <a:solidFill>
                  <a:srgbClr val="0432FF"/>
                </a:solidFill>
                <a:latin typeface="+mj-lt"/>
              </a:rPr>
              <a:t>lepton</a:t>
            </a:r>
          </a:p>
        </p:txBody>
      </p:sp>
      <p:sp>
        <p:nvSpPr>
          <p:cNvPr id="4" name="Footer Placeholder 3">
            <a:extLst>
              <a:ext uri="{FF2B5EF4-FFF2-40B4-BE49-F238E27FC236}">
                <a16:creationId xmlns:a16="http://schemas.microsoft.com/office/drawing/2014/main" id="{049B0339-AD40-2244-8B0E-87ED0F0D1DBC}"/>
              </a:ext>
            </a:extLst>
          </p:cNvPr>
          <p:cNvSpPr>
            <a:spLocks noGrp="1"/>
          </p:cNvSpPr>
          <p:nvPr>
            <p:ph type="ftr" sz="quarter" idx="11"/>
          </p:nvPr>
        </p:nvSpPr>
        <p:spPr/>
        <p:txBody>
          <a:bodyPr/>
          <a:lstStyle/>
          <a:p>
            <a:r>
              <a:rPr lang="en-US"/>
              <a:t>HENPIC April 2020</a:t>
            </a:r>
            <a:endParaRPr lang="en-US" dirty="0"/>
          </a:p>
        </p:txBody>
      </p:sp>
      <p:sp>
        <p:nvSpPr>
          <p:cNvPr id="62" name="Curved Right Arrow 61">
            <a:extLst>
              <a:ext uri="{FF2B5EF4-FFF2-40B4-BE49-F238E27FC236}">
                <a16:creationId xmlns:a16="http://schemas.microsoft.com/office/drawing/2014/main" id="{07374924-05C5-3D41-8760-B6C9AE6C44CE}"/>
              </a:ext>
            </a:extLst>
          </p:cNvPr>
          <p:cNvSpPr/>
          <p:nvPr/>
        </p:nvSpPr>
        <p:spPr bwMode="auto">
          <a:xfrm>
            <a:off x="1161724" y="6134866"/>
            <a:ext cx="354970" cy="355655"/>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 name="TextBox 5">
            <a:extLst>
              <a:ext uri="{FF2B5EF4-FFF2-40B4-BE49-F238E27FC236}">
                <a16:creationId xmlns:a16="http://schemas.microsoft.com/office/drawing/2014/main" id="{39DAC6A2-9893-B14E-A67D-3FB8A5345CE1}"/>
              </a:ext>
            </a:extLst>
          </p:cNvPr>
          <p:cNvSpPr txBox="1"/>
          <p:nvPr/>
        </p:nvSpPr>
        <p:spPr>
          <a:xfrm>
            <a:off x="1564384" y="6194334"/>
            <a:ext cx="6136616" cy="338554"/>
          </a:xfrm>
          <a:prstGeom prst="rect">
            <a:avLst/>
          </a:prstGeom>
          <a:noFill/>
        </p:spPr>
        <p:txBody>
          <a:bodyPr wrap="none" rtlCol="0">
            <a:spAutoFit/>
          </a:bodyPr>
          <a:lstStyle/>
          <a:p>
            <a:pPr algn="l"/>
            <a:r>
              <a:rPr lang="en-US" sz="1600" dirty="0">
                <a:solidFill>
                  <a:srgbClr val="0432FF"/>
                </a:solidFill>
                <a:latin typeface="Comic Sans MS" panose="030F0902030302020204" pitchFamily="66" charset="0"/>
              </a:rPr>
              <a:t>and all the detectors integrated in the IR along the beam line </a:t>
            </a:r>
          </a:p>
        </p:txBody>
      </p:sp>
    </p:spTree>
    <p:extLst>
      <p:ext uri="{BB962C8B-B14F-4D97-AF65-F5344CB8AC3E}">
        <p14:creationId xmlns:p14="http://schemas.microsoft.com/office/powerpoint/2010/main" val="527808011"/>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barn(inVertical)">
                                      <p:cBhvr>
                                        <p:cTn id="16" dur="500"/>
                                        <p:tgtEl>
                                          <p:spTgt spid="5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barn(inVertical)">
                                      <p:cBhvr>
                                        <p:cTn id="25" dur="500"/>
                                        <p:tgtEl>
                                          <p:spTgt spid="4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barn(inVertical)">
                                      <p:cBhvr>
                                        <p:cTn id="28" dur="500"/>
                                        <p:tgtEl>
                                          <p:spTgt spid="5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barn(inVertical)">
                                      <p:cBhvr>
                                        <p:cTn id="31" dur="500"/>
                                        <p:tgtEl>
                                          <p:spTgt spid="4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barn(inVertical)">
                                      <p:cBhvr>
                                        <p:cTn id="34" dur="500"/>
                                        <p:tgtEl>
                                          <p:spTgt spid="57"/>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barn(inVertical)">
                                      <p:cBhvr>
                                        <p:cTn id="38" dur="500"/>
                                        <p:tgtEl>
                                          <p:spTgt spid="6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0" grpId="0" animBg="1"/>
      <p:bldP spid="41" grpId="0" animBg="1"/>
      <p:bldP spid="45" grpId="0" animBg="1"/>
      <p:bldP spid="47" grpId="0" animBg="1"/>
      <p:bldP spid="50" grpId="0" animBg="1"/>
      <p:bldP spid="51" grpId="0"/>
      <p:bldP spid="57" grpId="0"/>
      <p:bldP spid="58" grpId="0"/>
      <p:bldP spid="62"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east-2018-06-28-full.png">
            <a:extLst>
              <a:ext uri="{FF2B5EF4-FFF2-40B4-BE49-F238E27FC236}">
                <a16:creationId xmlns:a16="http://schemas.microsoft.com/office/drawing/2014/main" id="{8CA65959-913E-AF46-BD69-D4E12041BEB8}"/>
              </a:ext>
            </a:extLst>
          </p:cNvPr>
          <p:cNvPicPr>
            <a:picLocks noChangeAspect="1"/>
          </p:cNvPicPr>
          <p:nvPr/>
        </p:nvPicPr>
        <p:blipFill rotWithShape="1">
          <a:blip r:embed="rId2">
            <a:extLst>
              <a:ext uri="{28A0092B-C50C-407E-A947-70E740481C1C}">
                <a14:useLocalDpi xmlns:a14="http://schemas.microsoft.com/office/drawing/2010/main" val="0"/>
              </a:ext>
            </a:extLst>
          </a:blip>
          <a:srcRect l="17005" t="11681" r="14995" b="3394"/>
          <a:stretch/>
        </p:blipFill>
        <p:spPr>
          <a:xfrm>
            <a:off x="3437964" y="1866338"/>
            <a:ext cx="5706036" cy="3652597"/>
          </a:xfrm>
          <a:prstGeom prst="rect">
            <a:avLst/>
          </a:prstGeom>
        </p:spPr>
      </p:pic>
      <p:sp>
        <p:nvSpPr>
          <p:cNvPr id="2" name="Title 1"/>
          <p:cNvSpPr>
            <a:spLocks noGrp="1"/>
          </p:cNvSpPr>
          <p:nvPr>
            <p:ph type="title"/>
          </p:nvPr>
        </p:nvSpPr>
        <p:spPr>
          <a:xfrm>
            <a:off x="0" y="0"/>
            <a:ext cx="9144000" cy="648586"/>
          </a:xfrm>
        </p:spPr>
        <p:txBody>
          <a:bodyPr>
            <a:normAutofit/>
          </a:bodyPr>
          <a:lstStyle/>
          <a:p>
            <a:r>
              <a:rPr lang="en-US" dirty="0"/>
              <a:t>EIC General Purpose Detector</a:t>
            </a:r>
          </a:p>
        </p:txBody>
      </p:sp>
      <p:sp>
        <p:nvSpPr>
          <p:cNvPr id="4" name="Slide Number Placeholder 3"/>
          <p:cNvSpPr>
            <a:spLocks noGrp="1"/>
          </p:cNvSpPr>
          <p:nvPr>
            <p:ph type="sldNum" sz="quarter" idx="12"/>
          </p:nvPr>
        </p:nvSpPr>
        <p:spPr/>
        <p:txBody>
          <a:bodyPr/>
          <a:lstStyle/>
          <a:p>
            <a:fld id="{893C5830-40F3-F04E-B2E3-10E6672BA8FF}" type="slidenum">
              <a:rPr lang="en-US" smtClean="0"/>
              <a:pPr/>
              <a:t>33</a:t>
            </a:fld>
            <a:endParaRPr lang="en-US"/>
          </a:p>
        </p:txBody>
      </p:sp>
      <p:sp>
        <p:nvSpPr>
          <p:cNvPr id="5" name="TextBox 4">
            <a:extLst>
              <a:ext uri="{FF2B5EF4-FFF2-40B4-BE49-F238E27FC236}">
                <a16:creationId xmlns:a16="http://schemas.microsoft.com/office/drawing/2014/main" id="{C244D046-6031-6547-B453-9BFEBAB49975}"/>
              </a:ext>
            </a:extLst>
          </p:cNvPr>
          <p:cNvSpPr txBox="1"/>
          <p:nvPr/>
        </p:nvSpPr>
        <p:spPr>
          <a:xfrm>
            <a:off x="371470" y="510363"/>
            <a:ext cx="7718780" cy="461665"/>
          </a:xfrm>
          <a:prstGeom prst="rect">
            <a:avLst/>
          </a:prstGeom>
          <a:noFill/>
        </p:spPr>
        <p:txBody>
          <a:bodyPr wrap="none" rtlCol="0">
            <a:spAutoFit/>
          </a:bodyPr>
          <a:lstStyle/>
          <a:p>
            <a:r>
              <a:rPr lang="en-US" sz="2400" dirty="0">
                <a:solidFill>
                  <a:srgbClr val="0432FF"/>
                </a:solidFill>
                <a:latin typeface="+mj-lt"/>
              </a:rPr>
              <a:t>One possible EIC general purpose Detector realization </a:t>
            </a:r>
          </a:p>
        </p:txBody>
      </p:sp>
      <p:sp>
        <p:nvSpPr>
          <p:cNvPr id="36" name="TextBox 35">
            <a:extLst>
              <a:ext uri="{FF2B5EF4-FFF2-40B4-BE49-F238E27FC236}">
                <a16:creationId xmlns:a16="http://schemas.microsoft.com/office/drawing/2014/main" id="{4BBDFE85-EC49-9B4D-963D-2218C4808545}"/>
              </a:ext>
            </a:extLst>
          </p:cNvPr>
          <p:cNvSpPr txBox="1"/>
          <p:nvPr/>
        </p:nvSpPr>
        <p:spPr>
          <a:xfrm>
            <a:off x="31043" y="2015908"/>
            <a:ext cx="4052713" cy="3924151"/>
          </a:xfrm>
          <a:prstGeom prst="rect">
            <a:avLst/>
          </a:prstGeom>
          <a:noFill/>
        </p:spPr>
        <p:txBody>
          <a:bodyPr wrap="none" rtlCol="0">
            <a:spAutoFit/>
          </a:bodyPr>
          <a:lstStyle/>
          <a:p>
            <a:r>
              <a:rPr lang="en-US" sz="2000" dirty="0">
                <a:solidFill>
                  <a:srgbClr val="0000FF"/>
                </a:solidFill>
                <a:latin typeface="+mj-lt"/>
                <a:cs typeface="Comic Sans MS"/>
              </a:rPr>
              <a:t>Hadron PID:</a:t>
            </a:r>
          </a:p>
          <a:p>
            <a:r>
              <a:rPr lang="en-US" sz="1600" dirty="0">
                <a:latin typeface="+mj-lt"/>
                <a:cs typeface="Comic Sans MS"/>
              </a:rPr>
              <a:t>-1&lt;</a:t>
            </a:r>
            <a:r>
              <a:rPr lang="en-US" sz="1600" dirty="0">
                <a:latin typeface="Symbol" pitchFamily="2" charset="2"/>
                <a:cs typeface="Symbol" charset="2"/>
              </a:rPr>
              <a:t>h</a:t>
            </a:r>
            <a:r>
              <a:rPr lang="en-US" sz="1600" dirty="0">
                <a:latin typeface="+mj-lt"/>
                <a:cs typeface="Comic Sans MS"/>
              </a:rPr>
              <a:t>&lt;1: proximity focusing </a:t>
            </a:r>
          </a:p>
          <a:p>
            <a:r>
              <a:rPr lang="en-US" sz="1600" dirty="0">
                <a:latin typeface="+mj-lt"/>
                <a:cs typeface="Comic Sans MS"/>
              </a:rPr>
              <a:t>          RICH/DIRC + TPC: </a:t>
            </a:r>
            <a:r>
              <a:rPr lang="en-US" sz="1600" dirty="0" err="1">
                <a:latin typeface="+mj-lt"/>
                <a:cs typeface="Comic Sans MS"/>
              </a:rPr>
              <a:t>dE</a:t>
            </a:r>
            <a:r>
              <a:rPr lang="en-US" sz="1600" dirty="0">
                <a:latin typeface="+mj-lt"/>
                <a:cs typeface="Comic Sans MS"/>
              </a:rPr>
              <a:t>/dx</a:t>
            </a:r>
          </a:p>
          <a:p>
            <a:r>
              <a:rPr lang="en-US" sz="1600" dirty="0">
                <a:latin typeface="+mj-lt"/>
                <a:cs typeface="Comic Sans MS"/>
              </a:rPr>
              <a:t>1&lt;</a:t>
            </a:r>
            <a:r>
              <a:rPr lang="en-US" sz="1600" dirty="0">
                <a:latin typeface="Symbol" pitchFamily="2" charset="2"/>
                <a:cs typeface="Symbol" charset="2"/>
              </a:rPr>
              <a:t>h</a:t>
            </a:r>
            <a:r>
              <a:rPr lang="en-US" sz="1600" dirty="0">
                <a:latin typeface="+mj-lt"/>
                <a:cs typeface="Comic Sans MS"/>
              </a:rPr>
              <a:t>&lt;3: Dual-radiator RICH</a:t>
            </a:r>
          </a:p>
          <a:p>
            <a:r>
              <a:rPr lang="en-US" sz="1600" dirty="0">
                <a:latin typeface="+mj-lt"/>
                <a:cs typeface="Comic Sans MS"/>
              </a:rPr>
              <a:t>-1&lt;</a:t>
            </a:r>
            <a:r>
              <a:rPr lang="en-US" sz="1600" dirty="0">
                <a:latin typeface="Symbol" pitchFamily="2" charset="2"/>
                <a:cs typeface="Symbol" charset="2"/>
              </a:rPr>
              <a:t>h</a:t>
            </a:r>
            <a:r>
              <a:rPr lang="en-US" sz="1600" dirty="0">
                <a:latin typeface="+mj-lt"/>
                <a:cs typeface="Comic Sans MS"/>
              </a:rPr>
              <a:t>&lt;-3: Aerogel RICH </a:t>
            </a:r>
          </a:p>
          <a:p>
            <a:endParaRPr lang="en-US" sz="1600" dirty="0">
              <a:latin typeface="+mj-lt"/>
              <a:cs typeface="Comic Sans MS"/>
            </a:endParaRPr>
          </a:p>
          <a:p>
            <a:endParaRPr lang="en-US" sz="1600" dirty="0">
              <a:latin typeface="+mj-lt"/>
              <a:cs typeface="Comic Sans MS"/>
            </a:endParaRPr>
          </a:p>
          <a:p>
            <a:endParaRPr lang="en-US" sz="900" dirty="0">
              <a:solidFill>
                <a:srgbClr val="0000FF"/>
              </a:solidFill>
              <a:latin typeface="+mj-lt"/>
              <a:cs typeface="Comic Sans MS"/>
            </a:endParaRPr>
          </a:p>
          <a:p>
            <a:r>
              <a:rPr lang="en-US" sz="2000" dirty="0">
                <a:solidFill>
                  <a:srgbClr val="0000FF"/>
                </a:solidFill>
                <a:latin typeface="+mj-lt"/>
                <a:cs typeface="Comic Sans MS"/>
              </a:rPr>
              <a:t>Lepton-ID: </a:t>
            </a:r>
          </a:p>
          <a:p>
            <a:r>
              <a:rPr lang="en-US" sz="1600" dirty="0">
                <a:latin typeface="+mj-lt"/>
                <a:cs typeface="Comic Sans MS"/>
              </a:rPr>
              <a:t>-3 &lt;</a:t>
            </a:r>
            <a:r>
              <a:rPr lang="en-US" sz="1600" dirty="0">
                <a:latin typeface="Symbol" pitchFamily="2" charset="2"/>
                <a:cs typeface="Symbol" charset="2"/>
              </a:rPr>
              <a:t>h</a:t>
            </a:r>
            <a:r>
              <a:rPr lang="en-US" sz="1600" dirty="0">
                <a:latin typeface="+mj-lt"/>
                <a:cs typeface="Comic Sans MS"/>
              </a:rPr>
              <a:t>&lt; 3: e/p  </a:t>
            </a:r>
          </a:p>
          <a:p>
            <a:r>
              <a:rPr lang="en-US" sz="1600" dirty="0">
                <a:latin typeface="+mj-lt"/>
                <a:cs typeface="Comic Sans MS"/>
              </a:rPr>
              <a:t>         1&lt;|</a:t>
            </a:r>
            <a:r>
              <a:rPr lang="en-US" sz="1600" dirty="0">
                <a:latin typeface="Symbol" pitchFamily="2" charset="2"/>
                <a:cs typeface="Symbol" charset="2"/>
              </a:rPr>
              <a:t>h</a:t>
            </a:r>
            <a:r>
              <a:rPr lang="en-US" sz="1600" dirty="0">
                <a:latin typeface="+mj-lt"/>
                <a:cs typeface="Comic Sans MS"/>
              </a:rPr>
              <a:t>|&lt;3: in addition </a:t>
            </a:r>
            <a:r>
              <a:rPr lang="en-US" sz="1600" dirty="0" err="1">
                <a:latin typeface="+mj-lt"/>
                <a:cs typeface="Comic Sans MS"/>
              </a:rPr>
              <a:t>HCal</a:t>
            </a:r>
            <a:r>
              <a:rPr lang="en-US" sz="1600" dirty="0">
                <a:latin typeface="+mj-lt"/>
                <a:cs typeface="Comic Sans MS"/>
              </a:rPr>
              <a:t> response </a:t>
            </a:r>
          </a:p>
          <a:p>
            <a:r>
              <a:rPr lang="en-US" sz="1600" dirty="0">
                <a:latin typeface="+mj-lt"/>
                <a:cs typeface="Comic Sans MS"/>
              </a:rPr>
              <a:t>                    &amp; </a:t>
            </a:r>
            <a:r>
              <a:rPr lang="en-US" sz="1600" dirty="0">
                <a:latin typeface="Symbol" pitchFamily="2" charset="2"/>
                <a:cs typeface="Symbol" charset="2"/>
              </a:rPr>
              <a:t>g</a:t>
            </a:r>
            <a:r>
              <a:rPr lang="en-US" sz="1600" dirty="0">
                <a:latin typeface="+mj-lt"/>
                <a:cs typeface="Comic Sans MS"/>
              </a:rPr>
              <a:t> suppression via tracking</a:t>
            </a:r>
          </a:p>
          <a:p>
            <a:r>
              <a:rPr lang="en-US" sz="1600" dirty="0">
                <a:latin typeface="+mj-lt"/>
                <a:cs typeface="Comic Sans MS"/>
              </a:rPr>
              <a:t>|</a:t>
            </a:r>
            <a:r>
              <a:rPr lang="en-US" sz="1600" dirty="0">
                <a:latin typeface="Symbol" pitchFamily="2" charset="2"/>
                <a:cs typeface="Symbol" charset="2"/>
              </a:rPr>
              <a:t>h</a:t>
            </a:r>
            <a:r>
              <a:rPr lang="en-US" sz="1600" dirty="0">
                <a:latin typeface="+mj-lt"/>
                <a:cs typeface="Comic Sans MS"/>
              </a:rPr>
              <a:t>|&gt;3:  </a:t>
            </a:r>
            <a:r>
              <a:rPr lang="en-US" sz="1600" dirty="0" err="1">
                <a:latin typeface="+mj-lt"/>
                <a:cs typeface="Comic Sans MS"/>
              </a:rPr>
              <a:t>ECal+Hcal</a:t>
            </a:r>
            <a:r>
              <a:rPr lang="en-US" sz="1600" dirty="0">
                <a:latin typeface="+mj-lt"/>
                <a:cs typeface="Comic Sans MS"/>
              </a:rPr>
              <a:t> response &amp; </a:t>
            </a:r>
          </a:p>
          <a:p>
            <a:r>
              <a:rPr lang="en-US" sz="1600" dirty="0">
                <a:latin typeface="+mj-lt"/>
                <a:cs typeface="Comic Sans MS"/>
              </a:rPr>
              <a:t>                </a:t>
            </a:r>
            <a:r>
              <a:rPr lang="en-US" sz="1600" dirty="0">
                <a:latin typeface="Symbol" pitchFamily="2" charset="2"/>
                <a:cs typeface="Symbol" charset="2"/>
              </a:rPr>
              <a:t>g</a:t>
            </a:r>
            <a:r>
              <a:rPr lang="en-US" sz="1600" dirty="0">
                <a:latin typeface="+mj-lt"/>
                <a:cs typeface="Comic Sans MS"/>
              </a:rPr>
              <a:t> suppression via tracking</a:t>
            </a:r>
          </a:p>
          <a:p>
            <a:endParaRPr lang="en-US" sz="800" dirty="0">
              <a:latin typeface="+mj-lt"/>
              <a:cs typeface="Comic Sans MS"/>
            </a:endParaRPr>
          </a:p>
          <a:p>
            <a:r>
              <a:rPr lang="en-US" sz="1600" dirty="0">
                <a:latin typeface="+mj-lt"/>
                <a:cs typeface="Comic Sans MS"/>
              </a:rPr>
              <a:t>-4&lt;</a:t>
            </a:r>
            <a:r>
              <a:rPr lang="en-US" sz="1600" dirty="0">
                <a:latin typeface="Symbol" pitchFamily="2" charset="2"/>
                <a:cs typeface="Symbol" charset="2"/>
              </a:rPr>
              <a:t>h</a:t>
            </a:r>
            <a:r>
              <a:rPr lang="en-US" sz="1600" dirty="0">
                <a:latin typeface="+mj-lt"/>
                <a:cs typeface="Comic Sans MS"/>
              </a:rPr>
              <a:t>&lt;4: Tracking (TPC+GEM+MAPS)</a:t>
            </a:r>
            <a:endParaRPr lang="en-US" sz="1000" dirty="0">
              <a:latin typeface="+mj-lt"/>
              <a:cs typeface="Comic Sans MS"/>
            </a:endParaRPr>
          </a:p>
        </p:txBody>
      </p:sp>
      <p:sp>
        <p:nvSpPr>
          <p:cNvPr id="43" name="TextBox 42">
            <a:extLst>
              <a:ext uri="{FF2B5EF4-FFF2-40B4-BE49-F238E27FC236}">
                <a16:creationId xmlns:a16="http://schemas.microsoft.com/office/drawing/2014/main" id="{5674F775-1A15-5641-BC80-3A2F744BE407}"/>
              </a:ext>
            </a:extLst>
          </p:cNvPr>
          <p:cNvSpPr txBox="1"/>
          <p:nvPr/>
        </p:nvSpPr>
        <p:spPr>
          <a:xfrm>
            <a:off x="110710" y="1371087"/>
            <a:ext cx="1803400" cy="276999"/>
          </a:xfrm>
          <a:prstGeom prst="rect">
            <a:avLst/>
          </a:prstGeom>
          <a:solidFill>
            <a:srgbClr val="00E100"/>
          </a:solidFill>
          <a:ln w="9525">
            <a:solidFill>
              <a:schemeClr val="bg2">
                <a:lumMod val="10000"/>
                <a:alpha val="63000"/>
              </a:schemeClr>
            </a:solidFill>
          </a:ln>
        </p:spPr>
        <p:txBody>
          <a:bodyPr wrap="square" rtlCol="0">
            <a:spAutoFit/>
          </a:bodyPr>
          <a:lstStyle/>
          <a:p>
            <a:r>
              <a:rPr lang="en-US" sz="1200" dirty="0" err="1">
                <a:solidFill>
                  <a:srgbClr val="FFFFFF"/>
                </a:solidFill>
              </a:rPr>
              <a:t>hadronic</a:t>
            </a:r>
            <a:r>
              <a:rPr lang="en-US" sz="1200" dirty="0">
                <a:solidFill>
                  <a:srgbClr val="FFFFFF"/>
                </a:solidFill>
              </a:rPr>
              <a:t> calorimeters</a:t>
            </a:r>
          </a:p>
        </p:txBody>
      </p:sp>
      <p:sp>
        <p:nvSpPr>
          <p:cNvPr id="44" name="TextBox 43">
            <a:extLst>
              <a:ext uri="{FF2B5EF4-FFF2-40B4-BE49-F238E27FC236}">
                <a16:creationId xmlns:a16="http://schemas.microsoft.com/office/drawing/2014/main" id="{A490A3DF-F62A-9946-864C-FE9187781B14}"/>
              </a:ext>
            </a:extLst>
          </p:cNvPr>
          <p:cNvSpPr txBox="1"/>
          <p:nvPr/>
        </p:nvSpPr>
        <p:spPr>
          <a:xfrm>
            <a:off x="5939721" y="5976755"/>
            <a:ext cx="492443" cy="276999"/>
          </a:xfrm>
          <a:prstGeom prst="rect">
            <a:avLst/>
          </a:prstGeom>
          <a:solidFill>
            <a:srgbClr val="4BD7E1"/>
          </a:solidFill>
          <a:ln w="9525">
            <a:solidFill>
              <a:schemeClr val="bg2">
                <a:lumMod val="10000"/>
                <a:alpha val="63000"/>
              </a:schemeClr>
            </a:solidFill>
          </a:ln>
        </p:spPr>
        <p:txBody>
          <a:bodyPr wrap="none" rtlCol="0">
            <a:spAutoFit/>
          </a:bodyPr>
          <a:lstStyle/>
          <a:p>
            <a:r>
              <a:rPr lang="en-US" sz="1200" dirty="0">
                <a:solidFill>
                  <a:schemeClr val="bg2">
                    <a:lumMod val="10000"/>
                  </a:schemeClr>
                </a:solidFill>
              </a:rPr>
              <a:t>TPC</a:t>
            </a:r>
          </a:p>
        </p:txBody>
      </p:sp>
      <p:sp>
        <p:nvSpPr>
          <p:cNvPr id="45" name="TextBox 44">
            <a:extLst>
              <a:ext uri="{FF2B5EF4-FFF2-40B4-BE49-F238E27FC236}">
                <a16:creationId xmlns:a16="http://schemas.microsoft.com/office/drawing/2014/main" id="{D955A086-B17C-DD45-AE61-485C090937CD}"/>
              </a:ext>
            </a:extLst>
          </p:cNvPr>
          <p:cNvSpPr txBox="1"/>
          <p:nvPr/>
        </p:nvSpPr>
        <p:spPr>
          <a:xfrm>
            <a:off x="1964914" y="1371087"/>
            <a:ext cx="1447800" cy="276999"/>
          </a:xfrm>
          <a:prstGeom prst="rect">
            <a:avLst/>
          </a:prstGeom>
          <a:solidFill>
            <a:srgbClr val="0432FF"/>
          </a:solidFill>
          <a:ln w="9525">
            <a:solidFill>
              <a:srgbClr val="0432FF">
                <a:alpha val="63000"/>
              </a:srgbClr>
            </a:solidFill>
          </a:ln>
        </p:spPr>
        <p:txBody>
          <a:bodyPr wrap="square" rtlCol="0">
            <a:spAutoFit/>
          </a:bodyPr>
          <a:lstStyle/>
          <a:p>
            <a:pPr algn="ctr"/>
            <a:r>
              <a:rPr lang="en-US" sz="1200" dirty="0">
                <a:solidFill>
                  <a:srgbClr val="FFFFFF"/>
                </a:solidFill>
              </a:rPr>
              <a:t>e/m calorimeters          </a:t>
            </a:r>
          </a:p>
        </p:txBody>
      </p:sp>
      <p:sp>
        <p:nvSpPr>
          <p:cNvPr id="46" name="TextBox 45">
            <a:extLst>
              <a:ext uri="{FF2B5EF4-FFF2-40B4-BE49-F238E27FC236}">
                <a16:creationId xmlns:a16="http://schemas.microsoft.com/office/drawing/2014/main" id="{415131A5-102D-9044-9E58-095DE8CE372E}"/>
              </a:ext>
            </a:extLst>
          </p:cNvPr>
          <p:cNvSpPr txBox="1"/>
          <p:nvPr/>
        </p:nvSpPr>
        <p:spPr>
          <a:xfrm>
            <a:off x="3488914" y="1371087"/>
            <a:ext cx="1295400" cy="261610"/>
          </a:xfrm>
          <a:prstGeom prst="rect">
            <a:avLst/>
          </a:prstGeom>
          <a:solidFill>
            <a:srgbClr val="FF00FF">
              <a:alpha val="64000"/>
            </a:srgbClr>
          </a:solidFill>
          <a:ln w="9525">
            <a:solidFill>
              <a:schemeClr val="bg2">
                <a:lumMod val="10000"/>
                <a:alpha val="63000"/>
              </a:schemeClr>
            </a:solidFill>
          </a:ln>
        </p:spPr>
        <p:txBody>
          <a:bodyPr wrap="square" rtlCol="0">
            <a:spAutoFit/>
          </a:bodyPr>
          <a:lstStyle/>
          <a:p>
            <a:r>
              <a:rPr lang="en-US" sz="1100" dirty="0">
                <a:solidFill>
                  <a:srgbClr val="FFFFFF"/>
                </a:solidFill>
              </a:rPr>
              <a:t>RICH detectors</a:t>
            </a:r>
          </a:p>
        </p:txBody>
      </p:sp>
      <p:sp>
        <p:nvSpPr>
          <p:cNvPr id="47" name="TextBox 46">
            <a:extLst>
              <a:ext uri="{FF2B5EF4-FFF2-40B4-BE49-F238E27FC236}">
                <a16:creationId xmlns:a16="http://schemas.microsoft.com/office/drawing/2014/main" id="{94BA8F6E-46CC-3644-A747-F25DB409F55A}"/>
              </a:ext>
            </a:extLst>
          </p:cNvPr>
          <p:cNvSpPr txBox="1"/>
          <p:nvPr/>
        </p:nvSpPr>
        <p:spPr>
          <a:xfrm>
            <a:off x="4644321" y="5976755"/>
            <a:ext cx="1202297" cy="276999"/>
          </a:xfrm>
          <a:prstGeom prst="rect">
            <a:avLst/>
          </a:prstGeom>
          <a:solidFill>
            <a:srgbClr val="F2FF5F"/>
          </a:solidFill>
          <a:ln w="9525">
            <a:solidFill>
              <a:schemeClr val="bg2">
                <a:lumMod val="10000"/>
                <a:alpha val="63000"/>
              </a:schemeClr>
            </a:solidFill>
          </a:ln>
        </p:spPr>
        <p:txBody>
          <a:bodyPr wrap="none" rtlCol="0">
            <a:spAutoFit/>
          </a:bodyPr>
          <a:lstStyle/>
          <a:p>
            <a:r>
              <a:rPr lang="en-US" sz="1200" dirty="0">
                <a:solidFill>
                  <a:srgbClr val="1E1C11"/>
                </a:solidFill>
              </a:rPr>
              <a:t>silicon trackers</a:t>
            </a:r>
          </a:p>
        </p:txBody>
      </p:sp>
      <p:sp>
        <p:nvSpPr>
          <p:cNvPr id="48" name="TextBox 47">
            <a:extLst>
              <a:ext uri="{FF2B5EF4-FFF2-40B4-BE49-F238E27FC236}">
                <a16:creationId xmlns:a16="http://schemas.microsoft.com/office/drawing/2014/main" id="{B1BDE7E8-4425-6842-8634-DCF61C0CBCF6}"/>
              </a:ext>
            </a:extLst>
          </p:cNvPr>
          <p:cNvSpPr txBox="1"/>
          <p:nvPr/>
        </p:nvSpPr>
        <p:spPr>
          <a:xfrm>
            <a:off x="6549321" y="5976755"/>
            <a:ext cx="1125203" cy="276999"/>
          </a:xfrm>
          <a:prstGeom prst="rect">
            <a:avLst/>
          </a:prstGeom>
          <a:solidFill>
            <a:srgbClr val="FFD63F"/>
          </a:solidFill>
          <a:ln w="9525">
            <a:solidFill>
              <a:schemeClr val="bg2">
                <a:lumMod val="10000"/>
                <a:alpha val="63000"/>
              </a:schemeClr>
            </a:solidFill>
          </a:ln>
        </p:spPr>
        <p:txBody>
          <a:bodyPr wrap="none" rtlCol="0">
            <a:spAutoFit/>
          </a:bodyPr>
          <a:lstStyle/>
          <a:p>
            <a:r>
              <a:rPr lang="en-US" sz="1200" dirty="0">
                <a:solidFill>
                  <a:srgbClr val="1E1C11"/>
                </a:solidFill>
              </a:rPr>
              <a:t>GEM trackers</a:t>
            </a:r>
          </a:p>
        </p:txBody>
      </p:sp>
      <p:sp>
        <p:nvSpPr>
          <p:cNvPr id="49" name="TextBox 48">
            <a:extLst>
              <a:ext uri="{FF2B5EF4-FFF2-40B4-BE49-F238E27FC236}">
                <a16:creationId xmlns:a16="http://schemas.microsoft.com/office/drawing/2014/main" id="{209010C4-194E-244E-9C07-960671471D72}"/>
              </a:ext>
            </a:extLst>
          </p:cNvPr>
          <p:cNvSpPr txBox="1"/>
          <p:nvPr/>
        </p:nvSpPr>
        <p:spPr>
          <a:xfrm>
            <a:off x="7768521" y="5976755"/>
            <a:ext cx="1244700" cy="276999"/>
          </a:xfrm>
          <a:prstGeom prst="rect">
            <a:avLst/>
          </a:prstGeom>
          <a:solidFill>
            <a:srgbClr val="FF0000"/>
          </a:solidFill>
          <a:ln w="9525">
            <a:solidFill>
              <a:schemeClr val="bg2">
                <a:lumMod val="10000"/>
                <a:alpha val="63000"/>
              </a:schemeClr>
            </a:solidFill>
          </a:ln>
        </p:spPr>
        <p:txBody>
          <a:bodyPr wrap="none" rtlCol="0">
            <a:spAutoFit/>
          </a:bodyPr>
          <a:lstStyle/>
          <a:p>
            <a:r>
              <a:rPr lang="en-US" sz="1200" dirty="0">
                <a:solidFill>
                  <a:schemeClr val="bg1"/>
                </a:solidFill>
              </a:rPr>
              <a:t>3T solenoid coils</a:t>
            </a:r>
          </a:p>
        </p:txBody>
      </p:sp>
      <p:sp>
        <p:nvSpPr>
          <p:cNvPr id="50" name="TextBox 49">
            <a:extLst>
              <a:ext uri="{FF2B5EF4-FFF2-40B4-BE49-F238E27FC236}">
                <a16:creationId xmlns:a16="http://schemas.microsoft.com/office/drawing/2014/main" id="{A226D7FE-4048-C54D-B872-C5000C2C8CF6}"/>
              </a:ext>
            </a:extLst>
          </p:cNvPr>
          <p:cNvSpPr txBox="1"/>
          <p:nvPr/>
        </p:nvSpPr>
        <p:spPr>
          <a:xfrm>
            <a:off x="0" y="949909"/>
            <a:ext cx="8376139" cy="400110"/>
          </a:xfrm>
          <a:prstGeom prst="rect">
            <a:avLst/>
          </a:prstGeom>
          <a:noFill/>
        </p:spPr>
        <p:txBody>
          <a:bodyPr wrap="none" rtlCol="0">
            <a:spAutoFit/>
          </a:bodyPr>
          <a:lstStyle/>
          <a:p>
            <a:r>
              <a:rPr lang="en-US" sz="2000" u="sng" dirty="0">
                <a:solidFill>
                  <a:srgbClr val="0000FF"/>
                </a:solidFill>
                <a:latin typeface="Comic Sans MS" panose="030F0902030302020204" pitchFamily="66" charset="0"/>
                <a:cs typeface="Comic Sans MS"/>
              </a:rPr>
              <a:t>-4&lt;</a:t>
            </a:r>
            <a:r>
              <a:rPr lang="en-US" sz="2000" u="sng" dirty="0">
                <a:solidFill>
                  <a:srgbClr val="0000FF"/>
                </a:solidFill>
                <a:latin typeface="Symbol" pitchFamily="2" charset="2"/>
                <a:cs typeface="Symbol" charset="2"/>
              </a:rPr>
              <a:t>h</a:t>
            </a:r>
            <a:r>
              <a:rPr lang="en-US" sz="2000" u="sng" dirty="0">
                <a:solidFill>
                  <a:srgbClr val="0000FF"/>
                </a:solidFill>
                <a:latin typeface="Comic Sans MS" panose="030F0902030302020204" pitchFamily="66" charset="0"/>
                <a:cs typeface="Comic Sans MS"/>
              </a:rPr>
              <a:t>&lt;4: </a:t>
            </a:r>
            <a:r>
              <a:rPr lang="en-US" sz="2000" u="sng" dirty="0">
                <a:solidFill>
                  <a:srgbClr val="0432FF"/>
                </a:solidFill>
                <a:latin typeface="Comic Sans MS" panose="030F0902030302020204" pitchFamily="66" charset="0"/>
                <a:cs typeface="Comic Sans MS"/>
              </a:rPr>
              <a:t>(2</a:t>
            </a:r>
            <a:r>
              <a:rPr lang="en-US" sz="2000" u="sng" baseline="30000" dirty="0">
                <a:solidFill>
                  <a:srgbClr val="0432FF"/>
                </a:solidFill>
                <a:latin typeface="Comic Sans MS" panose="030F0902030302020204" pitchFamily="66" charset="0"/>
                <a:cs typeface="Comic Sans MS"/>
              </a:rPr>
              <a:t>o</a:t>
            </a:r>
            <a:r>
              <a:rPr lang="en-US" sz="2000" u="sng" dirty="0">
                <a:solidFill>
                  <a:srgbClr val="0432FF"/>
                </a:solidFill>
                <a:latin typeface="Comic Sans MS" panose="030F0902030302020204" pitchFamily="66" charset="0"/>
                <a:cs typeface="Comic Sans MS"/>
              </a:rPr>
              <a:t> &lt; </a:t>
            </a:r>
            <a:r>
              <a:rPr lang="en-US" sz="2000" u="sng" dirty="0">
                <a:solidFill>
                  <a:srgbClr val="0432FF"/>
                </a:solidFill>
                <a:latin typeface="Symbol" pitchFamily="2" charset="2"/>
                <a:cs typeface="Comic Sans MS"/>
              </a:rPr>
              <a:t>Q</a:t>
            </a:r>
            <a:r>
              <a:rPr lang="en-US" sz="2000" u="sng" dirty="0">
                <a:solidFill>
                  <a:srgbClr val="0432FF"/>
                </a:solidFill>
                <a:latin typeface="Comic Sans MS" panose="030F0902030302020204" pitchFamily="66" charset="0"/>
                <a:cs typeface="Comic Sans MS"/>
              </a:rPr>
              <a:t> &lt; 178</a:t>
            </a:r>
            <a:r>
              <a:rPr lang="en-US" sz="2000" u="sng" baseline="30000" dirty="0">
                <a:solidFill>
                  <a:srgbClr val="0432FF"/>
                </a:solidFill>
                <a:latin typeface="Comic Sans MS" panose="030F0902030302020204" pitchFamily="66" charset="0"/>
                <a:cs typeface="Comic Sans MS"/>
              </a:rPr>
              <a:t>o </a:t>
            </a:r>
            <a:r>
              <a:rPr lang="en-US" sz="2000" u="sng" dirty="0">
                <a:solidFill>
                  <a:srgbClr val="0432FF"/>
                </a:solidFill>
                <a:latin typeface="Comic Sans MS" panose="030F0902030302020204" pitchFamily="66" charset="0"/>
                <a:cs typeface="Comic Sans MS"/>
              </a:rPr>
              <a:t>)</a:t>
            </a:r>
            <a:r>
              <a:rPr lang="en-US" sz="2000" u="sng" baseline="30000" dirty="0">
                <a:solidFill>
                  <a:srgbClr val="0432FF"/>
                </a:solidFill>
                <a:latin typeface="Comic Sans MS" panose="030F0902030302020204" pitchFamily="66" charset="0"/>
                <a:cs typeface="Comic Sans MS"/>
              </a:rPr>
              <a:t> </a:t>
            </a:r>
            <a:r>
              <a:rPr lang="en-US" sz="2000" u="sng" dirty="0">
                <a:solidFill>
                  <a:srgbClr val="0000FF"/>
                </a:solidFill>
                <a:latin typeface="+mj-lt"/>
                <a:cs typeface="Comic Sans MS"/>
              </a:rPr>
              <a:t>Tracking &amp; e/m Calorimetry (hermetic coverage) </a:t>
            </a:r>
          </a:p>
        </p:txBody>
      </p:sp>
      <p:sp>
        <p:nvSpPr>
          <p:cNvPr id="51" name="TextBox 50">
            <a:extLst>
              <a:ext uri="{FF2B5EF4-FFF2-40B4-BE49-F238E27FC236}">
                <a16:creationId xmlns:a16="http://schemas.microsoft.com/office/drawing/2014/main" id="{8F16AA63-1AFC-9545-B18B-02203021FE1F}"/>
              </a:ext>
            </a:extLst>
          </p:cNvPr>
          <p:cNvSpPr txBox="1"/>
          <p:nvPr/>
        </p:nvSpPr>
        <p:spPr>
          <a:xfrm>
            <a:off x="2786510" y="5813215"/>
            <a:ext cx="2331087" cy="215444"/>
          </a:xfrm>
          <a:prstGeom prst="rect">
            <a:avLst/>
          </a:prstGeom>
          <a:noFill/>
        </p:spPr>
        <p:txBody>
          <a:bodyPr wrap="none" rtlCol="0">
            <a:spAutoFit/>
          </a:bodyPr>
          <a:lstStyle/>
          <a:p>
            <a:r>
              <a:rPr lang="en-US" sz="800" dirty="0">
                <a:latin typeface="+mj-lt"/>
              </a:rPr>
              <a:t>MAPS: CMOS Monolithic Active Pixel Sensors </a:t>
            </a:r>
          </a:p>
        </p:txBody>
      </p:sp>
      <p:sp>
        <p:nvSpPr>
          <p:cNvPr id="3" name="TextBox 2">
            <a:extLst>
              <a:ext uri="{FF2B5EF4-FFF2-40B4-BE49-F238E27FC236}">
                <a16:creationId xmlns:a16="http://schemas.microsoft.com/office/drawing/2014/main" id="{1355E6A0-057C-5245-8675-C483FB8313F3}"/>
              </a:ext>
            </a:extLst>
          </p:cNvPr>
          <p:cNvSpPr txBox="1"/>
          <p:nvPr/>
        </p:nvSpPr>
        <p:spPr>
          <a:xfrm>
            <a:off x="772794" y="6254170"/>
            <a:ext cx="8106706" cy="338554"/>
          </a:xfrm>
          <a:prstGeom prst="rect">
            <a:avLst/>
          </a:prstGeom>
          <a:noFill/>
          <a:ln>
            <a:solidFill>
              <a:srgbClr val="0432FF"/>
            </a:solidFill>
          </a:ln>
        </p:spPr>
        <p:txBody>
          <a:bodyPr wrap="none" rtlCol="0">
            <a:spAutoFit/>
          </a:bodyPr>
          <a:lstStyle/>
          <a:p>
            <a:pPr algn="l"/>
            <a:r>
              <a:rPr lang="en-US" sz="1600" b="1" dirty="0">
                <a:solidFill>
                  <a:schemeClr val="bg1"/>
                </a:solidFill>
                <a:latin typeface="+mj-lt"/>
              </a:rPr>
              <a:t>Design based on EIC Detector R&amp;D technologies developed by EIC-UG members </a:t>
            </a:r>
          </a:p>
        </p:txBody>
      </p:sp>
      <p:sp>
        <p:nvSpPr>
          <p:cNvPr id="6" name="Date Placeholder 5">
            <a:extLst>
              <a:ext uri="{FF2B5EF4-FFF2-40B4-BE49-F238E27FC236}">
                <a16:creationId xmlns:a16="http://schemas.microsoft.com/office/drawing/2014/main" id="{C4635F73-D207-A945-9DB4-E87AF777646A}"/>
              </a:ext>
            </a:extLst>
          </p:cNvPr>
          <p:cNvSpPr>
            <a:spLocks noGrp="1"/>
          </p:cNvSpPr>
          <p:nvPr>
            <p:ph type="dt" sz="half" idx="10"/>
          </p:nvPr>
        </p:nvSpPr>
        <p:spPr/>
        <p:txBody>
          <a:bodyPr/>
          <a:lstStyle/>
          <a:p>
            <a:r>
              <a:rPr lang="en-US"/>
              <a:t>E.C. Aschenauer</a:t>
            </a:r>
            <a:endParaRPr lang="en-US" dirty="0"/>
          </a:p>
        </p:txBody>
      </p:sp>
      <p:sp>
        <p:nvSpPr>
          <p:cNvPr id="7" name="Footer Placeholder 6">
            <a:extLst>
              <a:ext uri="{FF2B5EF4-FFF2-40B4-BE49-F238E27FC236}">
                <a16:creationId xmlns:a16="http://schemas.microsoft.com/office/drawing/2014/main" id="{1AA87979-7ED0-6745-9549-6E50C19ADDE4}"/>
              </a:ext>
            </a:extLst>
          </p:cNvPr>
          <p:cNvSpPr>
            <a:spLocks noGrp="1"/>
          </p:cNvSpPr>
          <p:nvPr>
            <p:ph type="ftr" sz="quarter" idx="11"/>
          </p:nvPr>
        </p:nvSpPr>
        <p:spPr/>
        <p:txBody>
          <a:bodyPr/>
          <a:lstStyle/>
          <a:p>
            <a:r>
              <a:rPr lang="en-US"/>
              <a:t>HENPIC April 2020</a:t>
            </a:r>
            <a:endParaRPr lang="en-US" dirty="0"/>
          </a:p>
        </p:txBody>
      </p:sp>
      <p:cxnSp>
        <p:nvCxnSpPr>
          <p:cNvPr id="37" name="Straight Arrow Connector 36">
            <a:extLst>
              <a:ext uri="{FF2B5EF4-FFF2-40B4-BE49-F238E27FC236}">
                <a16:creationId xmlns:a16="http://schemas.microsoft.com/office/drawing/2014/main" id="{19EC2897-98CC-9F46-9538-52275132B587}"/>
              </a:ext>
            </a:extLst>
          </p:cNvPr>
          <p:cNvCxnSpPr>
            <a:cxnSpLocks/>
          </p:cNvCxnSpPr>
          <p:nvPr/>
        </p:nvCxnSpPr>
        <p:spPr>
          <a:xfrm flipV="1">
            <a:off x="4167639" y="1736333"/>
            <a:ext cx="3794833" cy="633414"/>
          </a:xfrm>
          <a:prstGeom prst="straightConnector1">
            <a:avLst/>
          </a:prstGeom>
          <a:ln w="19050">
            <a:solidFill>
              <a:srgbClr val="0432FF"/>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5CC7D907-AD6D-3145-8320-15567285E3D4}"/>
              </a:ext>
            </a:extLst>
          </p:cNvPr>
          <p:cNvSpPr txBox="1"/>
          <p:nvPr/>
        </p:nvSpPr>
        <p:spPr>
          <a:xfrm rot="21003917">
            <a:off x="5732526" y="1740652"/>
            <a:ext cx="683200" cy="338554"/>
          </a:xfrm>
          <a:prstGeom prst="rect">
            <a:avLst/>
          </a:prstGeom>
          <a:noFill/>
        </p:spPr>
        <p:txBody>
          <a:bodyPr wrap="none" rtlCol="0">
            <a:spAutoFit/>
          </a:bodyPr>
          <a:lstStyle/>
          <a:p>
            <a:r>
              <a:rPr lang="en-US" sz="1600" b="1" dirty="0">
                <a:solidFill>
                  <a:srgbClr val="0432FF"/>
                </a:solidFill>
                <a:latin typeface="Comic Sans MS" panose="030F0902030302020204" pitchFamily="66" charset="0"/>
                <a:cs typeface="Comic Sans MS"/>
              </a:rPr>
              <a:t>9.0m</a:t>
            </a:r>
          </a:p>
        </p:txBody>
      </p:sp>
      <p:cxnSp>
        <p:nvCxnSpPr>
          <p:cNvPr id="39" name="Straight Arrow Connector 38">
            <a:extLst>
              <a:ext uri="{FF2B5EF4-FFF2-40B4-BE49-F238E27FC236}">
                <a16:creationId xmlns:a16="http://schemas.microsoft.com/office/drawing/2014/main" id="{A808FA0C-6B56-0B43-AE9E-C4F417BC5826}"/>
              </a:ext>
            </a:extLst>
          </p:cNvPr>
          <p:cNvCxnSpPr>
            <a:cxnSpLocks/>
          </p:cNvCxnSpPr>
          <p:nvPr/>
        </p:nvCxnSpPr>
        <p:spPr>
          <a:xfrm flipV="1">
            <a:off x="5476126" y="5197007"/>
            <a:ext cx="1550358" cy="535973"/>
          </a:xfrm>
          <a:prstGeom prst="straightConnector1">
            <a:avLst/>
          </a:prstGeom>
          <a:ln w="19050">
            <a:solidFill>
              <a:srgbClr val="0432FF"/>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D6A0CD67-E2B1-FF45-AAF2-359CB45DBA89}"/>
              </a:ext>
            </a:extLst>
          </p:cNvPr>
          <p:cNvCxnSpPr>
            <a:cxnSpLocks/>
          </p:cNvCxnSpPr>
          <p:nvPr/>
        </p:nvCxnSpPr>
        <p:spPr>
          <a:xfrm flipH="1">
            <a:off x="7110617" y="4582276"/>
            <a:ext cx="1622415" cy="586481"/>
          </a:xfrm>
          <a:prstGeom prst="straightConnector1">
            <a:avLst/>
          </a:prstGeom>
          <a:ln w="19050">
            <a:solidFill>
              <a:srgbClr val="0432FF"/>
            </a:solidFill>
            <a:tailEnd type="arrow"/>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509566BA-CBF4-CE44-8106-E8897650ABDE}"/>
              </a:ext>
            </a:extLst>
          </p:cNvPr>
          <p:cNvSpPr txBox="1"/>
          <p:nvPr/>
        </p:nvSpPr>
        <p:spPr>
          <a:xfrm rot="20475791">
            <a:off x="5979086" y="5349316"/>
            <a:ext cx="950901" cy="338554"/>
          </a:xfrm>
          <a:prstGeom prst="rect">
            <a:avLst/>
          </a:prstGeom>
          <a:noFill/>
        </p:spPr>
        <p:txBody>
          <a:bodyPr wrap="none" rtlCol="0">
            <a:spAutoFit/>
          </a:bodyPr>
          <a:lstStyle/>
          <a:p>
            <a:r>
              <a:rPr lang="en-US" sz="1600" b="1" dirty="0">
                <a:solidFill>
                  <a:srgbClr val="0432FF"/>
                </a:solidFill>
                <a:latin typeface="Comic Sans MS" panose="030F0902030302020204" pitchFamily="66" charset="0"/>
                <a:cs typeface="Comic Sans MS"/>
              </a:rPr>
              <a:t>hadrons</a:t>
            </a:r>
          </a:p>
        </p:txBody>
      </p:sp>
      <p:sp>
        <p:nvSpPr>
          <p:cNvPr id="42" name="TextBox 41">
            <a:extLst>
              <a:ext uri="{FF2B5EF4-FFF2-40B4-BE49-F238E27FC236}">
                <a16:creationId xmlns:a16="http://schemas.microsoft.com/office/drawing/2014/main" id="{5896C337-8401-9E43-BE3F-F020946310B4}"/>
              </a:ext>
            </a:extLst>
          </p:cNvPr>
          <p:cNvSpPr txBox="1"/>
          <p:nvPr/>
        </p:nvSpPr>
        <p:spPr>
          <a:xfrm rot="20375602">
            <a:off x="7277294" y="4869779"/>
            <a:ext cx="1095172" cy="338554"/>
          </a:xfrm>
          <a:prstGeom prst="rect">
            <a:avLst/>
          </a:prstGeom>
          <a:noFill/>
        </p:spPr>
        <p:txBody>
          <a:bodyPr wrap="none" rtlCol="0">
            <a:spAutoFit/>
          </a:bodyPr>
          <a:lstStyle/>
          <a:p>
            <a:r>
              <a:rPr lang="en-US" sz="1600" b="1" dirty="0">
                <a:solidFill>
                  <a:srgbClr val="0432FF"/>
                </a:solidFill>
                <a:latin typeface="Comic Sans MS" panose="030F0902030302020204" pitchFamily="66" charset="0"/>
                <a:cs typeface="Comic Sans MS"/>
              </a:rPr>
              <a:t>electrons</a:t>
            </a:r>
          </a:p>
        </p:txBody>
      </p:sp>
      <p:sp>
        <p:nvSpPr>
          <p:cNvPr id="26" name="TextBox 25">
            <a:extLst>
              <a:ext uri="{FF2B5EF4-FFF2-40B4-BE49-F238E27FC236}">
                <a16:creationId xmlns:a16="http://schemas.microsoft.com/office/drawing/2014/main" id="{413703FC-B9B4-AF41-BAB7-A87A9B5F2EE7}"/>
              </a:ext>
            </a:extLst>
          </p:cNvPr>
          <p:cNvSpPr txBox="1"/>
          <p:nvPr/>
        </p:nvSpPr>
        <p:spPr>
          <a:xfrm rot="20700000">
            <a:off x="407254" y="1740289"/>
            <a:ext cx="8231741" cy="3046988"/>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none" rtlCol="0">
            <a:spAutoFit/>
          </a:bodyPr>
          <a:lstStyle/>
          <a:p>
            <a:r>
              <a:rPr lang="en-US" sz="1600" dirty="0">
                <a:solidFill>
                  <a:srgbClr val="0000FF"/>
                </a:solidFill>
                <a:latin typeface="Comic Sans MS" charset="0"/>
                <a:ea typeface="Comic Sans MS" charset="0"/>
                <a:cs typeface="Comic Sans MS" charset="0"/>
              </a:rPr>
              <a:t>Overall detector requirements:</a:t>
            </a:r>
          </a:p>
          <a:p>
            <a:pPr marL="342900" indent="-342900">
              <a:buClr>
                <a:srgbClr val="0000FF"/>
              </a:buClr>
              <a:buFont typeface="Wingdings" charset="2"/>
              <a:buChar char="q"/>
            </a:pPr>
            <a:r>
              <a:rPr lang="en-US" sz="1600" dirty="0">
                <a:solidFill>
                  <a:srgbClr val="322F31"/>
                </a:solidFill>
                <a:latin typeface="Comic Sans MS" charset="0"/>
                <a:ea typeface="Comic Sans MS" charset="0"/>
                <a:cs typeface="Comic Sans MS" charset="0"/>
              </a:rPr>
              <a:t>large acceptance: -4.0 ≲ </a:t>
            </a:r>
            <a:r>
              <a:rPr lang="en-US" sz="1600" dirty="0">
                <a:solidFill>
                  <a:srgbClr val="322F31"/>
                </a:solidFill>
                <a:latin typeface="Symbol" charset="2"/>
                <a:ea typeface="Symbol" charset="2"/>
                <a:cs typeface="Symbol" charset="2"/>
              </a:rPr>
              <a:t>h</a:t>
            </a:r>
            <a:r>
              <a:rPr lang="en-US" sz="1600" dirty="0">
                <a:solidFill>
                  <a:srgbClr val="322F31"/>
                </a:solidFill>
                <a:latin typeface="Comic Sans MS" charset="0"/>
                <a:ea typeface="Comic Sans MS" charset="0"/>
                <a:cs typeface="Comic Sans MS" charset="0"/>
              </a:rPr>
              <a:t> ≲ 4.0</a:t>
            </a:r>
          </a:p>
          <a:p>
            <a:pPr marL="342900" indent="-342900">
              <a:buClr>
                <a:srgbClr val="0000FF"/>
              </a:buClr>
              <a:buFont typeface="Wingdings" charset="2"/>
              <a:buChar char="q"/>
            </a:pPr>
            <a:r>
              <a:rPr lang="en-US" sz="1600" dirty="0">
                <a:solidFill>
                  <a:srgbClr val="322F31"/>
                </a:solidFill>
                <a:latin typeface="Comic Sans MS" charset="0"/>
                <a:ea typeface="Comic Sans MS" charset="0"/>
                <a:cs typeface="Comic Sans MS" charset="0"/>
              </a:rPr>
              <a:t>high precision low mass tracking </a:t>
            </a:r>
          </a:p>
          <a:p>
            <a:pPr marL="342900" indent="-342900">
              <a:buClr>
                <a:srgbClr val="0000FF"/>
              </a:buClr>
              <a:buFont typeface="Wingdings" charset="2"/>
              <a:buChar char="q"/>
            </a:pPr>
            <a:r>
              <a:rPr lang="en-US" sz="1600" dirty="0">
                <a:solidFill>
                  <a:srgbClr val="322F31"/>
                </a:solidFill>
                <a:latin typeface="Comic Sans MS" charset="0"/>
                <a:ea typeface="Comic Sans MS" charset="0"/>
                <a:cs typeface="Comic Sans MS" charset="0"/>
              </a:rPr>
              <a:t>equal coverage of tracking and EM-</a:t>
            </a:r>
            <a:r>
              <a:rPr lang="en-US" sz="1600" dirty="0" err="1">
                <a:solidFill>
                  <a:srgbClr val="322F31"/>
                </a:solidFill>
                <a:latin typeface="Comic Sans MS" charset="0"/>
                <a:ea typeface="Comic Sans MS" charset="0"/>
                <a:cs typeface="Comic Sans MS" charset="0"/>
              </a:rPr>
              <a:t>calorimetry</a:t>
            </a:r>
            <a:r>
              <a:rPr lang="en-US" sz="1600" dirty="0">
                <a:solidFill>
                  <a:srgbClr val="322F31"/>
                </a:solidFill>
                <a:latin typeface="Comic Sans MS" charset="0"/>
                <a:ea typeface="Comic Sans MS" charset="0"/>
                <a:cs typeface="Comic Sans MS" charset="0"/>
              </a:rPr>
              <a:t> </a:t>
            </a:r>
          </a:p>
          <a:p>
            <a:pPr marL="342900" indent="-342900">
              <a:buClr>
                <a:srgbClr val="0000FF"/>
              </a:buClr>
              <a:buFont typeface="Wingdings" charset="2"/>
              <a:buChar char="q"/>
            </a:pPr>
            <a:r>
              <a:rPr lang="en-US" sz="1600" dirty="0">
                <a:solidFill>
                  <a:srgbClr val="322F31"/>
                </a:solidFill>
                <a:latin typeface="Comic Sans MS" charset="0"/>
                <a:ea typeface="Comic Sans MS" charset="0"/>
                <a:cs typeface="Comic Sans MS" charset="0"/>
              </a:rPr>
              <a:t>high performance PID to separate </a:t>
            </a:r>
            <a:r>
              <a:rPr lang="en-US" sz="1600" dirty="0">
                <a:solidFill>
                  <a:srgbClr val="322F31"/>
                </a:solidFill>
                <a:latin typeface="Symbol" charset="2"/>
                <a:ea typeface="Symbol" charset="2"/>
                <a:cs typeface="Symbol" charset="2"/>
              </a:rPr>
              <a:t>p</a:t>
            </a:r>
            <a:r>
              <a:rPr lang="en-US" sz="1600" dirty="0">
                <a:solidFill>
                  <a:srgbClr val="322F31"/>
                </a:solidFill>
                <a:latin typeface="Comic Sans MS" charset="0"/>
                <a:ea typeface="Comic Sans MS" charset="0"/>
                <a:cs typeface="Comic Sans MS" charset="0"/>
              </a:rPr>
              <a:t>, K, p on track level </a:t>
            </a:r>
          </a:p>
          <a:p>
            <a:pPr marL="342900" indent="-342900">
              <a:buClr>
                <a:srgbClr val="0000FF"/>
              </a:buClr>
              <a:buFont typeface="Wingdings" charset="2"/>
              <a:buChar char="q"/>
            </a:pPr>
            <a:r>
              <a:rPr lang="en-US" sz="1600" dirty="0">
                <a:solidFill>
                  <a:srgbClr val="322F31"/>
                </a:solidFill>
                <a:latin typeface="Comic Sans MS" charset="0"/>
                <a:ea typeface="Comic Sans MS" charset="0"/>
                <a:cs typeface="Comic Sans MS" charset="0"/>
              </a:rPr>
              <a:t>high control on systematic effects </a:t>
            </a:r>
            <a:r>
              <a:rPr lang="en-US" sz="1600" dirty="0">
                <a:solidFill>
                  <a:srgbClr val="0432FF"/>
                </a:solidFill>
                <a:latin typeface="Comic Sans MS" charset="0"/>
                <a:ea typeface="Comic Sans MS" charset="0"/>
                <a:cs typeface="Comic Sans MS" charset="0"/>
                <a:sym typeface="Wingdings" pitchFamily="2" charset="2"/>
              </a:rPr>
              <a:t></a:t>
            </a:r>
            <a:r>
              <a:rPr lang="en-US" sz="1600" dirty="0">
                <a:latin typeface="Comic Sans MS" charset="0"/>
                <a:ea typeface="Comic Sans MS" charset="0"/>
                <a:cs typeface="Comic Sans MS" charset="0"/>
                <a:sym typeface="Wingdings" pitchFamily="2" charset="2"/>
              </a:rPr>
              <a:t> </a:t>
            </a:r>
            <a:r>
              <a:rPr lang="en-US" sz="1600" dirty="0">
                <a:latin typeface="Comic Sans MS" charset="0"/>
                <a:ea typeface="Comic Sans MS" charset="0"/>
                <a:cs typeface="Comic Sans MS" charset="0"/>
              </a:rPr>
              <a:t>auxiliary detectors from the beginning:</a:t>
            </a:r>
          </a:p>
          <a:p>
            <a:r>
              <a:rPr lang="en-US" sz="1600" dirty="0">
                <a:solidFill>
                  <a:srgbClr val="0000FF"/>
                </a:solidFill>
                <a:latin typeface="Comic Sans MS" charset="0"/>
                <a:ea typeface="Comic Sans MS" charset="0"/>
                <a:cs typeface="Comic Sans MS" charset="0"/>
                <a:sym typeface="Wingdings"/>
              </a:rPr>
              <a:t>     </a:t>
            </a:r>
            <a:r>
              <a:rPr lang="en-US" sz="1600" dirty="0">
                <a:latin typeface="Comic Sans MS" charset="0"/>
                <a:ea typeface="Comic Sans MS" charset="0"/>
                <a:cs typeface="Comic Sans MS" charset="0"/>
                <a:sym typeface="Wingdings"/>
              </a:rPr>
              <a:t> critical for physics program and to control systematics</a:t>
            </a:r>
            <a:endParaRPr lang="en-US" sz="1600" dirty="0">
              <a:latin typeface="Comic Sans MS" charset="0"/>
              <a:ea typeface="Comic Sans MS" charset="0"/>
              <a:cs typeface="Comic Sans MS" charset="0"/>
            </a:endParaRPr>
          </a:p>
          <a:p>
            <a:pPr marL="742950" lvl="1" indent="-285750">
              <a:buClr>
                <a:srgbClr val="0000FF"/>
              </a:buClr>
              <a:buFont typeface="Wingdings" charset="2"/>
              <a:buChar char="q"/>
            </a:pPr>
            <a:r>
              <a:rPr lang="en-US" sz="1600" dirty="0">
                <a:latin typeface="Comic Sans MS" charset="0"/>
                <a:ea typeface="Comic Sans MS" charset="0"/>
                <a:cs typeface="Comic Sans MS" charset="0"/>
              </a:rPr>
              <a:t>luminosity monitors</a:t>
            </a:r>
          </a:p>
          <a:p>
            <a:pPr marL="742950" lvl="1" indent="-285750">
              <a:buClr>
                <a:srgbClr val="0000FF"/>
              </a:buClr>
              <a:buFont typeface="Wingdings" charset="2"/>
              <a:buChar char="q"/>
            </a:pPr>
            <a:r>
              <a:rPr lang="en-US" sz="1600" dirty="0">
                <a:latin typeface="Comic Sans MS" charset="0"/>
                <a:ea typeface="Comic Sans MS" charset="0"/>
                <a:cs typeface="Comic Sans MS" charset="0"/>
              </a:rPr>
              <a:t>large acceptance for diffractive protons and neutrons from nuclear breakup</a:t>
            </a:r>
          </a:p>
          <a:p>
            <a:pPr marL="742950" lvl="1" indent="-285750">
              <a:buClr>
                <a:srgbClr val="0000FF"/>
              </a:buClr>
              <a:buFont typeface="Wingdings" charset="2"/>
              <a:buChar char="q"/>
            </a:pPr>
            <a:r>
              <a:rPr lang="en-US" sz="1600" dirty="0">
                <a:latin typeface="Comic Sans MS" charset="0"/>
                <a:ea typeface="Comic Sans MS" charset="0"/>
                <a:cs typeface="Comic Sans MS" charset="0"/>
              </a:rPr>
              <a:t>electron &amp; hadron polarimetry</a:t>
            </a:r>
          </a:p>
          <a:p>
            <a:pPr marL="742950" lvl="1" indent="-285750">
              <a:buClr>
                <a:srgbClr val="0000FF"/>
              </a:buClr>
              <a:buFont typeface="Wingdings" charset="2"/>
              <a:buChar char="q"/>
            </a:pPr>
            <a:r>
              <a:rPr lang="en-US" sz="1600" dirty="0">
                <a:latin typeface="Comic Sans MS" charset="0"/>
                <a:ea typeface="Comic Sans MS" charset="0"/>
                <a:cs typeface="Comic Sans MS" charset="0"/>
              </a:rPr>
              <a:t>low Q</a:t>
            </a:r>
            <a:r>
              <a:rPr lang="en-US" sz="1600" baseline="30000" dirty="0">
                <a:latin typeface="Comic Sans MS" charset="0"/>
                <a:ea typeface="Comic Sans MS" charset="0"/>
                <a:cs typeface="Comic Sans MS" charset="0"/>
              </a:rPr>
              <a:t>2</a:t>
            </a:r>
            <a:r>
              <a:rPr lang="en-US" sz="1600" dirty="0">
                <a:latin typeface="Comic Sans MS" charset="0"/>
                <a:ea typeface="Comic Sans MS" charset="0"/>
                <a:cs typeface="Comic Sans MS" charset="0"/>
              </a:rPr>
              <a:t>-tagger</a:t>
            </a:r>
          </a:p>
          <a:p>
            <a:pPr marL="342900" indent="-342900">
              <a:buClr>
                <a:srgbClr val="0000FF"/>
              </a:buClr>
              <a:buFont typeface="Wingdings" charset="2"/>
              <a:buChar char="q"/>
            </a:pPr>
            <a:endParaRPr lang="en-US" sz="1600" dirty="0">
              <a:solidFill>
                <a:srgbClr val="322F31"/>
              </a:solidFill>
              <a:latin typeface="Comic Sans MS" charset="0"/>
              <a:ea typeface="Comic Sans MS" charset="0"/>
              <a:cs typeface="Comic Sans MS" charset="0"/>
            </a:endParaRPr>
          </a:p>
        </p:txBody>
      </p:sp>
    </p:spTree>
    <p:extLst>
      <p:ext uri="{BB962C8B-B14F-4D97-AF65-F5344CB8AC3E}">
        <p14:creationId xmlns:p14="http://schemas.microsoft.com/office/powerpoint/2010/main" val="1213806051"/>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EIC Project Status </a:t>
            </a:r>
          </a:p>
        </p:txBody>
      </p:sp>
      <p:sp>
        <p:nvSpPr>
          <p:cNvPr id="3" name="Date Placeholder 2">
            <a:extLst>
              <a:ext uri="{FF2B5EF4-FFF2-40B4-BE49-F238E27FC236}">
                <a16:creationId xmlns:a16="http://schemas.microsoft.com/office/drawing/2014/main" id="{6FABFFDC-17FE-4E48-8728-A02218EBDBAB}"/>
              </a:ext>
            </a:extLst>
          </p:cNvPr>
          <p:cNvSpPr>
            <a:spLocks noGrp="1"/>
          </p:cNvSpPr>
          <p:nvPr>
            <p:ph type="dt" sz="half" idx="10"/>
          </p:nvPr>
        </p:nvSpPr>
        <p:spPr/>
        <p:txBody>
          <a:bodyPr/>
          <a:lstStyle/>
          <a:p>
            <a:r>
              <a:rPr lang="en-US"/>
              <a:t>E.C. Aschenauer</a:t>
            </a:r>
            <a:endParaRPr lang="en-US" dirty="0"/>
          </a:p>
        </p:txBody>
      </p:sp>
      <p:sp>
        <p:nvSpPr>
          <p:cNvPr id="7" name="Footer Placeholder 6">
            <a:extLst>
              <a:ext uri="{FF2B5EF4-FFF2-40B4-BE49-F238E27FC236}">
                <a16:creationId xmlns:a16="http://schemas.microsoft.com/office/drawing/2014/main" id="{6FC914A0-1553-8241-B96D-9D4482C6894B}"/>
              </a:ext>
            </a:extLst>
          </p:cNvPr>
          <p:cNvSpPr>
            <a:spLocks noGrp="1"/>
          </p:cNvSpPr>
          <p:nvPr>
            <p:ph type="ftr" sz="quarter" idx="11"/>
          </p:nvPr>
        </p:nvSpPr>
        <p:spPr/>
        <p:txBody>
          <a:bodyPr/>
          <a:lstStyle/>
          <a:p>
            <a:r>
              <a:rPr lang="en-US"/>
              <a:t>HENPIC April 2020</a:t>
            </a:r>
            <a:endParaRPr lang="en-US"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34</a:t>
            </a:fld>
            <a:endParaRPr lang="en-US"/>
          </a:p>
        </p:txBody>
      </p:sp>
      <p:pic>
        <p:nvPicPr>
          <p:cNvPr id="5" name="Picture 4"/>
          <p:cNvPicPr>
            <a:picLocks noChangeAspect="1"/>
          </p:cNvPicPr>
          <p:nvPr/>
        </p:nvPicPr>
        <p:blipFill>
          <a:blip r:embed="rId2"/>
          <a:stretch>
            <a:fillRect/>
          </a:stretch>
        </p:blipFill>
        <p:spPr>
          <a:xfrm>
            <a:off x="65316" y="318414"/>
            <a:ext cx="2351468" cy="3028942"/>
          </a:xfrm>
          <a:prstGeom prst="rect">
            <a:avLst/>
          </a:prstGeom>
        </p:spPr>
      </p:pic>
      <p:sp>
        <p:nvSpPr>
          <p:cNvPr id="6" name="TextBox 5"/>
          <p:cNvSpPr txBox="1"/>
          <p:nvPr/>
        </p:nvSpPr>
        <p:spPr>
          <a:xfrm>
            <a:off x="2438049" y="574945"/>
            <a:ext cx="6072496" cy="1908215"/>
          </a:xfrm>
          <a:prstGeom prst="rect">
            <a:avLst/>
          </a:prstGeom>
          <a:noFill/>
        </p:spPr>
        <p:txBody>
          <a:bodyPr wrap="none" rtlCol="0">
            <a:spAutoFit/>
          </a:bodyPr>
          <a:lstStyle/>
          <a:p>
            <a:r>
              <a:rPr lang="en-US" b="0" dirty="0">
                <a:effectLst/>
                <a:latin typeface="Comic Sans MS" panose="030F0902030302020204" pitchFamily="66" charset="0"/>
                <a:ea typeface="Comic Sans MS" charset="0"/>
                <a:cs typeface="Times New Roman" panose="02020603050405020304" pitchFamily="18" charset="0"/>
              </a:rPr>
              <a:t>The EIC received in the 2015 Long Range </a:t>
            </a:r>
          </a:p>
          <a:p>
            <a:r>
              <a:rPr lang="en-US" b="0" dirty="0">
                <a:effectLst/>
                <a:latin typeface="Comic Sans MS" panose="030F0902030302020204" pitchFamily="66" charset="0"/>
                <a:ea typeface="Comic Sans MS" charset="0"/>
                <a:cs typeface="Times New Roman" panose="02020603050405020304" pitchFamily="18" charset="0"/>
              </a:rPr>
              <a:t>Planning of the NSAC the following recommendation</a:t>
            </a:r>
          </a:p>
          <a:p>
            <a:endParaRPr lang="en-US" sz="800" b="0" dirty="0">
              <a:effectLst/>
              <a:latin typeface="Comic Sans MS" panose="030F0902030302020204" pitchFamily="66" charset="0"/>
              <a:ea typeface="Comic Sans MS" charset="0"/>
              <a:cs typeface="Times New Roman" panose="02020603050405020304" pitchFamily="18" charset="0"/>
            </a:endParaRPr>
          </a:p>
          <a:p>
            <a:r>
              <a:rPr lang="en-US" b="0" dirty="0">
                <a:solidFill>
                  <a:srgbClr val="0000FF"/>
                </a:solidFill>
                <a:effectLst/>
                <a:latin typeface="Comic Sans MS" panose="030F0902030302020204" pitchFamily="66" charset="0"/>
                <a:ea typeface="Comic Sans MS" charset="0"/>
                <a:cs typeface="Times New Roman" panose="02020603050405020304" pitchFamily="18" charset="0"/>
              </a:rPr>
              <a:t>“We recommend a high-energy high-luminosity </a:t>
            </a:r>
          </a:p>
          <a:p>
            <a:r>
              <a:rPr lang="en-US" b="0" dirty="0">
                <a:solidFill>
                  <a:srgbClr val="0000FF"/>
                </a:solidFill>
                <a:effectLst/>
                <a:latin typeface="Comic Sans MS" panose="030F0902030302020204" pitchFamily="66" charset="0"/>
                <a:ea typeface="Comic Sans MS" charset="0"/>
                <a:cs typeface="Times New Roman" panose="02020603050405020304" pitchFamily="18" charset="0"/>
              </a:rPr>
              <a:t>polarized EIC as the highest priority for new </a:t>
            </a:r>
          </a:p>
          <a:p>
            <a:r>
              <a:rPr lang="en-US" b="0" dirty="0">
                <a:solidFill>
                  <a:srgbClr val="0000FF"/>
                </a:solidFill>
                <a:effectLst/>
                <a:latin typeface="Comic Sans MS" panose="030F0902030302020204" pitchFamily="66" charset="0"/>
                <a:ea typeface="Comic Sans MS" charset="0"/>
                <a:cs typeface="Times New Roman" panose="02020603050405020304" pitchFamily="18" charset="0"/>
              </a:rPr>
              <a:t>facility construction following the completion of FRIB”</a:t>
            </a:r>
          </a:p>
          <a:p>
            <a:endParaRPr lang="en-US" sz="1000" b="0" dirty="0">
              <a:effectLst/>
              <a:latin typeface="Comic Sans MS" panose="030F0902030302020204" pitchFamily="66" charset="0"/>
              <a:ea typeface="Comic Sans MS" charset="0"/>
              <a:cs typeface="Times New Roman" panose="02020603050405020304" pitchFamily="18" charset="0"/>
            </a:endParaRPr>
          </a:p>
          <a:p>
            <a:r>
              <a:rPr lang="en-US" sz="1000" b="0" dirty="0">
                <a:effectLst/>
                <a:latin typeface="Comic Sans MS" panose="030F0902030302020204" pitchFamily="66" charset="0"/>
                <a:ea typeface="Comic Sans MS" charset="0"/>
                <a:cs typeface="Times New Roman" panose="02020603050405020304" pitchFamily="18" charset="0"/>
              </a:rPr>
              <a:t>http://</a:t>
            </a:r>
            <a:r>
              <a:rPr lang="en-US" sz="1000" b="0" dirty="0" err="1">
                <a:effectLst/>
                <a:latin typeface="Comic Sans MS" panose="030F0902030302020204" pitchFamily="66" charset="0"/>
                <a:ea typeface="Comic Sans MS" charset="0"/>
                <a:cs typeface="Times New Roman" panose="02020603050405020304" pitchFamily="18" charset="0"/>
              </a:rPr>
              <a:t>science.energy.gov</a:t>
            </a:r>
            <a:r>
              <a:rPr lang="en-US" sz="1000" b="0" dirty="0">
                <a:effectLst/>
                <a:latin typeface="Comic Sans MS" panose="030F0902030302020204" pitchFamily="66" charset="0"/>
                <a:ea typeface="Comic Sans MS" charset="0"/>
                <a:cs typeface="Times New Roman" panose="02020603050405020304" pitchFamily="18" charset="0"/>
              </a:rPr>
              <a:t>/~/media/</a:t>
            </a:r>
            <a:r>
              <a:rPr lang="en-US" sz="1000" b="0" dirty="0" err="1">
                <a:effectLst/>
                <a:latin typeface="Comic Sans MS" panose="030F0902030302020204" pitchFamily="66" charset="0"/>
                <a:ea typeface="Comic Sans MS" charset="0"/>
                <a:cs typeface="Times New Roman" panose="02020603050405020304" pitchFamily="18" charset="0"/>
              </a:rPr>
              <a:t>np</a:t>
            </a:r>
            <a:r>
              <a:rPr lang="en-US" sz="1000" b="0" dirty="0">
                <a:effectLst/>
                <a:latin typeface="Comic Sans MS" panose="030F0902030302020204" pitchFamily="66" charset="0"/>
                <a:ea typeface="Comic Sans MS" charset="0"/>
                <a:cs typeface="Times New Roman" panose="02020603050405020304" pitchFamily="18" charset="0"/>
              </a:rPr>
              <a:t>/</a:t>
            </a:r>
            <a:r>
              <a:rPr lang="en-US" sz="1000" b="0" dirty="0" err="1">
                <a:effectLst/>
                <a:latin typeface="Comic Sans MS" panose="030F0902030302020204" pitchFamily="66" charset="0"/>
                <a:ea typeface="Comic Sans MS" charset="0"/>
                <a:cs typeface="Times New Roman" panose="02020603050405020304" pitchFamily="18" charset="0"/>
              </a:rPr>
              <a:t>nsac</a:t>
            </a:r>
            <a:r>
              <a:rPr lang="en-US" sz="1000" b="0" dirty="0">
                <a:effectLst/>
                <a:latin typeface="Comic Sans MS" panose="030F0902030302020204" pitchFamily="66" charset="0"/>
                <a:ea typeface="Comic Sans MS" charset="0"/>
                <a:cs typeface="Times New Roman" panose="02020603050405020304" pitchFamily="18" charset="0"/>
              </a:rPr>
              <a:t>/</a:t>
            </a:r>
            <a:r>
              <a:rPr lang="en-US" sz="1000" b="0" dirty="0" err="1">
                <a:effectLst/>
                <a:latin typeface="Comic Sans MS" panose="030F0902030302020204" pitchFamily="66" charset="0"/>
                <a:ea typeface="Comic Sans MS" charset="0"/>
                <a:cs typeface="Times New Roman" panose="02020603050405020304" pitchFamily="18" charset="0"/>
              </a:rPr>
              <a:t>pdf</a:t>
            </a:r>
            <a:r>
              <a:rPr lang="en-US" sz="1000" b="0" dirty="0">
                <a:effectLst/>
                <a:latin typeface="Comic Sans MS" panose="030F0902030302020204" pitchFamily="66" charset="0"/>
                <a:ea typeface="Comic Sans MS" charset="0"/>
                <a:cs typeface="Times New Roman" panose="02020603050405020304" pitchFamily="18" charset="0"/>
              </a:rPr>
              <a:t>/2015LRP/2015_LRPNS_091815.pdf</a:t>
            </a:r>
          </a:p>
        </p:txBody>
      </p:sp>
      <p:pic>
        <p:nvPicPr>
          <p:cNvPr id="10" name="Picture 9">
            <a:extLst>
              <a:ext uri="{FF2B5EF4-FFF2-40B4-BE49-F238E27FC236}">
                <a16:creationId xmlns:a16="http://schemas.microsoft.com/office/drawing/2014/main" id="{A16EFE7C-BCE2-BB42-A80D-EB417B7DCA65}"/>
              </a:ext>
            </a:extLst>
          </p:cNvPr>
          <p:cNvPicPr>
            <a:picLocks noChangeAspect="1"/>
          </p:cNvPicPr>
          <p:nvPr/>
        </p:nvPicPr>
        <p:blipFill>
          <a:blip r:embed="rId3"/>
          <a:stretch>
            <a:fillRect/>
          </a:stretch>
        </p:blipFill>
        <p:spPr>
          <a:xfrm>
            <a:off x="2518385" y="2742853"/>
            <a:ext cx="1928678" cy="2714113"/>
          </a:xfrm>
          <a:prstGeom prst="rect">
            <a:avLst/>
          </a:prstGeom>
        </p:spPr>
      </p:pic>
      <p:sp>
        <p:nvSpPr>
          <p:cNvPr id="9" name="TextBox 8">
            <a:extLst>
              <a:ext uri="{FF2B5EF4-FFF2-40B4-BE49-F238E27FC236}">
                <a16:creationId xmlns:a16="http://schemas.microsoft.com/office/drawing/2014/main" id="{C6C2F6E3-0630-A346-BF9B-302C3C2FA155}"/>
              </a:ext>
            </a:extLst>
          </p:cNvPr>
          <p:cNvSpPr txBox="1"/>
          <p:nvPr/>
        </p:nvSpPr>
        <p:spPr>
          <a:xfrm>
            <a:off x="4786173" y="2791807"/>
            <a:ext cx="4221124" cy="2893100"/>
          </a:xfrm>
          <a:prstGeom prst="rect">
            <a:avLst/>
          </a:prstGeom>
          <a:noFill/>
        </p:spPr>
        <p:txBody>
          <a:bodyPr wrap="square" rtlCol="0">
            <a:spAutoFit/>
          </a:bodyPr>
          <a:lstStyle/>
          <a:p>
            <a:r>
              <a:rPr lang="en-US" sz="1400" b="0" dirty="0">
                <a:effectLst/>
                <a:latin typeface="Comic Sans MS" panose="030F0902030302020204" pitchFamily="66" charset="0"/>
                <a:cs typeface="Times New Roman" panose="02020603050405020304" pitchFamily="18" charset="0"/>
              </a:rPr>
              <a:t>“… In summary, the committee finds a compelling scientific case for such a facility (</a:t>
            </a:r>
            <a:r>
              <a:rPr lang="en-US" sz="1400" b="0" dirty="0">
                <a:solidFill>
                  <a:srgbClr val="FF0000"/>
                </a:solidFill>
                <a:effectLst/>
                <a:latin typeface="Comic Sans MS" panose="030F0902030302020204" pitchFamily="66" charset="0"/>
                <a:cs typeface="Times New Roman" panose="02020603050405020304" pitchFamily="18" charset="0"/>
              </a:rPr>
              <a:t>the EIC</a:t>
            </a:r>
            <a:r>
              <a:rPr lang="en-US" sz="1400" b="0" dirty="0">
                <a:effectLst/>
                <a:latin typeface="Comic Sans MS" panose="030F0902030302020204" pitchFamily="66" charset="0"/>
                <a:cs typeface="Times New Roman" panose="02020603050405020304" pitchFamily="18" charset="0"/>
              </a:rPr>
              <a:t>). The science questions that an EIC will answer are central to completing an understanding of atoms as well as being integral to the agenda of nuclear physics today. In addition, the development of an EIC would advance accelerator science and technology in nuclear science; it would as well benefit other fields of accelerator based science and society, from medicine through materials science to elementary particle physics.”</a:t>
            </a:r>
          </a:p>
          <a:p>
            <a:pPr algn="r"/>
            <a:r>
              <a:rPr lang="en-US" sz="1400" b="0" i="1" dirty="0">
                <a:effectLst/>
                <a:latin typeface="Comic Sans MS" panose="030F0902030302020204" pitchFamily="66" charset="0"/>
                <a:cs typeface="Times New Roman" panose="02020603050405020304" pitchFamily="18" charset="0"/>
              </a:rPr>
              <a:t>Released July 24, 2018</a:t>
            </a:r>
          </a:p>
        </p:txBody>
      </p:sp>
      <p:sp>
        <p:nvSpPr>
          <p:cNvPr id="11" name="Curved Right Arrow 10">
            <a:extLst>
              <a:ext uri="{FF2B5EF4-FFF2-40B4-BE49-F238E27FC236}">
                <a16:creationId xmlns:a16="http://schemas.microsoft.com/office/drawing/2014/main" id="{C47E4C04-4A49-F046-AACF-74FADBC55DBA}"/>
              </a:ext>
            </a:extLst>
          </p:cNvPr>
          <p:cNvSpPr/>
          <p:nvPr/>
        </p:nvSpPr>
        <p:spPr bwMode="auto">
          <a:xfrm>
            <a:off x="1303637" y="5729484"/>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TextBox 11">
            <a:extLst>
              <a:ext uri="{FF2B5EF4-FFF2-40B4-BE49-F238E27FC236}">
                <a16:creationId xmlns:a16="http://schemas.microsoft.com/office/drawing/2014/main" id="{47A32846-71E1-004C-80D3-48C855A851F4}"/>
              </a:ext>
            </a:extLst>
          </p:cNvPr>
          <p:cNvSpPr txBox="1"/>
          <p:nvPr/>
        </p:nvSpPr>
        <p:spPr>
          <a:xfrm>
            <a:off x="2110041" y="5724487"/>
            <a:ext cx="4913525" cy="800219"/>
          </a:xfrm>
          <a:prstGeom prst="rect">
            <a:avLst/>
          </a:prstGeom>
          <a:noFill/>
        </p:spPr>
        <p:txBody>
          <a:bodyPr wrap="none" rtlCol="0">
            <a:spAutoFit/>
          </a:bodyPr>
          <a:lstStyle/>
          <a:p>
            <a:pPr algn="l"/>
            <a:r>
              <a:rPr lang="en-US" dirty="0">
                <a:solidFill>
                  <a:srgbClr val="0432FF"/>
                </a:solidFill>
                <a:latin typeface="Comic Sans MS" panose="030F0902030302020204" pitchFamily="66" charset="0"/>
              </a:rPr>
              <a:t>January 2020:</a:t>
            </a:r>
            <a:r>
              <a:rPr lang="en-US" dirty="0">
                <a:solidFill>
                  <a:srgbClr val="FF0000"/>
                </a:solidFill>
                <a:latin typeface="Comic Sans MS" panose="030F0902030302020204" pitchFamily="66" charset="0"/>
              </a:rPr>
              <a:t> </a:t>
            </a:r>
            <a:r>
              <a:rPr lang="en-US" dirty="0">
                <a:latin typeface="Comic Sans MS" panose="030F0902030302020204" pitchFamily="66" charset="0"/>
              </a:rPr>
              <a:t>CD-0 &amp; site selection </a:t>
            </a:r>
            <a:r>
              <a:rPr lang="en-US" dirty="0">
                <a:latin typeface="Comic Sans MS" panose="030F0902030302020204" pitchFamily="66" charset="0"/>
                <a:sym typeface="Wingdings" pitchFamily="2" charset="2"/>
              </a:rPr>
              <a:t> BNL</a:t>
            </a:r>
          </a:p>
          <a:p>
            <a:pPr algn="l"/>
            <a:endParaRPr lang="en-US" sz="1000" dirty="0">
              <a:latin typeface="Comic Sans MS" panose="030F0902030302020204" pitchFamily="66" charset="0"/>
              <a:sym typeface="Wingdings" pitchFamily="2" charset="2"/>
            </a:endParaRPr>
          </a:p>
          <a:p>
            <a:pPr algn="l"/>
            <a:r>
              <a:rPr lang="en-US" dirty="0">
                <a:solidFill>
                  <a:srgbClr val="0432FF"/>
                </a:solidFill>
                <a:latin typeface="Comic Sans MS" panose="030F0902030302020204" pitchFamily="66" charset="0"/>
                <a:sym typeface="Wingdings" pitchFamily="2" charset="2"/>
              </a:rPr>
              <a:t>Next Step: </a:t>
            </a:r>
            <a:r>
              <a:rPr lang="en-US" dirty="0">
                <a:latin typeface="Comic Sans MS" panose="030F0902030302020204" pitchFamily="66" charset="0"/>
                <a:sym typeface="Wingdings" pitchFamily="2" charset="2"/>
              </a:rPr>
              <a:t>Spring 2021 CD-1</a:t>
            </a:r>
            <a:endParaRPr lang="en-US" dirty="0">
              <a:latin typeface="Comic Sans MS" panose="030F0902030302020204" pitchFamily="66" charset="0"/>
            </a:endParaRPr>
          </a:p>
        </p:txBody>
      </p:sp>
    </p:spTree>
    <p:extLst>
      <p:ext uri="{BB962C8B-B14F-4D97-AF65-F5344CB8AC3E}">
        <p14:creationId xmlns:p14="http://schemas.microsoft.com/office/powerpoint/2010/main" val="779420289"/>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EIC User community</a:t>
            </a:r>
          </a:p>
        </p:txBody>
      </p:sp>
      <p:sp>
        <p:nvSpPr>
          <p:cNvPr id="3" name="Date Placeholder 2">
            <a:extLst>
              <a:ext uri="{FF2B5EF4-FFF2-40B4-BE49-F238E27FC236}">
                <a16:creationId xmlns:a16="http://schemas.microsoft.com/office/drawing/2014/main" id="{5389C95C-0902-1F48-BF8F-A251A9DE57F8}"/>
              </a:ext>
            </a:extLst>
          </p:cNvPr>
          <p:cNvSpPr>
            <a:spLocks noGrp="1"/>
          </p:cNvSpPr>
          <p:nvPr>
            <p:ph type="dt" sz="half" idx="10"/>
          </p:nvPr>
        </p:nvSpPr>
        <p:spPr/>
        <p:txBody>
          <a:bodyPr/>
          <a:lstStyle/>
          <a:p>
            <a:r>
              <a:rPr lang="en-US"/>
              <a:t>E.C. Aschenauer</a:t>
            </a:r>
            <a:endParaRPr lang="en-US" dirty="0"/>
          </a:p>
        </p:txBody>
      </p:sp>
      <p:sp>
        <p:nvSpPr>
          <p:cNvPr id="5" name="Footer Placeholder 4">
            <a:extLst>
              <a:ext uri="{FF2B5EF4-FFF2-40B4-BE49-F238E27FC236}">
                <a16:creationId xmlns:a16="http://schemas.microsoft.com/office/drawing/2014/main" id="{F7DFFF97-B5A5-5041-A25A-5299A5C77F82}"/>
              </a:ext>
            </a:extLst>
          </p:cNvPr>
          <p:cNvSpPr>
            <a:spLocks noGrp="1"/>
          </p:cNvSpPr>
          <p:nvPr>
            <p:ph type="ftr" sz="quarter" idx="11"/>
          </p:nvPr>
        </p:nvSpPr>
        <p:spPr/>
        <p:txBody>
          <a:bodyPr/>
          <a:lstStyle/>
          <a:p>
            <a:r>
              <a:rPr lang="en-US"/>
              <a:t>HENPIC April 2020</a:t>
            </a:r>
            <a:endParaRPr lang="en-US"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35</a:t>
            </a:fld>
            <a:endParaRPr lang="en-US"/>
          </a:p>
        </p:txBody>
      </p:sp>
      <p:sp>
        <p:nvSpPr>
          <p:cNvPr id="6" name="TextBox 5"/>
          <p:cNvSpPr txBox="1"/>
          <p:nvPr/>
        </p:nvSpPr>
        <p:spPr>
          <a:xfrm>
            <a:off x="4570412" y="609914"/>
            <a:ext cx="4573587" cy="2369880"/>
          </a:xfrm>
          <a:prstGeom prst="rect">
            <a:avLst/>
          </a:prstGeom>
          <a:noFill/>
        </p:spPr>
        <p:txBody>
          <a:bodyPr wrap="square" rtlCol="0">
            <a:spAutoFit/>
          </a:bodyPr>
          <a:lstStyle/>
          <a:p>
            <a:r>
              <a:rPr lang="en-US" dirty="0">
                <a:latin typeface="Comic Sans MS" panose="030F0902030302020204" pitchFamily="66" charset="0"/>
                <a:ea typeface="Comic Sans MS" charset="0"/>
                <a:cs typeface="Times New Roman" panose="02020603050405020304" pitchFamily="18" charset="0"/>
              </a:rPr>
              <a:t>Currently ~1062 members from 217 institutions from 31 countries from </a:t>
            </a:r>
          </a:p>
          <a:p>
            <a:r>
              <a:rPr lang="en-US" dirty="0">
                <a:latin typeface="Comic Sans MS" panose="030F0902030302020204" pitchFamily="66" charset="0"/>
                <a:ea typeface="Comic Sans MS" charset="0"/>
                <a:cs typeface="Times New Roman" panose="02020603050405020304" pitchFamily="18" charset="0"/>
              </a:rPr>
              <a:t>6 world regions</a:t>
            </a:r>
          </a:p>
          <a:p>
            <a:r>
              <a:rPr lang="en-US" dirty="0">
                <a:latin typeface="Comic Sans MS" panose="030F0902030302020204" pitchFamily="66" charset="0"/>
                <a:ea typeface="Comic Sans MS" charset="0"/>
                <a:cs typeface="Times New Roman" panose="02020603050405020304" pitchFamily="18" charset="0"/>
              </a:rPr>
              <a:t>US: 61% Europe: 25% Asia: 10%</a:t>
            </a:r>
          </a:p>
          <a:p>
            <a:endParaRPr lang="en-US" sz="1000" b="0" dirty="0">
              <a:effectLst/>
              <a:latin typeface="Comic Sans MS" panose="030F0902030302020204" pitchFamily="66" charset="0"/>
              <a:ea typeface="Comic Sans MS" charset="0"/>
              <a:cs typeface="Times New Roman" panose="02020603050405020304" pitchFamily="18" charset="0"/>
            </a:endParaRPr>
          </a:p>
          <a:p>
            <a:pPr marL="285750" indent="-285750">
              <a:buFont typeface="Wingdings" charset="0"/>
              <a:buChar char="à"/>
            </a:pPr>
            <a:r>
              <a:rPr lang="en-US" b="0" dirty="0">
                <a:effectLst/>
                <a:latin typeface="Comic Sans MS" panose="030F0902030302020204" pitchFamily="66" charset="0"/>
                <a:ea typeface="Comic Sans MS" charset="0"/>
                <a:cs typeface="Times New Roman" panose="02020603050405020304" pitchFamily="18" charset="0"/>
                <a:sym typeface="Wingdings"/>
              </a:rPr>
              <a:t>continuously growing</a:t>
            </a:r>
          </a:p>
          <a:p>
            <a:pPr marL="285750" indent="-285750">
              <a:buFont typeface="Wingdings" charset="0"/>
              <a:buChar char="à"/>
            </a:pPr>
            <a:endParaRPr lang="en-US" sz="1000" b="0" dirty="0">
              <a:effectLst/>
              <a:latin typeface="Comic Sans MS" panose="030F0902030302020204" pitchFamily="66" charset="0"/>
              <a:ea typeface="Comic Sans MS" charset="0"/>
              <a:cs typeface="Times New Roman" panose="02020603050405020304" pitchFamily="18" charset="0"/>
              <a:sym typeface="Wingdings"/>
            </a:endParaRPr>
          </a:p>
          <a:p>
            <a:pPr marL="285750" indent="-285750">
              <a:buFont typeface="Wingdings" charset="0"/>
              <a:buChar char="à"/>
            </a:pPr>
            <a:r>
              <a:rPr lang="en-US" b="0" dirty="0">
                <a:solidFill>
                  <a:srgbClr val="0000FF"/>
                </a:solidFill>
                <a:effectLst/>
                <a:latin typeface="Comic Sans MS" panose="030F0902030302020204" pitchFamily="66" charset="0"/>
                <a:ea typeface="Comic Sans MS" charset="0"/>
                <a:cs typeface="Times New Roman" panose="02020603050405020304" pitchFamily="18" charset="0"/>
                <a:sym typeface="Wingdings"/>
              </a:rPr>
              <a:t>Please sign up and join us</a:t>
            </a:r>
          </a:p>
          <a:p>
            <a:r>
              <a:rPr lang="en-US" b="0" dirty="0">
                <a:effectLst/>
                <a:latin typeface="Comic Sans MS" panose="030F0902030302020204" pitchFamily="66" charset="0"/>
                <a:ea typeface="Comic Sans MS" charset="0"/>
                <a:cs typeface="Times New Roman" panose="02020603050405020304" pitchFamily="18" charset="0"/>
              </a:rPr>
              <a:t>   http://</a:t>
            </a:r>
            <a:r>
              <a:rPr lang="en-US" b="0" dirty="0" err="1">
                <a:effectLst/>
                <a:latin typeface="Comic Sans MS" panose="030F0902030302020204" pitchFamily="66" charset="0"/>
                <a:ea typeface="Comic Sans MS" charset="0"/>
                <a:cs typeface="Times New Roman" panose="02020603050405020304" pitchFamily="18" charset="0"/>
              </a:rPr>
              <a:t>www.eicug.org</a:t>
            </a:r>
            <a:endParaRPr lang="en-US" b="0" dirty="0">
              <a:effectLst/>
              <a:latin typeface="Comic Sans MS" panose="030F0902030302020204" pitchFamily="66" charset="0"/>
              <a:ea typeface="Comic Sans MS" charset="0"/>
              <a:cs typeface="Times New Roman" panose="02020603050405020304" pitchFamily="18" charset="0"/>
            </a:endParaRPr>
          </a:p>
        </p:txBody>
      </p:sp>
      <p:sp>
        <p:nvSpPr>
          <p:cNvPr id="7" name="TextBox 6"/>
          <p:cNvSpPr txBox="1"/>
          <p:nvPr/>
        </p:nvSpPr>
        <p:spPr>
          <a:xfrm>
            <a:off x="11572" y="5342635"/>
            <a:ext cx="7830208" cy="646331"/>
          </a:xfrm>
          <a:prstGeom prst="rect">
            <a:avLst/>
          </a:prstGeom>
          <a:noFill/>
        </p:spPr>
        <p:txBody>
          <a:bodyPr wrap="square" rtlCol="0">
            <a:spAutoFit/>
          </a:bodyPr>
          <a:lstStyle/>
          <a:p>
            <a:pPr marL="285750" indent="-285750">
              <a:buClr>
                <a:srgbClr val="0000FF"/>
              </a:buClr>
              <a:buFont typeface="Wingdings" charset="2"/>
              <a:buChar char="q"/>
            </a:pPr>
            <a:r>
              <a:rPr lang="en-US" b="0" dirty="0">
                <a:effectLst/>
                <a:latin typeface="Comic Sans MS" panose="030F0902030302020204" pitchFamily="66" charset="0"/>
                <a:ea typeface="Comic Sans MS" charset="0"/>
                <a:cs typeface="Times New Roman" panose="02020603050405020304" pitchFamily="18" charset="0"/>
              </a:rPr>
              <a:t>Next EIC user group meeting: </a:t>
            </a:r>
          </a:p>
          <a:p>
            <a:pPr>
              <a:buClr>
                <a:srgbClr val="0000FF"/>
              </a:buClr>
            </a:pPr>
            <a:r>
              <a:rPr lang="en-US" b="0" dirty="0">
                <a:effectLst/>
                <a:latin typeface="Comic Sans MS" panose="030F0902030302020204" pitchFamily="66" charset="0"/>
                <a:ea typeface="Comic Sans MS" charset="0"/>
                <a:cs typeface="Times New Roman" panose="02020603050405020304" pitchFamily="18" charset="0"/>
              </a:rPr>
              <a:t>     3</a:t>
            </a:r>
            <a:r>
              <a:rPr lang="en-US" b="0" baseline="30000" dirty="0">
                <a:effectLst/>
                <a:latin typeface="Comic Sans MS" panose="030F0902030302020204" pitchFamily="66" charset="0"/>
                <a:ea typeface="Comic Sans MS" charset="0"/>
                <a:cs typeface="Times New Roman" panose="02020603050405020304" pitchFamily="18" charset="0"/>
              </a:rPr>
              <a:t>rd</a:t>
            </a:r>
            <a:r>
              <a:rPr lang="en-US" b="0" dirty="0">
                <a:effectLst/>
                <a:latin typeface="Comic Sans MS" panose="030F0902030302020204" pitchFamily="66" charset="0"/>
                <a:ea typeface="Comic Sans MS" charset="0"/>
                <a:cs typeface="Times New Roman" panose="02020603050405020304" pitchFamily="18" charset="0"/>
              </a:rPr>
              <a:t> to 7</a:t>
            </a:r>
            <a:r>
              <a:rPr lang="en-US" b="0" baseline="30000" dirty="0">
                <a:effectLst/>
                <a:latin typeface="Comic Sans MS" panose="030F0902030302020204" pitchFamily="66" charset="0"/>
                <a:ea typeface="Comic Sans MS" charset="0"/>
                <a:cs typeface="Times New Roman" panose="02020603050405020304" pitchFamily="18" charset="0"/>
              </a:rPr>
              <a:t>th</a:t>
            </a:r>
            <a:r>
              <a:rPr lang="en-US" b="0" dirty="0">
                <a:effectLst/>
                <a:latin typeface="Comic Sans MS" panose="030F0902030302020204" pitchFamily="66" charset="0"/>
                <a:ea typeface="Comic Sans MS" charset="0"/>
                <a:cs typeface="Times New Roman" panose="02020603050405020304" pitchFamily="18" charset="0"/>
              </a:rPr>
              <a:t> of August 2020 Miami, Florida</a:t>
            </a:r>
          </a:p>
        </p:txBody>
      </p:sp>
      <p:sp>
        <p:nvSpPr>
          <p:cNvPr id="8" name="TextBox 7"/>
          <p:cNvSpPr txBox="1"/>
          <p:nvPr/>
        </p:nvSpPr>
        <p:spPr>
          <a:xfrm>
            <a:off x="-2916" y="4376730"/>
            <a:ext cx="8219085" cy="923330"/>
          </a:xfrm>
          <a:prstGeom prst="rect">
            <a:avLst/>
          </a:prstGeom>
          <a:noFill/>
        </p:spPr>
        <p:txBody>
          <a:bodyPr wrap="square" rtlCol="0">
            <a:spAutoFit/>
          </a:bodyPr>
          <a:lstStyle/>
          <a:p>
            <a:pPr marL="285750" indent="-285750">
              <a:buClr>
                <a:srgbClr val="0000FF"/>
              </a:buClr>
              <a:buFont typeface="Wingdings" charset="2"/>
              <a:buChar char="q"/>
            </a:pPr>
            <a:r>
              <a:rPr lang="en-US" b="0" dirty="0">
                <a:effectLst/>
                <a:latin typeface="Comic Sans MS" panose="030F0902030302020204" pitchFamily="66" charset="0"/>
                <a:ea typeface="Comic Sans MS" charset="0"/>
                <a:cs typeface="Times New Roman" panose="02020603050405020304" pitchFamily="18" charset="0"/>
              </a:rPr>
              <a:t>Very active generic EIC detector R&amp;D program: </a:t>
            </a:r>
          </a:p>
          <a:p>
            <a:pPr>
              <a:buClr>
                <a:srgbClr val="0000FF"/>
              </a:buClr>
            </a:pPr>
            <a:r>
              <a:rPr lang="en-US" b="0" dirty="0">
                <a:effectLst/>
                <a:latin typeface="Comic Sans MS" panose="030F0902030302020204" pitchFamily="66" charset="0"/>
                <a:ea typeface="Comic Sans MS" charset="0"/>
                <a:cs typeface="Times New Roman" panose="02020603050405020304" pitchFamily="18" charset="0"/>
              </a:rPr>
              <a:t>     </a:t>
            </a:r>
            <a:r>
              <a:rPr lang="en-US" b="0" dirty="0">
                <a:effectLst/>
                <a:latin typeface="Comic Sans MS" panose="030F0902030302020204" pitchFamily="66" charset="0"/>
                <a:ea typeface="Comic Sans MS" charset="0"/>
                <a:cs typeface="Times New Roman" panose="02020603050405020304" pitchFamily="18" charset="0"/>
                <a:hlinkClick r:id="" action="ppaction://noaction">
                  <a:extLst>
                    <a:ext uri="{A12FA001-AC4F-418D-AE19-62706E023703}">
                      <ahyp:hlinkClr xmlns:ahyp="http://schemas.microsoft.com/office/drawing/2018/hyperlinkcolor" val="tx"/>
                    </a:ext>
                  </a:extLst>
                </a:hlinkClick>
              </a:rPr>
              <a:t>https://wiki.bnl.gov/conferences/index.php/EIC_R%25D</a:t>
            </a:r>
            <a:endParaRPr lang="en-US" b="0" dirty="0">
              <a:effectLst/>
              <a:latin typeface="Comic Sans MS" panose="030F0902030302020204" pitchFamily="66" charset="0"/>
              <a:ea typeface="Comic Sans MS" charset="0"/>
              <a:cs typeface="Times New Roman" panose="02020603050405020304" pitchFamily="18" charset="0"/>
            </a:endParaRPr>
          </a:p>
          <a:p>
            <a:pPr>
              <a:buClr>
                <a:srgbClr val="0000FF"/>
              </a:buClr>
            </a:pPr>
            <a:r>
              <a:rPr lang="en-US" b="0" dirty="0">
                <a:effectLst/>
                <a:latin typeface="Comic Sans MS" panose="030F0902030302020204" pitchFamily="66" charset="0"/>
                <a:ea typeface="Comic Sans MS" charset="0"/>
                <a:cs typeface="Times New Roman" panose="02020603050405020304" pitchFamily="18" charset="0"/>
              </a:rPr>
              <a:t>     37 groups collaborate in tracking, calorimeter, PID consortia and …….  </a:t>
            </a:r>
          </a:p>
        </p:txBody>
      </p:sp>
      <p:sp>
        <p:nvSpPr>
          <p:cNvPr id="9" name="TextBox 8"/>
          <p:cNvSpPr txBox="1"/>
          <p:nvPr/>
        </p:nvSpPr>
        <p:spPr>
          <a:xfrm>
            <a:off x="4076" y="5963810"/>
            <a:ext cx="7899348" cy="646331"/>
          </a:xfrm>
          <a:prstGeom prst="rect">
            <a:avLst/>
          </a:prstGeom>
          <a:noFill/>
        </p:spPr>
        <p:txBody>
          <a:bodyPr wrap="square" rtlCol="0">
            <a:spAutoFit/>
          </a:bodyPr>
          <a:lstStyle/>
          <a:p>
            <a:pPr marL="285750" indent="-285750">
              <a:buClr>
                <a:srgbClr val="0000FF"/>
              </a:buClr>
              <a:buFont typeface="Wingdings" charset="2"/>
              <a:buChar char="q"/>
            </a:pPr>
            <a:r>
              <a:rPr lang="en-US" dirty="0">
                <a:latin typeface="Comic Sans MS" panose="030F0902030302020204" pitchFamily="66" charset="0"/>
                <a:ea typeface="Comic Sans MS" charset="0"/>
                <a:cs typeface="Times New Roman" panose="02020603050405020304" pitchFamily="18" charset="0"/>
              </a:rPr>
              <a:t>EIC Conference series: </a:t>
            </a:r>
            <a:r>
              <a:rPr lang="en-US" dirty="0">
                <a:solidFill>
                  <a:srgbClr val="0000FF"/>
                </a:solidFill>
                <a:latin typeface="Comic Sans MS" panose="030F0902030302020204" pitchFamily="66" charset="0"/>
                <a:ea typeface="Comic Sans MS" charset="0"/>
                <a:cs typeface="Times New Roman" panose="02020603050405020304" pitchFamily="18" charset="0"/>
              </a:rPr>
              <a:t>POETIC </a:t>
            </a:r>
            <a:r>
              <a:rPr lang="en-US" sz="1200" dirty="0">
                <a:latin typeface="Comic Sans MS" panose="030F0902030302020204" pitchFamily="66" charset="0"/>
                <a:ea typeface="Comic Sans MS" charset="0"/>
                <a:cs typeface="Times New Roman" panose="02020603050405020304" pitchFamily="18" charset="0"/>
              </a:rPr>
              <a:t>(Physics Opportunities at an </a:t>
            </a:r>
            <a:r>
              <a:rPr lang="en-US" sz="1200" dirty="0" err="1">
                <a:latin typeface="Comic Sans MS" panose="030F0902030302020204" pitchFamily="66" charset="0"/>
                <a:ea typeface="Comic Sans MS" charset="0"/>
                <a:cs typeface="Times New Roman" panose="02020603050405020304" pitchFamily="18" charset="0"/>
              </a:rPr>
              <a:t>ElecTron</a:t>
            </a:r>
            <a:r>
              <a:rPr lang="en-US" sz="1200" dirty="0">
                <a:latin typeface="Comic Sans MS" panose="030F0902030302020204" pitchFamily="66" charset="0"/>
                <a:ea typeface="Comic Sans MS" charset="0"/>
                <a:cs typeface="Times New Roman" panose="02020603050405020304" pitchFamily="18" charset="0"/>
              </a:rPr>
              <a:t>-Ion Collider)</a:t>
            </a:r>
          </a:p>
          <a:p>
            <a:r>
              <a:rPr lang="en-US" dirty="0">
                <a:latin typeface="Comic Sans MS" panose="030F0902030302020204" pitchFamily="66" charset="0"/>
                <a:ea typeface="Comic Sans MS" charset="0"/>
                <a:cs typeface="Times New Roman" panose="02020603050405020304" pitchFamily="18" charset="0"/>
              </a:rPr>
              <a:t>     next conference in spring 2021 in Brazil</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19987" t="17003" r="2446" b="40509"/>
          <a:stretch/>
        </p:blipFill>
        <p:spPr>
          <a:xfrm>
            <a:off x="265043" y="355442"/>
            <a:ext cx="4175196" cy="2959652"/>
          </a:xfrm>
          <a:prstGeom prst="rect">
            <a:avLst/>
          </a:prstGeom>
        </p:spPr>
      </p:pic>
      <p:sp>
        <p:nvSpPr>
          <p:cNvPr id="12" name="TextBox 11">
            <a:extLst>
              <a:ext uri="{FF2B5EF4-FFF2-40B4-BE49-F238E27FC236}">
                <a16:creationId xmlns:a16="http://schemas.microsoft.com/office/drawing/2014/main" id="{4E764012-F950-C840-9BF8-4D903743C322}"/>
              </a:ext>
            </a:extLst>
          </p:cNvPr>
          <p:cNvSpPr txBox="1"/>
          <p:nvPr/>
        </p:nvSpPr>
        <p:spPr>
          <a:xfrm>
            <a:off x="11572" y="3215517"/>
            <a:ext cx="8219085" cy="1200329"/>
          </a:xfrm>
          <a:prstGeom prst="rect">
            <a:avLst/>
          </a:prstGeom>
          <a:noFill/>
        </p:spPr>
        <p:txBody>
          <a:bodyPr wrap="square" rtlCol="0">
            <a:spAutoFit/>
          </a:bodyPr>
          <a:lstStyle/>
          <a:p>
            <a:pPr marL="285750" indent="-285750">
              <a:buClr>
                <a:srgbClr val="0000FF"/>
              </a:buClr>
              <a:buFont typeface="Wingdings" charset="2"/>
              <a:buChar char="q"/>
            </a:pPr>
            <a:r>
              <a:rPr lang="en-US" dirty="0">
                <a:latin typeface="Comic Sans MS" panose="030F0902030302020204" pitchFamily="66" charset="0"/>
              </a:rPr>
              <a:t>Yellow Report Initiative is to advance the state and detail of the documented physics and detector concepts in preparation for the realization of the EIC (http://</a:t>
            </a:r>
            <a:r>
              <a:rPr lang="en-US" dirty="0" err="1">
                <a:latin typeface="Comic Sans MS" panose="030F0902030302020204" pitchFamily="66" charset="0"/>
              </a:rPr>
              <a:t>www.eicug.org</a:t>
            </a:r>
            <a:r>
              <a:rPr lang="en-US" dirty="0">
                <a:latin typeface="Comic Sans MS" panose="030F0902030302020204" pitchFamily="66" charset="0"/>
              </a:rPr>
              <a:t>/web/content/yellow-report-initiative)</a:t>
            </a:r>
            <a:endParaRPr lang="en-US" b="0" dirty="0">
              <a:effectLst/>
              <a:latin typeface="Comic Sans MS" panose="030F0902030302020204" pitchFamily="66" charset="0"/>
              <a:ea typeface="Comic Sans MS" charset="0"/>
              <a:cs typeface="Times New Roman" panose="02020603050405020304" pitchFamily="18" charset="0"/>
            </a:endParaRPr>
          </a:p>
        </p:txBody>
      </p:sp>
    </p:spTree>
    <p:extLst>
      <p:ext uri="{BB962C8B-B14F-4D97-AF65-F5344CB8AC3E}">
        <p14:creationId xmlns:p14="http://schemas.microsoft.com/office/powerpoint/2010/main" val="3899800075"/>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90DCF-BB19-DF41-843B-7B0AC22D21D1}"/>
              </a:ext>
            </a:extLst>
          </p:cNvPr>
          <p:cNvSpPr>
            <a:spLocks noGrp="1"/>
          </p:cNvSpPr>
          <p:nvPr>
            <p:ph type="title"/>
          </p:nvPr>
        </p:nvSpPr>
        <p:spPr/>
        <p:txBody>
          <a:bodyPr/>
          <a:lstStyle/>
          <a:p>
            <a:r>
              <a:rPr lang="en-US" dirty="0"/>
              <a:t>Summary</a:t>
            </a:r>
          </a:p>
        </p:txBody>
      </p:sp>
      <p:sp>
        <p:nvSpPr>
          <p:cNvPr id="3" name="Date Placeholder 2">
            <a:extLst>
              <a:ext uri="{FF2B5EF4-FFF2-40B4-BE49-F238E27FC236}">
                <a16:creationId xmlns:a16="http://schemas.microsoft.com/office/drawing/2014/main" id="{82954D93-CEE6-AC41-A710-CE71DF74ABFF}"/>
              </a:ext>
            </a:extLst>
          </p:cNvPr>
          <p:cNvSpPr>
            <a:spLocks noGrp="1"/>
          </p:cNvSpPr>
          <p:nvPr>
            <p:ph type="dt" sz="half" idx="10"/>
          </p:nvPr>
        </p:nvSpPr>
        <p:spPr/>
        <p:txBody>
          <a:bodyPr/>
          <a:lstStyle/>
          <a:p>
            <a:r>
              <a:rPr lang="en-US"/>
              <a:t>E.C. Aschenauer</a:t>
            </a:r>
            <a:endParaRPr lang="en-US" dirty="0"/>
          </a:p>
        </p:txBody>
      </p:sp>
      <p:sp>
        <p:nvSpPr>
          <p:cNvPr id="4" name="Footer Placeholder 3">
            <a:extLst>
              <a:ext uri="{FF2B5EF4-FFF2-40B4-BE49-F238E27FC236}">
                <a16:creationId xmlns:a16="http://schemas.microsoft.com/office/drawing/2014/main" id="{9BA0E00B-8E9A-8F4C-B838-FC97ADBCAB71}"/>
              </a:ext>
            </a:extLst>
          </p:cNvPr>
          <p:cNvSpPr>
            <a:spLocks noGrp="1"/>
          </p:cNvSpPr>
          <p:nvPr>
            <p:ph type="ftr" sz="quarter" idx="11"/>
          </p:nvPr>
        </p:nvSpPr>
        <p:spPr/>
        <p:txBody>
          <a:bodyPr/>
          <a:lstStyle/>
          <a:p>
            <a:r>
              <a:rPr lang="en-US"/>
              <a:t>HENPIC April 2020</a:t>
            </a:r>
            <a:endParaRPr lang="en-US" dirty="0"/>
          </a:p>
        </p:txBody>
      </p:sp>
      <p:sp>
        <p:nvSpPr>
          <p:cNvPr id="5" name="Slide Number Placeholder 4">
            <a:extLst>
              <a:ext uri="{FF2B5EF4-FFF2-40B4-BE49-F238E27FC236}">
                <a16:creationId xmlns:a16="http://schemas.microsoft.com/office/drawing/2014/main" id="{54AA4253-8016-004F-B4CE-E02652BFF703}"/>
              </a:ext>
            </a:extLst>
          </p:cNvPr>
          <p:cNvSpPr>
            <a:spLocks noGrp="1"/>
          </p:cNvSpPr>
          <p:nvPr>
            <p:ph type="sldNum" sz="quarter" idx="12"/>
          </p:nvPr>
        </p:nvSpPr>
        <p:spPr/>
        <p:txBody>
          <a:bodyPr/>
          <a:lstStyle/>
          <a:p>
            <a:fld id="{893C5830-40F3-F04E-B2E3-10E6672BA8FF}" type="slidenum">
              <a:rPr lang="en-US" smtClean="0"/>
              <a:pPr/>
              <a:t>36</a:t>
            </a:fld>
            <a:endParaRPr lang="en-US"/>
          </a:p>
        </p:txBody>
      </p:sp>
      <p:sp>
        <p:nvSpPr>
          <p:cNvPr id="6" name="Rectangle 5">
            <a:extLst>
              <a:ext uri="{FF2B5EF4-FFF2-40B4-BE49-F238E27FC236}">
                <a16:creationId xmlns:a16="http://schemas.microsoft.com/office/drawing/2014/main" id="{19BD6A2D-076B-F540-9CA7-4FF72E1ED8C3}"/>
              </a:ext>
            </a:extLst>
          </p:cNvPr>
          <p:cNvSpPr/>
          <p:nvPr/>
        </p:nvSpPr>
        <p:spPr>
          <a:xfrm>
            <a:off x="1944120" y="1406994"/>
            <a:ext cx="5179559" cy="1754326"/>
          </a:xfrm>
          <a:prstGeom prst="rect">
            <a:avLst/>
          </a:prstGeom>
          <a:noFill/>
        </p:spPr>
        <p:txBody>
          <a:bodyPr wrap="none" lIns="91440" tIns="45720" rIns="91440" bIns="45720">
            <a:spAutoFit/>
          </a:bodyPr>
          <a:lstStyle/>
          <a:p>
            <a:pPr algn="ctr"/>
            <a:r>
              <a:rPr lang="en-US" sz="5400" b="1" cap="none" spc="0" dirty="0">
                <a:ln w="12700">
                  <a:solidFill>
                    <a:srgbClr val="0432FF"/>
                  </a:solidFill>
                  <a:prstDash val="solid"/>
                </a:ln>
                <a:gradFill>
                  <a:gsLst>
                    <a:gs pos="0">
                      <a:srgbClr val="0432FF"/>
                    </a:gs>
                    <a:gs pos="100000">
                      <a:schemeClr val="bg1"/>
                    </a:gs>
                  </a:gsLst>
                  <a:lin ang="5400000" scaled="1"/>
                </a:gradFill>
                <a:effectLst>
                  <a:glow rad="139700">
                    <a:schemeClr val="accent3">
                      <a:satMod val="175000"/>
                      <a:alpha val="40000"/>
                    </a:schemeClr>
                  </a:glow>
                  <a:outerShdw blurRad="50800" dist="38100" dir="18900000" algn="bl" rotWithShape="0">
                    <a:prstClr val="black">
                      <a:alpha val="40000"/>
                    </a:prstClr>
                  </a:outerShdw>
                </a:effectLst>
              </a:rPr>
              <a:t>Let’s get to work</a:t>
            </a:r>
          </a:p>
          <a:p>
            <a:pPr algn="ctr"/>
            <a:r>
              <a:rPr lang="en-US" sz="5400" b="1" dirty="0">
                <a:ln w="12700">
                  <a:solidFill>
                    <a:srgbClr val="0432FF"/>
                  </a:solidFill>
                  <a:prstDash val="solid"/>
                </a:ln>
                <a:gradFill>
                  <a:gsLst>
                    <a:gs pos="0">
                      <a:srgbClr val="0432FF"/>
                    </a:gs>
                    <a:gs pos="100000">
                      <a:schemeClr val="bg1"/>
                    </a:gs>
                  </a:gsLst>
                  <a:lin ang="5400000" scaled="1"/>
                </a:gradFill>
                <a:effectLst>
                  <a:glow rad="139700">
                    <a:schemeClr val="accent3">
                      <a:satMod val="175000"/>
                      <a:alpha val="40000"/>
                    </a:schemeClr>
                  </a:glow>
                  <a:outerShdw blurRad="50800" dist="38100" dir="18900000" algn="bl" rotWithShape="0">
                    <a:prstClr val="black">
                      <a:alpha val="40000"/>
                    </a:prstClr>
                  </a:outerShdw>
                </a:effectLst>
              </a:rPr>
              <a:t>and built EIC</a:t>
            </a:r>
            <a:endParaRPr lang="en-US" sz="5400" b="1" cap="none" spc="0" dirty="0">
              <a:ln w="12700">
                <a:solidFill>
                  <a:srgbClr val="0432FF"/>
                </a:solidFill>
                <a:prstDash val="solid"/>
              </a:ln>
              <a:gradFill>
                <a:gsLst>
                  <a:gs pos="0">
                    <a:srgbClr val="0432FF"/>
                  </a:gs>
                  <a:gs pos="100000">
                    <a:schemeClr val="bg1"/>
                  </a:gs>
                </a:gsLst>
                <a:lin ang="5400000" scaled="1"/>
              </a:gradFill>
              <a:effectLst>
                <a:glow rad="139700">
                  <a:schemeClr val="accent3">
                    <a:satMod val="175000"/>
                    <a:alpha val="40000"/>
                  </a:schemeClr>
                </a:glow>
                <a:outerShdw blurRad="50800" dist="38100" dir="18900000" algn="bl" rotWithShape="0">
                  <a:prstClr val="black">
                    <a:alpha val="40000"/>
                  </a:prstClr>
                </a:outerShdw>
              </a:effectLst>
            </a:endParaRPr>
          </a:p>
        </p:txBody>
      </p:sp>
      <p:pic>
        <p:nvPicPr>
          <p:cNvPr id="7" name="Picture 6">
            <a:extLst>
              <a:ext uri="{FF2B5EF4-FFF2-40B4-BE49-F238E27FC236}">
                <a16:creationId xmlns:a16="http://schemas.microsoft.com/office/drawing/2014/main" id="{A09988A3-8ECE-1646-BACB-42EB95385862}"/>
              </a:ext>
            </a:extLst>
          </p:cNvPr>
          <p:cNvPicPr>
            <a:picLocks noChangeAspect="1"/>
          </p:cNvPicPr>
          <p:nvPr/>
        </p:nvPicPr>
        <p:blipFill>
          <a:blip r:embed="rId2"/>
          <a:stretch>
            <a:fillRect/>
          </a:stretch>
        </p:blipFill>
        <p:spPr>
          <a:xfrm>
            <a:off x="3321050" y="3103960"/>
            <a:ext cx="2501900" cy="3238500"/>
          </a:xfrm>
          <a:prstGeom prst="rect">
            <a:avLst/>
          </a:prstGeom>
        </p:spPr>
      </p:pic>
      <p:sp>
        <p:nvSpPr>
          <p:cNvPr id="9" name="TextBox 8">
            <a:extLst>
              <a:ext uri="{FF2B5EF4-FFF2-40B4-BE49-F238E27FC236}">
                <a16:creationId xmlns:a16="http://schemas.microsoft.com/office/drawing/2014/main" id="{B8A21EFC-C1FC-8C44-A4B8-0A042A00BF68}"/>
              </a:ext>
            </a:extLst>
          </p:cNvPr>
          <p:cNvSpPr txBox="1"/>
          <p:nvPr/>
        </p:nvSpPr>
        <p:spPr>
          <a:xfrm>
            <a:off x="1379463" y="688336"/>
            <a:ext cx="6385081" cy="707886"/>
          </a:xfrm>
          <a:prstGeom prst="rect">
            <a:avLst/>
          </a:prstGeom>
          <a:noFill/>
        </p:spPr>
        <p:txBody>
          <a:bodyPr wrap="none" rtlCol="0">
            <a:spAutoFit/>
          </a:bodyPr>
          <a:lstStyle/>
          <a:p>
            <a:pPr algn="ctr"/>
            <a:r>
              <a:rPr lang="en-US" sz="2000" dirty="0">
                <a:latin typeface="Comic Sans MS" panose="030F0902030302020204" pitchFamily="66" charset="0"/>
              </a:rPr>
              <a:t>EIC will provide highest precision data to constrain </a:t>
            </a:r>
          </a:p>
          <a:p>
            <a:pPr algn="ctr"/>
            <a:r>
              <a:rPr lang="en-US" sz="2000" dirty="0">
                <a:latin typeface="Comic Sans MS" panose="030F0902030302020204" pitchFamily="66" charset="0"/>
              </a:rPr>
              <a:t>the inner structure of nucleons and nuclei </a:t>
            </a:r>
          </a:p>
        </p:txBody>
      </p:sp>
    </p:spTree>
    <p:extLst>
      <p:ext uri="{BB962C8B-B14F-4D97-AF65-F5344CB8AC3E}">
        <p14:creationId xmlns:p14="http://schemas.microsoft.com/office/powerpoint/2010/main" val="677575323"/>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E.C. Aschenauer</a:t>
            </a:r>
            <a:endParaRPr lang="en-US" dirty="0"/>
          </a:p>
        </p:txBody>
      </p:sp>
      <p:sp>
        <p:nvSpPr>
          <p:cNvPr id="3" name="Footer Placeholder 2"/>
          <p:cNvSpPr>
            <a:spLocks noGrp="1"/>
          </p:cNvSpPr>
          <p:nvPr>
            <p:ph type="ftr" sz="quarter" idx="11"/>
          </p:nvPr>
        </p:nvSpPr>
        <p:spPr/>
        <p:txBody>
          <a:bodyPr/>
          <a:lstStyle/>
          <a:p>
            <a:r>
              <a:rPr lang="en-US"/>
              <a:t>HENPIC April 2020</a:t>
            </a:r>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37</a:t>
            </a:fld>
            <a:endParaRPr lang="en-US"/>
          </a:p>
        </p:txBody>
      </p:sp>
      <p:pic>
        <p:nvPicPr>
          <p:cNvPr id="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08" y="2791630"/>
            <a:ext cx="9052560" cy="2637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500567"/>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D15B73-9C41-0849-8756-5FE74B3D0DCC}"/>
              </a:ext>
            </a:extLst>
          </p:cNvPr>
          <p:cNvSpPr>
            <a:spLocks noGrp="1"/>
          </p:cNvSpPr>
          <p:nvPr>
            <p:ph type="dt" sz="half" idx="10"/>
          </p:nvPr>
        </p:nvSpPr>
        <p:spPr/>
        <p:txBody>
          <a:bodyPr/>
          <a:lstStyle/>
          <a:p>
            <a:r>
              <a:rPr lang="en-US"/>
              <a:t>E.C. Aschenauer</a:t>
            </a:r>
            <a:endParaRPr lang="en-US" dirty="0"/>
          </a:p>
        </p:txBody>
      </p:sp>
      <p:sp>
        <p:nvSpPr>
          <p:cNvPr id="3" name="Footer Placeholder 2">
            <a:extLst>
              <a:ext uri="{FF2B5EF4-FFF2-40B4-BE49-F238E27FC236}">
                <a16:creationId xmlns:a16="http://schemas.microsoft.com/office/drawing/2014/main" id="{1C8DE5B8-A44B-DF46-A38E-902551C8745E}"/>
              </a:ext>
            </a:extLst>
          </p:cNvPr>
          <p:cNvSpPr>
            <a:spLocks noGrp="1"/>
          </p:cNvSpPr>
          <p:nvPr>
            <p:ph type="ftr" sz="quarter" idx="11"/>
          </p:nvPr>
        </p:nvSpPr>
        <p:spPr/>
        <p:txBody>
          <a:bodyPr/>
          <a:lstStyle/>
          <a:p>
            <a:r>
              <a:rPr lang="en-US"/>
              <a:t>HENPIC April 2020</a:t>
            </a:r>
            <a:endParaRPr lang="en-US" dirty="0"/>
          </a:p>
        </p:txBody>
      </p:sp>
      <p:sp>
        <p:nvSpPr>
          <p:cNvPr id="4" name="Slide Number Placeholder 3">
            <a:extLst>
              <a:ext uri="{FF2B5EF4-FFF2-40B4-BE49-F238E27FC236}">
                <a16:creationId xmlns:a16="http://schemas.microsoft.com/office/drawing/2014/main" id="{33DB7847-E18A-4040-8361-34DE6F6BC2D0}"/>
              </a:ext>
            </a:extLst>
          </p:cNvPr>
          <p:cNvSpPr>
            <a:spLocks noGrp="1"/>
          </p:cNvSpPr>
          <p:nvPr>
            <p:ph type="sldNum" sz="quarter" idx="12"/>
          </p:nvPr>
        </p:nvSpPr>
        <p:spPr/>
        <p:txBody>
          <a:bodyPr/>
          <a:lstStyle/>
          <a:p>
            <a:fld id="{893C5830-40F3-F04E-B2E3-10E6672BA8FF}" type="slidenum">
              <a:rPr lang="en-US" smtClean="0"/>
              <a:pPr/>
              <a:t>38</a:t>
            </a:fld>
            <a:endParaRPr lang="en-US"/>
          </a:p>
        </p:txBody>
      </p:sp>
      <p:sp>
        <p:nvSpPr>
          <p:cNvPr id="5" name="Title 4">
            <a:extLst>
              <a:ext uri="{FF2B5EF4-FFF2-40B4-BE49-F238E27FC236}">
                <a16:creationId xmlns:a16="http://schemas.microsoft.com/office/drawing/2014/main" id="{AE4F7B80-C964-6844-AEDA-A1F9FC6257C9}"/>
              </a:ext>
            </a:extLst>
          </p:cNvPr>
          <p:cNvSpPr>
            <a:spLocks noGrp="1"/>
          </p:cNvSpPr>
          <p:nvPr>
            <p:ph type="title"/>
          </p:nvPr>
        </p:nvSpPr>
        <p:spPr/>
        <p:txBody>
          <a:bodyPr/>
          <a:lstStyle/>
          <a:p>
            <a:r>
              <a:rPr lang="en-US" dirty="0"/>
              <a:t>Deep Inelastic Scattering</a:t>
            </a:r>
          </a:p>
        </p:txBody>
      </p:sp>
      <p:pic>
        <p:nvPicPr>
          <p:cNvPr id="6" name="DIS-Kinematics_revised copy.pdf">
            <a:extLst>
              <a:ext uri="{FF2B5EF4-FFF2-40B4-BE49-F238E27FC236}">
                <a16:creationId xmlns:a16="http://schemas.microsoft.com/office/drawing/2014/main" id="{E309E3BA-4FF9-6C40-A98C-C35B72017294}"/>
              </a:ext>
            </a:extLst>
          </p:cNvPr>
          <p:cNvPicPr/>
          <p:nvPr/>
        </p:nvPicPr>
        <p:blipFill>
          <a:blip r:embed="rId3"/>
          <a:stretch>
            <a:fillRect/>
          </a:stretch>
        </p:blipFill>
        <p:spPr>
          <a:xfrm>
            <a:off x="330199" y="676277"/>
            <a:ext cx="3259668" cy="2704906"/>
          </a:xfrm>
          <a:prstGeom prst="rect">
            <a:avLst/>
          </a:prstGeom>
          <a:ln w="12700">
            <a:round/>
          </a:ln>
        </p:spPr>
      </p:pic>
      <p:sp>
        <p:nvSpPr>
          <p:cNvPr id="7" name="Rectangle 5">
            <a:extLst>
              <a:ext uri="{FF2B5EF4-FFF2-40B4-BE49-F238E27FC236}">
                <a16:creationId xmlns:a16="http://schemas.microsoft.com/office/drawing/2014/main" id="{C831C418-EF83-004D-B643-0F10BA13A0E3}"/>
              </a:ext>
            </a:extLst>
          </p:cNvPr>
          <p:cNvSpPr>
            <a:spLocks/>
          </p:cNvSpPr>
          <p:nvPr/>
        </p:nvSpPr>
        <p:spPr bwMode="auto">
          <a:xfrm>
            <a:off x="7738548" y="685791"/>
            <a:ext cx="1231900" cy="677342"/>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algn="ctr" eaLnBrk="1" hangingPunct="1">
              <a:spcBef>
                <a:spcPts val="1150"/>
              </a:spcBef>
            </a:pPr>
            <a:r>
              <a:rPr lang="en-US" sz="1400" dirty="0">
                <a:solidFill>
                  <a:srgbClr val="000000"/>
                </a:solidFill>
                <a:latin typeface="Comic Sans MS" charset="0"/>
                <a:sym typeface="Comic Sans MS" charset="0"/>
              </a:rPr>
              <a:t>Measure of resolution power</a:t>
            </a:r>
          </a:p>
        </p:txBody>
      </p:sp>
      <p:sp>
        <p:nvSpPr>
          <p:cNvPr id="8" name="Rectangle 6">
            <a:extLst>
              <a:ext uri="{FF2B5EF4-FFF2-40B4-BE49-F238E27FC236}">
                <a16:creationId xmlns:a16="http://schemas.microsoft.com/office/drawing/2014/main" id="{B1423BB7-AF7D-6841-AC99-28942D29DF94}"/>
              </a:ext>
            </a:extLst>
          </p:cNvPr>
          <p:cNvSpPr>
            <a:spLocks/>
          </p:cNvSpPr>
          <p:nvPr/>
        </p:nvSpPr>
        <p:spPr bwMode="auto">
          <a:xfrm>
            <a:off x="4437425" y="2163224"/>
            <a:ext cx="1231900" cy="495309"/>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algn="ctr" eaLnBrk="1" hangingPunct="1">
              <a:spcBef>
                <a:spcPts val="1150"/>
              </a:spcBef>
            </a:pPr>
            <a:r>
              <a:rPr lang="en-US" sz="1400" dirty="0">
                <a:solidFill>
                  <a:srgbClr val="000000"/>
                </a:solidFill>
                <a:latin typeface="Comic Sans MS" charset="0"/>
                <a:sym typeface="Comic Sans MS" charset="0"/>
              </a:rPr>
              <a:t>Measure of inelasticity</a:t>
            </a:r>
          </a:p>
        </p:txBody>
      </p:sp>
      <p:sp>
        <p:nvSpPr>
          <p:cNvPr id="9" name="Rectangle 7">
            <a:extLst>
              <a:ext uri="{FF2B5EF4-FFF2-40B4-BE49-F238E27FC236}">
                <a16:creationId xmlns:a16="http://schemas.microsoft.com/office/drawing/2014/main" id="{261DE9EC-A6CD-244B-945A-CF3C71E1772A}"/>
              </a:ext>
            </a:extLst>
          </p:cNvPr>
          <p:cNvSpPr>
            <a:spLocks/>
          </p:cNvSpPr>
          <p:nvPr/>
        </p:nvSpPr>
        <p:spPr bwMode="auto">
          <a:xfrm>
            <a:off x="6128807" y="2158992"/>
            <a:ext cx="1380068" cy="855144"/>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algn="ctr" eaLnBrk="1" hangingPunct="1">
              <a:spcBef>
                <a:spcPts val="1150"/>
              </a:spcBef>
            </a:pPr>
            <a:r>
              <a:rPr lang="en-US" sz="1400" dirty="0">
                <a:solidFill>
                  <a:srgbClr val="000000"/>
                </a:solidFill>
                <a:latin typeface="Comic Sans MS" charset="0"/>
                <a:sym typeface="Comic Sans MS" charset="0"/>
              </a:rPr>
              <a:t>Measure of momentum fraction of struck quark</a:t>
            </a:r>
          </a:p>
        </p:txBody>
      </p:sp>
      <p:sp>
        <p:nvSpPr>
          <p:cNvPr id="10" name="TextBox 9">
            <a:extLst>
              <a:ext uri="{FF2B5EF4-FFF2-40B4-BE49-F238E27FC236}">
                <a16:creationId xmlns:a16="http://schemas.microsoft.com/office/drawing/2014/main" id="{1713C287-1246-9746-8F99-C938CD504161}"/>
              </a:ext>
            </a:extLst>
          </p:cNvPr>
          <p:cNvSpPr txBox="1"/>
          <p:nvPr/>
        </p:nvSpPr>
        <p:spPr>
          <a:xfrm>
            <a:off x="241300" y="659150"/>
            <a:ext cx="1593180" cy="400110"/>
          </a:xfrm>
          <a:prstGeom prst="rect">
            <a:avLst/>
          </a:prstGeom>
          <a:noFill/>
        </p:spPr>
        <p:txBody>
          <a:bodyPr wrap="none" rtlCol="0">
            <a:spAutoFit/>
          </a:bodyPr>
          <a:lstStyle/>
          <a:p>
            <a:r>
              <a:rPr lang="en-US" sz="2000" u="sng" dirty="0">
                <a:latin typeface="Comic Sans MS" panose="030F0902030302020204" pitchFamily="66" charset="0"/>
              </a:rPr>
              <a:t>Kinematics:</a:t>
            </a:r>
          </a:p>
        </p:txBody>
      </p:sp>
      <p:graphicFrame>
        <p:nvGraphicFramePr>
          <p:cNvPr id="11" name="Object 10">
            <a:extLst>
              <a:ext uri="{FF2B5EF4-FFF2-40B4-BE49-F238E27FC236}">
                <a16:creationId xmlns:a16="http://schemas.microsoft.com/office/drawing/2014/main" id="{A02D3711-2BAD-7743-985A-FCC590D3CE91}"/>
              </a:ext>
            </a:extLst>
          </p:cNvPr>
          <p:cNvGraphicFramePr>
            <a:graphicFrameLocks noChangeAspect="1"/>
          </p:cNvGraphicFramePr>
          <p:nvPr/>
        </p:nvGraphicFramePr>
        <p:xfrm>
          <a:off x="7612058" y="1471118"/>
          <a:ext cx="1489607" cy="460703"/>
        </p:xfrm>
        <a:graphic>
          <a:graphicData uri="http://schemas.openxmlformats.org/presentationml/2006/ole">
            <mc:AlternateContent xmlns:mc="http://schemas.openxmlformats.org/markup-compatibility/2006">
              <mc:Choice xmlns:v="urn:schemas-microsoft-com:vml" Requires="v">
                <p:oleObj spid="_x0000_s89224" name="Equation" r:id="rId4" imgW="1231900" imgH="381000" progId="Equation.DSMT4">
                  <p:embed/>
                </p:oleObj>
              </mc:Choice>
              <mc:Fallback>
                <p:oleObj name="Equation" r:id="rId4" imgW="1231900" imgH="381000" progId="Equation.DSMT4">
                  <p:embed/>
                  <p:pic>
                    <p:nvPicPr>
                      <p:cNvPr id="11" name="Object 10">
                        <a:extLst>
                          <a:ext uri="{FF2B5EF4-FFF2-40B4-BE49-F238E27FC236}">
                            <a16:creationId xmlns:a16="http://schemas.microsoft.com/office/drawing/2014/main" id="{A02D3711-2BAD-7743-985A-FCC590D3CE91}"/>
                          </a:ext>
                        </a:extLst>
                      </p:cNvPr>
                      <p:cNvPicPr/>
                      <p:nvPr/>
                    </p:nvPicPr>
                    <p:blipFill>
                      <a:blip r:embed="rId5"/>
                      <a:stretch>
                        <a:fillRect/>
                      </a:stretch>
                    </p:blipFill>
                    <p:spPr>
                      <a:xfrm>
                        <a:off x="7612058" y="1471118"/>
                        <a:ext cx="1489607" cy="460703"/>
                      </a:xfrm>
                      <a:prstGeom prst="rect">
                        <a:avLst/>
                      </a:prstGeom>
                    </p:spPr>
                  </p:pic>
                </p:oleObj>
              </mc:Fallback>
            </mc:AlternateContent>
          </a:graphicData>
        </a:graphic>
      </p:graphicFrame>
      <p:sp>
        <p:nvSpPr>
          <p:cNvPr id="12" name="Rectangle 7">
            <a:extLst>
              <a:ext uri="{FF2B5EF4-FFF2-40B4-BE49-F238E27FC236}">
                <a16:creationId xmlns:a16="http://schemas.microsoft.com/office/drawing/2014/main" id="{C597ED45-21F5-6B43-A19E-D95AEC19AA5D}"/>
              </a:ext>
            </a:extLst>
          </p:cNvPr>
          <p:cNvSpPr>
            <a:spLocks/>
          </p:cNvSpPr>
          <p:nvPr/>
        </p:nvSpPr>
        <p:spPr bwMode="auto">
          <a:xfrm>
            <a:off x="7682992" y="2161157"/>
            <a:ext cx="1420812" cy="944029"/>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lvl="0" algn="ctr">
              <a:defRPr sz="1800">
                <a:solidFill>
                  <a:srgbClr val="000000"/>
                </a:solidFill>
                <a:uFillTx/>
              </a:defRPr>
            </a:pPr>
            <a:r>
              <a:rPr lang="en-US" sz="1400" dirty="0">
                <a:solidFill>
                  <a:srgbClr val="322F31"/>
                </a:solidFill>
                <a:uFill>
                  <a:solidFill>
                    <a:srgbClr val="021EAA"/>
                  </a:solidFill>
                </a:uFill>
                <a:latin typeface="Comic Sans MS" panose="030F0902030302020204" pitchFamily="66" charset="0"/>
              </a:rPr>
              <a:t>center-of-mass energy of electron-hadron system</a:t>
            </a:r>
          </a:p>
        </p:txBody>
      </p:sp>
      <p:graphicFrame>
        <p:nvGraphicFramePr>
          <p:cNvPr id="13" name="Object 12">
            <a:extLst>
              <a:ext uri="{FF2B5EF4-FFF2-40B4-BE49-F238E27FC236}">
                <a16:creationId xmlns:a16="http://schemas.microsoft.com/office/drawing/2014/main" id="{86450DBC-4106-DC4F-9380-210F34B93DFC}"/>
              </a:ext>
            </a:extLst>
          </p:cNvPr>
          <p:cNvGraphicFramePr>
            <a:graphicFrameLocks noChangeAspect="1"/>
          </p:cNvGraphicFramePr>
          <p:nvPr/>
        </p:nvGraphicFramePr>
        <p:xfrm>
          <a:off x="4039654" y="828708"/>
          <a:ext cx="3429000" cy="450850"/>
        </p:xfrm>
        <a:graphic>
          <a:graphicData uri="http://schemas.openxmlformats.org/presentationml/2006/ole">
            <mc:AlternateContent xmlns:mc="http://schemas.openxmlformats.org/markup-compatibility/2006">
              <mc:Choice xmlns:v="urn:schemas-microsoft-com:vml" Requires="v">
                <p:oleObj spid="_x0000_s89225" name="Equation" r:id="rId6" imgW="2413000" imgH="317500" progId="Equation.DSMT4">
                  <p:embed/>
                </p:oleObj>
              </mc:Choice>
              <mc:Fallback>
                <p:oleObj name="Equation" r:id="rId6" imgW="2413000" imgH="317500" progId="Equation.DSMT4">
                  <p:embed/>
                  <p:pic>
                    <p:nvPicPr>
                      <p:cNvPr id="13" name="Object 12">
                        <a:extLst>
                          <a:ext uri="{FF2B5EF4-FFF2-40B4-BE49-F238E27FC236}">
                            <a16:creationId xmlns:a16="http://schemas.microsoft.com/office/drawing/2014/main" id="{86450DBC-4106-DC4F-9380-210F34B93DFC}"/>
                          </a:ext>
                        </a:extLst>
                      </p:cNvPr>
                      <p:cNvPicPr/>
                      <p:nvPr/>
                    </p:nvPicPr>
                    <p:blipFill>
                      <a:blip r:embed="rId7"/>
                      <a:stretch>
                        <a:fillRect/>
                      </a:stretch>
                    </p:blipFill>
                    <p:spPr>
                      <a:xfrm>
                        <a:off x="4039654" y="828708"/>
                        <a:ext cx="3429000" cy="4508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504ADE49-8D33-C64F-B430-392993BF8B53}"/>
              </a:ext>
            </a:extLst>
          </p:cNvPr>
          <p:cNvGraphicFramePr>
            <a:graphicFrameLocks noChangeAspect="1"/>
          </p:cNvGraphicFramePr>
          <p:nvPr/>
        </p:nvGraphicFramePr>
        <p:xfrm>
          <a:off x="6338880" y="1377949"/>
          <a:ext cx="966787" cy="675217"/>
        </p:xfrm>
        <a:graphic>
          <a:graphicData uri="http://schemas.openxmlformats.org/presentationml/2006/ole">
            <mc:AlternateContent xmlns:mc="http://schemas.openxmlformats.org/markup-compatibility/2006">
              <mc:Choice xmlns:v="urn:schemas-microsoft-com:vml" Requires="v">
                <p:oleObj spid="_x0000_s89226" name="Equation" r:id="rId8" imgW="800100" imgH="558800" progId="Equation.DSMT4">
                  <p:embed/>
                </p:oleObj>
              </mc:Choice>
              <mc:Fallback>
                <p:oleObj name="Equation" r:id="rId8" imgW="800100" imgH="558800" progId="Equation.DSMT4">
                  <p:embed/>
                  <p:pic>
                    <p:nvPicPr>
                      <p:cNvPr id="14" name="Object 13">
                        <a:extLst>
                          <a:ext uri="{FF2B5EF4-FFF2-40B4-BE49-F238E27FC236}">
                            <a16:creationId xmlns:a16="http://schemas.microsoft.com/office/drawing/2014/main" id="{504ADE49-8D33-C64F-B430-392993BF8B53}"/>
                          </a:ext>
                        </a:extLst>
                      </p:cNvPr>
                      <p:cNvPicPr/>
                      <p:nvPr/>
                    </p:nvPicPr>
                    <p:blipFill>
                      <a:blip r:embed="rId9"/>
                      <a:stretch>
                        <a:fillRect/>
                      </a:stretch>
                    </p:blipFill>
                    <p:spPr>
                      <a:xfrm>
                        <a:off x="6338880" y="1377949"/>
                        <a:ext cx="966787" cy="67521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B2C6FE3-0655-0E47-A111-611EC467BF15}"/>
              </a:ext>
            </a:extLst>
          </p:cNvPr>
          <p:cNvGraphicFramePr>
            <a:graphicFrameLocks noChangeAspect="1"/>
          </p:cNvGraphicFramePr>
          <p:nvPr/>
        </p:nvGraphicFramePr>
        <p:xfrm>
          <a:off x="4042831" y="1303873"/>
          <a:ext cx="2008188" cy="846308"/>
        </p:xfrm>
        <a:graphic>
          <a:graphicData uri="http://schemas.openxmlformats.org/presentationml/2006/ole">
            <mc:AlternateContent xmlns:mc="http://schemas.openxmlformats.org/markup-compatibility/2006">
              <mc:Choice xmlns:v="urn:schemas-microsoft-com:vml" Requires="v">
                <p:oleObj spid="_x0000_s89227" name="Equation" r:id="rId10" imgW="1778000" imgH="749300" progId="Equation.DSMT4">
                  <p:embed/>
                </p:oleObj>
              </mc:Choice>
              <mc:Fallback>
                <p:oleObj name="Equation" r:id="rId10" imgW="1778000" imgH="749300" progId="Equation.DSMT4">
                  <p:embed/>
                  <p:pic>
                    <p:nvPicPr>
                      <p:cNvPr id="15" name="Object 14">
                        <a:extLst>
                          <a:ext uri="{FF2B5EF4-FFF2-40B4-BE49-F238E27FC236}">
                            <a16:creationId xmlns:a16="http://schemas.microsoft.com/office/drawing/2014/main" id="{3B2C6FE3-0655-0E47-A111-611EC467BF15}"/>
                          </a:ext>
                        </a:extLst>
                      </p:cNvPr>
                      <p:cNvPicPr/>
                      <p:nvPr/>
                    </p:nvPicPr>
                    <p:blipFill>
                      <a:blip r:embed="rId11"/>
                      <a:stretch>
                        <a:fillRect/>
                      </a:stretch>
                    </p:blipFill>
                    <p:spPr>
                      <a:xfrm>
                        <a:off x="4042831" y="1303873"/>
                        <a:ext cx="2008188" cy="846308"/>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89BE90C1-5441-A34E-9C43-085E063D0AF9}"/>
              </a:ext>
            </a:extLst>
          </p:cNvPr>
          <p:cNvGraphicFramePr>
            <a:graphicFrameLocks noChangeAspect="1"/>
          </p:cNvGraphicFramePr>
          <p:nvPr/>
        </p:nvGraphicFramePr>
        <p:xfrm>
          <a:off x="6737350" y="3293535"/>
          <a:ext cx="1927861" cy="535517"/>
        </p:xfrm>
        <a:graphic>
          <a:graphicData uri="http://schemas.openxmlformats.org/presentationml/2006/ole">
            <mc:AlternateContent xmlns:mc="http://schemas.openxmlformats.org/markup-compatibility/2006">
              <mc:Choice xmlns:v="urn:schemas-microsoft-com:vml" Requires="v">
                <p:oleObj spid="_x0000_s89228" name="Equation" r:id="rId12" imgW="1143000" imgH="317500" progId="Equation.DSMT4">
                  <p:embed/>
                </p:oleObj>
              </mc:Choice>
              <mc:Fallback>
                <p:oleObj name="Equation" r:id="rId12" imgW="1143000" imgH="317500" progId="Equation.DSMT4">
                  <p:embed/>
                  <p:pic>
                    <p:nvPicPr>
                      <p:cNvPr id="16" name="Object 15">
                        <a:extLst>
                          <a:ext uri="{FF2B5EF4-FFF2-40B4-BE49-F238E27FC236}">
                            <a16:creationId xmlns:a16="http://schemas.microsoft.com/office/drawing/2014/main" id="{89BE90C1-5441-A34E-9C43-085E063D0AF9}"/>
                          </a:ext>
                        </a:extLst>
                      </p:cNvPr>
                      <p:cNvPicPr/>
                      <p:nvPr/>
                    </p:nvPicPr>
                    <p:blipFill>
                      <a:blip r:embed="rId13"/>
                      <a:stretch>
                        <a:fillRect/>
                      </a:stretch>
                    </p:blipFill>
                    <p:spPr>
                      <a:xfrm>
                        <a:off x="6737350" y="3293535"/>
                        <a:ext cx="1927861" cy="535517"/>
                      </a:xfrm>
                      <a:prstGeom prst="rect">
                        <a:avLst/>
                      </a:prstGeom>
                    </p:spPr>
                  </p:pic>
                </p:oleObj>
              </mc:Fallback>
            </mc:AlternateContent>
          </a:graphicData>
        </a:graphic>
      </p:graphicFrame>
      <p:sp>
        <p:nvSpPr>
          <p:cNvPr id="17" name="Right Arrow 16">
            <a:extLst>
              <a:ext uri="{FF2B5EF4-FFF2-40B4-BE49-F238E27FC236}">
                <a16:creationId xmlns:a16="http://schemas.microsoft.com/office/drawing/2014/main" id="{C36C2911-D9DC-4545-BA37-B9D865FB60A3}"/>
              </a:ext>
            </a:extLst>
          </p:cNvPr>
          <p:cNvSpPr/>
          <p:nvPr/>
        </p:nvSpPr>
        <p:spPr bwMode="auto">
          <a:xfrm>
            <a:off x="5363635" y="3346456"/>
            <a:ext cx="1240365" cy="423325"/>
          </a:xfrm>
          <a:prstGeom prst="rightArrow">
            <a:avLst/>
          </a:prstGeom>
          <a:gradFill flip="none" rotWithShape="1">
            <a:gsLst>
              <a:gs pos="0">
                <a:srgbClr val="0000FF"/>
              </a:gs>
              <a:gs pos="100000">
                <a:srgbClr val="FFFFFF"/>
              </a:gs>
            </a:gsLst>
            <a:path path="shap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TextBox 17">
            <a:extLst>
              <a:ext uri="{FF2B5EF4-FFF2-40B4-BE49-F238E27FC236}">
                <a16:creationId xmlns:a16="http://schemas.microsoft.com/office/drawing/2014/main" id="{3AB258E5-0881-C344-8317-E7A163776752}"/>
              </a:ext>
            </a:extLst>
          </p:cNvPr>
          <p:cNvSpPr txBox="1"/>
          <p:nvPr/>
        </p:nvSpPr>
        <p:spPr>
          <a:xfrm>
            <a:off x="171730" y="3478025"/>
            <a:ext cx="3849427" cy="1815882"/>
          </a:xfrm>
          <a:prstGeom prst="rect">
            <a:avLst/>
          </a:prstGeom>
          <a:noFill/>
        </p:spPr>
        <p:txBody>
          <a:bodyPr wrap="square" rtlCol="0">
            <a:spAutoFit/>
          </a:bodyPr>
          <a:lstStyle/>
          <a:p>
            <a:r>
              <a:rPr lang="en-US" sz="1400" b="0" dirty="0">
                <a:solidFill>
                  <a:srgbClr val="0000FF"/>
                </a:solidFill>
                <a:latin typeface="Comic Sans MS" panose="030F0902030302020204" pitchFamily="66" charset="0"/>
                <a:cs typeface="Comic Sans MS"/>
              </a:rPr>
              <a:t>Deep Inelastic Scattering (DIS):</a:t>
            </a:r>
          </a:p>
          <a:p>
            <a:pPr marL="285750" indent="-285750">
              <a:buClr>
                <a:srgbClr val="3366FF"/>
              </a:buClr>
              <a:buFont typeface="Wingdings" pitchFamily="2" charset="2"/>
              <a:buChar char="Ø"/>
            </a:pPr>
            <a:r>
              <a:rPr lang="en-US" sz="1400" b="0" dirty="0">
                <a:latin typeface="Comic Sans MS" panose="030F0902030302020204" pitchFamily="66" charset="0"/>
                <a:cs typeface="Comic Sans MS"/>
              </a:rPr>
              <a:t>As a probe, electron beams provide unmatched precision of the electromagnetic interaction</a:t>
            </a:r>
          </a:p>
          <a:p>
            <a:pPr marL="285750" indent="-285750">
              <a:buClr>
                <a:srgbClr val="3366FF"/>
              </a:buClr>
              <a:buFont typeface="Wingdings" pitchFamily="2" charset="2"/>
              <a:buChar char="Ø"/>
            </a:pPr>
            <a:r>
              <a:rPr lang="en-US" sz="1400" b="0" dirty="0">
                <a:latin typeface="Comic Sans MS" panose="030F0902030302020204" pitchFamily="66" charset="0"/>
                <a:cs typeface="Comic Sans MS"/>
              </a:rPr>
              <a:t>Direct, model independent determination of </a:t>
            </a:r>
            <a:r>
              <a:rPr lang="en-US" sz="1400" b="0" dirty="0" err="1">
                <a:latin typeface="Comic Sans MS" panose="030F0902030302020204" pitchFamily="66" charset="0"/>
                <a:cs typeface="Comic Sans MS"/>
              </a:rPr>
              <a:t>parton</a:t>
            </a:r>
            <a:r>
              <a:rPr lang="en-US" sz="1400" dirty="0">
                <a:latin typeface="Comic Sans MS" panose="030F0902030302020204" pitchFamily="66" charset="0"/>
                <a:cs typeface="Comic Sans MS"/>
              </a:rPr>
              <a:t> </a:t>
            </a:r>
            <a:r>
              <a:rPr lang="en-US" sz="1400" b="0" dirty="0">
                <a:latin typeface="Comic Sans MS" panose="030F0902030302020204" pitchFamily="66" charset="0"/>
                <a:cs typeface="Comic Sans MS"/>
              </a:rPr>
              <a:t>kinematics of physics processes through scattered lepton </a:t>
            </a:r>
          </a:p>
        </p:txBody>
      </p:sp>
      <p:pic>
        <p:nvPicPr>
          <p:cNvPr id="19" name="Picture 18" descr="A screenshot of a cell phone&#13;&#10;&#13;&#10;Description automatically generated">
            <a:extLst>
              <a:ext uri="{FF2B5EF4-FFF2-40B4-BE49-F238E27FC236}">
                <a16:creationId xmlns:a16="http://schemas.microsoft.com/office/drawing/2014/main" id="{4FCF03CB-2600-F649-8DB7-F1AA8311753F}"/>
              </a:ext>
            </a:extLst>
          </p:cNvPr>
          <p:cNvPicPr>
            <a:picLocks noChangeAspect="1"/>
          </p:cNvPicPr>
          <p:nvPr/>
        </p:nvPicPr>
        <p:blipFill>
          <a:blip r:embed="rId14"/>
          <a:stretch>
            <a:fillRect/>
          </a:stretch>
        </p:blipFill>
        <p:spPr>
          <a:xfrm>
            <a:off x="4013035" y="3884512"/>
            <a:ext cx="4990457" cy="2742381"/>
          </a:xfrm>
          <a:prstGeom prst="rect">
            <a:avLst/>
          </a:prstGeom>
        </p:spPr>
      </p:pic>
    </p:spTree>
    <p:extLst>
      <p:ext uri="{BB962C8B-B14F-4D97-AF65-F5344CB8AC3E}">
        <p14:creationId xmlns:p14="http://schemas.microsoft.com/office/powerpoint/2010/main" val="2530918601"/>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par>
                          <p:cTn id="25" fill="hold">
                            <p:stCondLst>
                              <p:cond delay="1500"/>
                            </p:stCondLst>
                            <p:childTnLst>
                              <p:par>
                                <p:cTn id="26" presetID="16" presetClass="entr" presetSubtype="21"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par>
                          <p:cTn id="32" fill="hold">
                            <p:stCondLst>
                              <p:cond delay="2000"/>
                            </p:stCondLst>
                            <p:childTnLst>
                              <p:par>
                                <p:cTn id="33" presetID="16" presetClass="entr" presetSubtype="21"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1000"/>
                                        <p:tgtEl>
                                          <p:spTgt spid="17"/>
                                        </p:tgtEl>
                                      </p:cBhvr>
                                    </p:animEffect>
                                  </p:childTnLst>
                                </p:cTn>
                              </p:par>
                            </p:childTnLst>
                          </p:cTn>
                        </p:par>
                        <p:par>
                          <p:cTn id="36" fill="hold">
                            <p:stCondLst>
                              <p:cond delay="3000"/>
                            </p:stCondLst>
                            <p:childTnLst>
                              <p:par>
                                <p:cTn id="37" presetID="16" presetClass="entr" presetSubtype="21"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E.C. Aschenauer</a:t>
            </a:r>
          </a:p>
        </p:txBody>
      </p:sp>
      <p:sp>
        <p:nvSpPr>
          <p:cNvPr id="45" name="Footer Placeholder 44"/>
          <p:cNvSpPr>
            <a:spLocks noGrp="1"/>
          </p:cNvSpPr>
          <p:nvPr>
            <p:ph type="ftr" sz="quarter" idx="11"/>
          </p:nvPr>
        </p:nvSpPr>
        <p:spPr/>
        <p:txBody>
          <a:bodyPr/>
          <a:lstStyle/>
          <a:p>
            <a:r>
              <a:rPr lang="en-US"/>
              <a:t>HENPIC April 2020</a:t>
            </a:r>
            <a:endParaRPr lang="it-IT"/>
          </a:p>
        </p:txBody>
      </p:sp>
      <p:sp>
        <p:nvSpPr>
          <p:cNvPr id="39" name="Slide Number Placeholder 2"/>
          <p:cNvSpPr>
            <a:spLocks noGrp="1"/>
          </p:cNvSpPr>
          <p:nvPr>
            <p:ph type="sldNum" sz="quarter" idx="12"/>
          </p:nvPr>
        </p:nvSpPr>
        <p:spPr/>
        <p:txBody>
          <a:bodyPr/>
          <a:lstStyle/>
          <a:p>
            <a:fld id="{8F91B7AF-2393-2140-8C81-CE544D5462B6}" type="slidenum">
              <a:rPr lang="it-IT" smtClean="0"/>
              <a:pPr/>
              <a:t>39</a:t>
            </a:fld>
            <a:endParaRPr lang="it-IT"/>
          </a:p>
        </p:txBody>
      </p:sp>
      <p:sp>
        <p:nvSpPr>
          <p:cNvPr id="611330" name="Rectangle 2"/>
          <p:cNvSpPr>
            <a:spLocks noGrp="1" noChangeArrowheads="1"/>
          </p:cNvSpPr>
          <p:nvPr>
            <p:ph type="title"/>
          </p:nvPr>
        </p:nvSpPr>
        <p:spPr/>
        <p:txBody>
          <a:bodyPr/>
          <a:lstStyle/>
          <a:p>
            <a:r>
              <a:rPr lang="en-US" dirty="0"/>
              <a:t>SMALL GPD Primer</a:t>
            </a:r>
          </a:p>
        </p:txBody>
      </p:sp>
      <p:sp>
        <p:nvSpPr>
          <p:cNvPr id="611331" name="Text Box 3"/>
          <p:cNvSpPr txBox="1">
            <a:spLocks noChangeArrowheads="1"/>
          </p:cNvSpPr>
          <p:nvPr/>
        </p:nvSpPr>
        <p:spPr bwMode="auto">
          <a:xfrm>
            <a:off x="11095" y="333396"/>
            <a:ext cx="3539400" cy="369332"/>
          </a:xfrm>
          <a:prstGeom prst="rect">
            <a:avLst/>
          </a:prstGeom>
          <a:noFill/>
          <a:ln w="9525">
            <a:noFill/>
            <a:miter lim="800000"/>
            <a:headEnd/>
            <a:tailEnd/>
          </a:ln>
          <a:effectLst/>
        </p:spPr>
        <p:txBody>
          <a:bodyPr wrap="none">
            <a:prstTxWarp prst="textNoShape">
              <a:avLst/>
            </a:prstTxWarp>
            <a:spAutoFit/>
          </a:bodyPr>
          <a:lstStyle/>
          <a:p>
            <a:pPr>
              <a:defRPr/>
            </a:pPr>
            <a:r>
              <a:rPr lang="en-US" b="1" dirty="0">
                <a:effectLst>
                  <a:outerShdw blurRad="38100" dist="38100" dir="2700000" algn="tl">
                    <a:srgbClr val="DDDDDD"/>
                  </a:outerShdw>
                </a:effectLst>
                <a:latin typeface="Comic Sans MS" charset="0"/>
              </a:rPr>
              <a:t>How are</a:t>
            </a:r>
            <a:r>
              <a:rPr lang="en-US" sz="1800" b="1" dirty="0">
                <a:effectLst>
                  <a:outerShdw blurRad="38100" dist="38100" dir="2700000" algn="tl">
                    <a:srgbClr val="DDDDDD"/>
                  </a:outerShdw>
                </a:effectLst>
                <a:latin typeface="Comic Sans MS" charset="0"/>
              </a:rPr>
              <a:t> </a:t>
            </a:r>
            <a:r>
              <a:rPr lang="en-US" sz="1800" b="1" dirty="0" err="1">
                <a:effectLst>
                  <a:outerShdw blurRad="38100" dist="38100" dir="2700000" algn="tl">
                    <a:srgbClr val="DDDDDD"/>
                  </a:outerShdw>
                </a:effectLst>
                <a:latin typeface="Comic Sans MS" charset="0"/>
              </a:rPr>
              <a:t>GPDs</a:t>
            </a:r>
            <a:r>
              <a:rPr lang="en-US" sz="1800" b="1" dirty="0">
                <a:effectLst>
                  <a:outerShdw blurRad="38100" dist="38100" dir="2700000" algn="tl">
                    <a:srgbClr val="DDDDDD"/>
                  </a:outerShdw>
                </a:effectLst>
                <a:latin typeface="Comic Sans MS" charset="0"/>
              </a:rPr>
              <a:t> characterized?</a:t>
            </a:r>
          </a:p>
        </p:txBody>
      </p:sp>
      <p:grpSp>
        <p:nvGrpSpPr>
          <p:cNvPr id="2" name="Group 4"/>
          <p:cNvGrpSpPr>
            <a:grpSpLocks/>
          </p:cNvGrpSpPr>
          <p:nvPr/>
        </p:nvGrpSpPr>
        <p:grpSpPr bwMode="auto">
          <a:xfrm>
            <a:off x="2117707" y="698521"/>
            <a:ext cx="3027363" cy="1497013"/>
            <a:chOff x="1435" y="845"/>
            <a:chExt cx="1907" cy="943"/>
          </a:xfrm>
        </p:grpSpPr>
        <p:sp>
          <p:nvSpPr>
            <p:cNvPr id="611333" name="Text Box 5"/>
            <p:cNvSpPr txBox="1">
              <a:spLocks noChangeArrowheads="1"/>
            </p:cNvSpPr>
            <p:nvPr/>
          </p:nvSpPr>
          <p:spPr bwMode="auto">
            <a:xfrm>
              <a:off x="1435" y="845"/>
              <a:ext cx="1907" cy="233"/>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err="1">
                  <a:solidFill>
                    <a:srgbClr val="CC66FF"/>
                  </a:solidFill>
                  <a:effectLst>
                    <a:outerShdw blurRad="38100" dist="38100" dir="2700000" algn="tl">
                      <a:srgbClr val="DDDDDD"/>
                    </a:outerShdw>
                  </a:effectLst>
                  <a:latin typeface="Comic Sans MS" charset="0"/>
                </a:rPr>
                <a:t>unpolarized</a:t>
              </a:r>
              <a:r>
                <a:rPr lang="en-US" sz="1800" b="1" dirty="0">
                  <a:solidFill>
                    <a:srgbClr val="CC66FF"/>
                  </a:solidFill>
                  <a:effectLst>
                    <a:outerShdw blurRad="38100" dist="38100" dir="2700000" algn="tl">
                      <a:srgbClr val="DDDDDD"/>
                    </a:outerShdw>
                  </a:effectLst>
                  <a:latin typeface="Comic Sans MS" charset="0"/>
                </a:rPr>
                <a:t> </a:t>
              </a:r>
              <a:r>
                <a:rPr lang="en-US" sz="1800" dirty="0">
                  <a:effectLst>
                    <a:outerShdw blurRad="38100" dist="38100" dir="2700000" algn="tl">
                      <a:srgbClr val="DDDDDD"/>
                    </a:outerShdw>
                  </a:effectLst>
                  <a:latin typeface="Comic Sans MS" charset="0"/>
                </a:rPr>
                <a:t>     </a:t>
              </a:r>
              <a:r>
                <a:rPr lang="en-US" sz="1800" b="1" dirty="0">
                  <a:solidFill>
                    <a:srgbClr val="0000FF"/>
                  </a:solidFill>
                  <a:effectLst>
                    <a:outerShdw blurRad="38100" dist="38100" dir="2700000" algn="tl">
                      <a:srgbClr val="DDDDDD"/>
                    </a:outerShdw>
                  </a:effectLst>
                  <a:latin typeface="Comic Sans MS" charset="0"/>
                </a:rPr>
                <a:t>polarized</a:t>
              </a:r>
            </a:p>
          </p:txBody>
        </p:sp>
        <p:graphicFrame>
          <p:nvGraphicFramePr>
            <p:cNvPr id="65545" name="Object 9"/>
            <p:cNvGraphicFramePr>
              <a:graphicFrameLocks noChangeAspect="1"/>
            </p:cNvGraphicFramePr>
            <p:nvPr/>
          </p:nvGraphicFramePr>
          <p:xfrm>
            <a:off x="1487" y="1096"/>
            <a:ext cx="808" cy="288"/>
          </p:xfrm>
          <a:graphic>
            <a:graphicData uri="http://schemas.openxmlformats.org/presentationml/2006/ole">
              <mc:AlternateContent xmlns:mc="http://schemas.openxmlformats.org/markup-compatibility/2006">
                <mc:Choice xmlns:v="urn:schemas-microsoft-com:vml" Requires="v">
                  <p:oleObj spid="_x0000_s90412" name="Equation" r:id="rId3" imgW="1282700" imgH="457200" progId="Equation.DSMT4">
                    <p:embed/>
                  </p:oleObj>
                </mc:Choice>
                <mc:Fallback>
                  <p:oleObj name="Equation" r:id="rId3" imgW="1282700" imgH="457200" progId="Equation.DSMT4">
                    <p:embed/>
                    <p:pic>
                      <p:nvPicPr>
                        <p:cNvPr id="65545"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 y="1096"/>
                          <a:ext cx="808" cy="2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65546" name="Object 10"/>
            <p:cNvGraphicFramePr>
              <a:graphicFrameLocks noChangeAspect="1"/>
            </p:cNvGraphicFramePr>
            <p:nvPr/>
          </p:nvGraphicFramePr>
          <p:xfrm>
            <a:off x="2427" y="1096"/>
            <a:ext cx="816" cy="296"/>
          </p:xfrm>
          <a:graphic>
            <a:graphicData uri="http://schemas.openxmlformats.org/presentationml/2006/ole">
              <mc:AlternateContent xmlns:mc="http://schemas.openxmlformats.org/markup-compatibility/2006">
                <mc:Choice xmlns:v="urn:schemas-microsoft-com:vml" Requires="v">
                  <p:oleObj spid="_x0000_s90413" name="Equation" r:id="rId5" imgW="1295400" imgH="469900" progId="Equation.DSMT4">
                    <p:embed/>
                  </p:oleObj>
                </mc:Choice>
                <mc:Fallback>
                  <p:oleObj name="Equation" r:id="rId5" imgW="1295400" imgH="469900" progId="Equation.DSMT4">
                    <p:embed/>
                    <p:pic>
                      <p:nvPicPr>
                        <p:cNvPr id="65546" name="Object 10"/>
                        <p:cNvPicPr>
                          <a:picLocks noChangeAspect="1" noChangeArrowheads="1"/>
                        </p:cNvPicPr>
                        <p:nvPr/>
                      </p:nvPicPr>
                      <p:blipFill>
                        <a:blip r:embed="rId6"/>
                        <a:srcRect/>
                        <a:stretch>
                          <a:fillRect/>
                        </a:stretch>
                      </p:blipFill>
                      <p:spPr bwMode="auto">
                        <a:xfrm>
                          <a:off x="2427" y="1096"/>
                          <a:ext cx="816" cy="296"/>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65547" name="Object 11"/>
            <p:cNvGraphicFramePr>
              <a:graphicFrameLocks noChangeAspect="1"/>
            </p:cNvGraphicFramePr>
            <p:nvPr/>
          </p:nvGraphicFramePr>
          <p:xfrm>
            <a:off x="2422" y="1466"/>
            <a:ext cx="792" cy="296"/>
          </p:xfrm>
          <a:graphic>
            <a:graphicData uri="http://schemas.openxmlformats.org/presentationml/2006/ole">
              <mc:AlternateContent xmlns:mc="http://schemas.openxmlformats.org/markup-compatibility/2006">
                <mc:Choice xmlns:v="urn:schemas-microsoft-com:vml" Requires="v">
                  <p:oleObj spid="_x0000_s90414" name="Equation" r:id="rId7" imgW="1257300" imgH="469900" progId="Equation.DSMT4">
                    <p:embed/>
                  </p:oleObj>
                </mc:Choice>
                <mc:Fallback>
                  <p:oleObj name="Equation" r:id="rId7" imgW="1257300" imgH="469900" progId="Equation.DSMT4">
                    <p:embed/>
                    <p:pic>
                      <p:nvPicPr>
                        <p:cNvPr id="65547" name="Object 11"/>
                        <p:cNvPicPr>
                          <a:picLocks noChangeAspect="1" noChangeArrowheads="1"/>
                        </p:cNvPicPr>
                        <p:nvPr/>
                      </p:nvPicPr>
                      <p:blipFill>
                        <a:blip r:embed="rId8"/>
                        <a:srcRect/>
                        <a:stretch>
                          <a:fillRect/>
                        </a:stretch>
                      </p:blipFill>
                      <p:spPr bwMode="auto">
                        <a:xfrm>
                          <a:off x="2422" y="1466"/>
                          <a:ext cx="792" cy="296"/>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65548" name="Object 12"/>
            <p:cNvGraphicFramePr>
              <a:graphicFrameLocks noChangeAspect="1"/>
            </p:cNvGraphicFramePr>
            <p:nvPr/>
          </p:nvGraphicFramePr>
          <p:xfrm>
            <a:off x="1487" y="1500"/>
            <a:ext cx="784" cy="288"/>
          </p:xfrm>
          <a:graphic>
            <a:graphicData uri="http://schemas.openxmlformats.org/presentationml/2006/ole">
              <mc:AlternateContent xmlns:mc="http://schemas.openxmlformats.org/markup-compatibility/2006">
                <mc:Choice xmlns:v="urn:schemas-microsoft-com:vml" Requires="v">
                  <p:oleObj spid="_x0000_s90415" name="Equation" r:id="rId9" imgW="1244600" imgH="457200" progId="Equation.DSMT4">
                    <p:embed/>
                  </p:oleObj>
                </mc:Choice>
                <mc:Fallback>
                  <p:oleObj name="Equation" r:id="rId9" imgW="1244600" imgH="457200" progId="Equation.DSMT4">
                    <p:embed/>
                    <p:pic>
                      <p:nvPicPr>
                        <p:cNvPr id="65548"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7" y="1500"/>
                          <a:ext cx="784" cy="2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sp>
        <p:nvSpPr>
          <p:cNvPr id="611338" name="Text Box 10"/>
          <p:cNvSpPr txBox="1">
            <a:spLocks noChangeArrowheads="1"/>
          </p:cNvSpPr>
          <p:nvPr/>
        </p:nvSpPr>
        <p:spPr bwMode="auto">
          <a:xfrm>
            <a:off x="5014895" y="919186"/>
            <a:ext cx="3023309" cy="369332"/>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effectLst>
                  <a:outerShdw blurRad="38100" dist="38100" dir="2700000" algn="tl">
                    <a:srgbClr val="DDDDDD"/>
                  </a:outerShdw>
                </a:effectLst>
                <a:latin typeface="Comic Sans MS" charset="0"/>
              </a:rPr>
              <a:t>conserve nucleon </a:t>
            </a:r>
            <a:r>
              <a:rPr lang="en-US" sz="1800" b="1" dirty="0" err="1">
                <a:effectLst>
                  <a:outerShdw blurRad="38100" dist="38100" dir="2700000" algn="tl">
                    <a:srgbClr val="DDDDDD"/>
                  </a:outerShdw>
                </a:effectLst>
                <a:latin typeface="Comic Sans MS" charset="0"/>
              </a:rPr>
              <a:t>helicity</a:t>
            </a:r>
            <a:endParaRPr lang="en-US" sz="1800" b="1" dirty="0">
              <a:effectLst>
                <a:outerShdw blurRad="38100" dist="38100" dir="2700000" algn="tl">
                  <a:srgbClr val="DDDDDD"/>
                </a:outerShdw>
              </a:effectLst>
              <a:latin typeface="Comic Sans MS" charset="0"/>
            </a:endParaRPr>
          </a:p>
        </p:txBody>
      </p:sp>
      <p:graphicFrame>
        <p:nvGraphicFramePr>
          <p:cNvPr id="65538" name="Object 2"/>
          <p:cNvGraphicFramePr>
            <a:graphicFrameLocks noChangeAspect="1"/>
          </p:cNvGraphicFramePr>
          <p:nvPr/>
        </p:nvGraphicFramePr>
        <p:xfrm>
          <a:off x="4980725" y="1176141"/>
          <a:ext cx="3619500" cy="406400"/>
        </p:xfrm>
        <a:graphic>
          <a:graphicData uri="http://schemas.openxmlformats.org/presentationml/2006/ole">
            <mc:AlternateContent xmlns:mc="http://schemas.openxmlformats.org/markup-compatibility/2006">
              <mc:Choice xmlns:v="urn:schemas-microsoft-com:vml" Requires="v">
                <p:oleObj spid="_x0000_s90416" name="Equation" r:id="rId11" imgW="3619500" imgH="406400" progId="Equation.DSMT4">
                  <p:embed/>
                </p:oleObj>
              </mc:Choice>
              <mc:Fallback>
                <p:oleObj name="Equation" r:id="rId11" imgW="3619500" imgH="406400" progId="Equation.DSMT4">
                  <p:embed/>
                  <p:pic>
                    <p:nvPicPr>
                      <p:cNvPr id="65538" name="Object 2"/>
                      <p:cNvPicPr>
                        <a:picLocks noChangeAspect="1" noChangeArrowheads="1"/>
                      </p:cNvPicPr>
                      <p:nvPr/>
                    </p:nvPicPr>
                    <p:blipFill>
                      <a:blip r:embed="rId12"/>
                      <a:srcRect/>
                      <a:stretch>
                        <a:fillRect/>
                      </a:stretch>
                    </p:blipFill>
                    <p:spPr bwMode="auto">
                      <a:xfrm>
                        <a:off x="4980725" y="1176141"/>
                        <a:ext cx="3619500" cy="4064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11340" name="Text Box 12"/>
          <p:cNvSpPr txBox="1">
            <a:spLocks noChangeArrowheads="1"/>
          </p:cNvSpPr>
          <p:nvPr/>
        </p:nvSpPr>
        <p:spPr bwMode="auto">
          <a:xfrm>
            <a:off x="4996258" y="1619272"/>
            <a:ext cx="2587329" cy="646331"/>
          </a:xfrm>
          <a:prstGeom prst="rect">
            <a:avLst/>
          </a:prstGeom>
          <a:noFill/>
          <a:ln w="9525">
            <a:noFill/>
            <a:miter lim="800000"/>
            <a:headEnd/>
            <a:tailEnd/>
          </a:ln>
          <a:effectLst/>
        </p:spPr>
        <p:txBody>
          <a:bodyPr wrap="none">
            <a:prstTxWarp prst="textNoShape">
              <a:avLst/>
            </a:prstTxWarp>
            <a:spAutoFit/>
          </a:bodyPr>
          <a:lstStyle/>
          <a:p>
            <a:pPr algn="ctr">
              <a:defRPr/>
            </a:pPr>
            <a:r>
              <a:rPr lang="en-US" sz="1800" b="1" dirty="0">
                <a:effectLst>
                  <a:outerShdw blurRad="38100" dist="38100" dir="2700000" algn="tl">
                    <a:srgbClr val="DDDDDD"/>
                  </a:outerShdw>
                </a:effectLst>
                <a:latin typeface="Comic Sans MS" charset="0"/>
              </a:rPr>
              <a:t>flip nucleon </a:t>
            </a:r>
            <a:r>
              <a:rPr lang="en-US" sz="1800" b="1" dirty="0" err="1">
                <a:effectLst>
                  <a:outerShdw blurRad="38100" dist="38100" dir="2700000" algn="tl">
                    <a:srgbClr val="DDDDDD"/>
                  </a:outerShdw>
                </a:effectLst>
                <a:latin typeface="Comic Sans MS" charset="0"/>
              </a:rPr>
              <a:t>helicity</a:t>
            </a:r>
            <a:endParaRPr lang="en-US" sz="1800" b="1" dirty="0">
              <a:effectLst>
                <a:outerShdw blurRad="38100" dist="38100" dir="2700000" algn="tl">
                  <a:srgbClr val="DDDDDD"/>
                </a:outerShdw>
              </a:effectLst>
              <a:latin typeface="Comic Sans MS" charset="0"/>
            </a:endParaRPr>
          </a:p>
          <a:p>
            <a:pPr algn="ctr">
              <a:defRPr/>
            </a:pPr>
            <a:r>
              <a:rPr lang="en-US" sz="1800" b="1" dirty="0">
                <a:effectLst>
                  <a:outerShdw blurRad="38100" dist="38100" dir="2700000" algn="tl">
                    <a:srgbClr val="DDDDDD"/>
                  </a:outerShdw>
                </a:effectLst>
                <a:latin typeface="Comic Sans MS" charset="0"/>
              </a:rPr>
              <a:t>not accessible in DIS</a:t>
            </a:r>
          </a:p>
        </p:txBody>
      </p:sp>
      <p:grpSp>
        <p:nvGrpSpPr>
          <p:cNvPr id="3" name="Group 44"/>
          <p:cNvGrpSpPr>
            <a:grpSpLocks/>
          </p:cNvGrpSpPr>
          <p:nvPr/>
        </p:nvGrpSpPr>
        <p:grpSpPr bwMode="auto">
          <a:xfrm>
            <a:off x="386660" y="2266971"/>
            <a:ext cx="8376533" cy="2408019"/>
            <a:chOff x="242888" y="2968625"/>
            <a:chExt cx="8377237" cy="2408302"/>
          </a:xfrm>
        </p:grpSpPr>
        <p:sp>
          <p:nvSpPr>
            <p:cNvPr id="611342" name="Text Box 14"/>
            <p:cNvSpPr txBox="1">
              <a:spLocks noChangeArrowheads="1"/>
            </p:cNvSpPr>
            <p:nvPr/>
          </p:nvSpPr>
          <p:spPr bwMode="auto">
            <a:xfrm>
              <a:off x="730964" y="4777000"/>
              <a:ext cx="809943" cy="369375"/>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solidFill>
                    <a:srgbClr val="CC66FF"/>
                  </a:solidFill>
                  <a:effectLst>
                    <a:outerShdw blurRad="38100" dist="38100" dir="2700000" algn="tl">
                      <a:srgbClr val="DDDDDD"/>
                    </a:outerShdw>
                  </a:effectLst>
                  <a:latin typeface="Comic Sans MS"/>
                  <a:cs typeface="Comic Sans MS"/>
                </a:rPr>
                <a:t>D</a:t>
              </a:r>
              <a:r>
                <a:rPr lang="en-US" sz="1800" b="1" dirty="0">
                  <a:solidFill>
                    <a:srgbClr val="0000FF"/>
                  </a:solidFill>
                  <a:effectLst>
                    <a:outerShdw blurRad="38100" dist="38100" dir="2700000" algn="tl">
                      <a:srgbClr val="DDDDDD"/>
                    </a:outerShdw>
                  </a:effectLst>
                  <a:latin typeface="Comic Sans MS"/>
                  <a:cs typeface="Comic Sans MS"/>
                </a:rPr>
                <a:t>V</a:t>
              </a:r>
              <a:r>
                <a:rPr lang="en-US" sz="1800" b="1" dirty="0">
                  <a:solidFill>
                    <a:srgbClr val="CC66FF"/>
                  </a:solidFill>
                  <a:effectLst>
                    <a:outerShdw blurRad="38100" dist="38100" dir="2700000" algn="tl">
                      <a:srgbClr val="DDDDDD"/>
                    </a:outerShdw>
                  </a:effectLst>
                  <a:latin typeface="Comic Sans MS"/>
                  <a:cs typeface="Comic Sans MS"/>
                </a:rPr>
                <a:t>C</a:t>
              </a:r>
              <a:r>
                <a:rPr lang="en-US" sz="1800" b="1" dirty="0">
                  <a:solidFill>
                    <a:srgbClr val="0000FF"/>
                  </a:solidFill>
                  <a:effectLst>
                    <a:outerShdw blurRad="38100" dist="38100" dir="2700000" algn="tl">
                      <a:srgbClr val="DDDDDD"/>
                    </a:outerShdw>
                  </a:effectLst>
                  <a:latin typeface="Comic Sans MS"/>
                  <a:cs typeface="Comic Sans MS"/>
                </a:rPr>
                <a:t>S</a:t>
              </a:r>
            </a:p>
          </p:txBody>
        </p:sp>
        <p:pic>
          <p:nvPicPr>
            <p:cNvPr id="65558" name="Picture 16" descr="gnome"/>
            <p:cNvPicPr>
              <a:picLocks noChangeAspect="1" noChangeArrowheads="1"/>
            </p:cNvPicPr>
            <p:nvPr/>
          </p:nvPicPr>
          <p:blipFill>
            <a:blip r:embed="rId13"/>
            <a:srcRect/>
            <a:stretch>
              <a:fillRect/>
            </a:stretch>
          </p:blipFill>
          <p:spPr bwMode="auto">
            <a:xfrm>
              <a:off x="242888" y="3392488"/>
              <a:ext cx="1701800" cy="1352550"/>
            </a:xfrm>
            <a:prstGeom prst="rect">
              <a:avLst/>
            </a:prstGeom>
            <a:noFill/>
            <a:ln w="9525">
              <a:noFill/>
              <a:miter lim="800000"/>
              <a:headEnd/>
              <a:tailEnd/>
            </a:ln>
            <a:effectLst/>
          </p:spPr>
        </p:pic>
        <p:sp>
          <p:nvSpPr>
            <p:cNvPr id="611345" name="Text Box 17"/>
            <p:cNvSpPr txBox="1">
              <a:spLocks noChangeArrowheads="1"/>
            </p:cNvSpPr>
            <p:nvPr/>
          </p:nvSpPr>
          <p:spPr bwMode="auto">
            <a:xfrm>
              <a:off x="1015150" y="2968625"/>
              <a:ext cx="7154873" cy="369375"/>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effectLst>
                    <a:outerShdw blurRad="38100" dist="38100" dir="2700000" algn="tl">
                      <a:srgbClr val="DDDDDD"/>
                    </a:outerShdw>
                  </a:effectLst>
                  <a:latin typeface="Comic Sans MS" charset="0"/>
                </a:rPr>
                <a:t>quantum numbers of final state           select different GPD</a:t>
              </a:r>
            </a:p>
          </p:txBody>
        </p:sp>
        <p:pic>
          <p:nvPicPr>
            <p:cNvPr id="65561" name="Picture 19" descr="gnome"/>
            <p:cNvPicPr>
              <a:picLocks noChangeAspect="1" noChangeArrowheads="1"/>
            </p:cNvPicPr>
            <p:nvPr/>
          </p:nvPicPr>
          <p:blipFill>
            <a:blip r:embed="rId14"/>
            <a:srcRect/>
            <a:stretch>
              <a:fillRect/>
            </a:stretch>
          </p:blipFill>
          <p:spPr bwMode="auto">
            <a:xfrm>
              <a:off x="3556000" y="3367088"/>
              <a:ext cx="1727200" cy="1352550"/>
            </a:xfrm>
            <a:prstGeom prst="rect">
              <a:avLst/>
            </a:prstGeom>
            <a:noFill/>
            <a:ln w="9525">
              <a:noFill/>
              <a:miter lim="800000"/>
              <a:headEnd/>
              <a:tailEnd/>
            </a:ln>
            <a:effectLst/>
          </p:spPr>
        </p:pic>
        <p:pic>
          <p:nvPicPr>
            <p:cNvPr id="65563" name="Picture 21" descr="gnome"/>
            <p:cNvPicPr>
              <a:picLocks noChangeAspect="1" noChangeArrowheads="1"/>
            </p:cNvPicPr>
            <p:nvPr/>
          </p:nvPicPr>
          <p:blipFill>
            <a:blip r:embed="rId15"/>
            <a:srcRect/>
            <a:stretch>
              <a:fillRect/>
            </a:stretch>
          </p:blipFill>
          <p:spPr bwMode="auto">
            <a:xfrm>
              <a:off x="6842125" y="3365500"/>
              <a:ext cx="1778000" cy="1390650"/>
            </a:xfrm>
            <a:prstGeom prst="rect">
              <a:avLst/>
            </a:prstGeom>
            <a:noFill/>
            <a:ln w="9525">
              <a:noFill/>
              <a:miter lim="800000"/>
              <a:headEnd/>
              <a:tailEnd/>
            </a:ln>
            <a:effectLst/>
          </p:spPr>
        </p:pic>
        <p:sp>
          <p:nvSpPr>
            <p:cNvPr id="65564" name="Line 22"/>
            <p:cNvSpPr>
              <a:spLocks noChangeShapeType="1"/>
            </p:cNvSpPr>
            <p:nvPr/>
          </p:nvSpPr>
          <p:spPr bwMode="auto">
            <a:xfrm>
              <a:off x="4875213" y="3159125"/>
              <a:ext cx="539750" cy="0"/>
            </a:xfrm>
            <a:prstGeom prst="line">
              <a:avLst/>
            </a:prstGeom>
            <a:noFill/>
            <a:ln w="76200" cmpd="tri">
              <a:solidFill>
                <a:srgbClr val="CC66FF"/>
              </a:solidFill>
              <a:round/>
              <a:headEnd/>
              <a:tailEnd type="triangle" w="med" len="sm"/>
            </a:ln>
          </p:spPr>
          <p:txBody>
            <a:bodyPr>
              <a:prstTxWarp prst="textNoShape">
                <a:avLst/>
              </a:prstTxWarp>
            </a:bodyPr>
            <a:lstStyle/>
            <a:p>
              <a:endParaRPr lang="en-US"/>
            </a:p>
          </p:txBody>
        </p:sp>
        <p:graphicFrame>
          <p:nvGraphicFramePr>
            <p:cNvPr id="65539" name="Object 3"/>
            <p:cNvGraphicFramePr>
              <a:graphicFrameLocks noChangeAspect="1"/>
            </p:cNvGraphicFramePr>
            <p:nvPr/>
          </p:nvGraphicFramePr>
          <p:xfrm>
            <a:off x="4028705" y="5021285"/>
            <a:ext cx="774765" cy="355642"/>
          </p:xfrm>
          <a:graphic>
            <a:graphicData uri="http://schemas.openxmlformats.org/presentationml/2006/ole">
              <mc:AlternateContent xmlns:mc="http://schemas.openxmlformats.org/markup-compatibility/2006">
                <mc:Choice xmlns:v="urn:schemas-microsoft-com:vml" Requires="v">
                  <p:oleObj spid="_x0000_s90417" name="Equation" r:id="rId16" imgW="774700" imgH="355600" progId="Equation.DSMT4">
                    <p:embed/>
                  </p:oleObj>
                </mc:Choice>
                <mc:Fallback>
                  <p:oleObj name="Equation" r:id="rId16" imgW="774700" imgH="355600" progId="Equation.DSMT4">
                    <p:embed/>
                    <p:pic>
                      <p:nvPicPr>
                        <p:cNvPr id="65539" name="Object 3"/>
                        <p:cNvPicPr>
                          <a:picLocks noChangeAspect="1" noChangeArrowheads="1"/>
                        </p:cNvPicPr>
                        <p:nvPr/>
                      </p:nvPicPr>
                      <p:blipFill>
                        <a:blip r:embed="rId17"/>
                        <a:srcRect/>
                        <a:stretch>
                          <a:fillRect/>
                        </a:stretch>
                      </p:blipFill>
                      <p:spPr bwMode="auto">
                        <a:xfrm>
                          <a:off x="4028705" y="5021285"/>
                          <a:ext cx="774765" cy="35564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11352" name="Text Box 24"/>
            <p:cNvSpPr txBox="1">
              <a:spLocks noChangeArrowheads="1"/>
            </p:cNvSpPr>
            <p:nvPr/>
          </p:nvSpPr>
          <p:spPr bwMode="auto">
            <a:xfrm>
              <a:off x="3069548" y="4724606"/>
              <a:ext cx="2695245" cy="369375"/>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solidFill>
                    <a:srgbClr val="0000FF"/>
                  </a:solidFill>
                  <a:effectLst>
                    <a:outerShdw blurRad="38100" dist="38100" dir="2700000" algn="tl">
                      <a:srgbClr val="DDDDDD"/>
                    </a:outerShdw>
                  </a:effectLst>
                  <a:latin typeface="Comic Sans MS"/>
                  <a:cs typeface="Comic Sans MS"/>
                </a:rPr>
                <a:t>pseudo-</a:t>
              </a:r>
              <a:r>
                <a:rPr lang="en-US" sz="1800" b="1" dirty="0" err="1">
                  <a:solidFill>
                    <a:srgbClr val="0000FF"/>
                  </a:solidFill>
                  <a:effectLst>
                    <a:outerShdw blurRad="38100" dist="38100" dir="2700000" algn="tl">
                      <a:srgbClr val="DDDDDD"/>
                    </a:outerShdw>
                  </a:effectLst>
                  <a:latin typeface="Comic Sans MS"/>
                  <a:cs typeface="Comic Sans MS"/>
                </a:rPr>
                <a:t>scaler</a:t>
              </a:r>
              <a:r>
                <a:rPr lang="en-US" sz="1800" b="1" dirty="0">
                  <a:solidFill>
                    <a:srgbClr val="0000FF"/>
                  </a:solidFill>
                  <a:effectLst>
                    <a:outerShdw blurRad="38100" dist="38100" dir="2700000" algn="tl">
                      <a:srgbClr val="DDDDDD"/>
                    </a:outerShdw>
                  </a:effectLst>
                  <a:latin typeface="Comic Sans MS"/>
                  <a:cs typeface="Comic Sans MS"/>
                </a:rPr>
                <a:t> mesons</a:t>
              </a:r>
            </a:p>
          </p:txBody>
        </p:sp>
        <p:graphicFrame>
          <p:nvGraphicFramePr>
            <p:cNvPr id="65540" name="Object 4"/>
            <p:cNvGraphicFramePr>
              <a:graphicFrameLocks noChangeAspect="1"/>
            </p:cNvGraphicFramePr>
            <p:nvPr/>
          </p:nvGraphicFramePr>
          <p:xfrm>
            <a:off x="7348220" y="4984987"/>
            <a:ext cx="787466" cy="355642"/>
          </p:xfrm>
          <a:graphic>
            <a:graphicData uri="http://schemas.openxmlformats.org/presentationml/2006/ole">
              <mc:AlternateContent xmlns:mc="http://schemas.openxmlformats.org/markup-compatibility/2006">
                <mc:Choice xmlns:v="urn:schemas-microsoft-com:vml" Requires="v">
                  <p:oleObj spid="_x0000_s90418" name="Equation" r:id="rId18" imgW="787400" imgH="355600" progId="Equation.DSMT4">
                    <p:embed/>
                  </p:oleObj>
                </mc:Choice>
                <mc:Fallback>
                  <p:oleObj name="Equation" r:id="rId18" imgW="787400" imgH="355600" progId="Equation.DSMT4">
                    <p:embed/>
                    <p:pic>
                      <p:nvPicPr>
                        <p:cNvPr id="65540" name="Object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48220" y="4984987"/>
                          <a:ext cx="787466" cy="35564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11354" name="Text Box 26"/>
            <p:cNvSpPr txBox="1">
              <a:spLocks noChangeArrowheads="1"/>
            </p:cNvSpPr>
            <p:nvPr/>
          </p:nvSpPr>
          <p:spPr bwMode="auto">
            <a:xfrm>
              <a:off x="6851290" y="4713493"/>
              <a:ext cx="1761192" cy="369375"/>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solidFill>
                    <a:srgbClr val="CC66FF"/>
                  </a:solidFill>
                  <a:effectLst>
                    <a:outerShdw blurRad="38100" dist="38100" dir="2700000" algn="tl">
                      <a:srgbClr val="DDDDDD"/>
                    </a:outerShdw>
                  </a:effectLst>
                  <a:latin typeface="Comic Sans MS"/>
                  <a:cs typeface="Comic Sans MS"/>
                </a:rPr>
                <a:t>vector mesons</a:t>
              </a:r>
            </a:p>
          </p:txBody>
        </p:sp>
        <p:graphicFrame>
          <p:nvGraphicFramePr>
            <p:cNvPr id="65541" name="Object 5"/>
            <p:cNvGraphicFramePr>
              <a:graphicFrameLocks noChangeAspect="1"/>
            </p:cNvGraphicFramePr>
            <p:nvPr/>
          </p:nvGraphicFramePr>
          <p:xfrm>
            <a:off x="1747049" y="5059609"/>
            <a:ext cx="330228" cy="304836"/>
          </p:xfrm>
          <a:graphic>
            <a:graphicData uri="http://schemas.openxmlformats.org/presentationml/2006/ole">
              <mc:AlternateContent xmlns:mc="http://schemas.openxmlformats.org/markup-compatibility/2006">
                <mc:Choice xmlns:v="urn:schemas-microsoft-com:vml" Requires="v">
                  <p:oleObj spid="_x0000_s90419" name="Equation" r:id="rId20" imgW="330200" imgH="304800" progId="Equation.DSMT4">
                    <p:embed/>
                  </p:oleObj>
                </mc:Choice>
                <mc:Fallback>
                  <p:oleObj name="Equation" r:id="rId20" imgW="330200" imgH="304800" progId="Equation.DSMT4">
                    <p:embed/>
                    <p:pic>
                      <p:nvPicPr>
                        <p:cNvPr id="65541" name="Object 5"/>
                        <p:cNvPicPr>
                          <a:picLocks noChangeAspect="1" noChangeArrowheads="1"/>
                        </p:cNvPicPr>
                        <p:nvPr/>
                      </p:nvPicPr>
                      <p:blipFill>
                        <a:blip r:embed="rId21"/>
                        <a:srcRect/>
                        <a:stretch>
                          <a:fillRect/>
                        </a:stretch>
                      </p:blipFill>
                      <p:spPr bwMode="auto">
                        <a:xfrm>
                          <a:off x="1747049" y="5059609"/>
                          <a:ext cx="330228" cy="304836"/>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65542" name="Object 6"/>
            <p:cNvGraphicFramePr>
              <a:graphicFrameLocks noChangeAspect="1"/>
            </p:cNvGraphicFramePr>
            <p:nvPr/>
          </p:nvGraphicFramePr>
          <p:xfrm>
            <a:off x="1235831" y="5056433"/>
            <a:ext cx="368331" cy="304836"/>
          </p:xfrm>
          <a:graphic>
            <a:graphicData uri="http://schemas.openxmlformats.org/presentationml/2006/ole">
              <mc:AlternateContent xmlns:mc="http://schemas.openxmlformats.org/markup-compatibility/2006">
                <mc:Choice xmlns:v="urn:schemas-microsoft-com:vml" Requires="v">
                  <p:oleObj spid="_x0000_s90420" name="Equation" r:id="rId22" imgW="368300" imgH="304800" progId="Equation.DSMT4">
                    <p:embed/>
                  </p:oleObj>
                </mc:Choice>
                <mc:Fallback>
                  <p:oleObj name="Equation" r:id="rId22" imgW="368300" imgH="304800" progId="Equation.DSMT4">
                    <p:embed/>
                    <p:pic>
                      <p:nvPicPr>
                        <p:cNvPr id="65542" name="Object 6"/>
                        <p:cNvPicPr>
                          <a:picLocks noChangeAspect="1" noChangeArrowheads="1"/>
                        </p:cNvPicPr>
                        <p:nvPr/>
                      </p:nvPicPr>
                      <p:blipFill>
                        <a:blip r:embed="rId23"/>
                        <a:srcRect/>
                        <a:stretch>
                          <a:fillRect/>
                        </a:stretch>
                      </p:blipFill>
                      <p:spPr bwMode="auto">
                        <a:xfrm>
                          <a:off x="1235831" y="5056433"/>
                          <a:ext cx="368331" cy="304836"/>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65543" name="Object 7"/>
            <p:cNvGraphicFramePr>
              <a:graphicFrameLocks noChangeAspect="1"/>
            </p:cNvGraphicFramePr>
            <p:nvPr/>
          </p:nvGraphicFramePr>
          <p:xfrm>
            <a:off x="745825" y="5054845"/>
            <a:ext cx="330228" cy="304836"/>
          </p:xfrm>
          <a:graphic>
            <a:graphicData uri="http://schemas.openxmlformats.org/presentationml/2006/ole">
              <mc:AlternateContent xmlns:mc="http://schemas.openxmlformats.org/markup-compatibility/2006">
                <mc:Choice xmlns:v="urn:schemas-microsoft-com:vml" Requires="v">
                  <p:oleObj spid="_x0000_s90421" name="Equation" r:id="rId24" imgW="330200" imgH="304800" progId="Equation.DSMT4">
                    <p:embed/>
                  </p:oleObj>
                </mc:Choice>
                <mc:Fallback>
                  <p:oleObj name="Equation" r:id="rId24" imgW="330200" imgH="304800" progId="Equation.DSMT4">
                    <p:embed/>
                    <p:pic>
                      <p:nvPicPr>
                        <p:cNvPr id="65543" name="Object 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5825" y="5054845"/>
                          <a:ext cx="330228" cy="304836"/>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65544" name="Object 8"/>
            <p:cNvGraphicFramePr>
              <a:graphicFrameLocks noChangeAspect="1"/>
            </p:cNvGraphicFramePr>
            <p:nvPr/>
          </p:nvGraphicFramePr>
          <p:xfrm>
            <a:off x="297540" y="5059609"/>
            <a:ext cx="368331" cy="304836"/>
          </p:xfrm>
          <a:graphic>
            <a:graphicData uri="http://schemas.openxmlformats.org/presentationml/2006/ole">
              <mc:AlternateContent xmlns:mc="http://schemas.openxmlformats.org/markup-compatibility/2006">
                <mc:Choice xmlns:v="urn:schemas-microsoft-com:vml" Requires="v">
                  <p:oleObj spid="_x0000_s90422" name="Equation" r:id="rId26" imgW="368300" imgH="304800" progId="Equation.DSMT4">
                    <p:embed/>
                  </p:oleObj>
                </mc:Choice>
                <mc:Fallback>
                  <p:oleObj name="Equation" r:id="rId26" imgW="368300" imgH="304800" progId="Equation.DSMT4">
                    <p:embed/>
                    <p:pic>
                      <p:nvPicPr>
                        <p:cNvPr id="65544" name="Object 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7540" y="5059609"/>
                          <a:ext cx="368331" cy="304836"/>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graphicFrame>
        <p:nvGraphicFramePr>
          <p:cNvPr id="46" name="Group 149"/>
          <p:cNvGraphicFramePr>
            <a:graphicFrameLocks noGrp="1"/>
          </p:cNvGraphicFramePr>
          <p:nvPr/>
        </p:nvGraphicFramePr>
        <p:xfrm>
          <a:off x="6366084" y="4673194"/>
          <a:ext cx="2744787" cy="1992630"/>
        </p:xfrm>
        <a:graphic>
          <a:graphicData uri="http://schemas.openxmlformats.org/drawingml/2006/table">
            <a:tbl>
              <a:tblPr/>
              <a:tblGrid>
                <a:gridCol w="1273175">
                  <a:extLst>
                    <a:ext uri="{9D8B030D-6E8A-4147-A177-3AD203B41FA5}">
                      <a16:colId xmlns:a16="http://schemas.microsoft.com/office/drawing/2014/main" val="20000"/>
                    </a:ext>
                  </a:extLst>
                </a:gridCol>
                <a:gridCol w="1471612">
                  <a:extLst>
                    <a:ext uri="{9D8B030D-6E8A-4147-A177-3AD203B41FA5}">
                      <a16:colId xmlns:a16="http://schemas.microsoft.com/office/drawing/2014/main" val="20001"/>
                    </a:ext>
                  </a:extLst>
                </a:gridCol>
              </a:tblGrid>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dirty="0">
                          <a:ln>
                            <a:noFill/>
                          </a:ln>
                          <a:solidFill>
                            <a:srgbClr val="CC66FF"/>
                          </a:solidFill>
                          <a:effectLst/>
                          <a:latin typeface="Arial" charset="0"/>
                          <a:ea typeface="Times New Roman" charset="0"/>
                          <a:cs typeface="Times New Roman" charset="0"/>
                        </a:rPr>
                        <a:t>ρ</a:t>
                      </a:r>
                      <a:r>
                        <a:rPr kumimoji="0" lang="en-US" sz="2400" b="0" i="0" u="none" strike="noStrike" cap="none" normalizeH="0" baseline="30000" dirty="0">
                          <a:ln>
                            <a:noFill/>
                          </a:ln>
                          <a:solidFill>
                            <a:srgbClr val="CC66FF"/>
                          </a:solidFill>
                          <a:effectLst/>
                          <a:latin typeface="Arial" charset="0"/>
                          <a:ea typeface="Times New Roman" charset="0"/>
                          <a:cs typeface="Times New Roman" charset="0"/>
                        </a:rPr>
                        <a:t>0</a:t>
                      </a:r>
                      <a:endParaRPr kumimoji="0" lang="el-GR" sz="2400" b="0" i="0" u="none" strike="noStrike" cap="none" normalizeH="0" baseline="30000" dirty="0">
                        <a:ln>
                          <a:noFill/>
                        </a:ln>
                        <a:solidFill>
                          <a:srgbClr val="CC66FF"/>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rPr>
                        <a:t>2u+d,</a:t>
                      </a:r>
                      <a:r>
                        <a:rPr kumimoji="0" lang="en-US" sz="2000" b="1" i="0" u="none" strike="noStrike" cap="none" normalizeH="0" baseline="0" dirty="0">
                          <a:ln>
                            <a:noFill/>
                          </a:ln>
                          <a:solidFill>
                            <a:srgbClr val="80FF00"/>
                          </a:solidFill>
                          <a:effectLst/>
                          <a:latin typeface="Arial" charset="0"/>
                        </a:rPr>
                        <a:t> </a:t>
                      </a:r>
                      <a:r>
                        <a:rPr kumimoji="0" lang="en-US" sz="2000" b="1" i="0" u="none" strike="noStrike" cap="none" normalizeH="0" baseline="0" dirty="0">
                          <a:ln>
                            <a:noFill/>
                          </a:ln>
                          <a:solidFill>
                            <a:srgbClr val="00FF00"/>
                          </a:solidFill>
                          <a:effectLst/>
                          <a:latin typeface="Arial" charset="0"/>
                        </a:rPr>
                        <a:t>9g/4</a:t>
                      </a:r>
                      <a:endParaRPr kumimoji="0" lang="fr-FR" sz="2000" b="1" i="0" u="none" strike="noStrike" cap="none" normalizeH="0" baseline="0" dirty="0">
                        <a:ln>
                          <a:noFill/>
                        </a:ln>
                        <a:solidFill>
                          <a:srgbClr val="00FF00"/>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7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dirty="0">
                          <a:ln>
                            <a:noFill/>
                          </a:ln>
                          <a:solidFill>
                            <a:srgbClr val="CC66FF"/>
                          </a:solidFill>
                          <a:effectLst/>
                          <a:latin typeface="Arial" charset="0"/>
                          <a:ea typeface="Times New Roman" charset="0"/>
                          <a:cs typeface="Times New Roman" charset="0"/>
                        </a:rPr>
                        <a:t>ω</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Arial" charset="0"/>
                        </a:rPr>
                        <a:t>2u</a:t>
                      </a:r>
                      <a:r>
                        <a:rPr kumimoji="0" lang="en-US" sz="2000" b="1" i="0" u="none" strike="noStrike" cap="none" normalizeH="0" baseline="0" dirty="0">
                          <a:ln>
                            <a:noFill/>
                          </a:ln>
                          <a:solidFill>
                            <a:srgbClr val="0000FF"/>
                          </a:solidFill>
                          <a:effectLst/>
                          <a:latin typeface="Symbol" charset="2"/>
                        </a:rPr>
                        <a:t>-</a:t>
                      </a:r>
                      <a:r>
                        <a:rPr kumimoji="0" lang="en-US" sz="2000" b="1" i="0" u="none" strike="noStrike" cap="none" normalizeH="0" baseline="0" dirty="0">
                          <a:ln>
                            <a:noFill/>
                          </a:ln>
                          <a:solidFill>
                            <a:srgbClr val="0000FF"/>
                          </a:solidFill>
                          <a:effectLst/>
                          <a:latin typeface="Arial" charset="0"/>
                        </a:rPr>
                        <a:t>d, </a:t>
                      </a:r>
                      <a:r>
                        <a:rPr kumimoji="0" lang="en-US" sz="2000" b="1" i="0" u="none" strike="noStrike" cap="none" normalizeH="0" baseline="0" dirty="0">
                          <a:ln>
                            <a:noFill/>
                          </a:ln>
                          <a:solidFill>
                            <a:srgbClr val="00FF00"/>
                          </a:solidFill>
                          <a:effectLst/>
                          <a:latin typeface="Arial" charset="0"/>
                        </a:rPr>
                        <a:t>3g/4</a:t>
                      </a:r>
                      <a:endParaRPr kumimoji="0" lang="fr-FR" sz="2000" b="1" i="0" u="none" strike="noStrike" cap="none" normalizeH="0" baseline="0" dirty="0">
                        <a:ln>
                          <a:noFill/>
                        </a:ln>
                        <a:solidFill>
                          <a:srgbClr val="00FF00"/>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rgbClr val="CC66FF"/>
                          </a:solidFill>
                          <a:effectLst/>
                          <a:latin typeface="Symbol" charset="2"/>
                          <a:ea typeface="Times New Roman" charset="0"/>
                          <a:cs typeface="Times New Roman" charset="0"/>
                        </a:rPr>
                        <a:t>f</a:t>
                      </a:r>
                      <a:endParaRPr kumimoji="0" lang="el-GR" sz="2400" b="0" i="0" u="none" strike="noStrike" cap="none" normalizeH="0" baseline="0" dirty="0">
                        <a:ln>
                          <a:noFill/>
                        </a:ln>
                        <a:solidFill>
                          <a:srgbClr val="CC66FF"/>
                        </a:solidFill>
                        <a:effectLst/>
                        <a:latin typeface="Symbol" charset="2"/>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rgbClr val="0000FF"/>
                          </a:solidFill>
                          <a:effectLst/>
                          <a:latin typeface="Arial" charset="0"/>
                        </a:rPr>
                        <a:t>s</a:t>
                      </a:r>
                      <a:r>
                        <a:rPr kumimoji="0" lang="en-US" sz="2000" b="0" i="0" u="none" strike="noStrike" cap="none" normalizeH="0" baseline="0" dirty="0">
                          <a:ln>
                            <a:noFill/>
                          </a:ln>
                          <a:solidFill>
                            <a:srgbClr val="0000FF"/>
                          </a:solidFill>
                          <a:effectLst/>
                          <a:latin typeface="Arial" charset="0"/>
                        </a:rPr>
                        <a:t>, </a:t>
                      </a:r>
                      <a:r>
                        <a:rPr kumimoji="0" lang="en-US" sz="2000" b="1" i="0" u="none" strike="noStrike" cap="none" normalizeH="0" baseline="0" dirty="0" err="1">
                          <a:ln>
                            <a:noFill/>
                          </a:ln>
                          <a:solidFill>
                            <a:srgbClr val="00FF00"/>
                          </a:solidFill>
                          <a:effectLst/>
                          <a:latin typeface="Arial" charset="0"/>
                        </a:rPr>
                        <a:t>g</a:t>
                      </a:r>
                      <a:endParaRPr kumimoji="0" lang="fr-FR" sz="2000" b="1" i="0" u="none" strike="noStrike" cap="none" normalizeH="0" baseline="0" dirty="0">
                        <a:ln>
                          <a:noFill/>
                        </a:ln>
                        <a:solidFill>
                          <a:srgbClr val="00FF00"/>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7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dirty="0">
                          <a:ln>
                            <a:noFill/>
                          </a:ln>
                          <a:solidFill>
                            <a:srgbClr val="CC66FF"/>
                          </a:solidFill>
                          <a:effectLst/>
                          <a:latin typeface="Arial" charset="0"/>
                          <a:ea typeface="Times New Roman" charset="0"/>
                          <a:cs typeface="Times New Roman" charset="0"/>
                        </a:rPr>
                        <a:t>ρ</a:t>
                      </a:r>
                      <a:r>
                        <a:rPr kumimoji="0" lang="en-US" sz="2400" b="0" i="0" u="none" strike="noStrike" cap="none" normalizeH="0" baseline="30000" dirty="0">
                          <a:ln>
                            <a:noFill/>
                          </a:ln>
                          <a:solidFill>
                            <a:srgbClr val="CC66FF"/>
                          </a:solidFill>
                          <a:effectLst/>
                          <a:latin typeface="Arial" charset="0"/>
                          <a:ea typeface="Times New Roman" charset="0"/>
                          <a:cs typeface="Times New Roman" charset="0"/>
                        </a:rPr>
                        <a:t>+</a:t>
                      </a:r>
                      <a:endParaRPr kumimoji="0" lang="el-GR" sz="2400" b="0" i="0" u="none" strike="noStrike" cap="none" normalizeH="0" baseline="30000" dirty="0">
                        <a:ln>
                          <a:noFill/>
                        </a:ln>
                        <a:solidFill>
                          <a:srgbClr val="CC66FF"/>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Arial" charset="0"/>
                        </a:rPr>
                        <a:t>u</a:t>
                      </a:r>
                      <a:r>
                        <a:rPr kumimoji="0" lang="en-US" sz="2000" b="1" i="0" u="none" strike="noStrike" cap="none" normalizeH="0" baseline="0" dirty="0" err="1">
                          <a:ln>
                            <a:noFill/>
                          </a:ln>
                          <a:solidFill>
                            <a:schemeClr val="tx1"/>
                          </a:solidFill>
                          <a:effectLst/>
                          <a:latin typeface="Symbol" charset="2"/>
                        </a:rPr>
                        <a:t>-</a:t>
                      </a:r>
                      <a:r>
                        <a:rPr kumimoji="0" lang="en-US" sz="2000" b="1" i="0" u="none" strike="noStrike" cap="none" normalizeH="0" baseline="0" dirty="0" err="1">
                          <a:ln>
                            <a:noFill/>
                          </a:ln>
                          <a:solidFill>
                            <a:schemeClr val="tx1"/>
                          </a:solidFill>
                          <a:effectLst/>
                          <a:latin typeface="Arial" charset="0"/>
                        </a:rPr>
                        <a:t>d</a:t>
                      </a:r>
                      <a:endParaRPr kumimoji="0" lang="fr-FR" sz="2000" b="1" i="0" u="none" strike="noStrike" cap="none" normalizeH="0" baseline="0" dirty="0">
                        <a:ln>
                          <a:noFill/>
                        </a:ln>
                        <a:solidFill>
                          <a:schemeClr val="tx1"/>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7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sz="2000" b="0" i="0" u="none" strike="noStrike" cap="none" normalizeH="0" baseline="0" dirty="0">
                          <a:ln>
                            <a:noFill/>
                          </a:ln>
                          <a:solidFill>
                            <a:srgbClr val="CC66FF"/>
                          </a:solidFill>
                          <a:effectLst/>
                          <a:latin typeface="Arial" charset="0"/>
                          <a:ea typeface="Times New Roman" charset="0"/>
                          <a:cs typeface="Times New Roman" charset="0"/>
                        </a:rPr>
                        <a:t>J/</a:t>
                      </a:r>
                      <a:r>
                        <a:rPr kumimoji="0" lang="el-GR" sz="2000" b="0" i="0" u="none" strike="noStrike" cap="none" normalizeH="0" baseline="0" dirty="0">
                          <a:ln>
                            <a:noFill/>
                          </a:ln>
                          <a:solidFill>
                            <a:srgbClr val="CC66FF"/>
                          </a:solidFill>
                          <a:effectLst/>
                          <a:latin typeface="Arial" charset="0"/>
                          <a:ea typeface="Times New Roman" charset="0"/>
                          <a:cs typeface="Times New Roman" charset="0"/>
                        </a:rPr>
                        <a:t>ψ</a:t>
                      </a:r>
                      <a:endParaRPr kumimoji="0" lang="el-GR" sz="2000" b="0" i="0" u="none" strike="noStrike" cap="none" normalizeH="0" baseline="30000" dirty="0">
                        <a:ln>
                          <a:noFill/>
                        </a:ln>
                        <a:solidFill>
                          <a:srgbClr val="CC66FF"/>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0FF00"/>
                          </a:solidFill>
                          <a:effectLst/>
                          <a:latin typeface="Arial" charset="0"/>
                        </a:rPr>
                        <a:t>g</a:t>
                      </a:r>
                      <a:endParaRPr kumimoji="0" lang="fr-FR" sz="2000" b="1" i="0" u="none" strike="noStrike" cap="none" normalizeH="0" baseline="0" dirty="0">
                        <a:ln>
                          <a:noFill/>
                        </a:ln>
                        <a:solidFill>
                          <a:srgbClr val="00FF00"/>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47" name="Group 135"/>
          <p:cNvGraphicFramePr>
            <a:graphicFrameLocks noGrp="1"/>
          </p:cNvGraphicFramePr>
          <p:nvPr/>
        </p:nvGraphicFramePr>
        <p:xfrm>
          <a:off x="3136553" y="4732775"/>
          <a:ext cx="2744787" cy="731520"/>
        </p:xfrm>
        <a:graphic>
          <a:graphicData uri="http://schemas.openxmlformats.org/drawingml/2006/table">
            <a:tbl>
              <a:tblPr/>
              <a:tblGrid>
                <a:gridCol w="1273175">
                  <a:extLst>
                    <a:ext uri="{9D8B030D-6E8A-4147-A177-3AD203B41FA5}">
                      <a16:colId xmlns:a16="http://schemas.microsoft.com/office/drawing/2014/main" val="20000"/>
                    </a:ext>
                  </a:extLst>
                </a:gridCol>
                <a:gridCol w="1471612">
                  <a:extLst>
                    <a:ext uri="{9D8B030D-6E8A-4147-A177-3AD203B41FA5}">
                      <a16:colId xmlns:a16="http://schemas.microsoft.com/office/drawing/2014/main" val="20001"/>
                    </a:ext>
                  </a:extLst>
                </a:gridCol>
              </a:tblGrid>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Symbol" charset="2"/>
                          <a:ea typeface="Times New Roman" charset="0"/>
                          <a:cs typeface="Times New Roman" charset="0"/>
                        </a:rPr>
                        <a:t>p</a:t>
                      </a:r>
                      <a:r>
                        <a:rPr kumimoji="0" lang="en-US" sz="2400" b="0" i="0" u="none" strike="noStrike" cap="none" normalizeH="0" baseline="30000" dirty="0">
                          <a:ln>
                            <a:noFill/>
                          </a:ln>
                          <a:solidFill>
                            <a:schemeClr val="tx1"/>
                          </a:solidFill>
                          <a:effectLst/>
                          <a:latin typeface="Arial" charset="0"/>
                          <a:ea typeface="Times New Roman" charset="0"/>
                          <a:cs typeface="Times New Roman" charset="0"/>
                        </a:rPr>
                        <a:t>0</a:t>
                      </a:r>
                      <a:endParaRPr kumimoji="0" lang="el-GR" sz="2400" b="0" i="0" u="none" strike="noStrike" cap="none" normalizeH="0" baseline="30000" dirty="0">
                        <a:ln>
                          <a:noFill/>
                        </a:ln>
                        <a:solidFill>
                          <a:schemeClr val="tx1"/>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Arial" charset="0"/>
                        </a:rPr>
                        <a:t>2</a:t>
                      </a:r>
                      <a:r>
                        <a:rPr kumimoji="0" lang="en-US" sz="2000" b="1" i="0" u="none" strike="noStrike" cap="none" normalizeH="0" baseline="0" dirty="0">
                          <a:ln>
                            <a:noFill/>
                          </a:ln>
                          <a:solidFill>
                            <a:srgbClr val="0000FF"/>
                          </a:solidFill>
                          <a:effectLst/>
                          <a:latin typeface="Symbol" charset="2"/>
                        </a:rPr>
                        <a:t>D</a:t>
                      </a:r>
                      <a:r>
                        <a:rPr kumimoji="0" lang="en-US" sz="2000" b="1" i="0" u="none" strike="noStrike" cap="none" normalizeH="0" baseline="0" dirty="0">
                          <a:ln>
                            <a:noFill/>
                          </a:ln>
                          <a:solidFill>
                            <a:srgbClr val="0000FF"/>
                          </a:solidFill>
                          <a:effectLst/>
                          <a:latin typeface="Arial" charset="0"/>
                        </a:rPr>
                        <a:t>u</a:t>
                      </a:r>
                      <a:r>
                        <a:rPr kumimoji="0" lang="en-US" sz="2000" b="1" i="0" u="none" strike="noStrike" cap="none" normalizeH="0" baseline="0" dirty="0">
                          <a:ln>
                            <a:noFill/>
                          </a:ln>
                          <a:solidFill>
                            <a:srgbClr val="0000FF"/>
                          </a:solidFill>
                          <a:effectLst/>
                          <a:latin typeface="Symbol" charset="2"/>
                        </a:rPr>
                        <a:t>+D</a:t>
                      </a:r>
                      <a:r>
                        <a:rPr kumimoji="0" lang="en-US" sz="2000" b="1" i="0" u="none" strike="noStrike" cap="none" normalizeH="0" baseline="0" dirty="0">
                          <a:ln>
                            <a:noFill/>
                          </a:ln>
                          <a:solidFill>
                            <a:srgbClr val="0000FF"/>
                          </a:solidFill>
                          <a:effectLst/>
                          <a:latin typeface="Arial" charset="0"/>
                        </a:rPr>
                        <a:t>d</a:t>
                      </a:r>
                      <a:endParaRPr kumimoji="0" lang="fr-FR" sz="2000" b="1" i="0" u="none" strike="noStrike" cap="none" normalizeH="0" baseline="0" dirty="0">
                        <a:ln>
                          <a:noFill/>
                        </a:ln>
                        <a:solidFill>
                          <a:srgbClr val="0000FF"/>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4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rgbClr val="0000FF"/>
                          </a:solidFill>
                          <a:effectLst/>
                          <a:latin typeface="Symbol" charset="2"/>
                          <a:ea typeface="Times New Roman" charset="0"/>
                          <a:cs typeface="Times New Roman" charset="0"/>
                        </a:rPr>
                        <a:t>h</a:t>
                      </a:r>
                      <a:endParaRPr kumimoji="0" lang="el-GR" sz="2400" b="0" i="0" u="none" strike="noStrike" cap="none" normalizeH="0" baseline="0" dirty="0">
                        <a:ln>
                          <a:noFill/>
                        </a:ln>
                        <a:solidFill>
                          <a:srgbClr val="0000FF"/>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Arial" charset="0"/>
                        </a:rPr>
                        <a:t>2</a:t>
                      </a:r>
                      <a:r>
                        <a:rPr kumimoji="0" lang="en-US" sz="2000" b="1" i="0" u="none" strike="noStrike" cap="none" normalizeH="0" baseline="0" dirty="0">
                          <a:ln>
                            <a:noFill/>
                          </a:ln>
                          <a:solidFill>
                            <a:srgbClr val="0000FF"/>
                          </a:solidFill>
                          <a:effectLst/>
                          <a:latin typeface="Symbol" charset="2"/>
                        </a:rPr>
                        <a:t>D</a:t>
                      </a:r>
                      <a:r>
                        <a:rPr kumimoji="0" lang="en-US" sz="2000" b="1" i="0" u="none" strike="noStrike" cap="none" normalizeH="0" baseline="0" dirty="0">
                          <a:ln>
                            <a:noFill/>
                          </a:ln>
                          <a:solidFill>
                            <a:srgbClr val="0000FF"/>
                          </a:solidFill>
                          <a:effectLst/>
                          <a:latin typeface="Arial" charset="0"/>
                        </a:rPr>
                        <a:t>u</a:t>
                      </a:r>
                      <a:r>
                        <a:rPr kumimoji="0" lang="en-US" sz="2000" b="1" i="0" u="none" strike="noStrike" cap="none" normalizeH="0" baseline="0" dirty="0">
                          <a:ln>
                            <a:noFill/>
                          </a:ln>
                          <a:solidFill>
                            <a:srgbClr val="0000FF"/>
                          </a:solidFill>
                          <a:effectLst/>
                          <a:latin typeface="Symbol" charset="2"/>
                        </a:rPr>
                        <a:t>-D</a:t>
                      </a:r>
                      <a:r>
                        <a:rPr kumimoji="0" lang="en-US" sz="2000" b="1" i="0" u="none" strike="noStrike" cap="none" normalizeH="0" baseline="0" dirty="0">
                          <a:ln>
                            <a:noFill/>
                          </a:ln>
                          <a:solidFill>
                            <a:srgbClr val="0000FF"/>
                          </a:solidFill>
                          <a:effectLst/>
                          <a:latin typeface="Arial" charset="0"/>
                        </a:rPr>
                        <a:t>d</a:t>
                      </a:r>
                      <a:endParaRPr kumimoji="0" lang="fr-FR" sz="2000" b="1" i="0" u="none" strike="noStrike" cap="none" normalizeH="0" baseline="0" dirty="0">
                        <a:ln>
                          <a:noFill/>
                        </a:ln>
                        <a:solidFill>
                          <a:srgbClr val="0000FF"/>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3" name="Text Box 217"/>
          <p:cNvSpPr txBox="1">
            <a:spLocks noChangeArrowheads="1"/>
          </p:cNvSpPr>
          <p:nvPr/>
        </p:nvSpPr>
        <p:spPr bwMode="auto">
          <a:xfrm>
            <a:off x="441307" y="4810820"/>
            <a:ext cx="2377574" cy="1384995"/>
          </a:xfrm>
          <a:prstGeom prst="rect">
            <a:avLst/>
          </a:prstGeom>
          <a:noFill/>
          <a:ln w="9525">
            <a:noFill/>
            <a:miter lim="800000"/>
            <a:headEnd/>
            <a:tailEnd/>
          </a:ln>
          <a:effectLst/>
        </p:spPr>
        <p:txBody>
          <a:bodyPr wrap="none">
            <a:prstTxWarp prst="textNoShape">
              <a:avLst/>
            </a:prstTxWarp>
            <a:spAutoFit/>
          </a:bodyPr>
          <a:lstStyle/>
          <a:p>
            <a:pPr>
              <a:buClr>
                <a:srgbClr val="CC66FF"/>
              </a:buClr>
              <a:buFont typeface="Wingdings" charset="2"/>
              <a:buChar char="q"/>
            </a:pPr>
            <a:r>
              <a:rPr lang="en-US" sz="1400" b="1" dirty="0">
                <a:latin typeface="Times New Roman" pitchFamily="-112" charset="0"/>
              </a:rPr>
              <a:t> Q</a:t>
            </a:r>
            <a:r>
              <a:rPr lang="en-US" sz="1400" b="1" baseline="30000" dirty="0">
                <a:latin typeface="Times New Roman" pitchFamily="-112" charset="0"/>
              </a:rPr>
              <a:t>2</a:t>
            </a:r>
            <a:r>
              <a:rPr lang="en-US" sz="1400" b="1" dirty="0">
                <a:latin typeface="Times New Roman" pitchFamily="-112" charset="0"/>
              </a:rPr>
              <a:t>= 2E</a:t>
            </a:r>
            <a:r>
              <a:rPr lang="en-US" sz="1400" b="1" baseline="-25000" dirty="0">
                <a:latin typeface="Times New Roman" pitchFamily="-112" charset="0"/>
              </a:rPr>
              <a:t>e</a:t>
            </a:r>
            <a:r>
              <a:rPr lang="en-US" sz="1400" b="1" dirty="0">
                <a:latin typeface="Times New Roman" pitchFamily="-112" charset="0"/>
              </a:rPr>
              <a:t>E</a:t>
            </a:r>
            <a:r>
              <a:rPr lang="en-US" sz="1400" b="1" baseline="-25000" dirty="0">
                <a:latin typeface="Times New Roman" pitchFamily="-112" charset="0"/>
              </a:rPr>
              <a:t>e</a:t>
            </a:r>
            <a:r>
              <a:rPr lang="en-US" sz="1400" b="1" dirty="0">
                <a:latin typeface="Times New Roman" pitchFamily="-112" charset="0"/>
              </a:rPr>
              <a:t>’(1-cos</a:t>
            </a:r>
            <a:r>
              <a:rPr lang="en-US" sz="1400" b="1" dirty="0">
                <a:latin typeface="Symbol" charset="2"/>
                <a:cs typeface="Symbol" charset="2"/>
              </a:rPr>
              <a:t>q</a:t>
            </a:r>
            <a:r>
              <a:rPr lang="en-US" sz="1400" b="1" baseline="-25000" dirty="0">
                <a:latin typeface="Times New Roman" pitchFamily="-112" charset="0"/>
              </a:rPr>
              <a:t>e’</a:t>
            </a:r>
            <a:r>
              <a:rPr lang="en-US" sz="1400" b="1" dirty="0">
                <a:latin typeface="Times New Roman" pitchFamily="-112" charset="0"/>
              </a:rPr>
              <a:t>)</a:t>
            </a:r>
            <a:endParaRPr lang="en-US" sz="1400" b="1" baseline="30000" dirty="0">
              <a:latin typeface="Times New Roman" pitchFamily="-112" charset="0"/>
            </a:endParaRPr>
          </a:p>
          <a:p>
            <a:pPr>
              <a:buClr>
                <a:srgbClr val="CC66FF"/>
              </a:buClr>
              <a:buFont typeface="Wingdings" charset="2"/>
              <a:buChar char="q"/>
            </a:pPr>
            <a:r>
              <a:rPr lang="en-US" sz="1400" b="1" dirty="0">
                <a:latin typeface="Times New Roman" pitchFamily="-112" charset="0"/>
              </a:rPr>
              <a:t> </a:t>
            </a:r>
            <a:r>
              <a:rPr lang="en-US" sz="1400" b="1" dirty="0" err="1">
                <a:latin typeface="Times New Roman" pitchFamily="-112" charset="0"/>
              </a:rPr>
              <a:t>x</a:t>
            </a:r>
            <a:r>
              <a:rPr lang="en-US" sz="1400" b="1" baseline="-25000" dirty="0" err="1">
                <a:latin typeface="Times New Roman" pitchFamily="-112" charset="0"/>
              </a:rPr>
              <a:t>B</a:t>
            </a:r>
            <a:r>
              <a:rPr lang="en-US" sz="1400" b="1" dirty="0">
                <a:latin typeface="Times New Roman" pitchFamily="-112" charset="0"/>
              </a:rPr>
              <a:t> = Q</a:t>
            </a:r>
            <a:r>
              <a:rPr lang="en-US" sz="1400" b="1" baseline="30000" dirty="0">
                <a:latin typeface="Times New Roman" pitchFamily="-112" charset="0"/>
              </a:rPr>
              <a:t>2</a:t>
            </a:r>
            <a:r>
              <a:rPr lang="en-US" sz="1400" b="1" dirty="0">
                <a:latin typeface="Times New Roman" pitchFamily="-112" charset="0"/>
              </a:rPr>
              <a:t>/2M</a:t>
            </a:r>
            <a:r>
              <a:rPr lang="en-US" sz="1400" b="1" dirty="0">
                <a:latin typeface="Symbol" pitchFamily="-112" charset="2"/>
              </a:rPr>
              <a:t>n   </a:t>
            </a:r>
            <a:r>
              <a:rPr lang="en-US" sz="1400" b="1" dirty="0" err="1">
                <a:latin typeface="Symbol" pitchFamily="-112" charset="2"/>
              </a:rPr>
              <a:t>n</a:t>
            </a:r>
            <a:r>
              <a:rPr lang="en-US" sz="1400" b="1" dirty="0">
                <a:latin typeface="Times New Roman" pitchFamily="-112" charset="0"/>
              </a:rPr>
              <a:t>=</a:t>
            </a:r>
            <a:r>
              <a:rPr lang="en-US" sz="1400" b="1" dirty="0" err="1">
                <a:latin typeface="Times New Roman" pitchFamily="-112" charset="0"/>
              </a:rPr>
              <a:t>E</a:t>
            </a:r>
            <a:r>
              <a:rPr lang="en-US" sz="1400" b="1" baseline="-25000" dirty="0" err="1">
                <a:latin typeface="Times New Roman" pitchFamily="-112" charset="0"/>
              </a:rPr>
              <a:t>e</a:t>
            </a:r>
            <a:r>
              <a:rPr lang="en-US" sz="1400" b="1" dirty="0" err="1">
                <a:latin typeface="Times New Roman" pitchFamily="-112" charset="0"/>
              </a:rPr>
              <a:t>-E</a:t>
            </a:r>
            <a:r>
              <a:rPr lang="en-US" sz="1400" b="1" baseline="-25000" dirty="0" err="1">
                <a:latin typeface="Times New Roman" pitchFamily="-112" charset="0"/>
              </a:rPr>
              <a:t>e</a:t>
            </a:r>
            <a:r>
              <a:rPr lang="en-US" sz="1400" b="1" baseline="-25000" dirty="0">
                <a:latin typeface="Times New Roman" pitchFamily="-112" charset="0"/>
              </a:rPr>
              <a:t>’</a:t>
            </a:r>
          </a:p>
          <a:p>
            <a:pPr>
              <a:buClr>
                <a:srgbClr val="CC66FF"/>
              </a:buClr>
              <a:buFont typeface="Wingdings" charset="2"/>
              <a:buChar char="q"/>
            </a:pPr>
            <a:endParaRPr lang="en-US" sz="1400" b="1" dirty="0">
              <a:latin typeface="Symbol" pitchFamily="-112" charset="2"/>
            </a:endParaRPr>
          </a:p>
          <a:p>
            <a:pPr>
              <a:buClr>
                <a:srgbClr val="CC66FF"/>
              </a:buClr>
              <a:buFont typeface="Wingdings" charset="2"/>
              <a:buChar char="q"/>
            </a:pPr>
            <a:r>
              <a:rPr lang="en-US" sz="1400" b="1" dirty="0">
                <a:latin typeface="Times New Roman" pitchFamily="-112" charset="0"/>
              </a:rPr>
              <a:t> </a:t>
            </a:r>
            <a:r>
              <a:rPr lang="en-US" sz="1400" b="1" dirty="0" err="1">
                <a:latin typeface="Times New Roman" pitchFamily="-112" charset="0"/>
                <a:ea typeface="Times New Roman" pitchFamily="-112" charset="0"/>
                <a:cs typeface="Times New Roman" pitchFamily="-112" charset="0"/>
              </a:rPr>
              <a:t>x+ξ</a:t>
            </a:r>
            <a:r>
              <a:rPr lang="en-US" sz="1400" b="1" dirty="0">
                <a:latin typeface="Times New Roman" pitchFamily="-112" charset="0"/>
                <a:ea typeface="Times New Roman" pitchFamily="-112" charset="0"/>
                <a:cs typeface="Times New Roman" pitchFamily="-112" charset="0"/>
              </a:rPr>
              <a:t>, </a:t>
            </a:r>
            <a:r>
              <a:rPr lang="en-US" sz="1400" b="1" dirty="0" err="1">
                <a:latin typeface="Times New Roman" pitchFamily="-112" charset="0"/>
                <a:ea typeface="Times New Roman" pitchFamily="-112" charset="0"/>
                <a:cs typeface="Times New Roman" pitchFamily="-112" charset="0"/>
              </a:rPr>
              <a:t>x-ξ</a:t>
            </a:r>
            <a:r>
              <a:rPr lang="en-US" sz="1400" b="1" dirty="0">
                <a:latin typeface="Times New Roman" pitchFamily="-112" charset="0"/>
                <a:ea typeface="Times New Roman" pitchFamily="-112" charset="0"/>
                <a:cs typeface="Times New Roman" pitchFamily="-112" charset="0"/>
              </a:rPr>
              <a:t>  long. mom. </a:t>
            </a:r>
            <a:r>
              <a:rPr lang="en-US" sz="1400" b="1" dirty="0" err="1">
                <a:latin typeface="Times New Roman" pitchFamily="-112" charset="0"/>
                <a:ea typeface="Times New Roman" pitchFamily="-112" charset="0"/>
                <a:cs typeface="Times New Roman" pitchFamily="-112" charset="0"/>
              </a:rPr>
              <a:t>fract</a:t>
            </a:r>
            <a:r>
              <a:rPr lang="en-US" sz="1400" b="1" dirty="0">
                <a:latin typeface="Times New Roman" pitchFamily="-112" charset="0"/>
                <a:ea typeface="Times New Roman" pitchFamily="-112" charset="0"/>
                <a:cs typeface="Times New Roman" pitchFamily="-112" charset="0"/>
              </a:rPr>
              <a:t>.</a:t>
            </a:r>
          </a:p>
          <a:p>
            <a:pPr>
              <a:buClr>
                <a:srgbClr val="CC66FF"/>
              </a:buClr>
              <a:buFont typeface="Wingdings" charset="2"/>
              <a:buChar char="q"/>
            </a:pPr>
            <a:r>
              <a:rPr lang="en-US" sz="1400" b="1" dirty="0">
                <a:latin typeface="Times New Roman" pitchFamily="-112" charset="0"/>
              </a:rPr>
              <a:t> </a:t>
            </a:r>
            <a:r>
              <a:rPr lang="en-US" sz="1400" b="1" dirty="0" err="1">
                <a:latin typeface="Times New Roman" pitchFamily="-112" charset="0"/>
              </a:rPr>
              <a:t>t</a:t>
            </a:r>
            <a:r>
              <a:rPr lang="en-US" sz="1400" b="1" dirty="0">
                <a:latin typeface="Times New Roman" pitchFamily="-112" charset="0"/>
              </a:rPr>
              <a:t> = (p-p’)</a:t>
            </a:r>
            <a:r>
              <a:rPr lang="en-US" sz="1400" b="1" baseline="30000" dirty="0">
                <a:latin typeface="Times New Roman" pitchFamily="-112" charset="0"/>
              </a:rPr>
              <a:t>2</a:t>
            </a:r>
            <a:endParaRPr lang="en-US" sz="1400" b="1" dirty="0">
              <a:latin typeface="Times New Roman" pitchFamily="-112" charset="0"/>
              <a:ea typeface="Times New Roman" pitchFamily="-112" charset="0"/>
              <a:cs typeface="Times New Roman" pitchFamily="-112" charset="0"/>
            </a:endParaRPr>
          </a:p>
          <a:p>
            <a:pPr>
              <a:buClr>
                <a:srgbClr val="CC66FF"/>
              </a:buClr>
              <a:buFont typeface="Wingdings" charset="2"/>
              <a:buChar char="q"/>
            </a:pPr>
            <a:r>
              <a:rPr lang="en-US" sz="1400" b="1" dirty="0">
                <a:latin typeface="Times New Roman" pitchFamily="-112" charset="0"/>
                <a:ea typeface="Times New Roman" pitchFamily="-112" charset="0"/>
                <a:cs typeface="Times New Roman" pitchFamily="-112" charset="0"/>
              </a:rPr>
              <a:t> </a:t>
            </a:r>
            <a:r>
              <a:rPr lang="en-US" sz="1400" b="1" dirty="0" err="1">
                <a:latin typeface="Symbol" pitchFamily="-112" charset="2"/>
                <a:ea typeface="Times New Roman" pitchFamily="-112" charset="0"/>
                <a:cs typeface="Times New Roman" pitchFamily="-112" charset="0"/>
              </a:rPr>
              <a:t>x</a:t>
            </a:r>
            <a:r>
              <a:rPr lang="en-US" sz="1400" b="1" dirty="0">
                <a:latin typeface="Symbol" pitchFamily="-112" charset="2"/>
                <a:ea typeface="Times New Roman" pitchFamily="-112" charset="0"/>
                <a:cs typeface="Times New Roman" pitchFamily="-112" charset="0"/>
              </a:rPr>
              <a:t> </a:t>
            </a:r>
            <a:r>
              <a:rPr lang="en-US" sz="1400" b="1" dirty="0" err="1">
                <a:latin typeface="Symbol" pitchFamily="-112" charset="2"/>
                <a:ea typeface="Times New Roman" pitchFamily="-112" charset="0"/>
                <a:cs typeface="Times New Roman" pitchFamily="-112" charset="0"/>
                <a:sym typeface="Symbol" pitchFamily="-112" charset="2"/>
              </a:rPr>
              <a:t></a:t>
            </a:r>
            <a:r>
              <a:rPr lang="en-US" sz="1400" b="1" dirty="0">
                <a:latin typeface="Symbol" pitchFamily="-112" charset="2"/>
                <a:ea typeface="Times New Roman" pitchFamily="-112" charset="0"/>
                <a:cs typeface="Times New Roman" pitchFamily="-112" charset="0"/>
                <a:sym typeface="Symbol" pitchFamily="-112" charset="2"/>
              </a:rPr>
              <a:t> </a:t>
            </a:r>
            <a:r>
              <a:rPr lang="en-US" sz="1400" b="1" dirty="0">
                <a:latin typeface="Times New Roman" pitchFamily="-112" charset="0"/>
                <a:ea typeface="Times New Roman" pitchFamily="-112" charset="0"/>
                <a:cs typeface="Times New Roman" pitchFamily="-112" charset="0"/>
                <a:sym typeface="Symbol" pitchFamily="-112" charset="2"/>
              </a:rPr>
              <a:t>x</a:t>
            </a:r>
            <a:r>
              <a:rPr lang="en-US" sz="1400" b="1" baseline="-25000" dirty="0">
                <a:latin typeface="Times New Roman" pitchFamily="-112" charset="0"/>
                <a:ea typeface="Times New Roman" pitchFamily="-112" charset="0"/>
                <a:cs typeface="Times New Roman" pitchFamily="-112" charset="0"/>
                <a:sym typeface="Symbol" pitchFamily="-112" charset="2"/>
              </a:rPr>
              <a:t>B</a:t>
            </a:r>
            <a:r>
              <a:rPr lang="en-US" sz="1400" b="1" dirty="0">
                <a:latin typeface="Times New Roman" pitchFamily="-112" charset="0"/>
                <a:ea typeface="Times New Roman" pitchFamily="-112" charset="0"/>
                <a:cs typeface="Times New Roman" pitchFamily="-112" charset="0"/>
                <a:sym typeface="Symbol" pitchFamily="-112" charset="2"/>
              </a:rPr>
              <a:t>/(2-x</a:t>
            </a:r>
            <a:r>
              <a:rPr lang="en-US" sz="1400" b="1" baseline="-25000" dirty="0">
                <a:latin typeface="Times New Roman" pitchFamily="-112" charset="0"/>
                <a:ea typeface="Times New Roman" pitchFamily="-112" charset="0"/>
                <a:cs typeface="Times New Roman" pitchFamily="-112" charset="0"/>
                <a:sym typeface="Symbol" pitchFamily="-112" charset="2"/>
              </a:rPr>
              <a:t>B</a:t>
            </a:r>
            <a:r>
              <a:rPr lang="en-US" sz="1400" b="1" dirty="0">
                <a:latin typeface="Times New Roman" pitchFamily="-112" charset="0"/>
                <a:ea typeface="Times New Roman" pitchFamily="-112" charset="0"/>
                <a:cs typeface="Times New Roman" pitchFamily="-112" charset="0"/>
                <a:sym typeface="Symbol" pitchFamily="-112" charset="2"/>
              </a:rPr>
              <a:t>)</a:t>
            </a:r>
          </a:p>
        </p:txBody>
      </p:sp>
      <p:grpSp>
        <p:nvGrpSpPr>
          <p:cNvPr id="34" name="Group 33">
            <a:extLst>
              <a:ext uri="{FF2B5EF4-FFF2-40B4-BE49-F238E27FC236}">
                <a16:creationId xmlns:a16="http://schemas.microsoft.com/office/drawing/2014/main" id="{7880068E-3F46-7747-BD9D-D543B6AD534A}"/>
              </a:ext>
            </a:extLst>
          </p:cNvPr>
          <p:cNvGrpSpPr/>
          <p:nvPr/>
        </p:nvGrpSpPr>
        <p:grpSpPr>
          <a:xfrm>
            <a:off x="709327" y="2345566"/>
            <a:ext cx="7786047" cy="2204032"/>
            <a:chOff x="844849" y="1246817"/>
            <a:chExt cx="7786047" cy="2204032"/>
          </a:xfrm>
        </p:grpSpPr>
        <p:grpSp>
          <p:nvGrpSpPr>
            <p:cNvPr id="35" name="Group 34">
              <a:extLst>
                <a:ext uri="{FF2B5EF4-FFF2-40B4-BE49-F238E27FC236}">
                  <a16:creationId xmlns:a16="http://schemas.microsoft.com/office/drawing/2014/main" id="{05A9358E-6D98-1B4B-A4DC-FA2E307F821F}"/>
                </a:ext>
              </a:extLst>
            </p:cNvPr>
            <p:cNvGrpSpPr/>
            <p:nvPr/>
          </p:nvGrpSpPr>
          <p:grpSpPr>
            <a:xfrm>
              <a:off x="870890" y="1246817"/>
              <a:ext cx="7490459" cy="2204032"/>
              <a:chOff x="-1903545" y="3792939"/>
              <a:chExt cx="7490459" cy="2204032"/>
            </a:xfrm>
          </p:grpSpPr>
          <p:grpSp>
            <p:nvGrpSpPr>
              <p:cNvPr id="41" name="Group 25">
                <a:extLst>
                  <a:ext uri="{FF2B5EF4-FFF2-40B4-BE49-F238E27FC236}">
                    <a16:creationId xmlns:a16="http://schemas.microsoft.com/office/drawing/2014/main" id="{2C43AD6F-713B-1643-84D1-6C27494AB035}"/>
                  </a:ext>
                </a:extLst>
              </p:cNvPr>
              <p:cNvGrpSpPr/>
              <p:nvPr/>
            </p:nvGrpSpPr>
            <p:grpSpPr>
              <a:xfrm>
                <a:off x="-1903545" y="3792939"/>
                <a:ext cx="7490459" cy="2204032"/>
                <a:chOff x="-3524912" y="4707339"/>
                <a:chExt cx="7490459" cy="2204032"/>
              </a:xfrm>
            </p:grpSpPr>
            <p:sp>
              <p:nvSpPr>
                <p:cNvPr id="43" name="Rectangle 10">
                  <a:extLst>
                    <a:ext uri="{FF2B5EF4-FFF2-40B4-BE49-F238E27FC236}">
                      <a16:creationId xmlns:a16="http://schemas.microsoft.com/office/drawing/2014/main" id="{566C3F43-91D6-7B47-93B5-9413FE163F34}"/>
                    </a:ext>
                  </a:extLst>
                </p:cNvPr>
                <p:cNvSpPr>
                  <a:spLocks noChangeArrowheads="1"/>
                </p:cNvSpPr>
                <p:nvPr/>
              </p:nvSpPr>
              <p:spPr bwMode="auto">
                <a:xfrm>
                  <a:off x="-3524912" y="4707339"/>
                  <a:ext cx="7490459" cy="2204032"/>
                </a:xfrm>
                <a:prstGeom prst="rect">
                  <a:avLst/>
                </a:prstGeom>
                <a:solidFill>
                  <a:schemeClr val="bg1">
                    <a:lumMod val="85000"/>
                  </a:schemeClr>
                </a:solidFill>
                <a:ln w="9525">
                  <a:solidFill>
                    <a:schemeClr val="bg1"/>
                  </a:solidFill>
                  <a:miter lim="800000"/>
                  <a:headEnd/>
                  <a:tailEnd/>
                </a:ln>
                <a:effectLst>
                  <a:glow rad="101600">
                    <a:schemeClr val="tx1">
                      <a:lumMod val="85000"/>
                      <a:alpha val="75000"/>
                    </a:schemeClr>
                  </a:glow>
                </a:effectLst>
                <a:scene3d>
                  <a:camera prst="orthographicFront"/>
                  <a:lightRig rig="threePt" dir="t"/>
                </a:scene3d>
                <a:sp3d>
                  <a:bevelT w="114300" prst="artDeco"/>
                  <a:bevelB w="114300" prst="artDeco"/>
                </a:sp3d>
              </p:spPr>
              <p:txBody>
                <a:bodyPr wrap="none" anchor="ctr">
                  <a:prstTxWarp prst="textNoShape">
                    <a:avLst/>
                  </a:prstTxWarp>
                </a:bodyPr>
                <a:lstStyle/>
                <a:p>
                  <a:endParaRPr lang="en-US" dirty="0"/>
                </a:p>
              </p:txBody>
            </p:sp>
            <p:graphicFrame>
              <p:nvGraphicFramePr>
                <p:cNvPr id="44" name="Object 11">
                  <a:extLst>
                    <a:ext uri="{FF2B5EF4-FFF2-40B4-BE49-F238E27FC236}">
                      <a16:creationId xmlns:a16="http://schemas.microsoft.com/office/drawing/2014/main" id="{1EC59CDB-1DE7-3742-A314-4657017FB525}"/>
                    </a:ext>
                  </a:extLst>
                </p:cNvPr>
                <p:cNvGraphicFramePr>
                  <a:graphicFrameLocks noChangeAspect="1"/>
                </p:cNvGraphicFramePr>
                <p:nvPr/>
              </p:nvGraphicFramePr>
              <p:xfrm>
                <a:off x="180294" y="5644451"/>
                <a:ext cx="3632200" cy="661988"/>
              </p:xfrm>
              <a:graphic>
                <a:graphicData uri="http://schemas.openxmlformats.org/presentationml/2006/ole">
                  <mc:AlternateContent xmlns:mc="http://schemas.openxmlformats.org/markup-compatibility/2006">
                    <mc:Choice xmlns:v="urn:schemas-microsoft-com:vml" Requires="v">
                      <p:oleObj spid="_x0000_s90423" name="Equation" r:id="rId28" imgW="4318000" imgH="787400" progId="Equation.DSMT4">
                        <p:embed/>
                      </p:oleObj>
                    </mc:Choice>
                    <mc:Fallback>
                      <p:oleObj name="Equation" r:id="rId28" imgW="4318000" imgH="787400" progId="Equation.DSMT4">
                        <p:embed/>
                        <p:pic>
                          <p:nvPicPr>
                            <p:cNvPr id="44" name="Object 11">
                              <a:extLst>
                                <a:ext uri="{FF2B5EF4-FFF2-40B4-BE49-F238E27FC236}">
                                  <a16:creationId xmlns:a16="http://schemas.microsoft.com/office/drawing/2014/main" id="{1EC59CDB-1DE7-3742-A314-4657017FB525}"/>
                                </a:ext>
                              </a:extLst>
                            </p:cNvPr>
                            <p:cNvPicPr>
                              <a:picLocks noChangeAspect="1" noChangeArrowheads="1"/>
                            </p:cNvPicPr>
                            <p:nvPr/>
                          </p:nvPicPr>
                          <p:blipFill>
                            <a:blip r:embed="rId29"/>
                            <a:srcRect/>
                            <a:stretch>
                              <a:fillRect/>
                            </a:stretch>
                          </p:blipFill>
                          <p:spPr bwMode="auto">
                            <a:xfrm>
                              <a:off x="180294" y="5644451"/>
                              <a:ext cx="3632200" cy="661988"/>
                            </a:xfrm>
                            <a:prstGeom prst="rect">
                              <a:avLst/>
                            </a:prstGeom>
                            <a:noFill/>
                          </p:spPr>
                        </p:pic>
                      </p:oleObj>
                    </mc:Fallback>
                  </mc:AlternateContent>
                </a:graphicData>
              </a:graphic>
            </p:graphicFrame>
            <p:graphicFrame>
              <p:nvGraphicFramePr>
                <p:cNvPr id="48" name="Object 12">
                  <a:extLst>
                    <a:ext uri="{FF2B5EF4-FFF2-40B4-BE49-F238E27FC236}">
                      <a16:creationId xmlns:a16="http://schemas.microsoft.com/office/drawing/2014/main" id="{A975798D-BDEB-6840-A683-57E0CAD20150}"/>
                    </a:ext>
                  </a:extLst>
                </p:cNvPr>
                <p:cNvGraphicFramePr>
                  <a:graphicFrameLocks noChangeAspect="1"/>
                </p:cNvGraphicFramePr>
                <p:nvPr/>
              </p:nvGraphicFramePr>
              <p:xfrm>
                <a:off x="-3350291" y="5640219"/>
                <a:ext cx="3267075" cy="747713"/>
              </p:xfrm>
              <a:graphic>
                <a:graphicData uri="http://schemas.openxmlformats.org/presentationml/2006/ole">
                  <mc:AlternateContent xmlns:mc="http://schemas.openxmlformats.org/markup-compatibility/2006">
                    <mc:Choice xmlns:v="urn:schemas-microsoft-com:vml" Requires="v">
                      <p:oleObj spid="_x0000_s90424" name="Equation" r:id="rId30" imgW="3886200" imgH="889000" progId="Equation.DSMT4">
                        <p:embed/>
                      </p:oleObj>
                    </mc:Choice>
                    <mc:Fallback>
                      <p:oleObj name="Equation" r:id="rId30" imgW="3886200" imgH="889000" progId="Equation.DSMT4">
                        <p:embed/>
                        <p:pic>
                          <p:nvPicPr>
                            <p:cNvPr id="48" name="Object 12">
                              <a:extLst>
                                <a:ext uri="{FF2B5EF4-FFF2-40B4-BE49-F238E27FC236}">
                                  <a16:creationId xmlns:a16="http://schemas.microsoft.com/office/drawing/2014/main" id="{A975798D-BDEB-6840-A683-57E0CAD20150}"/>
                                </a:ext>
                              </a:extLst>
                            </p:cNvPr>
                            <p:cNvPicPr>
                              <a:picLocks noChangeAspect="1" noChangeArrowheads="1"/>
                            </p:cNvPicPr>
                            <p:nvPr/>
                          </p:nvPicPr>
                          <p:blipFill>
                            <a:blip r:embed="rId31"/>
                            <a:srcRect/>
                            <a:stretch>
                              <a:fillRect/>
                            </a:stretch>
                          </p:blipFill>
                          <p:spPr bwMode="auto">
                            <a:xfrm>
                              <a:off x="-3350291" y="5640219"/>
                              <a:ext cx="3267075" cy="747713"/>
                            </a:xfrm>
                            <a:prstGeom prst="rect">
                              <a:avLst/>
                            </a:prstGeom>
                            <a:noFill/>
                          </p:spPr>
                        </p:pic>
                      </p:oleObj>
                    </mc:Fallback>
                  </mc:AlternateContent>
                </a:graphicData>
              </a:graphic>
            </p:graphicFrame>
          </p:grpSp>
          <p:sp>
            <p:nvSpPr>
              <p:cNvPr id="42" name="TextBox 41">
                <a:extLst>
                  <a:ext uri="{FF2B5EF4-FFF2-40B4-BE49-F238E27FC236}">
                    <a16:creationId xmlns:a16="http://schemas.microsoft.com/office/drawing/2014/main" id="{ABE9F9DD-8995-1446-98AE-2C79DDAA90E5}"/>
                  </a:ext>
                </a:extLst>
              </p:cNvPr>
              <p:cNvSpPr txBox="1"/>
              <p:nvPr/>
            </p:nvSpPr>
            <p:spPr>
              <a:xfrm>
                <a:off x="-1836449" y="4357003"/>
                <a:ext cx="2553904" cy="369332"/>
              </a:xfrm>
              <a:prstGeom prst="rect">
                <a:avLst/>
              </a:prstGeom>
              <a:noFill/>
            </p:spPr>
            <p:txBody>
              <a:bodyPr wrap="none" rtlCol="0">
                <a:spAutoFit/>
              </a:bodyPr>
              <a:lstStyle/>
              <a:p>
                <a:r>
                  <a:rPr lang="en-US" dirty="0">
                    <a:latin typeface="Comic Sans MS" panose="030F0902030302020204" pitchFamily="66" charset="0"/>
                  </a:rPr>
                  <a:t>Spin-Sum-Rule in PRF:</a:t>
                </a:r>
              </a:p>
            </p:txBody>
          </p:sp>
        </p:grpSp>
        <p:sp>
          <p:nvSpPr>
            <p:cNvPr id="36" name="Oval 35">
              <a:extLst>
                <a:ext uri="{FF2B5EF4-FFF2-40B4-BE49-F238E27FC236}">
                  <a16:creationId xmlns:a16="http://schemas.microsoft.com/office/drawing/2014/main" id="{3C073A41-317C-884F-8D3F-5C2901547F27}"/>
                </a:ext>
              </a:extLst>
            </p:cNvPr>
            <p:cNvSpPr/>
            <p:nvPr/>
          </p:nvSpPr>
          <p:spPr bwMode="auto">
            <a:xfrm>
              <a:off x="7102534" y="2252998"/>
              <a:ext cx="584094" cy="484605"/>
            </a:xfrm>
            <a:prstGeom prst="ellipse">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37" name="Straight Arrow Connector 36">
              <a:extLst>
                <a:ext uri="{FF2B5EF4-FFF2-40B4-BE49-F238E27FC236}">
                  <a16:creationId xmlns:a16="http://schemas.microsoft.com/office/drawing/2014/main" id="{9180D966-6DDB-B444-B421-A150820BA702}"/>
                </a:ext>
              </a:extLst>
            </p:cNvPr>
            <p:cNvCxnSpPr/>
            <p:nvPr/>
          </p:nvCxnSpPr>
          <p:spPr bwMode="auto">
            <a:xfrm flipH="1">
              <a:off x="7216727" y="2725750"/>
              <a:ext cx="176265" cy="443547"/>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sp>
          <p:nvSpPr>
            <p:cNvPr id="38" name="TextBox 37">
              <a:extLst>
                <a:ext uri="{FF2B5EF4-FFF2-40B4-BE49-F238E27FC236}">
                  <a16:creationId xmlns:a16="http://schemas.microsoft.com/office/drawing/2014/main" id="{76D208D5-E7A1-C543-BA67-F7846E8B28C8}"/>
                </a:ext>
              </a:extLst>
            </p:cNvPr>
            <p:cNvSpPr txBox="1"/>
            <p:nvPr/>
          </p:nvSpPr>
          <p:spPr>
            <a:xfrm>
              <a:off x="3728672" y="2991075"/>
              <a:ext cx="4825209" cy="369332"/>
            </a:xfrm>
            <a:prstGeom prst="rect">
              <a:avLst/>
            </a:prstGeom>
            <a:noFill/>
          </p:spPr>
          <p:txBody>
            <a:bodyPr wrap="none" rtlCol="0">
              <a:spAutoFit/>
            </a:bodyPr>
            <a:lstStyle/>
            <a:p>
              <a:r>
                <a:rPr lang="en-US" dirty="0">
                  <a:solidFill>
                    <a:srgbClr val="0000FF"/>
                  </a:solidFill>
                  <a:latin typeface="Comic Sans MS" panose="030F0902030302020204" pitchFamily="66" charset="0"/>
                </a:rPr>
                <a:t>responsible for orbital angular momentum</a:t>
              </a:r>
            </a:p>
          </p:txBody>
        </p:sp>
        <p:sp>
          <p:nvSpPr>
            <p:cNvPr id="40" name="TextBox 39">
              <a:extLst>
                <a:ext uri="{FF2B5EF4-FFF2-40B4-BE49-F238E27FC236}">
                  <a16:creationId xmlns:a16="http://schemas.microsoft.com/office/drawing/2014/main" id="{A7F1E1A3-B5B7-1D43-884C-891F1DA2C877}"/>
                </a:ext>
              </a:extLst>
            </p:cNvPr>
            <p:cNvSpPr txBox="1"/>
            <p:nvPr/>
          </p:nvSpPr>
          <p:spPr>
            <a:xfrm>
              <a:off x="844849" y="1421463"/>
              <a:ext cx="7786047" cy="338554"/>
            </a:xfrm>
            <a:prstGeom prst="rect">
              <a:avLst/>
            </a:prstGeom>
            <a:noFill/>
          </p:spPr>
          <p:txBody>
            <a:bodyPr wrap="square" rtlCol="0">
              <a:spAutoFit/>
            </a:bodyPr>
            <a:lstStyle/>
            <a:p>
              <a:r>
                <a:rPr lang="en-US" sz="1600" dirty="0">
                  <a:solidFill>
                    <a:srgbClr val="0432FF"/>
                  </a:solidFill>
                  <a:latin typeface="Comic Sans MS" panose="030F0902030302020204" pitchFamily="66" charset="0"/>
                </a:rPr>
                <a:t>the way to 3d imaging of the proton and access the orbital angular momentum</a:t>
              </a:r>
              <a:endParaRPr lang="en-US" sz="1600" i="1" baseline="-25000" dirty="0">
                <a:solidFill>
                  <a:srgbClr val="0432FF"/>
                </a:solidFill>
                <a:latin typeface="Comic Sans MS" panose="030F0902030302020204" pitchFamily="66" charset="0"/>
              </a:endParaRPr>
            </a:p>
          </p:txBody>
        </p:sp>
      </p:grpSp>
    </p:spTree>
    <p:extLst>
      <p:ext uri="{BB962C8B-B14F-4D97-AF65-F5344CB8AC3E}">
        <p14:creationId xmlns:p14="http://schemas.microsoft.com/office/powerpoint/2010/main" val="3734249864"/>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par>
                          <p:cTn id="10" fill="hold">
                            <p:stCondLst>
                              <p:cond delay="1000"/>
                            </p:stCondLst>
                            <p:childTnLst>
                              <p:par>
                                <p:cTn id="11" presetID="4" presetClass="entr" presetSubtype="32"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ox(out)">
                                      <p:cBhvr>
                                        <p:cTn id="13" dur="500"/>
                                        <p:tgtEl>
                                          <p:spTgt spid="46"/>
                                        </p:tgtEl>
                                      </p:cBhvr>
                                    </p:animEffect>
                                  </p:childTnLst>
                                </p:cTn>
                              </p:par>
                            </p:childTnLst>
                          </p:cTn>
                        </p:par>
                        <p:par>
                          <p:cTn id="14" fill="hold">
                            <p:stCondLst>
                              <p:cond delay="1500"/>
                            </p:stCondLst>
                            <p:childTnLst>
                              <p:par>
                                <p:cTn id="15" presetID="4" presetClass="entr" presetSubtype="32" fill="hold" nodeType="after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ox(out)">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E.C. Aschenauer</a:t>
            </a:r>
          </a:p>
        </p:txBody>
      </p:sp>
      <p:sp>
        <p:nvSpPr>
          <p:cNvPr id="6" name="Footer Placeholder 5"/>
          <p:cNvSpPr>
            <a:spLocks noGrp="1"/>
          </p:cNvSpPr>
          <p:nvPr>
            <p:ph type="ftr" sz="quarter" idx="11"/>
          </p:nvPr>
        </p:nvSpPr>
        <p:spPr/>
        <p:txBody>
          <a:bodyPr/>
          <a:lstStyle/>
          <a:p>
            <a:r>
              <a:rPr lang="tr-TR"/>
              <a:t>HENPIC April 2020</a:t>
            </a:r>
            <a:endParaRPr lang="en-US"/>
          </a:p>
        </p:txBody>
      </p:sp>
      <p:sp>
        <p:nvSpPr>
          <p:cNvPr id="4" name="Slide Number Placeholder 3"/>
          <p:cNvSpPr>
            <a:spLocks noGrp="1"/>
          </p:cNvSpPr>
          <p:nvPr>
            <p:ph type="sldNum" sz="quarter" idx="12"/>
          </p:nvPr>
        </p:nvSpPr>
        <p:spPr/>
        <p:txBody>
          <a:bodyPr/>
          <a:lstStyle/>
          <a:p>
            <a:fld id="{E7C2DFF1-6A7E-5841-980E-96BA788216E4}" type="slidenum">
              <a:rPr lang="en-US" smtClean="0"/>
              <a:pPr/>
              <a:t>4</a:t>
            </a:fld>
            <a:endParaRPr lang="en-US"/>
          </a:p>
        </p:txBody>
      </p:sp>
      <p:sp>
        <p:nvSpPr>
          <p:cNvPr id="2" name="Title 1"/>
          <p:cNvSpPr>
            <a:spLocks noGrp="1"/>
          </p:cNvSpPr>
          <p:nvPr>
            <p:ph type="title"/>
          </p:nvPr>
        </p:nvSpPr>
        <p:spPr/>
        <p:txBody>
          <a:bodyPr/>
          <a:lstStyle/>
          <a:p>
            <a:r>
              <a:rPr lang="en-US" cap="none" dirty="0"/>
              <a:t>EIC</a:t>
            </a:r>
            <a:r>
              <a:rPr lang="en-US" dirty="0"/>
              <a:t>’s kinematic reach in x and Q</a:t>
            </a:r>
            <a:r>
              <a:rPr lang="en-US" baseline="30000" dirty="0"/>
              <a:t>2</a:t>
            </a:r>
          </a:p>
        </p:txBody>
      </p:sp>
      <p:sp>
        <p:nvSpPr>
          <p:cNvPr id="16" name="TextBox 15"/>
          <p:cNvSpPr txBox="1"/>
          <p:nvPr/>
        </p:nvSpPr>
        <p:spPr>
          <a:xfrm>
            <a:off x="336057" y="200176"/>
            <a:ext cx="654346" cy="461665"/>
          </a:xfrm>
          <a:prstGeom prst="rect">
            <a:avLst/>
          </a:prstGeom>
          <a:noFill/>
        </p:spPr>
        <p:txBody>
          <a:bodyPr wrap="none" rtlCol="0">
            <a:spAutoFit/>
          </a:bodyPr>
          <a:lstStyle/>
          <a:p>
            <a:r>
              <a:rPr lang="en-US" sz="2400" b="1" dirty="0" err="1">
                <a:solidFill>
                  <a:srgbClr val="0000FF"/>
                </a:solidFill>
                <a:latin typeface="Comic Sans MS" charset="0"/>
                <a:ea typeface="Comic Sans MS" charset="0"/>
                <a:cs typeface="Comic Sans MS" charset="0"/>
              </a:rPr>
              <a:t>ep</a:t>
            </a:r>
            <a:r>
              <a:rPr lang="en-US" sz="2400" b="1" dirty="0">
                <a:solidFill>
                  <a:srgbClr val="0000FF"/>
                </a:solidFill>
                <a:latin typeface="Comic Sans MS" charset="0"/>
                <a:ea typeface="Comic Sans MS" charset="0"/>
                <a:cs typeface="Comic Sans MS" charset="0"/>
              </a:rPr>
              <a:t>:</a:t>
            </a:r>
          </a:p>
        </p:txBody>
      </p:sp>
      <p:sp>
        <p:nvSpPr>
          <p:cNvPr id="17" name="TextBox 16"/>
          <p:cNvSpPr txBox="1"/>
          <p:nvPr/>
        </p:nvSpPr>
        <p:spPr>
          <a:xfrm>
            <a:off x="4572000" y="586952"/>
            <a:ext cx="713657" cy="461665"/>
          </a:xfrm>
          <a:prstGeom prst="rect">
            <a:avLst/>
          </a:prstGeom>
          <a:noFill/>
        </p:spPr>
        <p:txBody>
          <a:bodyPr wrap="none" rtlCol="0">
            <a:spAutoFit/>
          </a:bodyPr>
          <a:lstStyle/>
          <a:p>
            <a:r>
              <a:rPr lang="en-US" sz="2400" b="1" dirty="0" err="1">
                <a:solidFill>
                  <a:srgbClr val="0000FF"/>
                </a:solidFill>
                <a:latin typeface="Comic Sans MS" charset="0"/>
                <a:ea typeface="Comic Sans MS" charset="0"/>
                <a:cs typeface="Comic Sans MS" charset="0"/>
              </a:rPr>
              <a:t>eA</a:t>
            </a:r>
            <a:r>
              <a:rPr lang="en-US" sz="2400" b="1" dirty="0">
                <a:solidFill>
                  <a:srgbClr val="0000FF"/>
                </a:solidFill>
                <a:latin typeface="Comic Sans MS" charset="0"/>
                <a:ea typeface="Comic Sans MS" charset="0"/>
                <a:cs typeface="Comic Sans MS" charset="0"/>
              </a:rPr>
              <a:t>:</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74" y="655572"/>
            <a:ext cx="3589020" cy="2503170"/>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51372"/>
          <a:stretch/>
        </p:blipFill>
        <p:spPr>
          <a:xfrm>
            <a:off x="4519312" y="1013741"/>
            <a:ext cx="3668399" cy="2686050"/>
          </a:xfrm>
          <a:prstGeom prst="rect">
            <a:avLst/>
          </a:prstGeom>
        </p:spPr>
      </p:pic>
      <p:sp>
        <p:nvSpPr>
          <p:cNvPr id="5" name="TextBox 4"/>
          <p:cNvSpPr txBox="1"/>
          <p:nvPr/>
        </p:nvSpPr>
        <p:spPr>
          <a:xfrm>
            <a:off x="-1401" y="3233318"/>
            <a:ext cx="4780229" cy="830997"/>
          </a:xfrm>
          <a:prstGeom prst="rect">
            <a:avLst/>
          </a:prstGeom>
          <a:noFill/>
        </p:spPr>
        <p:txBody>
          <a:bodyPr wrap="square" rtlCol="0">
            <a:spAutoFit/>
          </a:bodyPr>
          <a:lstStyle/>
          <a:p>
            <a:r>
              <a:rPr lang="en-US" sz="1600" dirty="0">
                <a:solidFill>
                  <a:srgbClr val="0000FF"/>
                </a:solidFill>
                <a:latin typeface="Comic Sans MS"/>
                <a:cs typeface="Comic Sans MS"/>
              </a:rPr>
              <a:t>EIC</a:t>
            </a:r>
            <a:r>
              <a:rPr lang="en-US" sz="1600" dirty="0">
                <a:latin typeface="Comic Sans MS"/>
                <a:cs typeface="Comic Sans MS"/>
              </a:rPr>
              <a:t> extends kinematic coverage for data with </a:t>
            </a:r>
            <a:r>
              <a:rPr lang="en-US" sz="1600" dirty="0" err="1">
                <a:latin typeface="Comic Sans MS"/>
                <a:cs typeface="Comic Sans MS"/>
              </a:rPr>
              <a:t>polarised</a:t>
            </a:r>
            <a:r>
              <a:rPr lang="en-US" sz="1600" dirty="0">
                <a:latin typeface="Comic Sans MS"/>
                <a:cs typeface="Comic Sans MS"/>
              </a:rPr>
              <a:t> beams and  nuclei by </a:t>
            </a:r>
            <a:r>
              <a:rPr lang="en-US" sz="1600" dirty="0">
                <a:solidFill>
                  <a:srgbClr val="0000FF"/>
                </a:solidFill>
                <a:latin typeface="Comic Sans MS"/>
                <a:cs typeface="Comic Sans MS"/>
              </a:rPr>
              <a:t>2 decades </a:t>
            </a:r>
            <a:r>
              <a:rPr lang="en-US" sz="1600" dirty="0">
                <a:latin typeface="Comic Sans MS"/>
                <a:cs typeface="Comic Sans MS"/>
              </a:rPr>
              <a:t>in x at a fixed Q</a:t>
            </a:r>
            <a:r>
              <a:rPr lang="en-US" sz="1600" baseline="30000" dirty="0">
                <a:latin typeface="Comic Sans MS"/>
                <a:cs typeface="Comic Sans MS"/>
              </a:rPr>
              <a:t>2 </a:t>
            </a:r>
            <a:r>
              <a:rPr lang="en-US" sz="1600" dirty="0">
                <a:latin typeface="Comic Sans MS"/>
                <a:cs typeface="Comic Sans MS"/>
              </a:rPr>
              <a:t>and by </a:t>
            </a:r>
            <a:r>
              <a:rPr lang="en-US" sz="1600" dirty="0">
                <a:solidFill>
                  <a:srgbClr val="0000FF"/>
                </a:solidFill>
                <a:latin typeface="Comic Sans MS"/>
                <a:cs typeface="Comic Sans MS"/>
              </a:rPr>
              <a:t>2 decades </a:t>
            </a:r>
            <a:r>
              <a:rPr lang="en-US" sz="1600" dirty="0">
                <a:latin typeface="Comic Sans MS"/>
                <a:cs typeface="Comic Sans MS"/>
              </a:rPr>
              <a:t>in Q</a:t>
            </a:r>
            <a:r>
              <a:rPr lang="en-US" sz="1600" baseline="30000" dirty="0">
                <a:latin typeface="Comic Sans MS"/>
                <a:cs typeface="Comic Sans MS"/>
              </a:rPr>
              <a:t>2</a:t>
            </a:r>
            <a:r>
              <a:rPr lang="en-US" sz="1600" dirty="0">
                <a:latin typeface="Comic Sans MS"/>
                <a:cs typeface="Comic Sans MS"/>
              </a:rPr>
              <a:t> at a fixed x</a:t>
            </a:r>
            <a:endParaRPr lang="en-US" sz="1600" baseline="30000" dirty="0">
              <a:latin typeface="Comic Sans MS"/>
              <a:cs typeface="Comic Sans MS"/>
            </a:endParaRPr>
          </a:p>
        </p:txBody>
      </p:sp>
      <p:pic>
        <p:nvPicPr>
          <p:cNvPr id="12" name="Picture 11">
            <a:extLst>
              <a:ext uri="{FF2B5EF4-FFF2-40B4-BE49-F238E27FC236}">
                <a16:creationId xmlns:a16="http://schemas.microsoft.com/office/drawing/2014/main" id="{94690723-559F-F94C-8654-A61B6A766FFA}"/>
              </a:ext>
            </a:extLst>
          </p:cNvPr>
          <p:cNvPicPr>
            <a:picLocks noChangeAspect="1"/>
          </p:cNvPicPr>
          <p:nvPr/>
        </p:nvPicPr>
        <p:blipFill>
          <a:blip r:embed="rId4"/>
          <a:stretch>
            <a:fillRect/>
          </a:stretch>
        </p:blipFill>
        <p:spPr>
          <a:xfrm>
            <a:off x="5141877" y="3839841"/>
            <a:ext cx="2903220" cy="2731770"/>
          </a:xfrm>
          <a:prstGeom prst="rect">
            <a:avLst/>
          </a:prstGeom>
        </p:spPr>
      </p:pic>
      <p:sp>
        <p:nvSpPr>
          <p:cNvPr id="13" name="TextBox 12">
            <a:extLst>
              <a:ext uri="{FF2B5EF4-FFF2-40B4-BE49-F238E27FC236}">
                <a16:creationId xmlns:a16="http://schemas.microsoft.com/office/drawing/2014/main" id="{128173B5-B87F-3248-A004-67E769F63A62}"/>
              </a:ext>
            </a:extLst>
          </p:cNvPr>
          <p:cNvSpPr txBox="1"/>
          <p:nvPr/>
        </p:nvSpPr>
        <p:spPr>
          <a:xfrm>
            <a:off x="1668838" y="4435570"/>
            <a:ext cx="2537187" cy="1384995"/>
          </a:xfrm>
          <a:prstGeom prst="rect">
            <a:avLst/>
          </a:prstGeom>
          <a:noFill/>
          <a:ln>
            <a:solidFill>
              <a:srgbClr val="FF9300"/>
            </a:solidFill>
          </a:ln>
        </p:spPr>
        <p:txBody>
          <a:bodyPr wrap="square" rtlCol="0">
            <a:spAutoFit/>
          </a:bodyPr>
          <a:lstStyle/>
          <a:p>
            <a:r>
              <a:rPr lang="en-US" sz="1400" b="1" dirty="0">
                <a:solidFill>
                  <a:srgbClr val="FF8000"/>
                </a:solidFill>
                <a:latin typeface="Comic Sans MS" panose="030F0902030302020204" pitchFamily="66" charset="0"/>
              </a:rPr>
              <a:t>US-EIC:</a:t>
            </a:r>
          </a:p>
          <a:p>
            <a:r>
              <a:rPr lang="en-US" sz="1400" dirty="0">
                <a:latin typeface="Comic Sans MS" panose="030F0902030302020204" pitchFamily="66" charset="0"/>
              </a:rPr>
              <a:t>polarization, ion species together with its luminosity and √s coverage makes it a completely unique machine worldwide.</a:t>
            </a:r>
          </a:p>
        </p:txBody>
      </p:sp>
    </p:spTree>
    <p:extLst>
      <p:ext uri="{BB962C8B-B14F-4D97-AF65-F5344CB8AC3E}">
        <p14:creationId xmlns:p14="http://schemas.microsoft.com/office/powerpoint/2010/main" val="3397878611"/>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7012"/>
          <a:stretch/>
        </p:blipFill>
        <p:spPr>
          <a:xfrm>
            <a:off x="607484" y="656285"/>
            <a:ext cx="7830185" cy="5228048"/>
          </a:xfrm>
          <a:prstGeom prst="rect">
            <a:avLst/>
          </a:prstGeom>
        </p:spPr>
      </p:pic>
      <p:sp>
        <p:nvSpPr>
          <p:cNvPr id="2" name="Date Placeholder 1"/>
          <p:cNvSpPr>
            <a:spLocks noGrp="1"/>
          </p:cNvSpPr>
          <p:nvPr>
            <p:ph type="dt" sz="half" idx="10"/>
          </p:nvPr>
        </p:nvSpPr>
        <p:spPr/>
        <p:txBody>
          <a:bodyPr/>
          <a:lstStyle/>
          <a:p>
            <a:r>
              <a:rPr lang="en-US"/>
              <a:t>E.C. Aschenauer</a:t>
            </a:r>
          </a:p>
        </p:txBody>
      </p:sp>
      <p:sp>
        <p:nvSpPr>
          <p:cNvPr id="3" name="Footer Placeholder 2"/>
          <p:cNvSpPr>
            <a:spLocks noGrp="1"/>
          </p:cNvSpPr>
          <p:nvPr>
            <p:ph type="ftr" sz="quarter" idx="11"/>
          </p:nvPr>
        </p:nvSpPr>
        <p:spPr/>
        <p:txBody>
          <a:bodyPr/>
          <a:lstStyle/>
          <a:p>
            <a:r>
              <a:rPr lang="en-US"/>
              <a:t>HENPIC April 2020</a:t>
            </a:r>
          </a:p>
        </p:txBody>
      </p:sp>
      <p:sp>
        <p:nvSpPr>
          <p:cNvPr id="4" name="Slide Number Placeholder 3"/>
          <p:cNvSpPr>
            <a:spLocks noGrp="1"/>
          </p:cNvSpPr>
          <p:nvPr>
            <p:ph type="sldNum" sz="quarter" idx="12"/>
          </p:nvPr>
        </p:nvSpPr>
        <p:spPr/>
        <p:txBody>
          <a:bodyPr/>
          <a:lstStyle/>
          <a:p>
            <a:fld id="{5BBAB1DB-3EEE-774A-AAE9-210163023056}" type="slidenum">
              <a:rPr lang="en-US" smtClean="0"/>
              <a:pPr/>
              <a:t>40</a:t>
            </a:fld>
            <a:endParaRPr lang="en-US"/>
          </a:p>
        </p:txBody>
      </p:sp>
      <p:sp>
        <p:nvSpPr>
          <p:cNvPr id="7" name="Title 6"/>
          <p:cNvSpPr>
            <a:spLocks noGrp="1"/>
          </p:cNvSpPr>
          <p:nvPr>
            <p:ph type="title"/>
          </p:nvPr>
        </p:nvSpPr>
        <p:spPr/>
        <p:txBody>
          <a:bodyPr/>
          <a:lstStyle/>
          <a:p>
            <a:r>
              <a:rPr lang="en-US" dirty="0"/>
              <a:t>The DVCS Phase Space</a:t>
            </a:r>
          </a:p>
        </p:txBody>
      </p:sp>
      <p:sp>
        <p:nvSpPr>
          <p:cNvPr id="15" name="Rectangle 4"/>
          <p:cNvSpPr>
            <a:spLocks/>
          </p:cNvSpPr>
          <p:nvPr/>
        </p:nvSpPr>
        <p:spPr bwMode="auto">
          <a:xfrm>
            <a:off x="6840922" y="3153845"/>
            <a:ext cx="1448338" cy="553998"/>
          </a:xfrm>
          <a:prstGeom prst="rect">
            <a:avLst/>
          </a:prstGeom>
          <a:solidFill>
            <a:srgbClr val="86CD4D"/>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ctr"/>
            <a:r>
              <a:rPr lang="en-US" sz="1200" dirty="0">
                <a:solidFill>
                  <a:schemeClr val="tx1"/>
                </a:solidFill>
                <a:latin typeface="Comic Sans MS"/>
                <a:ea typeface="ＭＳ Ｐゴシック" charset="0"/>
                <a:cs typeface="Comic Sans MS"/>
                <a:sym typeface="Corbel" charset="0"/>
              </a:rPr>
              <a:t> imaging in </a:t>
            </a:r>
          </a:p>
          <a:p>
            <a:pPr algn="ctr"/>
            <a:r>
              <a:rPr lang="en-US" sz="1200" dirty="0">
                <a:solidFill>
                  <a:schemeClr val="tx1"/>
                </a:solidFill>
                <a:latin typeface="Comic Sans MS"/>
                <a:ea typeface="ＭＳ Ｐゴシック" charset="0"/>
                <a:cs typeface="Comic Sans MS"/>
                <a:sym typeface="Corbel" charset="0"/>
              </a:rPr>
              <a:t>valence region</a:t>
            </a:r>
          </a:p>
          <a:p>
            <a:pPr algn="ctr"/>
            <a:r>
              <a:rPr lang="en-US" sz="1200" dirty="0">
                <a:latin typeface="Comic Sans MS"/>
                <a:ea typeface="ＭＳ Ｐゴシック" charset="0"/>
                <a:cs typeface="Comic Sans MS"/>
                <a:sym typeface="Corbel" charset="0"/>
              </a:rPr>
              <a:t>but limited t-range</a:t>
            </a:r>
            <a:endParaRPr lang="en-US" sz="1200" dirty="0">
              <a:solidFill>
                <a:schemeClr val="tx1"/>
              </a:solidFill>
              <a:latin typeface="Comic Sans MS"/>
              <a:ea typeface="ＭＳ Ｐゴシック" charset="0"/>
              <a:cs typeface="Comic Sans MS"/>
              <a:sym typeface="Corbel" charset="0"/>
            </a:endParaRPr>
          </a:p>
        </p:txBody>
      </p:sp>
      <p:sp>
        <p:nvSpPr>
          <p:cNvPr id="16" name="Rectangle 3"/>
          <p:cNvSpPr>
            <a:spLocks/>
          </p:cNvSpPr>
          <p:nvPr/>
        </p:nvSpPr>
        <p:spPr bwMode="auto">
          <a:xfrm>
            <a:off x="1660065" y="3276614"/>
            <a:ext cx="1664067" cy="553998"/>
          </a:xfrm>
          <a:prstGeom prst="rect">
            <a:avLst/>
          </a:prstGeom>
          <a:solidFill>
            <a:srgbClr val="B3B3B3"/>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ctr"/>
            <a:r>
              <a:rPr lang="en-US" sz="1200" dirty="0">
                <a:solidFill>
                  <a:schemeClr val="tx1"/>
                </a:solidFill>
                <a:latin typeface="Comic Sans MS"/>
                <a:ea typeface="ＭＳ Ｐゴシック" charset="0"/>
                <a:cs typeface="Comic Sans MS"/>
                <a:sym typeface="Corbel" charset="0"/>
              </a:rPr>
              <a:t>HERA results on GPDs</a:t>
            </a:r>
          </a:p>
          <a:p>
            <a:pPr algn="ctr"/>
            <a:r>
              <a:rPr lang="en-US" sz="1200" dirty="0">
                <a:solidFill>
                  <a:schemeClr val="tx1"/>
                </a:solidFill>
                <a:latin typeface="Comic Sans MS"/>
                <a:ea typeface="ＭＳ Ｐゴシック" charset="0"/>
                <a:cs typeface="Comic Sans MS"/>
                <a:sym typeface="Corbel" charset="0"/>
              </a:rPr>
              <a:t>very much limited by</a:t>
            </a:r>
          </a:p>
          <a:p>
            <a:pPr algn="ctr"/>
            <a:r>
              <a:rPr lang="en-US" sz="1200" dirty="0">
                <a:solidFill>
                  <a:schemeClr val="tx1"/>
                </a:solidFill>
                <a:latin typeface="Comic Sans MS"/>
                <a:ea typeface="ＭＳ Ｐゴシック" charset="0"/>
                <a:cs typeface="Comic Sans MS"/>
                <a:sym typeface="Corbel" charset="0"/>
              </a:rPr>
              <a:t>lack of statistics</a:t>
            </a:r>
          </a:p>
        </p:txBody>
      </p:sp>
      <p:sp>
        <p:nvSpPr>
          <p:cNvPr id="5" name="TextBox 4"/>
          <p:cNvSpPr txBox="1"/>
          <p:nvPr/>
        </p:nvSpPr>
        <p:spPr>
          <a:xfrm>
            <a:off x="4614334" y="5535084"/>
            <a:ext cx="351704" cy="369332"/>
          </a:xfrm>
          <a:prstGeom prst="rect">
            <a:avLst/>
          </a:prstGeom>
          <a:noFill/>
        </p:spPr>
        <p:txBody>
          <a:bodyPr wrap="none" rtlCol="0">
            <a:spAutoFit/>
          </a:bodyPr>
          <a:lstStyle/>
          <a:p>
            <a:r>
              <a:rPr lang="en-US" dirty="0"/>
              <a:t>X</a:t>
            </a:r>
          </a:p>
        </p:txBody>
      </p:sp>
      <p:sp>
        <p:nvSpPr>
          <p:cNvPr id="10" name="Text Box 17"/>
          <p:cNvSpPr txBox="1">
            <a:spLocks noChangeArrowheads="1"/>
          </p:cNvSpPr>
          <p:nvPr/>
        </p:nvSpPr>
        <p:spPr bwMode="auto">
          <a:xfrm>
            <a:off x="1446877" y="5789836"/>
            <a:ext cx="6292107" cy="369332"/>
          </a:xfrm>
          <a:prstGeom prst="rect">
            <a:avLst/>
          </a:prstGeom>
          <a:noFill/>
          <a:ln w="9525">
            <a:noFill/>
            <a:miter lim="800000"/>
            <a:headEnd/>
            <a:tailEnd/>
          </a:ln>
          <a:effectLst/>
        </p:spPr>
        <p:txBody>
          <a:bodyPr wrap="none">
            <a:prstTxWarp prst="textNoShape">
              <a:avLst/>
            </a:prstTxWarp>
            <a:spAutoFit/>
          </a:bodyPr>
          <a:lstStyle/>
          <a:p>
            <a:pPr>
              <a:defRPr/>
            </a:pPr>
            <a:r>
              <a:rPr lang="en-US" dirty="0">
                <a:effectLst>
                  <a:outerShdw blurRad="38100" dist="38100" dir="2700000" algn="tl">
                    <a:schemeClr val="bg1">
                      <a:lumMod val="85000"/>
                      <a:alpha val="0"/>
                    </a:schemeClr>
                  </a:outerShdw>
                </a:effectLst>
                <a:latin typeface="Comic Sans MS"/>
              </a:rPr>
              <a:t>quantum numbers of final state </a:t>
            </a:r>
            <a:r>
              <a:rPr lang="en-US" dirty="0">
                <a:solidFill>
                  <a:srgbClr val="0000FF"/>
                </a:solidFill>
                <a:effectLst>
                  <a:outerShdw blurRad="38100" dist="38100" dir="2700000" algn="tl">
                    <a:schemeClr val="bg1">
                      <a:lumMod val="85000"/>
                      <a:alpha val="0"/>
                    </a:schemeClr>
                  </a:outerShdw>
                </a:effectLst>
                <a:latin typeface="Comic Sans MS"/>
                <a:sym typeface="Wingdings"/>
              </a:rPr>
              <a:t></a:t>
            </a:r>
            <a:r>
              <a:rPr lang="en-US" dirty="0">
                <a:effectLst>
                  <a:outerShdw blurRad="38100" dist="38100" dir="2700000" algn="tl">
                    <a:schemeClr val="bg1">
                      <a:lumMod val="85000"/>
                      <a:alpha val="0"/>
                    </a:schemeClr>
                  </a:outerShdw>
                </a:effectLst>
                <a:latin typeface="Comic Sans MS"/>
                <a:sym typeface="Wingdings"/>
              </a:rPr>
              <a:t> </a:t>
            </a:r>
            <a:r>
              <a:rPr lang="en-US" dirty="0">
                <a:effectLst>
                  <a:outerShdw blurRad="38100" dist="38100" dir="2700000" algn="tl">
                    <a:schemeClr val="bg1">
                      <a:lumMod val="85000"/>
                      <a:alpha val="0"/>
                    </a:schemeClr>
                  </a:outerShdw>
                </a:effectLst>
                <a:latin typeface="Comic Sans MS"/>
              </a:rPr>
              <a:t>selects different GPD</a:t>
            </a:r>
          </a:p>
        </p:txBody>
      </p:sp>
      <p:sp>
        <p:nvSpPr>
          <p:cNvPr id="11" name="TextBox 10"/>
          <p:cNvSpPr txBox="1"/>
          <p:nvPr/>
        </p:nvSpPr>
        <p:spPr>
          <a:xfrm>
            <a:off x="2" y="6176291"/>
            <a:ext cx="9144000" cy="369332"/>
          </a:xfrm>
          <a:prstGeom prst="rect">
            <a:avLst/>
          </a:prstGeom>
          <a:noFill/>
        </p:spPr>
        <p:txBody>
          <a:bodyPr wrap="square" rtlCol="0">
            <a:spAutoFit/>
          </a:bodyPr>
          <a:lstStyle/>
          <a:p>
            <a:r>
              <a:rPr lang="en-US" dirty="0">
                <a:solidFill>
                  <a:srgbClr val="0000FF"/>
                </a:solidFill>
                <a:effectLst>
                  <a:outerShdw blurRad="38100" dist="38100" dir="2700000" algn="tl">
                    <a:schemeClr val="bg1">
                      <a:lumMod val="85000"/>
                      <a:alpha val="0"/>
                    </a:schemeClr>
                  </a:outerShdw>
                </a:effectLst>
                <a:latin typeface="Comic Sans MS"/>
                <a:cs typeface="Comic Sans MS"/>
              </a:rPr>
              <a:t>DVCS:</a:t>
            </a:r>
            <a:r>
              <a:rPr lang="en-US" dirty="0">
                <a:effectLst>
                  <a:outerShdw blurRad="38100" dist="38100" dir="2700000" algn="tl">
                    <a:schemeClr val="bg1">
                      <a:lumMod val="85000"/>
                      <a:alpha val="0"/>
                    </a:schemeClr>
                  </a:outerShdw>
                </a:effectLst>
                <a:latin typeface="Comic Sans MS"/>
                <a:cs typeface="Comic Sans MS"/>
              </a:rPr>
              <a:t> wide range of observables (</a:t>
            </a:r>
            <a:r>
              <a:rPr lang="en-US" dirty="0">
                <a:effectLst>
                  <a:outerShdw blurRad="38100" dist="38100" dir="2700000" algn="tl">
                    <a:schemeClr val="bg1">
                      <a:lumMod val="85000"/>
                      <a:alpha val="0"/>
                    </a:schemeClr>
                  </a:outerShdw>
                </a:effectLst>
                <a:latin typeface="Symbol" charset="2"/>
                <a:cs typeface="Symbol" charset="2"/>
              </a:rPr>
              <a:t>s</a:t>
            </a:r>
            <a:r>
              <a:rPr lang="en-US" dirty="0">
                <a:effectLst>
                  <a:outerShdw blurRad="38100" dist="38100" dir="2700000" algn="tl">
                    <a:schemeClr val="bg1">
                      <a:lumMod val="85000"/>
                      <a:alpha val="0"/>
                    </a:schemeClr>
                  </a:outerShdw>
                </a:effectLst>
                <a:latin typeface="Comic Sans MS"/>
                <a:cs typeface="Comic Sans MS"/>
              </a:rPr>
              <a:t>, A</a:t>
            </a:r>
            <a:r>
              <a:rPr lang="en-US" baseline="-25000" dirty="0">
                <a:effectLst>
                  <a:outerShdw blurRad="38100" dist="38100" dir="2700000" algn="tl">
                    <a:schemeClr val="bg1">
                      <a:lumMod val="85000"/>
                      <a:alpha val="0"/>
                    </a:schemeClr>
                  </a:outerShdw>
                </a:effectLst>
                <a:latin typeface="Comic Sans MS"/>
                <a:cs typeface="Comic Sans MS"/>
              </a:rPr>
              <a:t>UT</a:t>
            </a:r>
            <a:r>
              <a:rPr lang="en-US" dirty="0">
                <a:effectLst>
                  <a:outerShdw blurRad="38100" dist="38100" dir="2700000" algn="tl">
                    <a:schemeClr val="bg1">
                      <a:lumMod val="85000"/>
                      <a:alpha val="0"/>
                    </a:schemeClr>
                  </a:outerShdw>
                </a:effectLst>
                <a:latin typeface="Comic Sans MS"/>
                <a:cs typeface="Comic Sans MS"/>
              </a:rPr>
              <a:t>, A</a:t>
            </a:r>
            <a:r>
              <a:rPr lang="en-US" baseline="-25000" dirty="0">
                <a:effectLst>
                  <a:outerShdw blurRad="38100" dist="38100" dir="2700000" algn="tl">
                    <a:schemeClr val="bg1">
                      <a:lumMod val="85000"/>
                      <a:alpha val="0"/>
                    </a:schemeClr>
                  </a:outerShdw>
                </a:effectLst>
                <a:latin typeface="Comic Sans MS"/>
                <a:cs typeface="Comic Sans MS"/>
              </a:rPr>
              <a:t>LU</a:t>
            </a:r>
            <a:r>
              <a:rPr lang="en-US" dirty="0">
                <a:effectLst>
                  <a:outerShdw blurRad="38100" dist="38100" dir="2700000" algn="tl">
                    <a:schemeClr val="bg1">
                      <a:lumMod val="85000"/>
                      <a:alpha val="0"/>
                    </a:schemeClr>
                  </a:outerShdw>
                </a:effectLst>
                <a:latin typeface="Comic Sans MS"/>
                <a:cs typeface="Comic Sans MS"/>
              </a:rPr>
              <a:t>, A</a:t>
            </a:r>
            <a:r>
              <a:rPr lang="en-US" baseline="-25000" dirty="0">
                <a:effectLst>
                  <a:outerShdw blurRad="38100" dist="38100" dir="2700000" algn="tl">
                    <a:schemeClr val="bg1">
                      <a:lumMod val="85000"/>
                      <a:alpha val="0"/>
                    </a:schemeClr>
                  </a:outerShdw>
                </a:effectLst>
                <a:latin typeface="Comic Sans MS"/>
                <a:cs typeface="Comic Sans MS"/>
              </a:rPr>
              <a:t>UL</a:t>
            </a:r>
            <a:r>
              <a:rPr lang="en-US" dirty="0">
                <a:effectLst>
                  <a:outerShdw blurRad="38100" dist="38100" dir="2700000" algn="tl">
                    <a:schemeClr val="bg1">
                      <a:lumMod val="85000"/>
                      <a:alpha val="0"/>
                    </a:schemeClr>
                  </a:outerShdw>
                </a:effectLst>
                <a:latin typeface="Comic Sans MS"/>
                <a:cs typeface="Comic Sans MS"/>
              </a:rPr>
              <a:t>, A</a:t>
            </a:r>
            <a:r>
              <a:rPr lang="en-US" baseline="-25000" dirty="0">
                <a:effectLst>
                  <a:outerShdw blurRad="38100" dist="38100" dir="2700000" algn="tl">
                    <a:schemeClr val="bg1">
                      <a:lumMod val="85000"/>
                      <a:alpha val="0"/>
                    </a:schemeClr>
                  </a:outerShdw>
                </a:effectLst>
                <a:latin typeface="Comic Sans MS"/>
                <a:cs typeface="Comic Sans MS"/>
              </a:rPr>
              <a:t>C</a:t>
            </a:r>
            <a:r>
              <a:rPr lang="en-US" dirty="0">
                <a:effectLst>
                  <a:outerShdw blurRad="38100" dist="38100" dir="2700000" algn="tl">
                    <a:schemeClr val="bg1">
                      <a:lumMod val="85000"/>
                      <a:alpha val="0"/>
                    </a:schemeClr>
                  </a:outerShdw>
                </a:effectLst>
                <a:latin typeface="Comic Sans MS"/>
                <a:cs typeface="Comic Sans MS"/>
              </a:rPr>
              <a:t>) to disentangle GPDs</a:t>
            </a:r>
          </a:p>
        </p:txBody>
      </p:sp>
    </p:spTree>
    <p:extLst>
      <p:ext uri="{BB962C8B-B14F-4D97-AF65-F5344CB8AC3E}">
        <p14:creationId xmlns:p14="http://schemas.microsoft.com/office/powerpoint/2010/main" val="2901187188"/>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lot-X20x250.eps"/>
          <p:cNvPicPr>
            <a:picLocks noChangeAspect="1"/>
          </p:cNvPicPr>
          <p:nvPr/>
        </p:nvPicPr>
        <p:blipFill rotWithShape="1">
          <a:blip r:embed="rId3">
            <a:extLst>
              <a:ext uri="{28A0092B-C50C-407E-A947-70E740481C1C}">
                <a14:useLocalDpi xmlns:a14="http://schemas.microsoft.com/office/drawing/2010/main" val="0"/>
              </a:ext>
            </a:extLst>
          </a:blip>
          <a:srcRect t="8761" b="9359"/>
          <a:stretch/>
        </p:blipFill>
        <p:spPr>
          <a:xfrm>
            <a:off x="285882" y="2910465"/>
            <a:ext cx="7741920" cy="3718597"/>
          </a:xfrm>
          <a:prstGeom prst="rect">
            <a:avLst/>
          </a:prstGeom>
        </p:spPr>
      </p:pic>
      <p:grpSp>
        <p:nvGrpSpPr>
          <p:cNvPr id="2" name="Group 23"/>
          <p:cNvGrpSpPr/>
          <p:nvPr/>
        </p:nvGrpSpPr>
        <p:grpSpPr>
          <a:xfrm>
            <a:off x="3290364" y="439925"/>
            <a:ext cx="4603346" cy="1477328"/>
            <a:chOff x="5873080" y="5954183"/>
            <a:chExt cx="4603346" cy="1477328"/>
          </a:xfrm>
        </p:grpSpPr>
        <p:sp>
          <p:nvSpPr>
            <p:cNvPr id="27" name="TextBox 26"/>
            <p:cNvSpPr txBox="1"/>
            <p:nvPr/>
          </p:nvSpPr>
          <p:spPr>
            <a:xfrm>
              <a:off x="6293871" y="5954183"/>
              <a:ext cx="4182555" cy="1477328"/>
            </a:xfrm>
            <a:prstGeom prst="rect">
              <a:avLst/>
            </a:prstGeom>
            <a:noFill/>
          </p:spPr>
          <p:txBody>
            <a:bodyPr wrap="none" rtlCol="0">
              <a:spAutoFit/>
            </a:bodyPr>
            <a:lstStyle/>
            <a:p>
              <a:r>
                <a:rPr lang="en-US" dirty="0">
                  <a:solidFill>
                    <a:srgbClr val="0000FF"/>
                  </a:solidFill>
                  <a:latin typeface="Comic Sans MS"/>
                  <a:cs typeface="Comic Sans MS"/>
                </a:rPr>
                <a:t>DVCS:</a:t>
              </a:r>
              <a:r>
                <a:rPr lang="en-US" dirty="0">
                  <a:latin typeface="Comic Sans MS"/>
                  <a:cs typeface="Comic Sans MS"/>
                </a:rPr>
                <a:t> Golden channel</a:t>
              </a:r>
            </a:p>
            <a:p>
              <a:r>
                <a:rPr lang="en-US" dirty="0">
                  <a:latin typeface="Comic Sans MS"/>
                  <a:cs typeface="Comic Sans MS"/>
                </a:rPr>
                <a:t>           theoretically clean </a:t>
              </a:r>
            </a:p>
            <a:p>
              <a:r>
                <a:rPr lang="en-US" dirty="0">
                  <a:latin typeface="Comic Sans MS"/>
                  <a:cs typeface="Comic Sans MS"/>
                </a:rPr>
                <a:t>           wide range of observables </a:t>
              </a:r>
            </a:p>
            <a:p>
              <a:r>
                <a:rPr lang="en-US" dirty="0">
                  <a:latin typeface="Comic Sans MS"/>
                  <a:cs typeface="Comic Sans MS"/>
                </a:rPr>
                <a:t>           (</a:t>
              </a:r>
              <a:r>
                <a:rPr lang="en-US" dirty="0">
                  <a:latin typeface="Symbol" charset="2"/>
                  <a:cs typeface="Symbol" charset="2"/>
                </a:rPr>
                <a:t>s</a:t>
              </a:r>
              <a:r>
                <a:rPr lang="en-US" dirty="0">
                  <a:latin typeface="Comic Sans MS"/>
                  <a:cs typeface="Comic Sans MS"/>
                </a:rPr>
                <a:t>, A</a:t>
              </a:r>
              <a:r>
                <a:rPr lang="en-US" baseline="-25000" dirty="0">
                  <a:latin typeface="Comic Sans MS"/>
                  <a:cs typeface="Comic Sans MS"/>
                </a:rPr>
                <a:t>UT</a:t>
              </a:r>
              <a:r>
                <a:rPr lang="en-US" dirty="0">
                  <a:latin typeface="Comic Sans MS"/>
                  <a:cs typeface="Comic Sans MS"/>
                </a:rPr>
                <a:t>, A</a:t>
              </a:r>
              <a:r>
                <a:rPr lang="en-US" baseline="-25000" dirty="0">
                  <a:latin typeface="Comic Sans MS"/>
                  <a:cs typeface="Comic Sans MS"/>
                </a:rPr>
                <a:t>LU</a:t>
              </a:r>
              <a:r>
                <a:rPr lang="en-US" dirty="0">
                  <a:latin typeface="Comic Sans MS"/>
                  <a:cs typeface="Comic Sans MS"/>
                </a:rPr>
                <a:t>, A</a:t>
              </a:r>
              <a:r>
                <a:rPr lang="en-US" baseline="-25000" dirty="0">
                  <a:latin typeface="Comic Sans MS"/>
                  <a:cs typeface="Comic Sans MS"/>
                </a:rPr>
                <a:t>UL</a:t>
              </a:r>
              <a:r>
                <a:rPr lang="en-US" dirty="0">
                  <a:latin typeface="Comic Sans MS"/>
                  <a:cs typeface="Comic Sans MS"/>
                </a:rPr>
                <a:t>, A</a:t>
              </a:r>
              <a:r>
                <a:rPr lang="en-US" baseline="-25000" dirty="0">
                  <a:latin typeface="Comic Sans MS"/>
                  <a:cs typeface="Comic Sans MS"/>
                </a:rPr>
                <a:t>C</a:t>
              </a:r>
              <a:r>
                <a:rPr lang="en-US" dirty="0">
                  <a:latin typeface="Comic Sans MS"/>
                  <a:cs typeface="Comic Sans MS"/>
                </a:rPr>
                <a:t>)</a:t>
              </a:r>
            </a:p>
            <a:p>
              <a:r>
                <a:rPr lang="en-US" dirty="0">
                  <a:latin typeface="Comic Sans MS"/>
                  <a:cs typeface="Comic Sans MS"/>
                </a:rPr>
                <a:t>           to disentangle different GPDs</a:t>
              </a:r>
            </a:p>
          </p:txBody>
        </p:sp>
        <p:graphicFrame>
          <p:nvGraphicFramePr>
            <p:cNvPr id="23" name="Object 22"/>
            <p:cNvGraphicFramePr>
              <a:graphicFrameLocks noChangeAspect="1"/>
            </p:cNvGraphicFramePr>
            <p:nvPr/>
          </p:nvGraphicFramePr>
          <p:xfrm>
            <a:off x="5873080" y="6306766"/>
            <a:ext cx="215900" cy="215900"/>
          </p:xfrm>
          <a:graphic>
            <a:graphicData uri="http://schemas.openxmlformats.org/presentationml/2006/ole">
              <mc:AlternateContent xmlns:mc="http://schemas.openxmlformats.org/markup-compatibility/2006">
                <mc:Choice xmlns:v="urn:schemas-microsoft-com:vml" Requires="v">
                  <p:oleObj spid="_x0000_s91161" name="Equation" r:id="rId4" imgW="215900" imgH="215900" progId="Equation.DSMT4">
                    <p:embed/>
                  </p:oleObj>
                </mc:Choice>
                <mc:Fallback>
                  <p:oleObj name="Equation" r:id="rId4" imgW="215900" imgH="215900" progId="Equation.DSMT4">
                    <p:embed/>
                    <p:pic>
                      <p:nvPicPr>
                        <p:cNvPr id="23" name="Object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3080" y="6306766"/>
                          <a:ext cx="215900" cy="2159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
        <p:nvSpPr>
          <p:cNvPr id="17" name="Title 16"/>
          <p:cNvSpPr>
            <a:spLocks noGrp="1"/>
          </p:cNvSpPr>
          <p:nvPr>
            <p:ph type="title"/>
          </p:nvPr>
        </p:nvSpPr>
        <p:spPr/>
        <p:txBody>
          <a:bodyPr/>
          <a:lstStyle/>
          <a:p>
            <a:r>
              <a:rPr lang="en-US" dirty="0"/>
              <a:t>DVCS at </a:t>
            </a:r>
            <a:r>
              <a:rPr lang="en-US" cap="none" dirty="0"/>
              <a:t>EIC</a:t>
            </a:r>
            <a:endParaRPr lang="en-US" dirty="0"/>
          </a:p>
        </p:txBody>
      </p:sp>
      <p:sp>
        <p:nvSpPr>
          <p:cNvPr id="22" name="Footer Placeholder 21"/>
          <p:cNvSpPr>
            <a:spLocks noGrp="1"/>
          </p:cNvSpPr>
          <p:nvPr>
            <p:ph type="ftr" sz="quarter" idx="11"/>
          </p:nvPr>
        </p:nvSpPr>
        <p:spPr/>
        <p:txBody>
          <a:bodyPr/>
          <a:lstStyle/>
          <a:p>
            <a:pPr>
              <a:defRPr/>
            </a:pPr>
            <a:r>
              <a:rPr lang="en-US"/>
              <a:t>HENPIC April 2020</a:t>
            </a:r>
            <a:endParaRPr lang="en-GB"/>
          </a:p>
        </p:txBody>
      </p:sp>
      <p:sp>
        <p:nvSpPr>
          <p:cNvPr id="21" name="Slide Number Placeholder 20"/>
          <p:cNvSpPr>
            <a:spLocks noGrp="1"/>
          </p:cNvSpPr>
          <p:nvPr>
            <p:ph type="sldNum" sz="quarter" idx="12"/>
          </p:nvPr>
        </p:nvSpPr>
        <p:spPr/>
        <p:txBody>
          <a:bodyPr/>
          <a:lstStyle/>
          <a:p>
            <a:pPr>
              <a:defRPr/>
            </a:pPr>
            <a:fld id="{0F51DF0F-645F-AF4A-9BBB-E3E763818CCA}" type="slidenum">
              <a:rPr lang="en-GB" smtClean="0"/>
              <a:pPr>
                <a:defRPr/>
              </a:pPr>
              <a:t>41</a:t>
            </a:fld>
            <a:endParaRPr lang="en-GB"/>
          </a:p>
        </p:txBody>
      </p:sp>
      <p:grpSp>
        <p:nvGrpSpPr>
          <p:cNvPr id="81" name="Group 80"/>
          <p:cNvGrpSpPr/>
          <p:nvPr/>
        </p:nvGrpSpPr>
        <p:grpSpPr>
          <a:xfrm>
            <a:off x="0" y="52916"/>
            <a:ext cx="3640662" cy="1661587"/>
            <a:chOff x="4775200" y="609052"/>
            <a:chExt cx="4343097" cy="2332152"/>
          </a:xfrm>
        </p:grpSpPr>
        <p:grpSp>
          <p:nvGrpSpPr>
            <p:cNvPr id="24" name="Group 23"/>
            <p:cNvGrpSpPr/>
            <p:nvPr/>
          </p:nvGrpSpPr>
          <p:grpSpPr>
            <a:xfrm>
              <a:off x="4775200" y="609052"/>
              <a:ext cx="4343097" cy="2100616"/>
              <a:chOff x="158750" y="982320"/>
              <a:chExt cx="4343097" cy="2100616"/>
            </a:xfrm>
          </p:grpSpPr>
          <p:grpSp>
            <p:nvGrpSpPr>
              <p:cNvPr id="30" name="Group 159"/>
              <p:cNvGrpSpPr>
                <a:grpSpLocks noChangeAspect="1"/>
              </p:cNvGrpSpPr>
              <p:nvPr/>
            </p:nvGrpSpPr>
            <p:grpSpPr bwMode="auto">
              <a:xfrm rot="-2865258">
                <a:off x="1467654" y="1456538"/>
                <a:ext cx="128587" cy="546105"/>
                <a:chOff x="1324" y="1002"/>
                <a:chExt cx="146" cy="462"/>
              </a:xfrm>
            </p:grpSpPr>
            <p:sp>
              <p:nvSpPr>
                <p:cNvPr id="72" name="Freeform 160"/>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3" name="Freeform 161"/>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4" name="Freeform 162"/>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5" name="Freeform 163"/>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6" name="Freeform 164"/>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7" name="Freeform 165"/>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8" name="Freeform 166"/>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grpSp>
          <p:sp>
            <p:nvSpPr>
              <p:cNvPr id="31" name="Line 168"/>
              <p:cNvSpPr>
                <a:spLocks noChangeShapeType="1"/>
              </p:cNvSpPr>
              <p:nvPr/>
            </p:nvSpPr>
            <p:spPr bwMode="auto">
              <a:xfrm flipV="1">
                <a:off x="1477963" y="1919288"/>
                <a:ext cx="304800" cy="609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2" name="Line 169"/>
              <p:cNvSpPr>
                <a:spLocks noChangeShapeType="1"/>
              </p:cNvSpPr>
              <p:nvPr/>
            </p:nvSpPr>
            <p:spPr bwMode="auto">
              <a:xfrm rot="18742695" flipV="1">
                <a:off x="2767013" y="1912938"/>
                <a:ext cx="303212" cy="61436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3" name="Line 172"/>
              <p:cNvSpPr>
                <a:spLocks noChangeShapeType="1"/>
              </p:cNvSpPr>
              <p:nvPr/>
            </p:nvSpPr>
            <p:spPr bwMode="auto">
              <a:xfrm rot="12777622" flipV="1">
                <a:off x="3529013" y="2678113"/>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4" name="Freeform 177"/>
              <p:cNvSpPr>
                <a:spLocks/>
              </p:cNvSpPr>
              <p:nvPr/>
            </p:nvSpPr>
            <p:spPr bwMode="auto">
              <a:xfrm>
                <a:off x="415925" y="1268413"/>
                <a:ext cx="1439863" cy="441325"/>
              </a:xfrm>
              <a:custGeom>
                <a:avLst/>
                <a:gdLst/>
                <a:ahLst/>
                <a:cxnLst>
                  <a:cxn ang="0">
                    <a:pos x="0" y="144"/>
                  </a:cxn>
                  <a:cxn ang="0">
                    <a:pos x="432" y="96"/>
                  </a:cxn>
                  <a:cxn ang="0">
                    <a:pos x="672" y="0"/>
                  </a:cxn>
                </a:cxnLst>
                <a:rect l="0" t="0" r="r" b="b"/>
                <a:pathLst>
                  <a:path w="672" h="144">
                    <a:moveTo>
                      <a:pt x="0" y="144"/>
                    </a:moveTo>
                    <a:lnTo>
                      <a:pt x="432" y="96"/>
                    </a:lnTo>
                    <a:lnTo>
                      <a:pt x="672" y="0"/>
                    </a:lnTo>
                  </a:path>
                </a:pathLst>
              </a:custGeom>
              <a:noFill/>
              <a:ln w="9525">
                <a:solidFill>
                  <a:schemeClr val="tx1"/>
                </a:solidFill>
                <a:round/>
                <a:headEnd type="none" w="med" len="med"/>
                <a:tailEnd type="triangle" w="med" len="med"/>
              </a:ln>
              <a:effectLst/>
            </p:spPr>
            <p:txBody>
              <a:bodyPr>
                <a:prstTxWarp prst="textNoShape">
                  <a:avLst/>
                </a:prstTxWarp>
              </a:bodyPr>
              <a:lstStyle/>
              <a:p>
                <a:endParaRPr lang="en-US"/>
              </a:p>
            </p:txBody>
          </p:sp>
          <p:sp>
            <p:nvSpPr>
              <p:cNvPr id="35" name="Text Box 179"/>
              <p:cNvSpPr txBox="1">
                <a:spLocks noChangeArrowheads="1"/>
              </p:cNvSpPr>
              <p:nvPr/>
            </p:nvSpPr>
            <p:spPr bwMode="auto">
              <a:xfrm>
                <a:off x="1379076" y="982320"/>
                <a:ext cx="381000" cy="396874"/>
              </a:xfrm>
              <a:prstGeom prst="rect">
                <a:avLst/>
              </a:prstGeom>
              <a:noFill/>
              <a:ln w="9525">
                <a:noFill/>
                <a:miter lim="800000"/>
                <a:headEnd/>
                <a:tailEnd/>
              </a:ln>
              <a:effectLst/>
            </p:spPr>
            <p:txBody>
              <a:bodyPr wrap="none">
                <a:prstTxWarp prst="textNoShape">
                  <a:avLst/>
                </a:prstTxWarp>
                <a:spAutoFit/>
              </a:bodyPr>
              <a:lstStyle/>
              <a:p>
                <a:r>
                  <a:rPr lang="en-US" sz="2000" dirty="0">
                    <a:latin typeface="Times New Roman" pitchFamily="-112" charset="0"/>
                  </a:rPr>
                  <a:t>e’</a:t>
                </a:r>
              </a:p>
            </p:txBody>
          </p:sp>
          <p:sp>
            <p:nvSpPr>
              <p:cNvPr id="36" name="Line 203"/>
              <p:cNvSpPr>
                <a:spLocks noChangeShapeType="1"/>
              </p:cNvSpPr>
              <p:nvPr/>
            </p:nvSpPr>
            <p:spPr bwMode="auto">
              <a:xfrm flipV="1">
                <a:off x="487363" y="2794000"/>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7" name="Line 204"/>
              <p:cNvSpPr>
                <a:spLocks noChangeShapeType="1"/>
              </p:cNvSpPr>
              <p:nvPr/>
            </p:nvSpPr>
            <p:spPr bwMode="auto">
              <a:xfrm rot="12777622" flipV="1">
                <a:off x="3513138" y="2708275"/>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38" name="Group 344"/>
              <p:cNvGrpSpPr>
                <a:grpSpLocks/>
              </p:cNvGrpSpPr>
              <p:nvPr/>
            </p:nvGrpSpPr>
            <p:grpSpPr bwMode="auto">
              <a:xfrm>
                <a:off x="385763" y="1125541"/>
                <a:ext cx="3825887" cy="1957395"/>
                <a:chOff x="243" y="709"/>
                <a:chExt cx="2410" cy="1233"/>
              </a:xfrm>
            </p:grpSpPr>
            <p:sp>
              <p:nvSpPr>
                <p:cNvPr id="43" name="Line 176"/>
                <p:cNvSpPr>
                  <a:spLocks noChangeShapeType="1"/>
                </p:cNvSpPr>
                <p:nvPr/>
              </p:nvSpPr>
              <p:spPr bwMode="auto">
                <a:xfrm flipV="1">
                  <a:off x="1123" y="1207"/>
                  <a:ext cx="623" cy="2"/>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44" name="Group 184"/>
                <p:cNvGrpSpPr>
                  <a:grpSpLocks/>
                </p:cNvGrpSpPr>
                <p:nvPr/>
              </p:nvGrpSpPr>
              <p:grpSpPr bwMode="auto">
                <a:xfrm>
                  <a:off x="243" y="757"/>
                  <a:ext cx="2410" cy="1185"/>
                  <a:chOff x="100" y="699"/>
                  <a:chExt cx="2410" cy="1185"/>
                </a:xfrm>
              </p:grpSpPr>
              <p:sp>
                <p:nvSpPr>
                  <p:cNvPr id="54" name="Text Box 185"/>
                  <p:cNvSpPr txBox="1">
                    <a:spLocks noChangeArrowheads="1"/>
                  </p:cNvSpPr>
                  <p:nvPr/>
                </p:nvSpPr>
                <p:spPr bwMode="auto">
                  <a:xfrm>
                    <a:off x="476" y="961"/>
                    <a:ext cx="388" cy="24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latin typeface="Times New Roman" pitchFamily="-112" charset="0"/>
                      </a:rPr>
                      <a:t>(Q</a:t>
                    </a:r>
                    <a:r>
                      <a:rPr lang="en-US" sz="1200" b="1" baseline="30000" dirty="0">
                        <a:latin typeface="Times New Roman" pitchFamily="-112" charset="0"/>
                      </a:rPr>
                      <a:t>2</a:t>
                    </a:r>
                    <a:r>
                      <a:rPr lang="en-US" sz="1200" b="1" dirty="0">
                        <a:latin typeface="Times New Roman" pitchFamily="-112" charset="0"/>
                      </a:rPr>
                      <a:t>)</a:t>
                    </a:r>
                  </a:p>
                </p:txBody>
              </p:sp>
              <p:sp>
                <p:nvSpPr>
                  <p:cNvPr id="55" name="Text Box 186"/>
                  <p:cNvSpPr txBox="1">
                    <a:spLocks noChangeArrowheads="1"/>
                  </p:cNvSpPr>
                  <p:nvPr/>
                </p:nvSpPr>
                <p:spPr bwMode="auto">
                  <a:xfrm>
                    <a:off x="100" y="699"/>
                    <a:ext cx="187" cy="250"/>
                  </a:xfrm>
                  <a:prstGeom prst="rect">
                    <a:avLst/>
                  </a:prstGeom>
                  <a:noFill/>
                  <a:ln w="9525">
                    <a:noFill/>
                    <a:miter lim="800000"/>
                    <a:headEnd/>
                    <a:tailEnd/>
                  </a:ln>
                  <a:effectLst/>
                </p:spPr>
                <p:txBody>
                  <a:bodyPr wrap="none">
                    <a:prstTxWarp prst="textNoShape">
                      <a:avLst/>
                    </a:prstTxWarp>
                    <a:spAutoFit/>
                  </a:bodyPr>
                  <a:lstStyle/>
                  <a:p>
                    <a:r>
                      <a:rPr lang="en-US" sz="2000" dirty="0">
                        <a:latin typeface="Times New Roman" pitchFamily="-112" charset="0"/>
                      </a:rPr>
                      <a:t>e</a:t>
                    </a:r>
                  </a:p>
                </p:txBody>
              </p:sp>
              <p:sp>
                <p:nvSpPr>
                  <p:cNvPr id="56" name="Text Box 187"/>
                  <p:cNvSpPr txBox="1">
                    <a:spLocks noChangeArrowheads="1"/>
                  </p:cNvSpPr>
                  <p:nvPr/>
                </p:nvSpPr>
                <p:spPr bwMode="auto">
                  <a:xfrm>
                    <a:off x="838" y="809"/>
                    <a:ext cx="322" cy="272"/>
                  </a:xfrm>
                  <a:prstGeom prst="rect">
                    <a:avLst/>
                  </a:prstGeom>
                  <a:noFill/>
                  <a:ln w="9525">
                    <a:noFill/>
                    <a:miter lim="800000"/>
                    <a:headEnd/>
                    <a:tailEnd/>
                  </a:ln>
                  <a:effectLst/>
                </p:spPr>
                <p:txBody>
                  <a:bodyPr wrap="none">
                    <a:prstTxWarp prst="textNoShape">
                      <a:avLst/>
                    </a:prstTxWarp>
                    <a:spAutoFit/>
                  </a:bodyPr>
                  <a:lstStyle/>
                  <a:p>
                    <a:r>
                      <a:rPr lang="en-US" sz="1400" b="1" dirty="0" err="1">
                        <a:latin typeface="Symbol" pitchFamily="-112" charset="2"/>
                      </a:rPr>
                      <a:t>g</a:t>
                    </a:r>
                    <a:r>
                      <a:rPr lang="en-US" sz="1400" b="1" baseline="-25000" dirty="0" err="1">
                        <a:latin typeface="Times New Roman" pitchFamily="-112" charset="0"/>
                      </a:rPr>
                      <a:t>L</a:t>
                    </a:r>
                    <a:r>
                      <a:rPr lang="en-US" sz="1400" b="1" dirty="0">
                        <a:latin typeface="Times New Roman" pitchFamily="-112" charset="0"/>
                      </a:rPr>
                      <a:t>*</a:t>
                    </a:r>
                  </a:p>
                </p:txBody>
              </p:sp>
              <p:grpSp>
                <p:nvGrpSpPr>
                  <p:cNvPr id="57" name="Group 188"/>
                  <p:cNvGrpSpPr>
                    <a:grpSpLocks/>
                  </p:cNvGrpSpPr>
                  <p:nvPr/>
                </p:nvGrpSpPr>
                <p:grpSpPr bwMode="auto">
                  <a:xfrm>
                    <a:off x="158" y="1253"/>
                    <a:ext cx="2352" cy="631"/>
                    <a:chOff x="158" y="1253"/>
                    <a:chExt cx="2352" cy="631"/>
                  </a:xfrm>
                </p:grpSpPr>
                <p:sp>
                  <p:nvSpPr>
                    <p:cNvPr id="58" name="Text Box 189"/>
                    <p:cNvSpPr txBox="1">
                      <a:spLocks noChangeArrowheads="1"/>
                    </p:cNvSpPr>
                    <p:nvPr/>
                  </p:nvSpPr>
                  <p:spPr bwMode="auto">
                    <a:xfrm>
                      <a:off x="476" y="1253"/>
                      <a:ext cx="388"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err="1">
                          <a:latin typeface="Times New Roman" pitchFamily="-112" charset="0"/>
                        </a:rPr>
                        <a:t>x+ξ</a:t>
                      </a:r>
                      <a:r>
                        <a:rPr lang="en-US" sz="1600" b="1" dirty="0">
                          <a:latin typeface="Times New Roman" pitchFamily="-112" charset="0"/>
                        </a:rPr>
                        <a:t> </a:t>
                      </a:r>
                    </a:p>
                  </p:txBody>
                </p:sp>
                <p:sp>
                  <p:nvSpPr>
                    <p:cNvPr id="59" name="Text Box 190"/>
                    <p:cNvSpPr txBox="1">
                      <a:spLocks noChangeArrowheads="1"/>
                    </p:cNvSpPr>
                    <p:nvPr/>
                  </p:nvSpPr>
                  <p:spPr bwMode="auto">
                    <a:xfrm>
                      <a:off x="1598" y="1260"/>
                      <a:ext cx="476"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a:latin typeface="Times New Roman" pitchFamily="-112" charset="0"/>
                        </a:rPr>
                        <a:t>x-ξ </a:t>
                      </a:r>
                    </a:p>
                  </p:txBody>
                </p:sp>
                <p:sp>
                  <p:nvSpPr>
                    <p:cNvPr id="60" name="Line 191"/>
                    <p:cNvSpPr>
                      <a:spLocks noChangeShapeType="1"/>
                    </p:cNvSpPr>
                    <p:nvPr/>
                  </p:nvSpPr>
                  <p:spPr bwMode="auto">
                    <a:xfrm rot="12777622" flipV="1">
                      <a:off x="2078" y="1692"/>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61" name="Line 192"/>
                    <p:cNvSpPr>
                      <a:spLocks noChangeShapeType="1"/>
                    </p:cNvSpPr>
                    <p:nvPr/>
                  </p:nvSpPr>
                  <p:spPr bwMode="auto">
                    <a:xfrm>
                      <a:off x="431" y="1298"/>
                      <a:ext cx="1723"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nvGrpSpPr>
                    <p:cNvPr id="62" name="Group 193"/>
                    <p:cNvGrpSpPr>
                      <a:grpSpLocks/>
                    </p:cNvGrpSpPr>
                    <p:nvPr/>
                  </p:nvGrpSpPr>
                  <p:grpSpPr bwMode="auto">
                    <a:xfrm>
                      <a:off x="158" y="1417"/>
                      <a:ext cx="1928" cy="467"/>
                      <a:chOff x="158" y="1417"/>
                      <a:chExt cx="1928" cy="467"/>
                    </a:xfrm>
                  </p:grpSpPr>
                  <p:grpSp>
                    <p:nvGrpSpPr>
                      <p:cNvPr id="63" name="Group 194"/>
                      <p:cNvGrpSpPr>
                        <a:grpSpLocks/>
                      </p:cNvGrpSpPr>
                      <p:nvPr/>
                    </p:nvGrpSpPr>
                    <p:grpSpPr bwMode="auto">
                      <a:xfrm>
                        <a:off x="158" y="1424"/>
                        <a:ext cx="1928" cy="460"/>
                        <a:chOff x="240" y="670"/>
                        <a:chExt cx="1928" cy="460"/>
                      </a:xfrm>
                    </p:grpSpPr>
                    <p:grpSp>
                      <p:nvGrpSpPr>
                        <p:cNvPr id="65" name="Group 195"/>
                        <p:cNvGrpSpPr>
                          <a:grpSpLocks/>
                        </p:cNvGrpSpPr>
                        <p:nvPr/>
                      </p:nvGrpSpPr>
                      <p:grpSpPr bwMode="auto">
                        <a:xfrm>
                          <a:off x="241" y="670"/>
                          <a:ext cx="1927" cy="460"/>
                          <a:chOff x="241" y="670"/>
                          <a:chExt cx="1927" cy="460"/>
                        </a:xfrm>
                      </p:grpSpPr>
                      <p:grpSp>
                        <p:nvGrpSpPr>
                          <p:cNvPr id="67" name="Group 196"/>
                          <p:cNvGrpSpPr>
                            <a:grpSpLocks/>
                          </p:cNvGrpSpPr>
                          <p:nvPr/>
                        </p:nvGrpSpPr>
                        <p:grpSpPr bwMode="auto">
                          <a:xfrm>
                            <a:off x="632" y="670"/>
                            <a:ext cx="1536" cy="460"/>
                            <a:chOff x="632" y="670"/>
                            <a:chExt cx="1536" cy="460"/>
                          </a:xfrm>
                        </p:grpSpPr>
                        <p:sp>
                          <p:nvSpPr>
                            <p:cNvPr id="69" name="Oval 197"/>
                            <p:cNvSpPr>
                              <a:spLocks noChangeArrowheads="1"/>
                            </p:cNvSpPr>
                            <p:nvPr/>
                          </p:nvSpPr>
                          <p:spPr bwMode="auto">
                            <a:xfrm>
                              <a:off x="672" y="746"/>
                              <a:ext cx="1492" cy="384"/>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rgbClr val="FF0000"/>
                              </a:solidFill>
                              <a:round/>
                              <a:headEnd/>
                              <a:tailEnd/>
                            </a:ln>
                            <a:effectLst/>
                          </p:spPr>
                          <p:txBody>
                            <a:bodyPr wrap="none" anchor="ctr">
                              <a:prstTxWarp prst="textNoShape">
                                <a:avLst/>
                              </a:prstTxWarp>
                            </a:bodyPr>
                            <a:lstStyle/>
                            <a:p>
                              <a:endParaRPr lang="en-US"/>
                            </a:p>
                          </p:txBody>
                        </p:sp>
                        <p:sp>
                          <p:nvSpPr>
                            <p:cNvPr id="70" name="Text Box 198"/>
                            <p:cNvSpPr txBox="1">
                              <a:spLocks noChangeArrowheads="1"/>
                            </p:cNvSpPr>
                            <p:nvPr/>
                          </p:nvSpPr>
                          <p:spPr bwMode="auto">
                            <a:xfrm>
                              <a:off x="632" y="805"/>
                              <a:ext cx="1536" cy="24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solidFill>
                                    <a:schemeClr val="bg1"/>
                                  </a:solidFill>
                                  <a:latin typeface="Bookman Old Style" pitchFamily="-112" charset="0"/>
                                </a:rPr>
                                <a:t>H, H, E, E (</a:t>
                              </a:r>
                              <a:r>
                                <a:rPr lang="en-US" sz="1200" b="1" dirty="0" err="1">
                                  <a:solidFill>
                                    <a:schemeClr val="bg1"/>
                                  </a:solidFill>
                                  <a:latin typeface="Bookman Old Style" pitchFamily="-112" charset="0"/>
                                </a:rPr>
                                <a:t>x,ξ,t</a:t>
                              </a:r>
                              <a:r>
                                <a:rPr lang="en-US" sz="1200" b="1" dirty="0">
                                  <a:solidFill>
                                    <a:schemeClr val="bg1"/>
                                  </a:solidFill>
                                  <a:latin typeface="Bookman Old Style" pitchFamily="-112" charset="0"/>
                                </a:rPr>
                                <a:t>)</a:t>
                              </a:r>
                            </a:p>
                          </p:txBody>
                        </p:sp>
                        <p:sp>
                          <p:nvSpPr>
                            <p:cNvPr id="71" name="Text Box 199"/>
                            <p:cNvSpPr txBox="1">
                              <a:spLocks noChangeArrowheads="1"/>
                            </p:cNvSpPr>
                            <p:nvPr/>
                          </p:nvSpPr>
                          <p:spPr bwMode="auto">
                            <a:xfrm>
                              <a:off x="1368" y="670"/>
                              <a:ext cx="192" cy="23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solidFill>
                                    <a:schemeClr val="bg1"/>
                                  </a:solidFill>
                                  <a:latin typeface="Times New Roman" pitchFamily="-112" charset="0"/>
                                </a:rPr>
                                <a:t>~</a:t>
                              </a:r>
                            </a:p>
                          </p:txBody>
                        </p:sp>
                      </p:grpSp>
                      <p:sp>
                        <p:nvSpPr>
                          <p:cNvPr id="68" name="Line 200"/>
                          <p:cNvSpPr>
                            <a:spLocks noChangeShapeType="1"/>
                          </p:cNvSpPr>
                          <p:nvPr/>
                        </p:nvSpPr>
                        <p:spPr bwMode="auto">
                          <a:xfrm flipV="1">
                            <a:off x="241" y="93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66" name="Line 201"/>
                        <p:cNvSpPr>
                          <a:spLocks noChangeShapeType="1"/>
                        </p:cNvSpPr>
                        <p:nvPr/>
                      </p:nvSpPr>
                      <p:spPr bwMode="auto">
                        <a:xfrm flipV="1">
                          <a:off x="240" y="98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64" name="Text Box 202"/>
                      <p:cNvSpPr txBox="1">
                        <a:spLocks noChangeArrowheads="1"/>
                      </p:cNvSpPr>
                      <p:nvPr/>
                    </p:nvSpPr>
                    <p:spPr bwMode="auto">
                      <a:xfrm>
                        <a:off x="942" y="1417"/>
                        <a:ext cx="191" cy="231"/>
                      </a:xfrm>
                      <a:prstGeom prst="rect">
                        <a:avLst/>
                      </a:prstGeom>
                      <a:noFill/>
                      <a:ln w="9525">
                        <a:noFill/>
                        <a:miter lim="800000"/>
                        <a:headEnd/>
                        <a:tailEnd/>
                      </a:ln>
                      <a:effectLst/>
                    </p:spPr>
                    <p:txBody>
                      <a:bodyPr wrap="none">
                        <a:prstTxWarp prst="textNoShape">
                          <a:avLst/>
                        </a:prstTxWarp>
                        <a:spAutoFit/>
                      </a:bodyPr>
                      <a:lstStyle/>
                      <a:p>
                        <a:r>
                          <a:rPr lang="en-US" b="1" dirty="0">
                            <a:solidFill>
                              <a:schemeClr val="bg1"/>
                            </a:solidFill>
                            <a:latin typeface="Times New Roman" pitchFamily="-112" charset="0"/>
                            <a:ea typeface="Times New Roman" pitchFamily="-112" charset="0"/>
                            <a:cs typeface="Times New Roman" pitchFamily="-112" charset="0"/>
                          </a:rPr>
                          <a:t>~</a:t>
                        </a:r>
                      </a:p>
                    </p:txBody>
                  </p:sp>
                </p:grpSp>
              </p:grpSp>
            </p:grpSp>
            <p:grpSp>
              <p:nvGrpSpPr>
                <p:cNvPr id="45" name="Group 205"/>
                <p:cNvGrpSpPr>
                  <a:grpSpLocks noChangeAspect="1"/>
                </p:cNvGrpSpPr>
                <p:nvPr/>
              </p:nvGrpSpPr>
              <p:grpSpPr bwMode="auto">
                <a:xfrm rot="2775006">
                  <a:off x="1826" y="897"/>
                  <a:ext cx="81" cy="345"/>
                  <a:chOff x="1324" y="1002"/>
                  <a:chExt cx="146" cy="462"/>
                </a:xfrm>
              </p:grpSpPr>
              <p:sp>
                <p:nvSpPr>
                  <p:cNvPr id="47" name="Freeform 206"/>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8" name="Freeform 207"/>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9" name="Freeform 208"/>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0" name="Freeform 209"/>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1" name="Freeform 210"/>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2" name="Freeform 211"/>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3" name="Freeform 212"/>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grpSp>
            <p:sp>
              <p:nvSpPr>
                <p:cNvPr id="46" name="Text Box 213"/>
                <p:cNvSpPr txBox="1">
                  <a:spLocks noChangeArrowheads="1"/>
                </p:cNvSpPr>
                <p:nvPr/>
              </p:nvSpPr>
              <p:spPr bwMode="auto">
                <a:xfrm>
                  <a:off x="1922" y="709"/>
                  <a:ext cx="182" cy="250"/>
                </a:xfrm>
                <a:prstGeom prst="rect">
                  <a:avLst/>
                </a:prstGeom>
                <a:noFill/>
                <a:ln w="9525">
                  <a:noFill/>
                  <a:miter lim="800000"/>
                  <a:headEnd/>
                  <a:tailEnd/>
                </a:ln>
                <a:effectLst/>
              </p:spPr>
              <p:txBody>
                <a:bodyPr wrap="none">
                  <a:prstTxWarp prst="textNoShape">
                    <a:avLst/>
                  </a:prstTxWarp>
                  <a:spAutoFit/>
                </a:bodyPr>
                <a:lstStyle/>
                <a:p>
                  <a:r>
                    <a:rPr lang="en-US" sz="2000" b="1" dirty="0">
                      <a:latin typeface="Symbol" pitchFamily="-112" charset="2"/>
                    </a:rPr>
                    <a:t>g</a:t>
                  </a:r>
                </a:p>
              </p:txBody>
            </p:sp>
          </p:grpSp>
          <p:sp>
            <p:nvSpPr>
              <p:cNvPr id="39" name="Text Box 214"/>
              <p:cNvSpPr txBox="1">
                <a:spLocks noChangeArrowheads="1"/>
              </p:cNvSpPr>
              <p:nvPr/>
            </p:nvSpPr>
            <p:spPr bwMode="auto">
              <a:xfrm>
                <a:off x="158750" y="2711569"/>
                <a:ext cx="311150" cy="366712"/>
              </a:xfrm>
              <a:prstGeom prst="rect">
                <a:avLst/>
              </a:prstGeom>
              <a:noFill/>
              <a:ln w="9525">
                <a:noFill/>
                <a:miter lim="800000"/>
                <a:headEnd/>
                <a:tailEnd/>
              </a:ln>
              <a:effectLst/>
            </p:spPr>
            <p:txBody>
              <a:bodyPr wrap="none">
                <a:prstTxWarp prst="textNoShape">
                  <a:avLst/>
                </a:prstTxWarp>
                <a:spAutoFit/>
              </a:bodyPr>
              <a:lstStyle/>
              <a:p>
                <a:r>
                  <a:rPr lang="en-US" b="1" dirty="0">
                    <a:latin typeface="Times New Roman" pitchFamily="-112" charset="0"/>
                  </a:rPr>
                  <a:t>p</a:t>
                </a:r>
              </a:p>
            </p:txBody>
          </p:sp>
          <p:sp>
            <p:nvSpPr>
              <p:cNvPr id="40" name="Text Box 215"/>
              <p:cNvSpPr txBox="1">
                <a:spLocks noChangeArrowheads="1"/>
              </p:cNvSpPr>
              <p:nvPr/>
            </p:nvSpPr>
            <p:spPr bwMode="auto">
              <a:xfrm>
                <a:off x="4114496" y="2674490"/>
                <a:ext cx="387351" cy="366712"/>
              </a:xfrm>
              <a:prstGeom prst="rect">
                <a:avLst/>
              </a:prstGeom>
              <a:noFill/>
              <a:ln w="9525">
                <a:noFill/>
                <a:miter lim="800000"/>
                <a:headEnd/>
                <a:tailEnd/>
              </a:ln>
              <a:effectLst/>
            </p:spPr>
            <p:txBody>
              <a:bodyPr wrap="none">
                <a:prstTxWarp prst="textNoShape">
                  <a:avLst/>
                </a:prstTxWarp>
                <a:spAutoFit/>
              </a:bodyPr>
              <a:lstStyle/>
              <a:p>
                <a:r>
                  <a:rPr lang="en-US" b="1" dirty="0" err="1">
                    <a:latin typeface="Times New Roman" pitchFamily="-112" charset="0"/>
                  </a:rPr>
                  <a:t>p</a:t>
                </a:r>
                <a:r>
                  <a:rPr lang="en-US" b="1" dirty="0">
                    <a:latin typeface="Times New Roman" pitchFamily="-112" charset="0"/>
                  </a:rPr>
                  <a:t>’</a:t>
                </a:r>
              </a:p>
            </p:txBody>
          </p:sp>
        </p:grpSp>
        <p:sp>
          <p:nvSpPr>
            <p:cNvPr id="79" name="Freeform 174"/>
            <p:cNvSpPr>
              <a:spLocks/>
            </p:cNvSpPr>
            <p:nvPr/>
          </p:nvSpPr>
          <p:spPr bwMode="auto">
            <a:xfrm flipV="1">
              <a:off x="5299076" y="2656739"/>
              <a:ext cx="3381374" cy="211668"/>
            </a:xfrm>
            <a:custGeom>
              <a:avLst/>
              <a:gdLst/>
              <a:ahLst/>
              <a:cxnLst>
                <a:cxn ang="0">
                  <a:pos x="0" y="48"/>
                </a:cxn>
                <a:cxn ang="0">
                  <a:pos x="624" y="0"/>
                </a:cxn>
                <a:cxn ang="0">
                  <a:pos x="1200" y="48"/>
                </a:cxn>
              </a:cxnLst>
              <a:rect l="0" t="0" r="r" b="b"/>
              <a:pathLst>
                <a:path w="1200" h="48">
                  <a:moveTo>
                    <a:pt x="0" y="48"/>
                  </a:moveTo>
                  <a:cubicBezTo>
                    <a:pt x="212" y="24"/>
                    <a:pt x="424" y="0"/>
                    <a:pt x="624" y="0"/>
                  </a:cubicBezTo>
                  <a:cubicBezTo>
                    <a:pt x="824" y="0"/>
                    <a:pt x="1012" y="24"/>
                    <a:pt x="1200" y="48"/>
                  </a:cubicBezTo>
                </a:path>
              </a:pathLst>
            </a:custGeom>
            <a:noFill/>
            <a:ln w="9525" cap="flat">
              <a:solidFill>
                <a:schemeClr val="tx1"/>
              </a:solidFill>
              <a:prstDash val="dash"/>
              <a:round/>
              <a:headEnd type="none" w="med" len="med"/>
              <a:tailEnd type="arrow" w="med" len="med"/>
            </a:ln>
            <a:effectLst/>
          </p:spPr>
          <p:txBody>
            <a:bodyPr>
              <a:prstTxWarp prst="textNoShape">
                <a:avLst/>
              </a:prstTxWarp>
            </a:bodyPr>
            <a:lstStyle/>
            <a:p>
              <a:endParaRPr lang="en-US"/>
            </a:p>
          </p:txBody>
        </p:sp>
        <p:sp>
          <p:nvSpPr>
            <p:cNvPr id="80" name="Text Box 175"/>
            <p:cNvSpPr txBox="1">
              <a:spLocks noChangeArrowheads="1"/>
            </p:cNvSpPr>
            <p:nvPr/>
          </p:nvSpPr>
          <p:spPr bwMode="auto">
            <a:xfrm>
              <a:off x="7820390" y="2604653"/>
              <a:ext cx="304801" cy="33655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err="1">
                  <a:latin typeface="Times New Roman" pitchFamily="-112" charset="0"/>
                </a:rPr>
                <a:t>t</a:t>
              </a:r>
              <a:endParaRPr lang="en-US" sz="1600" b="1" dirty="0">
                <a:latin typeface="Times New Roman" pitchFamily="-112" charset="0"/>
              </a:endParaRPr>
            </a:p>
          </p:txBody>
        </p:sp>
      </p:grpSp>
      <p:sp>
        <p:nvSpPr>
          <p:cNvPr id="87" name="TextBox 86"/>
          <p:cNvSpPr txBox="1"/>
          <p:nvPr/>
        </p:nvSpPr>
        <p:spPr>
          <a:xfrm>
            <a:off x="6187983" y="2345453"/>
            <a:ext cx="1764626" cy="553998"/>
          </a:xfrm>
          <a:prstGeom prst="rect">
            <a:avLst/>
          </a:prstGeom>
          <a:noFill/>
        </p:spPr>
        <p:txBody>
          <a:bodyPr wrap="none" rtlCol="0">
            <a:spAutoFit/>
          </a:bodyPr>
          <a:lstStyle/>
          <a:p>
            <a:r>
              <a:rPr lang="en-US" sz="1000" b="1" dirty="0">
                <a:latin typeface="Comic Sans MS"/>
                <a:cs typeface="Comic Sans MS"/>
              </a:rPr>
              <a:t>D. Mueller, K. </a:t>
            </a:r>
            <a:r>
              <a:rPr lang="en-US" sz="1000" b="1" dirty="0" err="1">
                <a:latin typeface="Comic Sans MS"/>
                <a:cs typeface="Comic Sans MS"/>
              </a:rPr>
              <a:t>Kumericki</a:t>
            </a:r>
            <a:endParaRPr lang="en-US" sz="1000" b="1" dirty="0">
              <a:latin typeface="Comic Sans MS"/>
              <a:cs typeface="Comic Sans MS"/>
            </a:endParaRPr>
          </a:p>
          <a:p>
            <a:r>
              <a:rPr lang="en-US" sz="1000" b="1" dirty="0">
                <a:latin typeface="Comic Sans MS"/>
                <a:cs typeface="Comic Sans MS"/>
              </a:rPr>
              <a:t>S. Fazio, and ECA</a:t>
            </a:r>
          </a:p>
          <a:p>
            <a:r>
              <a:rPr lang="en-US" sz="1000" u="sng" dirty="0">
                <a:hlinkClick r:id="rId6"/>
              </a:rPr>
              <a:t>arXiv:1304.0077</a:t>
            </a:r>
            <a:endParaRPr lang="en-US" sz="1000" b="1" dirty="0">
              <a:latin typeface="Comic Sans MS"/>
              <a:cs typeface="Comic Sans MS"/>
            </a:endParaRPr>
          </a:p>
        </p:txBody>
      </p:sp>
      <p:sp>
        <p:nvSpPr>
          <p:cNvPr id="3" name="Date Placeholder 2"/>
          <p:cNvSpPr>
            <a:spLocks noGrp="1"/>
          </p:cNvSpPr>
          <p:nvPr>
            <p:ph type="dt" sz="half" idx="10"/>
          </p:nvPr>
        </p:nvSpPr>
        <p:spPr/>
        <p:txBody>
          <a:bodyPr/>
          <a:lstStyle/>
          <a:p>
            <a:pPr>
              <a:defRPr/>
            </a:pPr>
            <a:r>
              <a:rPr lang="en-US"/>
              <a:t>E.C. Aschenauer</a:t>
            </a:r>
            <a:endParaRPr lang="en-US" dirty="0"/>
          </a:p>
        </p:txBody>
      </p:sp>
      <p:pic>
        <p:nvPicPr>
          <p:cNvPr id="88" name="Picture 32"/>
          <p:cNvPicPr>
            <a:picLocks noChangeAspect="1" noChangeArrowheads="1"/>
          </p:cNvPicPr>
          <p:nvPr/>
        </p:nvPicPr>
        <p:blipFill>
          <a:blip r:embed="rId7"/>
          <a:srcRect/>
          <a:stretch>
            <a:fillRect/>
          </a:stretch>
        </p:blipFill>
        <p:spPr bwMode="auto">
          <a:xfrm>
            <a:off x="620859" y="2167070"/>
            <a:ext cx="742950" cy="536575"/>
          </a:xfrm>
          <a:prstGeom prst="rect">
            <a:avLst/>
          </a:prstGeom>
          <a:noFill/>
          <a:ln w="25400">
            <a:noFill/>
            <a:miter lim="800000"/>
            <a:headEnd/>
            <a:tailEnd/>
          </a:ln>
        </p:spPr>
      </p:pic>
      <p:pic>
        <p:nvPicPr>
          <p:cNvPr id="89" name="Picture 36"/>
          <p:cNvPicPr>
            <a:picLocks noChangeAspect="1" noChangeArrowheads="1"/>
          </p:cNvPicPr>
          <p:nvPr/>
        </p:nvPicPr>
        <p:blipFill>
          <a:blip r:embed="rId8"/>
          <a:srcRect/>
          <a:stretch>
            <a:fillRect/>
          </a:stretch>
        </p:blipFill>
        <p:spPr bwMode="auto">
          <a:xfrm>
            <a:off x="49359" y="2163481"/>
            <a:ext cx="571500" cy="565150"/>
          </a:xfrm>
          <a:prstGeom prst="rect">
            <a:avLst/>
          </a:prstGeom>
          <a:noFill/>
          <a:ln w="25400">
            <a:noFill/>
            <a:miter lim="800000"/>
            <a:headEnd/>
            <a:tailEnd/>
          </a:ln>
        </p:spPr>
      </p:pic>
      <p:sp>
        <p:nvSpPr>
          <p:cNvPr id="5" name="TextBox 4"/>
          <p:cNvSpPr txBox="1"/>
          <p:nvPr/>
        </p:nvSpPr>
        <p:spPr>
          <a:xfrm>
            <a:off x="1317788" y="2346663"/>
            <a:ext cx="3113353" cy="369332"/>
          </a:xfrm>
          <a:prstGeom prst="rect">
            <a:avLst/>
          </a:prstGeom>
          <a:noFill/>
        </p:spPr>
        <p:txBody>
          <a:bodyPr wrap="none" rtlCol="0">
            <a:spAutoFit/>
          </a:bodyPr>
          <a:lstStyle/>
          <a:p>
            <a:r>
              <a:rPr lang="en-US" dirty="0">
                <a:latin typeface="Comic Sans MS"/>
                <a:cs typeface="Comic Sans MS"/>
              </a:rPr>
              <a:t>DVCS data at end of HERA</a:t>
            </a:r>
          </a:p>
        </p:txBody>
      </p:sp>
      <p:sp>
        <p:nvSpPr>
          <p:cNvPr id="6" name="Oval 5"/>
          <p:cNvSpPr/>
          <p:nvPr/>
        </p:nvSpPr>
        <p:spPr>
          <a:xfrm>
            <a:off x="5979586" y="3029281"/>
            <a:ext cx="1818218" cy="346801"/>
          </a:xfrm>
          <a:prstGeom prst="ellipse">
            <a:avLst/>
          </a:prstGeom>
          <a:noFill/>
          <a:ln>
            <a:solidFill>
              <a:srgbClr val="FF0000"/>
            </a:solidFill>
          </a:ln>
          <a:effectLst>
            <a:glow rad="63500">
              <a:srgbClr val="FF0000">
                <a:alpha val="4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6375577"/>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we learn</a:t>
            </a:r>
          </a:p>
        </p:txBody>
      </p:sp>
      <p:sp>
        <p:nvSpPr>
          <p:cNvPr id="3" name="Date Placeholder 2"/>
          <p:cNvSpPr>
            <a:spLocks noGrp="1"/>
          </p:cNvSpPr>
          <p:nvPr>
            <p:ph type="dt" sz="half" idx="10"/>
          </p:nvPr>
        </p:nvSpPr>
        <p:spPr/>
        <p:txBody>
          <a:bodyPr/>
          <a:lstStyle/>
          <a:p>
            <a:r>
              <a:rPr lang="en-US"/>
              <a:t>E.C. Aschenauer</a:t>
            </a:r>
          </a:p>
        </p:txBody>
      </p:sp>
      <p:sp>
        <p:nvSpPr>
          <p:cNvPr id="5" name="Slide Number Placeholder 4"/>
          <p:cNvSpPr>
            <a:spLocks noGrp="1"/>
          </p:cNvSpPr>
          <p:nvPr>
            <p:ph type="sldNum" sz="quarter" idx="12"/>
          </p:nvPr>
        </p:nvSpPr>
        <p:spPr/>
        <p:txBody>
          <a:bodyPr/>
          <a:lstStyle/>
          <a:p>
            <a:fld id="{E7C2DFF1-6A7E-5841-980E-96BA788216E4}" type="slidenum">
              <a:rPr lang="en-US" smtClean="0"/>
              <a:pPr/>
              <a:t>42</a:t>
            </a:fld>
            <a:endParaRPr lang="en-US"/>
          </a:p>
        </p:txBody>
      </p:sp>
      <p:pic>
        <p:nvPicPr>
          <p:cNvPr id="6" name="Picture 5" descr="gpd-geometry_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5183" y="527053"/>
            <a:ext cx="1434512" cy="1356780"/>
          </a:xfrm>
          <a:prstGeom prst="rect">
            <a:avLst/>
          </a:prstGeom>
        </p:spPr>
      </p:pic>
      <p:grpSp>
        <p:nvGrpSpPr>
          <p:cNvPr id="11" name="Group 10"/>
          <p:cNvGrpSpPr/>
          <p:nvPr/>
        </p:nvGrpSpPr>
        <p:grpSpPr>
          <a:xfrm>
            <a:off x="-42325" y="395837"/>
            <a:ext cx="3790941" cy="3280827"/>
            <a:chOff x="264582" y="819157"/>
            <a:chExt cx="3790941" cy="3280827"/>
          </a:xfrm>
        </p:grpSpPr>
        <p:pic>
          <p:nvPicPr>
            <p:cNvPr id="8" name="Picture 7"/>
            <p:cNvPicPr>
              <a:picLocks noChangeAspect="1"/>
            </p:cNvPicPr>
            <p:nvPr/>
          </p:nvPicPr>
          <p:blipFill rotWithShape="1">
            <a:blip r:embed="rId3"/>
            <a:srcRect l="5434" r="3449"/>
            <a:stretch/>
          </p:blipFill>
          <p:spPr>
            <a:xfrm>
              <a:off x="264582" y="899584"/>
              <a:ext cx="3790941" cy="3200400"/>
            </a:xfrm>
            <a:prstGeom prst="rect">
              <a:avLst/>
            </a:prstGeom>
          </p:spPr>
        </p:pic>
        <p:sp>
          <p:nvSpPr>
            <p:cNvPr id="9" name="TextBox 8"/>
            <p:cNvSpPr txBox="1"/>
            <p:nvPr/>
          </p:nvSpPr>
          <p:spPr>
            <a:xfrm rot="20880000">
              <a:off x="2479104" y="3672422"/>
              <a:ext cx="994496" cy="369332"/>
            </a:xfrm>
            <a:prstGeom prst="rect">
              <a:avLst/>
            </a:prstGeom>
            <a:solidFill>
              <a:schemeClr val="bg1"/>
            </a:solidFill>
          </p:spPr>
          <p:txBody>
            <a:bodyPr wrap="none" rtlCol="0">
              <a:spAutoFit/>
            </a:bodyPr>
            <a:lstStyle/>
            <a:p>
              <a:r>
                <a:rPr lang="en-US" dirty="0" err="1">
                  <a:solidFill>
                    <a:srgbClr val="0000FF"/>
                  </a:solidFill>
                </a:rPr>
                <a:t>b</a:t>
              </a:r>
              <a:r>
                <a:rPr lang="en-US" baseline="-25000" dirty="0" err="1">
                  <a:solidFill>
                    <a:srgbClr val="0000FF"/>
                  </a:solidFill>
                </a:rPr>
                <a:t>T</a:t>
              </a:r>
              <a:r>
                <a:rPr lang="en-US" dirty="0">
                  <a:solidFill>
                    <a:srgbClr val="0000FF"/>
                  </a:solidFill>
                </a:rPr>
                <a:t> (</a:t>
              </a:r>
              <a:r>
                <a:rPr lang="en-US" dirty="0" err="1">
                  <a:solidFill>
                    <a:srgbClr val="0000FF"/>
                  </a:solidFill>
                </a:rPr>
                <a:t>fm</a:t>
              </a:r>
              <a:r>
                <a:rPr lang="en-US" dirty="0">
                  <a:solidFill>
                    <a:srgbClr val="0000FF"/>
                  </a:solidFill>
                </a:rPr>
                <a:t>)</a:t>
              </a:r>
            </a:p>
          </p:txBody>
        </p:sp>
        <p:sp>
          <p:nvSpPr>
            <p:cNvPr id="10" name="TextBox 9"/>
            <p:cNvSpPr txBox="1"/>
            <p:nvPr/>
          </p:nvSpPr>
          <p:spPr>
            <a:xfrm>
              <a:off x="3482446" y="819157"/>
              <a:ext cx="320934" cy="369332"/>
            </a:xfrm>
            <a:prstGeom prst="rect">
              <a:avLst/>
            </a:prstGeom>
            <a:solidFill>
              <a:schemeClr val="bg1"/>
            </a:solidFill>
          </p:spPr>
          <p:txBody>
            <a:bodyPr wrap="none" rtlCol="0">
              <a:spAutoFit/>
            </a:bodyPr>
            <a:lstStyle/>
            <a:p>
              <a:r>
                <a:rPr lang="en-US" dirty="0">
                  <a:solidFill>
                    <a:srgbClr val="0000FF"/>
                  </a:solidFill>
                </a:rPr>
                <a:t>x</a:t>
              </a:r>
            </a:p>
          </p:txBody>
        </p:sp>
      </p:grpSp>
      <p:sp>
        <p:nvSpPr>
          <p:cNvPr id="12" name="TextBox 11"/>
          <p:cNvSpPr txBox="1"/>
          <p:nvPr/>
        </p:nvSpPr>
        <p:spPr>
          <a:xfrm>
            <a:off x="0" y="285758"/>
            <a:ext cx="2507418" cy="369332"/>
          </a:xfrm>
          <a:prstGeom prst="rect">
            <a:avLst/>
          </a:prstGeom>
          <a:noFill/>
        </p:spPr>
        <p:txBody>
          <a:bodyPr wrap="none" rtlCol="0">
            <a:spAutoFit/>
          </a:bodyPr>
          <a:lstStyle/>
          <a:p>
            <a:r>
              <a:rPr lang="en-US" dirty="0">
                <a:latin typeface="Comic Sans MS" panose="030F0902030302020204" pitchFamily="66" charset="0"/>
              </a:rPr>
              <a:t>Model of a quark GPD</a:t>
            </a:r>
          </a:p>
        </p:txBody>
      </p:sp>
      <p:sp>
        <p:nvSpPr>
          <p:cNvPr id="14" name="Text Box 5"/>
          <p:cNvSpPr txBox="1">
            <a:spLocks noChangeArrowheads="1"/>
          </p:cNvSpPr>
          <p:nvPr/>
        </p:nvSpPr>
        <p:spPr bwMode="auto">
          <a:xfrm>
            <a:off x="306922" y="3611048"/>
            <a:ext cx="4302755" cy="400110"/>
          </a:xfrm>
          <a:prstGeom prst="rect">
            <a:avLst/>
          </a:prstGeom>
          <a:noFill/>
          <a:ln w="9525">
            <a:noFill/>
            <a:miter lim="800000"/>
            <a:headEnd/>
            <a:tailEnd/>
          </a:ln>
          <a:effectLst/>
        </p:spPr>
        <p:txBody>
          <a:bodyPr wrap="none">
            <a:prstTxWarp prst="textNoShape">
              <a:avLst/>
            </a:prstTxWarp>
            <a:spAutoFit/>
          </a:bodyPr>
          <a:lstStyle/>
          <a:p>
            <a:r>
              <a:rPr lang="fr-FR" sz="2000" dirty="0" err="1">
                <a:solidFill>
                  <a:srgbClr val="0000FF"/>
                </a:solidFill>
                <a:latin typeface="Comic Sans MS"/>
                <a:cs typeface="Comic Sans MS"/>
              </a:rPr>
              <a:t>b</a:t>
            </a:r>
            <a:r>
              <a:rPr lang="fr-FR" sz="2000" baseline="-25000" dirty="0" err="1">
                <a:solidFill>
                  <a:srgbClr val="0000FF"/>
                </a:solidFill>
                <a:latin typeface="Comic Sans MS"/>
                <a:cs typeface="Comic Sans MS"/>
              </a:rPr>
              <a:t>T</a:t>
            </a:r>
            <a:r>
              <a:rPr lang="fr-FR" sz="2000" dirty="0">
                <a:latin typeface="Comic Sans MS"/>
                <a:cs typeface="Comic Sans MS"/>
              </a:rPr>
              <a:t> </a:t>
            </a:r>
            <a:r>
              <a:rPr lang="fr-FR" sz="2000" dirty="0" err="1">
                <a:latin typeface="Comic Sans MS"/>
                <a:cs typeface="Comic Sans MS"/>
              </a:rPr>
              <a:t>decreasing</a:t>
            </a:r>
            <a:r>
              <a:rPr lang="fr-FR" sz="2000" dirty="0">
                <a:latin typeface="Comic Sans MS"/>
                <a:cs typeface="Comic Sans MS"/>
              </a:rPr>
              <a:t> as a </a:t>
            </a:r>
            <a:r>
              <a:rPr lang="fr-FR" sz="2000" dirty="0" err="1">
                <a:latin typeface="Comic Sans MS"/>
                <a:cs typeface="Comic Sans MS"/>
              </a:rPr>
              <a:t>function</a:t>
            </a:r>
            <a:r>
              <a:rPr lang="fr-FR" sz="2000" dirty="0">
                <a:latin typeface="Comic Sans MS"/>
                <a:cs typeface="Comic Sans MS"/>
              </a:rPr>
              <a:t> of x </a:t>
            </a:r>
          </a:p>
        </p:txBody>
      </p:sp>
      <p:sp>
        <p:nvSpPr>
          <p:cNvPr id="16" name="Text Box 7"/>
          <p:cNvSpPr txBox="1">
            <a:spLocks noChangeArrowheads="1"/>
          </p:cNvSpPr>
          <p:nvPr/>
        </p:nvSpPr>
        <p:spPr bwMode="auto">
          <a:xfrm>
            <a:off x="5179483" y="4479424"/>
            <a:ext cx="3964517" cy="1785104"/>
          </a:xfrm>
          <a:prstGeom prst="rect">
            <a:avLst/>
          </a:prstGeom>
          <a:noFill/>
          <a:ln w="9525">
            <a:noFill/>
            <a:miter lim="800000"/>
            <a:headEnd/>
            <a:tailEnd/>
          </a:ln>
          <a:effectLst/>
        </p:spPr>
        <p:txBody>
          <a:bodyPr wrap="square">
            <a:prstTxWarp prst="textNoShape">
              <a:avLst/>
            </a:prstTxWarp>
            <a:spAutoFit/>
          </a:bodyPr>
          <a:lstStyle/>
          <a:p>
            <a:r>
              <a:rPr lang="fr-FR" b="1" dirty="0">
                <a:latin typeface="Comic Sans MS"/>
                <a:cs typeface="Comic Sans MS"/>
              </a:rPr>
              <a:t>Valence</a:t>
            </a:r>
            <a:r>
              <a:rPr lang="fr-FR" dirty="0">
                <a:latin typeface="Comic Sans MS"/>
                <a:cs typeface="Comic Sans MS"/>
              </a:rPr>
              <a:t> (</a:t>
            </a:r>
            <a:r>
              <a:rPr lang="fr-FR" dirty="0" err="1">
                <a:latin typeface="Comic Sans MS"/>
                <a:cs typeface="Comic Sans MS"/>
              </a:rPr>
              <a:t>high</a:t>
            </a:r>
            <a:r>
              <a:rPr lang="fr-FR" dirty="0">
                <a:latin typeface="Comic Sans MS"/>
                <a:cs typeface="Comic Sans MS"/>
              </a:rPr>
              <a:t> x) quarks </a:t>
            </a:r>
            <a:r>
              <a:rPr lang="fr-FR" dirty="0" err="1">
                <a:latin typeface="Comic Sans MS"/>
                <a:cs typeface="Comic Sans MS"/>
              </a:rPr>
              <a:t>at</a:t>
            </a:r>
            <a:r>
              <a:rPr lang="fr-FR" dirty="0">
                <a:latin typeface="Comic Sans MS"/>
                <a:cs typeface="Comic Sans MS"/>
              </a:rPr>
              <a:t> the </a:t>
            </a:r>
            <a:r>
              <a:rPr lang="fr-FR" b="1" dirty="0">
                <a:latin typeface="Comic Sans MS"/>
                <a:cs typeface="Comic Sans MS"/>
              </a:rPr>
              <a:t>center</a:t>
            </a:r>
            <a:r>
              <a:rPr lang="fr-FR" dirty="0">
                <a:latin typeface="Comic Sans MS"/>
                <a:cs typeface="Comic Sans MS"/>
              </a:rPr>
              <a:t> </a:t>
            </a:r>
            <a:r>
              <a:rPr lang="fr-FR" dirty="0">
                <a:solidFill>
                  <a:srgbClr val="0000FF"/>
                </a:solidFill>
                <a:latin typeface="Comic Sans MS"/>
                <a:cs typeface="Comic Sans MS"/>
                <a:sym typeface="Wingdings"/>
              </a:rPr>
              <a:t> </a:t>
            </a:r>
            <a:r>
              <a:rPr lang="fr-FR" dirty="0" err="1">
                <a:solidFill>
                  <a:srgbClr val="0000FF"/>
                </a:solidFill>
                <a:latin typeface="Comic Sans MS"/>
                <a:cs typeface="Comic Sans MS"/>
              </a:rPr>
              <a:t>small</a:t>
            </a:r>
            <a:r>
              <a:rPr lang="fr-FR" dirty="0">
                <a:solidFill>
                  <a:srgbClr val="0000FF"/>
                </a:solidFill>
                <a:latin typeface="Comic Sans MS"/>
                <a:cs typeface="Comic Sans MS"/>
              </a:rPr>
              <a:t> </a:t>
            </a:r>
            <a:r>
              <a:rPr lang="fr-FR" dirty="0" err="1">
                <a:solidFill>
                  <a:srgbClr val="0000FF"/>
                </a:solidFill>
                <a:latin typeface="Comic Sans MS"/>
                <a:cs typeface="Comic Sans MS"/>
              </a:rPr>
              <a:t>b</a:t>
            </a:r>
            <a:r>
              <a:rPr lang="fr-FR" baseline="-25000" dirty="0" err="1">
                <a:solidFill>
                  <a:srgbClr val="0000FF"/>
                </a:solidFill>
                <a:latin typeface="Comic Sans MS"/>
                <a:cs typeface="Comic Sans MS"/>
              </a:rPr>
              <a:t>T</a:t>
            </a:r>
            <a:endParaRPr lang="fr-FR" baseline="-25000" dirty="0">
              <a:solidFill>
                <a:srgbClr val="0000FF"/>
              </a:solidFill>
              <a:latin typeface="Comic Sans MS"/>
              <a:cs typeface="Comic Sans MS"/>
            </a:endParaRPr>
          </a:p>
          <a:p>
            <a:endParaRPr lang="fr-FR" sz="1000" dirty="0">
              <a:latin typeface="Comic Sans MS"/>
              <a:cs typeface="Comic Sans MS"/>
            </a:endParaRPr>
          </a:p>
          <a:p>
            <a:r>
              <a:rPr lang="fr-FR" dirty="0" err="1">
                <a:latin typeface="Comic Sans MS"/>
                <a:cs typeface="Comic Sans MS"/>
              </a:rPr>
              <a:t>Sea</a:t>
            </a:r>
            <a:r>
              <a:rPr lang="fr-FR" dirty="0">
                <a:latin typeface="Comic Sans MS"/>
                <a:cs typeface="Comic Sans MS"/>
              </a:rPr>
              <a:t> (</a:t>
            </a:r>
            <a:r>
              <a:rPr lang="fr-FR" dirty="0" err="1">
                <a:latin typeface="Comic Sans MS"/>
                <a:cs typeface="Comic Sans MS"/>
              </a:rPr>
              <a:t>small</a:t>
            </a:r>
            <a:r>
              <a:rPr lang="fr-FR" dirty="0">
                <a:latin typeface="Comic Sans MS"/>
                <a:cs typeface="Comic Sans MS"/>
              </a:rPr>
              <a:t> x) quarks </a:t>
            </a:r>
          </a:p>
          <a:p>
            <a:r>
              <a:rPr lang="fr-FR" dirty="0" err="1">
                <a:latin typeface="Comic Sans MS"/>
                <a:cs typeface="Comic Sans MS"/>
              </a:rPr>
              <a:t>at</a:t>
            </a:r>
            <a:r>
              <a:rPr lang="fr-FR" dirty="0">
                <a:latin typeface="Comic Sans MS"/>
                <a:cs typeface="Comic Sans MS"/>
              </a:rPr>
              <a:t> the périphérie </a:t>
            </a:r>
            <a:r>
              <a:rPr lang="fr-FR" dirty="0">
                <a:solidFill>
                  <a:srgbClr val="0000FF"/>
                </a:solidFill>
                <a:latin typeface="Comic Sans MS"/>
                <a:cs typeface="Comic Sans MS"/>
                <a:sym typeface="Wingdings"/>
              </a:rPr>
              <a:t> </a:t>
            </a:r>
            <a:r>
              <a:rPr lang="fr-FR" dirty="0" err="1">
                <a:solidFill>
                  <a:srgbClr val="0000FF"/>
                </a:solidFill>
                <a:latin typeface="Comic Sans MS"/>
                <a:cs typeface="Comic Sans MS"/>
              </a:rPr>
              <a:t>high</a:t>
            </a:r>
            <a:r>
              <a:rPr lang="fr-FR" dirty="0">
                <a:solidFill>
                  <a:srgbClr val="0000FF"/>
                </a:solidFill>
                <a:latin typeface="Comic Sans MS"/>
                <a:cs typeface="Comic Sans MS"/>
              </a:rPr>
              <a:t> </a:t>
            </a:r>
            <a:r>
              <a:rPr lang="fr-FR" dirty="0" err="1">
                <a:solidFill>
                  <a:srgbClr val="0000FF"/>
                </a:solidFill>
                <a:latin typeface="Comic Sans MS"/>
                <a:cs typeface="Comic Sans MS"/>
              </a:rPr>
              <a:t>b</a:t>
            </a:r>
            <a:r>
              <a:rPr lang="fr-FR" baseline="-25000" dirty="0" err="1">
                <a:solidFill>
                  <a:srgbClr val="0000FF"/>
                </a:solidFill>
                <a:latin typeface="Comic Sans MS"/>
                <a:cs typeface="Comic Sans MS"/>
              </a:rPr>
              <a:t>T</a:t>
            </a:r>
            <a:r>
              <a:rPr lang="fr-FR" baseline="-25000" dirty="0">
                <a:solidFill>
                  <a:srgbClr val="0000FF"/>
                </a:solidFill>
                <a:latin typeface="Comic Sans MS"/>
                <a:cs typeface="Comic Sans MS"/>
              </a:rPr>
              <a:t> </a:t>
            </a:r>
            <a:r>
              <a:rPr lang="fr-FR" dirty="0">
                <a:solidFill>
                  <a:srgbClr val="0000FF"/>
                </a:solidFill>
                <a:latin typeface="Comic Sans MS"/>
                <a:cs typeface="Comic Sans MS"/>
              </a:rPr>
              <a:t>?</a:t>
            </a:r>
          </a:p>
          <a:p>
            <a:endParaRPr lang="fr-FR" sz="1000" b="1" dirty="0">
              <a:solidFill>
                <a:srgbClr val="0000FF"/>
              </a:solidFill>
              <a:latin typeface="Comic Sans MS"/>
              <a:cs typeface="Comic Sans MS"/>
            </a:endParaRPr>
          </a:p>
          <a:p>
            <a:r>
              <a:rPr lang="fr-FR" b="1" dirty="0">
                <a:solidFill>
                  <a:srgbClr val="0000FF"/>
                </a:solidFill>
                <a:latin typeface="Comic Sans MS"/>
                <a:cs typeface="Comic Sans MS"/>
              </a:rPr>
              <a:t>GLUONS ???</a:t>
            </a:r>
          </a:p>
        </p:txBody>
      </p:sp>
      <p:grpSp>
        <p:nvGrpSpPr>
          <p:cNvPr id="18" name="Group 17"/>
          <p:cNvGrpSpPr/>
          <p:nvPr/>
        </p:nvGrpSpPr>
        <p:grpSpPr>
          <a:xfrm>
            <a:off x="804316" y="3975097"/>
            <a:ext cx="4445000" cy="3009900"/>
            <a:chOff x="4699000" y="3536951"/>
            <a:chExt cx="4445000" cy="3009900"/>
          </a:xfrm>
        </p:grpSpPr>
        <p:pic>
          <p:nvPicPr>
            <p:cNvPr id="7" name="Picture 6" descr="fitB.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000" y="3536951"/>
              <a:ext cx="4445000" cy="3009900"/>
            </a:xfrm>
            <a:prstGeom prst="rect">
              <a:avLst/>
            </a:prstGeom>
          </p:spPr>
        </p:pic>
        <p:sp>
          <p:nvSpPr>
            <p:cNvPr id="17" name="TextBox 16"/>
            <p:cNvSpPr txBox="1"/>
            <p:nvPr/>
          </p:nvSpPr>
          <p:spPr>
            <a:xfrm>
              <a:off x="5566833" y="4106333"/>
              <a:ext cx="597752" cy="369332"/>
            </a:xfrm>
            <a:prstGeom prst="rect">
              <a:avLst/>
            </a:prstGeom>
            <a:noFill/>
          </p:spPr>
          <p:txBody>
            <a:bodyPr wrap="none" rtlCol="0">
              <a:spAutoFit/>
            </a:bodyPr>
            <a:lstStyle/>
            <a:p>
              <a:r>
                <a:rPr lang="en-US" dirty="0">
                  <a:latin typeface="Comic Sans MS" panose="030F0902030302020204" pitchFamily="66" charset="0"/>
                </a:rPr>
                <a:t>EIC</a:t>
              </a:r>
            </a:p>
          </p:txBody>
        </p:sp>
      </p:grpSp>
      <p:sp>
        <p:nvSpPr>
          <p:cNvPr id="21" name="AutoShape 49"/>
          <p:cNvSpPr>
            <a:spLocks noChangeArrowheads="1"/>
          </p:cNvSpPr>
          <p:nvPr/>
        </p:nvSpPr>
        <p:spPr bwMode="auto">
          <a:xfrm>
            <a:off x="0" y="4285390"/>
            <a:ext cx="872065" cy="477120"/>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normAutofit/>
            <a:scene3d>
              <a:camera prst="orthographicFront">
                <a:rot lat="0" lon="60000" rev="0"/>
              </a:camera>
              <a:lightRig rig="threePt" dir="t"/>
            </a:scene3d>
          </a:bodyPr>
          <a:lstStyle/>
          <a:p>
            <a:pPr>
              <a:defRPr/>
            </a:pPr>
            <a:endParaRPr lang="en-US" dirty="0">
              <a:effectLst>
                <a:outerShdw blurRad="38100" dist="38100" dir="2700000" algn="tl">
                  <a:srgbClr val="000000">
                    <a:alpha val="43137"/>
                  </a:srgbClr>
                </a:outerShdw>
              </a:effectLst>
              <a:latin typeface="Comic Sans MS" charset="0"/>
            </a:endParaRPr>
          </a:p>
        </p:txBody>
      </p:sp>
      <p:pic>
        <p:nvPicPr>
          <p:cNvPr id="20" name="Picture 19"/>
          <p:cNvPicPr>
            <a:picLocks noChangeAspect="1"/>
          </p:cNvPicPr>
          <p:nvPr/>
        </p:nvPicPr>
        <p:blipFill rotWithShape="1">
          <a:blip r:embed="rId5"/>
          <a:srcRect t="4492" r="74977" b="58882"/>
          <a:stretch/>
        </p:blipFill>
        <p:spPr>
          <a:xfrm>
            <a:off x="3892540" y="749287"/>
            <a:ext cx="1655697" cy="1386148"/>
          </a:xfrm>
          <a:prstGeom prst="rect">
            <a:avLst/>
          </a:prstGeom>
        </p:spPr>
      </p:pic>
      <p:pic>
        <p:nvPicPr>
          <p:cNvPr id="13" name="Picture 12"/>
          <p:cNvPicPr>
            <a:picLocks noChangeAspect="1"/>
          </p:cNvPicPr>
          <p:nvPr/>
        </p:nvPicPr>
        <p:blipFill rotWithShape="1">
          <a:blip r:embed="rId5"/>
          <a:srcRect l="38889" t="4492" r="37037" b="58882"/>
          <a:stretch/>
        </p:blipFill>
        <p:spPr>
          <a:xfrm>
            <a:off x="5344586" y="1301750"/>
            <a:ext cx="1592905" cy="1386148"/>
          </a:xfrm>
          <a:prstGeom prst="rect">
            <a:avLst/>
          </a:prstGeom>
        </p:spPr>
      </p:pic>
      <p:sp>
        <p:nvSpPr>
          <p:cNvPr id="23" name="TextBox 22"/>
          <p:cNvSpPr txBox="1"/>
          <p:nvPr/>
        </p:nvSpPr>
        <p:spPr>
          <a:xfrm>
            <a:off x="7461259" y="3725340"/>
            <a:ext cx="320934" cy="369332"/>
          </a:xfrm>
          <a:prstGeom prst="rect">
            <a:avLst/>
          </a:prstGeom>
          <a:noFill/>
        </p:spPr>
        <p:txBody>
          <a:bodyPr wrap="none" rtlCol="0">
            <a:spAutoFit/>
          </a:bodyPr>
          <a:lstStyle/>
          <a:p>
            <a:r>
              <a:rPr lang="en-US" dirty="0"/>
              <a:t>x</a:t>
            </a:r>
          </a:p>
        </p:txBody>
      </p:sp>
      <p:sp>
        <p:nvSpPr>
          <p:cNvPr id="24" name="TextBox 23"/>
          <p:cNvSpPr txBox="1"/>
          <p:nvPr/>
        </p:nvSpPr>
        <p:spPr>
          <a:xfrm rot="1680000">
            <a:off x="4487332" y="2529430"/>
            <a:ext cx="2325727" cy="369332"/>
          </a:xfrm>
          <a:prstGeom prst="rect">
            <a:avLst/>
          </a:prstGeom>
          <a:noFill/>
        </p:spPr>
        <p:txBody>
          <a:bodyPr wrap="none" rtlCol="0">
            <a:spAutoFit/>
          </a:bodyPr>
          <a:lstStyle/>
          <a:p>
            <a:r>
              <a:rPr lang="en-US" dirty="0">
                <a:latin typeface="Comic Sans MS" panose="030F0902030302020204" pitchFamily="66" charset="0"/>
              </a:rPr>
              <a:t>down valence quark</a:t>
            </a:r>
          </a:p>
        </p:txBody>
      </p:sp>
      <p:pic>
        <p:nvPicPr>
          <p:cNvPr id="19" name="Picture 18"/>
          <p:cNvPicPr>
            <a:picLocks noChangeAspect="1"/>
          </p:cNvPicPr>
          <p:nvPr/>
        </p:nvPicPr>
        <p:blipFill rotWithShape="1">
          <a:blip r:embed="rId5"/>
          <a:srcRect l="76690" t="4492" b="58882"/>
          <a:stretch/>
        </p:blipFill>
        <p:spPr>
          <a:xfrm>
            <a:off x="6747939" y="2226738"/>
            <a:ext cx="1542353" cy="1386148"/>
          </a:xfrm>
          <a:prstGeom prst="rect">
            <a:avLst/>
          </a:prstGeom>
        </p:spPr>
      </p:pic>
      <p:cxnSp>
        <p:nvCxnSpPr>
          <p:cNvPr id="22" name="Straight Arrow Connector 21"/>
          <p:cNvCxnSpPr/>
          <p:nvPr/>
        </p:nvCxnSpPr>
        <p:spPr bwMode="auto">
          <a:xfrm>
            <a:off x="4011083" y="1989667"/>
            <a:ext cx="3534834" cy="1905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 name="Footer Placeholder 3">
            <a:extLst>
              <a:ext uri="{FF2B5EF4-FFF2-40B4-BE49-F238E27FC236}">
                <a16:creationId xmlns:a16="http://schemas.microsoft.com/office/drawing/2014/main" id="{38610F8C-FC40-C345-A5BA-43B7B1E5124B}"/>
              </a:ext>
            </a:extLst>
          </p:cNvPr>
          <p:cNvSpPr>
            <a:spLocks noGrp="1"/>
          </p:cNvSpPr>
          <p:nvPr>
            <p:ph type="ftr" sz="quarter" idx="11"/>
          </p:nvPr>
        </p:nvSpPr>
        <p:spPr/>
        <p:txBody>
          <a:bodyPr/>
          <a:lstStyle/>
          <a:p>
            <a:r>
              <a:rPr lang="en-US"/>
              <a:t>HENPIC April 2020</a:t>
            </a:r>
            <a:endParaRPr lang="en-US" dirty="0"/>
          </a:p>
        </p:txBody>
      </p:sp>
    </p:spTree>
    <p:extLst>
      <p:ext uri="{BB962C8B-B14F-4D97-AF65-F5344CB8AC3E}">
        <p14:creationId xmlns:p14="http://schemas.microsoft.com/office/powerpoint/2010/main" val="1784533257"/>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E.C. Aschenauer</a:t>
            </a:r>
          </a:p>
        </p:txBody>
      </p:sp>
      <p:sp>
        <p:nvSpPr>
          <p:cNvPr id="4" name="Footer Placeholder 3"/>
          <p:cNvSpPr>
            <a:spLocks noGrp="1"/>
          </p:cNvSpPr>
          <p:nvPr>
            <p:ph type="ftr" sz="quarter" idx="11"/>
          </p:nvPr>
        </p:nvSpPr>
        <p:spPr/>
        <p:txBody>
          <a:bodyPr/>
          <a:lstStyle/>
          <a:p>
            <a:r>
              <a:rPr lang="en-US"/>
              <a:t>HENPIC April 2020</a:t>
            </a:r>
          </a:p>
        </p:txBody>
      </p:sp>
      <p:sp>
        <p:nvSpPr>
          <p:cNvPr id="6" name="Slide Number Placeholder 5"/>
          <p:cNvSpPr>
            <a:spLocks noGrp="1"/>
          </p:cNvSpPr>
          <p:nvPr>
            <p:ph type="sldNum" sz="quarter" idx="12"/>
          </p:nvPr>
        </p:nvSpPr>
        <p:spPr/>
        <p:txBody>
          <a:bodyPr/>
          <a:lstStyle/>
          <a:p>
            <a:fld id="{5BBAB1DB-3EEE-774A-AAE9-210163023056}" type="slidenum">
              <a:rPr lang="en-US" smtClean="0"/>
              <a:pPr/>
              <a:t>43</a:t>
            </a:fld>
            <a:endParaRPr lang="en-US"/>
          </a:p>
        </p:txBody>
      </p:sp>
      <p:sp>
        <p:nvSpPr>
          <p:cNvPr id="2" name="Title 1"/>
          <p:cNvSpPr>
            <a:spLocks noGrp="1"/>
          </p:cNvSpPr>
          <p:nvPr>
            <p:ph type="title"/>
          </p:nvPr>
        </p:nvSpPr>
        <p:spPr/>
        <p:txBody>
          <a:bodyPr/>
          <a:lstStyle/>
          <a:p>
            <a:r>
              <a:rPr lang="en-US" dirty="0"/>
              <a:t>Disentangle different GPD</a:t>
            </a:r>
            <a:r>
              <a:rPr lang="en-US" cap="none" dirty="0"/>
              <a:t>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5578" b="24595"/>
          <a:stretch/>
        </p:blipFill>
        <p:spPr>
          <a:xfrm>
            <a:off x="-1" y="889008"/>
            <a:ext cx="8117417" cy="5234245"/>
          </a:xfrm>
          <a:prstGeom prst="rect">
            <a:avLst/>
          </a:prstGeom>
        </p:spPr>
      </p:pic>
      <p:sp>
        <p:nvSpPr>
          <p:cNvPr id="5" name="TextBox 4"/>
          <p:cNvSpPr txBox="1"/>
          <p:nvPr/>
        </p:nvSpPr>
        <p:spPr>
          <a:xfrm>
            <a:off x="7884584" y="1111249"/>
            <a:ext cx="1020206" cy="830997"/>
          </a:xfrm>
          <a:prstGeom prst="rect">
            <a:avLst/>
          </a:prstGeom>
          <a:noFill/>
        </p:spPr>
        <p:txBody>
          <a:bodyPr wrap="none" rtlCol="0">
            <a:spAutoFit/>
          </a:bodyPr>
          <a:lstStyle/>
          <a:p>
            <a:pPr algn="ctr"/>
            <a:r>
              <a:rPr lang="en-US" sz="1200" dirty="0">
                <a:latin typeface="Comic Sans MS" panose="030F0902030302020204" pitchFamily="66" charset="0"/>
              </a:rPr>
              <a:t>electron</a:t>
            </a:r>
          </a:p>
          <a:p>
            <a:pPr algn="ctr"/>
            <a:r>
              <a:rPr lang="en-US" sz="1200" dirty="0">
                <a:latin typeface="Comic Sans MS" panose="030F0902030302020204" pitchFamily="66" charset="0"/>
              </a:rPr>
              <a:t>beam</a:t>
            </a:r>
          </a:p>
          <a:p>
            <a:pPr algn="ctr"/>
            <a:r>
              <a:rPr lang="en-US" sz="1200" dirty="0">
                <a:latin typeface="Comic Sans MS" panose="030F0902030302020204" pitchFamily="66" charset="0"/>
              </a:rPr>
              <a:t>longitudinal</a:t>
            </a:r>
          </a:p>
          <a:p>
            <a:pPr algn="ctr"/>
            <a:r>
              <a:rPr lang="en-US" sz="1200" dirty="0" err="1">
                <a:latin typeface="Comic Sans MS" panose="030F0902030302020204" pitchFamily="66" charset="0"/>
              </a:rPr>
              <a:t>polarised</a:t>
            </a:r>
            <a:endParaRPr lang="en-US" sz="1200" dirty="0">
              <a:latin typeface="Comic Sans MS" panose="030F0902030302020204" pitchFamily="66" charset="0"/>
            </a:endParaRPr>
          </a:p>
        </p:txBody>
      </p:sp>
      <p:sp>
        <p:nvSpPr>
          <p:cNvPr id="10" name="TextBox 9"/>
          <p:cNvSpPr txBox="1"/>
          <p:nvPr/>
        </p:nvSpPr>
        <p:spPr>
          <a:xfrm>
            <a:off x="7931151" y="2607732"/>
            <a:ext cx="967858" cy="830997"/>
          </a:xfrm>
          <a:prstGeom prst="rect">
            <a:avLst/>
          </a:prstGeom>
          <a:noFill/>
        </p:spPr>
        <p:txBody>
          <a:bodyPr wrap="none" rtlCol="0">
            <a:spAutoFit/>
          </a:bodyPr>
          <a:lstStyle/>
          <a:p>
            <a:pPr algn="ctr"/>
            <a:r>
              <a:rPr lang="en-US" sz="1200" dirty="0">
                <a:latin typeface="Comic Sans MS" panose="030F0902030302020204" pitchFamily="66" charset="0"/>
              </a:rPr>
              <a:t>proton</a:t>
            </a:r>
          </a:p>
          <a:p>
            <a:pPr algn="ctr"/>
            <a:r>
              <a:rPr lang="en-US" sz="1200" dirty="0">
                <a:latin typeface="Comic Sans MS" panose="030F0902030302020204" pitchFamily="66" charset="0"/>
              </a:rPr>
              <a:t>beam</a:t>
            </a:r>
          </a:p>
          <a:p>
            <a:pPr algn="ctr"/>
            <a:r>
              <a:rPr lang="en-US" sz="1200" dirty="0">
                <a:latin typeface="Comic Sans MS" panose="030F0902030302020204" pitchFamily="66" charset="0"/>
              </a:rPr>
              <a:t>transverse</a:t>
            </a:r>
          </a:p>
          <a:p>
            <a:pPr algn="ctr"/>
            <a:r>
              <a:rPr lang="en-US" sz="1200" dirty="0" err="1">
                <a:latin typeface="Comic Sans MS" panose="030F0902030302020204" pitchFamily="66" charset="0"/>
              </a:rPr>
              <a:t>polarised</a:t>
            </a:r>
            <a:endParaRPr lang="en-US" sz="1200" dirty="0">
              <a:latin typeface="Comic Sans MS" panose="030F0902030302020204" pitchFamily="66" charset="0"/>
            </a:endParaRPr>
          </a:p>
        </p:txBody>
      </p:sp>
      <p:sp>
        <p:nvSpPr>
          <p:cNvPr id="11" name="TextBox 10"/>
          <p:cNvSpPr txBox="1"/>
          <p:nvPr/>
        </p:nvSpPr>
        <p:spPr>
          <a:xfrm>
            <a:off x="7924801" y="4146548"/>
            <a:ext cx="1007382" cy="830997"/>
          </a:xfrm>
          <a:prstGeom prst="rect">
            <a:avLst/>
          </a:prstGeom>
          <a:noFill/>
        </p:spPr>
        <p:txBody>
          <a:bodyPr wrap="none" rtlCol="0">
            <a:spAutoFit/>
          </a:bodyPr>
          <a:lstStyle/>
          <a:p>
            <a:pPr algn="ctr"/>
            <a:r>
              <a:rPr lang="en-US" sz="1200" dirty="0">
                <a:latin typeface="Comic Sans MS" panose="030F0902030302020204" pitchFamily="66" charset="0"/>
              </a:rPr>
              <a:t>proton</a:t>
            </a:r>
          </a:p>
          <a:p>
            <a:pPr algn="ctr"/>
            <a:r>
              <a:rPr lang="en-US" sz="1200" dirty="0">
                <a:latin typeface="Comic Sans MS" panose="030F0902030302020204" pitchFamily="66" charset="0"/>
              </a:rPr>
              <a:t>beam</a:t>
            </a:r>
          </a:p>
          <a:p>
            <a:pPr algn="ctr"/>
            <a:r>
              <a:rPr lang="en-US" sz="1200" dirty="0">
                <a:latin typeface="Comic Sans MS" panose="030F0902030302020204" pitchFamily="66" charset="0"/>
              </a:rPr>
              <a:t>longitudinal</a:t>
            </a:r>
          </a:p>
          <a:p>
            <a:pPr algn="ctr"/>
            <a:r>
              <a:rPr lang="en-US" sz="1200" dirty="0" err="1">
                <a:latin typeface="Comic Sans MS" panose="030F0902030302020204" pitchFamily="66" charset="0"/>
              </a:rPr>
              <a:t>polarised</a:t>
            </a:r>
            <a:endParaRPr lang="en-US" sz="1200" dirty="0">
              <a:latin typeface="Comic Sans MS" panose="030F0902030302020204" pitchFamily="66" charset="0"/>
            </a:endParaRPr>
          </a:p>
        </p:txBody>
      </p:sp>
      <p:grpSp>
        <p:nvGrpSpPr>
          <p:cNvPr id="12" name="Group 22"/>
          <p:cNvGrpSpPr>
            <a:grpSpLocks/>
          </p:cNvGrpSpPr>
          <p:nvPr/>
        </p:nvGrpSpPr>
        <p:grpSpPr bwMode="auto">
          <a:xfrm>
            <a:off x="166689" y="5831150"/>
            <a:ext cx="1325563" cy="735012"/>
            <a:chOff x="3956" y="2611"/>
            <a:chExt cx="835" cy="463"/>
          </a:xfrm>
        </p:grpSpPr>
        <p:sp>
          <p:nvSpPr>
            <p:cNvPr id="13" name="Text Box 23"/>
            <p:cNvSpPr txBox="1">
              <a:spLocks noChangeArrowheads="1"/>
            </p:cNvSpPr>
            <p:nvPr/>
          </p:nvSpPr>
          <p:spPr bwMode="auto">
            <a:xfrm>
              <a:off x="4105" y="2611"/>
              <a:ext cx="391" cy="213"/>
            </a:xfrm>
            <a:prstGeom prst="rect">
              <a:avLst/>
            </a:prstGeom>
            <a:noFill/>
            <a:ln w="9525">
              <a:noFill/>
              <a:miter lim="800000"/>
              <a:headEnd/>
              <a:tailEnd/>
            </a:ln>
          </p:spPr>
          <p:txBody>
            <a:bodyPr wrap="none">
              <a:prstTxWarp prst="textNoShape">
                <a:avLst/>
              </a:prstTxWarp>
              <a:spAutoFit/>
            </a:bodyPr>
            <a:lstStyle/>
            <a:p>
              <a:r>
                <a:rPr lang="en-US" sz="1600" b="1" dirty="0" err="1">
                  <a:solidFill>
                    <a:srgbClr val="0000FF"/>
                  </a:solidFill>
                  <a:latin typeface="Symbol" pitchFamily="-65" charset="2"/>
                </a:rPr>
                <a:t>Ds</a:t>
              </a:r>
              <a:r>
                <a:rPr lang="en-US" sz="1600" b="1" baseline="-25000" dirty="0" err="1">
                  <a:solidFill>
                    <a:srgbClr val="0000FF"/>
                  </a:solidFill>
                  <a:latin typeface="Tahoma" pitchFamily="-65" charset="0"/>
                </a:rPr>
                <a:t>UT</a:t>
              </a:r>
              <a:endParaRPr lang="en-US" sz="1600" b="1" baseline="-25000" dirty="0">
                <a:solidFill>
                  <a:srgbClr val="0000FF"/>
                </a:solidFill>
                <a:latin typeface="Tahoma" pitchFamily="-65" charset="0"/>
              </a:endParaRPr>
            </a:p>
          </p:txBody>
        </p:sp>
        <p:grpSp>
          <p:nvGrpSpPr>
            <p:cNvPr id="14" name="Group 24"/>
            <p:cNvGrpSpPr>
              <a:grpSpLocks/>
            </p:cNvGrpSpPr>
            <p:nvPr/>
          </p:nvGrpSpPr>
          <p:grpSpPr bwMode="auto">
            <a:xfrm>
              <a:off x="3956" y="2815"/>
              <a:ext cx="835" cy="259"/>
              <a:chOff x="3956" y="2815"/>
              <a:chExt cx="835" cy="259"/>
            </a:xfrm>
          </p:grpSpPr>
          <p:sp>
            <p:nvSpPr>
              <p:cNvPr id="15" name="Text Box 25"/>
              <p:cNvSpPr txBox="1">
                <a:spLocks noChangeArrowheads="1"/>
              </p:cNvSpPr>
              <p:nvPr/>
            </p:nvSpPr>
            <p:spPr bwMode="auto">
              <a:xfrm>
                <a:off x="3956" y="2880"/>
                <a:ext cx="835" cy="194"/>
              </a:xfrm>
              <a:prstGeom prst="rect">
                <a:avLst/>
              </a:prstGeom>
              <a:noFill/>
              <a:ln w="9525">
                <a:noFill/>
                <a:miter lim="800000"/>
                <a:headEnd/>
                <a:tailEnd/>
              </a:ln>
            </p:spPr>
            <p:txBody>
              <a:bodyPr wrap="none">
                <a:prstTxWarp prst="textNoShape">
                  <a:avLst/>
                </a:prstTxWarp>
                <a:spAutoFit/>
              </a:bodyPr>
              <a:lstStyle/>
              <a:p>
                <a:r>
                  <a:rPr lang="en-US" sz="1400" b="0" dirty="0">
                    <a:solidFill>
                      <a:srgbClr val="0000FF"/>
                    </a:solidFill>
                    <a:latin typeface="Tahoma" pitchFamily="-65" charset="0"/>
                  </a:rPr>
                  <a:t>beam    target </a:t>
                </a:r>
              </a:p>
            </p:txBody>
          </p:sp>
          <p:grpSp>
            <p:nvGrpSpPr>
              <p:cNvPr id="16" name="Group 26"/>
              <p:cNvGrpSpPr>
                <a:grpSpLocks/>
              </p:cNvGrpSpPr>
              <p:nvPr/>
            </p:nvGrpSpPr>
            <p:grpSpPr bwMode="auto">
              <a:xfrm>
                <a:off x="4153" y="2815"/>
                <a:ext cx="394" cy="136"/>
                <a:chOff x="4153" y="2815"/>
                <a:chExt cx="394" cy="136"/>
              </a:xfrm>
            </p:grpSpPr>
            <p:sp>
              <p:nvSpPr>
                <p:cNvPr id="17" name="Line 27"/>
                <p:cNvSpPr>
                  <a:spLocks noChangeShapeType="1"/>
                </p:cNvSpPr>
                <p:nvPr/>
              </p:nvSpPr>
              <p:spPr bwMode="auto">
                <a:xfrm flipH="1">
                  <a:off x="4153" y="2815"/>
                  <a:ext cx="182" cy="136"/>
                </a:xfrm>
                <a:prstGeom prst="line">
                  <a:avLst/>
                </a:prstGeom>
                <a:noFill/>
                <a:ln w="38100">
                  <a:solidFill>
                    <a:srgbClr val="CC66FF"/>
                  </a:solidFill>
                  <a:round/>
                  <a:headEnd/>
                  <a:tailEnd type="triangle" w="med" len="med"/>
                </a:ln>
                <a:effectLst/>
              </p:spPr>
              <p:txBody>
                <a:bodyPr wrap="none">
                  <a:prstTxWarp prst="textNoShape">
                    <a:avLst/>
                  </a:prstTxWarp>
                  <a:spAutoFit/>
                </a:bodyPr>
                <a:lstStyle/>
                <a:p>
                  <a:pPr>
                    <a:defRPr/>
                  </a:pPr>
                  <a:endParaRPr lang="en-US">
                    <a:solidFill>
                      <a:srgbClr val="0000FF"/>
                    </a:solidFill>
                    <a:effectLst>
                      <a:outerShdw blurRad="38100" dist="38100" dir="2700000" algn="tl">
                        <a:srgbClr val="000000">
                          <a:alpha val="43137"/>
                        </a:srgbClr>
                      </a:outerShdw>
                    </a:effectLst>
                    <a:latin typeface="Comic Sans MS" charset="0"/>
                  </a:endParaRPr>
                </a:p>
              </p:txBody>
            </p:sp>
            <p:sp>
              <p:nvSpPr>
                <p:cNvPr id="18" name="Line 28"/>
                <p:cNvSpPr>
                  <a:spLocks noChangeShapeType="1"/>
                </p:cNvSpPr>
                <p:nvPr/>
              </p:nvSpPr>
              <p:spPr bwMode="auto">
                <a:xfrm>
                  <a:off x="4411" y="2815"/>
                  <a:ext cx="136" cy="136"/>
                </a:xfrm>
                <a:prstGeom prst="line">
                  <a:avLst/>
                </a:prstGeom>
                <a:noFill/>
                <a:ln w="38100">
                  <a:solidFill>
                    <a:srgbClr val="CC66FF"/>
                  </a:solidFill>
                  <a:round/>
                  <a:headEnd/>
                  <a:tailEnd type="triangle" w="med" len="med"/>
                </a:ln>
                <a:effectLst/>
              </p:spPr>
              <p:txBody>
                <a:bodyPr wrap="none">
                  <a:prstTxWarp prst="textNoShape">
                    <a:avLst/>
                  </a:prstTxWarp>
                  <a:spAutoFit/>
                </a:bodyPr>
                <a:lstStyle/>
                <a:p>
                  <a:pPr>
                    <a:defRPr/>
                  </a:pPr>
                  <a:endParaRPr lang="en-US">
                    <a:solidFill>
                      <a:srgbClr val="0000FF"/>
                    </a:solidFill>
                    <a:effectLst>
                      <a:outerShdw blurRad="38100" dist="38100" dir="2700000" algn="tl">
                        <a:srgbClr val="000000">
                          <a:alpha val="43137"/>
                        </a:srgbClr>
                      </a:outerShdw>
                    </a:effectLst>
                    <a:latin typeface="Comic Sans MS" charset="0"/>
                  </a:endParaRPr>
                </a:p>
              </p:txBody>
            </p:sp>
          </p:grpSp>
        </p:grpSp>
      </p:grpSp>
      <p:sp>
        <p:nvSpPr>
          <p:cNvPr id="19" name="AutoShape 31"/>
          <p:cNvSpPr>
            <a:spLocks noChangeArrowheads="1"/>
          </p:cNvSpPr>
          <p:nvPr/>
        </p:nvSpPr>
        <p:spPr bwMode="auto">
          <a:xfrm>
            <a:off x="8012268" y="5114925"/>
            <a:ext cx="390900" cy="2190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0000FF">
                  <a:alpha val="50999"/>
                </a:srgbClr>
              </a:gs>
              <a:gs pos="100000">
                <a:srgbClr val="000090"/>
              </a:gs>
            </a:gsLst>
            <a:lin ang="5400000" scaled="1"/>
          </a:gradFill>
          <a:ln w="19050">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graphicFrame>
        <p:nvGraphicFramePr>
          <p:cNvPr id="8" name="Object 7"/>
          <p:cNvGraphicFramePr>
            <a:graphicFrameLocks noChangeAspect="1"/>
          </p:cNvGraphicFramePr>
          <p:nvPr/>
        </p:nvGraphicFramePr>
        <p:xfrm>
          <a:off x="8466138" y="5084763"/>
          <a:ext cx="254000" cy="266700"/>
        </p:xfrm>
        <a:graphic>
          <a:graphicData uri="http://schemas.openxmlformats.org/presentationml/2006/ole">
            <mc:AlternateContent xmlns:mc="http://schemas.openxmlformats.org/markup-compatibility/2006">
              <mc:Choice xmlns:v="urn:schemas-microsoft-com:vml" Requires="v">
                <p:oleObj spid="_x0000_s92230" name="Equation" r:id="rId4" imgW="254000" imgH="266700" progId="Equation.DSMT4">
                  <p:embed/>
                </p:oleObj>
              </mc:Choice>
              <mc:Fallback>
                <p:oleObj name="Equation" r:id="rId4" imgW="254000" imgH="266700" progId="Equation.DSMT4">
                  <p:embed/>
                  <p:pic>
                    <p:nvPicPr>
                      <p:cNvPr id="8" name="Object 7"/>
                      <p:cNvPicPr/>
                      <p:nvPr/>
                    </p:nvPicPr>
                    <p:blipFill>
                      <a:blip r:embed="rId5"/>
                      <a:stretch>
                        <a:fillRect/>
                      </a:stretch>
                    </p:blipFill>
                    <p:spPr>
                      <a:xfrm>
                        <a:off x="8466138" y="5084763"/>
                        <a:ext cx="254000" cy="266700"/>
                      </a:xfrm>
                      <a:prstGeom prst="rect">
                        <a:avLst/>
                      </a:prstGeom>
                    </p:spPr>
                  </p:pic>
                </p:oleObj>
              </mc:Fallback>
            </mc:AlternateContent>
          </a:graphicData>
        </a:graphic>
      </p:graphicFrame>
      <p:sp>
        <p:nvSpPr>
          <p:cNvPr id="21" name="AutoShape 31"/>
          <p:cNvSpPr>
            <a:spLocks noChangeArrowheads="1"/>
          </p:cNvSpPr>
          <p:nvPr/>
        </p:nvSpPr>
        <p:spPr bwMode="auto">
          <a:xfrm>
            <a:off x="7931834" y="3457575"/>
            <a:ext cx="390900" cy="2190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0000FF">
                  <a:alpha val="50999"/>
                </a:srgbClr>
              </a:gs>
              <a:gs pos="100000">
                <a:srgbClr val="000090"/>
              </a:gs>
            </a:gsLst>
            <a:lin ang="5400000" scaled="1"/>
          </a:gradFill>
          <a:ln w="19050">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graphicFrame>
        <p:nvGraphicFramePr>
          <p:cNvPr id="22" name="Object 21"/>
          <p:cNvGraphicFramePr>
            <a:graphicFrameLocks noChangeAspect="1"/>
          </p:cNvGraphicFramePr>
          <p:nvPr/>
        </p:nvGraphicFramePr>
        <p:xfrm>
          <a:off x="8329611" y="3440113"/>
          <a:ext cx="495300" cy="241300"/>
        </p:xfrm>
        <a:graphic>
          <a:graphicData uri="http://schemas.openxmlformats.org/presentationml/2006/ole">
            <mc:AlternateContent xmlns:mc="http://schemas.openxmlformats.org/markup-compatibility/2006">
              <mc:Choice xmlns:v="urn:schemas-microsoft-com:vml" Requires="v">
                <p:oleObj spid="_x0000_s92231" name="Equation" r:id="rId6" imgW="495300" imgH="241300" progId="Equation.DSMT4">
                  <p:embed/>
                </p:oleObj>
              </mc:Choice>
              <mc:Fallback>
                <p:oleObj name="Equation" r:id="rId6" imgW="495300" imgH="241300" progId="Equation.DSMT4">
                  <p:embed/>
                  <p:pic>
                    <p:nvPicPr>
                      <p:cNvPr id="22" name="Object 21"/>
                      <p:cNvPicPr/>
                      <p:nvPr/>
                    </p:nvPicPr>
                    <p:blipFill>
                      <a:blip r:embed="rId7"/>
                      <a:stretch>
                        <a:fillRect/>
                      </a:stretch>
                    </p:blipFill>
                    <p:spPr>
                      <a:xfrm>
                        <a:off x="8329611" y="3440113"/>
                        <a:ext cx="495300" cy="241300"/>
                      </a:xfrm>
                      <a:prstGeom prst="rect">
                        <a:avLst/>
                      </a:prstGeom>
                    </p:spPr>
                  </p:pic>
                </p:oleObj>
              </mc:Fallback>
            </mc:AlternateContent>
          </a:graphicData>
        </a:graphic>
      </p:graphicFrame>
      <p:sp>
        <p:nvSpPr>
          <p:cNvPr id="23" name="AutoShape 31"/>
          <p:cNvSpPr>
            <a:spLocks noChangeArrowheads="1"/>
          </p:cNvSpPr>
          <p:nvPr/>
        </p:nvSpPr>
        <p:spPr bwMode="auto">
          <a:xfrm>
            <a:off x="7959351" y="1971675"/>
            <a:ext cx="390900" cy="2190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0000FF">
                  <a:alpha val="50999"/>
                </a:srgbClr>
              </a:gs>
              <a:gs pos="100000">
                <a:srgbClr val="000090"/>
              </a:gs>
            </a:gsLst>
            <a:lin ang="5400000" scaled="1"/>
          </a:gradFill>
          <a:ln w="19050">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graphicFrame>
        <p:nvGraphicFramePr>
          <p:cNvPr id="24" name="Object 23"/>
          <p:cNvGraphicFramePr>
            <a:graphicFrameLocks noChangeAspect="1"/>
          </p:cNvGraphicFramePr>
          <p:nvPr/>
        </p:nvGraphicFramePr>
        <p:xfrm>
          <a:off x="8413750" y="1972734"/>
          <a:ext cx="254000" cy="203200"/>
        </p:xfrm>
        <a:graphic>
          <a:graphicData uri="http://schemas.openxmlformats.org/presentationml/2006/ole">
            <mc:AlternateContent xmlns:mc="http://schemas.openxmlformats.org/markup-compatibility/2006">
              <mc:Choice xmlns:v="urn:schemas-microsoft-com:vml" Requires="v">
                <p:oleObj spid="_x0000_s92232" name="Equation" r:id="rId8" imgW="254000" imgH="203200" progId="Equation.DSMT4">
                  <p:embed/>
                </p:oleObj>
              </mc:Choice>
              <mc:Fallback>
                <p:oleObj name="Equation" r:id="rId8" imgW="254000" imgH="203200" progId="Equation.DSMT4">
                  <p:embed/>
                  <p:pic>
                    <p:nvPicPr>
                      <p:cNvPr id="24" name="Object 23"/>
                      <p:cNvPicPr/>
                      <p:nvPr/>
                    </p:nvPicPr>
                    <p:blipFill>
                      <a:blip r:embed="rId9"/>
                      <a:stretch>
                        <a:fillRect/>
                      </a:stretch>
                    </p:blipFill>
                    <p:spPr>
                      <a:xfrm>
                        <a:off x="8413750" y="1972734"/>
                        <a:ext cx="254000" cy="203200"/>
                      </a:xfrm>
                      <a:prstGeom prst="rect">
                        <a:avLst/>
                      </a:prstGeom>
                    </p:spPr>
                  </p:pic>
                </p:oleObj>
              </mc:Fallback>
            </mc:AlternateContent>
          </a:graphicData>
        </a:graphic>
      </p:graphicFrame>
      <p:sp>
        <p:nvSpPr>
          <p:cNvPr id="25" name="TextBox 24"/>
          <p:cNvSpPr txBox="1"/>
          <p:nvPr/>
        </p:nvSpPr>
        <p:spPr>
          <a:xfrm>
            <a:off x="381000" y="582081"/>
            <a:ext cx="5210081" cy="369332"/>
          </a:xfrm>
          <a:prstGeom prst="rect">
            <a:avLst/>
          </a:prstGeom>
          <a:noFill/>
        </p:spPr>
        <p:txBody>
          <a:bodyPr wrap="none" rtlCol="0">
            <a:spAutoFit/>
          </a:bodyPr>
          <a:lstStyle/>
          <a:p>
            <a:r>
              <a:rPr lang="en-US" dirty="0">
                <a:latin typeface="Comic Sans MS" panose="030F0902030302020204" pitchFamily="66" charset="0"/>
              </a:rPr>
              <a:t>Vary electron and proton beam spin directions:</a:t>
            </a:r>
          </a:p>
        </p:txBody>
      </p:sp>
    </p:spTree>
    <p:extLst>
      <p:ext uri="{BB962C8B-B14F-4D97-AF65-F5344CB8AC3E}">
        <p14:creationId xmlns:p14="http://schemas.microsoft.com/office/powerpoint/2010/main" val="1365597721"/>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E.C. Aschenauer</a:t>
            </a:r>
          </a:p>
        </p:txBody>
      </p:sp>
      <p:sp>
        <p:nvSpPr>
          <p:cNvPr id="4" name="Footer Placeholder 3"/>
          <p:cNvSpPr>
            <a:spLocks noGrp="1"/>
          </p:cNvSpPr>
          <p:nvPr>
            <p:ph type="ftr" sz="quarter" idx="11"/>
          </p:nvPr>
        </p:nvSpPr>
        <p:spPr/>
        <p:txBody>
          <a:bodyPr/>
          <a:lstStyle/>
          <a:p>
            <a:r>
              <a:rPr lang="en-US"/>
              <a:t>HENPIC April 2020</a:t>
            </a:r>
          </a:p>
        </p:txBody>
      </p:sp>
      <p:sp>
        <p:nvSpPr>
          <p:cNvPr id="5" name="Slide Number Placeholder 4"/>
          <p:cNvSpPr>
            <a:spLocks noGrp="1"/>
          </p:cNvSpPr>
          <p:nvPr>
            <p:ph type="sldNum" sz="quarter" idx="12"/>
          </p:nvPr>
        </p:nvSpPr>
        <p:spPr/>
        <p:txBody>
          <a:bodyPr/>
          <a:lstStyle/>
          <a:p>
            <a:fld id="{5CB51F1B-CFB1-C34C-B14F-6886EAB095EE}" type="slidenum">
              <a:rPr lang="en-US" smtClean="0"/>
              <a:pPr/>
              <a:t>44</a:t>
            </a:fld>
            <a:endParaRPr lang="en-US"/>
          </a:p>
        </p:txBody>
      </p:sp>
      <p:sp>
        <p:nvSpPr>
          <p:cNvPr id="2" name="Title 1"/>
          <p:cNvSpPr>
            <a:spLocks noGrp="1"/>
          </p:cNvSpPr>
          <p:nvPr>
            <p:ph type="title"/>
          </p:nvPr>
        </p:nvSpPr>
        <p:spPr/>
        <p:txBody>
          <a:bodyPr>
            <a:normAutofit/>
          </a:bodyPr>
          <a:lstStyle/>
          <a:p>
            <a:r>
              <a:rPr lang="en-US" sz="2400" dirty="0"/>
              <a:t>What will we learn about 2d+1 structure of the proton</a:t>
            </a:r>
          </a:p>
        </p:txBody>
      </p:sp>
      <p:sp>
        <p:nvSpPr>
          <p:cNvPr id="11" name="TextBox 10"/>
          <p:cNvSpPr txBox="1"/>
          <p:nvPr/>
        </p:nvSpPr>
        <p:spPr>
          <a:xfrm>
            <a:off x="38108" y="658391"/>
            <a:ext cx="4357283" cy="369332"/>
          </a:xfrm>
          <a:prstGeom prst="rect">
            <a:avLst/>
          </a:prstGeom>
          <a:noFill/>
        </p:spPr>
        <p:txBody>
          <a:bodyPr wrap="none" rtlCol="0">
            <a:spAutoFit/>
          </a:bodyPr>
          <a:lstStyle/>
          <a:p>
            <a:r>
              <a:rPr lang="en-US" dirty="0">
                <a:latin typeface="Comic Sans MS" panose="030F0902030302020204" pitchFamily="66" charset="0"/>
                <a:cs typeface="Comic Sans MS"/>
              </a:rPr>
              <a:t>GPD H and E as function of t, x and Q</a:t>
            </a:r>
            <a:r>
              <a:rPr lang="en-US" baseline="30000" dirty="0">
                <a:latin typeface="Comic Sans MS" panose="030F0902030302020204" pitchFamily="66" charset="0"/>
                <a:cs typeface="Comic Sans MS"/>
              </a:rPr>
              <a:t>2</a:t>
            </a:r>
          </a:p>
        </p:txBody>
      </p:sp>
      <p:sp>
        <p:nvSpPr>
          <p:cNvPr id="12" name="TextBox 11"/>
          <p:cNvSpPr txBox="1"/>
          <p:nvPr/>
        </p:nvSpPr>
        <p:spPr>
          <a:xfrm>
            <a:off x="38100" y="646668"/>
            <a:ext cx="2295858" cy="369332"/>
          </a:xfrm>
          <a:prstGeom prst="rect">
            <a:avLst/>
          </a:prstGeom>
          <a:noFill/>
        </p:spPr>
        <p:txBody>
          <a:bodyPr wrap="none" rtlCol="0">
            <a:spAutoFit/>
          </a:bodyPr>
          <a:lstStyle/>
          <a:p>
            <a:r>
              <a:rPr lang="en-US" dirty="0">
                <a:latin typeface="Comic Sans MS"/>
                <a:cs typeface="Comic Sans MS"/>
              </a:rPr>
              <a:t>GPD</a:t>
            </a:r>
            <a:r>
              <a:rPr lang="en-US" b="1" dirty="0">
                <a:latin typeface="Comic Sans MS"/>
                <a:cs typeface="Comic Sans MS"/>
              </a:rPr>
              <a:t> H and E 1d+1</a:t>
            </a:r>
          </a:p>
        </p:txBody>
      </p:sp>
      <p:sp>
        <p:nvSpPr>
          <p:cNvPr id="13" name="TextBox 12"/>
          <p:cNvSpPr txBox="1"/>
          <p:nvPr/>
        </p:nvSpPr>
        <p:spPr>
          <a:xfrm>
            <a:off x="269638" y="6080808"/>
            <a:ext cx="6019597" cy="369332"/>
          </a:xfrm>
          <a:prstGeom prst="rect">
            <a:avLst/>
          </a:prstGeom>
          <a:noFill/>
        </p:spPr>
        <p:txBody>
          <a:bodyPr wrap="none" rtlCol="0">
            <a:spAutoFit/>
          </a:bodyPr>
          <a:lstStyle/>
          <a:p>
            <a:r>
              <a:rPr lang="en-US" dirty="0">
                <a:latin typeface="Comic Sans MS" panose="030F0902030302020204" pitchFamily="66" charset="0"/>
                <a:cs typeface="Comic Sans MS"/>
              </a:rPr>
              <a:t>GPD H and E 2d+1 structure for sea-quarks and gluons</a:t>
            </a:r>
          </a:p>
        </p:txBody>
      </p:sp>
      <p:sp>
        <p:nvSpPr>
          <p:cNvPr id="26" name="TextBox 25"/>
          <p:cNvSpPr txBox="1"/>
          <p:nvPr/>
        </p:nvSpPr>
        <p:spPr>
          <a:xfrm>
            <a:off x="89986" y="3871418"/>
            <a:ext cx="4599245" cy="2031325"/>
          </a:xfrm>
          <a:prstGeom prst="rect">
            <a:avLst/>
          </a:prstGeom>
          <a:noFill/>
        </p:spPr>
        <p:txBody>
          <a:bodyPr wrap="square" rtlCol="0">
            <a:spAutoFit/>
          </a:bodyPr>
          <a:lstStyle/>
          <a:p>
            <a:pPr marL="228600" indent="-228600">
              <a:buFont typeface="Wingdings" charset="2"/>
              <a:buChar char="Ø"/>
            </a:pPr>
            <a:r>
              <a:rPr lang="en-US" sz="1400" dirty="0">
                <a:latin typeface="Comic Sans MS" panose="030F0902030302020204" pitchFamily="66" charset="0"/>
              </a:rPr>
              <a:t>A global fit over all pseudo data was done, based on the GPDs-based model:</a:t>
            </a:r>
          </a:p>
          <a:p>
            <a:pPr marL="228600" indent="-228600"/>
            <a:r>
              <a:rPr lang="en-US" sz="1400" dirty="0">
                <a:latin typeface="Comic Sans MS" panose="030F0902030302020204" pitchFamily="66" charset="0"/>
              </a:rPr>
              <a:t>   </a:t>
            </a:r>
            <a:r>
              <a:rPr lang="en-US" sz="1400" dirty="0">
                <a:solidFill>
                  <a:srgbClr val="0000FF"/>
                </a:solidFill>
                <a:latin typeface="Comic Sans MS" panose="030F0902030302020204" pitchFamily="66" charset="0"/>
              </a:rPr>
              <a:t>[K. </a:t>
            </a:r>
            <a:r>
              <a:rPr lang="en-US" sz="1400" dirty="0" err="1">
                <a:solidFill>
                  <a:srgbClr val="0000FF"/>
                </a:solidFill>
                <a:latin typeface="Comic Sans MS" panose="030F0902030302020204" pitchFamily="66" charset="0"/>
              </a:rPr>
              <a:t>Kumerički</a:t>
            </a:r>
            <a:r>
              <a:rPr lang="en-US" sz="1400" dirty="0">
                <a:solidFill>
                  <a:srgbClr val="0000FF"/>
                </a:solidFill>
                <a:latin typeface="Comic Sans MS" panose="030F0902030302020204" pitchFamily="66" charset="0"/>
              </a:rPr>
              <a:t>, D </a:t>
            </a:r>
            <a:r>
              <a:rPr lang="en-US" sz="1400" dirty="0" err="1">
                <a:solidFill>
                  <a:srgbClr val="0000FF"/>
                </a:solidFill>
                <a:latin typeface="Comic Sans MS" panose="030F0902030302020204" pitchFamily="66" charset="0"/>
              </a:rPr>
              <a:t>Müller</a:t>
            </a:r>
            <a:r>
              <a:rPr lang="en-US" sz="1400" dirty="0">
                <a:solidFill>
                  <a:srgbClr val="0000FF"/>
                </a:solidFill>
                <a:latin typeface="Comic Sans MS" panose="030F0902030302020204" pitchFamily="66" charset="0"/>
              </a:rPr>
              <a:t>, K. </a:t>
            </a:r>
            <a:r>
              <a:rPr lang="en-US" sz="1400" dirty="0" err="1">
                <a:solidFill>
                  <a:srgbClr val="0000FF"/>
                </a:solidFill>
                <a:latin typeface="Comic Sans MS" panose="030F0902030302020204" pitchFamily="66" charset="0"/>
              </a:rPr>
              <a:t>Passek-Kumerički</a:t>
            </a:r>
            <a:r>
              <a:rPr lang="en-US" sz="1400" dirty="0">
                <a:solidFill>
                  <a:srgbClr val="0000FF"/>
                </a:solidFill>
                <a:latin typeface="Comic Sans MS" panose="030F0902030302020204" pitchFamily="66" charset="0"/>
              </a:rPr>
              <a:t> 2007]</a:t>
            </a:r>
          </a:p>
          <a:p>
            <a:pPr marL="228600" indent="-228600"/>
            <a:endParaRPr lang="en-US" sz="1400" dirty="0">
              <a:solidFill>
                <a:srgbClr val="0000FF"/>
              </a:solidFill>
              <a:latin typeface="Comic Sans MS" panose="030F0902030302020204" pitchFamily="66" charset="0"/>
            </a:endParaRPr>
          </a:p>
          <a:p>
            <a:pPr marL="228600" indent="-228600">
              <a:buFont typeface="Wingdings" charset="2"/>
              <a:buChar char="Ø"/>
            </a:pPr>
            <a:r>
              <a:rPr lang="en-US" sz="1400" dirty="0">
                <a:latin typeface="Comic Sans MS" panose="030F0902030302020204" pitchFamily="66" charset="0"/>
              </a:rPr>
              <a:t>Known values </a:t>
            </a:r>
            <a:r>
              <a:rPr lang="en-US" sz="1400" i="1" dirty="0">
                <a:latin typeface="Comic Sans MS" panose="030F0902030302020204" pitchFamily="66" charset="0"/>
              </a:rPr>
              <a:t>q(x)</a:t>
            </a:r>
            <a:r>
              <a:rPr lang="en-US" sz="1400" dirty="0">
                <a:latin typeface="Comic Sans MS" panose="030F0902030302020204" pitchFamily="66" charset="0"/>
              </a:rPr>
              <a:t>, </a:t>
            </a:r>
            <a:r>
              <a:rPr lang="en-US" sz="1400" i="1" dirty="0">
                <a:latin typeface="Comic Sans MS" panose="030F0902030302020204" pitchFamily="66" charset="0"/>
              </a:rPr>
              <a:t>g(x)</a:t>
            </a:r>
            <a:r>
              <a:rPr lang="en-US" sz="1400" dirty="0">
                <a:latin typeface="Comic Sans MS" panose="030F0902030302020204" pitchFamily="66" charset="0"/>
              </a:rPr>
              <a:t> are assumed for </a:t>
            </a:r>
            <a:r>
              <a:rPr lang="en-US" sz="1400" i="1" dirty="0" err="1">
                <a:latin typeface="Comic Sans MS" panose="030F0902030302020204" pitchFamily="66" charset="0"/>
              </a:rPr>
              <a:t>H</a:t>
            </a:r>
            <a:r>
              <a:rPr lang="en-US" sz="1400" i="1" baseline="30000" dirty="0" err="1">
                <a:latin typeface="Comic Sans MS" panose="030F0902030302020204" pitchFamily="66" charset="0"/>
              </a:rPr>
              <a:t>q</a:t>
            </a:r>
            <a:r>
              <a:rPr lang="en-US" sz="1400" i="1" dirty="0">
                <a:latin typeface="Comic Sans MS" panose="030F0902030302020204" pitchFamily="66" charset="0"/>
              </a:rPr>
              <a:t>, H</a:t>
            </a:r>
            <a:r>
              <a:rPr lang="en-US" sz="1400" i="1" baseline="30000" dirty="0">
                <a:latin typeface="Comic Sans MS" panose="030F0902030302020204" pitchFamily="66" charset="0"/>
              </a:rPr>
              <a:t>g </a:t>
            </a:r>
          </a:p>
          <a:p>
            <a:r>
              <a:rPr lang="en-US" sz="1400" i="1" baseline="30000" dirty="0">
                <a:latin typeface="Comic Sans MS" panose="030F0902030302020204" pitchFamily="66" charset="0"/>
              </a:rPr>
              <a:t>      </a:t>
            </a:r>
            <a:r>
              <a:rPr lang="en-US" sz="1400" dirty="0">
                <a:latin typeface="Comic Sans MS" panose="030F0902030302020204" pitchFamily="66" charset="0"/>
              </a:rPr>
              <a:t>(at </a:t>
            </a:r>
            <a:r>
              <a:rPr lang="en-US" sz="1400" dirty="0">
                <a:latin typeface="Comic Sans MS" panose="030F0902030302020204" pitchFamily="66" charset="0"/>
                <a:cs typeface="Symbol" charset="2"/>
              </a:rPr>
              <a:t>x</a:t>
            </a:r>
            <a:r>
              <a:rPr lang="en-US" sz="1400" dirty="0">
                <a:latin typeface="Comic Sans MS" panose="030F0902030302020204" pitchFamily="66" charset="0"/>
              </a:rPr>
              <a:t>=0, t=0 forward limits </a:t>
            </a:r>
            <a:r>
              <a:rPr lang="en-US" sz="1400" i="1" dirty="0" err="1">
                <a:latin typeface="Comic Sans MS" panose="030F0902030302020204" pitchFamily="66" charset="0"/>
              </a:rPr>
              <a:t>E</a:t>
            </a:r>
            <a:r>
              <a:rPr lang="en-US" sz="1400" i="1" baseline="30000" dirty="0" err="1">
                <a:latin typeface="Comic Sans MS" panose="030F0902030302020204" pitchFamily="66" charset="0"/>
              </a:rPr>
              <a:t>q</a:t>
            </a:r>
            <a:r>
              <a:rPr lang="en-US" sz="1400" i="1" dirty="0">
                <a:latin typeface="Comic Sans MS" panose="030F0902030302020204" pitchFamily="66" charset="0"/>
              </a:rPr>
              <a:t>, </a:t>
            </a:r>
            <a:r>
              <a:rPr lang="en-US" sz="1400" i="1" dirty="0" err="1">
                <a:latin typeface="Comic Sans MS" panose="030F0902030302020204" pitchFamily="66" charset="0"/>
              </a:rPr>
              <a:t>E</a:t>
            </a:r>
            <a:r>
              <a:rPr lang="en-US" sz="1400" i="1" baseline="30000" dirty="0" err="1">
                <a:latin typeface="Comic Sans MS" panose="030F0902030302020204" pitchFamily="66" charset="0"/>
              </a:rPr>
              <a:t>g</a:t>
            </a:r>
            <a:r>
              <a:rPr lang="en-US" sz="1400" i="1" baseline="30000" dirty="0">
                <a:latin typeface="Comic Sans MS" panose="030F0902030302020204" pitchFamily="66" charset="0"/>
              </a:rPr>
              <a:t> </a:t>
            </a:r>
            <a:r>
              <a:rPr lang="en-US" sz="1400" baseline="30000" dirty="0">
                <a:latin typeface="Comic Sans MS" panose="030F0902030302020204" pitchFamily="66" charset="0"/>
              </a:rPr>
              <a:t> </a:t>
            </a:r>
            <a:r>
              <a:rPr lang="en-US" sz="1400" dirty="0">
                <a:latin typeface="Comic Sans MS" panose="030F0902030302020204" pitchFamily="66" charset="0"/>
              </a:rPr>
              <a:t>are unknown)</a:t>
            </a:r>
          </a:p>
          <a:p>
            <a:pPr marL="228600" indent="-228600"/>
            <a:endParaRPr lang="en-US" sz="1400" dirty="0">
              <a:latin typeface="Comic Sans MS" panose="030F0902030302020204" pitchFamily="66" charset="0"/>
            </a:endParaRPr>
          </a:p>
          <a:p>
            <a:pPr marL="228600" indent="-228600">
              <a:buFont typeface="Wingdings" charset="2"/>
              <a:buChar char="Ø"/>
            </a:pPr>
            <a:r>
              <a:rPr lang="en-US" sz="1400" dirty="0">
                <a:latin typeface="Comic Sans MS" panose="030F0902030302020204" pitchFamily="66" charset="0"/>
              </a:rPr>
              <a:t>Excellent reconstruction of </a:t>
            </a:r>
            <a:r>
              <a:rPr lang="en-US" sz="1400" i="1" dirty="0" err="1">
                <a:latin typeface="Comic Sans MS" panose="030F0902030302020204" pitchFamily="66" charset="0"/>
              </a:rPr>
              <a:t>H</a:t>
            </a:r>
            <a:r>
              <a:rPr lang="en-US" sz="1400" i="1" baseline="30000" dirty="0" err="1">
                <a:latin typeface="Comic Sans MS" panose="030F0902030302020204" pitchFamily="66" charset="0"/>
              </a:rPr>
              <a:t>sea</a:t>
            </a:r>
            <a:r>
              <a:rPr lang="en-US" sz="1400" i="1" dirty="0">
                <a:latin typeface="Comic Sans MS" panose="030F0902030302020204" pitchFamily="66" charset="0"/>
              </a:rPr>
              <a:t>, </a:t>
            </a:r>
            <a:r>
              <a:rPr lang="en-US" sz="1400" i="1" dirty="0" err="1">
                <a:latin typeface="Comic Sans MS" panose="030F0902030302020204" pitchFamily="66" charset="0"/>
              </a:rPr>
              <a:t>H</a:t>
            </a:r>
            <a:r>
              <a:rPr lang="en-US" sz="1400" i="1" baseline="30000" dirty="0" err="1">
                <a:latin typeface="Comic Sans MS" panose="030F0902030302020204" pitchFamily="66" charset="0"/>
              </a:rPr>
              <a:t>sea</a:t>
            </a:r>
            <a:r>
              <a:rPr lang="en-US" sz="1400" i="1" baseline="30000" dirty="0">
                <a:latin typeface="Comic Sans MS" panose="030F0902030302020204" pitchFamily="66" charset="0"/>
              </a:rPr>
              <a:t> </a:t>
            </a:r>
            <a:r>
              <a:rPr lang="en-US" sz="1400" baseline="30000" dirty="0">
                <a:latin typeface="Comic Sans MS" panose="030F0902030302020204" pitchFamily="66" charset="0"/>
              </a:rPr>
              <a:t> </a:t>
            </a:r>
            <a:r>
              <a:rPr lang="en-US" sz="1400" dirty="0">
                <a:latin typeface="Comic Sans MS" panose="030F0902030302020204" pitchFamily="66" charset="0"/>
              </a:rPr>
              <a:t>and good reconstruction of </a:t>
            </a:r>
            <a:r>
              <a:rPr lang="en-US" sz="1400" i="1" dirty="0">
                <a:latin typeface="Comic Sans MS" panose="030F0902030302020204" pitchFamily="66" charset="0"/>
              </a:rPr>
              <a:t>H</a:t>
            </a:r>
            <a:r>
              <a:rPr lang="en-US" sz="1400" i="1" baseline="30000" dirty="0">
                <a:latin typeface="Comic Sans MS" panose="030F0902030302020204" pitchFamily="66" charset="0"/>
              </a:rPr>
              <a:t>g</a:t>
            </a:r>
            <a:r>
              <a:rPr lang="en-US" sz="1400" i="1" dirty="0">
                <a:latin typeface="Comic Sans MS" panose="030F0902030302020204" pitchFamily="66" charset="0"/>
              </a:rPr>
              <a:t> </a:t>
            </a:r>
            <a:r>
              <a:rPr lang="en-US" sz="1400" dirty="0">
                <a:latin typeface="Comic Sans MS" panose="030F0902030302020204" pitchFamily="66" charset="0"/>
              </a:rPr>
              <a:t>(from </a:t>
            </a:r>
            <a:r>
              <a:rPr lang="en-US" sz="1400" i="1" dirty="0" err="1">
                <a:latin typeface="Comic Sans MS" panose="030F0902030302020204" pitchFamily="66" charset="0"/>
              </a:rPr>
              <a:t>dσ/dt</a:t>
            </a:r>
            <a:r>
              <a:rPr lang="en-US" sz="1400" dirty="0">
                <a:latin typeface="Comic Sans MS" panose="030F0902030302020204" pitchFamily="66" charset="0"/>
              </a:rPr>
              <a:t>)</a:t>
            </a:r>
          </a:p>
        </p:txBody>
      </p:sp>
      <p:sp>
        <p:nvSpPr>
          <p:cNvPr id="23" name="TextBox 22"/>
          <p:cNvSpPr txBox="1"/>
          <p:nvPr/>
        </p:nvSpPr>
        <p:spPr>
          <a:xfrm>
            <a:off x="6593417" y="652542"/>
            <a:ext cx="2550583" cy="307777"/>
          </a:xfrm>
          <a:prstGeom prst="rect">
            <a:avLst/>
          </a:prstGeom>
          <a:noFill/>
        </p:spPr>
        <p:txBody>
          <a:bodyPr wrap="square" rtlCol="0">
            <a:spAutoFit/>
          </a:bodyPr>
          <a:lstStyle/>
          <a:p>
            <a:pPr algn="r"/>
            <a:r>
              <a:rPr lang="en-US" sz="1400" dirty="0">
                <a:latin typeface="Comic Sans MS" panose="030F0902030302020204" pitchFamily="66" charset="0"/>
                <a:hlinkClick r:id="rId2">
                  <a:extLst>
                    <a:ext uri="{A12FA001-AC4F-418D-AE19-62706E023703}">
                      <ahyp:hlinkClr xmlns:ahyp="http://schemas.microsoft.com/office/drawing/2018/hyperlinkcolor" val="tx"/>
                    </a:ext>
                  </a:extLst>
                </a:hlinkClick>
              </a:rPr>
              <a:t>arXiv:1304.0077</a:t>
            </a:r>
            <a:endParaRPr lang="en-US" sz="1400" dirty="0">
              <a:latin typeface="Comic Sans MS" panose="030F0902030302020204" pitchFamily="66" charset="0"/>
              <a:cs typeface="Comic Sans MS"/>
            </a:endParaRPr>
          </a:p>
        </p:txBody>
      </p:sp>
      <p:pic>
        <p:nvPicPr>
          <p:cNvPr id="21" name="Picture 20" descr="plot-gpdHExxvst.pdf.pdf"/>
          <p:cNvPicPr>
            <a:picLocks noChangeAspect="1"/>
          </p:cNvPicPr>
          <p:nvPr/>
        </p:nvPicPr>
        <p:blipFill rotWithShape="1">
          <a:blip r:embed="rId3">
            <a:extLst>
              <a:ext uri="{28A0092B-C50C-407E-A947-70E740481C1C}">
                <a14:useLocalDpi xmlns:a14="http://schemas.microsoft.com/office/drawing/2010/main" val="0"/>
              </a:ext>
            </a:extLst>
          </a:blip>
          <a:srcRect l="2450" t="41608" r="65947" b="41828"/>
          <a:stretch/>
        </p:blipFill>
        <p:spPr>
          <a:xfrm>
            <a:off x="3947583" y="941917"/>
            <a:ext cx="3684468" cy="2499110"/>
          </a:xfrm>
          <a:prstGeom prst="rect">
            <a:avLst/>
          </a:prstGeom>
        </p:spPr>
      </p:pic>
      <p:pic>
        <p:nvPicPr>
          <p:cNvPr id="22" name="Picture 21" descr="plot-gpdHExxvst.pdf.pdf"/>
          <p:cNvPicPr>
            <a:picLocks noChangeAspect="1"/>
          </p:cNvPicPr>
          <p:nvPr/>
        </p:nvPicPr>
        <p:blipFill rotWithShape="1">
          <a:blip r:embed="rId3">
            <a:extLst>
              <a:ext uri="{28A0092B-C50C-407E-A947-70E740481C1C}">
                <a14:useLocalDpi xmlns:a14="http://schemas.microsoft.com/office/drawing/2010/main" val="0"/>
              </a:ext>
            </a:extLst>
          </a:blip>
          <a:srcRect l="35114" t="41608" r="33724" b="41828"/>
          <a:stretch/>
        </p:blipFill>
        <p:spPr>
          <a:xfrm>
            <a:off x="222275" y="950384"/>
            <a:ext cx="3633053" cy="2499110"/>
          </a:xfrm>
          <a:prstGeom prst="rect">
            <a:avLst/>
          </a:prstGeom>
        </p:spPr>
      </p:pic>
      <p:pic>
        <p:nvPicPr>
          <p:cNvPr id="24" name="Picture 23" descr="plot-gpdHExxvst.pdf.pdf"/>
          <p:cNvPicPr>
            <a:picLocks noChangeAspect="1"/>
          </p:cNvPicPr>
          <p:nvPr/>
        </p:nvPicPr>
        <p:blipFill rotWithShape="1">
          <a:blip r:embed="rId3">
            <a:extLst>
              <a:ext uri="{28A0092B-C50C-407E-A947-70E740481C1C}">
                <a14:useLocalDpi xmlns:a14="http://schemas.microsoft.com/office/drawing/2010/main" val="0"/>
              </a:ext>
            </a:extLst>
          </a:blip>
          <a:srcRect l="66319" t="41608" r="1983" b="41828"/>
          <a:stretch/>
        </p:blipFill>
        <p:spPr>
          <a:xfrm>
            <a:off x="5448457" y="3401483"/>
            <a:ext cx="3695543" cy="2499110"/>
          </a:xfrm>
          <a:prstGeom prst="rect">
            <a:avLst/>
          </a:prstGeom>
        </p:spPr>
      </p:pic>
      <p:grpSp>
        <p:nvGrpSpPr>
          <p:cNvPr id="18" name="Group 17"/>
          <p:cNvGrpSpPr/>
          <p:nvPr/>
        </p:nvGrpSpPr>
        <p:grpSpPr>
          <a:xfrm>
            <a:off x="19336" y="1132416"/>
            <a:ext cx="9124664" cy="4593167"/>
            <a:chOff x="21175" y="1132407"/>
            <a:chExt cx="9124664" cy="4593167"/>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468" t="31395" r="4620" b="32075"/>
            <a:stretch/>
          </p:blipFill>
          <p:spPr>
            <a:xfrm>
              <a:off x="21175" y="1132407"/>
              <a:ext cx="9124664" cy="4593167"/>
            </a:xfrm>
            <a:prstGeom prst="rect">
              <a:avLst/>
            </a:prstGeom>
            <a:solidFill>
              <a:schemeClr val="bg1">
                <a:lumMod val="95000"/>
              </a:schemeClr>
            </a:solidFill>
          </p:spPr>
        </p:pic>
        <p:cxnSp>
          <p:nvCxnSpPr>
            <p:cNvPr id="6" name="Straight Connector 5"/>
            <p:cNvCxnSpPr/>
            <p:nvPr/>
          </p:nvCxnSpPr>
          <p:spPr bwMode="auto">
            <a:xfrm>
              <a:off x="402167" y="4138081"/>
              <a:ext cx="7323666" cy="21167"/>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15" name="Straight Connector 14"/>
            <p:cNvCxnSpPr/>
            <p:nvPr/>
          </p:nvCxnSpPr>
          <p:spPr bwMode="auto">
            <a:xfrm flipH="1">
              <a:off x="1661582" y="2857500"/>
              <a:ext cx="10584" cy="2476500"/>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19" name="Straight Connector 18"/>
            <p:cNvCxnSpPr/>
            <p:nvPr/>
          </p:nvCxnSpPr>
          <p:spPr bwMode="auto">
            <a:xfrm flipH="1">
              <a:off x="4078816" y="2840567"/>
              <a:ext cx="10584" cy="2476500"/>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20" name="Straight Connector 19"/>
            <p:cNvCxnSpPr/>
            <p:nvPr/>
          </p:nvCxnSpPr>
          <p:spPr bwMode="auto">
            <a:xfrm flipH="1">
              <a:off x="6485466" y="2887134"/>
              <a:ext cx="10584" cy="2476500"/>
            </a:xfrm>
            <a:prstGeom prst="line">
              <a:avLst/>
            </a:prstGeom>
            <a:solidFill>
              <a:schemeClr val="accent1"/>
            </a:solidFill>
            <a:ln w="19050" cap="flat" cmpd="sng" algn="ctr">
              <a:solidFill>
                <a:schemeClr val="tx1"/>
              </a:solidFill>
              <a:prstDash val="dash"/>
              <a:round/>
              <a:headEnd type="none" w="med" len="med"/>
              <a:tailEnd type="none" w="med" len="med"/>
            </a:ln>
            <a:effectLst/>
          </p:spPr>
        </p:cxnSp>
      </p:grpSp>
    </p:spTree>
    <p:extLst>
      <p:ext uri="{BB962C8B-B14F-4D97-AF65-F5344CB8AC3E}">
        <p14:creationId xmlns:p14="http://schemas.microsoft.com/office/powerpoint/2010/main" val="941184420"/>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4"/>
                                        </p:tgtEl>
                                        <p:attrNameLst>
                                          <p:attrName>style.visibility</p:attrName>
                                        </p:attrNameLst>
                                      </p:cBhvr>
                                      <p:to>
                                        <p:strVal val="hidden"/>
                                      </p:to>
                                    </p:set>
                                  </p:childTnLst>
                                </p:cTn>
                              </p:par>
                              <p:par>
                                <p:cTn id="15" presetID="9"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E.C. Aschenauer</a:t>
            </a:r>
          </a:p>
        </p:txBody>
      </p:sp>
      <p:sp>
        <p:nvSpPr>
          <p:cNvPr id="10" name="Footer Placeholder 9"/>
          <p:cNvSpPr>
            <a:spLocks noGrp="1"/>
          </p:cNvSpPr>
          <p:nvPr>
            <p:ph type="ftr" sz="quarter" idx="11"/>
          </p:nvPr>
        </p:nvSpPr>
        <p:spPr/>
        <p:txBody>
          <a:bodyPr/>
          <a:lstStyle/>
          <a:p>
            <a:r>
              <a:rPr lang="en-US"/>
              <a:t>HENPIC April 2020</a:t>
            </a:r>
          </a:p>
        </p:txBody>
      </p:sp>
      <p:sp>
        <p:nvSpPr>
          <p:cNvPr id="4" name="Slide Number Placeholder 3"/>
          <p:cNvSpPr>
            <a:spLocks noGrp="1"/>
          </p:cNvSpPr>
          <p:nvPr>
            <p:ph type="sldNum" sz="quarter" idx="12"/>
          </p:nvPr>
        </p:nvSpPr>
        <p:spPr/>
        <p:txBody>
          <a:bodyPr/>
          <a:lstStyle/>
          <a:p>
            <a:fld id="{E7C2DFF1-6A7E-5841-980E-96BA788216E4}" type="slidenum">
              <a:rPr lang="en-US" smtClean="0"/>
              <a:pPr/>
              <a:t>45</a:t>
            </a:fld>
            <a:endParaRPr lang="en-US"/>
          </a:p>
        </p:txBody>
      </p:sp>
      <p:sp>
        <p:nvSpPr>
          <p:cNvPr id="2" name="Title 1"/>
          <p:cNvSpPr>
            <a:spLocks noGrp="1"/>
          </p:cNvSpPr>
          <p:nvPr>
            <p:ph type="title"/>
          </p:nvPr>
        </p:nvSpPr>
        <p:spPr/>
        <p:txBody>
          <a:bodyPr/>
          <a:lstStyle/>
          <a:p>
            <a:r>
              <a:rPr lang="en-US" dirty="0"/>
              <a:t>Key Observables for Saturation</a:t>
            </a:r>
          </a:p>
        </p:txBody>
      </p:sp>
      <p:sp>
        <p:nvSpPr>
          <p:cNvPr id="5" name="TextBox 4"/>
          <p:cNvSpPr txBox="1"/>
          <p:nvPr/>
        </p:nvSpPr>
        <p:spPr>
          <a:xfrm>
            <a:off x="198783" y="462308"/>
            <a:ext cx="2565927" cy="584776"/>
          </a:xfrm>
          <a:prstGeom prst="rect">
            <a:avLst/>
          </a:prstGeom>
          <a:noFill/>
        </p:spPr>
        <p:txBody>
          <a:bodyPr wrap="none" rtlCol="0">
            <a:spAutoFit/>
          </a:bodyPr>
          <a:lstStyle/>
          <a:p>
            <a:r>
              <a:rPr lang="en-US" sz="3200" dirty="0">
                <a:solidFill>
                  <a:srgbClr val="0000FF"/>
                </a:solidFill>
                <a:latin typeface="Comic Sans MS"/>
                <a:cs typeface="Comic Sans MS"/>
              </a:rPr>
              <a:t>Diffraction:</a:t>
            </a:r>
          </a:p>
        </p:txBody>
      </p:sp>
      <p:sp>
        <p:nvSpPr>
          <p:cNvPr id="6" name="Rectangle 23"/>
          <p:cNvSpPr>
            <a:spLocks noChangeArrowheads="1"/>
          </p:cNvSpPr>
          <p:nvPr/>
        </p:nvSpPr>
        <p:spPr bwMode="auto">
          <a:xfrm>
            <a:off x="293343" y="4778375"/>
            <a:ext cx="8229600"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dirty="0" err="1">
                <a:latin typeface="Comic Sans MS"/>
                <a:cs typeface="Comic Sans MS"/>
              </a:rPr>
              <a:t>x</a:t>
            </a:r>
            <a:r>
              <a:rPr lang="en-US" baseline="-25000" dirty="0" err="1">
                <a:latin typeface="Comic Sans MS"/>
                <a:cs typeface="Comic Sans MS"/>
              </a:rPr>
              <a:t>IP</a:t>
            </a:r>
            <a:r>
              <a:rPr lang="en-US" dirty="0">
                <a:latin typeface="Comic Sans MS"/>
                <a:cs typeface="Comic Sans MS"/>
              </a:rPr>
              <a:t>: Momentum fraction of the </a:t>
            </a:r>
            <a:r>
              <a:rPr lang="ja-JP" altLang="en-US" dirty="0">
                <a:latin typeface="Comic Sans MS"/>
                <a:cs typeface="Comic Sans MS"/>
              </a:rPr>
              <a:t>“</a:t>
            </a:r>
            <a:r>
              <a:rPr lang="en-US" dirty="0" err="1">
                <a:latin typeface="Comic Sans MS"/>
                <a:cs typeface="Comic Sans MS"/>
              </a:rPr>
              <a:t>Pomeron</a:t>
            </a:r>
            <a:r>
              <a:rPr lang="ja-JP" altLang="en-US" dirty="0">
                <a:latin typeface="Comic Sans MS"/>
                <a:cs typeface="Comic Sans MS"/>
              </a:rPr>
              <a:t>”</a:t>
            </a:r>
            <a:r>
              <a:rPr lang="en-US" dirty="0">
                <a:latin typeface="Comic Sans MS"/>
                <a:cs typeface="Comic Sans MS"/>
              </a:rPr>
              <a:t> with respect to the hadron. </a:t>
            </a:r>
          </a:p>
          <a:p>
            <a:r>
              <a:rPr lang="en-US" dirty="0">
                <a:latin typeface="Comic Sans MS"/>
                <a:cs typeface="Comic Sans MS"/>
              </a:rPr>
              <a:t>     The rapidity gap between produced  particles and the proton or </a:t>
            </a:r>
          </a:p>
          <a:p>
            <a:r>
              <a:rPr lang="en-US" dirty="0">
                <a:latin typeface="Comic Sans MS"/>
                <a:cs typeface="Comic Sans MS"/>
              </a:rPr>
              <a:t>     nucleus is </a:t>
            </a:r>
            <a:r>
              <a:rPr lang="en-US" dirty="0">
                <a:solidFill>
                  <a:srgbClr val="0000FF"/>
                </a:solidFill>
                <a:latin typeface="Comic Sans MS"/>
                <a:cs typeface="Comic Sans MS"/>
              </a:rPr>
              <a:t>Y ~ </a:t>
            </a:r>
            <a:r>
              <a:rPr lang="en-US" dirty="0" err="1">
                <a:solidFill>
                  <a:srgbClr val="0000FF"/>
                </a:solidFill>
                <a:latin typeface="Comic Sans MS"/>
                <a:cs typeface="Comic Sans MS"/>
              </a:rPr>
              <a:t>ln</a:t>
            </a:r>
            <a:r>
              <a:rPr lang="en-US" dirty="0">
                <a:solidFill>
                  <a:srgbClr val="0000FF"/>
                </a:solidFill>
                <a:latin typeface="Comic Sans MS"/>
                <a:cs typeface="Comic Sans MS"/>
              </a:rPr>
              <a:t>(1/</a:t>
            </a:r>
            <a:r>
              <a:rPr lang="en-US" dirty="0" err="1">
                <a:solidFill>
                  <a:srgbClr val="0000FF"/>
                </a:solidFill>
                <a:latin typeface="Comic Sans MS"/>
                <a:cs typeface="Comic Sans MS"/>
              </a:rPr>
              <a:t>x</a:t>
            </a:r>
            <a:r>
              <a:rPr lang="en-US" baseline="-25000" dirty="0" err="1">
                <a:solidFill>
                  <a:srgbClr val="0000FF"/>
                </a:solidFill>
                <a:latin typeface="Comic Sans MS"/>
                <a:cs typeface="Comic Sans MS"/>
              </a:rPr>
              <a:t>IP</a:t>
            </a:r>
            <a:r>
              <a:rPr lang="en-US" dirty="0">
                <a:solidFill>
                  <a:srgbClr val="0000FF"/>
                </a:solidFill>
                <a:latin typeface="Comic Sans MS"/>
                <a:cs typeface="Comic Sans MS"/>
              </a:rPr>
              <a:t> )</a:t>
            </a:r>
          </a:p>
        </p:txBody>
      </p:sp>
      <p:sp>
        <p:nvSpPr>
          <p:cNvPr id="7" name="Rectangle 23"/>
          <p:cNvSpPr>
            <a:spLocks noChangeArrowheads="1"/>
          </p:cNvSpPr>
          <p:nvPr/>
        </p:nvSpPr>
        <p:spPr bwMode="auto">
          <a:xfrm>
            <a:off x="293343" y="4200525"/>
            <a:ext cx="82296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dirty="0">
                <a:latin typeface="Comic Sans MS"/>
                <a:ea typeface="+mn-ea"/>
                <a:cs typeface="Comic Sans MS"/>
              </a:rPr>
              <a:t>M</a:t>
            </a:r>
            <a:r>
              <a:rPr lang="en-US" baseline="-25000" dirty="0">
                <a:latin typeface="Comic Sans MS"/>
                <a:ea typeface="+mn-ea"/>
                <a:cs typeface="Comic Sans MS"/>
              </a:rPr>
              <a:t>X</a:t>
            </a:r>
            <a:r>
              <a:rPr lang="en-US" baseline="30000" dirty="0">
                <a:latin typeface="Comic Sans MS"/>
                <a:ea typeface="+mn-ea"/>
                <a:cs typeface="Comic Sans MS"/>
              </a:rPr>
              <a:t>2</a:t>
            </a:r>
            <a:r>
              <a:rPr lang="en-US" dirty="0">
                <a:latin typeface="Comic Sans MS"/>
                <a:ea typeface="+mn-ea"/>
                <a:cs typeface="Comic Sans MS"/>
              </a:rPr>
              <a:t>: Squared mass is the diffractive final state</a:t>
            </a:r>
          </a:p>
        </p:txBody>
      </p:sp>
      <p:pic>
        <p:nvPicPr>
          <p:cNvPr id="8" name="Picture 4"/>
          <p:cNvPicPr>
            <a:picLocks noChangeAspect="1"/>
          </p:cNvPicPr>
          <p:nvPr/>
        </p:nvPicPr>
        <p:blipFill>
          <a:blip r:embed="rId2">
            <a:extLst>
              <a:ext uri="{28A0092B-C50C-407E-A947-70E740481C1C}">
                <a14:useLocalDpi xmlns:a14="http://schemas.microsoft.com/office/drawing/2010/main" val="0"/>
              </a:ext>
            </a:extLst>
          </a:blip>
          <a:srcRect l="-2083" r="-2083"/>
          <a:stretch>
            <a:fillRect/>
          </a:stretch>
        </p:blipFill>
        <p:spPr bwMode="auto">
          <a:xfrm>
            <a:off x="457200" y="517525"/>
            <a:ext cx="32385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5"/>
          <p:cNvSpPr>
            <a:spLocks noChangeArrowheads="1"/>
          </p:cNvSpPr>
          <p:nvPr/>
        </p:nvSpPr>
        <p:spPr bwMode="auto">
          <a:xfrm>
            <a:off x="4118045" y="2054225"/>
            <a:ext cx="45720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dirty="0">
                <a:latin typeface="Comic Sans MS"/>
                <a:cs typeface="Comic Sans MS"/>
              </a:rPr>
              <a:t>Diffractive events are indicative of a color neutral exchange between the virtual photon and the proton or nucleus over several units in rapidity.</a:t>
            </a:r>
          </a:p>
        </p:txBody>
      </p:sp>
    </p:spTree>
    <p:extLst>
      <p:ext uri="{BB962C8B-B14F-4D97-AF65-F5344CB8AC3E}">
        <p14:creationId xmlns:p14="http://schemas.microsoft.com/office/powerpoint/2010/main" val="469265848"/>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E.C. Aschenauer</a:t>
            </a:r>
            <a:endParaRPr lang="en-US" dirty="0"/>
          </a:p>
        </p:txBody>
      </p:sp>
      <p:sp>
        <p:nvSpPr>
          <p:cNvPr id="3" name="Footer Placeholder 2"/>
          <p:cNvSpPr>
            <a:spLocks noGrp="1"/>
          </p:cNvSpPr>
          <p:nvPr>
            <p:ph type="ftr" sz="quarter" idx="11"/>
          </p:nvPr>
        </p:nvSpPr>
        <p:spPr/>
        <p:txBody>
          <a:bodyPr/>
          <a:lstStyle/>
          <a:p>
            <a:r>
              <a:rPr lang="tr-TR"/>
              <a:t>HENPIC April 2020</a:t>
            </a:r>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46</a:t>
            </a:fld>
            <a:endParaRPr lang="en-US"/>
          </a:p>
        </p:txBody>
      </p:sp>
      <p:sp>
        <p:nvSpPr>
          <p:cNvPr id="5" name="Title 4"/>
          <p:cNvSpPr>
            <a:spLocks noGrp="1"/>
          </p:cNvSpPr>
          <p:nvPr>
            <p:ph type="title"/>
          </p:nvPr>
        </p:nvSpPr>
        <p:spPr/>
        <p:txBody>
          <a:bodyPr/>
          <a:lstStyle/>
          <a:p>
            <a:r>
              <a:rPr lang="en-US" dirty="0"/>
              <a:t>Inclusive Diffraction</a:t>
            </a:r>
          </a:p>
        </p:txBody>
      </p:sp>
      <p:pic>
        <p:nvPicPr>
          <p:cNvPr id="6" name="Picture 5" descr="3_18-replace-Mx2_Q21_x1e-3-combo.pdf"/>
          <p:cNvPicPr>
            <a:picLocks noChangeAspect="1"/>
          </p:cNvPicPr>
          <p:nvPr/>
        </p:nvPicPr>
        <p:blipFill rotWithShape="1">
          <a:blip r:embed="rId2">
            <a:extLst>
              <a:ext uri="{28A0092B-C50C-407E-A947-70E740481C1C}">
                <a14:useLocalDpi xmlns:a14="http://schemas.microsoft.com/office/drawing/2010/main" val="0"/>
              </a:ext>
            </a:extLst>
          </a:blip>
          <a:srcRect l="51586"/>
          <a:stretch/>
        </p:blipFill>
        <p:spPr>
          <a:xfrm>
            <a:off x="162327" y="474438"/>
            <a:ext cx="4426980" cy="5635690"/>
          </a:xfrm>
          <a:prstGeom prst="rect">
            <a:avLst/>
          </a:prstGeom>
        </p:spPr>
      </p:pic>
      <p:sp>
        <p:nvSpPr>
          <p:cNvPr id="7" name="TextBox 6"/>
          <p:cNvSpPr txBox="1"/>
          <p:nvPr/>
        </p:nvSpPr>
        <p:spPr>
          <a:xfrm>
            <a:off x="4888896" y="964368"/>
            <a:ext cx="3466149" cy="3416320"/>
          </a:xfrm>
          <a:prstGeom prst="rect">
            <a:avLst/>
          </a:prstGeom>
          <a:noFill/>
        </p:spPr>
        <p:txBody>
          <a:bodyPr wrap="square" rtlCol="0">
            <a:spAutoFit/>
          </a:bodyPr>
          <a:lstStyle/>
          <a:p>
            <a:pPr marL="285750" indent="-285750">
              <a:buClr>
                <a:srgbClr val="0000FF"/>
              </a:buClr>
              <a:buFont typeface="Wingdings" charset="2"/>
              <a:buChar char="q"/>
            </a:pPr>
            <a:r>
              <a:rPr lang="en-US" dirty="0">
                <a:latin typeface="Comic Sans MS"/>
                <a:cs typeface="Comic Sans MS"/>
              </a:rPr>
              <a:t>HERA observed: ~14% of all events are diffractive</a:t>
            </a:r>
          </a:p>
          <a:p>
            <a:pPr marL="285750" indent="-285750">
              <a:buClr>
                <a:srgbClr val="0000FF"/>
              </a:buClr>
              <a:buFont typeface="Wingdings" charset="2"/>
              <a:buChar char="q"/>
            </a:pPr>
            <a:r>
              <a:rPr lang="en-US" dirty="0">
                <a:latin typeface="Comic Sans MS"/>
                <a:cs typeface="Comic Sans MS"/>
              </a:rPr>
              <a:t>Saturation models (CGC) predict up to </a:t>
            </a:r>
            <a:r>
              <a:rPr lang="en-US" dirty="0" err="1">
                <a:latin typeface="Comic Sans MS"/>
                <a:cs typeface="Comic Sans MS"/>
              </a:rPr>
              <a:t>σdiff</a:t>
            </a:r>
            <a:r>
              <a:rPr lang="en-US" dirty="0">
                <a:latin typeface="Comic Sans MS"/>
                <a:cs typeface="Comic Sans MS"/>
              </a:rPr>
              <a:t>/</a:t>
            </a:r>
            <a:r>
              <a:rPr lang="en-US" dirty="0" err="1">
                <a:latin typeface="Comic Sans MS"/>
                <a:cs typeface="Comic Sans MS"/>
              </a:rPr>
              <a:t>σtot</a:t>
            </a:r>
            <a:r>
              <a:rPr lang="en-US" dirty="0">
                <a:latin typeface="Comic Sans MS"/>
                <a:cs typeface="Comic Sans MS"/>
              </a:rPr>
              <a:t> ~ 25% in </a:t>
            </a:r>
            <a:r>
              <a:rPr lang="en-US" dirty="0" err="1">
                <a:latin typeface="Comic Sans MS"/>
                <a:cs typeface="Comic Sans MS"/>
              </a:rPr>
              <a:t>eA</a:t>
            </a:r>
            <a:endParaRPr lang="en-US" dirty="0">
              <a:latin typeface="Comic Sans MS"/>
              <a:cs typeface="Comic Sans MS"/>
            </a:endParaRPr>
          </a:p>
          <a:p>
            <a:pPr marL="285750" indent="-285750">
              <a:buClr>
                <a:srgbClr val="0000FF"/>
              </a:buClr>
              <a:buFont typeface="Wingdings" charset="2"/>
              <a:buChar char="q"/>
            </a:pPr>
            <a:r>
              <a:rPr lang="en-US" dirty="0">
                <a:latin typeface="Comic Sans MS"/>
                <a:cs typeface="Comic Sans MS"/>
              </a:rPr>
              <a:t>Ratio enhanced for small M</a:t>
            </a:r>
            <a:r>
              <a:rPr lang="en-US" baseline="-25000" dirty="0">
                <a:latin typeface="Comic Sans MS"/>
                <a:cs typeface="Comic Sans MS"/>
              </a:rPr>
              <a:t>X</a:t>
            </a:r>
            <a:r>
              <a:rPr lang="en-US" dirty="0">
                <a:latin typeface="Comic Sans MS"/>
                <a:cs typeface="Comic Sans MS"/>
              </a:rPr>
              <a:t> and suppressed for large M</a:t>
            </a:r>
            <a:r>
              <a:rPr lang="en-US" baseline="-25000" dirty="0">
                <a:latin typeface="Comic Sans MS"/>
                <a:cs typeface="Comic Sans MS"/>
              </a:rPr>
              <a:t>X</a:t>
            </a:r>
          </a:p>
          <a:p>
            <a:pPr marL="285750" indent="-285750">
              <a:buClr>
                <a:srgbClr val="0000FF"/>
              </a:buClr>
              <a:buFont typeface="Wingdings" charset="2"/>
              <a:buChar char="q"/>
            </a:pPr>
            <a:r>
              <a:rPr lang="en-US" dirty="0">
                <a:latin typeface="Comic Sans MS"/>
                <a:cs typeface="Comic Sans MS"/>
              </a:rPr>
              <a:t>Standard QCD predicts no M</a:t>
            </a:r>
            <a:r>
              <a:rPr lang="en-US" baseline="-25000" dirty="0">
                <a:latin typeface="Comic Sans MS"/>
                <a:cs typeface="Comic Sans MS"/>
              </a:rPr>
              <a:t>X</a:t>
            </a:r>
            <a:r>
              <a:rPr lang="en-US" dirty="0">
                <a:latin typeface="Comic Sans MS"/>
                <a:cs typeface="Comic Sans MS"/>
              </a:rPr>
              <a:t> dependence and a moderate suppression due to shadowing.</a:t>
            </a:r>
          </a:p>
        </p:txBody>
      </p:sp>
      <p:sp>
        <p:nvSpPr>
          <p:cNvPr id="8" name="Curved Right Arrow 7"/>
          <p:cNvSpPr/>
          <p:nvPr/>
        </p:nvSpPr>
        <p:spPr bwMode="auto">
          <a:xfrm>
            <a:off x="4658736" y="4402722"/>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TextBox 8"/>
          <p:cNvSpPr txBox="1"/>
          <p:nvPr/>
        </p:nvSpPr>
        <p:spPr>
          <a:xfrm>
            <a:off x="5142764" y="4587143"/>
            <a:ext cx="3844059" cy="1200329"/>
          </a:xfrm>
          <a:prstGeom prst="rect">
            <a:avLst/>
          </a:prstGeom>
          <a:noFill/>
        </p:spPr>
        <p:txBody>
          <a:bodyPr wrap="none" rtlCol="0">
            <a:spAutoFit/>
          </a:bodyPr>
          <a:lstStyle/>
          <a:p>
            <a:r>
              <a:rPr lang="en-US" dirty="0">
                <a:latin typeface="Comic Sans MS"/>
                <a:cs typeface="Comic Sans MS"/>
              </a:rPr>
              <a:t>It would be nice to have equally </a:t>
            </a:r>
          </a:p>
          <a:p>
            <a:r>
              <a:rPr lang="en-US" dirty="0">
                <a:latin typeface="Comic Sans MS"/>
                <a:cs typeface="Comic Sans MS"/>
              </a:rPr>
              <a:t>rigorous extraction of diffractive </a:t>
            </a:r>
          </a:p>
          <a:p>
            <a:r>
              <a:rPr lang="en-US" dirty="0">
                <a:latin typeface="Comic Sans MS"/>
                <a:cs typeface="Comic Sans MS"/>
              </a:rPr>
              <a:t>PDF as the “std. PDFs”</a:t>
            </a:r>
          </a:p>
          <a:p>
            <a:r>
              <a:rPr lang="en-US" dirty="0">
                <a:solidFill>
                  <a:srgbClr val="0000FF"/>
                </a:solidFill>
                <a:latin typeface="Comic Sans MS"/>
                <a:cs typeface="Comic Sans MS"/>
                <a:sym typeface="Wingdings"/>
              </a:rPr>
              <a:t></a:t>
            </a:r>
            <a:r>
              <a:rPr lang="en-US" dirty="0">
                <a:latin typeface="Comic Sans MS"/>
                <a:cs typeface="Comic Sans MS"/>
                <a:sym typeface="Wingdings"/>
              </a:rPr>
              <a:t> </a:t>
            </a:r>
            <a:r>
              <a:rPr lang="en-US" dirty="0">
                <a:latin typeface="Comic Sans MS"/>
                <a:cs typeface="Comic Sans MS"/>
              </a:rPr>
              <a:t>both for proton and nuclei</a:t>
            </a:r>
          </a:p>
        </p:txBody>
      </p:sp>
    </p:spTree>
    <p:extLst>
      <p:ext uri="{BB962C8B-B14F-4D97-AF65-F5344CB8AC3E}">
        <p14:creationId xmlns:p14="http://schemas.microsoft.com/office/powerpoint/2010/main" val="3413867797"/>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a:t>E.C. Aschenauer</a:t>
            </a:r>
          </a:p>
        </p:txBody>
      </p:sp>
      <p:sp>
        <p:nvSpPr>
          <p:cNvPr id="14" name="Footer Placeholder 13"/>
          <p:cNvSpPr>
            <a:spLocks noGrp="1"/>
          </p:cNvSpPr>
          <p:nvPr>
            <p:ph type="ftr" sz="quarter" idx="11"/>
          </p:nvPr>
        </p:nvSpPr>
        <p:spPr/>
        <p:txBody>
          <a:bodyPr/>
          <a:lstStyle/>
          <a:p>
            <a:r>
              <a:rPr lang="tr-TR"/>
              <a:t>HENPIC April 2020</a:t>
            </a:r>
            <a:endParaRPr lang="en-US"/>
          </a:p>
        </p:txBody>
      </p:sp>
      <p:sp>
        <p:nvSpPr>
          <p:cNvPr id="3" name="Slide Number Placeholder 2"/>
          <p:cNvSpPr>
            <a:spLocks noGrp="1"/>
          </p:cNvSpPr>
          <p:nvPr>
            <p:ph type="sldNum" sz="quarter" idx="12"/>
          </p:nvPr>
        </p:nvSpPr>
        <p:spPr/>
        <p:txBody>
          <a:bodyPr/>
          <a:lstStyle/>
          <a:p>
            <a:fld id="{E7C2DFF1-6A7E-5841-980E-96BA788216E4}" type="slidenum">
              <a:rPr lang="en-US" smtClean="0"/>
              <a:pPr/>
              <a:t>47</a:t>
            </a:fld>
            <a:endParaRPr lang="en-US"/>
          </a:p>
        </p:txBody>
      </p:sp>
      <p:sp>
        <p:nvSpPr>
          <p:cNvPr id="2" name="Title 1"/>
          <p:cNvSpPr>
            <a:spLocks noGrp="1"/>
          </p:cNvSpPr>
          <p:nvPr>
            <p:ph type="title"/>
          </p:nvPr>
        </p:nvSpPr>
        <p:spPr/>
        <p:txBody>
          <a:bodyPr/>
          <a:lstStyle/>
          <a:p>
            <a:r>
              <a:rPr lang="en-US" dirty="0"/>
              <a:t>How to access Gluons in DIS</a:t>
            </a:r>
          </a:p>
        </p:txBody>
      </p:sp>
      <p:sp>
        <p:nvSpPr>
          <p:cNvPr id="4" name="TextBox 3"/>
          <p:cNvSpPr txBox="1"/>
          <p:nvPr/>
        </p:nvSpPr>
        <p:spPr>
          <a:xfrm>
            <a:off x="15736" y="957855"/>
            <a:ext cx="9507731" cy="4811573"/>
          </a:xfrm>
          <a:prstGeom prst="rect">
            <a:avLst/>
          </a:prstGeom>
          <a:noFill/>
        </p:spPr>
        <p:txBody>
          <a:bodyPr wrap="none" rtlCol="0">
            <a:spAutoFit/>
          </a:bodyPr>
          <a:lstStyle/>
          <a:p>
            <a:pPr>
              <a:buClr>
                <a:srgbClr val="0000FF"/>
              </a:buClr>
              <a:buFont typeface="+mj-lt"/>
              <a:buAutoNum type="arabicPeriod"/>
            </a:pPr>
            <a:r>
              <a:rPr lang="en-US" sz="2000" dirty="0">
                <a:solidFill>
                  <a:srgbClr val="0000FF"/>
                </a:solidFill>
                <a:latin typeface="Comic Sans MS"/>
                <a:cs typeface="Comic Sans MS"/>
              </a:rPr>
              <a:t> Indirect: </a:t>
            </a:r>
            <a:r>
              <a:rPr lang="en-US" sz="2000" dirty="0">
                <a:latin typeface="Comic Sans MS"/>
                <a:cs typeface="Comic Sans MS"/>
              </a:rPr>
              <a:t>the scaling violation of the cross section as function of x and Q</a:t>
            </a:r>
            <a:r>
              <a:rPr lang="en-US" sz="2000" baseline="30000" dirty="0">
                <a:latin typeface="Comic Sans MS"/>
                <a:cs typeface="Comic Sans MS"/>
              </a:rPr>
              <a:t>2</a:t>
            </a:r>
            <a:endParaRPr lang="en-US" sz="2000" dirty="0">
              <a:latin typeface="Comic Sans MS"/>
              <a:cs typeface="Comic Sans MS"/>
            </a:endParaRPr>
          </a:p>
          <a:p>
            <a:pPr>
              <a:buClr>
                <a:srgbClr val="0000FF"/>
              </a:buClr>
            </a:pPr>
            <a:r>
              <a:rPr lang="en-US" sz="2000" dirty="0">
                <a:solidFill>
                  <a:srgbClr val="0000FF"/>
                </a:solidFill>
                <a:uFill>
                  <a:solidFill>
                    <a:srgbClr val="032CE2"/>
                  </a:solidFill>
                </a:uFill>
                <a:latin typeface="Comic Sans MS"/>
                <a:cs typeface="Comic Sans MS"/>
              </a:rPr>
              <a:t>   d</a:t>
            </a:r>
            <a:r>
              <a:rPr lang="en-US" sz="2000" dirty="0">
                <a:solidFill>
                  <a:srgbClr val="0000FF"/>
                </a:solidFill>
                <a:latin typeface="Comic Sans MS"/>
                <a:cs typeface="Comic Sans MS"/>
              </a:rPr>
              <a:t>F</a:t>
            </a:r>
            <a:r>
              <a:rPr lang="en-US" sz="2000" baseline="-5999" dirty="0">
                <a:solidFill>
                  <a:srgbClr val="0000FF"/>
                </a:solidFill>
                <a:latin typeface="Comic Sans MS"/>
                <a:cs typeface="Comic Sans MS"/>
              </a:rPr>
              <a:t>2</a:t>
            </a:r>
            <a:r>
              <a:rPr lang="en-US" sz="2000" dirty="0">
                <a:solidFill>
                  <a:srgbClr val="0000FF"/>
                </a:solidFill>
                <a:latin typeface="Comic Sans MS"/>
                <a:cs typeface="Comic Sans MS"/>
              </a:rPr>
              <a:t>(x,Q</a:t>
            </a:r>
            <a:r>
              <a:rPr lang="en-US" sz="2000" baseline="31999" dirty="0">
                <a:solidFill>
                  <a:srgbClr val="0000FF"/>
                </a:solidFill>
                <a:latin typeface="Comic Sans MS"/>
                <a:cs typeface="Comic Sans MS"/>
              </a:rPr>
              <a:t>2</a:t>
            </a:r>
            <a:r>
              <a:rPr lang="en-US" sz="2000" dirty="0">
                <a:solidFill>
                  <a:srgbClr val="0000FF"/>
                </a:solidFill>
                <a:latin typeface="Comic Sans MS"/>
                <a:cs typeface="Comic Sans MS"/>
              </a:rPr>
              <a:t>)/dlnQ</a:t>
            </a:r>
            <a:r>
              <a:rPr lang="en-US" sz="2000" baseline="31999" dirty="0">
                <a:solidFill>
                  <a:srgbClr val="0000FF"/>
                </a:solidFill>
                <a:latin typeface="Comic Sans MS"/>
                <a:cs typeface="Comic Sans MS"/>
              </a:rPr>
              <a:t>2</a:t>
            </a:r>
            <a:r>
              <a:rPr lang="en-US" sz="2000" dirty="0">
                <a:solidFill>
                  <a:srgbClr val="0000FF"/>
                </a:solidFill>
                <a:latin typeface="Comic Sans MS"/>
                <a:cs typeface="Comic Sans MS"/>
              </a:rPr>
              <a:t> </a:t>
            </a:r>
            <a:r>
              <a:rPr lang="en-US" sz="2000" dirty="0">
                <a:solidFill>
                  <a:srgbClr val="0000FF"/>
                </a:solidFill>
                <a:latin typeface="Comic Sans MS"/>
                <a:cs typeface="Comic Sans MS"/>
                <a:sym typeface="Wingdings"/>
              </a:rPr>
              <a:t> G(x,Q</a:t>
            </a:r>
            <a:r>
              <a:rPr lang="en-US" sz="2000" baseline="30000" dirty="0">
                <a:solidFill>
                  <a:srgbClr val="0000FF"/>
                </a:solidFill>
                <a:latin typeface="Comic Sans MS"/>
                <a:cs typeface="Comic Sans MS"/>
                <a:sym typeface="Wingdings"/>
              </a:rPr>
              <a:t>2</a:t>
            </a:r>
            <a:r>
              <a:rPr lang="en-US" sz="2000" dirty="0">
                <a:solidFill>
                  <a:srgbClr val="0000FF"/>
                </a:solidFill>
                <a:latin typeface="Comic Sans MS"/>
                <a:cs typeface="Comic Sans MS"/>
                <a:sym typeface="Wingdings"/>
              </a:rPr>
              <a:t>)</a:t>
            </a:r>
            <a:endParaRPr lang="en-US" sz="2000" baseline="30000" dirty="0">
              <a:latin typeface="Comic Sans MS"/>
              <a:cs typeface="Comic Sans MS"/>
            </a:endParaRPr>
          </a:p>
          <a:p>
            <a:pPr>
              <a:buClr>
                <a:srgbClr val="0000FF"/>
              </a:buClr>
              <a:buFont typeface="+mj-lt"/>
              <a:buAutoNum type="arabicPeriod"/>
            </a:pPr>
            <a:endParaRPr lang="en-US" sz="2000" dirty="0">
              <a:latin typeface="Comic Sans MS"/>
              <a:cs typeface="Comic Sans MS"/>
            </a:endParaRPr>
          </a:p>
          <a:p>
            <a:pPr>
              <a:buClr>
                <a:srgbClr val="0000FF"/>
              </a:buClr>
              <a:buFont typeface="+mj-lt"/>
              <a:buAutoNum type="arabicPeriod"/>
            </a:pPr>
            <a:endParaRPr lang="en-US" sz="2000" baseline="30000" dirty="0">
              <a:latin typeface="Comic Sans MS"/>
              <a:cs typeface="Comic Sans MS"/>
            </a:endParaRPr>
          </a:p>
          <a:p>
            <a:pPr>
              <a:buClr>
                <a:srgbClr val="0000FF"/>
              </a:buClr>
              <a:buFont typeface="+mj-lt"/>
              <a:buAutoNum type="arabicPeriod"/>
            </a:pPr>
            <a:endParaRPr lang="en-US" sz="2000" baseline="30000" dirty="0">
              <a:latin typeface="Comic Sans MS"/>
              <a:cs typeface="Comic Sans MS"/>
            </a:endParaRPr>
          </a:p>
          <a:p>
            <a:pPr>
              <a:buClr>
                <a:srgbClr val="0000FF"/>
              </a:buClr>
              <a:buFont typeface="+mj-lt"/>
              <a:buAutoNum type="arabicPeriod"/>
            </a:pPr>
            <a:endParaRPr lang="en-US" sz="2000" baseline="30000" dirty="0">
              <a:latin typeface="Comic Sans MS"/>
              <a:cs typeface="Comic Sans MS"/>
            </a:endParaRPr>
          </a:p>
          <a:p>
            <a:pPr>
              <a:buClr>
                <a:srgbClr val="0000FF"/>
              </a:buClr>
              <a:buFont typeface="+mj-lt"/>
              <a:buAutoNum type="arabicPeriod"/>
            </a:pPr>
            <a:endParaRPr lang="en-US" sz="2000" baseline="30000" dirty="0">
              <a:latin typeface="Comic Sans MS"/>
              <a:cs typeface="Comic Sans MS"/>
            </a:endParaRPr>
          </a:p>
          <a:p>
            <a:pPr>
              <a:buClr>
                <a:srgbClr val="0000FF"/>
              </a:buClr>
              <a:buFont typeface="+mj-lt"/>
              <a:buAutoNum type="arabicPeriod"/>
            </a:pPr>
            <a:endParaRPr lang="en-US" sz="2000" baseline="30000" dirty="0">
              <a:latin typeface="Comic Sans MS"/>
              <a:cs typeface="Comic Sans MS"/>
            </a:endParaRPr>
          </a:p>
          <a:p>
            <a:pPr>
              <a:buClr>
                <a:srgbClr val="0000FF"/>
              </a:buClr>
              <a:buFont typeface="+mj-lt"/>
              <a:buAutoNum type="arabicPeriod"/>
            </a:pPr>
            <a:endParaRPr lang="en-US" sz="2000" baseline="30000" dirty="0">
              <a:latin typeface="Comic Sans MS"/>
              <a:cs typeface="Comic Sans MS"/>
            </a:endParaRPr>
          </a:p>
          <a:p>
            <a:pPr>
              <a:buClr>
                <a:srgbClr val="0000FF"/>
              </a:buClr>
              <a:buFont typeface="+mj-lt"/>
              <a:buAutoNum type="arabicPeriod"/>
            </a:pPr>
            <a:endParaRPr lang="en-US" sz="2000" baseline="30000" dirty="0">
              <a:latin typeface="Comic Sans MS"/>
              <a:cs typeface="Comic Sans MS"/>
            </a:endParaRPr>
          </a:p>
          <a:p>
            <a:pPr>
              <a:buClr>
                <a:srgbClr val="0000FF"/>
              </a:buClr>
              <a:buFont typeface="+mj-lt"/>
              <a:buAutoNum type="arabicPeriod" startAt="2"/>
            </a:pPr>
            <a:r>
              <a:rPr lang="en-US" sz="2000" dirty="0">
                <a:solidFill>
                  <a:srgbClr val="0000FF"/>
                </a:solidFill>
                <a:latin typeface="Comic Sans MS"/>
                <a:cs typeface="Comic Sans MS"/>
              </a:rPr>
              <a:t> Direct: </a:t>
            </a:r>
            <a:r>
              <a:rPr lang="en-US" sz="2000" dirty="0">
                <a:latin typeface="Comic Sans MS"/>
                <a:cs typeface="Comic Sans MS"/>
              </a:rPr>
              <a:t>the measurement of  F</a:t>
            </a:r>
            <a:r>
              <a:rPr lang="en-US" sz="2000" baseline="-25000" dirty="0">
                <a:latin typeface="Comic Sans MS"/>
                <a:cs typeface="Comic Sans MS"/>
              </a:rPr>
              <a:t>L</a:t>
            </a:r>
          </a:p>
          <a:p>
            <a:pPr>
              <a:buClr>
                <a:srgbClr val="0000FF"/>
              </a:buClr>
              <a:buFont typeface="+mj-lt"/>
              <a:buAutoNum type="arabicPeriod" startAt="2"/>
            </a:pPr>
            <a:endParaRPr lang="en-US" sz="2000" baseline="-25000" dirty="0">
              <a:latin typeface="Comic Sans MS"/>
              <a:cs typeface="Comic Sans MS"/>
            </a:endParaRPr>
          </a:p>
          <a:p>
            <a:pPr>
              <a:buClr>
                <a:srgbClr val="0000FF"/>
              </a:buClr>
              <a:buFont typeface="+mj-lt"/>
              <a:buAutoNum type="arabicPeriod" startAt="2"/>
            </a:pPr>
            <a:r>
              <a:rPr lang="en-US" sz="2000" dirty="0">
                <a:solidFill>
                  <a:srgbClr val="0000FF"/>
                </a:solidFill>
                <a:latin typeface="Comic Sans MS"/>
                <a:cs typeface="Comic Sans MS"/>
              </a:rPr>
              <a:t> Direct:</a:t>
            </a:r>
            <a:r>
              <a:rPr lang="en-US" sz="2000" dirty="0">
                <a:latin typeface="Comic Sans MS"/>
                <a:cs typeface="Comic Sans MS"/>
              </a:rPr>
              <a:t> tagging the photon gluon fusion process</a:t>
            </a:r>
          </a:p>
          <a:p>
            <a:pPr>
              <a:buClr>
                <a:srgbClr val="0000FF"/>
              </a:buClr>
              <a:buFont typeface="+mj-lt"/>
              <a:buAutoNum type="arabicPeriod" startAt="2"/>
            </a:pPr>
            <a:endParaRPr lang="en-US" sz="2000" dirty="0">
              <a:latin typeface="Comic Sans MS"/>
              <a:cs typeface="Comic Sans MS"/>
            </a:endParaRPr>
          </a:p>
          <a:p>
            <a:pPr marL="457200" lvl="2">
              <a:buClr>
                <a:srgbClr val="0000FF"/>
              </a:buClr>
              <a:buFont typeface="+mj-lt"/>
              <a:buAutoNum type="arabicPeriod"/>
            </a:pPr>
            <a:r>
              <a:rPr lang="en-US" sz="2000" dirty="0">
                <a:latin typeface="Comic Sans MS"/>
                <a:cs typeface="Comic Sans MS"/>
              </a:rPr>
              <a:t> Di-jets</a:t>
            </a:r>
          </a:p>
          <a:p>
            <a:pPr marL="457200" lvl="2">
              <a:buClr>
                <a:srgbClr val="0000FF"/>
              </a:buClr>
              <a:buFont typeface="+mj-lt"/>
              <a:buAutoNum type="arabicPeriod"/>
            </a:pPr>
            <a:endParaRPr lang="en-US" sz="2000" dirty="0">
              <a:latin typeface="Comic Sans MS"/>
              <a:cs typeface="Comic Sans MS"/>
            </a:endParaRPr>
          </a:p>
          <a:p>
            <a:pPr marL="457200" lvl="2">
              <a:buClr>
                <a:srgbClr val="0000FF"/>
              </a:buClr>
              <a:buFont typeface="+mj-lt"/>
              <a:buAutoNum type="arabicPeriod"/>
            </a:pPr>
            <a:endParaRPr lang="en-US" sz="2000" dirty="0">
              <a:latin typeface="Comic Sans MS"/>
              <a:cs typeface="Comic Sans MS"/>
            </a:endParaRPr>
          </a:p>
          <a:p>
            <a:pPr marL="457200" lvl="2">
              <a:buClr>
                <a:srgbClr val="0000FF"/>
              </a:buClr>
              <a:buFont typeface="+mj-lt"/>
              <a:buAutoNum type="arabicPeriod"/>
            </a:pPr>
            <a:r>
              <a:rPr lang="en-US" sz="2000" dirty="0">
                <a:latin typeface="Comic Sans MS"/>
                <a:cs typeface="Comic Sans MS"/>
              </a:rPr>
              <a:t> charm production, i.e. F</a:t>
            </a:r>
            <a:r>
              <a:rPr lang="en-US" sz="2000" baseline="-25000" dirty="0">
                <a:latin typeface="Comic Sans MS"/>
                <a:cs typeface="Comic Sans MS"/>
              </a:rPr>
              <a:t>2</a:t>
            </a:r>
            <a:r>
              <a:rPr lang="en-US" sz="2000" baseline="30000" dirty="0">
                <a:latin typeface="Comic Sans MS"/>
                <a:cs typeface="Comic Sans MS"/>
              </a:rPr>
              <a:t>CC</a:t>
            </a:r>
          </a:p>
        </p:txBody>
      </p:sp>
      <p:graphicFrame>
        <p:nvGraphicFramePr>
          <p:cNvPr id="7" name="Object 6"/>
          <p:cNvGraphicFramePr>
            <a:graphicFrameLocks noChangeAspect="1"/>
          </p:cNvGraphicFramePr>
          <p:nvPr/>
        </p:nvGraphicFramePr>
        <p:xfrm>
          <a:off x="1205940" y="1758240"/>
          <a:ext cx="6705600" cy="939800"/>
        </p:xfrm>
        <a:graphic>
          <a:graphicData uri="http://schemas.openxmlformats.org/presentationml/2006/ole">
            <mc:AlternateContent xmlns:mc="http://schemas.openxmlformats.org/markup-compatibility/2006">
              <mc:Choice xmlns:v="urn:schemas-microsoft-com:vml" Requires="v">
                <p:oleObj spid="_x0000_s94226" name="Equation" r:id="rId3" imgW="3352800" imgH="469900" progId="Equation.DSMT4">
                  <p:embed/>
                </p:oleObj>
              </mc:Choice>
              <mc:Fallback>
                <p:oleObj name="Equation" r:id="rId3" imgW="3352800" imgH="469900" progId="Equation.DSMT4">
                  <p:embed/>
                  <p:pic>
                    <p:nvPicPr>
                      <p:cNvPr id="7" name="Object 6"/>
                      <p:cNvPicPr/>
                      <p:nvPr/>
                    </p:nvPicPr>
                    <p:blipFill>
                      <a:blip r:embed="rId4"/>
                      <a:stretch>
                        <a:fillRect/>
                      </a:stretch>
                    </p:blipFill>
                    <p:spPr>
                      <a:xfrm>
                        <a:off x="1205940" y="1758240"/>
                        <a:ext cx="6705600" cy="939800"/>
                      </a:xfrm>
                      <a:prstGeom prst="rect">
                        <a:avLst/>
                      </a:prstGeom>
                    </p:spPr>
                  </p:pic>
                </p:oleObj>
              </mc:Fallback>
            </mc:AlternateContent>
          </a:graphicData>
        </a:graphic>
      </p:graphicFrame>
      <p:sp>
        <p:nvSpPr>
          <p:cNvPr id="8" name="Rectangle 5"/>
          <p:cNvSpPr>
            <a:spLocks/>
          </p:cNvSpPr>
          <p:nvPr/>
        </p:nvSpPr>
        <p:spPr bwMode="auto">
          <a:xfrm>
            <a:off x="2670010" y="2614402"/>
            <a:ext cx="2996814" cy="563563"/>
          </a:xfrm>
          <a:prstGeom prst="rect">
            <a:avLst/>
          </a:prstGeom>
          <a:noFill/>
          <a:ln w="12700" cap="flat">
            <a:noFill/>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40639" bIns="0"/>
          <a:lstStyle/>
          <a:p>
            <a:pPr marL="39688" algn="r"/>
            <a:r>
              <a:rPr lang="en-US" sz="2000" dirty="0" err="1">
                <a:solidFill>
                  <a:srgbClr val="FF0000"/>
                </a:solidFill>
                <a:latin typeface="Comic Sans MS"/>
                <a:ea typeface="ＭＳ Ｐゴシック" charset="0"/>
                <a:cs typeface="Comic Sans MS"/>
                <a:sym typeface="Arial" charset="0"/>
              </a:rPr>
              <a:t>quark+anti-quark</a:t>
            </a:r>
            <a:endParaRPr lang="en-US" sz="2000" dirty="0">
              <a:solidFill>
                <a:srgbClr val="FF0000"/>
              </a:solidFill>
              <a:latin typeface="Comic Sans MS"/>
              <a:ea typeface="ＭＳ Ｐゴシック" charset="0"/>
              <a:cs typeface="Comic Sans MS"/>
              <a:sym typeface="Arial" charset="0"/>
            </a:endParaRPr>
          </a:p>
          <a:p>
            <a:pPr marL="39688" algn="r"/>
            <a:r>
              <a:rPr lang="en-US" sz="2000" dirty="0">
                <a:solidFill>
                  <a:srgbClr val="FF0000"/>
                </a:solidFill>
                <a:latin typeface="Comic Sans MS"/>
                <a:ea typeface="ＭＳ Ｐゴシック" charset="0"/>
                <a:cs typeface="Comic Sans MS"/>
                <a:sym typeface="Arial" charset="0"/>
              </a:rPr>
              <a:t>momentum distributions</a:t>
            </a:r>
          </a:p>
        </p:txBody>
      </p:sp>
      <p:sp>
        <p:nvSpPr>
          <p:cNvPr id="9" name="Rectangle 6"/>
          <p:cNvSpPr>
            <a:spLocks/>
          </p:cNvSpPr>
          <p:nvPr/>
        </p:nvSpPr>
        <p:spPr bwMode="auto">
          <a:xfrm>
            <a:off x="6005346" y="2606046"/>
            <a:ext cx="2418319" cy="572623"/>
          </a:xfrm>
          <a:prstGeom prst="rect">
            <a:avLst/>
          </a:prstGeom>
          <a:noFill/>
          <a:ln w="12700" cap="flat">
            <a:noFill/>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40639" bIns="0"/>
          <a:lstStyle/>
          <a:p>
            <a:pPr marL="39688"/>
            <a:r>
              <a:rPr lang="en-US" sz="2000" dirty="0">
                <a:solidFill>
                  <a:srgbClr val="0000FF"/>
                </a:solidFill>
                <a:latin typeface="Comic Sans MS"/>
                <a:ea typeface="ＭＳ Ｐゴシック" charset="0"/>
                <a:cs typeface="Comic Sans MS"/>
                <a:sym typeface="Arial" charset="0"/>
              </a:rPr>
              <a:t>gluon momentum </a:t>
            </a:r>
          </a:p>
          <a:p>
            <a:pPr marL="39688"/>
            <a:r>
              <a:rPr lang="en-US" sz="2000" dirty="0">
                <a:solidFill>
                  <a:srgbClr val="0000FF"/>
                </a:solidFill>
                <a:latin typeface="Comic Sans MS"/>
                <a:ea typeface="ＭＳ Ｐゴシック" charset="0"/>
                <a:cs typeface="Comic Sans MS"/>
                <a:sym typeface="Arial" charset="0"/>
              </a:rPr>
              <a:t>distribution</a:t>
            </a:r>
          </a:p>
        </p:txBody>
      </p:sp>
      <p:sp>
        <p:nvSpPr>
          <p:cNvPr id="10" name="Line 7"/>
          <p:cNvSpPr>
            <a:spLocks noChangeShapeType="1"/>
          </p:cNvSpPr>
          <p:nvPr/>
        </p:nvSpPr>
        <p:spPr bwMode="auto">
          <a:xfrm rot="10800000" flipH="1">
            <a:off x="5044356" y="2339378"/>
            <a:ext cx="496961" cy="386498"/>
          </a:xfrm>
          <a:prstGeom prst="line">
            <a:avLst/>
          </a:prstGeom>
          <a:noFill/>
          <a:ln w="31750" cap="flat">
            <a:solidFill>
              <a:srgbClr val="FF0000"/>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2000">
              <a:ln w="28575" cmpd="sng">
                <a:solidFill>
                  <a:srgbClr val="0000FF"/>
                </a:solidFill>
              </a:ln>
              <a:solidFill>
                <a:srgbClr val="FF0000"/>
              </a:solidFill>
            </a:endParaRPr>
          </a:p>
        </p:txBody>
      </p:sp>
      <p:sp>
        <p:nvSpPr>
          <p:cNvPr id="11" name="Line 8"/>
          <p:cNvSpPr>
            <a:spLocks noChangeShapeType="1"/>
          </p:cNvSpPr>
          <p:nvPr/>
        </p:nvSpPr>
        <p:spPr bwMode="auto">
          <a:xfrm rot="10800000" flipH="1">
            <a:off x="6634615" y="2339388"/>
            <a:ext cx="408614" cy="375443"/>
          </a:xfrm>
          <a:prstGeom prst="line">
            <a:avLst/>
          </a:prstGeom>
          <a:noFill/>
          <a:ln w="31750" cap="flat">
            <a:solidFill>
              <a:srgbClr val="0000FF"/>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2000">
              <a:solidFill>
                <a:srgbClr val="0000FF"/>
              </a:solidFill>
            </a:endParaRPr>
          </a:p>
        </p:txBody>
      </p:sp>
      <p:sp>
        <p:nvSpPr>
          <p:cNvPr id="5" name="TextBox 4"/>
          <p:cNvSpPr txBox="1"/>
          <p:nvPr/>
        </p:nvSpPr>
        <p:spPr>
          <a:xfrm>
            <a:off x="831248" y="6012404"/>
            <a:ext cx="7490502" cy="461665"/>
          </a:xfrm>
          <a:prstGeom prst="rect">
            <a:avLst/>
          </a:prstGeom>
          <a:noFill/>
        </p:spPr>
        <p:txBody>
          <a:bodyPr wrap="none" rtlCol="0">
            <a:spAutoFit/>
          </a:bodyPr>
          <a:lstStyle/>
          <a:p>
            <a:r>
              <a:rPr lang="en-US" sz="2400" dirty="0">
                <a:solidFill>
                  <a:srgbClr val="0000FF"/>
                </a:solidFill>
                <a:latin typeface="Comic Sans MS"/>
                <a:cs typeface="Comic Sans MS"/>
              </a:rPr>
              <a:t>All these process need a wide coverage in x and Q</a:t>
            </a:r>
            <a:r>
              <a:rPr lang="en-US" sz="2400" baseline="30000" dirty="0">
                <a:solidFill>
                  <a:srgbClr val="0000FF"/>
                </a:solidFill>
                <a:latin typeface="Comic Sans MS"/>
                <a:cs typeface="Comic Sans MS"/>
              </a:rPr>
              <a:t>2</a:t>
            </a:r>
          </a:p>
        </p:txBody>
      </p:sp>
      <p:pic>
        <p:nvPicPr>
          <p:cNvPr id="27" name="Picture 26" descr="charm-prod.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9213" y="4950673"/>
            <a:ext cx="1381540" cy="928503"/>
          </a:xfrm>
          <a:prstGeom prst="rect">
            <a:avLst/>
          </a:prstGeom>
        </p:spPr>
      </p:pic>
      <p:grpSp>
        <p:nvGrpSpPr>
          <p:cNvPr id="28" name="Group 27"/>
          <p:cNvGrpSpPr>
            <a:grpSpLocks noChangeAspect="1"/>
          </p:cNvGrpSpPr>
          <p:nvPr/>
        </p:nvGrpSpPr>
        <p:grpSpPr>
          <a:xfrm>
            <a:off x="1715901" y="4181071"/>
            <a:ext cx="655134" cy="1254254"/>
            <a:chOff x="1785475" y="1524000"/>
            <a:chExt cx="2139646" cy="4096340"/>
          </a:xfrm>
        </p:grpSpPr>
        <p:pic>
          <p:nvPicPr>
            <p:cNvPr id="29" name="Picture 20" descr="jet_schematic_seed"/>
            <p:cNvPicPr>
              <a:picLocks noChangeAspect="1" noChangeArrowheads="1"/>
            </p:cNvPicPr>
            <p:nvPr/>
          </p:nvPicPr>
          <p:blipFill rotWithShape="1">
            <a:blip r:embed="rId6" cstate="print">
              <a:lum bright="-10000" contrast="20000"/>
            </a:blip>
            <a:srcRect t="4557"/>
            <a:stretch/>
          </p:blipFill>
          <p:spPr bwMode="auto">
            <a:xfrm>
              <a:off x="2162385" y="1524000"/>
              <a:ext cx="1762736" cy="2169698"/>
            </a:xfrm>
            <a:prstGeom prst="rect">
              <a:avLst/>
            </a:prstGeom>
            <a:noFill/>
            <a:ln w="9525">
              <a:noFill/>
              <a:miter lim="800000"/>
              <a:headEnd/>
              <a:tailEnd/>
            </a:ln>
          </p:spPr>
        </p:pic>
        <p:pic>
          <p:nvPicPr>
            <p:cNvPr id="30" name="Picture 20" descr="jet_schematic_seed"/>
            <p:cNvPicPr>
              <a:picLocks noChangeAspect="1" noChangeArrowheads="1"/>
            </p:cNvPicPr>
            <p:nvPr/>
          </p:nvPicPr>
          <p:blipFill rotWithShape="1">
            <a:blip r:embed="rId6" cstate="print">
              <a:lum bright="-10000" contrast="20000"/>
            </a:blip>
            <a:srcRect t="4557" b="5482"/>
            <a:stretch/>
          </p:blipFill>
          <p:spPr bwMode="auto">
            <a:xfrm rot="12000000">
              <a:off x="1785475" y="3575259"/>
              <a:ext cx="1762736" cy="2045081"/>
            </a:xfrm>
            <a:prstGeom prst="rect">
              <a:avLst/>
            </a:prstGeom>
            <a:noFill/>
            <a:ln w="9525">
              <a:noFill/>
              <a:miter lim="800000"/>
              <a:headEnd/>
              <a:tailEnd/>
            </a:ln>
          </p:spPr>
        </p:pic>
      </p:grpSp>
      <p:pic>
        <p:nvPicPr>
          <p:cNvPr id="12" name="Picture 11" descr="jeff.Mar99.pgf-diagram.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3426" y="3632219"/>
            <a:ext cx="1739900" cy="1320800"/>
          </a:xfrm>
          <a:prstGeom prst="rect">
            <a:avLst/>
          </a:prstGeom>
        </p:spPr>
      </p:pic>
      <p:sp>
        <p:nvSpPr>
          <p:cNvPr id="13" name="TextBox 12"/>
          <p:cNvSpPr txBox="1"/>
          <p:nvPr/>
        </p:nvSpPr>
        <p:spPr>
          <a:xfrm>
            <a:off x="228150" y="541820"/>
            <a:ext cx="8701271" cy="461665"/>
          </a:xfrm>
          <a:prstGeom prst="rect">
            <a:avLst/>
          </a:prstGeom>
          <a:noFill/>
        </p:spPr>
        <p:txBody>
          <a:bodyPr wrap="none" rtlCol="0">
            <a:spAutoFit/>
          </a:bodyPr>
          <a:lstStyle/>
          <a:p>
            <a:r>
              <a:rPr lang="en-US" sz="2400" dirty="0">
                <a:solidFill>
                  <a:srgbClr val="0000FF"/>
                </a:solidFill>
                <a:latin typeface="Comic Sans MS"/>
                <a:cs typeface="Comic Sans MS"/>
              </a:rPr>
              <a:t>Several different complementary channels to access gluons </a:t>
            </a:r>
          </a:p>
        </p:txBody>
      </p:sp>
    </p:spTree>
    <p:extLst>
      <p:ext uri="{BB962C8B-B14F-4D97-AF65-F5344CB8AC3E}">
        <p14:creationId xmlns:p14="http://schemas.microsoft.com/office/powerpoint/2010/main" val="1839726603"/>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linds(horizontal)">
                                      <p:cBhvr>
                                        <p:cTn id="10" dur="500"/>
                                        <p:tgtEl>
                                          <p:spTgt spid="4">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par>
                                <p:cTn id="23" presetID="3"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4">
                                            <p:txEl>
                                              <p:pRg st="10" end="10"/>
                                            </p:txEl>
                                          </p:spTgt>
                                        </p:tgtEl>
                                        <p:attrNameLst>
                                          <p:attrName>style.visibility</p:attrName>
                                        </p:attrNameLst>
                                      </p:cBhvr>
                                      <p:to>
                                        <p:strVal val="visible"/>
                                      </p:to>
                                    </p:set>
                                    <p:animEffect transition="in" filter="blinds(horizontal)">
                                      <p:cBhvr>
                                        <p:cTn id="30" dur="500"/>
                                        <p:tgtEl>
                                          <p:spTgt spid="4">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par>
                                <p:cTn id="36" presetID="3" presetClass="entr" presetSubtype="10" fill="hold" nodeType="withEffect">
                                  <p:stCondLst>
                                    <p:cond delay="0"/>
                                  </p:stCondLst>
                                  <p:childTnLst>
                                    <p:set>
                                      <p:cBhvr>
                                        <p:cTn id="37" dur="1" fill="hold">
                                          <p:stCondLst>
                                            <p:cond delay="0"/>
                                          </p:stCondLst>
                                        </p:cTn>
                                        <p:tgtEl>
                                          <p:spTgt spid="4">
                                            <p:txEl>
                                              <p:pRg st="12" end="12"/>
                                            </p:txEl>
                                          </p:spTgt>
                                        </p:tgtEl>
                                        <p:attrNameLst>
                                          <p:attrName>style.visibility</p:attrName>
                                        </p:attrNameLst>
                                      </p:cBhvr>
                                      <p:to>
                                        <p:strVal val="visible"/>
                                      </p:to>
                                    </p:set>
                                    <p:animEffect transition="in" filter="blinds(horizontal)">
                                      <p:cBhvr>
                                        <p:cTn id="38" dur="500"/>
                                        <p:tgtEl>
                                          <p:spTgt spid="4">
                                            <p:txEl>
                                              <p:pRg st="12" end="1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4">
                                            <p:txEl>
                                              <p:pRg st="14" end="14"/>
                                            </p:txEl>
                                          </p:spTgt>
                                        </p:tgtEl>
                                        <p:attrNameLst>
                                          <p:attrName>style.visibility</p:attrName>
                                        </p:attrNameLst>
                                      </p:cBhvr>
                                      <p:to>
                                        <p:strVal val="visible"/>
                                      </p:to>
                                    </p:set>
                                    <p:animEffect transition="in" filter="blinds(horizontal)">
                                      <p:cBhvr>
                                        <p:cTn id="43" dur="500"/>
                                        <p:tgtEl>
                                          <p:spTgt spid="4">
                                            <p:txEl>
                                              <p:pRg st="14" end="14"/>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linds(horizontal)">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4">
                                            <p:txEl>
                                              <p:pRg st="17" end="17"/>
                                            </p:txEl>
                                          </p:spTgt>
                                        </p:tgtEl>
                                        <p:attrNameLst>
                                          <p:attrName>style.visibility</p:attrName>
                                        </p:attrNameLst>
                                      </p:cBhvr>
                                      <p:to>
                                        <p:strVal val="visible"/>
                                      </p:to>
                                    </p:set>
                                    <p:animEffect transition="in" filter="blinds(horizontal)">
                                      <p:cBhvr>
                                        <p:cTn id="51" dur="500"/>
                                        <p:tgtEl>
                                          <p:spTgt spid="4">
                                            <p:txEl>
                                              <p:pRg st="17" end="17"/>
                                            </p:txEl>
                                          </p:spTgt>
                                        </p:tgtEl>
                                      </p:cBhvr>
                                    </p:animEffect>
                                  </p:childTnLst>
                                </p:cTn>
                              </p:par>
                              <p:par>
                                <p:cTn id="52" presetID="3" presetClass="entr" presetSubtype="1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linds(horizontal)">
                                      <p:cBhvr>
                                        <p:cTn id="54" dur="500"/>
                                        <p:tgtEl>
                                          <p:spTgt spid="27"/>
                                        </p:tgtEl>
                                      </p:cBhvr>
                                    </p:animEffect>
                                  </p:childTnLst>
                                </p:cTn>
                              </p:par>
                            </p:childTnLst>
                          </p:cTn>
                        </p:par>
                        <p:par>
                          <p:cTn id="55" fill="hold">
                            <p:stCondLst>
                              <p:cond delay="500"/>
                            </p:stCondLst>
                            <p:childTnLst>
                              <p:par>
                                <p:cTn id="56" presetID="3" presetClass="entr" presetSubtype="10" fill="hold" grpId="0"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blinds(horizontal)">
                                      <p:cBhvr>
                                        <p:cTn id="5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E.C. Aschenauer</a:t>
            </a:r>
            <a:endParaRPr lang="en-US" dirty="0"/>
          </a:p>
        </p:txBody>
      </p:sp>
      <p:sp>
        <p:nvSpPr>
          <p:cNvPr id="3" name="Footer Placeholder 2"/>
          <p:cNvSpPr>
            <a:spLocks noGrp="1"/>
          </p:cNvSpPr>
          <p:nvPr>
            <p:ph type="ftr" sz="quarter" idx="11"/>
          </p:nvPr>
        </p:nvSpPr>
        <p:spPr/>
        <p:txBody>
          <a:bodyPr/>
          <a:lstStyle/>
          <a:p>
            <a:r>
              <a:rPr lang="tr-TR"/>
              <a:t>HENPIC April 2020</a:t>
            </a:r>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48</a:t>
            </a:fld>
            <a:endParaRPr lang="en-US"/>
          </a:p>
        </p:txBody>
      </p:sp>
      <p:sp>
        <p:nvSpPr>
          <p:cNvPr id="5" name="Title 4"/>
          <p:cNvSpPr>
            <a:spLocks noGrp="1"/>
          </p:cNvSpPr>
          <p:nvPr>
            <p:ph type="title"/>
          </p:nvPr>
        </p:nvSpPr>
        <p:spPr/>
        <p:txBody>
          <a:bodyPr/>
          <a:lstStyle/>
          <a:p>
            <a:r>
              <a:rPr lang="en-US" dirty="0"/>
              <a:t>Tagging Charm</a:t>
            </a:r>
          </a:p>
        </p:txBody>
      </p:sp>
      <p:sp>
        <p:nvSpPr>
          <p:cNvPr id="6" name="TextBox 5"/>
          <p:cNvSpPr txBox="1"/>
          <p:nvPr/>
        </p:nvSpPr>
        <p:spPr>
          <a:xfrm>
            <a:off x="0" y="412036"/>
            <a:ext cx="9135834" cy="1323439"/>
          </a:xfrm>
          <a:prstGeom prst="rect">
            <a:avLst/>
          </a:prstGeom>
          <a:noFill/>
        </p:spPr>
        <p:txBody>
          <a:bodyPr wrap="none" rtlCol="0">
            <a:spAutoFit/>
          </a:bodyPr>
          <a:lstStyle/>
          <a:p>
            <a:r>
              <a:rPr lang="en-US" dirty="0">
                <a:latin typeface="Comic Sans MS"/>
                <a:cs typeface="Comic Sans MS"/>
              </a:rPr>
              <a:t>Standard charm tagging through displaced leptons </a:t>
            </a:r>
            <a:r>
              <a:rPr lang="en-US" dirty="0">
                <a:latin typeface="Comic Sans MS"/>
                <a:cs typeface="Comic Sans MS"/>
                <a:sym typeface="Wingdings"/>
              </a:rPr>
              <a:t> 6.5%</a:t>
            </a:r>
          </a:p>
          <a:p>
            <a:endParaRPr lang="en-US" sz="800" dirty="0">
              <a:latin typeface="Comic Sans MS"/>
              <a:cs typeface="Comic Sans MS"/>
              <a:sym typeface="Wingdings"/>
            </a:endParaRPr>
          </a:p>
          <a:p>
            <a:pPr marL="285750" indent="-285750">
              <a:buFont typeface="Wingdings" charset="0"/>
              <a:buChar char="à"/>
            </a:pPr>
            <a:r>
              <a:rPr lang="en-US" dirty="0">
                <a:solidFill>
                  <a:srgbClr val="0000FF"/>
                </a:solidFill>
                <a:latin typeface="Comic Sans MS"/>
                <a:cs typeface="Comic Sans MS"/>
                <a:sym typeface="Wingdings"/>
              </a:rPr>
              <a:t>EIC:</a:t>
            </a:r>
          </a:p>
          <a:p>
            <a:pPr marL="285750" indent="-285750">
              <a:buClr>
                <a:srgbClr val="0000FF"/>
              </a:buClr>
              <a:buFont typeface="Wingdings" charset="2"/>
              <a:buChar char="q"/>
            </a:pPr>
            <a:r>
              <a:rPr lang="en-US" dirty="0">
                <a:latin typeface="Comic Sans MS"/>
                <a:cs typeface="Comic Sans MS"/>
                <a:sym typeface="Wingdings"/>
              </a:rPr>
              <a:t>advantage: Detector with  </a:t>
            </a:r>
            <a:r>
              <a:rPr lang="en-US" dirty="0">
                <a:latin typeface="Symbol" charset="2"/>
                <a:cs typeface="Symbol" charset="2"/>
                <a:sym typeface="Wingdings"/>
              </a:rPr>
              <a:t>p</a:t>
            </a:r>
            <a:r>
              <a:rPr lang="en-US" dirty="0">
                <a:latin typeface="Comic Sans MS"/>
                <a:cs typeface="Comic Sans MS"/>
                <a:sym typeface="Wingdings"/>
              </a:rPr>
              <a:t>, K, p PID over a wide range in rapidity (-3.5 &lt; </a:t>
            </a:r>
            <a:r>
              <a:rPr lang="en-US" dirty="0">
                <a:latin typeface="Symbol" charset="2"/>
                <a:cs typeface="Symbol" charset="2"/>
                <a:sym typeface="Wingdings"/>
              </a:rPr>
              <a:t>h</a:t>
            </a:r>
            <a:r>
              <a:rPr lang="en-US" dirty="0">
                <a:latin typeface="Comic Sans MS"/>
                <a:cs typeface="Comic Sans MS"/>
                <a:sym typeface="Wingdings"/>
              </a:rPr>
              <a:t> &lt; 3.5)</a:t>
            </a:r>
          </a:p>
          <a:p>
            <a:pPr marL="285750" indent="-285750">
              <a:buClr>
                <a:srgbClr val="0000FF"/>
              </a:buClr>
              <a:buFont typeface="Wingdings" charset="2"/>
              <a:buChar char="q"/>
            </a:pPr>
            <a:r>
              <a:rPr lang="en-US" dirty="0">
                <a:latin typeface="Comic Sans MS"/>
                <a:cs typeface="Comic Sans MS"/>
                <a:sym typeface="Wingdings"/>
              </a:rPr>
              <a:t>combined with excellent vertex resolution </a:t>
            </a:r>
            <a:endParaRPr lang="en-US" dirty="0">
              <a:latin typeface="Comic Sans MS"/>
              <a:cs typeface="Comic Sans MS"/>
            </a:endParaRPr>
          </a:p>
        </p:txBody>
      </p:sp>
      <p:pic>
        <p:nvPicPr>
          <p:cNvPr id="7" name="Picture 6" descr="plot_Kaon_VTX.png"/>
          <p:cNvPicPr>
            <a:picLocks noChangeAspect="1"/>
          </p:cNvPicPr>
          <p:nvPr/>
        </p:nvPicPr>
        <p:blipFill rotWithShape="1">
          <a:blip r:embed="rId2">
            <a:extLst>
              <a:ext uri="{28A0092B-C50C-407E-A947-70E740481C1C}">
                <a14:useLocalDpi xmlns:a14="http://schemas.microsoft.com/office/drawing/2010/main" val="0"/>
              </a:ext>
            </a:extLst>
          </a:blip>
          <a:srcRect l="3161" t="4847" r="2775" b="2810"/>
          <a:stretch/>
        </p:blipFill>
        <p:spPr>
          <a:xfrm>
            <a:off x="4494525" y="1952646"/>
            <a:ext cx="3999557" cy="2829139"/>
          </a:xfrm>
          <a:prstGeom prst="rect">
            <a:avLst/>
          </a:prstGeom>
        </p:spPr>
      </p:pic>
      <p:pic>
        <p:nvPicPr>
          <p:cNvPr id="8" name="Picture 7" descr="plot_Kaon_P_vs_Eta.eps"/>
          <p:cNvPicPr>
            <a:picLocks noChangeAspect="1"/>
          </p:cNvPicPr>
          <p:nvPr/>
        </p:nvPicPr>
        <p:blipFill rotWithShape="1">
          <a:blip r:embed="rId3">
            <a:extLst>
              <a:ext uri="{28A0092B-C50C-407E-A947-70E740481C1C}">
                <a14:useLocalDpi xmlns:a14="http://schemas.microsoft.com/office/drawing/2010/main" val="0"/>
              </a:ext>
            </a:extLst>
          </a:blip>
          <a:srcRect l="2341" t="2986" r="3182"/>
          <a:stretch/>
        </p:blipFill>
        <p:spPr>
          <a:xfrm>
            <a:off x="349828" y="1825251"/>
            <a:ext cx="3302016" cy="3253129"/>
          </a:xfrm>
          <a:prstGeom prst="rect">
            <a:avLst/>
          </a:prstGeom>
        </p:spPr>
      </p:pic>
      <p:sp>
        <p:nvSpPr>
          <p:cNvPr id="10" name="TextBox 9"/>
          <p:cNvSpPr txBox="1"/>
          <p:nvPr/>
        </p:nvSpPr>
        <p:spPr>
          <a:xfrm>
            <a:off x="195735" y="5169640"/>
            <a:ext cx="3717484" cy="1077218"/>
          </a:xfrm>
          <a:prstGeom prst="rect">
            <a:avLst/>
          </a:prstGeom>
          <a:noFill/>
        </p:spPr>
        <p:txBody>
          <a:bodyPr wrap="none" rtlCol="0">
            <a:spAutoFit/>
          </a:bodyPr>
          <a:lstStyle/>
          <a:p>
            <a:pPr marL="285750" indent="-285750">
              <a:buClr>
                <a:srgbClr val="0000FF"/>
              </a:buClr>
              <a:buFont typeface="Wingdings" charset="2"/>
              <a:buChar char="q"/>
            </a:pPr>
            <a:r>
              <a:rPr lang="en-US" sz="1600" dirty="0">
                <a:latin typeface="Comic Sans MS"/>
                <a:cs typeface="Comic Sans MS"/>
              </a:rPr>
              <a:t>momentum spectrum of K from </a:t>
            </a:r>
          </a:p>
          <a:p>
            <a:pPr>
              <a:buClr>
                <a:srgbClr val="0000FF"/>
              </a:buClr>
            </a:pPr>
            <a:r>
              <a:rPr lang="en-US" sz="1600" dirty="0">
                <a:latin typeface="Comic Sans MS"/>
                <a:cs typeface="Comic Sans MS"/>
              </a:rPr>
              <a:t>    charmed mesons</a:t>
            </a:r>
          </a:p>
          <a:p>
            <a:pPr>
              <a:buClr>
                <a:srgbClr val="0000FF"/>
              </a:buClr>
            </a:pPr>
            <a:r>
              <a:rPr lang="en-US" sz="1600" dirty="0">
                <a:latin typeface="Comic Sans MS"/>
                <a:cs typeface="Comic Sans MS"/>
              </a:rPr>
              <a:t>    </a:t>
            </a:r>
            <a:r>
              <a:rPr lang="en-US" sz="1600" dirty="0">
                <a:solidFill>
                  <a:srgbClr val="0000FF"/>
                </a:solidFill>
                <a:latin typeface="Comic Sans MS"/>
                <a:cs typeface="Comic Sans MS"/>
                <a:sym typeface="Wingdings"/>
              </a:rPr>
              <a:t></a:t>
            </a:r>
            <a:r>
              <a:rPr lang="en-US" sz="1600" dirty="0">
                <a:latin typeface="Comic Sans MS"/>
                <a:cs typeface="Comic Sans MS"/>
                <a:sym typeface="Wingdings"/>
              </a:rPr>
              <a:t> </a:t>
            </a:r>
            <a:r>
              <a:rPr lang="en-US" sz="1600" dirty="0">
                <a:latin typeface="Comic Sans MS"/>
                <a:cs typeface="Comic Sans MS"/>
              </a:rPr>
              <a:t>excellent fit to PID with </a:t>
            </a:r>
            <a:r>
              <a:rPr lang="en-US" sz="1600" dirty="0" err="1">
                <a:latin typeface="Comic Sans MS"/>
                <a:cs typeface="Comic Sans MS"/>
              </a:rPr>
              <a:t>dE</a:t>
            </a:r>
            <a:r>
              <a:rPr lang="en-US" sz="1600" dirty="0">
                <a:latin typeface="Comic Sans MS"/>
                <a:cs typeface="Comic Sans MS"/>
              </a:rPr>
              <a:t>/dx</a:t>
            </a:r>
          </a:p>
          <a:p>
            <a:pPr>
              <a:buClr>
                <a:srgbClr val="0000FF"/>
              </a:buClr>
            </a:pPr>
            <a:r>
              <a:rPr lang="en-US" sz="1600" dirty="0">
                <a:latin typeface="Comic Sans MS"/>
                <a:cs typeface="Comic Sans MS"/>
              </a:rPr>
              <a:t>    and aerogel RICH </a:t>
            </a:r>
          </a:p>
        </p:txBody>
      </p:sp>
      <p:sp>
        <p:nvSpPr>
          <p:cNvPr id="11" name="TextBox 10"/>
          <p:cNvSpPr txBox="1"/>
          <p:nvPr/>
        </p:nvSpPr>
        <p:spPr>
          <a:xfrm>
            <a:off x="4994759" y="4787480"/>
            <a:ext cx="2787943" cy="584776"/>
          </a:xfrm>
          <a:prstGeom prst="rect">
            <a:avLst/>
          </a:prstGeom>
          <a:noFill/>
        </p:spPr>
        <p:txBody>
          <a:bodyPr wrap="none" rtlCol="0">
            <a:spAutoFit/>
          </a:bodyPr>
          <a:lstStyle/>
          <a:p>
            <a:pPr marL="285750" indent="-285750">
              <a:buClr>
                <a:srgbClr val="0000FF"/>
              </a:buClr>
              <a:buFont typeface="Wingdings" charset="2"/>
              <a:buChar char="q"/>
            </a:pPr>
            <a:r>
              <a:rPr lang="en-US" sz="1600" dirty="0" err="1">
                <a:latin typeface="Comic Sans MS"/>
                <a:cs typeface="Comic Sans MS"/>
              </a:rPr>
              <a:t>Kaon</a:t>
            </a:r>
            <a:r>
              <a:rPr lang="en-US" sz="1600" dirty="0">
                <a:latin typeface="Comic Sans MS"/>
                <a:cs typeface="Comic Sans MS"/>
              </a:rPr>
              <a:t> vertex distribution</a:t>
            </a:r>
          </a:p>
          <a:p>
            <a:pPr marL="285750" indent="-285750">
              <a:buClr>
                <a:srgbClr val="0000FF"/>
              </a:buClr>
              <a:buFont typeface="Wingdings" charset="2"/>
              <a:buChar char="q"/>
            </a:pPr>
            <a:r>
              <a:rPr lang="en-US" sz="1600" dirty="0">
                <a:latin typeface="Comic Sans MS"/>
                <a:cs typeface="Comic Sans MS"/>
              </a:rPr>
              <a:t>Cut: 0.01 cm &lt; </a:t>
            </a:r>
            <a:r>
              <a:rPr lang="en-US" sz="1600" dirty="0" err="1">
                <a:latin typeface="Comic Sans MS"/>
                <a:cs typeface="Comic Sans MS"/>
              </a:rPr>
              <a:t>vtx</a:t>
            </a:r>
            <a:r>
              <a:rPr lang="en-US" sz="1600" dirty="0">
                <a:latin typeface="Comic Sans MS"/>
                <a:cs typeface="Comic Sans MS"/>
              </a:rPr>
              <a:t> &lt; 3 cm</a:t>
            </a:r>
          </a:p>
        </p:txBody>
      </p:sp>
      <p:sp>
        <p:nvSpPr>
          <p:cNvPr id="12" name="Curved Right Arrow 11"/>
          <p:cNvSpPr/>
          <p:nvPr/>
        </p:nvSpPr>
        <p:spPr bwMode="auto">
          <a:xfrm>
            <a:off x="5100197" y="5386518"/>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TextBox 12"/>
          <p:cNvSpPr txBox="1"/>
          <p:nvPr/>
        </p:nvSpPr>
        <p:spPr>
          <a:xfrm>
            <a:off x="5681812" y="5460574"/>
            <a:ext cx="2772514" cy="584776"/>
          </a:xfrm>
          <a:prstGeom prst="rect">
            <a:avLst/>
          </a:prstGeom>
          <a:noFill/>
        </p:spPr>
        <p:txBody>
          <a:bodyPr wrap="none" rtlCol="0">
            <a:spAutoFit/>
          </a:bodyPr>
          <a:lstStyle/>
          <a:p>
            <a:r>
              <a:rPr lang="en-US" sz="1600" dirty="0">
                <a:latin typeface="Comic Sans MS"/>
                <a:cs typeface="Comic Sans MS"/>
              </a:rPr>
              <a:t>Charm efficiency: 30%</a:t>
            </a:r>
          </a:p>
          <a:p>
            <a:r>
              <a:rPr lang="en-US" sz="1600" dirty="0" err="1">
                <a:latin typeface="Comic Sans MS"/>
                <a:cs typeface="Comic Sans MS"/>
              </a:rPr>
              <a:t>Bckg</a:t>
            </a:r>
            <a:r>
              <a:rPr lang="en-US" sz="1600" dirty="0">
                <a:latin typeface="Comic Sans MS"/>
                <a:cs typeface="Comic Sans MS"/>
              </a:rPr>
              <a:t>. from non-charm &lt; 2%</a:t>
            </a:r>
          </a:p>
        </p:txBody>
      </p:sp>
    </p:spTree>
    <p:extLst>
      <p:ext uri="{BB962C8B-B14F-4D97-AF65-F5344CB8AC3E}">
        <p14:creationId xmlns:p14="http://schemas.microsoft.com/office/powerpoint/2010/main" val="1326926397"/>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E.C. Aschenauer</a:t>
            </a:r>
          </a:p>
        </p:txBody>
      </p:sp>
      <p:sp>
        <p:nvSpPr>
          <p:cNvPr id="9" name="Footer Placeholder 8"/>
          <p:cNvSpPr>
            <a:spLocks noGrp="1"/>
          </p:cNvSpPr>
          <p:nvPr>
            <p:ph type="ftr" sz="quarter" idx="11"/>
          </p:nvPr>
        </p:nvSpPr>
        <p:spPr/>
        <p:txBody>
          <a:bodyPr/>
          <a:lstStyle/>
          <a:p>
            <a:r>
              <a:rPr lang="tr-TR"/>
              <a:t>HENPIC April 2020</a:t>
            </a:r>
            <a:endParaRPr lang="en-US"/>
          </a:p>
        </p:txBody>
      </p:sp>
      <p:sp>
        <p:nvSpPr>
          <p:cNvPr id="4" name="Slide Number Placeholder 3"/>
          <p:cNvSpPr>
            <a:spLocks noGrp="1"/>
          </p:cNvSpPr>
          <p:nvPr>
            <p:ph type="sldNum" sz="quarter" idx="12"/>
          </p:nvPr>
        </p:nvSpPr>
        <p:spPr/>
        <p:txBody>
          <a:bodyPr/>
          <a:lstStyle/>
          <a:p>
            <a:fld id="{E7C2DFF1-6A7E-5841-980E-96BA788216E4}" type="slidenum">
              <a:rPr lang="en-US" smtClean="0"/>
              <a:pPr/>
              <a:t>49</a:t>
            </a:fld>
            <a:endParaRPr lang="en-US"/>
          </a:p>
        </p:txBody>
      </p:sp>
      <p:sp>
        <p:nvSpPr>
          <p:cNvPr id="2" name="Title 1"/>
          <p:cNvSpPr>
            <a:spLocks noGrp="1"/>
          </p:cNvSpPr>
          <p:nvPr>
            <p:ph type="title"/>
          </p:nvPr>
        </p:nvSpPr>
        <p:spPr/>
        <p:txBody>
          <a:bodyPr/>
          <a:lstStyle/>
          <a:p>
            <a:r>
              <a:rPr lang="en-US" dirty="0"/>
              <a:t>Direct Access to Gluons in </a:t>
            </a:r>
            <a:r>
              <a:rPr lang="en-US" cap="none" dirty="0" err="1"/>
              <a:t>e</a:t>
            </a:r>
            <a:r>
              <a:rPr lang="en-US" dirty="0" err="1"/>
              <a:t>A</a:t>
            </a:r>
            <a:endParaRPr lang="en-US" dirty="0"/>
          </a:p>
        </p:txBody>
      </p:sp>
      <p:sp>
        <p:nvSpPr>
          <p:cNvPr id="5" name="TextBox 4"/>
          <p:cNvSpPr txBox="1"/>
          <p:nvPr/>
        </p:nvSpPr>
        <p:spPr>
          <a:xfrm>
            <a:off x="0" y="377166"/>
            <a:ext cx="2736647" cy="307777"/>
          </a:xfrm>
          <a:prstGeom prst="rect">
            <a:avLst/>
          </a:prstGeom>
          <a:noFill/>
        </p:spPr>
        <p:txBody>
          <a:bodyPr wrap="none" rtlCol="0">
            <a:spAutoFit/>
          </a:bodyPr>
          <a:lstStyle/>
          <a:p>
            <a:r>
              <a:rPr lang="en-US" sz="1400" dirty="0">
                <a:solidFill>
                  <a:srgbClr val="0000FF"/>
                </a:solidFill>
                <a:latin typeface="Comic Sans MS"/>
                <a:cs typeface="Comic Sans MS"/>
              </a:rPr>
              <a:t>For Details: </a:t>
            </a:r>
            <a:r>
              <a:rPr lang="en-US" sz="1400" dirty="0">
                <a:latin typeface="Comic Sans MS"/>
                <a:cs typeface="Comic Sans MS"/>
              </a:rPr>
              <a:t>arXiv:1708.05654</a:t>
            </a:r>
          </a:p>
        </p:txBody>
      </p:sp>
      <p:pic>
        <p:nvPicPr>
          <p:cNvPr id="12" name="Picture 11" descr="Fl.png"/>
          <p:cNvPicPr>
            <a:picLocks noChangeAspect="1"/>
          </p:cNvPicPr>
          <p:nvPr/>
        </p:nvPicPr>
        <p:blipFill rotWithShape="1">
          <a:blip r:embed="rId2">
            <a:extLst>
              <a:ext uri="{28A0092B-C50C-407E-A947-70E740481C1C}">
                <a14:useLocalDpi xmlns:a14="http://schemas.microsoft.com/office/drawing/2010/main" val="0"/>
              </a:ext>
            </a:extLst>
          </a:blip>
          <a:srcRect t="3068" r="4584"/>
          <a:stretch/>
        </p:blipFill>
        <p:spPr>
          <a:xfrm>
            <a:off x="4803035" y="1327932"/>
            <a:ext cx="4172982" cy="4122578"/>
          </a:xfrm>
          <a:prstGeom prst="rect">
            <a:avLst/>
          </a:prstGeom>
        </p:spPr>
      </p:pic>
      <p:pic>
        <p:nvPicPr>
          <p:cNvPr id="13" name="Picture 12" descr="charm-pro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9002" y="4381770"/>
            <a:ext cx="1234351" cy="829580"/>
          </a:xfrm>
          <a:prstGeom prst="rect">
            <a:avLst/>
          </a:prstGeom>
        </p:spPr>
      </p:pic>
      <p:pic>
        <p:nvPicPr>
          <p:cNvPr id="16" name="Picture 15" descr="Fl.charm.png"/>
          <p:cNvPicPr>
            <a:picLocks noChangeAspect="1"/>
          </p:cNvPicPr>
          <p:nvPr/>
        </p:nvPicPr>
        <p:blipFill rotWithShape="1">
          <a:blip r:embed="rId4">
            <a:extLst>
              <a:ext uri="{28A0092B-C50C-407E-A947-70E740481C1C}">
                <a14:useLocalDpi xmlns:a14="http://schemas.microsoft.com/office/drawing/2010/main" val="0"/>
              </a:ext>
            </a:extLst>
          </a:blip>
          <a:srcRect l="-974" t="1827" r="4363" b="1370"/>
          <a:stretch/>
        </p:blipFill>
        <p:spPr>
          <a:xfrm>
            <a:off x="0" y="637989"/>
            <a:ext cx="4066798" cy="3955472"/>
          </a:xfrm>
          <a:prstGeom prst="rect">
            <a:avLst/>
          </a:prstGeom>
        </p:spPr>
      </p:pic>
      <p:sp>
        <p:nvSpPr>
          <p:cNvPr id="20" name="TextBox 19"/>
          <p:cNvSpPr txBox="1"/>
          <p:nvPr/>
        </p:nvSpPr>
        <p:spPr>
          <a:xfrm>
            <a:off x="939272" y="5475884"/>
            <a:ext cx="3741730" cy="1077218"/>
          </a:xfrm>
          <a:prstGeom prst="rect">
            <a:avLst/>
          </a:prstGeom>
          <a:noFill/>
        </p:spPr>
        <p:txBody>
          <a:bodyPr wrap="none" rtlCol="0">
            <a:spAutoFit/>
          </a:bodyPr>
          <a:lstStyle/>
          <a:p>
            <a:r>
              <a:rPr lang="en-US" sz="1600" dirty="0">
                <a:latin typeface="Comic Sans MS"/>
                <a:cs typeface="Comic Sans MS"/>
              </a:rPr>
              <a:t>high precision  </a:t>
            </a:r>
            <a:r>
              <a:rPr lang="en-US" sz="1600" dirty="0" err="1">
                <a:latin typeface="Comic Sans MS"/>
                <a:cs typeface="Comic Sans MS"/>
              </a:rPr>
              <a:t>F</a:t>
            </a:r>
            <a:r>
              <a:rPr lang="en-US" sz="1600" baseline="-25000" dirty="0" err="1">
                <a:latin typeface="Comic Sans MS"/>
                <a:cs typeface="Comic Sans MS"/>
              </a:rPr>
              <a:t>L</a:t>
            </a:r>
            <a:r>
              <a:rPr lang="en-US" sz="1600" baseline="30000" dirty="0" err="1">
                <a:latin typeface="Comic Sans MS"/>
                <a:cs typeface="Comic Sans MS"/>
              </a:rPr>
              <a:t>charm</a:t>
            </a:r>
            <a:r>
              <a:rPr lang="en-US" sz="1600" baseline="30000" dirty="0">
                <a:latin typeface="Comic Sans MS"/>
                <a:cs typeface="Comic Sans MS"/>
              </a:rPr>
              <a:t> </a:t>
            </a:r>
            <a:r>
              <a:rPr lang="en-US" sz="1600" dirty="0">
                <a:latin typeface="Comic Sans MS"/>
                <a:cs typeface="Comic Sans MS"/>
              </a:rPr>
              <a:t>will offer an </a:t>
            </a:r>
          </a:p>
          <a:p>
            <a:r>
              <a:rPr lang="en-US" sz="1600" dirty="0">
                <a:latin typeface="Comic Sans MS"/>
                <a:cs typeface="Comic Sans MS"/>
              </a:rPr>
              <a:t>opportunity to benchmark different </a:t>
            </a:r>
            <a:r>
              <a:rPr lang="en-US" sz="1600" dirty="0"/>
              <a:t> </a:t>
            </a:r>
          </a:p>
          <a:p>
            <a:r>
              <a:rPr lang="en-US" sz="1600" dirty="0">
                <a:latin typeface="Comic Sans MS"/>
                <a:cs typeface="Comic Sans MS"/>
              </a:rPr>
              <a:t>GM-VFNS schemes with an </a:t>
            </a:r>
          </a:p>
          <a:p>
            <a:r>
              <a:rPr lang="en-US" sz="1600" dirty="0">
                <a:latin typeface="Comic Sans MS"/>
                <a:cs typeface="Comic Sans MS"/>
              </a:rPr>
              <a:t>unprecedented precision.</a:t>
            </a:r>
          </a:p>
        </p:txBody>
      </p:sp>
      <p:sp>
        <p:nvSpPr>
          <p:cNvPr id="18" name="Curved Right Arrow 17"/>
          <p:cNvSpPr/>
          <p:nvPr/>
        </p:nvSpPr>
        <p:spPr bwMode="auto">
          <a:xfrm>
            <a:off x="18700" y="4535499"/>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 name="TextBox 14"/>
          <p:cNvSpPr txBox="1"/>
          <p:nvPr/>
        </p:nvSpPr>
        <p:spPr>
          <a:xfrm>
            <a:off x="521392" y="4480164"/>
            <a:ext cx="2917786" cy="1077218"/>
          </a:xfrm>
          <a:prstGeom prst="rect">
            <a:avLst/>
          </a:prstGeom>
          <a:noFill/>
        </p:spPr>
        <p:txBody>
          <a:bodyPr wrap="none" rtlCol="0">
            <a:spAutoFit/>
          </a:bodyPr>
          <a:lstStyle/>
          <a:p>
            <a:r>
              <a:rPr lang="en-US" sz="1600" dirty="0">
                <a:latin typeface="Comic Sans MS"/>
                <a:cs typeface="Comic Sans MS"/>
              </a:rPr>
              <a:t>Direct Access to gluons at </a:t>
            </a:r>
          </a:p>
          <a:p>
            <a:r>
              <a:rPr lang="en-US" sz="1600" dirty="0">
                <a:latin typeface="Comic Sans MS"/>
                <a:cs typeface="Comic Sans MS"/>
              </a:rPr>
              <a:t>medium to high x by tagging </a:t>
            </a:r>
          </a:p>
          <a:p>
            <a:r>
              <a:rPr lang="en-US" sz="1600" dirty="0">
                <a:latin typeface="Comic Sans MS"/>
                <a:cs typeface="Comic Sans MS"/>
              </a:rPr>
              <a:t>photon-gluon fusion through</a:t>
            </a:r>
          </a:p>
          <a:p>
            <a:r>
              <a:rPr lang="en-US" sz="1600" dirty="0">
                <a:latin typeface="Comic Sans MS"/>
                <a:cs typeface="Comic Sans MS"/>
              </a:rPr>
              <a:t>charm events</a:t>
            </a:r>
          </a:p>
        </p:txBody>
      </p:sp>
    </p:spTree>
    <p:extLst>
      <p:ext uri="{BB962C8B-B14F-4D97-AF65-F5344CB8AC3E}">
        <p14:creationId xmlns:p14="http://schemas.microsoft.com/office/powerpoint/2010/main" val="228097498"/>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F0DEAD-2F6B-5E4D-8BAA-1805CFC119DA}"/>
              </a:ext>
            </a:extLst>
          </p:cNvPr>
          <p:cNvSpPr>
            <a:spLocks noGrp="1"/>
          </p:cNvSpPr>
          <p:nvPr>
            <p:ph type="title"/>
          </p:nvPr>
        </p:nvSpPr>
        <p:spPr>
          <a:xfrm>
            <a:off x="0" y="15550"/>
            <a:ext cx="9144000" cy="584669"/>
          </a:xfrm>
        </p:spPr>
        <p:txBody>
          <a:bodyPr/>
          <a:lstStyle/>
          <a:p>
            <a:r>
              <a:rPr lang="en-US" i="0" dirty="0"/>
              <a:t>The EIC Physics</a:t>
            </a:r>
          </a:p>
        </p:txBody>
      </p:sp>
      <p:sp>
        <p:nvSpPr>
          <p:cNvPr id="3" name="Date Placeholder 2">
            <a:extLst>
              <a:ext uri="{FF2B5EF4-FFF2-40B4-BE49-F238E27FC236}">
                <a16:creationId xmlns:a16="http://schemas.microsoft.com/office/drawing/2014/main" id="{FFE1F02E-CF12-CA4A-841B-25D906AC9817}"/>
              </a:ext>
            </a:extLst>
          </p:cNvPr>
          <p:cNvSpPr>
            <a:spLocks noGrp="1"/>
          </p:cNvSpPr>
          <p:nvPr>
            <p:ph type="dt" sz="half" idx="10"/>
          </p:nvPr>
        </p:nvSpPr>
        <p:spPr/>
        <p:txBody>
          <a:bodyPr/>
          <a:lstStyle/>
          <a:p>
            <a:r>
              <a:rPr lang="en-US"/>
              <a:t>E.C. Aschenauer</a:t>
            </a:r>
            <a:endParaRPr lang="en-US" dirty="0"/>
          </a:p>
        </p:txBody>
      </p:sp>
      <p:sp>
        <p:nvSpPr>
          <p:cNvPr id="4" name="Footer Placeholder 3">
            <a:extLst>
              <a:ext uri="{FF2B5EF4-FFF2-40B4-BE49-F238E27FC236}">
                <a16:creationId xmlns:a16="http://schemas.microsoft.com/office/drawing/2014/main" id="{B2EED66B-368E-7942-B8C5-4ABAAD07F706}"/>
              </a:ext>
            </a:extLst>
          </p:cNvPr>
          <p:cNvSpPr>
            <a:spLocks noGrp="1"/>
          </p:cNvSpPr>
          <p:nvPr>
            <p:ph type="ftr" sz="quarter" idx="11"/>
          </p:nvPr>
        </p:nvSpPr>
        <p:spPr/>
        <p:txBody>
          <a:bodyPr/>
          <a:lstStyle/>
          <a:p>
            <a:r>
              <a:rPr lang="en-US"/>
              <a:t>HENPIC April 2020</a:t>
            </a:r>
            <a:endParaRPr lang="en-US" dirty="0"/>
          </a:p>
        </p:txBody>
      </p:sp>
      <p:sp>
        <p:nvSpPr>
          <p:cNvPr id="5" name="Slide Number Placeholder 4">
            <a:extLst>
              <a:ext uri="{FF2B5EF4-FFF2-40B4-BE49-F238E27FC236}">
                <a16:creationId xmlns:a16="http://schemas.microsoft.com/office/drawing/2014/main" id="{BA4FAF3C-AAE5-6545-BA1F-D680183DB717}"/>
              </a:ext>
            </a:extLst>
          </p:cNvPr>
          <p:cNvSpPr>
            <a:spLocks noGrp="1"/>
          </p:cNvSpPr>
          <p:nvPr>
            <p:ph type="sldNum" sz="quarter" idx="12"/>
          </p:nvPr>
        </p:nvSpPr>
        <p:spPr/>
        <p:txBody>
          <a:bodyPr/>
          <a:lstStyle/>
          <a:p>
            <a:fld id="{893C5830-40F3-F04E-B2E3-10E6672BA8FF}" type="slidenum">
              <a:rPr lang="en-US" smtClean="0"/>
              <a:pPr/>
              <a:t>5</a:t>
            </a:fld>
            <a:endParaRPr lang="en-US"/>
          </a:p>
        </p:txBody>
      </p:sp>
      <p:grpSp>
        <p:nvGrpSpPr>
          <p:cNvPr id="10" name="Group 9">
            <a:extLst>
              <a:ext uri="{FF2B5EF4-FFF2-40B4-BE49-F238E27FC236}">
                <a16:creationId xmlns:a16="http://schemas.microsoft.com/office/drawing/2014/main" id="{9230F286-ACC4-EE40-BFAD-A265F93E3DE1}"/>
              </a:ext>
            </a:extLst>
          </p:cNvPr>
          <p:cNvGrpSpPr/>
          <p:nvPr/>
        </p:nvGrpSpPr>
        <p:grpSpPr>
          <a:xfrm>
            <a:off x="1762738" y="2728917"/>
            <a:ext cx="7202178" cy="1883124"/>
            <a:chOff x="1613165" y="4992849"/>
            <a:chExt cx="7202178" cy="1995702"/>
          </a:xfrm>
        </p:grpSpPr>
        <p:sp>
          <p:nvSpPr>
            <p:cNvPr id="11" name="TextBox 10">
              <a:extLst>
                <a:ext uri="{FF2B5EF4-FFF2-40B4-BE49-F238E27FC236}">
                  <a16:creationId xmlns:a16="http://schemas.microsoft.com/office/drawing/2014/main" id="{8622109C-83C5-4149-BD84-EE1AC6593539}"/>
                </a:ext>
              </a:extLst>
            </p:cNvPr>
            <p:cNvSpPr txBox="1"/>
            <p:nvPr/>
          </p:nvSpPr>
          <p:spPr>
            <a:xfrm>
              <a:off x="3669830" y="4992849"/>
              <a:ext cx="5145513" cy="1772225"/>
            </a:xfrm>
            <a:prstGeom prst="rect">
              <a:avLst/>
            </a:prstGeom>
            <a:noFill/>
          </p:spPr>
          <p:txBody>
            <a:bodyPr wrap="square" rtlCol="0">
              <a:spAutoFit/>
            </a:bodyPr>
            <a:lstStyle/>
            <a:p>
              <a:pPr>
                <a:spcBef>
                  <a:spcPts val="400"/>
                </a:spcBef>
              </a:pPr>
              <a:r>
                <a:rPr lang="en-US" sz="1600" b="0" dirty="0">
                  <a:solidFill>
                    <a:srgbClr val="292934"/>
                  </a:solidFill>
                  <a:latin typeface="Comic Sans MS" panose="030F0702030302020204" pitchFamily="66" charset="0"/>
                  <a:cs typeface="Comic Sans MS"/>
                </a:rPr>
                <a:t>How do color-charged quarks and gluons, and colorless jets, </a:t>
              </a:r>
              <a:r>
                <a:rPr lang="en-US" sz="1600" b="0" dirty="0">
                  <a:solidFill>
                    <a:srgbClr val="0000FF"/>
                  </a:solidFill>
                  <a:latin typeface="Comic Sans MS" panose="030F0702030302020204" pitchFamily="66" charset="0"/>
                  <a:cs typeface="Comic Sans MS"/>
                </a:rPr>
                <a:t>interact with a nuclear medium</a:t>
              </a:r>
              <a:r>
                <a:rPr lang="en-US" sz="1600" b="0" dirty="0">
                  <a:solidFill>
                    <a:srgbClr val="292934"/>
                  </a:solidFill>
                  <a:latin typeface="Comic Sans MS" panose="030F0702030302020204" pitchFamily="66" charset="0"/>
                  <a:cs typeface="Comic Sans MS"/>
                </a:rPr>
                <a:t>?</a:t>
              </a:r>
            </a:p>
            <a:p>
              <a:pPr>
                <a:spcBef>
                  <a:spcPts val="400"/>
                </a:spcBef>
              </a:pPr>
              <a:r>
                <a:rPr lang="en-US" sz="1600" b="0" dirty="0">
                  <a:solidFill>
                    <a:srgbClr val="292934"/>
                  </a:solidFill>
                  <a:latin typeface="Comic Sans MS" panose="030F0702030302020204" pitchFamily="66" charset="0"/>
                  <a:cs typeface="Comic Sans MS"/>
                </a:rPr>
                <a:t>How do the </a:t>
              </a:r>
              <a:r>
                <a:rPr lang="en-US" sz="1600" b="0" dirty="0">
                  <a:solidFill>
                    <a:srgbClr val="0000FF"/>
                  </a:solidFill>
                  <a:latin typeface="Comic Sans MS" panose="030F0702030302020204" pitchFamily="66" charset="0"/>
                  <a:cs typeface="Comic Sans MS"/>
                </a:rPr>
                <a:t>confined hadronic states emerge </a:t>
              </a:r>
              <a:r>
                <a:rPr lang="en-US" sz="1600" b="0" dirty="0">
                  <a:solidFill>
                    <a:srgbClr val="292934"/>
                  </a:solidFill>
                  <a:latin typeface="Comic Sans MS" panose="030F0702030302020204" pitchFamily="66" charset="0"/>
                  <a:cs typeface="Comic Sans MS"/>
                </a:rPr>
                <a:t>from these quarks and gluons? </a:t>
              </a:r>
            </a:p>
            <a:p>
              <a:pPr>
                <a:spcBef>
                  <a:spcPts val="400"/>
                </a:spcBef>
              </a:pPr>
              <a:r>
                <a:rPr lang="en-US" sz="1600" b="0" dirty="0">
                  <a:solidFill>
                    <a:srgbClr val="292934"/>
                  </a:solidFill>
                  <a:latin typeface="Comic Sans MS" panose="030F0702030302020204" pitchFamily="66" charset="0"/>
                  <a:cs typeface="Comic Sans MS"/>
                </a:rPr>
                <a:t>How do the quark-gluon </a:t>
              </a:r>
              <a:r>
                <a:rPr lang="en-US" sz="1600" b="0" dirty="0">
                  <a:solidFill>
                    <a:srgbClr val="0000FF"/>
                  </a:solidFill>
                  <a:latin typeface="Comic Sans MS" panose="030F0702030302020204" pitchFamily="66" charset="0"/>
                  <a:cs typeface="Comic Sans MS"/>
                </a:rPr>
                <a:t>interactions create nuclear binding?</a:t>
              </a:r>
            </a:p>
          </p:txBody>
        </p:sp>
        <p:pic>
          <p:nvPicPr>
            <p:cNvPr id="12" name="Picture 2">
              <a:extLst>
                <a:ext uri="{FF2B5EF4-FFF2-40B4-BE49-F238E27FC236}">
                  <a16:creationId xmlns:a16="http://schemas.microsoft.com/office/drawing/2014/main" id="{4E2A1E4F-650A-5F43-A752-D163DDC653CC}"/>
                </a:ext>
              </a:extLst>
            </p:cNvPr>
            <p:cNvPicPr>
              <a:picLocks noChangeAspect="1"/>
            </p:cNvPicPr>
            <p:nvPr/>
          </p:nvPicPr>
          <p:blipFill rotWithShape="1">
            <a:blip r:embed="rId2"/>
            <a:srcRect l="28823" t="22493" b="29532"/>
            <a:stretch/>
          </p:blipFill>
          <p:spPr bwMode="auto">
            <a:xfrm>
              <a:off x="1613165" y="5009749"/>
              <a:ext cx="1899598" cy="1978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3" name="Group 12">
            <a:extLst>
              <a:ext uri="{FF2B5EF4-FFF2-40B4-BE49-F238E27FC236}">
                <a16:creationId xmlns:a16="http://schemas.microsoft.com/office/drawing/2014/main" id="{EC81CC61-F2C4-E143-B2A3-6130BB9E7B58}"/>
              </a:ext>
            </a:extLst>
          </p:cNvPr>
          <p:cNvGrpSpPr/>
          <p:nvPr/>
        </p:nvGrpSpPr>
        <p:grpSpPr>
          <a:xfrm>
            <a:off x="32558" y="4612041"/>
            <a:ext cx="8576364" cy="2176996"/>
            <a:chOff x="21801" y="4100490"/>
            <a:chExt cx="8576364" cy="2176996"/>
          </a:xfrm>
        </p:grpSpPr>
        <p:pic>
          <p:nvPicPr>
            <p:cNvPr id="14" name="Picture 13">
              <a:extLst>
                <a:ext uri="{FF2B5EF4-FFF2-40B4-BE49-F238E27FC236}">
                  <a16:creationId xmlns:a16="http://schemas.microsoft.com/office/drawing/2014/main" id="{0C712257-156B-5F4C-ADB3-F0C810F52FF8}"/>
                </a:ext>
              </a:extLst>
            </p:cNvPr>
            <p:cNvPicPr>
              <a:picLocks noChangeAspect="1"/>
            </p:cNvPicPr>
            <p:nvPr/>
          </p:nvPicPr>
          <p:blipFill>
            <a:blip r:embed="rId3"/>
            <a:stretch>
              <a:fillRect/>
            </a:stretch>
          </p:blipFill>
          <p:spPr>
            <a:xfrm>
              <a:off x="4975141" y="5471041"/>
              <a:ext cx="1325228" cy="800100"/>
            </a:xfrm>
            <a:prstGeom prst="rect">
              <a:avLst/>
            </a:prstGeom>
          </p:spPr>
        </p:pic>
        <p:pic>
          <p:nvPicPr>
            <p:cNvPr id="15" name="Picture 14">
              <a:extLst>
                <a:ext uri="{FF2B5EF4-FFF2-40B4-BE49-F238E27FC236}">
                  <a16:creationId xmlns:a16="http://schemas.microsoft.com/office/drawing/2014/main" id="{21CA57F3-AE21-364A-94C6-015EC5CE38CB}"/>
                </a:ext>
              </a:extLst>
            </p:cNvPr>
            <p:cNvPicPr>
              <a:picLocks noChangeAspect="1"/>
            </p:cNvPicPr>
            <p:nvPr/>
          </p:nvPicPr>
          <p:blipFill>
            <a:blip r:embed="rId4"/>
            <a:stretch>
              <a:fillRect/>
            </a:stretch>
          </p:blipFill>
          <p:spPr>
            <a:xfrm>
              <a:off x="6917749" y="5471041"/>
              <a:ext cx="1372981" cy="806445"/>
            </a:xfrm>
            <a:prstGeom prst="rect">
              <a:avLst/>
            </a:prstGeom>
          </p:spPr>
        </p:pic>
        <p:sp>
          <p:nvSpPr>
            <p:cNvPr id="16" name="TextBox 15">
              <a:extLst>
                <a:ext uri="{FF2B5EF4-FFF2-40B4-BE49-F238E27FC236}">
                  <a16:creationId xmlns:a16="http://schemas.microsoft.com/office/drawing/2014/main" id="{EF406B57-415C-E94E-B9E5-90801C2A2994}"/>
                </a:ext>
              </a:extLst>
            </p:cNvPr>
            <p:cNvSpPr txBox="1"/>
            <p:nvPr/>
          </p:nvSpPr>
          <p:spPr>
            <a:xfrm>
              <a:off x="4926396" y="5146666"/>
              <a:ext cx="984565" cy="584775"/>
            </a:xfrm>
            <a:prstGeom prst="rect">
              <a:avLst/>
            </a:prstGeom>
            <a:noFill/>
          </p:spPr>
          <p:txBody>
            <a:bodyPr wrap="none" rtlCol="0">
              <a:spAutoFit/>
            </a:bodyPr>
            <a:lstStyle/>
            <a:p>
              <a:r>
                <a:rPr lang="en-US" sz="1600" dirty="0">
                  <a:latin typeface="Comic Sans MS" panose="030F0702030302020204" pitchFamily="66" charset="0"/>
                  <a:cs typeface="Comic Sans MS"/>
                </a:rPr>
                <a:t>gluon </a:t>
              </a:r>
            </a:p>
            <a:p>
              <a:r>
                <a:rPr lang="en-US" sz="1600" dirty="0">
                  <a:latin typeface="Comic Sans MS" panose="030F0702030302020204" pitchFamily="66" charset="0"/>
                  <a:cs typeface="Comic Sans MS"/>
                </a:rPr>
                <a:t>emission</a:t>
              </a:r>
            </a:p>
          </p:txBody>
        </p:sp>
        <p:sp>
          <p:nvSpPr>
            <p:cNvPr id="17" name="TextBox 16">
              <a:extLst>
                <a:ext uri="{FF2B5EF4-FFF2-40B4-BE49-F238E27FC236}">
                  <a16:creationId xmlns:a16="http://schemas.microsoft.com/office/drawing/2014/main" id="{87FD2204-C91C-9D4B-BF54-B5B41E5A402C}"/>
                </a:ext>
              </a:extLst>
            </p:cNvPr>
            <p:cNvSpPr txBox="1"/>
            <p:nvPr/>
          </p:nvSpPr>
          <p:spPr>
            <a:xfrm>
              <a:off x="6595009" y="5113529"/>
              <a:ext cx="2003156" cy="584775"/>
            </a:xfrm>
            <a:prstGeom prst="rect">
              <a:avLst/>
            </a:prstGeom>
            <a:noFill/>
          </p:spPr>
          <p:txBody>
            <a:bodyPr wrap="square" rtlCol="0">
              <a:spAutoFit/>
            </a:bodyPr>
            <a:lstStyle/>
            <a:p>
              <a:pPr algn="ctr"/>
              <a:r>
                <a:rPr lang="en-US" sz="1600" dirty="0">
                  <a:latin typeface="Comic Sans MS" panose="030F0702030302020204" pitchFamily="66" charset="0"/>
                  <a:cs typeface="Comic Sans MS"/>
                </a:rPr>
                <a:t>gluon recombination</a:t>
              </a:r>
            </a:p>
          </p:txBody>
        </p:sp>
        <p:sp>
          <p:nvSpPr>
            <p:cNvPr id="18" name="TextBox 17">
              <a:extLst>
                <a:ext uri="{FF2B5EF4-FFF2-40B4-BE49-F238E27FC236}">
                  <a16:creationId xmlns:a16="http://schemas.microsoft.com/office/drawing/2014/main" id="{34097ABC-6729-6C40-9E43-B7BE257D49AC}"/>
                </a:ext>
              </a:extLst>
            </p:cNvPr>
            <p:cNvSpPr txBox="1"/>
            <p:nvPr/>
          </p:nvSpPr>
          <p:spPr>
            <a:xfrm>
              <a:off x="6410257" y="5509141"/>
              <a:ext cx="359394" cy="461665"/>
            </a:xfrm>
            <a:prstGeom prst="rect">
              <a:avLst/>
            </a:prstGeom>
            <a:noFill/>
          </p:spPr>
          <p:txBody>
            <a:bodyPr wrap="none" rtlCol="0">
              <a:spAutoFit/>
            </a:bodyPr>
            <a:lstStyle/>
            <a:p>
              <a:r>
                <a:rPr lang="en-US" sz="2400" dirty="0">
                  <a:solidFill>
                    <a:srgbClr val="FF0080"/>
                  </a:solidFill>
                  <a:latin typeface="Comic Sans MS" panose="030F0702030302020204" pitchFamily="66" charset="0"/>
                  <a:cs typeface="Comic Sans MS"/>
                </a:rPr>
                <a:t>?</a:t>
              </a:r>
            </a:p>
          </p:txBody>
        </p:sp>
        <p:sp>
          <p:nvSpPr>
            <p:cNvPr id="19" name="TextBox 18">
              <a:extLst>
                <a:ext uri="{FF2B5EF4-FFF2-40B4-BE49-F238E27FC236}">
                  <a16:creationId xmlns:a16="http://schemas.microsoft.com/office/drawing/2014/main" id="{549FD4DE-A78C-AD43-8941-07289B54427B}"/>
                </a:ext>
              </a:extLst>
            </p:cNvPr>
            <p:cNvSpPr txBox="1"/>
            <p:nvPr/>
          </p:nvSpPr>
          <p:spPr>
            <a:xfrm>
              <a:off x="21801" y="4181574"/>
              <a:ext cx="4914385" cy="1867178"/>
            </a:xfrm>
            <a:prstGeom prst="rect">
              <a:avLst/>
            </a:prstGeom>
            <a:noFill/>
          </p:spPr>
          <p:txBody>
            <a:bodyPr wrap="square" rtlCol="0">
              <a:spAutoFit/>
            </a:bodyPr>
            <a:lstStyle/>
            <a:p>
              <a:pPr>
                <a:spcBef>
                  <a:spcPts val="400"/>
                </a:spcBef>
              </a:pPr>
              <a:r>
                <a:rPr lang="en-US" sz="1600" b="0" dirty="0">
                  <a:solidFill>
                    <a:srgbClr val="292934"/>
                  </a:solidFill>
                  <a:latin typeface="Comic Sans MS" panose="030F0702030302020204" pitchFamily="66" charset="0"/>
                  <a:cs typeface="Comic Sans MS"/>
                </a:rPr>
                <a:t>How does a </a:t>
              </a:r>
              <a:r>
                <a:rPr lang="en-US" sz="1600" b="0" dirty="0">
                  <a:solidFill>
                    <a:srgbClr val="0000FF"/>
                  </a:solidFill>
                  <a:latin typeface="Comic Sans MS" panose="030F0702030302020204" pitchFamily="66" charset="0"/>
                  <a:cs typeface="Comic Sans MS"/>
                </a:rPr>
                <a:t>dense nuclear environment affect </a:t>
              </a:r>
              <a:r>
                <a:rPr lang="en-US" sz="1600" b="0" dirty="0">
                  <a:solidFill>
                    <a:srgbClr val="292934"/>
                  </a:solidFill>
                  <a:latin typeface="Comic Sans MS" panose="030F0702030302020204" pitchFamily="66" charset="0"/>
                  <a:cs typeface="Comic Sans MS"/>
                </a:rPr>
                <a:t>the quarks and gluons, their correlations, and their interactions?</a:t>
              </a:r>
            </a:p>
            <a:p>
              <a:pPr>
                <a:spcBef>
                  <a:spcPts val="400"/>
                </a:spcBef>
              </a:pPr>
              <a:r>
                <a:rPr lang="en-US" sz="1600" b="0" dirty="0">
                  <a:solidFill>
                    <a:srgbClr val="292934"/>
                  </a:solidFill>
                  <a:latin typeface="Comic Sans MS" panose="030F0702030302020204" pitchFamily="66" charset="0"/>
                  <a:cs typeface="Comic Sans MS"/>
                </a:rPr>
                <a:t>What happens to the </a:t>
              </a:r>
              <a:r>
                <a:rPr lang="en-US" sz="1600" b="0" dirty="0">
                  <a:solidFill>
                    <a:srgbClr val="0000FF"/>
                  </a:solidFill>
                  <a:latin typeface="Comic Sans MS" panose="030F0702030302020204" pitchFamily="66" charset="0"/>
                  <a:cs typeface="Comic Sans MS"/>
                </a:rPr>
                <a:t>gluon density in nuclei</a:t>
              </a:r>
              <a:r>
                <a:rPr lang="en-US" sz="1600" b="0" dirty="0">
                  <a:solidFill>
                    <a:srgbClr val="292934"/>
                  </a:solidFill>
                  <a:latin typeface="Comic Sans MS" panose="030F0702030302020204" pitchFamily="66" charset="0"/>
                  <a:cs typeface="Comic Sans MS"/>
                </a:rPr>
                <a:t>? Does it </a:t>
              </a:r>
              <a:r>
                <a:rPr lang="en-US" sz="1600" b="0" dirty="0">
                  <a:solidFill>
                    <a:srgbClr val="0000FF"/>
                  </a:solidFill>
                  <a:latin typeface="Comic Sans MS" panose="030F0702030302020204" pitchFamily="66" charset="0"/>
                  <a:cs typeface="Comic Sans MS"/>
                </a:rPr>
                <a:t>saturate at high energy</a:t>
              </a:r>
              <a:r>
                <a:rPr lang="en-US" sz="1600" b="0" dirty="0">
                  <a:solidFill>
                    <a:srgbClr val="292934"/>
                  </a:solidFill>
                  <a:latin typeface="Comic Sans MS" panose="030F0702030302020204" pitchFamily="66" charset="0"/>
                  <a:cs typeface="Comic Sans MS"/>
                </a:rPr>
                <a:t>, giving rise to a </a:t>
              </a:r>
              <a:r>
                <a:rPr lang="en-US" sz="1600" b="0" dirty="0">
                  <a:solidFill>
                    <a:srgbClr val="0000FF"/>
                  </a:solidFill>
                  <a:latin typeface="Comic Sans MS" panose="030F0702030302020204" pitchFamily="66" charset="0"/>
                  <a:cs typeface="Comic Sans MS"/>
                </a:rPr>
                <a:t>gluonic matter with universal properties </a:t>
              </a:r>
              <a:r>
                <a:rPr lang="en-US" sz="1600" b="0" dirty="0">
                  <a:solidFill>
                    <a:srgbClr val="292934"/>
                  </a:solidFill>
                  <a:latin typeface="Comic Sans MS" panose="030F0702030302020204" pitchFamily="66" charset="0"/>
                  <a:cs typeface="Comic Sans MS"/>
                </a:rPr>
                <a:t>in all nuclei, even the proton?</a:t>
              </a:r>
            </a:p>
          </p:txBody>
        </p:sp>
        <p:pic>
          <p:nvPicPr>
            <p:cNvPr id="20" name="Picture 19">
              <a:extLst>
                <a:ext uri="{FF2B5EF4-FFF2-40B4-BE49-F238E27FC236}">
                  <a16:creationId xmlns:a16="http://schemas.microsoft.com/office/drawing/2014/main" id="{93F5B957-3A35-3E4B-B631-DCD804CB2C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38612" y="4100490"/>
              <a:ext cx="1325228" cy="1345097"/>
            </a:xfrm>
            <a:prstGeom prst="rect">
              <a:avLst/>
            </a:prstGeom>
          </p:spPr>
        </p:pic>
        <p:sp>
          <p:nvSpPr>
            <p:cNvPr id="21" name="TextBox 20">
              <a:extLst>
                <a:ext uri="{FF2B5EF4-FFF2-40B4-BE49-F238E27FC236}">
                  <a16:creationId xmlns:a16="http://schemas.microsoft.com/office/drawing/2014/main" id="{70642292-A04D-114D-9605-6C98C7FFA067}"/>
                </a:ext>
              </a:extLst>
            </p:cNvPr>
            <p:cNvSpPr txBox="1"/>
            <p:nvPr/>
          </p:nvSpPr>
          <p:spPr>
            <a:xfrm>
              <a:off x="6423939" y="5752266"/>
              <a:ext cx="341760" cy="461665"/>
            </a:xfrm>
            <a:prstGeom prst="rect">
              <a:avLst/>
            </a:prstGeom>
            <a:noFill/>
          </p:spPr>
          <p:txBody>
            <a:bodyPr wrap="none" rtlCol="0">
              <a:spAutoFit/>
            </a:bodyPr>
            <a:lstStyle/>
            <a:p>
              <a:r>
                <a:rPr lang="en-US" sz="2400" dirty="0">
                  <a:solidFill>
                    <a:srgbClr val="FF0080"/>
                  </a:solidFill>
                  <a:latin typeface="Comic Sans MS" panose="030F0702030302020204" pitchFamily="66" charset="0"/>
                  <a:cs typeface="Comic Sans MS"/>
                </a:rPr>
                <a:t>=</a:t>
              </a:r>
            </a:p>
          </p:txBody>
        </p:sp>
      </p:grpSp>
      <p:grpSp>
        <p:nvGrpSpPr>
          <p:cNvPr id="2" name="Group 1">
            <a:extLst>
              <a:ext uri="{FF2B5EF4-FFF2-40B4-BE49-F238E27FC236}">
                <a16:creationId xmlns:a16="http://schemas.microsoft.com/office/drawing/2014/main" id="{C680B74A-3943-3E41-8EAE-EEEB4A551F3B}"/>
              </a:ext>
            </a:extLst>
          </p:cNvPr>
          <p:cNvGrpSpPr/>
          <p:nvPr/>
        </p:nvGrpSpPr>
        <p:grpSpPr>
          <a:xfrm>
            <a:off x="61183" y="497290"/>
            <a:ext cx="9021634" cy="2195910"/>
            <a:chOff x="61183" y="559282"/>
            <a:chExt cx="9021634" cy="2195910"/>
          </a:xfrm>
        </p:grpSpPr>
        <p:pic>
          <p:nvPicPr>
            <p:cNvPr id="9" name="Picture 2">
              <a:extLst>
                <a:ext uri="{FF2B5EF4-FFF2-40B4-BE49-F238E27FC236}">
                  <a16:creationId xmlns:a16="http://schemas.microsoft.com/office/drawing/2014/main" id="{46280FC2-AD2F-B345-9895-7605C131E8C3}"/>
                </a:ext>
              </a:extLst>
            </p:cNvPr>
            <p:cNvPicPr>
              <a:picLocks noChangeAspect="1" noChangeArrowheads="1"/>
            </p:cNvPicPr>
            <p:nvPr/>
          </p:nvPicPr>
          <p:blipFill rotWithShape="1">
            <a:blip r:embed="rId6"/>
            <a:srcRect l="8203" t="-295" r="9445"/>
            <a:stretch/>
          </p:blipFill>
          <p:spPr bwMode="auto">
            <a:xfrm>
              <a:off x="7818363" y="1215245"/>
              <a:ext cx="1264454" cy="1539947"/>
            </a:xfrm>
            <a:prstGeom prst="rect">
              <a:avLst/>
            </a:prstGeom>
            <a:noFill/>
            <a:ln w="9525">
              <a:noFill/>
              <a:miter lim="800000"/>
              <a:headEnd/>
              <a:tailEnd/>
            </a:ln>
          </p:spPr>
        </p:pic>
        <p:pic>
          <p:nvPicPr>
            <p:cNvPr id="22" name="Picture 21">
              <a:extLst>
                <a:ext uri="{FF2B5EF4-FFF2-40B4-BE49-F238E27FC236}">
                  <a16:creationId xmlns:a16="http://schemas.microsoft.com/office/drawing/2014/main" id="{20C9D027-D784-0A4C-BFAA-406B8B3F1456}"/>
                </a:ext>
              </a:extLst>
            </p:cNvPr>
            <p:cNvPicPr>
              <a:picLocks noChangeAspect="1"/>
            </p:cNvPicPr>
            <p:nvPr/>
          </p:nvPicPr>
          <p:blipFill>
            <a:blip r:embed="rId7"/>
            <a:stretch>
              <a:fillRect/>
            </a:stretch>
          </p:blipFill>
          <p:spPr>
            <a:xfrm>
              <a:off x="5265800" y="559282"/>
              <a:ext cx="2772071" cy="1086387"/>
            </a:xfrm>
            <a:prstGeom prst="rect">
              <a:avLst/>
            </a:prstGeom>
          </p:spPr>
        </p:pic>
        <p:sp>
          <p:nvSpPr>
            <p:cNvPr id="8" name="Content Placeholder 6">
              <a:extLst>
                <a:ext uri="{FF2B5EF4-FFF2-40B4-BE49-F238E27FC236}">
                  <a16:creationId xmlns:a16="http://schemas.microsoft.com/office/drawing/2014/main" id="{9A8CC49B-BCBF-9444-8EF5-72810F524BC2}"/>
                </a:ext>
              </a:extLst>
            </p:cNvPr>
            <p:cNvSpPr txBox="1">
              <a:spLocks/>
            </p:cNvSpPr>
            <p:nvPr/>
          </p:nvSpPr>
          <p:spPr>
            <a:xfrm>
              <a:off x="61183" y="711705"/>
              <a:ext cx="5608098" cy="119840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Font typeface="Arial" panose="020B0604020202020204" pitchFamily="34" charset="0"/>
                <a:buNone/>
              </a:pPr>
              <a:r>
                <a:rPr lang="en-US" sz="1600" b="0" dirty="0">
                  <a:latin typeface="Comic Sans MS" panose="030F0702030302020204" pitchFamily="66" charset="0"/>
                  <a:cs typeface="Comic Sans MS"/>
                </a:rPr>
                <a:t>How are the sea quarks and gluons, and their spins, </a:t>
              </a:r>
              <a:r>
                <a:rPr lang="en-US" sz="1600" b="0" dirty="0">
                  <a:solidFill>
                    <a:srgbClr val="0000FF"/>
                  </a:solidFill>
                  <a:latin typeface="Comic Sans MS" panose="030F0702030302020204" pitchFamily="66" charset="0"/>
                  <a:cs typeface="Comic Sans MS"/>
                </a:rPr>
                <a:t>distributed in space and momentum </a:t>
              </a:r>
              <a:r>
                <a:rPr lang="en-US" sz="1600" b="0" dirty="0">
                  <a:latin typeface="Comic Sans MS" panose="030F0702030302020204" pitchFamily="66" charset="0"/>
                  <a:cs typeface="Comic Sans MS"/>
                </a:rPr>
                <a:t>inside the nucleon? </a:t>
              </a:r>
            </a:p>
            <a:p>
              <a:pPr marL="0" indent="0">
                <a:spcBef>
                  <a:spcPts val="400"/>
                </a:spcBef>
                <a:buFont typeface="Arial" panose="020B0604020202020204" pitchFamily="34" charset="0"/>
                <a:buNone/>
              </a:pPr>
              <a:r>
                <a:rPr lang="en-US" sz="1600" b="0" dirty="0">
                  <a:latin typeface="Comic Sans MS" panose="030F0702030302020204" pitchFamily="66" charset="0"/>
                  <a:cs typeface="Comic Sans MS"/>
                </a:rPr>
                <a:t>How do the </a:t>
              </a:r>
              <a:r>
                <a:rPr lang="en-US" sz="1600" b="0" dirty="0">
                  <a:solidFill>
                    <a:srgbClr val="0000FF"/>
                  </a:solidFill>
                  <a:latin typeface="Comic Sans MS" panose="030F0702030302020204" pitchFamily="66" charset="0"/>
                  <a:cs typeface="Comic Sans MS"/>
                </a:rPr>
                <a:t>nucleon properties emerge </a:t>
              </a:r>
              <a:r>
                <a:rPr lang="en-US" sz="1600" b="0" dirty="0">
                  <a:latin typeface="Comic Sans MS" panose="030F0702030302020204" pitchFamily="66" charset="0"/>
                  <a:cs typeface="Comic Sans MS"/>
                </a:rPr>
                <a:t>from them and </a:t>
              </a:r>
            </a:p>
            <a:p>
              <a:pPr marL="0" indent="0">
                <a:spcBef>
                  <a:spcPts val="400"/>
                </a:spcBef>
                <a:buFont typeface="Arial" panose="020B0604020202020204" pitchFamily="34" charset="0"/>
                <a:buNone/>
              </a:pPr>
              <a:r>
                <a:rPr lang="en-US" sz="1600" b="0" dirty="0">
                  <a:latin typeface="Comic Sans MS" panose="030F0702030302020204" pitchFamily="66" charset="0"/>
                  <a:cs typeface="Comic Sans MS"/>
                </a:rPr>
                <a:t>their interactions?</a:t>
              </a:r>
            </a:p>
          </p:txBody>
        </p:sp>
        <p:pic>
          <p:nvPicPr>
            <p:cNvPr id="24" name="Picture 23">
              <a:extLst>
                <a:ext uri="{FF2B5EF4-FFF2-40B4-BE49-F238E27FC236}">
                  <a16:creationId xmlns:a16="http://schemas.microsoft.com/office/drawing/2014/main" id="{403EAE87-068E-3942-97C4-A132DF2739A5}"/>
                </a:ext>
              </a:extLst>
            </p:cNvPr>
            <p:cNvPicPr>
              <a:picLocks noChangeAspect="1"/>
            </p:cNvPicPr>
            <p:nvPr/>
          </p:nvPicPr>
          <p:blipFill rotWithShape="1">
            <a:blip r:embed="rId8"/>
            <a:srcRect r="32619"/>
            <a:stretch/>
          </p:blipFill>
          <p:spPr>
            <a:xfrm>
              <a:off x="4743721" y="1555065"/>
              <a:ext cx="1386279" cy="1130975"/>
            </a:xfrm>
            <a:prstGeom prst="rect">
              <a:avLst/>
            </a:prstGeom>
          </p:spPr>
        </p:pic>
      </p:grpSp>
    </p:spTree>
    <p:extLst>
      <p:ext uri="{BB962C8B-B14F-4D97-AF65-F5344CB8AC3E}">
        <p14:creationId xmlns:p14="http://schemas.microsoft.com/office/powerpoint/2010/main" val="378085587"/>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E.C. Aschenauer</a:t>
            </a:r>
            <a:endParaRPr lang="en-US" dirty="0"/>
          </a:p>
        </p:txBody>
      </p:sp>
      <p:sp>
        <p:nvSpPr>
          <p:cNvPr id="3" name="Footer Placeholder 2"/>
          <p:cNvSpPr>
            <a:spLocks noGrp="1"/>
          </p:cNvSpPr>
          <p:nvPr>
            <p:ph type="ftr" sz="quarter" idx="11"/>
          </p:nvPr>
        </p:nvSpPr>
        <p:spPr/>
        <p:txBody>
          <a:bodyPr/>
          <a:lstStyle/>
          <a:p>
            <a:r>
              <a:rPr lang="tr-TR"/>
              <a:t>HENPIC April 2020</a:t>
            </a:r>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50</a:t>
            </a:fld>
            <a:endParaRPr lang="en-US"/>
          </a:p>
        </p:txBody>
      </p:sp>
      <p:sp>
        <p:nvSpPr>
          <p:cNvPr id="5" name="Title 4"/>
          <p:cNvSpPr>
            <a:spLocks noGrp="1"/>
          </p:cNvSpPr>
          <p:nvPr>
            <p:ph type="title"/>
          </p:nvPr>
        </p:nvSpPr>
        <p:spPr/>
        <p:txBody>
          <a:bodyPr/>
          <a:lstStyle/>
          <a:p>
            <a:r>
              <a:rPr lang="en-US" dirty="0"/>
              <a:t>Impact Study of EIC Pseudo-Data</a:t>
            </a:r>
          </a:p>
        </p:txBody>
      </p:sp>
      <p:pic>
        <p:nvPicPr>
          <p:cNvPr id="6" name="Picture 5"/>
          <p:cNvPicPr>
            <a:picLocks noChangeAspect="1"/>
          </p:cNvPicPr>
          <p:nvPr/>
        </p:nvPicPr>
        <p:blipFill>
          <a:blip r:embed="rId2"/>
          <a:stretch>
            <a:fillRect/>
          </a:stretch>
        </p:blipFill>
        <p:spPr>
          <a:xfrm>
            <a:off x="-269" y="2322893"/>
            <a:ext cx="2649220" cy="2098040"/>
          </a:xfrm>
          <a:prstGeom prst="rect">
            <a:avLst/>
          </a:prstGeom>
        </p:spPr>
      </p:pic>
      <p:pic>
        <p:nvPicPr>
          <p:cNvPr id="7" name="Picture 6"/>
          <p:cNvPicPr>
            <a:picLocks noChangeAspect="1"/>
          </p:cNvPicPr>
          <p:nvPr/>
        </p:nvPicPr>
        <p:blipFill>
          <a:blip r:embed="rId3"/>
          <a:stretch>
            <a:fillRect/>
          </a:stretch>
        </p:blipFill>
        <p:spPr>
          <a:xfrm>
            <a:off x="3842428" y="2294015"/>
            <a:ext cx="2065020" cy="1988820"/>
          </a:xfrm>
          <a:prstGeom prst="rect">
            <a:avLst/>
          </a:prstGeom>
        </p:spPr>
      </p:pic>
      <p:pic>
        <p:nvPicPr>
          <p:cNvPr id="8" name="Picture 7"/>
          <p:cNvPicPr>
            <a:picLocks noChangeAspect="1"/>
          </p:cNvPicPr>
          <p:nvPr/>
        </p:nvPicPr>
        <p:blipFill>
          <a:blip r:embed="rId4"/>
          <a:stretch>
            <a:fillRect/>
          </a:stretch>
        </p:blipFill>
        <p:spPr>
          <a:xfrm>
            <a:off x="7027143" y="2284869"/>
            <a:ext cx="2096262" cy="2010918"/>
          </a:xfrm>
          <a:prstGeom prst="rect">
            <a:avLst/>
          </a:prstGeom>
        </p:spPr>
      </p:pic>
      <p:sp>
        <p:nvSpPr>
          <p:cNvPr id="9" name="TextBox 8"/>
          <p:cNvSpPr txBox="1"/>
          <p:nvPr/>
        </p:nvSpPr>
        <p:spPr>
          <a:xfrm>
            <a:off x="1101732" y="2061479"/>
            <a:ext cx="1034508" cy="369332"/>
          </a:xfrm>
          <a:prstGeom prst="rect">
            <a:avLst/>
          </a:prstGeom>
          <a:noFill/>
        </p:spPr>
        <p:txBody>
          <a:bodyPr wrap="none" rtlCol="0">
            <a:spAutoFit/>
          </a:bodyPr>
          <a:lstStyle/>
          <a:p>
            <a:r>
              <a:rPr lang="en-US" b="1" dirty="0">
                <a:solidFill>
                  <a:srgbClr val="0000FF"/>
                </a:solidFill>
                <a:latin typeface="Comic Sans MS"/>
                <a:cs typeface="Comic Sans MS"/>
              </a:rPr>
              <a:t>EPS-09</a:t>
            </a:r>
          </a:p>
        </p:txBody>
      </p:sp>
      <p:sp>
        <p:nvSpPr>
          <p:cNvPr id="10" name="TextBox 9"/>
          <p:cNvSpPr txBox="1"/>
          <p:nvPr/>
        </p:nvSpPr>
        <p:spPr>
          <a:xfrm>
            <a:off x="4524990" y="2072826"/>
            <a:ext cx="1157476" cy="369332"/>
          </a:xfrm>
          <a:prstGeom prst="rect">
            <a:avLst/>
          </a:prstGeom>
          <a:noFill/>
        </p:spPr>
        <p:txBody>
          <a:bodyPr wrap="none" rtlCol="0">
            <a:spAutoFit/>
          </a:bodyPr>
          <a:lstStyle/>
          <a:p>
            <a:r>
              <a:rPr lang="en-US" b="1" dirty="0">
                <a:solidFill>
                  <a:srgbClr val="0000FF"/>
                </a:solidFill>
                <a:latin typeface="Comic Sans MS"/>
                <a:cs typeface="Comic Sans MS"/>
              </a:rPr>
              <a:t>EPPS-16</a:t>
            </a:r>
          </a:p>
        </p:txBody>
      </p:sp>
      <p:sp>
        <p:nvSpPr>
          <p:cNvPr id="11" name="TextBox 10"/>
          <p:cNvSpPr txBox="1"/>
          <p:nvPr/>
        </p:nvSpPr>
        <p:spPr>
          <a:xfrm>
            <a:off x="7649789" y="2072826"/>
            <a:ext cx="1279767" cy="369332"/>
          </a:xfrm>
          <a:prstGeom prst="rect">
            <a:avLst/>
          </a:prstGeom>
          <a:noFill/>
        </p:spPr>
        <p:txBody>
          <a:bodyPr wrap="none" rtlCol="0">
            <a:spAutoFit/>
          </a:bodyPr>
          <a:lstStyle/>
          <a:p>
            <a:r>
              <a:rPr lang="en-US" b="1" dirty="0">
                <a:solidFill>
                  <a:srgbClr val="0000FF"/>
                </a:solidFill>
                <a:latin typeface="Comic Sans MS"/>
                <a:cs typeface="Comic Sans MS"/>
              </a:rPr>
              <a:t>EPPS-16*</a:t>
            </a:r>
          </a:p>
        </p:txBody>
      </p:sp>
      <p:sp>
        <p:nvSpPr>
          <p:cNvPr id="12" name="TextBox 11"/>
          <p:cNvSpPr txBox="1"/>
          <p:nvPr/>
        </p:nvSpPr>
        <p:spPr>
          <a:xfrm>
            <a:off x="0" y="573411"/>
            <a:ext cx="8456161" cy="1477328"/>
          </a:xfrm>
          <a:prstGeom prst="rect">
            <a:avLst/>
          </a:prstGeom>
          <a:noFill/>
        </p:spPr>
        <p:txBody>
          <a:bodyPr wrap="none" rtlCol="0">
            <a:spAutoFit/>
          </a:bodyPr>
          <a:lstStyle/>
          <a:p>
            <a:r>
              <a:rPr lang="en-US" b="1" dirty="0">
                <a:solidFill>
                  <a:srgbClr val="0000FF"/>
                </a:solidFill>
                <a:latin typeface="Comic Sans MS"/>
                <a:cs typeface="Comic Sans MS"/>
              </a:rPr>
              <a:t>Impact study</a:t>
            </a:r>
          </a:p>
          <a:p>
            <a:r>
              <a:rPr lang="en-US" sz="1600" dirty="0">
                <a:latin typeface="Comic Sans MS"/>
                <a:cs typeface="Comic Sans MS"/>
              </a:rPr>
              <a:t>based on EPPS-16 framework</a:t>
            </a:r>
          </a:p>
          <a:p>
            <a:pPr marL="742950" lvl="1" indent="-285750">
              <a:buClr>
                <a:srgbClr val="0000FF"/>
              </a:buClr>
              <a:buFont typeface="Wingdings" charset="2"/>
              <a:buChar char="Ø"/>
            </a:pPr>
            <a:r>
              <a:rPr lang="en-US" sz="1400" dirty="0">
                <a:latin typeface="Comic Sans MS"/>
                <a:cs typeface="Comic Sans MS"/>
              </a:rPr>
              <a:t>LHC </a:t>
            </a:r>
            <a:r>
              <a:rPr lang="en-US" sz="1400" dirty="0" err="1">
                <a:latin typeface="Comic Sans MS"/>
                <a:cs typeface="Comic Sans MS"/>
              </a:rPr>
              <a:t>pA</a:t>
            </a:r>
            <a:r>
              <a:rPr lang="en-US" sz="1400" dirty="0">
                <a:latin typeface="Comic Sans MS"/>
                <a:cs typeface="Comic Sans MS"/>
              </a:rPr>
              <a:t> data are included in baseline &amp; reduced weight of PHENIX </a:t>
            </a:r>
            <a:r>
              <a:rPr lang="en-US" sz="1400" dirty="0">
                <a:latin typeface="Symbol" charset="2"/>
                <a:cs typeface="Symbol" charset="2"/>
              </a:rPr>
              <a:t>p</a:t>
            </a:r>
            <a:r>
              <a:rPr lang="en-US" sz="1400" baseline="30000" dirty="0">
                <a:latin typeface="Comic Sans MS"/>
                <a:cs typeface="Comic Sans MS"/>
              </a:rPr>
              <a:t>0</a:t>
            </a:r>
            <a:r>
              <a:rPr lang="en-US" sz="1400" dirty="0">
                <a:latin typeface="Comic Sans MS"/>
                <a:cs typeface="Comic Sans MS"/>
              </a:rPr>
              <a:t>-data</a:t>
            </a:r>
          </a:p>
          <a:p>
            <a:pPr marL="742950" lvl="1" indent="-285750">
              <a:buClr>
                <a:srgbClr val="0000FF"/>
              </a:buClr>
              <a:buFont typeface="Wingdings" charset="2"/>
              <a:buChar char="Ø"/>
            </a:pPr>
            <a:r>
              <a:rPr lang="en-US" sz="1400" dirty="0">
                <a:latin typeface="Comic Sans MS"/>
                <a:cs typeface="Comic Sans MS"/>
              </a:rPr>
              <a:t>Quark flavors are now fitted separately</a:t>
            </a:r>
          </a:p>
          <a:p>
            <a:pPr marL="742950" lvl="1" indent="-285750">
              <a:buClr>
                <a:srgbClr val="0000FF"/>
              </a:buClr>
              <a:buFont typeface="Wingdings" charset="2"/>
              <a:buChar char="Ø"/>
            </a:pPr>
            <a:r>
              <a:rPr lang="en-US" sz="1400" dirty="0">
                <a:latin typeface="Comic Sans MS"/>
                <a:cs typeface="Comic Sans MS"/>
              </a:rPr>
              <a:t>EPPS16* </a:t>
            </a:r>
            <a:r>
              <a:rPr lang="en-US" sz="1400" dirty="0">
                <a:latin typeface="Comic Sans MS"/>
                <a:cs typeface="Comic Sans MS"/>
                <a:sym typeface="Wingdings"/>
              </a:rPr>
              <a:t> </a:t>
            </a:r>
            <a:r>
              <a:rPr lang="en-US" sz="1400" dirty="0">
                <a:latin typeface="Comic Sans MS"/>
                <a:cs typeface="Comic Sans MS"/>
              </a:rPr>
              <a:t>functional form</a:t>
            </a:r>
            <a:r>
              <a:rPr lang="en-US" sz="1400" b="1" dirty="0">
                <a:latin typeface="Comic Sans MS"/>
                <a:cs typeface="Comic Sans MS"/>
              </a:rPr>
              <a:t> </a:t>
            </a:r>
            <a:r>
              <a:rPr lang="en-US" sz="1400" dirty="0">
                <a:latin typeface="Comic Sans MS"/>
                <a:cs typeface="Comic Sans MS"/>
              </a:rPr>
              <a:t>with less constraints (for gluons) in extrapolating for x &lt; </a:t>
            </a:r>
            <a:r>
              <a:rPr lang="en-US" sz="1400" dirty="0" err="1">
                <a:latin typeface="Comic Sans MS"/>
                <a:cs typeface="Comic Sans MS"/>
              </a:rPr>
              <a:t>x</a:t>
            </a:r>
            <a:r>
              <a:rPr lang="en-US" sz="1400" baseline="-25000" dirty="0" err="1">
                <a:latin typeface="Comic Sans MS"/>
                <a:cs typeface="Comic Sans MS"/>
              </a:rPr>
              <a:t>data</a:t>
            </a:r>
            <a:r>
              <a:rPr lang="en-US" sz="1400" dirty="0">
                <a:latin typeface="Comic Sans MS"/>
                <a:cs typeface="Comic Sans MS"/>
              </a:rPr>
              <a:t> </a:t>
            </a:r>
          </a:p>
          <a:p>
            <a:pPr lvl="1">
              <a:buClr>
                <a:srgbClr val="0000FF"/>
              </a:buClr>
            </a:pPr>
            <a:r>
              <a:rPr lang="en-US" sz="1400" dirty="0">
                <a:latin typeface="Comic Sans MS"/>
                <a:cs typeface="Comic Sans MS"/>
                <a:sym typeface="Wingdings"/>
              </a:rPr>
              <a:t>      </a:t>
            </a:r>
            <a:r>
              <a:rPr lang="en-US" sz="1400" dirty="0">
                <a:latin typeface="Comic Sans MS"/>
                <a:cs typeface="Comic Sans MS"/>
              </a:rPr>
              <a:t>critical to study the impact of the high precision EIC data!</a:t>
            </a:r>
          </a:p>
        </p:txBody>
      </p:sp>
      <p:grpSp>
        <p:nvGrpSpPr>
          <p:cNvPr id="17" name="Group 16"/>
          <p:cNvGrpSpPr/>
          <p:nvPr/>
        </p:nvGrpSpPr>
        <p:grpSpPr>
          <a:xfrm>
            <a:off x="3461300" y="4521790"/>
            <a:ext cx="2403202" cy="1858613"/>
            <a:chOff x="747947" y="1910833"/>
            <a:chExt cx="2403202" cy="1858613"/>
          </a:xfrm>
        </p:grpSpPr>
        <p:pic>
          <p:nvPicPr>
            <p:cNvPr id="13" name="Picture 12" descr="FitForm_old.pdf"/>
            <p:cNvPicPr>
              <a:picLocks noChangeAspect="1"/>
            </p:cNvPicPr>
            <p:nvPr/>
          </p:nvPicPr>
          <p:blipFill rotWithShape="1">
            <a:blip r:embed="rId5">
              <a:extLst>
                <a:ext uri="{28A0092B-C50C-407E-A947-70E740481C1C}">
                  <a14:useLocalDpi xmlns:a14="http://schemas.microsoft.com/office/drawing/2010/main" val="0"/>
                </a:ext>
              </a:extLst>
            </a:blip>
            <a:srcRect t="4308" r="5853"/>
            <a:stretch/>
          </p:blipFill>
          <p:spPr>
            <a:xfrm>
              <a:off x="747947" y="1910833"/>
              <a:ext cx="2403202" cy="1858613"/>
            </a:xfrm>
            <a:prstGeom prst="rect">
              <a:avLst/>
            </a:prstGeom>
          </p:spPr>
        </p:pic>
        <p:sp>
          <p:nvSpPr>
            <p:cNvPr id="15" name="TextBox 14"/>
            <p:cNvSpPr txBox="1"/>
            <p:nvPr/>
          </p:nvSpPr>
          <p:spPr>
            <a:xfrm>
              <a:off x="2408684" y="3330947"/>
              <a:ext cx="725116" cy="246221"/>
            </a:xfrm>
            <a:prstGeom prst="rect">
              <a:avLst/>
            </a:prstGeom>
            <a:noFill/>
          </p:spPr>
          <p:txBody>
            <a:bodyPr wrap="none" rtlCol="0">
              <a:spAutoFit/>
            </a:bodyPr>
            <a:lstStyle/>
            <a:p>
              <a:r>
                <a:rPr lang="en-US" sz="1000" b="1" dirty="0">
                  <a:solidFill>
                    <a:srgbClr val="0000FF"/>
                  </a:solidFill>
                  <a:latin typeface="Comic Sans MS"/>
                  <a:cs typeface="Comic Sans MS"/>
                </a:rPr>
                <a:t>EPPS-16</a:t>
              </a:r>
            </a:p>
          </p:txBody>
        </p:sp>
      </p:grpSp>
      <p:grpSp>
        <p:nvGrpSpPr>
          <p:cNvPr id="18" name="Group 17"/>
          <p:cNvGrpSpPr/>
          <p:nvPr/>
        </p:nvGrpSpPr>
        <p:grpSpPr>
          <a:xfrm>
            <a:off x="6597571" y="4521789"/>
            <a:ext cx="2418159" cy="1858613"/>
            <a:chOff x="3884218" y="1910832"/>
            <a:chExt cx="2418159" cy="1858613"/>
          </a:xfrm>
        </p:grpSpPr>
        <p:pic>
          <p:nvPicPr>
            <p:cNvPr id="14" name="Picture 13" descr="FitForm_new2.pdf"/>
            <p:cNvPicPr>
              <a:picLocks noChangeAspect="1"/>
            </p:cNvPicPr>
            <p:nvPr/>
          </p:nvPicPr>
          <p:blipFill rotWithShape="1">
            <a:blip r:embed="rId6">
              <a:extLst>
                <a:ext uri="{28A0092B-C50C-407E-A947-70E740481C1C}">
                  <a14:useLocalDpi xmlns:a14="http://schemas.microsoft.com/office/drawing/2010/main" val="0"/>
                </a:ext>
              </a:extLst>
            </a:blip>
            <a:srcRect t="3389" r="5176"/>
            <a:stretch/>
          </p:blipFill>
          <p:spPr>
            <a:xfrm>
              <a:off x="3884218" y="1910832"/>
              <a:ext cx="2397469" cy="1858613"/>
            </a:xfrm>
            <a:prstGeom prst="rect">
              <a:avLst/>
            </a:prstGeom>
          </p:spPr>
        </p:pic>
        <p:sp>
          <p:nvSpPr>
            <p:cNvPr id="16" name="TextBox 15"/>
            <p:cNvSpPr txBox="1"/>
            <p:nvPr/>
          </p:nvSpPr>
          <p:spPr>
            <a:xfrm>
              <a:off x="5509321" y="3308430"/>
              <a:ext cx="793056" cy="246221"/>
            </a:xfrm>
            <a:prstGeom prst="rect">
              <a:avLst/>
            </a:prstGeom>
            <a:noFill/>
          </p:spPr>
          <p:txBody>
            <a:bodyPr wrap="none" rtlCol="0">
              <a:spAutoFit/>
            </a:bodyPr>
            <a:lstStyle/>
            <a:p>
              <a:r>
                <a:rPr lang="en-US" sz="1000" b="1" dirty="0">
                  <a:solidFill>
                    <a:srgbClr val="0000FF"/>
                  </a:solidFill>
                  <a:latin typeface="Comic Sans MS"/>
                  <a:cs typeface="Comic Sans MS"/>
                </a:rPr>
                <a:t>EPPS-16*</a:t>
              </a:r>
            </a:p>
          </p:txBody>
        </p:sp>
      </p:grpSp>
      <p:sp>
        <p:nvSpPr>
          <p:cNvPr id="19" name="Left Arrow 18"/>
          <p:cNvSpPr/>
          <p:nvPr/>
        </p:nvSpPr>
        <p:spPr bwMode="auto">
          <a:xfrm flipH="1">
            <a:off x="2846009" y="3048069"/>
            <a:ext cx="931847" cy="188015"/>
          </a:xfrm>
          <a:prstGeom prst="leftArrow">
            <a:avLst/>
          </a:prstGeom>
          <a:gradFill flip="none" rotWithShape="1">
            <a:gsLst>
              <a:gs pos="0">
                <a:srgbClr val="0000FF"/>
              </a:gs>
              <a:gs pos="100000">
                <a:srgbClr val="0000FF"/>
              </a:gs>
              <a:gs pos="50000">
                <a:schemeClr val="bg1"/>
              </a:gs>
            </a:gsLst>
            <a:lin ang="0" scaled="1"/>
            <a:tileRect/>
          </a:gra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 name="TextBox 19"/>
          <p:cNvSpPr txBox="1"/>
          <p:nvPr/>
        </p:nvSpPr>
        <p:spPr>
          <a:xfrm>
            <a:off x="2601623" y="3236084"/>
            <a:ext cx="1338828" cy="954107"/>
          </a:xfrm>
          <a:prstGeom prst="rect">
            <a:avLst/>
          </a:prstGeom>
          <a:noFill/>
        </p:spPr>
        <p:txBody>
          <a:bodyPr wrap="none" rtlCol="0">
            <a:spAutoFit/>
          </a:bodyPr>
          <a:lstStyle/>
          <a:p>
            <a:pPr algn="ctr"/>
            <a:r>
              <a:rPr lang="en-US" sz="1400" dirty="0">
                <a:latin typeface="Comic Sans MS"/>
                <a:cs typeface="Comic Sans MS"/>
              </a:rPr>
              <a:t>Remove extra</a:t>
            </a:r>
          </a:p>
          <a:p>
            <a:pPr algn="ctr"/>
            <a:r>
              <a:rPr lang="en-US" sz="1400" dirty="0">
                <a:latin typeface="Comic Sans MS"/>
                <a:cs typeface="Comic Sans MS"/>
              </a:rPr>
              <a:t>weight on </a:t>
            </a:r>
          </a:p>
          <a:p>
            <a:pPr algn="ctr"/>
            <a:r>
              <a:rPr lang="en-US" sz="1400" dirty="0">
                <a:latin typeface="Comic Sans MS"/>
                <a:cs typeface="Comic Sans MS"/>
              </a:rPr>
              <a:t>PHENIX </a:t>
            </a:r>
          </a:p>
          <a:p>
            <a:pPr algn="ctr"/>
            <a:r>
              <a:rPr lang="en-US" sz="1400" dirty="0" err="1">
                <a:latin typeface="Comic Sans MS"/>
                <a:cs typeface="Comic Sans MS"/>
              </a:rPr>
              <a:t>R</a:t>
            </a:r>
            <a:r>
              <a:rPr lang="en-US" sz="1400" baseline="-25000" dirty="0" err="1">
                <a:latin typeface="Comic Sans MS"/>
                <a:cs typeface="Comic Sans MS"/>
              </a:rPr>
              <a:t>dA</a:t>
            </a:r>
            <a:r>
              <a:rPr lang="en-US" sz="1400" dirty="0">
                <a:latin typeface="Comic Sans MS"/>
                <a:cs typeface="Comic Sans MS"/>
              </a:rPr>
              <a:t>(</a:t>
            </a:r>
            <a:r>
              <a:rPr lang="en-US" sz="1400" dirty="0">
                <a:latin typeface="Symbol" charset="2"/>
                <a:cs typeface="Symbol" charset="2"/>
              </a:rPr>
              <a:t>p</a:t>
            </a:r>
            <a:r>
              <a:rPr lang="en-US" sz="1400" baseline="30000" dirty="0">
                <a:latin typeface="Comic Sans MS"/>
                <a:cs typeface="Comic Sans MS"/>
              </a:rPr>
              <a:t>0</a:t>
            </a:r>
            <a:r>
              <a:rPr lang="en-US" sz="1400" dirty="0">
                <a:latin typeface="Comic Sans MS"/>
                <a:cs typeface="Comic Sans MS"/>
              </a:rPr>
              <a:t>)</a:t>
            </a:r>
          </a:p>
        </p:txBody>
      </p:sp>
      <p:sp>
        <p:nvSpPr>
          <p:cNvPr id="21" name="Left Arrow 20"/>
          <p:cNvSpPr/>
          <p:nvPr/>
        </p:nvSpPr>
        <p:spPr bwMode="auto">
          <a:xfrm flipH="1">
            <a:off x="5998438" y="3040157"/>
            <a:ext cx="931847" cy="188015"/>
          </a:xfrm>
          <a:prstGeom prst="leftArrow">
            <a:avLst/>
          </a:prstGeom>
          <a:gradFill flip="none" rotWithShape="1">
            <a:gsLst>
              <a:gs pos="0">
                <a:srgbClr val="0000FF"/>
              </a:gs>
              <a:gs pos="100000">
                <a:srgbClr val="0000FF"/>
              </a:gs>
              <a:gs pos="50000">
                <a:schemeClr val="bg1"/>
              </a:gs>
            </a:gsLst>
            <a:lin ang="0" scaled="1"/>
            <a:tileRect/>
          </a:gra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2" name="TextBox 21"/>
          <p:cNvSpPr txBox="1"/>
          <p:nvPr/>
        </p:nvSpPr>
        <p:spPr>
          <a:xfrm>
            <a:off x="5935893" y="3187831"/>
            <a:ext cx="1019843" cy="954107"/>
          </a:xfrm>
          <a:prstGeom prst="rect">
            <a:avLst/>
          </a:prstGeom>
          <a:noFill/>
        </p:spPr>
        <p:txBody>
          <a:bodyPr wrap="none" rtlCol="0">
            <a:spAutoFit/>
          </a:bodyPr>
          <a:lstStyle/>
          <a:p>
            <a:pPr algn="ctr"/>
            <a:r>
              <a:rPr lang="en-US" sz="1400" dirty="0">
                <a:latin typeface="Comic Sans MS"/>
                <a:cs typeface="Comic Sans MS"/>
              </a:rPr>
              <a:t>change</a:t>
            </a:r>
          </a:p>
          <a:p>
            <a:pPr algn="ctr"/>
            <a:r>
              <a:rPr lang="en-US" sz="1400" dirty="0">
                <a:latin typeface="Comic Sans MS"/>
                <a:cs typeface="Comic Sans MS"/>
              </a:rPr>
              <a:t>of </a:t>
            </a:r>
          </a:p>
          <a:p>
            <a:pPr algn="ctr"/>
            <a:r>
              <a:rPr lang="en-US" sz="1400" dirty="0">
                <a:latin typeface="Comic Sans MS"/>
                <a:cs typeface="Comic Sans MS"/>
              </a:rPr>
              <a:t>functional</a:t>
            </a:r>
          </a:p>
          <a:p>
            <a:pPr algn="ctr"/>
            <a:r>
              <a:rPr lang="en-US" sz="1400" dirty="0">
                <a:latin typeface="Comic Sans MS"/>
                <a:cs typeface="Comic Sans MS"/>
              </a:rPr>
              <a:t>form</a:t>
            </a:r>
          </a:p>
        </p:txBody>
      </p:sp>
      <p:sp>
        <p:nvSpPr>
          <p:cNvPr id="23" name="Left Arrow 22"/>
          <p:cNvSpPr/>
          <p:nvPr/>
        </p:nvSpPr>
        <p:spPr bwMode="auto">
          <a:xfrm flipH="1">
            <a:off x="5847153" y="5334169"/>
            <a:ext cx="931847" cy="188015"/>
          </a:xfrm>
          <a:prstGeom prst="leftArrow">
            <a:avLst/>
          </a:prstGeom>
          <a:gradFill flip="none" rotWithShape="1">
            <a:gsLst>
              <a:gs pos="0">
                <a:srgbClr val="0000FF"/>
              </a:gs>
              <a:gs pos="100000">
                <a:srgbClr val="0000FF"/>
              </a:gs>
              <a:gs pos="50000">
                <a:schemeClr val="bg1"/>
              </a:gs>
            </a:gsLst>
            <a:lin ang="0" scaled="1"/>
            <a:tileRect/>
          </a:gra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388782026"/>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par>
                                <p:cTn id="25" presetID="16" presetClass="entr" presetSubtype="2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6" presetClass="entr" presetSubtype="21" fill="hold" grpId="1"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9" grpId="0" animBg="1"/>
      <p:bldP spid="20" grpId="0"/>
      <p:bldP spid="21" grpId="0" animBg="1"/>
      <p:bldP spid="22" grpId="0"/>
      <p:bldP spid="23" grpId="0" animBg="1"/>
      <p:bldP spid="23"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E.C. Aschenauer</a:t>
            </a:r>
          </a:p>
        </p:txBody>
      </p:sp>
      <p:sp>
        <p:nvSpPr>
          <p:cNvPr id="4" name="Footer Placeholder 3"/>
          <p:cNvSpPr>
            <a:spLocks noGrp="1"/>
          </p:cNvSpPr>
          <p:nvPr>
            <p:ph type="ftr" sz="quarter" idx="11"/>
          </p:nvPr>
        </p:nvSpPr>
        <p:spPr/>
        <p:txBody>
          <a:bodyPr/>
          <a:lstStyle/>
          <a:p>
            <a:r>
              <a:rPr lang="tr-TR"/>
              <a:t>HENPIC April 2020</a:t>
            </a:r>
            <a:endParaRPr lang="en-US"/>
          </a:p>
        </p:txBody>
      </p:sp>
      <p:sp>
        <p:nvSpPr>
          <p:cNvPr id="6" name="Slide Number Placeholder 5"/>
          <p:cNvSpPr>
            <a:spLocks noGrp="1"/>
          </p:cNvSpPr>
          <p:nvPr>
            <p:ph type="sldNum" sz="quarter" idx="12"/>
          </p:nvPr>
        </p:nvSpPr>
        <p:spPr/>
        <p:txBody>
          <a:bodyPr/>
          <a:lstStyle/>
          <a:p>
            <a:fld id="{4AEEEB45-469B-C445-A2A6-597CC1D4FAC3}" type="slidenum">
              <a:rPr lang="en-US" smtClean="0"/>
              <a:pPr/>
              <a:t>51</a:t>
            </a:fld>
            <a:endParaRPr lang="en-US"/>
          </a:p>
        </p:txBody>
      </p:sp>
      <p:sp>
        <p:nvSpPr>
          <p:cNvPr id="7" name="Title 6"/>
          <p:cNvSpPr>
            <a:spLocks noGrp="1"/>
          </p:cNvSpPr>
          <p:nvPr>
            <p:ph type="title"/>
          </p:nvPr>
        </p:nvSpPr>
        <p:spPr/>
        <p:txBody>
          <a:bodyPr/>
          <a:lstStyle/>
          <a:p>
            <a:r>
              <a:rPr lang="en-US" dirty="0"/>
              <a:t>EIC Detector Concepts</a:t>
            </a:r>
          </a:p>
        </p:txBody>
      </p:sp>
      <p:cxnSp>
        <p:nvCxnSpPr>
          <p:cNvPr id="9" name="Straight Connector 8"/>
          <p:cNvCxnSpPr/>
          <p:nvPr/>
        </p:nvCxnSpPr>
        <p:spPr bwMode="auto">
          <a:xfrm>
            <a:off x="4571998" y="582087"/>
            <a:ext cx="25725" cy="5901259"/>
          </a:xfrm>
          <a:prstGeom prst="line">
            <a:avLst/>
          </a:prstGeom>
          <a:solidFill>
            <a:schemeClr val="accent1"/>
          </a:solidFill>
          <a:ln w="19050" cap="flat" cmpd="sng" algn="ctr">
            <a:solidFill>
              <a:srgbClr val="0000FF"/>
            </a:solidFill>
            <a:prstDash val="lgDash"/>
            <a:round/>
            <a:headEnd type="none" w="med" len="med"/>
            <a:tailEnd type="none" w="med" len="med"/>
          </a:ln>
          <a:effectLst/>
        </p:spPr>
      </p:cxnSp>
      <p:sp>
        <p:nvSpPr>
          <p:cNvPr id="10" name="TextBox 9"/>
          <p:cNvSpPr txBox="1"/>
          <p:nvPr/>
        </p:nvSpPr>
        <p:spPr>
          <a:xfrm>
            <a:off x="1545167" y="465675"/>
            <a:ext cx="1148722" cy="461665"/>
          </a:xfrm>
          <a:prstGeom prst="rect">
            <a:avLst/>
          </a:prstGeom>
          <a:noFill/>
        </p:spPr>
        <p:txBody>
          <a:bodyPr wrap="none" rtlCol="0">
            <a:spAutoFit/>
          </a:bodyPr>
          <a:lstStyle/>
          <a:p>
            <a:r>
              <a:rPr lang="en-US" sz="2400" dirty="0" err="1">
                <a:solidFill>
                  <a:srgbClr val="0000FF"/>
                </a:solidFill>
                <a:latin typeface="Comic Sans MS" charset="0"/>
                <a:ea typeface="Comic Sans MS" charset="0"/>
                <a:cs typeface="Comic Sans MS" charset="0"/>
              </a:rPr>
              <a:t>eRHIC</a:t>
            </a:r>
            <a:endParaRPr lang="en-US" sz="2400" dirty="0">
              <a:solidFill>
                <a:srgbClr val="0000FF"/>
              </a:solidFill>
              <a:latin typeface="Comic Sans MS" charset="0"/>
              <a:ea typeface="Comic Sans MS" charset="0"/>
              <a:cs typeface="Comic Sans MS" charset="0"/>
            </a:endParaRPr>
          </a:p>
        </p:txBody>
      </p:sp>
      <p:sp>
        <p:nvSpPr>
          <p:cNvPr id="11" name="TextBox 10"/>
          <p:cNvSpPr txBox="1"/>
          <p:nvPr/>
        </p:nvSpPr>
        <p:spPr>
          <a:xfrm>
            <a:off x="6534150" y="469911"/>
            <a:ext cx="1109649" cy="461665"/>
          </a:xfrm>
          <a:prstGeom prst="rect">
            <a:avLst/>
          </a:prstGeom>
          <a:noFill/>
        </p:spPr>
        <p:txBody>
          <a:bodyPr wrap="none" rtlCol="0">
            <a:spAutoFit/>
          </a:bodyPr>
          <a:lstStyle/>
          <a:p>
            <a:r>
              <a:rPr lang="en-US" sz="2400" dirty="0">
                <a:solidFill>
                  <a:srgbClr val="FF00FF"/>
                </a:solidFill>
                <a:latin typeface="Comic Sans MS" charset="0"/>
                <a:ea typeface="Comic Sans MS" charset="0"/>
                <a:cs typeface="Comic Sans MS" charset="0"/>
              </a:rPr>
              <a:t>JLEIC</a:t>
            </a:r>
          </a:p>
        </p:txBody>
      </p:sp>
      <p:pic>
        <p:nvPicPr>
          <p:cNvPr id="12" name="Picture 11" descr="beast.png"/>
          <p:cNvPicPr>
            <a:picLocks noChangeAspect="1"/>
          </p:cNvPicPr>
          <p:nvPr/>
        </p:nvPicPr>
        <p:blipFill rotWithShape="1">
          <a:blip r:embed="rId2">
            <a:extLst>
              <a:ext uri="{28A0092B-C50C-407E-A947-70E740481C1C}">
                <a14:useLocalDpi xmlns:a14="http://schemas.microsoft.com/office/drawing/2010/main" val="0"/>
              </a:ext>
            </a:extLst>
          </a:blip>
          <a:srcRect l="14999" t="9679" r="7001" b="3120"/>
          <a:stretch/>
        </p:blipFill>
        <p:spPr>
          <a:xfrm>
            <a:off x="28433" y="1265774"/>
            <a:ext cx="3803904" cy="2657886"/>
          </a:xfrm>
          <a:prstGeom prst="rect">
            <a:avLst/>
          </a:prstGeom>
        </p:spPr>
      </p:pic>
      <p:sp>
        <p:nvSpPr>
          <p:cNvPr id="13" name="TextBox 12"/>
          <p:cNvSpPr txBox="1"/>
          <p:nvPr/>
        </p:nvSpPr>
        <p:spPr>
          <a:xfrm>
            <a:off x="2768603" y="1117604"/>
            <a:ext cx="1791476" cy="276999"/>
          </a:xfrm>
          <a:prstGeom prst="rect">
            <a:avLst/>
          </a:prstGeom>
          <a:solidFill>
            <a:srgbClr val="00E100"/>
          </a:solidFill>
          <a:ln w="9525">
            <a:solidFill>
              <a:schemeClr val="bg2">
                <a:lumMod val="10000"/>
                <a:alpha val="63000"/>
              </a:schemeClr>
            </a:solidFill>
          </a:ln>
        </p:spPr>
        <p:txBody>
          <a:bodyPr wrap="none" rtlCol="0">
            <a:spAutoFit/>
          </a:bodyPr>
          <a:lstStyle/>
          <a:p>
            <a:r>
              <a:rPr lang="en-US" sz="1200" dirty="0" err="1">
                <a:solidFill>
                  <a:srgbClr val="FFFFFF"/>
                </a:solidFill>
              </a:rPr>
              <a:t>hadronic</a:t>
            </a:r>
            <a:r>
              <a:rPr lang="en-US" sz="1200" dirty="0">
                <a:solidFill>
                  <a:srgbClr val="FFFFFF"/>
                </a:solidFill>
              </a:rPr>
              <a:t> calorimeters</a:t>
            </a:r>
          </a:p>
        </p:txBody>
      </p:sp>
      <p:sp>
        <p:nvSpPr>
          <p:cNvPr id="14" name="TextBox 13"/>
          <p:cNvSpPr txBox="1"/>
          <p:nvPr/>
        </p:nvSpPr>
        <p:spPr>
          <a:xfrm>
            <a:off x="3174995" y="1731437"/>
            <a:ext cx="1386416" cy="276999"/>
          </a:xfrm>
          <a:prstGeom prst="rect">
            <a:avLst/>
          </a:prstGeom>
          <a:solidFill>
            <a:srgbClr val="E006D5">
              <a:alpha val="64000"/>
            </a:srgbClr>
          </a:solidFill>
          <a:ln w="9525">
            <a:solidFill>
              <a:schemeClr val="bg2">
                <a:lumMod val="10000"/>
                <a:alpha val="63000"/>
              </a:schemeClr>
            </a:solidFill>
          </a:ln>
        </p:spPr>
        <p:txBody>
          <a:bodyPr wrap="square" rtlCol="0">
            <a:spAutoFit/>
          </a:bodyPr>
          <a:lstStyle/>
          <a:p>
            <a:r>
              <a:rPr lang="en-US" sz="1200" dirty="0">
                <a:solidFill>
                  <a:srgbClr val="FFFFFF"/>
                </a:solidFill>
              </a:rPr>
              <a:t>RICH detectors</a:t>
            </a:r>
          </a:p>
        </p:txBody>
      </p:sp>
      <p:sp>
        <p:nvSpPr>
          <p:cNvPr id="15" name="TextBox 14"/>
          <p:cNvSpPr txBox="1"/>
          <p:nvPr/>
        </p:nvSpPr>
        <p:spPr>
          <a:xfrm>
            <a:off x="3113616" y="1424521"/>
            <a:ext cx="1447800" cy="276999"/>
          </a:xfrm>
          <a:prstGeom prst="rect">
            <a:avLst/>
          </a:prstGeom>
          <a:solidFill>
            <a:schemeClr val="accent2">
              <a:lumMod val="60000"/>
              <a:lumOff val="40000"/>
            </a:schemeClr>
          </a:solidFill>
          <a:ln w="9525">
            <a:solidFill>
              <a:schemeClr val="bg2">
                <a:lumMod val="10000"/>
                <a:alpha val="63000"/>
              </a:schemeClr>
            </a:solidFill>
          </a:ln>
        </p:spPr>
        <p:txBody>
          <a:bodyPr wrap="square" rtlCol="0">
            <a:spAutoFit/>
          </a:bodyPr>
          <a:lstStyle/>
          <a:p>
            <a:r>
              <a:rPr lang="en-US" sz="1200" dirty="0">
                <a:solidFill>
                  <a:srgbClr val="FFFFFF"/>
                </a:solidFill>
              </a:rPr>
              <a:t>e/m calorimeters          </a:t>
            </a:r>
          </a:p>
        </p:txBody>
      </p:sp>
      <p:sp>
        <p:nvSpPr>
          <p:cNvPr id="16" name="TextBox 15"/>
          <p:cNvSpPr txBox="1"/>
          <p:nvPr/>
        </p:nvSpPr>
        <p:spPr>
          <a:xfrm>
            <a:off x="0" y="3486151"/>
            <a:ext cx="1324251" cy="276999"/>
          </a:xfrm>
          <a:prstGeom prst="rect">
            <a:avLst/>
          </a:prstGeom>
          <a:solidFill>
            <a:srgbClr val="F2FF5F"/>
          </a:solidFill>
          <a:ln w="9525">
            <a:solidFill>
              <a:schemeClr val="bg2">
                <a:lumMod val="10000"/>
                <a:alpha val="63000"/>
              </a:schemeClr>
            </a:solidFill>
          </a:ln>
        </p:spPr>
        <p:txBody>
          <a:bodyPr wrap="none" rtlCol="0">
            <a:spAutoFit/>
          </a:bodyPr>
          <a:lstStyle/>
          <a:p>
            <a:r>
              <a:rPr lang="en-US" sz="1200" dirty="0">
                <a:solidFill>
                  <a:srgbClr val="1E1C11"/>
                </a:solidFill>
              </a:rPr>
              <a:t>silicon trackers</a:t>
            </a:r>
          </a:p>
        </p:txBody>
      </p:sp>
      <p:sp>
        <p:nvSpPr>
          <p:cNvPr id="17" name="TextBox 16"/>
          <p:cNvSpPr txBox="1"/>
          <p:nvPr/>
        </p:nvSpPr>
        <p:spPr>
          <a:xfrm>
            <a:off x="0" y="3189827"/>
            <a:ext cx="1216950" cy="276999"/>
          </a:xfrm>
          <a:prstGeom prst="rect">
            <a:avLst/>
          </a:prstGeom>
          <a:solidFill>
            <a:srgbClr val="FFD63F"/>
          </a:solidFill>
          <a:ln w="9525">
            <a:solidFill>
              <a:schemeClr val="bg2">
                <a:lumMod val="10000"/>
                <a:alpha val="63000"/>
              </a:schemeClr>
            </a:solidFill>
          </a:ln>
        </p:spPr>
        <p:txBody>
          <a:bodyPr wrap="none" rtlCol="0">
            <a:spAutoFit/>
          </a:bodyPr>
          <a:lstStyle/>
          <a:p>
            <a:r>
              <a:rPr lang="en-US" sz="1200" dirty="0">
                <a:solidFill>
                  <a:srgbClr val="1E1C11"/>
                </a:solidFill>
              </a:rPr>
              <a:t>GEM trackers</a:t>
            </a:r>
          </a:p>
        </p:txBody>
      </p:sp>
      <p:sp>
        <p:nvSpPr>
          <p:cNvPr id="18" name="TextBox 17"/>
          <p:cNvSpPr txBox="1"/>
          <p:nvPr/>
        </p:nvSpPr>
        <p:spPr>
          <a:xfrm>
            <a:off x="0" y="3771911"/>
            <a:ext cx="1564851" cy="276999"/>
          </a:xfrm>
          <a:prstGeom prst="rect">
            <a:avLst/>
          </a:prstGeom>
          <a:solidFill>
            <a:srgbClr val="CC3300"/>
          </a:solidFill>
          <a:ln w="9525">
            <a:solidFill>
              <a:schemeClr val="bg2">
                <a:lumMod val="10000"/>
                <a:alpha val="63000"/>
              </a:schemeClr>
            </a:solidFill>
          </a:ln>
        </p:spPr>
        <p:txBody>
          <a:bodyPr wrap="none" rtlCol="0">
            <a:spAutoFit/>
          </a:bodyPr>
          <a:lstStyle/>
          <a:p>
            <a:r>
              <a:rPr lang="en-US" sz="1200" dirty="0" err="1">
                <a:solidFill>
                  <a:schemeClr val="bg1"/>
                </a:solidFill>
              </a:rPr>
              <a:t>Micromegas</a:t>
            </a:r>
            <a:r>
              <a:rPr lang="en-US" sz="1200" dirty="0">
                <a:solidFill>
                  <a:schemeClr val="bg1"/>
                </a:solidFill>
              </a:rPr>
              <a:t> barrel</a:t>
            </a:r>
          </a:p>
        </p:txBody>
      </p:sp>
      <p:sp>
        <p:nvSpPr>
          <p:cNvPr id="19" name="TextBox 18"/>
          <p:cNvSpPr txBox="1"/>
          <p:nvPr/>
        </p:nvSpPr>
        <p:spPr>
          <a:xfrm>
            <a:off x="0" y="2872326"/>
            <a:ext cx="468923" cy="276999"/>
          </a:xfrm>
          <a:prstGeom prst="rect">
            <a:avLst/>
          </a:prstGeom>
          <a:solidFill>
            <a:srgbClr val="4BD7E1"/>
          </a:solidFill>
          <a:ln w="9525">
            <a:solidFill>
              <a:schemeClr val="bg2">
                <a:lumMod val="10000"/>
                <a:alpha val="63000"/>
              </a:schemeClr>
            </a:solidFill>
          </a:ln>
        </p:spPr>
        <p:txBody>
          <a:bodyPr wrap="none" rtlCol="0">
            <a:spAutoFit/>
          </a:bodyPr>
          <a:lstStyle/>
          <a:p>
            <a:r>
              <a:rPr lang="en-US" sz="1200" dirty="0">
                <a:solidFill>
                  <a:schemeClr val="bg2">
                    <a:lumMod val="10000"/>
                  </a:schemeClr>
                </a:solidFill>
              </a:rPr>
              <a:t>TPC</a:t>
            </a:r>
          </a:p>
        </p:txBody>
      </p:sp>
      <p:sp>
        <p:nvSpPr>
          <p:cNvPr id="20" name="TextBox 19"/>
          <p:cNvSpPr txBox="1"/>
          <p:nvPr/>
        </p:nvSpPr>
        <p:spPr>
          <a:xfrm>
            <a:off x="2764367" y="3750741"/>
            <a:ext cx="1723549" cy="276999"/>
          </a:xfrm>
          <a:prstGeom prst="rect">
            <a:avLst/>
          </a:prstGeom>
          <a:solidFill>
            <a:schemeClr val="bg1">
              <a:lumMod val="85000"/>
            </a:schemeClr>
          </a:solidFill>
          <a:ln w="9525">
            <a:solidFill>
              <a:schemeClr val="bg2">
                <a:lumMod val="10000"/>
                <a:alpha val="63000"/>
              </a:schemeClr>
            </a:solidFill>
          </a:ln>
        </p:spPr>
        <p:txBody>
          <a:bodyPr wrap="none" rtlCol="0">
            <a:spAutoFit/>
          </a:bodyPr>
          <a:lstStyle/>
          <a:p>
            <a:r>
              <a:rPr lang="en-US" sz="1200" dirty="0">
                <a:solidFill>
                  <a:srgbClr val="1E1C11"/>
                </a:solidFill>
              </a:rPr>
              <a:t>3T solenoid cryostat</a:t>
            </a:r>
          </a:p>
        </p:txBody>
      </p:sp>
      <p:sp>
        <p:nvSpPr>
          <p:cNvPr id="21" name="TextBox 20"/>
          <p:cNvSpPr txBox="1"/>
          <p:nvPr/>
        </p:nvSpPr>
        <p:spPr>
          <a:xfrm>
            <a:off x="3421945" y="3454407"/>
            <a:ext cx="1118306" cy="276999"/>
          </a:xfrm>
          <a:prstGeom prst="rect">
            <a:avLst/>
          </a:prstGeom>
          <a:solidFill>
            <a:srgbClr val="000080"/>
          </a:solidFill>
          <a:ln w="9525">
            <a:solidFill>
              <a:srgbClr val="0000FF">
                <a:alpha val="63000"/>
              </a:srgbClr>
            </a:solidFill>
          </a:ln>
        </p:spPr>
        <p:txBody>
          <a:bodyPr wrap="square" rtlCol="0">
            <a:spAutoFit/>
          </a:bodyPr>
          <a:lstStyle/>
          <a:p>
            <a:r>
              <a:rPr lang="en-US" sz="1200" dirty="0">
                <a:solidFill>
                  <a:srgbClr val="FFFFFF"/>
                </a:solidFill>
              </a:rPr>
              <a:t>magnet yoke          </a:t>
            </a:r>
          </a:p>
        </p:txBody>
      </p:sp>
      <p:sp>
        <p:nvSpPr>
          <p:cNvPr id="22" name="TextBox 21"/>
          <p:cNvSpPr txBox="1"/>
          <p:nvPr/>
        </p:nvSpPr>
        <p:spPr>
          <a:xfrm>
            <a:off x="4440767" y="3750741"/>
            <a:ext cx="111443" cy="276999"/>
          </a:xfrm>
          <a:prstGeom prst="rect">
            <a:avLst/>
          </a:prstGeom>
          <a:solidFill>
            <a:srgbClr val="FF0000">
              <a:alpha val="88000"/>
            </a:srgbClr>
          </a:solidFill>
          <a:ln w="9525">
            <a:solidFill>
              <a:schemeClr val="bg2">
                <a:lumMod val="10000"/>
                <a:alpha val="63000"/>
              </a:schemeClr>
            </a:solidFill>
          </a:ln>
        </p:spPr>
        <p:txBody>
          <a:bodyPr wrap="square" rtlCol="0">
            <a:spAutoFit/>
          </a:bodyPr>
          <a:lstStyle/>
          <a:p>
            <a:endParaRPr lang="en-US" sz="1200" dirty="0">
              <a:solidFill>
                <a:schemeClr val="bg2">
                  <a:lumMod val="10000"/>
                </a:schemeClr>
              </a:solidFill>
            </a:endParaRPr>
          </a:p>
        </p:txBody>
      </p:sp>
      <p:cxnSp>
        <p:nvCxnSpPr>
          <p:cNvPr id="24" name="Straight Connector 23"/>
          <p:cNvCxnSpPr/>
          <p:nvPr/>
        </p:nvCxnSpPr>
        <p:spPr bwMode="auto">
          <a:xfrm>
            <a:off x="0" y="886349"/>
            <a:ext cx="9144000" cy="10583"/>
          </a:xfrm>
          <a:prstGeom prst="line">
            <a:avLst/>
          </a:prstGeom>
          <a:solidFill>
            <a:schemeClr val="accent1"/>
          </a:solidFill>
          <a:ln w="19050" cap="flat" cmpd="sng" algn="ctr">
            <a:solidFill>
              <a:srgbClr val="0000FF"/>
            </a:solidFill>
            <a:prstDash val="lgDash"/>
            <a:round/>
            <a:headEnd type="none" w="med" len="med"/>
            <a:tailEnd type="none" w="med" len="med"/>
          </a:ln>
          <a:effectLst/>
        </p:spPr>
      </p:cxnSp>
      <p:sp>
        <p:nvSpPr>
          <p:cNvPr id="27" name="TextBox 26"/>
          <p:cNvSpPr txBox="1"/>
          <p:nvPr/>
        </p:nvSpPr>
        <p:spPr>
          <a:xfrm>
            <a:off x="0" y="1041411"/>
            <a:ext cx="1033631" cy="400110"/>
          </a:xfrm>
          <a:prstGeom prst="rect">
            <a:avLst/>
          </a:prstGeom>
          <a:noFill/>
        </p:spPr>
        <p:txBody>
          <a:bodyPr wrap="none" rtlCol="0">
            <a:spAutoFit/>
          </a:bodyPr>
          <a:lstStyle/>
          <a:p>
            <a:r>
              <a:rPr lang="en-US" sz="2000" dirty="0" err="1">
                <a:solidFill>
                  <a:srgbClr val="000000"/>
                </a:solidFill>
                <a:latin typeface="Comic Sans MS" charset="0"/>
                <a:ea typeface="Comic Sans MS" charset="0"/>
                <a:cs typeface="Comic Sans MS" charset="0"/>
              </a:rPr>
              <a:t>BeAST</a:t>
            </a:r>
            <a:endParaRPr lang="en-US" sz="2000" dirty="0">
              <a:solidFill>
                <a:srgbClr val="000000"/>
              </a:solidFill>
              <a:latin typeface="Comic Sans MS" charset="0"/>
              <a:ea typeface="Comic Sans MS" charset="0"/>
              <a:cs typeface="Comic Sans MS" charset="0"/>
            </a:endParaRPr>
          </a:p>
        </p:txBody>
      </p:sp>
      <p:pic>
        <p:nvPicPr>
          <p:cNvPr id="31" name="Picture 30"/>
          <p:cNvPicPr>
            <a:picLocks noChangeAspect="1"/>
          </p:cNvPicPr>
          <p:nvPr/>
        </p:nvPicPr>
        <p:blipFill>
          <a:blip r:embed="rId3"/>
          <a:stretch>
            <a:fillRect/>
          </a:stretch>
        </p:blipFill>
        <p:spPr>
          <a:xfrm>
            <a:off x="4669368" y="1132421"/>
            <a:ext cx="4280535" cy="2622550"/>
          </a:xfrm>
          <a:prstGeom prst="rect">
            <a:avLst/>
          </a:prstGeom>
        </p:spPr>
      </p:pic>
      <p:sp>
        <p:nvSpPr>
          <p:cNvPr id="2" name="TextBox 1"/>
          <p:cNvSpPr txBox="1"/>
          <p:nvPr/>
        </p:nvSpPr>
        <p:spPr>
          <a:xfrm>
            <a:off x="1888070" y="4680420"/>
            <a:ext cx="5418667" cy="1815882"/>
          </a:xfrm>
          <a:prstGeom prst="rect">
            <a:avLst/>
          </a:prstGeom>
          <a:noFill/>
        </p:spPr>
        <p:txBody>
          <a:bodyPr wrap="square" rtlCol="0">
            <a:spAutoFit/>
          </a:bodyPr>
          <a:lstStyle/>
          <a:p>
            <a:r>
              <a:rPr lang="en-US" sz="1400" dirty="0">
                <a:latin typeface="Comic Sans MS" charset="0"/>
                <a:ea typeface="Comic Sans MS" charset="0"/>
                <a:cs typeface="Comic Sans MS" charset="0"/>
              </a:rPr>
              <a:t>Both (EIC &amp; JLEIC) IR-designs integrate </a:t>
            </a:r>
          </a:p>
          <a:p>
            <a:r>
              <a:rPr lang="en-US" sz="1400" dirty="0">
                <a:latin typeface="Comic Sans MS" charset="0"/>
                <a:ea typeface="Comic Sans MS" charset="0"/>
                <a:cs typeface="Comic Sans MS" charset="0"/>
              </a:rPr>
              <a:t>auxiliary detectors from the beginning:</a:t>
            </a:r>
          </a:p>
          <a:p>
            <a:r>
              <a:rPr lang="en-US" sz="1400" dirty="0">
                <a:solidFill>
                  <a:srgbClr val="0000FF"/>
                </a:solidFill>
                <a:latin typeface="Comic Sans MS" charset="0"/>
                <a:ea typeface="Comic Sans MS" charset="0"/>
                <a:cs typeface="Comic Sans MS" charset="0"/>
                <a:sym typeface="Wingdings"/>
              </a:rPr>
              <a:t></a:t>
            </a:r>
            <a:r>
              <a:rPr lang="en-US" sz="1400" dirty="0">
                <a:latin typeface="Comic Sans MS" charset="0"/>
                <a:ea typeface="Comic Sans MS" charset="0"/>
                <a:cs typeface="Comic Sans MS" charset="0"/>
                <a:sym typeface="Wingdings"/>
              </a:rPr>
              <a:t> critical for physics program and to control systematics</a:t>
            </a:r>
            <a:endParaRPr lang="en-US" sz="1400" dirty="0">
              <a:latin typeface="Comic Sans MS" charset="0"/>
              <a:ea typeface="Comic Sans MS" charset="0"/>
              <a:cs typeface="Comic Sans MS" charset="0"/>
            </a:endParaRPr>
          </a:p>
          <a:p>
            <a:pPr marL="285750" indent="-285750">
              <a:buClr>
                <a:srgbClr val="0000FF"/>
              </a:buClr>
              <a:buFont typeface="Wingdings" charset="2"/>
              <a:buChar char="q"/>
            </a:pPr>
            <a:r>
              <a:rPr lang="en-US" sz="1400" dirty="0">
                <a:latin typeface="Comic Sans MS" charset="0"/>
                <a:ea typeface="Comic Sans MS" charset="0"/>
                <a:cs typeface="Comic Sans MS" charset="0"/>
              </a:rPr>
              <a:t>luminosity monitors</a:t>
            </a:r>
          </a:p>
          <a:p>
            <a:pPr marL="285750" indent="-285750">
              <a:buClr>
                <a:srgbClr val="0000FF"/>
              </a:buClr>
              <a:buFont typeface="Wingdings" charset="2"/>
              <a:buChar char="q"/>
            </a:pPr>
            <a:r>
              <a:rPr lang="en-US" sz="1400" dirty="0">
                <a:latin typeface="Comic Sans MS" charset="0"/>
                <a:ea typeface="Comic Sans MS" charset="0"/>
                <a:cs typeface="Comic Sans MS" charset="0"/>
              </a:rPr>
              <a:t>large acceptance for diffractive proton detection and neutrons from nuclear breakup</a:t>
            </a:r>
          </a:p>
          <a:p>
            <a:pPr marL="285750" indent="-285750">
              <a:buClr>
                <a:srgbClr val="0000FF"/>
              </a:buClr>
              <a:buFont typeface="Wingdings" charset="2"/>
              <a:buChar char="q"/>
            </a:pPr>
            <a:r>
              <a:rPr lang="en-US" sz="1400" dirty="0">
                <a:latin typeface="Comic Sans MS" charset="0"/>
                <a:ea typeface="Comic Sans MS" charset="0"/>
                <a:cs typeface="Comic Sans MS" charset="0"/>
              </a:rPr>
              <a:t>electron &amp; hadron </a:t>
            </a:r>
            <a:r>
              <a:rPr lang="en-US" sz="1400" dirty="0" err="1">
                <a:latin typeface="Comic Sans MS" charset="0"/>
                <a:ea typeface="Comic Sans MS" charset="0"/>
                <a:cs typeface="Comic Sans MS" charset="0"/>
              </a:rPr>
              <a:t>polarimetry</a:t>
            </a:r>
            <a:endParaRPr lang="en-US" sz="1400" dirty="0">
              <a:latin typeface="Comic Sans MS" charset="0"/>
              <a:ea typeface="Comic Sans MS" charset="0"/>
              <a:cs typeface="Comic Sans MS" charset="0"/>
            </a:endParaRPr>
          </a:p>
          <a:p>
            <a:pPr marL="285750" indent="-285750">
              <a:buClr>
                <a:srgbClr val="0000FF"/>
              </a:buClr>
              <a:buFont typeface="Wingdings" charset="2"/>
              <a:buChar char="q"/>
            </a:pPr>
            <a:r>
              <a:rPr lang="en-US" sz="1400" dirty="0">
                <a:latin typeface="Comic Sans MS" charset="0"/>
                <a:ea typeface="Comic Sans MS" charset="0"/>
                <a:cs typeface="Comic Sans MS" charset="0"/>
              </a:rPr>
              <a:t>low Q</a:t>
            </a:r>
            <a:r>
              <a:rPr lang="en-US" sz="1400" baseline="30000" dirty="0">
                <a:latin typeface="Comic Sans MS" charset="0"/>
                <a:ea typeface="Comic Sans MS" charset="0"/>
                <a:cs typeface="Comic Sans MS" charset="0"/>
              </a:rPr>
              <a:t>2</a:t>
            </a:r>
            <a:r>
              <a:rPr lang="en-US" sz="1400" dirty="0">
                <a:latin typeface="Comic Sans MS" charset="0"/>
                <a:ea typeface="Comic Sans MS" charset="0"/>
                <a:cs typeface="Comic Sans MS" charset="0"/>
              </a:rPr>
              <a:t>-tagger</a:t>
            </a:r>
          </a:p>
        </p:txBody>
      </p:sp>
      <p:sp>
        <p:nvSpPr>
          <p:cNvPr id="5" name="TextBox 4"/>
          <p:cNvSpPr txBox="1"/>
          <p:nvPr/>
        </p:nvSpPr>
        <p:spPr>
          <a:xfrm>
            <a:off x="1316078" y="4292602"/>
            <a:ext cx="6524543" cy="369332"/>
          </a:xfrm>
          <a:prstGeom prst="rect">
            <a:avLst/>
          </a:prstGeom>
          <a:noFill/>
        </p:spPr>
        <p:txBody>
          <a:bodyPr wrap="none" rtlCol="0">
            <a:spAutoFit/>
          </a:bodyPr>
          <a:lstStyle/>
          <a:p>
            <a:r>
              <a:rPr lang="en-US" dirty="0">
                <a:latin typeface="Comic Sans MS" charset="0"/>
                <a:ea typeface="Comic Sans MS" charset="0"/>
                <a:cs typeface="Comic Sans MS" charset="0"/>
              </a:rPr>
              <a:t>Current emphasis on the design of a multipurpose detector</a:t>
            </a:r>
          </a:p>
        </p:txBody>
      </p:sp>
      <p:sp>
        <p:nvSpPr>
          <p:cNvPr id="25" name="TextBox 24"/>
          <p:cNvSpPr txBox="1"/>
          <p:nvPr/>
        </p:nvSpPr>
        <p:spPr>
          <a:xfrm rot="20700000">
            <a:off x="322173" y="1595902"/>
            <a:ext cx="7210628" cy="1938992"/>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none" rtlCol="0">
            <a:spAutoFit/>
          </a:bodyPr>
          <a:lstStyle/>
          <a:p>
            <a:r>
              <a:rPr lang="en-US" sz="2000" dirty="0">
                <a:solidFill>
                  <a:srgbClr val="0000FF"/>
                </a:solidFill>
                <a:latin typeface="Comic Sans MS" charset="0"/>
                <a:ea typeface="Comic Sans MS" charset="0"/>
                <a:cs typeface="Comic Sans MS" charset="0"/>
              </a:rPr>
              <a:t>Overall detector requirements:</a:t>
            </a:r>
          </a:p>
          <a:p>
            <a:pPr marL="342900" indent="-342900">
              <a:buClr>
                <a:srgbClr val="0000FF"/>
              </a:buClr>
              <a:buFont typeface="Wingdings" charset="2"/>
              <a:buChar char="q"/>
            </a:pPr>
            <a:r>
              <a:rPr lang="en-US" sz="2000" dirty="0">
                <a:solidFill>
                  <a:srgbClr val="322F31"/>
                </a:solidFill>
                <a:latin typeface="Comic Sans MS" charset="0"/>
                <a:ea typeface="Comic Sans MS" charset="0"/>
                <a:cs typeface="Comic Sans MS" charset="0"/>
              </a:rPr>
              <a:t>large acceptance: -4.0 ≲ </a:t>
            </a:r>
            <a:r>
              <a:rPr lang="en-US" sz="2000" dirty="0">
                <a:solidFill>
                  <a:srgbClr val="322F31"/>
                </a:solidFill>
                <a:latin typeface="Symbol" charset="2"/>
                <a:ea typeface="Symbol" charset="2"/>
                <a:cs typeface="Symbol" charset="2"/>
              </a:rPr>
              <a:t>h</a:t>
            </a:r>
            <a:r>
              <a:rPr lang="en-US" sz="2000" dirty="0">
                <a:solidFill>
                  <a:srgbClr val="322F31"/>
                </a:solidFill>
                <a:latin typeface="Comic Sans MS" charset="0"/>
                <a:ea typeface="Comic Sans MS" charset="0"/>
                <a:cs typeface="Comic Sans MS" charset="0"/>
              </a:rPr>
              <a:t> ≲ 4.0</a:t>
            </a:r>
          </a:p>
          <a:p>
            <a:pPr marL="342900" indent="-342900">
              <a:buClr>
                <a:srgbClr val="0000FF"/>
              </a:buClr>
              <a:buFont typeface="Wingdings" charset="2"/>
              <a:buChar char="q"/>
            </a:pPr>
            <a:r>
              <a:rPr lang="en-US" sz="2000" dirty="0">
                <a:solidFill>
                  <a:srgbClr val="322F31"/>
                </a:solidFill>
                <a:latin typeface="Comic Sans MS" charset="0"/>
                <a:ea typeface="Comic Sans MS" charset="0"/>
                <a:cs typeface="Comic Sans MS" charset="0"/>
              </a:rPr>
              <a:t>high precision low mass tracking </a:t>
            </a:r>
          </a:p>
          <a:p>
            <a:pPr marL="342900" indent="-342900">
              <a:buClr>
                <a:srgbClr val="0000FF"/>
              </a:buClr>
              <a:buFont typeface="Wingdings" charset="2"/>
              <a:buChar char="q"/>
            </a:pPr>
            <a:r>
              <a:rPr lang="en-US" sz="2000" dirty="0">
                <a:solidFill>
                  <a:srgbClr val="322F31"/>
                </a:solidFill>
                <a:latin typeface="Comic Sans MS" charset="0"/>
                <a:ea typeface="Comic Sans MS" charset="0"/>
                <a:cs typeface="Comic Sans MS" charset="0"/>
              </a:rPr>
              <a:t>equal coverage of tracking and EM-</a:t>
            </a:r>
            <a:r>
              <a:rPr lang="en-US" sz="2000" dirty="0" err="1">
                <a:solidFill>
                  <a:srgbClr val="322F31"/>
                </a:solidFill>
                <a:latin typeface="Comic Sans MS" charset="0"/>
                <a:ea typeface="Comic Sans MS" charset="0"/>
                <a:cs typeface="Comic Sans MS" charset="0"/>
              </a:rPr>
              <a:t>calorimetry</a:t>
            </a:r>
            <a:r>
              <a:rPr lang="en-US" sz="2000" dirty="0">
                <a:solidFill>
                  <a:srgbClr val="322F31"/>
                </a:solidFill>
                <a:latin typeface="Comic Sans MS" charset="0"/>
                <a:ea typeface="Comic Sans MS" charset="0"/>
                <a:cs typeface="Comic Sans MS" charset="0"/>
              </a:rPr>
              <a:t> </a:t>
            </a:r>
          </a:p>
          <a:p>
            <a:pPr marL="342900" indent="-342900">
              <a:buClr>
                <a:srgbClr val="0000FF"/>
              </a:buClr>
              <a:buFont typeface="Wingdings" charset="2"/>
              <a:buChar char="q"/>
            </a:pPr>
            <a:r>
              <a:rPr lang="en-US" sz="2000" dirty="0">
                <a:solidFill>
                  <a:srgbClr val="322F31"/>
                </a:solidFill>
                <a:latin typeface="Comic Sans MS" charset="0"/>
                <a:ea typeface="Comic Sans MS" charset="0"/>
                <a:cs typeface="Comic Sans MS" charset="0"/>
              </a:rPr>
              <a:t>high performance PID to separate </a:t>
            </a:r>
            <a:r>
              <a:rPr lang="en-US" sz="2000" dirty="0">
                <a:solidFill>
                  <a:srgbClr val="322F31"/>
                </a:solidFill>
                <a:latin typeface="Symbol" charset="2"/>
                <a:ea typeface="Symbol" charset="2"/>
                <a:cs typeface="Symbol" charset="2"/>
              </a:rPr>
              <a:t>p</a:t>
            </a:r>
            <a:r>
              <a:rPr lang="en-US" sz="2000" dirty="0">
                <a:solidFill>
                  <a:srgbClr val="322F31"/>
                </a:solidFill>
                <a:latin typeface="Comic Sans MS" charset="0"/>
                <a:ea typeface="Comic Sans MS" charset="0"/>
                <a:cs typeface="Comic Sans MS" charset="0"/>
              </a:rPr>
              <a:t>, K, p on track level </a:t>
            </a:r>
          </a:p>
          <a:p>
            <a:pPr marL="342900" indent="-342900">
              <a:buClr>
                <a:srgbClr val="0000FF"/>
              </a:buClr>
              <a:buFont typeface="Wingdings" charset="2"/>
              <a:buChar char="q"/>
            </a:pPr>
            <a:r>
              <a:rPr lang="en-US" sz="2000" dirty="0">
                <a:solidFill>
                  <a:srgbClr val="322F31"/>
                </a:solidFill>
                <a:latin typeface="Comic Sans MS" charset="0"/>
                <a:ea typeface="Comic Sans MS" charset="0"/>
                <a:cs typeface="Comic Sans MS" charset="0"/>
              </a:rPr>
              <a:t>high control on systematic effects</a:t>
            </a:r>
          </a:p>
        </p:txBody>
      </p:sp>
    </p:spTree>
    <p:extLst>
      <p:ext uri="{BB962C8B-B14F-4D97-AF65-F5344CB8AC3E}">
        <p14:creationId xmlns:p14="http://schemas.microsoft.com/office/powerpoint/2010/main" val="1829790332"/>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3" presetClass="entr" presetSubtype="1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blinds(horizontal)">
                                      <p:cBhvr>
                                        <p:cTn id="9" dur="500"/>
                                        <p:tgtEl>
                                          <p:spTgt spid="12"/>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linds(horizontal)">
                                      <p:cBhvr>
                                        <p:cTn id="21" dur="500"/>
                                        <p:tgtEl>
                                          <p:spTgt spid="1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linds(horizontal)">
                                      <p:cBhvr>
                                        <p:cTn id="24" dur="500"/>
                                        <p:tgtEl>
                                          <p:spTgt spid="17"/>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linds(horizontal)">
                                      <p:cBhvr>
                                        <p:cTn id="30" dur="500"/>
                                        <p:tgtEl>
                                          <p:spTgt spid="19"/>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linds(horizontal)">
                                      <p:cBhvr>
                                        <p:cTn id="33" dur="500"/>
                                        <p:tgtEl>
                                          <p:spTgt spid="2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linds(horizontal)">
                                      <p:cBhvr>
                                        <p:cTn id="36" dur="500"/>
                                        <p:tgtEl>
                                          <p:spTgt spid="2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linds(horizontal)">
                                      <p:cBhvr>
                                        <p:cTn id="39" dur="500"/>
                                        <p:tgtEl>
                                          <p:spTgt spid="2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linds(horizont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linds(horizontal)">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linds(horizontal)">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7" grpId="0"/>
      <p:bldP spid="2" grpId="0"/>
      <p:bldP spid="2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east.png"/>
          <p:cNvPicPr>
            <a:picLocks noChangeAspect="1"/>
          </p:cNvPicPr>
          <p:nvPr/>
        </p:nvPicPr>
        <p:blipFill rotWithShape="1">
          <a:blip r:embed="rId2">
            <a:extLst>
              <a:ext uri="{28A0092B-C50C-407E-A947-70E740481C1C}">
                <a14:useLocalDpi xmlns:a14="http://schemas.microsoft.com/office/drawing/2010/main" val="0"/>
              </a:ext>
            </a:extLst>
          </a:blip>
          <a:srcRect l="14999" t="9679" r="7001" b="3120"/>
          <a:stretch/>
        </p:blipFill>
        <p:spPr>
          <a:xfrm rot="19980000">
            <a:off x="874752" y="3728673"/>
            <a:ext cx="3913876" cy="2734696"/>
          </a:xfrm>
          <a:prstGeom prst="rect">
            <a:avLst/>
          </a:prstGeom>
        </p:spPr>
      </p:pic>
      <p:sp>
        <p:nvSpPr>
          <p:cNvPr id="3" name="Date Placeholder 2"/>
          <p:cNvSpPr>
            <a:spLocks noGrp="1"/>
          </p:cNvSpPr>
          <p:nvPr>
            <p:ph type="dt" sz="half" idx="10"/>
          </p:nvPr>
        </p:nvSpPr>
        <p:spPr/>
        <p:txBody>
          <a:bodyPr/>
          <a:lstStyle/>
          <a:p>
            <a:r>
              <a:rPr lang="en-US"/>
              <a:t>E.C. Aschenauer</a:t>
            </a:r>
          </a:p>
        </p:txBody>
      </p:sp>
      <p:sp>
        <p:nvSpPr>
          <p:cNvPr id="4" name="Footer Placeholder 3"/>
          <p:cNvSpPr>
            <a:spLocks noGrp="1"/>
          </p:cNvSpPr>
          <p:nvPr>
            <p:ph type="ftr" sz="quarter" idx="11"/>
          </p:nvPr>
        </p:nvSpPr>
        <p:spPr/>
        <p:txBody>
          <a:bodyPr/>
          <a:lstStyle/>
          <a:p>
            <a:r>
              <a:rPr lang="cs-CZ"/>
              <a:t>HENPIC April 2020</a:t>
            </a:r>
            <a:endParaRPr lang="en-US" dirty="0"/>
          </a:p>
        </p:txBody>
      </p:sp>
      <p:sp>
        <p:nvSpPr>
          <p:cNvPr id="5" name="Slide Number Placeholder 4"/>
          <p:cNvSpPr>
            <a:spLocks noGrp="1"/>
          </p:cNvSpPr>
          <p:nvPr>
            <p:ph type="sldNum" sz="quarter" idx="12"/>
          </p:nvPr>
        </p:nvSpPr>
        <p:spPr/>
        <p:txBody>
          <a:bodyPr/>
          <a:lstStyle/>
          <a:p>
            <a:fld id="{1EC7F85B-340E-9941-AF39-030851572DD6}" type="slidenum">
              <a:rPr lang="en-US" altLang="ja-JP" smtClean="0"/>
              <a:pPr/>
              <a:t>52</a:t>
            </a:fld>
            <a:endParaRPr lang="en-US" altLang="ja-JP"/>
          </a:p>
        </p:txBody>
      </p:sp>
      <p:sp>
        <p:nvSpPr>
          <p:cNvPr id="2" name="Title 1"/>
          <p:cNvSpPr>
            <a:spLocks noGrp="1"/>
          </p:cNvSpPr>
          <p:nvPr>
            <p:ph type="title"/>
          </p:nvPr>
        </p:nvSpPr>
        <p:spPr/>
        <p:txBody>
          <a:bodyPr>
            <a:normAutofit/>
          </a:bodyPr>
          <a:lstStyle/>
          <a:p>
            <a:r>
              <a:rPr lang="en-US" dirty="0"/>
              <a:t>IR Requirements from Physics</a:t>
            </a:r>
          </a:p>
        </p:txBody>
      </p:sp>
      <p:sp>
        <p:nvSpPr>
          <p:cNvPr id="60" name="TextBox 59"/>
          <p:cNvSpPr txBox="1"/>
          <p:nvPr/>
        </p:nvSpPr>
        <p:spPr>
          <a:xfrm>
            <a:off x="0" y="513495"/>
            <a:ext cx="5997155" cy="2985433"/>
          </a:xfrm>
          <a:prstGeom prst="rect">
            <a:avLst/>
          </a:prstGeom>
          <a:noFill/>
        </p:spPr>
        <p:txBody>
          <a:bodyPr wrap="none" rtlCol="0">
            <a:spAutoFit/>
          </a:bodyPr>
          <a:lstStyle/>
          <a:p>
            <a:r>
              <a:rPr lang="en-US" u="sng" dirty="0">
                <a:solidFill>
                  <a:srgbClr val="00FF00"/>
                </a:solidFill>
                <a:latin typeface="Comic Sans MS"/>
                <a:cs typeface="Comic Sans MS"/>
              </a:rPr>
              <a:t>Exclusive Reactions in </a:t>
            </a:r>
            <a:r>
              <a:rPr lang="en-US" u="sng" dirty="0" err="1">
                <a:solidFill>
                  <a:srgbClr val="00FF00"/>
                </a:solidFill>
                <a:latin typeface="Comic Sans MS"/>
                <a:cs typeface="Comic Sans MS"/>
              </a:rPr>
              <a:t>ep</a:t>
            </a:r>
            <a:r>
              <a:rPr lang="en-US" u="sng" dirty="0">
                <a:solidFill>
                  <a:srgbClr val="00FF00"/>
                </a:solidFill>
                <a:latin typeface="Comic Sans MS"/>
                <a:cs typeface="Comic Sans MS"/>
              </a:rPr>
              <a:t>/</a:t>
            </a:r>
            <a:r>
              <a:rPr lang="en-US" u="sng" dirty="0" err="1">
                <a:solidFill>
                  <a:srgbClr val="00FF00"/>
                </a:solidFill>
                <a:latin typeface="Comic Sans MS"/>
                <a:cs typeface="Comic Sans MS"/>
              </a:rPr>
              <a:t>eA</a:t>
            </a:r>
            <a:r>
              <a:rPr lang="en-US" u="sng" dirty="0">
                <a:solidFill>
                  <a:srgbClr val="00FF00"/>
                </a:solidFill>
                <a:latin typeface="Comic Sans MS"/>
                <a:cs typeface="Comic Sans MS"/>
              </a:rPr>
              <a:t>:</a:t>
            </a:r>
          </a:p>
          <a:p>
            <a:pPr marL="285750" indent="-285750">
              <a:buClr>
                <a:srgbClr val="00FF00"/>
              </a:buClr>
              <a:buFont typeface="Wingdings" charset="2"/>
              <a:buChar char="q"/>
            </a:pPr>
            <a:r>
              <a:rPr lang="en-US" sz="1600" dirty="0">
                <a:solidFill>
                  <a:schemeClr val="dk1"/>
                </a:solidFill>
                <a:latin typeface="Comic Sans MS"/>
                <a:cs typeface="Comic Sans MS"/>
              </a:rPr>
              <a:t>Exclusivity criteria: </a:t>
            </a:r>
            <a:endParaRPr lang="en-US" sz="1600" dirty="0">
              <a:solidFill>
                <a:schemeClr val="dk1"/>
              </a:solidFill>
              <a:latin typeface="Comic Sans MS"/>
              <a:cs typeface="Comic Sans MS"/>
              <a:sym typeface="Wingdings"/>
            </a:endParaRPr>
          </a:p>
          <a:p>
            <a:pPr marL="742950" lvl="1" indent="-285750">
              <a:buClr>
                <a:srgbClr val="00FF00"/>
              </a:buClr>
              <a:buFont typeface="Wingdings" charset="2"/>
              <a:buChar char="Ø"/>
            </a:pPr>
            <a:r>
              <a:rPr lang="en-US" sz="1600" dirty="0" err="1">
                <a:solidFill>
                  <a:srgbClr val="0000FF"/>
                </a:solidFill>
                <a:latin typeface="Comic Sans MS"/>
                <a:cs typeface="Comic Sans MS"/>
                <a:sym typeface="Wingdings"/>
              </a:rPr>
              <a:t>eA</a:t>
            </a:r>
            <a:r>
              <a:rPr lang="en-US" sz="1600" dirty="0">
                <a:solidFill>
                  <a:srgbClr val="0000FF"/>
                </a:solidFill>
                <a:latin typeface="Comic Sans MS"/>
                <a:cs typeface="Comic Sans MS"/>
                <a:sym typeface="Wingdings"/>
              </a:rPr>
              <a:t>:</a:t>
            </a:r>
            <a:r>
              <a:rPr lang="en-US" sz="1600" dirty="0">
                <a:solidFill>
                  <a:schemeClr val="dk1"/>
                </a:solidFill>
                <a:latin typeface="Comic Sans MS"/>
                <a:cs typeface="Comic Sans MS"/>
                <a:sym typeface="Wingdings"/>
              </a:rPr>
              <a:t> large rapidity coverage  rapidity gap events</a:t>
            </a:r>
          </a:p>
          <a:p>
            <a:pPr marL="1200150" lvl="2" indent="-285750">
              <a:buClr>
                <a:srgbClr val="00FF00"/>
              </a:buClr>
              <a:buFont typeface="Wingdings" charset="2"/>
              <a:buChar char="Ø"/>
            </a:pPr>
            <a:r>
              <a:rPr lang="en-US" sz="1600" dirty="0" err="1">
                <a:solidFill>
                  <a:schemeClr val="dk1"/>
                </a:solidFill>
                <a:latin typeface="Comic Sans MS"/>
                <a:cs typeface="Comic Sans MS"/>
                <a:sym typeface="Wingdings"/>
              </a:rPr>
              <a:t>HCal</a:t>
            </a:r>
            <a:r>
              <a:rPr lang="en-US" sz="1600" dirty="0">
                <a:solidFill>
                  <a:schemeClr val="dk1"/>
                </a:solidFill>
                <a:latin typeface="Comic Sans MS"/>
                <a:cs typeface="Comic Sans MS"/>
                <a:sym typeface="Wingdings"/>
              </a:rPr>
              <a:t> for 1&lt;</a:t>
            </a:r>
            <a:r>
              <a:rPr lang="en-US" sz="1600" dirty="0">
                <a:solidFill>
                  <a:schemeClr val="dk1"/>
                </a:solidFill>
                <a:latin typeface="Symbol" charset="2"/>
                <a:cs typeface="Symbol" charset="2"/>
                <a:sym typeface="Wingdings"/>
              </a:rPr>
              <a:t>h</a:t>
            </a:r>
            <a:r>
              <a:rPr lang="en-US" sz="1600" dirty="0">
                <a:solidFill>
                  <a:schemeClr val="dk1"/>
                </a:solidFill>
                <a:latin typeface="Comic Sans MS"/>
                <a:cs typeface="Comic Sans MS"/>
                <a:sym typeface="Wingdings"/>
              </a:rPr>
              <a:t>&lt;4.5</a:t>
            </a:r>
          </a:p>
          <a:p>
            <a:pPr marL="742950" lvl="1" indent="-285750">
              <a:buClr>
                <a:srgbClr val="00FF00"/>
              </a:buClr>
              <a:buFont typeface="Wingdings" charset="2"/>
              <a:buChar char="Ø"/>
            </a:pPr>
            <a:r>
              <a:rPr lang="en-US" sz="1600" dirty="0" err="1">
                <a:solidFill>
                  <a:srgbClr val="0000FF"/>
                </a:solidFill>
                <a:latin typeface="Comic Sans MS"/>
                <a:cs typeface="Comic Sans MS"/>
              </a:rPr>
              <a:t>ep</a:t>
            </a:r>
            <a:r>
              <a:rPr lang="en-US" sz="1600" dirty="0">
                <a:solidFill>
                  <a:srgbClr val="0000FF"/>
                </a:solidFill>
                <a:latin typeface="Comic Sans MS"/>
                <a:cs typeface="Comic Sans MS"/>
              </a:rPr>
              <a:t>:</a:t>
            </a:r>
            <a:r>
              <a:rPr lang="en-US" sz="1600" dirty="0">
                <a:solidFill>
                  <a:schemeClr val="dk1"/>
                </a:solidFill>
                <a:latin typeface="Comic Sans MS"/>
                <a:cs typeface="Comic Sans MS"/>
              </a:rPr>
              <a:t> reconstruction of all particles in event</a:t>
            </a:r>
          </a:p>
          <a:p>
            <a:pPr marL="1200150" lvl="2" indent="-285750">
              <a:buClr>
                <a:srgbClr val="00FF00"/>
              </a:buClr>
              <a:buFont typeface="Wingdings" charset="2"/>
              <a:buChar char="Ø"/>
            </a:pPr>
            <a:r>
              <a:rPr lang="en-US" sz="1600" dirty="0">
                <a:solidFill>
                  <a:schemeClr val="dk1"/>
                </a:solidFill>
                <a:latin typeface="Comic Sans MS"/>
                <a:cs typeface="Comic Sans MS"/>
              </a:rPr>
              <a:t>wide coverage in t (=p</a:t>
            </a:r>
            <a:r>
              <a:rPr lang="en-US" sz="1600" baseline="-25000" dirty="0">
                <a:solidFill>
                  <a:schemeClr val="dk1"/>
                </a:solidFill>
                <a:latin typeface="Comic Sans MS"/>
                <a:cs typeface="Comic Sans MS"/>
              </a:rPr>
              <a:t>t</a:t>
            </a:r>
            <a:r>
              <a:rPr lang="en-US" sz="1600" baseline="30000" dirty="0">
                <a:solidFill>
                  <a:schemeClr val="dk1"/>
                </a:solidFill>
                <a:latin typeface="Comic Sans MS"/>
                <a:cs typeface="Comic Sans MS"/>
              </a:rPr>
              <a:t>2</a:t>
            </a:r>
            <a:r>
              <a:rPr lang="en-US" sz="1600" dirty="0">
                <a:solidFill>
                  <a:schemeClr val="dk1"/>
                </a:solidFill>
                <a:latin typeface="Comic Sans MS"/>
                <a:cs typeface="Comic Sans MS"/>
              </a:rPr>
              <a:t>) </a:t>
            </a:r>
            <a:r>
              <a:rPr lang="en-US" sz="1600" dirty="0">
                <a:solidFill>
                  <a:schemeClr val="dk1"/>
                </a:solidFill>
                <a:latin typeface="Comic Sans MS"/>
                <a:cs typeface="Comic Sans MS"/>
                <a:sym typeface="Wingdings"/>
              </a:rPr>
              <a:t> </a:t>
            </a:r>
            <a:r>
              <a:rPr lang="en-US" sz="1600" dirty="0">
                <a:solidFill>
                  <a:schemeClr val="dk1"/>
                </a:solidFill>
                <a:latin typeface="Comic Sans MS"/>
                <a:cs typeface="Comic Sans MS"/>
              </a:rPr>
              <a:t>Roman pots</a:t>
            </a:r>
          </a:p>
          <a:p>
            <a:pPr marL="285750" indent="-285750">
              <a:buClr>
                <a:srgbClr val="00FF00"/>
              </a:buClr>
              <a:buFont typeface="Wingdings" charset="2"/>
              <a:buChar char="q"/>
            </a:pPr>
            <a:r>
              <a:rPr lang="en-US" sz="1600" dirty="0" err="1">
                <a:solidFill>
                  <a:srgbClr val="0000FF"/>
                </a:solidFill>
                <a:latin typeface="Comic Sans MS"/>
                <a:cs typeface="Comic Sans MS"/>
              </a:rPr>
              <a:t>eA</a:t>
            </a:r>
            <a:r>
              <a:rPr lang="en-US" sz="1600" dirty="0">
                <a:solidFill>
                  <a:srgbClr val="0000FF"/>
                </a:solidFill>
                <a:latin typeface="Comic Sans MS"/>
                <a:cs typeface="Comic Sans MS"/>
              </a:rPr>
              <a:t>:</a:t>
            </a:r>
            <a:r>
              <a:rPr lang="en-US" sz="1600" dirty="0">
                <a:solidFill>
                  <a:schemeClr val="dk1"/>
                </a:solidFill>
                <a:latin typeface="Comic Sans MS"/>
                <a:cs typeface="Comic Sans MS"/>
              </a:rPr>
              <a:t> </a:t>
            </a:r>
            <a:r>
              <a:rPr lang="en-US" sz="1600" dirty="0">
                <a:solidFill>
                  <a:schemeClr val="dk1"/>
                </a:solidFill>
                <a:latin typeface="Comic Sans MS"/>
                <a:cs typeface="Comic Sans MS"/>
                <a:sym typeface="Wingdings"/>
              </a:rPr>
              <a:t>large acceptance for neutrons from nucleus break-up </a:t>
            </a:r>
          </a:p>
          <a:p>
            <a:pPr marL="742950" lvl="1" indent="-285750">
              <a:buClr>
                <a:srgbClr val="00FF00"/>
              </a:buClr>
              <a:buFont typeface="Wingdings" charset="2"/>
              <a:buChar char="Ø"/>
            </a:pPr>
            <a:r>
              <a:rPr lang="en-US" sz="1600" dirty="0">
                <a:solidFill>
                  <a:schemeClr val="dk1"/>
                </a:solidFill>
                <a:latin typeface="Comic Sans MS"/>
                <a:cs typeface="Comic Sans MS"/>
                <a:sym typeface="Wingdings"/>
              </a:rPr>
              <a:t>Zero Degree Calorimeter</a:t>
            </a:r>
            <a:endParaRPr lang="en-US" sz="1600" dirty="0">
              <a:solidFill>
                <a:schemeClr val="dk1"/>
              </a:solidFill>
              <a:latin typeface="Comic Sans MS"/>
              <a:cs typeface="Comic Sans MS"/>
            </a:endParaRPr>
          </a:p>
          <a:p>
            <a:pPr marL="1200150" lvl="2" indent="-285750">
              <a:buClr>
                <a:srgbClr val="00FF00"/>
              </a:buClr>
              <a:buFont typeface="Wingdings" charset="2"/>
              <a:buChar char="Ø"/>
            </a:pPr>
            <a:r>
              <a:rPr lang="en-US" sz="1600" dirty="0">
                <a:solidFill>
                  <a:schemeClr val="dk1"/>
                </a:solidFill>
                <a:latin typeface="Comic Sans MS"/>
                <a:cs typeface="Comic Sans MS"/>
              </a:rPr>
              <a:t>veto nucleus breakup </a:t>
            </a:r>
          </a:p>
          <a:p>
            <a:pPr marL="1200150" lvl="2" indent="-285750">
              <a:buClr>
                <a:srgbClr val="00FF00"/>
              </a:buClr>
              <a:buFont typeface="Wingdings" charset="2"/>
              <a:buChar char="Ø"/>
            </a:pPr>
            <a:r>
              <a:rPr lang="en-US" sz="1600" dirty="0">
                <a:solidFill>
                  <a:schemeClr val="dk1"/>
                </a:solidFill>
                <a:latin typeface="Comic Sans MS"/>
                <a:cs typeface="Comic Sans MS"/>
              </a:rPr>
              <a:t>determine impact parameter of collision</a:t>
            </a:r>
          </a:p>
          <a:p>
            <a:pPr marL="1200150" lvl="2" indent="-285750">
              <a:buClr>
                <a:srgbClr val="00FF00"/>
              </a:buClr>
              <a:buFont typeface="Wingdings" charset="2"/>
              <a:buChar char="Ø"/>
            </a:pPr>
            <a:endParaRPr lang="en-US" sz="1000" dirty="0">
              <a:solidFill>
                <a:schemeClr val="dk1"/>
              </a:solidFill>
              <a:latin typeface="Comic Sans MS"/>
              <a:cs typeface="Comic Sans MS"/>
            </a:endParaRPr>
          </a:p>
          <a:p>
            <a:pPr>
              <a:buClr>
                <a:srgbClr val="00FF00"/>
              </a:buClr>
            </a:pPr>
            <a:r>
              <a:rPr lang="en-US" sz="1600" dirty="0">
                <a:solidFill>
                  <a:srgbClr val="00FF00"/>
                </a:solidFill>
                <a:latin typeface="Comic Sans MS"/>
                <a:cs typeface="Comic Sans MS"/>
                <a:sym typeface="Wingdings"/>
              </a:rPr>
              <a:t></a:t>
            </a:r>
            <a:r>
              <a:rPr lang="en-US" sz="1600" dirty="0">
                <a:solidFill>
                  <a:schemeClr val="dk1"/>
                </a:solidFill>
                <a:latin typeface="Comic Sans MS"/>
                <a:cs typeface="Comic Sans MS"/>
              </a:rPr>
              <a:t> Poses stringent requirements on IR design</a:t>
            </a:r>
          </a:p>
        </p:txBody>
      </p:sp>
      <p:grpSp>
        <p:nvGrpSpPr>
          <p:cNvPr id="10" name="Group 9"/>
          <p:cNvGrpSpPr/>
          <p:nvPr/>
        </p:nvGrpSpPr>
        <p:grpSpPr>
          <a:xfrm>
            <a:off x="5402957" y="609600"/>
            <a:ext cx="2815731" cy="2647722"/>
            <a:chOff x="5791200" y="448733"/>
            <a:chExt cx="2286000" cy="1874586"/>
          </a:xfrm>
        </p:grpSpPr>
        <p:pic>
          <p:nvPicPr>
            <p:cNvPr id="8" name="Picture 7" descr="sidebarDiffractiveGraph.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448733"/>
              <a:ext cx="2286000" cy="1714500"/>
            </a:xfrm>
            <a:prstGeom prst="rect">
              <a:avLst/>
            </a:prstGeom>
          </p:spPr>
        </p:pic>
        <p:sp>
          <p:nvSpPr>
            <p:cNvPr id="12" name="Freeform 174"/>
            <p:cNvSpPr>
              <a:spLocks/>
            </p:cNvSpPr>
            <p:nvPr/>
          </p:nvSpPr>
          <p:spPr bwMode="auto">
            <a:xfrm rot="180000" flipV="1">
              <a:off x="6417732" y="1981200"/>
              <a:ext cx="1016001" cy="147947"/>
            </a:xfrm>
            <a:custGeom>
              <a:avLst/>
              <a:gdLst/>
              <a:ahLst/>
              <a:cxnLst>
                <a:cxn ang="0">
                  <a:pos x="0" y="48"/>
                </a:cxn>
                <a:cxn ang="0">
                  <a:pos x="624" y="0"/>
                </a:cxn>
                <a:cxn ang="0">
                  <a:pos x="1200" y="48"/>
                </a:cxn>
              </a:cxnLst>
              <a:rect l="0" t="0" r="r" b="b"/>
              <a:pathLst>
                <a:path w="1200" h="48">
                  <a:moveTo>
                    <a:pt x="0" y="48"/>
                  </a:moveTo>
                  <a:cubicBezTo>
                    <a:pt x="212" y="24"/>
                    <a:pt x="424" y="0"/>
                    <a:pt x="624" y="0"/>
                  </a:cubicBezTo>
                  <a:cubicBezTo>
                    <a:pt x="824" y="0"/>
                    <a:pt x="1012" y="24"/>
                    <a:pt x="1200" y="48"/>
                  </a:cubicBezTo>
                </a:path>
              </a:pathLst>
            </a:custGeom>
            <a:noFill/>
            <a:ln w="9525" cap="flat">
              <a:solidFill>
                <a:srgbClr val="FF0000"/>
              </a:solidFill>
              <a:prstDash val="dash"/>
              <a:round/>
              <a:headEnd type="none" w="med" len="med"/>
              <a:tailEnd type="arrow" w="med" len="med"/>
            </a:ln>
            <a:effectLst/>
          </p:spPr>
          <p:txBody>
            <a:bodyPr>
              <a:prstTxWarp prst="textNoShape">
                <a:avLst/>
              </a:prstTxWarp>
            </a:bodyPr>
            <a:lstStyle/>
            <a:p>
              <a:endParaRPr lang="en-US"/>
            </a:p>
          </p:txBody>
        </p:sp>
        <p:sp>
          <p:nvSpPr>
            <p:cNvPr id="13" name="Text Box 175"/>
            <p:cNvSpPr txBox="1">
              <a:spLocks noChangeArrowheads="1"/>
            </p:cNvSpPr>
            <p:nvPr/>
          </p:nvSpPr>
          <p:spPr bwMode="auto">
            <a:xfrm>
              <a:off x="6765045" y="2040041"/>
              <a:ext cx="672432" cy="283278"/>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000" b="1" dirty="0">
                  <a:solidFill>
                    <a:srgbClr val="FF0000"/>
                  </a:solidFill>
                  <a:latin typeface="Times New Roman" pitchFamily="-112" charset="0"/>
                </a:rPr>
                <a:t>t=p</a:t>
              </a:r>
              <a:r>
                <a:rPr lang="en-US" sz="2000" b="1" baseline="-25000" dirty="0">
                  <a:solidFill>
                    <a:srgbClr val="FF0000"/>
                  </a:solidFill>
                  <a:latin typeface="Times New Roman" pitchFamily="-112" charset="0"/>
                </a:rPr>
                <a:t>t</a:t>
              </a:r>
              <a:r>
                <a:rPr lang="en-US" sz="2000" b="1" baseline="30000" dirty="0">
                  <a:solidFill>
                    <a:srgbClr val="FF0000"/>
                  </a:solidFill>
                  <a:latin typeface="Times New Roman" pitchFamily="-112" charset="0"/>
                </a:rPr>
                <a:t>2</a:t>
              </a:r>
            </a:p>
          </p:txBody>
        </p:sp>
      </p:grpSp>
      <p:cxnSp>
        <p:nvCxnSpPr>
          <p:cNvPr id="11" name="Straight Arrow Connector 10"/>
          <p:cNvCxnSpPr/>
          <p:nvPr/>
        </p:nvCxnSpPr>
        <p:spPr>
          <a:xfrm>
            <a:off x="894575" y="4698298"/>
            <a:ext cx="4174435" cy="143565"/>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890727" y="4819387"/>
            <a:ext cx="731778" cy="523220"/>
          </a:xfrm>
          <a:prstGeom prst="rect">
            <a:avLst/>
          </a:prstGeom>
          <a:noFill/>
        </p:spPr>
        <p:txBody>
          <a:bodyPr wrap="none" rtlCol="0">
            <a:spAutoFit/>
          </a:bodyPr>
          <a:lstStyle/>
          <a:p>
            <a:r>
              <a:rPr lang="en-US" sz="1400" dirty="0">
                <a:latin typeface="Comic Sans MS"/>
                <a:cs typeface="Comic Sans MS"/>
              </a:rPr>
              <a:t>Proton</a:t>
            </a:r>
          </a:p>
          <a:p>
            <a:r>
              <a:rPr lang="en-US" sz="1400" dirty="0">
                <a:latin typeface="Comic Sans MS"/>
                <a:cs typeface="Comic Sans MS"/>
              </a:rPr>
              <a:t>Beam</a:t>
            </a:r>
          </a:p>
        </p:txBody>
      </p:sp>
      <p:cxnSp>
        <p:nvCxnSpPr>
          <p:cNvPr id="26" name="Straight Arrow Connector 25"/>
          <p:cNvCxnSpPr/>
          <p:nvPr/>
        </p:nvCxnSpPr>
        <p:spPr>
          <a:xfrm flipH="1" flipV="1">
            <a:off x="1501966" y="4201341"/>
            <a:ext cx="875749" cy="496957"/>
          </a:xfrm>
          <a:prstGeom prst="straightConnector1">
            <a:avLst/>
          </a:prstGeom>
          <a:ln w="2857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84140" y="3839068"/>
            <a:ext cx="908171" cy="461665"/>
          </a:xfrm>
          <a:prstGeom prst="rect">
            <a:avLst/>
          </a:prstGeom>
          <a:noFill/>
        </p:spPr>
        <p:txBody>
          <a:bodyPr wrap="none" rtlCol="0">
            <a:spAutoFit/>
          </a:bodyPr>
          <a:lstStyle/>
          <a:p>
            <a:pPr algn="ctr"/>
            <a:r>
              <a:rPr lang="en-US" sz="1200" dirty="0">
                <a:solidFill>
                  <a:srgbClr val="0000FF"/>
                </a:solidFill>
                <a:latin typeface="Comic Sans MS"/>
                <a:cs typeface="Comic Sans MS"/>
              </a:rPr>
              <a:t>scattered</a:t>
            </a:r>
          </a:p>
          <a:p>
            <a:pPr algn="ctr"/>
            <a:r>
              <a:rPr lang="en-US" sz="1200" dirty="0">
                <a:solidFill>
                  <a:srgbClr val="0000FF"/>
                </a:solidFill>
                <a:latin typeface="Comic Sans MS"/>
                <a:cs typeface="Comic Sans MS"/>
              </a:rPr>
              <a:t>electron</a:t>
            </a:r>
          </a:p>
        </p:txBody>
      </p:sp>
      <p:sp>
        <p:nvSpPr>
          <p:cNvPr id="29" name="TextBox 28"/>
          <p:cNvSpPr txBox="1"/>
          <p:nvPr/>
        </p:nvSpPr>
        <p:spPr>
          <a:xfrm>
            <a:off x="7631496" y="1623780"/>
            <a:ext cx="1374620" cy="307777"/>
          </a:xfrm>
          <a:prstGeom prst="rect">
            <a:avLst/>
          </a:prstGeom>
          <a:solidFill>
            <a:schemeClr val="bg1"/>
          </a:solidFill>
        </p:spPr>
        <p:txBody>
          <a:bodyPr wrap="none" rtlCol="0">
            <a:spAutoFit/>
          </a:bodyPr>
          <a:lstStyle/>
          <a:p>
            <a:r>
              <a:rPr lang="en-US" sz="1400" dirty="0">
                <a:latin typeface="Symbol" charset="2"/>
                <a:cs typeface="Symbol" charset="2"/>
              </a:rPr>
              <a:t>g,</a:t>
            </a:r>
            <a:r>
              <a:rPr lang="en-US" sz="1400" dirty="0"/>
              <a:t> </a:t>
            </a:r>
            <a:r>
              <a:rPr lang="en-US" sz="1400" dirty="0">
                <a:latin typeface="Symbol" charset="2"/>
                <a:cs typeface="Symbol" charset="2"/>
              </a:rPr>
              <a:t>r, F</a:t>
            </a:r>
            <a:r>
              <a:rPr lang="en-US" sz="1400" dirty="0"/>
              <a:t>, J/</a:t>
            </a:r>
            <a:r>
              <a:rPr lang="en-US" sz="1400" dirty="0" err="1"/>
              <a:t>Ψ</a:t>
            </a:r>
            <a:r>
              <a:rPr lang="en-US" sz="1400" dirty="0"/>
              <a:t>, Jets</a:t>
            </a:r>
          </a:p>
        </p:txBody>
      </p:sp>
      <p:cxnSp>
        <p:nvCxnSpPr>
          <p:cNvPr id="31" name="Straight Arrow Connector 30"/>
          <p:cNvCxnSpPr/>
          <p:nvPr/>
        </p:nvCxnSpPr>
        <p:spPr>
          <a:xfrm flipH="1" flipV="1">
            <a:off x="2377714" y="3676776"/>
            <a:ext cx="111648" cy="1021522"/>
          </a:xfrm>
          <a:prstGeom prst="straightConnector1">
            <a:avLst/>
          </a:prstGeom>
          <a:ln w="28575" cmpd="sng">
            <a:solidFill>
              <a:srgbClr val="00FF00"/>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443600" y="3505097"/>
            <a:ext cx="1377300" cy="307777"/>
          </a:xfrm>
          <a:prstGeom prst="rect">
            <a:avLst/>
          </a:prstGeom>
          <a:noFill/>
        </p:spPr>
        <p:txBody>
          <a:bodyPr wrap="none" rtlCol="0">
            <a:spAutoFit/>
          </a:bodyPr>
          <a:lstStyle/>
          <a:p>
            <a:r>
              <a:rPr lang="en-US" sz="1400" b="1" dirty="0">
                <a:solidFill>
                  <a:srgbClr val="00FF00"/>
                </a:solidFill>
                <a:latin typeface="Symbol" charset="2"/>
                <a:cs typeface="Symbol" charset="2"/>
              </a:rPr>
              <a:t>g,</a:t>
            </a:r>
            <a:r>
              <a:rPr lang="en-US" sz="1400" b="1" dirty="0">
                <a:solidFill>
                  <a:srgbClr val="00FF00"/>
                </a:solidFill>
              </a:rPr>
              <a:t> </a:t>
            </a:r>
            <a:r>
              <a:rPr lang="en-US" sz="1400" dirty="0">
                <a:solidFill>
                  <a:srgbClr val="00FF00"/>
                </a:solidFill>
                <a:latin typeface="Symbol" charset="2"/>
                <a:cs typeface="Symbol" charset="2"/>
              </a:rPr>
              <a:t>r, F</a:t>
            </a:r>
            <a:r>
              <a:rPr lang="en-US" sz="1400" dirty="0">
                <a:solidFill>
                  <a:srgbClr val="00FF00"/>
                </a:solidFill>
              </a:rPr>
              <a:t>,</a:t>
            </a:r>
            <a:r>
              <a:rPr lang="en-US" sz="1400" dirty="0"/>
              <a:t> </a:t>
            </a:r>
            <a:r>
              <a:rPr lang="en-US" sz="1400" b="1" dirty="0">
                <a:solidFill>
                  <a:srgbClr val="00FF00"/>
                </a:solidFill>
              </a:rPr>
              <a:t>J/</a:t>
            </a:r>
            <a:r>
              <a:rPr lang="en-US" sz="1400" b="1" dirty="0" err="1">
                <a:solidFill>
                  <a:srgbClr val="00FF00"/>
                </a:solidFill>
              </a:rPr>
              <a:t>Ψ</a:t>
            </a:r>
            <a:r>
              <a:rPr lang="en-US" sz="1400" b="1" dirty="0">
                <a:solidFill>
                  <a:srgbClr val="00FF00"/>
                </a:solidFill>
              </a:rPr>
              <a:t>, Jet</a:t>
            </a:r>
          </a:p>
        </p:txBody>
      </p:sp>
      <p:cxnSp>
        <p:nvCxnSpPr>
          <p:cNvPr id="34" name="Straight Arrow Connector 33"/>
          <p:cNvCxnSpPr/>
          <p:nvPr/>
        </p:nvCxnSpPr>
        <p:spPr>
          <a:xfrm flipV="1">
            <a:off x="2489362" y="4720775"/>
            <a:ext cx="2579648" cy="1"/>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4175074" y="4153109"/>
            <a:ext cx="2172390" cy="646331"/>
          </a:xfrm>
          <a:prstGeom prst="rect">
            <a:avLst/>
          </a:prstGeom>
          <a:noFill/>
        </p:spPr>
        <p:txBody>
          <a:bodyPr wrap="none" rtlCol="0">
            <a:spAutoFit/>
          </a:bodyPr>
          <a:lstStyle/>
          <a:p>
            <a:pPr marL="171450" indent="-171450" algn="ctr">
              <a:buFont typeface="Wingdings" charset="0"/>
              <a:buChar char="à"/>
            </a:pPr>
            <a:r>
              <a:rPr lang="en-US" sz="1200" dirty="0">
                <a:solidFill>
                  <a:srgbClr val="FF0000"/>
                </a:solidFill>
                <a:latin typeface="Comic Sans MS"/>
                <a:cs typeface="Comic Sans MS"/>
                <a:sym typeface="Wingdings"/>
              </a:rPr>
              <a:t>not seen in main detector</a:t>
            </a:r>
          </a:p>
          <a:p>
            <a:pPr algn="ctr"/>
            <a:r>
              <a:rPr lang="en-US" sz="1200" dirty="0">
                <a:solidFill>
                  <a:srgbClr val="FF0000"/>
                </a:solidFill>
                <a:latin typeface="Comic Sans MS"/>
                <a:cs typeface="Comic Sans MS"/>
              </a:rPr>
              <a:t>scattered</a:t>
            </a:r>
          </a:p>
          <a:p>
            <a:pPr algn="ctr"/>
            <a:r>
              <a:rPr lang="en-US" sz="1200" dirty="0">
                <a:solidFill>
                  <a:srgbClr val="FF0000"/>
                </a:solidFill>
                <a:latin typeface="Comic Sans MS"/>
                <a:cs typeface="Comic Sans MS"/>
              </a:rPr>
              <a:t>proton</a:t>
            </a:r>
            <a:r>
              <a:rPr lang="en-US" sz="1200" dirty="0">
                <a:solidFill>
                  <a:srgbClr val="FF0000"/>
                </a:solidFill>
                <a:latin typeface="Comic Sans MS"/>
                <a:cs typeface="Comic Sans MS"/>
                <a:sym typeface="Wingdings"/>
              </a:rPr>
              <a:t> </a:t>
            </a:r>
            <a:endParaRPr lang="en-US" sz="1200" dirty="0">
              <a:solidFill>
                <a:srgbClr val="FF0000"/>
              </a:solidFill>
              <a:latin typeface="Comic Sans MS"/>
              <a:cs typeface="Comic Sans MS"/>
            </a:endParaRPr>
          </a:p>
        </p:txBody>
      </p:sp>
      <p:sp>
        <p:nvSpPr>
          <p:cNvPr id="39" name="TextBox 38"/>
          <p:cNvSpPr txBox="1"/>
          <p:nvPr/>
        </p:nvSpPr>
        <p:spPr>
          <a:xfrm>
            <a:off x="5488370" y="4854385"/>
            <a:ext cx="3640953" cy="1477328"/>
          </a:xfrm>
          <a:prstGeom prst="rect">
            <a:avLst/>
          </a:prstGeom>
          <a:noFill/>
        </p:spPr>
        <p:txBody>
          <a:bodyPr wrap="none" rtlCol="0">
            <a:spAutoFit/>
          </a:bodyPr>
          <a:lstStyle/>
          <a:p>
            <a:r>
              <a:rPr lang="en-US" b="1" dirty="0">
                <a:solidFill>
                  <a:srgbClr val="FF0000"/>
                </a:solidFill>
                <a:latin typeface="Comic Sans MS"/>
                <a:cs typeface="Comic Sans MS"/>
              </a:rPr>
              <a:t>Note:</a:t>
            </a:r>
          </a:p>
          <a:p>
            <a:r>
              <a:rPr lang="en-US" dirty="0">
                <a:latin typeface="Comic Sans MS"/>
                <a:cs typeface="Comic Sans MS"/>
              </a:rPr>
              <a:t>the kinematics of the scattered </a:t>
            </a:r>
          </a:p>
          <a:p>
            <a:r>
              <a:rPr lang="en-US" dirty="0">
                <a:latin typeface="Comic Sans MS"/>
                <a:cs typeface="Comic Sans MS"/>
              </a:rPr>
              <a:t>proton is the same for all </a:t>
            </a:r>
          </a:p>
          <a:p>
            <a:r>
              <a:rPr lang="en-US" dirty="0">
                <a:latin typeface="Comic Sans MS"/>
                <a:cs typeface="Comic Sans MS"/>
              </a:rPr>
              <a:t>diffractive processes</a:t>
            </a:r>
          </a:p>
          <a:p>
            <a:r>
              <a:rPr lang="en-US" dirty="0">
                <a:latin typeface="Comic Sans MS"/>
                <a:cs typeface="Comic Sans MS"/>
              </a:rPr>
              <a:t>and known from HERA</a:t>
            </a:r>
          </a:p>
        </p:txBody>
      </p:sp>
    </p:spTree>
    <p:extLst>
      <p:ext uri="{BB962C8B-B14F-4D97-AF65-F5344CB8AC3E}">
        <p14:creationId xmlns:p14="http://schemas.microsoft.com/office/powerpoint/2010/main" val="3438741915"/>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E.C. Aschenauer</a:t>
            </a:r>
          </a:p>
        </p:txBody>
      </p:sp>
      <p:sp>
        <p:nvSpPr>
          <p:cNvPr id="4" name="Footer Placeholder 3"/>
          <p:cNvSpPr>
            <a:spLocks noGrp="1"/>
          </p:cNvSpPr>
          <p:nvPr>
            <p:ph type="ftr" sz="quarter" idx="11"/>
          </p:nvPr>
        </p:nvSpPr>
        <p:spPr/>
        <p:txBody>
          <a:bodyPr/>
          <a:lstStyle/>
          <a:p>
            <a:r>
              <a:rPr lang="cs-CZ"/>
              <a:t>HENPIC April 2020</a:t>
            </a:r>
            <a:endParaRPr lang="en-US" dirty="0"/>
          </a:p>
        </p:txBody>
      </p:sp>
      <p:sp>
        <p:nvSpPr>
          <p:cNvPr id="5" name="Slide Number Placeholder 4"/>
          <p:cNvSpPr>
            <a:spLocks noGrp="1"/>
          </p:cNvSpPr>
          <p:nvPr>
            <p:ph type="sldNum" sz="quarter" idx="12"/>
          </p:nvPr>
        </p:nvSpPr>
        <p:spPr/>
        <p:txBody>
          <a:bodyPr/>
          <a:lstStyle/>
          <a:p>
            <a:fld id="{1EC7F85B-340E-9941-AF39-030851572DD6}" type="slidenum">
              <a:rPr lang="en-US" altLang="ja-JP" smtClean="0"/>
              <a:pPr/>
              <a:t>53</a:t>
            </a:fld>
            <a:endParaRPr lang="en-US" altLang="ja-JP"/>
          </a:p>
        </p:txBody>
      </p:sp>
      <p:sp>
        <p:nvSpPr>
          <p:cNvPr id="2" name="Title 1"/>
          <p:cNvSpPr>
            <a:spLocks noGrp="1"/>
          </p:cNvSpPr>
          <p:nvPr>
            <p:ph type="title"/>
          </p:nvPr>
        </p:nvSpPr>
        <p:spPr/>
        <p:txBody>
          <a:bodyPr>
            <a:normAutofit/>
          </a:bodyPr>
          <a:lstStyle/>
          <a:p>
            <a:r>
              <a:rPr lang="en-US" dirty="0"/>
              <a:t>Scattered Proton Kinematics</a:t>
            </a:r>
          </a:p>
        </p:txBody>
      </p:sp>
      <p:pic>
        <p:nvPicPr>
          <p:cNvPr id="16" name="Picture 6"/>
          <p:cNvPicPr>
            <a:picLocks noChangeAspect="1"/>
          </p:cNvPicPr>
          <p:nvPr/>
        </p:nvPicPr>
        <p:blipFill rotWithShape="1">
          <a:blip r:embed="rId2">
            <a:extLst>
              <a:ext uri="{28A0092B-C50C-407E-A947-70E740481C1C}">
                <a14:useLocalDpi xmlns:a14="http://schemas.microsoft.com/office/drawing/2010/main" val="0"/>
              </a:ext>
            </a:extLst>
          </a:blip>
          <a:srcRect t="5663"/>
          <a:stretch/>
        </p:blipFill>
        <p:spPr bwMode="auto">
          <a:xfrm>
            <a:off x="107747" y="628203"/>
            <a:ext cx="4320540" cy="314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344631" y="417983"/>
            <a:ext cx="2185176" cy="369332"/>
          </a:xfrm>
          <a:prstGeom prst="rect">
            <a:avLst/>
          </a:prstGeom>
          <a:noFill/>
        </p:spPr>
        <p:txBody>
          <a:bodyPr wrap="none" rtlCol="0">
            <a:spAutoFit/>
          </a:bodyPr>
          <a:lstStyle/>
          <a:p>
            <a:r>
              <a:rPr lang="en-US" dirty="0">
                <a:latin typeface="Comic Sans MS"/>
                <a:cs typeface="Comic Sans MS"/>
              </a:rPr>
              <a:t>scattered protons</a:t>
            </a:r>
          </a:p>
        </p:txBody>
      </p:sp>
      <p:sp>
        <p:nvSpPr>
          <p:cNvPr id="6" name="TextBox 5"/>
          <p:cNvSpPr txBox="1"/>
          <p:nvPr/>
        </p:nvSpPr>
        <p:spPr>
          <a:xfrm>
            <a:off x="4677185" y="756343"/>
            <a:ext cx="4403770" cy="2492990"/>
          </a:xfrm>
          <a:prstGeom prst="rect">
            <a:avLst/>
          </a:prstGeom>
          <a:noFill/>
        </p:spPr>
        <p:txBody>
          <a:bodyPr wrap="none" rtlCol="0">
            <a:spAutoFit/>
          </a:bodyPr>
          <a:lstStyle/>
          <a:p>
            <a:r>
              <a:rPr lang="en-US" dirty="0">
                <a:solidFill>
                  <a:srgbClr val="0000FF"/>
                </a:solidFill>
                <a:latin typeface="Comic Sans MS"/>
                <a:cs typeface="Comic Sans MS"/>
              </a:rPr>
              <a:t>Remember:</a:t>
            </a:r>
          </a:p>
          <a:p>
            <a:r>
              <a:rPr lang="en-US" dirty="0">
                <a:latin typeface="Comic Sans MS"/>
                <a:cs typeface="Comic Sans MS"/>
              </a:rPr>
              <a:t>Detector -4 to 4 in </a:t>
            </a:r>
            <a:r>
              <a:rPr lang="en-US" dirty="0">
                <a:latin typeface="Symbol" charset="2"/>
                <a:cs typeface="Symbol" charset="2"/>
              </a:rPr>
              <a:t>h</a:t>
            </a:r>
            <a:r>
              <a:rPr lang="en-US" dirty="0">
                <a:latin typeface="Comic Sans MS"/>
                <a:cs typeface="Comic Sans MS"/>
              </a:rPr>
              <a:t> </a:t>
            </a:r>
          </a:p>
          <a:p>
            <a:pPr marL="285750" indent="-285750">
              <a:buFont typeface="Wingdings" charset="0"/>
              <a:buChar char="à"/>
            </a:pPr>
            <a:r>
              <a:rPr lang="en-US" dirty="0">
                <a:latin typeface="Comic Sans MS"/>
                <a:cs typeface="Comic Sans MS"/>
                <a:sym typeface="Wingdings"/>
              </a:rPr>
              <a:t>35 </a:t>
            </a:r>
            <a:r>
              <a:rPr lang="en-US" dirty="0" err="1">
                <a:latin typeface="Comic Sans MS"/>
                <a:cs typeface="Comic Sans MS"/>
                <a:sym typeface="Wingdings"/>
              </a:rPr>
              <a:t>mrad</a:t>
            </a:r>
            <a:r>
              <a:rPr lang="en-US" dirty="0">
                <a:latin typeface="Comic Sans MS"/>
                <a:cs typeface="Comic Sans MS"/>
                <a:sym typeface="Wingdings"/>
              </a:rPr>
              <a:t> from beam line</a:t>
            </a:r>
          </a:p>
          <a:p>
            <a:pPr marL="285750" indent="-285750">
              <a:buFont typeface="Wingdings" charset="0"/>
              <a:buChar char="à"/>
            </a:pPr>
            <a:r>
              <a:rPr lang="en-US" dirty="0">
                <a:latin typeface="Comic Sans MS"/>
                <a:cs typeface="Comic Sans MS"/>
                <a:sym typeface="Wingdings"/>
              </a:rPr>
              <a:t>so not seen in main detector</a:t>
            </a:r>
          </a:p>
          <a:p>
            <a:pPr marL="285750" indent="-285750">
              <a:buFont typeface="Wingdings" charset="0"/>
              <a:buChar char="à"/>
            </a:pPr>
            <a:r>
              <a:rPr lang="en-US" dirty="0">
                <a:latin typeface="Comic Sans MS"/>
                <a:cs typeface="Comic Sans MS"/>
                <a:sym typeface="Wingdings"/>
              </a:rPr>
              <a:t>need different detection technology</a:t>
            </a:r>
          </a:p>
          <a:p>
            <a:pPr marL="285750" indent="-285750">
              <a:buFont typeface="Wingdings" charset="0"/>
              <a:buChar char="à"/>
            </a:pPr>
            <a:endParaRPr lang="en-US" sz="1200" dirty="0">
              <a:latin typeface="Comic Sans MS"/>
              <a:cs typeface="Comic Sans MS"/>
              <a:sym typeface="Wingdings"/>
            </a:endParaRPr>
          </a:p>
          <a:p>
            <a:r>
              <a:rPr lang="en-US" dirty="0" err="1">
                <a:latin typeface="Comic Sans MS"/>
                <a:cs typeface="Comic Sans MS"/>
                <a:sym typeface="Wingdings"/>
              </a:rPr>
              <a:t>p</a:t>
            </a:r>
            <a:r>
              <a:rPr lang="en-US" baseline="-25000" dirty="0" err="1">
                <a:latin typeface="Comic Sans MS"/>
                <a:cs typeface="Comic Sans MS"/>
                <a:sym typeface="Wingdings"/>
              </a:rPr>
              <a:t>T</a:t>
            </a:r>
            <a:r>
              <a:rPr lang="en-US" dirty="0">
                <a:latin typeface="Comic Sans MS"/>
                <a:cs typeface="Comic Sans MS"/>
                <a:sym typeface="Wingdings"/>
              </a:rPr>
              <a:t> of proton critical for physics</a:t>
            </a:r>
          </a:p>
          <a:p>
            <a:r>
              <a:rPr lang="en-US" dirty="0" err="1">
                <a:latin typeface="Comic Sans MS"/>
                <a:cs typeface="Comic Sans MS"/>
                <a:sym typeface="Wingdings"/>
              </a:rPr>
              <a:t>p</a:t>
            </a:r>
            <a:r>
              <a:rPr lang="en-US" baseline="-25000" dirty="0" err="1">
                <a:latin typeface="Comic Sans MS"/>
                <a:cs typeface="Comic Sans MS"/>
                <a:sym typeface="Wingdings"/>
              </a:rPr>
              <a:t>T</a:t>
            </a:r>
            <a:r>
              <a:rPr lang="en-US" dirty="0">
                <a:latin typeface="Comic Sans MS"/>
                <a:cs typeface="Comic Sans MS"/>
                <a:sym typeface="Wingdings"/>
              </a:rPr>
              <a:t> = p’ sin(</a:t>
            </a:r>
            <a:r>
              <a:rPr lang="en-US" dirty="0">
                <a:latin typeface="Symbol" charset="2"/>
                <a:cs typeface="Symbol" charset="2"/>
                <a:sym typeface="Wingdings"/>
              </a:rPr>
              <a:t>Q</a:t>
            </a:r>
            <a:r>
              <a:rPr lang="en-US" dirty="0">
                <a:latin typeface="Comic Sans MS"/>
                <a:cs typeface="Comic Sans MS"/>
                <a:sym typeface="Wingdings"/>
              </a:rPr>
              <a:t>)</a:t>
            </a:r>
          </a:p>
          <a:p>
            <a:r>
              <a:rPr lang="en-US" dirty="0" err="1">
                <a:latin typeface="Comic Sans MS"/>
                <a:cs typeface="Comic Sans MS"/>
                <a:sym typeface="Wingdings"/>
              </a:rPr>
              <a:t>p’</a:t>
            </a:r>
            <a:r>
              <a:rPr lang="en-US" baseline="-25000" dirty="0" err="1">
                <a:latin typeface="Comic Sans MS"/>
                <a:cs typeface="Comic Sans MS"/>
                <a:sym typeface="Wingdings"/>
              </a:rPr>
              <a:t>L</a:t>
            </a:r>
            <a:r>
              <a:rPr lang="en-US" dirty="0">
                <a:latin typeface="Comic Sans MS"/>
                <a:cs typeface="Comic Sans MS"/>
                <a:sym typeface="Wingdings"/>
              </a:rPr>
              <a:t> &gt; 97% of </a:t>
            </a:r>
            <a:r>
              <a:rPr lang="en-US" dirty="0" err="1">
                <a:latin typeface="Comic Sans MS"/>
                <a:cs typeface="Comic Sans MS"/>
                <a:sym typeface="Wingdings"/>
              </a:rPr>
              <a:t>p</a:t>
            </a:r>
            <a:r>
              <a:rPr lang="en-US" baseline="-25000" dirty="0" err="1">
                <a:latin typeface="Comic Sans MS"/>
                <a:cs typeface="Comic Sans MS"/>
                <a:sym typeface="Wingdings"/>
              </a:rPr>
              <a:t>Beam</a:t>
            </a:r>
            <a:r>
              <a:rPr lang="en-US" dirty="0">
                <a:latin typeface="Comic Sans MS"/>
                <a:cs typeface="Comic Sans MS"/>
                <a:sym typeface="Wingdings"/>
              </a:rPr>
              <a:t> </a:t>
            </a:r>
            <a:endParaRPr lang="en-US" baseline="-25000" dirty="0">
              <a:latin typeface="Comic Sans MS"/>
              <a:cs typeface="Comic Sans MS"/>
            </a:endParaRPr>
          </a:p>
        </p:txBody>
      </p:sp>
      <p:pic>
        <p:nvPicPr>
          <p:cNvPr id="7" name="Picture 6" descr="DESY-08-175_3.eps"/>
          <p:cNvPicPr>
            <a:picLocks noChangeAspect="1"/>
          </p:cNvPicPr>
          <p:nvPr/>
        </p:nvPicPr>
        <p:blipFill rotWithShape="1">
          <a:blip r:embed="rId3">
            <a:extLst>
              <a:ext uri="{28A0092B-C50C-407E-A947-70E740481C1C}">
                <a14:useLocalDpi xmlns:a14="http://schemas.microsoft.com/office/drawing/2010/main" val="0"/>
              </a:ext>
            </a:extLst>
          </a:blip>
          <a:srcRect t="9461" r="53868" b="62206"/>
          <a:stretch/>
        </p:blipFill>
        <p:spPr>
          <a:xfrm>
            <a:off x="4105214" y="3294175"/>
            <a:ext cx="4858307" cy="2983760"/>
          </a:xfrm>
          <a:prstGeom prst="rect">
            <a:avLst/>
          </a:prstGeom>
        </p:spPr>
      </p:pic>
      <p:cxnSp>
        <p:nvCxnSpPr>
          <p:cNvPr id="19" name="Straight Connector 18"/>
          <p:cNvCxnSpPr/>
          <p:nvPr/>
        </p:nvCxnSpPr>
        <p:spPr>
          <a:xfrm flipV="1">
            <a:off x="7795310" y="3530962"/>
            <a:ext cx="0" cy="1920343"/>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286355" y="5812660"/>
            <a:ext cx="1467356" cy="369332"/>
          </a:xfrm>
          <a:prstGeom prst="rect">
            <a:avLst/>
          </a:prstGeom>
          <a:noFill/>
        </p:spPr>
        <p:txBody>
          <a:bodyPr wrap="none" rtlCol="0">
            <a:spAutoFit/>
          </a:bodyPr>
          <a:lstStyle/>
          <a:p>
            <a:r>
              <a:rPr lang="en-US" b="1" dirty="0">
                <a:latin typeface="Comic Sans MS"/>
                <a:cs typeface="Comic Sans MS"/>
              </a:rPr>
              <a:t>X</a:t>
            </a:r>
            <a:r>
              <a:rPr lang="en-US" b="1" baseline="-25000" dirty="0">
                <a:latin typeface="Comic Sans MS"/>
                <a:cs typeface="Comic Sans MS"/>
              </a:rPr>
              <a:t>L</a:t>
            </a:r>
            <a:r>
              <a:rPr lang="en-US" b="1" dirty="0">
                <a:latin typeface="Comic Sans MS"/>
                <a:cs typeface="Comic Sans MS"/>
              </a:rPr>
              <a:t>=</a:t>
            </a:r>
            <a:r>
              <a:rPr lang="en-US" b="1" dirty="0" err="1">
                <a:latin typeface="Comic Sans MS"/>
                <a:cs typeface="Comic Sans MS"/>
              </a:rPr>
              <a:t>p’</a:t>
            </a:r>
            <a:r>
              <a:rPr lang="en-US" b="1" baseline="-25000" dirty="0" err="1">
                <a:latin typeface="Comic Sans MS"/>
                <a:cs typeface="Comic Sans MS"/>
              </a:rPr>
              <a:t>L</a:t>
            </a:r>
            <a:r>
              <a:rPr lang="en-US" b="1" dirty="0">
                <a:latin typeface="Comic Sans MS"/>
                <a:cs typeface="Comic Sans MS"/>
              </a:rPr>
              <a:t>/</a:t>
            </a:r>
            <a:r>
              <a:rPr lang="en-US" b="1" dirty="0" err="1">
                <a:latin typeface="Comic Sans MS"/>
                <a:cs typeface="Comic Sans MS"/>
              </a:rPr>
              <a:t>p</a:t>
            </a:r>
            <a:r>
              <a:rPr lang="en-US" b="1" baseline="-25000" dirty="0" err="1">
                <a:latin typeface="Comic Sans MS"/>
                <a:cs typeface="Comic Sans MS"/>
              </a:rPr>
              <a:t>Beam</a:t>
            </a:r>
            <a:endParaRPr lang="en-US" b="1" baseline="-25000" dirty="0">
              <a:latin typeface="Comic Sans MS"/>
              <a:cs typeface="Comic Sans MS"/>
            </a:endParaRPr>
          </a:p>
        </p:txBody>
      </p:sp>
      <p:sp>
        <p:nvSpPr>
          <p:cNvPr id="10" name="TextBox 9"/>
          <p:cNvSpPr txBox="1"/>
          <p:nvPr/>
        </p:nvSpPr>
        <p:spPr>
          <a:xfrm>
            <a:off x="6700868" y="3295065"/>
            <a:ext cx="2108269" cy="246221"/>
          </a:xfrm>
          <a:prstGeom prst="rect">
            <a:avLst/>
          </a:prstGeom>
          <a:noFill/>
        </p:spPr>
        <p:txBody>
          <a:bodyPr wrap="none" rtlCol="0">
            <a:spAutoFit/>
          </a:bodyPr>
          <a:lstStyle/>
          <a:p>
            <a:r>
              <a:rPr lang="en-US" sz="1000" dirty="0">
                <a:latin typeface="Comic Sans MS"/>
                <a:cs typeface="Comic Sans MS"/>
              </a:rPr>
              <a:t>ZEUS </a:t>
            </a:r>
            <a:r>
              <a:rPr lang="en-US" sz="1000" dirty="0" err="1">
                <a:latin typeface="Comic Sans MS"/>
                <a:cs typeface="Comic Sans MS"/>
              </a:rPr>
              <a:t>Coll</a:t>
            </a:r>
            <a:r>
              <a:rPr lang="en-US" sz="1000" dirty="0">
                <a:latin typeface="Comic Sans MS"/>
                <a:cs typeface="Comic Sans MS"/>
              </a:rPr>
              <a:t>, JHEP 06 (2009) 074</a:t>
            </a:r>
          </a:p>
        </p:txBody>
      </p:sp>
      <p:sp>
        <p:nvSpPr>
          <p:cNvPr id="11" name="TextBox 10"/>
          <p:cNvSpPr txBox="1"/>
          <p:nvPr/>
        </p:nvSpPr>
        <p:spPr>
          <a:xfrm>
            <a:off x="7330048" y="3644532"/>
            <a:ext cx="547596" cy="461665"/>
          </a:xfrm>
          <a:prstGeom prst="rect">
            <a:avLst/>
          </a:prstGeom>
          <a:noFill/>
        </p:spPr>
        <p:txBody>
          <a:bodyPr wrap="none" rtlCol="0">
            <a:spAutoFit/>
          </a:bodyPr>
          <a:lstStyle/>
          <a:p>
            <a:r>
              <a:rPr lang="en-US" sz="2400" b="1" dirty="0">
                <a:solidFill>
                  <a:srgbClr val="FF0000"/>
                </a:solidFill>
              </a:rPr>
              <a:t>⟻</a:t>
            </a:r>
          </a:p>
        </p:txBody>
      </p:sp>
      <p:sp>
        <p:nvSpPr>
          <p:cNvPr id="12" name="TextBox 11"/>
          <p:cNvSpPr txBox="1"/>
          <p:nvPr/>
        </p:nvSpPr>
        <p:spPr>
          <a:xfrm>
            <a:off x="5494674" y="3747773"/>
            <a:ext cx="1867218" cy="276999"/>
          </a:xfrm>
          <a:prstGeom prst="rect">
            <a:avLst/>
          </a:prstGeom>
          <a:solidFill>
            <a:schemeClr val="bg1"/>
          </a:solidFill>
        </p:spPr>
        <p:txBody>
          <a:bodyPr wrap="none" rtlCol="0">
            <a:spAutoFit/>
          </a:bodyPr>
          <a:lstStyle/>
          <a:p>
            <a:pPr algn="ctr"/>
            <a:r>
              <a:rPr lang="en-US" sz="1200" b="1" dirty="0">
                <a:latin typeface="Comic Sans MS"/>
                <a:cs typeface="Comic Sans MS"/>
              </a:rPr>
              <a:t>non-diffractive events</a:t>
            </a:r>
          </a:p>
        </p:txBody>
      </p:sp>
      <p:sp>
        <p:nvSpPr>
          <p:cNvPr id="13" name="TextBox 12"/>
          <p:cNvSpPr txBox="1"/>
          <p:nvPr/>
        </p:nvSpPr>
        <p:spPr>
          <a:xfrm>
            <a:off x="25146" y="3715047"/>
            <a:ext cx="4889512" cy="2339102"/>
          </a:xfrm>
          <a:prstGeom prst="rect">
            <a:avLst/>
          </a:prstGeom>
          <a:noFill/>
        </p:spPr>
        <p:txBody>
          <a:bodyPr wrap="square" rtlCol="0">
            <a:spAutoFit/>
          </a:bodyPr>
          <a:lstStyle/>
          <a:p>
            <a:r>
              <a:rPr lang="en-US" b="1" dirty="0">
                <a:solidFill>
                  <a:srgbClr val="0000FF"/>
                </a:solidFill>
                <a:latin typeface="Comic Sans MS"/>
                <a:cs typeface="Comic Sans MS"/>
              </a:rPr>
              <a:t>Note:</a:t>
            </a:r>
          </a:p>
          <a:p>
            <a:r>
              <a:rPr lang="en-US" sz="1600" dirty="0">
                <a:solidFill>
                  <a:srgbClr val="000000"/>
                </a:solidFill>
                <a:latin typeface="Comic Sans MS"/>
                <a:cs typeface="Comic Sans MS"/>
              </a:rPr>
              <a:t>high energy colliders (HERA, </a:t>
            </a:r>
            <a:r>
              <a:rPr lang="en-US" sz="1600" dirty="0" err="1">
                <a:solidFill>
                  <a:srgbClr val="000000"/>
                </a:solidFill>
                <a:latin typeface="Comic Sans MS"/>
                <a:cs typeface="Comic Sans MS"/>
              </a:rPr>
              <a:t>Tevatron</a:t>
            </a:r>
            <a:r>
              <a:rPr lang="en-US" sz="1600" dirty="0">
                <a:solidFill>
                  <a:srgbClr val="000000"/>
                </a:solidFill>
                <a:latin typeface="Comic Sans MS"/>
                <a:cs typeface="Comic Sans MS"/>
              </a:rPr>
              <a:t>, LHC, RHIC) use Roman Pots to detect </a:t>
            </a:r>
          </a:p>
          <a:p>
            <a:r>
              <a:rPr lang="en-US" sz="1600" dirty="0">
                <a:solidFill>
                  <a:srgbClr val="000000"/>
                </a:solidFill>
                <a:latin typeface="Comic Sans MS"/>
                <a:cs typeface="Comic Sans MS"/>
              </a:rPr>
              <a:t>these proton</a:t>
            </a:r>
          </a:p>
          <a:p>
            <a:pPr marL="285750" indent="-285750">
              <a:buFont typeface="Wingdings" charset="0"/>
              <a:buChar char="à"/>
            </a:pPr>
            <a:r>
              <a:rPr lang="en-US" sz="1600" dirty="0">
                <a:solidFill>
                  <a:srgbClr val="000000"/>
                </a:solidFill>
                <a:latin typeface="Symbol" charset="2"/>
                <a:cs typeface="Symbol" charset="2"/>
                <a:sym typeface="Wingdings"/>
              </a:rPr>
              <a:t>Q</a:t>
            </a:r>
            <a:r>
              <a:rPr lang="en-US" sz="1600" dirty="0">
                <a:solidFill>
                  <a:srgbClr val="000000"/>
                </a:solidFill>
                <a:latin typeface="Comic Sans MS"/>
                <a:cs typeface="Comic Sans MS"/>
                <a:sym typeface="Wingdings"/>
              </a:rPr>
              <a:t> &lt; 10 </a:t>
            </a:r>
            <a:r>
              <a:rPr lang="en-US" sz="1600" dirty="0" err="1">
                <a:solidFill>
                  <a:srgbClr val="000000"/>
                </a:solidFill>
                <a:latin typeface="Comic Sans MS"/>
                <a:cs typeface="Comic Sans MS"/>
                <a:sym typeface="Wingdings"/>
              </a:rPr>
              <a:t>mrad</a:t>
            </a:r>
            <a:endParaRPr lang="en-US" sz="1600" dirty="0">
              <a:solidFill>
                <a:srgbClr val="000000"/>
              </a:solidFill>
              <a:latin typeface="Comic Sans MS"/>
              <a:cs typeface="Comic Sans MS"/>
              <a:sym typeface="Wingdings"/>
            </a:endParaRPr>
          </a:p>
          <a:p>
            <a:pPr marL="742950" lvl="1" indent="-285750">
              <a:buFont typeface="Wingdings" charset="0"/>
              <a:buChar char="à"/>
            </a:pPr>
            <a:r>
              <a:rPr lang="en-US" sz="1600" dirty="0">
                <a:solidFill>
                  <a:srgbClr val="000000"/>
                </a:solidFill>
                <a:latin typeface="Comic Sans MS"/>
                <a:cs typeface="Comic Sans MS"/>
                <a:sym typeface="Wingdings"/>
              </a:rPr>
              <a:t>impact on large </a:t>
            </a:r>
            <a:r>
              <a:rPr lang="en-US" sz="1600" dirty="0" err="1">
                <a:latin typeface="Comic Sans MS"/>
                <a:cs typeface="Comic Sans MS"/>
                <a:sym typeface="Wingdings"/>
              </a:rPr>
              <a:t>p</a:t>
            </a:r>
            <a:r>
              <a:rPr lang="en-US" sz="1600" baseline="-25000" dirty="0" err="1">
                <a:latin typeface="Comic Sans MS"/>
                <a:cs typeface="Comic Sans MS"/>
                <a:sym typeface="Wingdings"/>
              </a:rPr>
              <a:t>T</a:t>
            </a:r>
            <a:r>
              <a:rPr lang="en-US" sz="1600" dirty="0">
                <a:latin typeface="Comic Sans MS"/>
                <a:cs typeface="Comic Sans MS"/>
                <a:sym typeface="Wingdings"/>
              </a:rPr>
              <a:t>-acceptance</a:t>
            </a:r>
          </a:p>
          <a:p>
            <a:pPr marL="285750" indent="-285750">
              <a:buFont typeface="Wingdings" charset="0"/>
              <a:buChar char="à"/>
            </a:pPr>
            <a:r>
              <a:rPr lang="en-US" sz="1600" dirty="0">
                <a:solidFill>
                  <a:srgbClr val="000000"/>
                </a:solidFill>
                <a:latin typeface="Comic Sans MS"/>
                <a:cs typeface="Comic Sans MS"/>
                <a:sym typeface="Wingdings"/>
              </a:rPr>
              <a:t>small </a:t>
            </a:r>
            <a:r>
              <a:rPr lang="en-US" sz="1600" dirty="0" err="1">
                <a:latin typeface="Comic Sans MS"/>
                <a:cs typeface="Comic Sans MS"/>
                <a:sym typeface="Wingdings"/>
              </a:rPr>
              <a:t>p</a:t>
            </a:r>
            <a:r>
              <a:rPr lang="en-US" sz="1600" baseline="-25000" dirty="0" err="1">
                <a:latin typeface="Comic Sans MS"/>
                <a:cs typeface="Comic Sans MS"/>
                <a:sym typeface="Wingdings"/>
              </a:rPr>
              <a:t>T</a:t>
            </a:r>
            <a:r>
              <a:rPr lang="en-US" sz="1600" dirty="0">
                <a:latin typeface="Comic Sans MS"/>
                <a:cs typeface="Comic Sans MS"/>
                <a:sym typeface="Wingdings"/>
              </a:rPr>
              <a:t>-acceptance limited by</a:t>
            </a:r>
          </a:p>
          <a:p>
            <a:r>
              <a:rPr lang="en-US" sz="1600" dirty="0">
                <a:solidFill>
                  <a:srgbClr val="000000"/>
                </a:solidFill>
                <a:latin typeface="Comic Sans MS"/>
                <a:cs typeface="Comic Sans MS"/>
                <a:sym typeface="Wingdings"/>
              </a:rPr>
              <a:t>     beam divergence and </a:t>
            </a:r>
            <a:r>
              <a:rPr lang="en-US" sz="1600" dirty="0" err="1">
                <a:solidFill>
                  <a:srgbClr val="000000"/>
                </a:solidFill>
                <a:latin typeface="Comic Sans MS"/>
                <a:cs typeface="Comic Sans MS"/>
                <a:sym typeface="Wingdings"/>
              </a:rPr>
              <a:t>emmitance</a:t>
            </a:r>
            <a:endParaRPr lang="en-US" sz="1600" dirty="0">
              <a:solidFill>
                <a:srgbClr val="000000"/>
              </a:solidFill>
              <a:latin typeface="Comic Sans MS"/>
              <a:cs typeface="Comic Sans MS"/>
              <a:sym typeface="Wingdings"/>
            </a:endParaRPr>
          </a:p>
          <a:p>
            <a:r>
              <a:rPr lang="en-US" sz="1600" dirty="0">
                <a:solidFill>
                  <a:srgbClr val="000000"/>
                </a:solidFill>
                <a:latin typeface="Comic Sans MS"/>
                <a:cs typeface="Comic Sans MS"/>
                <a:sym typeface="Wingdings"/>
              </a:rPr>
              <a:t> rule of thumb keep 10</a:t>
            </a:r>
            <a:r>
              <a:rPr lang="en-US" sz="1600" dirty="0">
                <a:solidFill>
                  <a:srgbClr val="000000"/>
                </a:solidFill>
                <a:latin typeface="Symbol" charset="2"/>
                <a:cs typeface="Symbol" charset="2"/>
                <a:sym typeface="Wingdings"/>
              </a:rPr>
              <a:t>s</a:t>
            </a:r>
            <a:r>
              <a:rPr lang="en-US" sz="1600" dirty="0">
                <a:solidFill>
                  <a:srgbClr val="000000"/>
                </a:solidFill>
                <a:latin typeface="Comic Sans MS"/>
                <a:cs typeface="Comic Sans MS"/>
                <a:sym typeface="Wingdings"/>
              </a:rPr>
              <a:t> between RP and beam</a:t>
            </a:r>
            <a:endParaRPr lang="en-US" sz="1600" dirty="0">
              <a:solidFill>
                <a:srgbClr val="000000"/>
              </a:solidFill>
              <a:latin typeface="Comic Sans MS"/>
              <a:cs typeface="Comic Sans MS"/>
            </a:endParaRPr>
          </a:p>
        </p:txBody>
      </p:sp>
    </p:spTree>
    <p:extLst>
      <p:ext uri="{BB962C8B-B14F-4D97-AF65-F5344CB8AC3E}">
        <p14:creationId xmlns:p14="http://schemas.microsoft.com/office/powerpoint/2010/main" val="2163360049"/>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856B7-7B59-9D41-9374-44F00B61B8C0}"/>
              </a:ext>
            </a:extLst>
          </p:cNvPr>
          <p:cNvSpPr>
            <a:spLocks noGrp="1"/>
          </p:cNvSpPr>
          <p:nvPr>
            <p:ph type="dt" sz="half" idx="10"/>
          </p:nvPr>
        </p:nvSpPr>
        <p:spPr/>
        <p:txBody>
          <a:bodyPr/>
          <a:lstStyle/>
          <a:p>
            <a:r>
              <a:rPr lang="en-US"/>
              <a:t>E.C. Aschenauer</a:t>
            </a:r>
            <a:endParaRPr lang="en-US" dirty="0"/>
          </a:p>
        </p:txBody>
      </p:sp>
      <p:sp>
        <p:nvSpPr>
          <p:cNvPr id="3" name="Footer Placeholder 2">
            <a:extLst>
              <a:ext uri="{FF2B5EF4-FFF2-40B4-BE49-F238E27FC236}">
                <a16:creationId xmlns:a16="http://schemas.microsoft.com/office/drawing/2014/main" id="{EDA67AD6-65B0-D84B-BB2E-39E411A511E5}"/>
              </a:ext>
            </a:extLst>
          </p:cNvPr>
          <p:cNvSpPr>
            <a:spLocks noGrp="1"/>
          </p:cNvSpPr>
          <p:nvPr>
            <p:ph type="ftr" sz="quarter" idx="11"/>
          </p:nvPr>
        </p:nvSpPr>
        <p:spPr/>
        <p:txBody>
          <a:bodyPr/>
          <a:lstStyle/>
          <a:p>
            <a:r>
              <a:rPr lang="en-US"/>
              <a:t>HENPIC April 2020</a:t>
            </a:r>
            <a:endParaRPr lang="en-US" dirty="0"/>
          </a:p>
        </p:txBody>
      </p:sp>
      <p:sp>
        <p:nvSpPr>
          <p:cNvPr id="4" name="Slide Number Placeholder 3">
            <a:extLst>
              <a:ext uri="{FF2B5EF4-FFF2-40B4-BE49-F238E27FC236}">
                <a16:creationId xmlns:a16="http://schemas.microsoft.com/office/drawing/2014/main" id="{BA2DEDC1-FCF9-5F4D-8FAD-7DF3B9541059}"/>
              </a:ext>
            </a:extLst>
          </p:cNvPr>
          <p:cNvSpPr>
            <a:spLocks noGrp="1"/>
          </p:cNvSpPr>
          <p:nvPr>
            <p:ph type="sldNum" sz="quarter" idx="12"/>
          </p:nvPr>
        </p:nvSpPr>
        <p:spPr/>
        <p:txBody>
          <a:bodyPr/>
          <a:lstStyle/>
          <a:p>
            <a:fld id="{893C5830-40F3-F04E-B2E3-10E6672BA8FF}" type="slidenum">
              <a:rPr lang="en-US" smtClean="0"/>
              <a:pPr/>
              <a:t>54</a:t>
            </a:fld>
            <a:endParaRPr lang="en-US"/>
          </a:p>
        </p:txBody>
      </p:sp>
      <p:sp>
        <p:nvSpPr>
          <p:cNvPr id="5" name="Title 4">
            <a:extLst>
              <a:ext uri="{FF2B5EF4-FFF2-40B4-BE49-F238E27FC236}">
                <a16:creationId xmlns:a16="http://schemas.microsoft.com/office/drawing/2014/main" id="{14BB0F3C-337B-EC40-8BAD-77674AEF94CF}"/>
              </a:ext>
            </a:extLst>
          </p:cNvPr>
          <p:cNvSpPr>
            <a:spLocks noGrp="1"/>
          </p:cNvSpPr>
          <p:nvPr>
            <p:ph type="title"/>
          </p:nvPr>
        </p:nvSpPr>
        <p:spPr/>
        <p:txBody>
          <a:bodyPr/>
          <a:lstStyle/>
          <a:p>
            <a:r>
              <a:rPr lang="en-US" dirty="0"/>
              <a:t>Very forward scattered particles</a:t>
            </a:r>
          </a:p>
        </p:txBody>
      </p:sp>
      <p:sp>
        <p:nvSpPr>
          <p:cNvPr id="9" name="TextBox 8">
            <a:extLst>
              <a:ext uri="{FF2B5EF4-FFF2-40B4-BE49-F238E27FC236}">
                <a16:creationId xmlns:a16="http://schemas.microsoft.com/office/drawing/2014/main" id="{33C7411A-597C-144F-AE57-E6BE4A8A043C}"/>
              </a:ext>
            </a:extLst>
          </p:cNvPr>
          <p:cNvSpPr txBox="1"/>
          <p:nvPr/>
        </p:nvSpPr>
        <p:spPr>
          <a:xfrm>
            <a:off x="4667780" y="2657656"/>
            <a:ext cx="4593178" cy="3724096"/>
          </a:xfrm>
          <a:prstGeom prst="rect">
            <a:avLst/>
          </a:prstGeom>
          <a:noFill/>
        </p:spPr>
        <p:txBody>
          <a:bodyPr wrap="square" rtlCol="0">
            <a:spAutoFit/>
          </a:bodyPr>
          <a:lstStyle/>
          <a:p>
            <a:pPr>
              <a:buClr>
                <a:srgbClr val="0000FF"/>
              </a:buClr>
            </a:pPr>
            <a:r>
              <a:rPr lang="en-US" sz="2000" b="1" dirty="0">
                <a:solidFill>
                  <a:srgbClr val="0000FF"/>
                </a:solidFill>
                <a:latin typeface="Comic Sans MS" panose="030F0902030302020204" pitchFamily="66" charset="0"/>
                <a:cs typeface="Comic Sans MS"/>
              </a:rPr>
              <a:t>Requirement:</a:t>
            </a:r>
          </a:p>
          <a:p>
            <a:pPr marL="285750" indent="-285750">
              <a:buClr>
                <a:srgbClr val="0000FF"/>
              </a:buClr>
              <a:buFont typeface="Wingdings" charset="2"/>
              <a:buChar char="q"/>
            </a:pPr>
            <a:r>
              <a:rPr lang="en-US" dirty="0">
                <a:latin typeface="Comic Sans MS" panose="030F0902030302020204" pitchFamily="66" charset="0"/>
                <a:cs typeface="Comic Sans MS"/>
              </a:rPr>
              <a:t>Need </a:t>
            </a:r>
            <a:r>
              <a:rPr lang="en-US" b="1" dirty="0">
                <a:solidFill>
                  <a:srgbClr val="0432FF"/>
                </a:solidFill>
                <a:latin typeface="Comic Sans MS" panose="030F0902030302020204" pitchFamily="66" charset="0"/>
                <a:cs typeface="Comic Sans MS"/>
              </a:rPr>
              <a:t>+/- 4 </a:t>
            </a:r>
            <a:r>
              <a:rPr lang="en-US" b="1" dirty="0" err="1">
                <a:solidFill>
                  <a:srgbClr val="0432FF"/>
                </a:solidFill>
                <a:latin typeface="Comic Sans MS" panose="030F0902030302020204" pitchFamily="66" charset="0"/>
                <a:cs typeface="Comic Sans MS"/>
              </a:rPr>
              <a:t>mrad</a:t>
            </a:r>
            <a:r>
              <a:rPr lang="en-US" b="1" dirty="0">
                <a:solidFill>
                  <a:srgbClr val="0432FF"/>
                </a:solidFill>
                <a:latin typeface="Comic Sans MS" panose="030F0902030302020204" pitchFamily="66" charset="0"/>
                <a:cs typeface="Comic Sans MS"/>
              </a:rPr>
              <a:t> </a:t>
            </a:r>
            <a:r>
              <a:rPr lang="en-US" dirty="0">
                <a:latin typeface="Comic Sans MS" panose="030F0902030302020204" pitchFamily="66" charset="0"/>
                <a:cs typeface="Comic Sans MS"/>
              </a:rPr>
              <a:t>beam element free </a:t>
            </a:r>
          </a:p>
          <a:p>
            <a:pPr>
              <a:buClr>
                <a:srgbClr val="0000FF"/>
              </a:buClr>
            </a:pPr>
            <a:r>
              <a:rPr lang="en-US" dirty="0">
                <a:latin typeface="Comic Sans MS" panose="030F0902030302020204" pitchFamily="66" charset="0"/>
                <a:cs typeface="Comic Sans MS"/>
              </a:rPr>
              <a:t>     cone before the zero degree </a:t>
            </a:r>
          </a:p>
          <a:p>
            <a:pPr>
              <a:buClr>
                <a:srgbClr val="0000FF"/>
              </a:buClr>
            </a:pPr>
            <a:r>
              <a:rPr lang="en-US" dirty="0">
                <a:latin typeface="Comic Sans MS" panose="030F0902030302020204" pitchFamily="66" charset="0"/>
                <a:cs typeface="Comic Sans MS"/>
              </a:rPr>
              <a:t>     calorimeter to detect the breakup </a:t>
            </a:r>
          </a:p>
          <a:p>
            <a:pPr>
              <a:buClr>
                <a:srgbClr val="0000FF"/>
              </a:buClr>
            </a:pPr>
            <a:r>
              <a:rPr lang="en-US" dirty="0">
                <a:latin typeface="Comic Sans MS" panose="030F0902030302020204" pitchFamily="66" charset="0"/>
                <a:cs typeface="Comic Sans MS"/>
              </a:rPr>
              <a:t>     neutrons from heavy Ions</a:t>
            </a:r>
          </a:p>
          <a:p>
            <a:pPr marL="285750" indent="-285750">
              <a:buClr>
                <a:srgbClr val="0000FF"/>
              </a:buClr>
              <a:buFont typeface="Wingdings" charset="2"/>
              <a:buChar char="q"/>
            </a:pPr>
            <a:r>
              <a:rPr lang="en-US" dirty="0">
                <a:latin typeface="Comic Sans MS" panose="030F0902030302020204" pitchFamily="66" charset="0"/>
                <a:cs typeface="Comic Sans MS"/>
              </a:rPr>
              <a:t>small nuclear dependence on scattering angle</a:t>
            </a:r>
          </a:p>
          <a:p>
            <a:pPr marL="285750" indent="-285750">
              <a:buClr>
                <a:srgbClr val="0000FF"/>
              </a:buClr>
              <a:buFont typeface="Wingdings" charset="2"/>
              <a:buChar char="q"/>
            </a:pPr>
            <a:r>
              <a:rPr lang="en-US" dirty="0">
                <a:latin typeface="Comic Sans MS" panose="030F0902030302020204" pitchFamily="66" charset="0"/>
                <a:cs typeface="Comic Sans MS"/>
              </a:rPr>
              <a:t>these neutrons are also critical to </a:t>
            </a:r>
          </a:p>
          <a:p>
            <a:pPr>
              <a:buClr>
                <a:srgbClr val="0000FF"/>
              </a:buClr>
            </a:pPr>
            <a:r>
              <a:rPr lang="en-US" dirty="0">
                <a:latin typeface="Comic Sans MS" panose="030F0902030302020204" pitchFamily="66" charset="0"/>
                <a:cs typeface="Comic Sans MS"/>
              </a:rPr>
              <a:t>     reconstruct collisions geometry</a:t>
            </a:r>
          </a:p>
          <a:p>
            <a:pPr>
              <a:buClr>
                <a:srgbClr val="0000FF"/>
              </a:buClr>
            </a:pPr>
            <a:r>
              <a:rPr lang="en-US" sz="1400" dirty="0">
                <a:latin typeface="Comic Sans MS" panose="030F0902030302020204" pitchFamily="66" charset="0"/>
                <a:cs typeface="Comic Sans MS"/>
              </a:rPr>
              <a:t>       </a:t>
            </a:r>
            <a:r>
              <a:rPr lang="en-US" dirty="0">
                <a:latin typeface="Comic Sans MS" panose="030F0902030302020204" pitchFamily="66" charset="0"/>
                <a:cs typeface="Comic Sans MS"/>
              </a:rPr>
              <a:t>peripheral to central  </a:t>
            </a:r>
            <a:r>
              <a:rPr lang="tr-TR" dirty="0">
                <a:latin typeface="Comic Sans MS" panose="030F0902030302020204" pitchFamily="66" charset="0"/>
                <a:cs typeface="Comic Sans MS"/>
                <a:hlinkClick r:id="rId2"/>
              </a:rPr>
              <a:t>arXiv:1407.8055 </a:t>
            </a:r>
            <a:endParaRPr lang="tr-TR" dirty="0">
              <a:latin typeface="Comic Sans MS" panose="030F0902030302020204" pitchFamily="66" charset="0"/>
              <a:cs typeface="Comic Sans MS"/>
            </a:endParaRPr>
          </a:p>
          <a:p>
            <a:pPr marL="742950" lvl="1" indent="-285750">
              <a:buClr>
                <a:srgbClr val="0000FF"/>
              </a:buClr>
              <a:buFont typeface="Wingdings" charset="0"/>
              <a:buChar char="à"/>
            </a:pPr>
            <a:r>
              <a:rPr lang="en-US" dirty="0">
                <a:latin typeface="Comic Sans MS" panose="030F0902030302020204" pitchFamily="66" charset="0"/>
                <a:cs typeface="Comic Sans MS"/>
                <a:sym typeface="Wingdings"/>
              </a:rPr>
              <a:t>precision neutron energy</a:t>
            </a:r>
          </a:p>
          <a:p>
            <a:pPr marL="742950" lvl="1" indent="-285750">
              <a:buClr>
                <a:srgbClr val="0000FF"/>
              </a:buClr>
              <a:buFont typeface="Wingdings" charset="0"/>
              <a:buChar char="à"/>
            </a:pPr>
            <a:r>
              <a:rPr lang="tr-TR" dirty="0" err="1">
                <a:latin typeface="Comic Sans MS" panose="030F0902030302020204" pitchFamily="66" charset="0"/>
                <a:cs typeface="Comic Sans MS"/>
                <a:sym typeface="Wingdings"/>
              </a:rPr>
              <a:t>transv</a:t>
            </a:r>
            <a:r>
              <a:rPr lang="tr-TR" dirty="0">
                <a:latin typeface="Comic Sans MS" panose="030F0902030302020204" pitchFamily="66" charset="0"/>
                <a:cs typeface="Comic Sans MS"/>
                <a:sym typeface="Wingdings"/>
              </a:rPr>
              <a:t>. size of ZDC</a:t>
            </a:r>
          </a:p>
        </p:txBody>
      </p:sp>
      <p:grpSp>
        <p:nvGrpSpPr>
          <p:cNvPr id="10" name="Group 9">
            <a:extLst>
              <a:ext uri="{FF2B5EF4-FFF2-40B4-BE49-F238E27FC236}">
                <a16:creationId xmlns:a16="http://schemas.microsoft.com/office/drawing/2014/main" id="{1AA5030E-DCC2-C54D-95F0-84C4E3F6B52D}"/>
              </a:ext>
            </a:extLst>
          </p:cNvPr>
          <p:cNvGrpSpPr>
            <a:grpSpLocks noChangeAspect="1"/>
          </p:cNvGrpSpPr>
          <p:nvPr/>
        </p:nvGrpSpPr>
        <p:grpSpPr>
          <a:xfrm>
            <a:off x="-42532" y="1342039"/>
            <a:ext cx="4807158" cy="2357601"/>
            <a:chOff x="3780495" y="1906967"/>
            <a:chExt cx="5655480" cy="2773648"/>
          </a:xfrm>
        </p:grpSpPr>
        <p:pic>
          <p:nvPicPr>
            <p:cNvPr id="11" name="Picture 10">
              <a:extLst>
                <a:ext uri="{FF2B5EF4-FFF2-40B4-BE49-F238E27FC236}">
                  <a16:creationId xmlns:a16="http://schemas.microsoft.com/office/drawing/2014/main" id="{D316574D-1552-874D-9EA6-CF775B1AA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0495" y="1906967"/>
              <a:ext cx="5655480" cy="2773648"/>
            </a:xfrm>
            <a:prstGeom prst="rect">
              <a:avLst/>
            </a:prstGeom>
          </p:spPr>
        </p:pic>
        <p:sp>
          <p:nvSpPr>
            <p:cNvPr id="12" name="TextBox 11">
              <a:extLst>
                <a:ext uri="{FF2B5EF4-FFF2-40B4-BE49-F238E27FC236}">
                  <a16:creationId xmlns:a16="http://schemas.microsoft.com/office/drawing/2014/main" id="{58BC4725-CDBE-524C-B628-F7D131AFDCD9}"/>
                </a:ext>
              </a:extLst>
            </p:cNvPr>
            <p:cNvSpPr txBox="1"/>
            <p:nvPr/>
          </p:nvSpPr>
          <p:spPr>
            <a:xfrm>
              <a:off x="8285396" y="2075692"/>
              <a:ext cx="473545" cy="369332"/>
            </a:xfrm>
            <a:prstGeom prst="rect">
              <a:avLst/>
            </a:prstGeom>
            <a:noFill/>
          </p:spPr>
          <p:txBody>
            <a:bodyPr wrap="none" rtlCol="0">
              <a:spAutoFit/>
            </a:bodyPr>
            <a:lstStyle/>
            <a:p>
              <a:r>
                <a:rPr lang="en-US" dirty="0">
                  <a:latin typeface="Comic Sans MS"/>
                  <a:cs typeface="Comic Sans MS"/>
                </a:rPr>
                <a:t>Au</a:t>
              </a:r>
            </a:p>
          </p:txBody>
        </p:sp>
      </p:grpSp>
      <p:sp>
        <p:nvSpPr>
          <p:cNvPr id="13" name="TextBox 12">
            <a:extLst>
              <a:ext uri="{FF2B5EF4-FFF2-40B4-BE49-F238E27FC236}">
                <a16:creationId xmlns:a16="http://schemas.microsoft.com/office/drawing/2014/main" id="{BB2393AF-3DD0-1946-B498-7E56BF03D909}"/>
              </a:ext>
            </a:extLst>
          </p:cNvPr>
          <p:cNvSpPr txBox="1"/>
          <p:nvPr/>
        </p:nvSpPr>
        <p:spPr>
          <a:xfrm>
            <a:off x="12920" y="523479"/>
            <a:ext cx="9150262" cy="646331"/>
          </a:xfrm>
          <a:prstGeom prst="rect">
            <a:avLst/>
          </a:prstGeom>
          <a:noFill/>
        </p:spPr>
        <p:txBody>
          <a:bodyPr wrap="none" rtlCol="0">
            <a:spAutoFit/>
          </a:bodyPr>
          <a:lstStyle/>
          <a:p>
            <a:pPr algn="l"/>
            <a:r>
              <a:rPr lang="en-US" dirty="0">
                <a:latin typeface="Comic Sans MS" panose="030F0902030302020204" pitchFamily="66" charset="0"/>
              </a:rPr>
              <a:t>Very forward scattered particles critical to detect for elastic/diffractive physics </a:t>
            </a:r>
          </a:p>
          <a:p>
            <a:pPr algn="ctr"/>
            <a:r>
              <a:rPr lang="en-US" dirty="0">
                <a:latin typeface="Comic Sans MS" panose="030F0902030302020204" pitchFamily="66" charset="0"/>
              </a:rPr>
              <a:t>Not detectable in main detector</a:t>
            </a:r>
          </a:p>
        </p:txBody>
      </p:sp>
      <p:sp>
        <p:nvSpPr>
          <p:cNvPr id="15" name="TextBox 14">
            <a:extLst>
              <a:ext uri="{FF2B5EF4-FFF2-40B4-BE49-F238E27FC236}">
                <a16:creationId xmlns:a16="http://schemas.microsoft.com/office/drawing/2014/main" id="{1EB2C71D-F26D-D244-A9A3-BF8E7DA88C53}"/>
              </a:ext>
            </a:extLst>
          </p:cNvPr>
          <p:cNvSpPr txBox="1"/>
          <p:nvPr/>
        </p:nvSpPr>
        <p:spPr>
          <a:xfrm>
            <a:off x="1090530" y="1116645"/>
            <a:ext cx="2507418" cy="400110"/>
          </a:xfrm>
          <a:prstGeom prst="rect">
            <a:avLst/>
          </a:prstGeom>
          <a:noFill/>
        </p:spPr>
        <p:txBody>
          <a:bodyPr wrap="none" rtlCol="0">
            <a:spAutoFit/>
          </a:bodyPr>
          <a:lstStyle/>
          <a:p>
            <a:pPr algn="l"/>
            <a:r>
              <a:rPr lang="en-US" sz="2000" b="1" dirty="0">
                <a:solidFill>
                  <a:srgbClr val="0432FF"/>
                </a:solidFill>
                <a:latin typeface="Comic Sans MS" panose="030F0902030302020204" pitchFamily="66" charset="0"/>
              </a:rPr>
              <a:t>Breakup Neutrons </a:t>
            </a:r>
          </a:p>
        </p:txBody>
      </p:sp>
    </p:spTree>
    <p:extLst>
      <p:ext uri="{BB962C8B-B14F-4D97-AF65-F5344CB8AC3E}">
        <p14:creationId xmlns:p14="http://schemas.microsoft.com/office/powerpoint/2010/main" val="3764326750"/>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3964C0-95A9-B54E-B745-F8E404238416}"/>
              </a:ext>
            </a:extLst>
          </p:cNvPr>
          <p:cNvPicPr>
            <a:picLocks noChangeAspect="1"/>
          </p:cNvPicPr>
          <p:nvPr/>
        </p:nvPicPr>
        <p:blipFill>
          <a:blip r:embed="rId2"/>
          <a:srcRect/>
          <a:stretch/>
        </p:blipFill>
        <p:spPr>
          <a:xfrm>
            <a:off x="1372396" y="461608"/>
            <a:ext cx="6384589" cy="4062920"/>
          </a:xfrm>
          <a:prstGeom prst="rect">
            <a:avLst/>
          </a:prstGeom>
        </p:spPr>
      </p:pic>
      <p:sp>
        <p:nvSpPr>
          <p:cNvPr id="3" name="Date Placeholder 2">
            <a:extLst>
              <a:ext uri="{FF2B5EF4-FFF2-40B4-BE49-F238E27FC236}">
                <a16:creationId xmlns:a16="http://schemas.microsoft.com/office/drawing/2014/main" id="{DB516E8B-F604-2848-BC47-D43823DCD51E}"/>
              </a:ext>
            </a:extLst>
          </p:cNvPr>
          <p:cNvSpPr>
            <a:spLocks noGrp="1"/>
          </p:cNvSpPr>
          <p:nvPr>
            <p:ph type="dt" sz="half" idx="10"/>
          </p:nvPr>
        </p:nvSpPr>
        <p:spPr/>
        <p:txBody>
          <a:bodyPr/>
          <a:lstStyle/>
          <a:p>
            <a:r>
              <a:rPr lang="en-US"/>
              <a:t>E.C. Aschenauer</a:t>
            </a:r>
            <a:endParaRPr lang="en-US" dirty="0"/>
          </a:p>
        </p:txBody>
      </p:sp>
      <p:sp>
        <p:nvSpPr>
          <p:cNvPr id="4" name="Slide Number Placeholder 3">
            <a:extLst>
              <a:ext uri="{FF2B5EF4-FFF2-40B4-BE49-F238E27FC236}">
                <a16:creationId xmlns:a16="http://schemas.microsoft.com/office/drawing/2014/main" id="{539484A2-CFB0-0A40-8238-536243C1AD0D}"/>
              </a:ext>
            </a:extLst>
          </p:cNvPr>
          <p:cNvSpPr>
            <a:spLocks noGrp="1"/>
          </p:cNvSpPr>
          <p:nvPr>
            <p:ph type="sldNum" sz="quarter" idx="12"/>
          </p:nvPr>
        </p:nvSpPr>
        <p:spPr/>
        <p:txBody>
          <a:bodyPr/>
          <a:lstStyle/>
          <a:p>
            <a:fld id="{893C5830-40F3-F04E-B2E3-10E6672BA8FF}" type="slidenum">
              <a:rPr lang="en-US" smtClean="0"/>
              <a:pPr/>
              <a:t>55</a:t>
            </a:fld>
            <a:endParaRPr lang="en-US"/>
          </a:p>
        </p:txBody>
      </p:sp>
      <p:sp>
        <p:nvSpPr>
          <p:cNvPr id="6" name="Title 5">
            <a:extLst>
              <a:ext uri="{FF2B5EF4-FFF2-40B4-BE49-F238E27FC236}">
                <a16:creationId xmlns:a16="http://schemas.microsoft.com/office/drawing/2014/main" id="{27D0BE2B-FD5E-BD44-BC13-73D98C97DB79}"/>
              </a:ext>
            </a:extLst>
          </p:cNvPr>
          <p:cNvSpPr>
            <a:spLocks noGrp="1"/>
          </p:cNvSpPr>
          <p:nvPr>
            <p:ph type="title"/>
          </p:nvPr>
        </p:nvSpPr>
        <p:spPr>
          <a:xfrm>
            <a:off x="0" y="2283"/>
            <a:ext cx="9144000" cy="584669"/>
          </a:xfrm>
        </p:spPr>
        <p:txBody>
          <a:bodyPr/>
          <a:lstStyle/>
          <a:p>
            <a:r>
              <a:rPr lang="en-US" dirty="0"/>
              <a:t>IR layout</a:t>
            </a:r>
          </a:p>
        </p:txBody>
      </p:sp>
      <p:sp>
        <p:nvSpPr>
          <p:cNvPr id="7" name="TextBox 6">
            <a:extLst>
              <a:ext uri="{FF2B5EF4-FFF2-40B4-BE49-F238E27FC236}">
                <a16:creationId xmlns:a16="http://schemas.microsoft.com/office/drawing/2014/main" id="{FCD1A7C6-83DE-344C-A475-C1D505DE8DA0}"/>
              </a:ext>
            </a:extLst>
          </p:cNvPr>
          <p:cNvSpPr txBox="1"/>
          <p:nvPr/>
        </p:nvSpPr>
        <p:spPr>
          <a:xfrm>
            <a:off x="-9517" y="4615083"/>
            <a:ext cx="9219190" cy="2000548"/>
          </a:xfrm>
          <a:prstGeom prst="rect">
            <a:avLst/>
          </a:prstGeom>
          <a:noFill/>
        </p:spPr>
        <p:txBody>
          <a:bodyPr wrap="none" rtlCol="0">
            <a:spAutoFit/>
          </a:bodyPr>
          <a:lstStyle/>
          <a:p>
            <a:pPr marL="285750" indent="-285750">
              <a:buClr>
                <a:srgbClr val="0000FF"/>
              </a:buClr>
              <a:buFont typeface="Wingdings" charset="2"/>
              <a:buChar char="q"/>
            </a:pPr>
            <a:r>
              <a:rPr lang="en-US" sz="1600" dirty="0">
                <a:latin typeface="Comic Sans MS" panose="030F0902030302020204" pitchFamily="66" charset="0"/>
                <a:cs typeface="Comic Sans MS"/>
              </a:rPr>
              <a:t>main emphasis on integrating requirements for hadron beam direction</a:t>
            </a:r>
          </a:p>
          <a:p>
            <a:pPr marL="742950" lvl="1" indent="-285750">
              <a:buClr>
                <a:srgbClr val="0000FF"/>
              </a:buClr>
              <a:buFont typeface="Wingdings" charset="2"/>
              <a:buChar char="Ø"/>
            </a:pPr>
            <a:r>
              <a:rPr lang="en-US" sz="1600" dirty="0">
                <a:latin typeface="Comic Sans MS" panose="030F0902030302020204" pitchFamily="66" charset="0"/>
                <a:cs typeface="Comic Sans MS"/>
              </a:rPr>
              <a:t>B0Fp: Forward Spectrometer (6 - 22 </a:t>
            </a:r>
            <a:r>
              <a:rPr lang="en-US" sz="1600" dirty="0" err="1">
                <a:latin typeface="Comic Sans MS" panose="030F0902030302020204" pitchFamily="66" charset="0"/>
                <a:cs typeface="Comic Sans MS"/>
              </a:rPr>
              <a:t>mrad</a:t>
            </a:r>
            <a:r>
              <a:rPr lang="en-US" sz="1600" dirty="0">
                <a:latin typeface="Comic Sans MS" panose="030F0902030302020204" pitchFamily="66" charset="0"/>
                <a:cs typeface="Comic Sans MS"/>
              </a:rPr>
              <a:t>)</a:t>
            </a:r>
          </a:p>
          <a:p>
            <a:pPr marL="742950" lvl="1" indent="-285750">
              <a:buClr>
                <a:srgbClr val="0000FF"/>
              </a:buClr>
              <a:buFont typeface="Wingdings" charset="2"/>
              <a:buChar char="Ø"/>
            </a:pPr>
            <a:r>
              <a:rPr lang="en-US" sz="1600" dirty="0">
                <a:latin typeface="Comic Sans MS" panose="030F0902030302020204" pitchFamily="66" charset="0"/>
                <a:cs typeface="Comic Sans MS"/>
              </a:rPr>
              <a:t>Neutron Detector  (0 to ±4 </a:t>
            </a:r>
            <a:r>
              <a:rPr lang="en-US" sz="1600" dirty="0" err="1">
                <a:latin typeface="Comic Sans MS" panose="030F0902030302020204" pitchFamily="66" charset="0"/>
                <a:cs typeface="Comic Sans MS"/>
              </a:rPr>
              <a:t>mrad</a:t>
            </a:r>
            <a:r>
              <a:rPr lang="en-US" sz="1600" dirty="0">
                <a:latin typeface="Comic Sans MS" panose="030F0902030302020204" pitchFamily="66" charset="0"/>
                <a:cs typeface="Comic Sans MS"/>
              </a:rPr>
              <a:t>)</a:t>
            </a:r>
          </a:p>
          <a:p>
            <a:pPr marL="742950" lvl="1" indent="-285750">
              <a:buClr>
                <a:srgbClr val="0000FF"/>
              </a:buClr>
              <a:buFont typeface="Wingdings" charset="2"/>
              <a:buChar char="Ø"/>
            </a:pPr>
            <a:r>
              <a:rPr lang="en-US" sz="1600" dirty="0">
                <a:latin typeface="Comic Sans MS" panose="030F0902030302020204" pitchFamily="66" charset="0"/>
                <a:cs typeface="Comic Sans MS"/>
              </a:rPr>
              <a:t>Roman pots (Sensitive 1 to 5 </a:t>
            </a:r>
            <a:r>
              <a:rPr lang="en-US" sz="1600" dirty="0" err="1">
                <a:latin typeface="Comic Sans MS" panose="030F0902030302020204" pitchFamily="66" charset="0"/>
                <a:cs typeface="Comic Sans MS"/>
              </a:rPr>
              <a:t>mrad</a:t>
            </a:r>
            <a:r>
              <a:rPr lang="en-US" sz="1600" dirty="0">
                <a:latin typeface="Comic Sans MS" panose="030F0902030302020204" pitchFamily="66" charset="0"/>
                <a:cs typeface="Comic Sans MS"/>
              </a:rPr>
              <a:t>)</a:t>
            </a:r>
          </a:p>
          <a:p>
            <a:pPr marL="285750" indent="-285750">
              <a:buClr>
                <a:srgbClr val="0000FF"/>
              </a:buClr>
              <a:buFont typeface="Wingdings" pitchFamily="2" charset="2"/>
              <a:buChar char="q"/>
            </a:pPr>
            <a:r>
              <a:rPr lang="en-US" sz="1600" dirty="0">
                <a:latin typeface="Comic Sans MS" panose="030F0902030302020204" pitchFamily="66" charset="0"/>
                <a:cs typeface="Comic Sans MS"/>
              </a:rPr>
              <a:t>B1Re and B2Re: separate BH photons from beam, separate low Q</a:t>
            </a:r>
            <a:r>
              <a:rPr lang="en-US" sz="1600" baseline="30000" dirty="0">
                <a:latin typeface="Comic Sans MS" panose="030F0902030302020204" pitchFamily="66" charset="0"/>
                <a:cs typeface="Comic Sans MS"/>
              </a:rPr>
              <a:t>2</a:t>
            </a:r>
            <a:r>
              <a:rPr lang="en-US" sz="1600" dirty="0">
                <a:latin typeface="Comic Sans MS" panose="030F0902030302020204" pitchFamily="66" charset="0"/>
                <a:cs typeface="Comic Sans MS"/>
              </a:rPr>
              <a:t> electrons from beam</a:t>
            </a:r>
          </a:p>
          <a:p>
            <a:pPr>
              <a:buClr>
                <a:srgbClr val="0000FF"/>
              </a:buClr>
            </a:pPr>
            <a:r>
              <a:rPr lang="en-US" sz="1600" dirty="0">
                <a:latin typeface="Comic Sans MS" panose="030F0902030302020204" pitchFamily="66" charset="0"/>
                <a:cs typeface="Comic Sans MS"/>
              </a:rPr>
              <a:t>     and lepton beam from SR-fan</a:t>
            </a:r>
          </a:p>
          <a:p>
            <a:pPr>
              <a:buClr>
                <a:srgbClr val="0000FF"/>
              </a:buClr>
            </a:pPr>
            <a:endParaRPr lang="en-US" sz="1200" dirty="0">
              <a:latin typeface="Comic Sans MS" panose="030F0902030302020204" pitchFamily="66" charset="0"/>
              <a:cs typeface="Comic Sans MS"/>
            </a:endParaRPr>
          </a:p>
          <a:p>
            <a:pPr>
              <a:buClr>
                <a:srgbClr val="0000FF"/>
              </a:buClr>
            </a:pPr>
            <a:r>
              <a:rPr lang="en-US" sz="1600" dirty="0">
                <a:latin typeface="Comic Sans MS" panose="030F0902030302020204" pitchFamily="66" charset="0"/>
                <a:cs typeface="Comic Sans MS"/>
              </a:rPr>
              <a:t>           JLEIC similar concept with some differences due to different design choices/emphasis</a:t>
            </a:r>
          </a:p>
        </p:txBody>
      </p:sp>
      <p:sp>
        <p:nvSpPr>
          <p:cNvPr id="10" name="Curved Right Arrow 9">
            <a:extLst>
              <a:ext uri="{FF2B5EF4-FFF2-40B4-BE49-F238E27FC236}">
                <a16:creationId xmlns:a16="http://schemas.microsoft.com/office/drawing/2014/main" id="{69434AB0-530D-6448-95AC-92214A5D2D47}"/>
              </a:ext>
            </a:extLst>
          </p:cNvPr>
          <p:cNvSpPr/>
          <p:nvPr/>
        </p:nvSpPr>
        <p:spPr bwMode="auto">
          <a:xfrm>
            <a:off x="30956" y="6193970"/>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 name="Footer Placeholder 1">
            <a:extLst>
              <a:ext uri="{FF2B5EF4-FFF2-40B4-BE49-F238E27FC236}">
                <a16:creationId xmlns:a16="http://schemas.microsoft.com/office/drawing/2014/main" id="{432DF1A1-7DC4-344D-B5C1-215214AA939D}"/>
              </a:ext>
            </a:extLst>
          </p:cNvPr>
          <p:cNvSpPr>
            <a:spLocks noGrp="1"/>
          </p:cNvSpPr>
          <p:nvPr>
            <p:ph type="ftr" sz="quarter" idx="11"/>
          </p:nvPr>
        </p:nvSpPr>
        <p:spPr/>
        <p:txBody>
          <a:bodyPr/>
          <a:lstStyle/>
          <a:p>
            <a:r>
              <a:rPr lang="en-US"/>
              <a:t>HENPIC April 2020</a:t>
            </a:r>
            <a:endParaRPr lang="en-US" dirty="0"/>
          </a:p>
        </p:txBody>
      </p:sp>
    </p:spTree>
    <p:extLst>
      <p:ext uri="{BB962C8B-B14F-4D97-AF65-F5344CB8AC3E}">
        <p14:creationId xmlns:p14="http://schemas.microsoft.com/office/powerpoint/2010/main" val="284510694"/>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E.C. Aschenauer</a:t>
            </a:r>
          </a:p>
        </p:txBody>
      </p:sp>
      <p:sp>
        <p:nvSpPr>
          <p:cNvPr id="4" name="Footer Placeholder 3"/>
          <p:cNvSpPr>
            <a:spLocks noGrp="1"/>
          </p:cNvSpPr>
          <p:nvPr>
            <p:ph type="ftr" sz="quarter" idx="11"/>
          </p:nvPr>
        </p:nvSpPr>
        <p:spPr/>
        <p:txBody>
          <a:bodyPr/>
          <a:lstStyle/>
          <a:p>
            <a:r>
              <a:rPr lang="en-US"/>
              <a:t>HENPIC April 2020</a:t>
            </a:r>
          </a:p>
        </p:txBody>
      </p:sp>
      <p:sp>
        <p:nvSpPr>
          <p:cNvPr id="5" name="Slide Number Placeholder 4"/>
          <p:cNvSpPr>
            <a:spLocks noGrp="1"/>
          </p:cNvSpPr>
          <p:nvPr>
            <p:ph type="sldNum" sz="quarter" idx="12"/>
          </p:nvPr>
        </p:nvSpPr>
        <p:spPr/>
        <p:txBody>
          <a:bodyPr/>
          <a:lstStyle/>
          <a:p>
            <a:fld id="{E7C2DFF1-6A7E-5841-980E-96BA788216E4}" type="slidenum">
              <a:rPr lang="en-US" smtClean="0"/>
              <a:pPr/>
              <a:t>6</a:t>
            </a:fld>
            <a:endParaRPr lang="en-US"/>
          </a:p>
        </p:txBody>
      </p:sp>
      <p:sp>
        <p:nvSpPr>
          <p:cNvPr id="2" name="Title 1"/>
          <p:cNvSpPr>
            <a:spLocks noGrp="1"/>
          </p:cNvSpPr>
          <p:nvPr>
            <p:ph type="title"/>
          </p:nvPr>
        </p:nvSpPr>
        <p:spPr/>
        <p:txBody>
          <a:bodyPr/>
          <a:lstStyle/>
          <a:p>
            <a:r>
              <a:rPr lang="en-US" dirty="0"/>
              <a:t>HOW TO ACCESS PARTONS IN DIS</a:t>
            </a:r>
          </a:p>
        </p:txBody>
      </p:sp>
      <p:pic>
        <p:nvPicPr>
          <p:cNvPr id="6" name="Picture 5" descr="sidis-diagram.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28" y="1021213"/>
            <a:ext cx="2562596" cy="1728615"/>
          </a:xfrm>
          <a:prstGeom prst="rect">
            <a:avLst/>
          </a:prstGeom>
        </p:spPr>
      </p:pic>
      <p:sp>
        <p:nvSpPr>
          <p:cNvPr id="7" name="TextBox 6"/>
          <p:cNvSpPr txBox="1"/>
          <p:nvPr/>
        </p:nvSpPr>
        <p:spPr>
          <a:xfrm>
            <a:off x="287129" y="640524"/>
            <a:ext cx="1023688" cy="369332"/>
          </a:xfrm>
          <a:prstGeom prst="rect">
            <a:avLst/>
          </a:prstGeom>
          <a:noFill/>
        </p:spPr>
        <p:txBody>
          <a:bodyPr wrap="none" rtlCol="0">
            <a:spAutoFit/>
          </a:bodyPr>
          <a:lstStyle/>
          <a:p>
            <a:r>
              <a:rPr lang="en-US" u="sng" dirty="0">
                <a:solidFill>
                  <a:srgbClr val="0000FF"/>
                </a:solidFill>
                <a:latin typeface="Comic Sans MS" panose="030F0902030302020204" pitchFamily="66" charset="0"/>
              </a:rPr>
              <a:t>SIDIS:</a:t>
            </a:r>
          </a:p>
        </p:txBody>
      </p:sp>
      <p:sp>
        <p:nvSpPr>
          <p:cNvPr id="8" name="TextBox 7"/>
          <p:cNvSpPr txBox="1"/>
          <p:nvPr/>
        </p:nvSpPr>
        <p:spPr>
          <a:xfrm>
            <a:off x="3158428" y="1049131"/>
            <a:ext cx="5970896" cy="2031325"/>
          </a:xfrm>
          <a:prstGeom prst="rect">
            <a:avLst/>
          </a:prstGeom>
          <a:noFill/>
        </p:spPr>
        <p:txBody>
          <a:bodyPr wrap="square" rtlCol="0">
            <a:spAutoFit/>
          </a:bodyPr>
          <a:lstStyle/>
          <a:p>
            <a:r>
              <a:rPr lang="en-US" dirty="0">
                <a:latin typeface="Comic Sans MS" panose="030F0902030302020204" pitchFamily="66" charset="0"/>
              </a:rPr>
              <a:t>Detect scattered lepton </a:t>
            </a:r>
            <a:r>
              <a:rPr lang="en-US" dirty="0">
                <a:solidFill>
                  <a:srgbClr val="0432FF"/>
                </a:solidFill>
                <a:latin typeface="Comic Sans MS" panose="030F0902030302020204" pitchFamily="66" charset="0"/>
              </a:rPr>
              <a:t>(DIS) </a:t>
            </a:r>
            <a:r>
              <a:rPr lang="en-US" dirty="0">
                <a:latin typeface="Comic Sans MS" panose="030F0902030302020204" pitchFamily="66" charset="0"/>
              </a:rPr>
              <a:t>in coincidence with identified hadrons </a:t>
            </a:r>
            <a:r>
              <a:rPr lang="en-US" dirty="0">
                <a:solidFill>
                  <a:srgbClr val="0432FF"/>
                </a:solidFill>
                <a:latin typeface="Comic Sans MS" panose="030F0902030302020204" pitchFamily="66" charset="0"/>
              </a:rPr>
              <a:t>(SIDIS)</a:t>
            </a:r>
          </a:p>
          <a:p>
            <a:pPr marL="285750" indent="-285750">
              <a:buClr>
                <a:srgbClr val="0432FF"/>
              </a:buClr>
              <a:buFont typeface="Wingdings" pitchFamily="2" charset="2"/>
              <a:buChar char="à"/>
            </a:pPr>
            <a:r>
              <a:rPr lang="en-US" dirty="0">
                <a:latin typeface="Comic Sans MS" panose="030F0902030302020204" pitchFamily="66" charset="0"/>
                <a:sym typeface="Wingdings" pitchFamily="2" charset="2"/>
              </a:rPr>
              <a:t>one can measure the correlation between different </a:t>
            </a:r>
          </a:p>
          <a:p>
            <a:r>
              <a:rPr lang="en-US" dirty="0">
                <a:latin typeface="Comic Sans MS" panose="030F0902030302020204" pitchFamily="66" charset="0"/>
                <a:sym typeface="Wingdings" pitchFamily="2" charset="2"/>
              </a:rPr>
              <a:t>    hadrons as </a:t>
            </a:r>
            <a:r>
              <a:rPr lang="en-US" dirty="0" err="1">
                <a:latin typeface="Comic Sans MS" panose="030F0902030302020204" pitchFamily="66" charset="0"/>
                <a:sym typeface="Wingdings" pitchFamily="2" charset="2"/>
              </a:rPr>
              <a:t>fct</a:t>
            </a:r>
            <a:r>
              <a:rPr lang="en-US" dirty="0">
                <a:latin typeface="Comic Sans MS" panose="030F0902030302020204" pitchFamily="66" charset="0"/>
                <a:sym typeface="Wingdings" pitchFamily="2" charset="2"/>
              </a:rPr>
              <a:t>. of </a:t>
            </a:r>
            <a:r>
              <a:rPr lang="en-US" dirty="0" err="1">
                <a:latin typeface="Comic Sans MS" panose="030F0902030302020204" pitchFamily="66" charset="0"/>
                <a:sym typeface="Wingdings" pitchFamily="2" charset="2"/>
              </a:rPr>
              <a:t>p</a:t>
            </a:r>
            <a:r>
              <a:rPr lang="en-US" baseline="-25000" dirty="0" err="1">
                <a:latin typeface="Comic Sans MS" panose="030F0902030302020204" pitchFamily="66" charset="0"/>
                <a:sym typeface="Wingdings" pitchFamily="2" charset="2"/>
              </a:rPr>
              <a:t>t</a:t>
            </a:r>
            <a:r>
              <a:rPr lang="en-US" dirty="0">
                <a:latin typeface="Comic Sans MS" panose="030F0902030302020204" pitchFamily="66" charset="0"/>
                <a:sym typeface="Wingdings" pitchFamily="2" charset="2"/>
              </a:rPr>
              <a:t>, z, </a:t>
            </a:r>
            <a:r>
              <a:rPr lang="en-US" dirty="0">
                <a:latin typeface="Symbol" pitchFamily="2" charset="2"/>
                <a:sym typeface="Wingdings" pitchFamily="2" charset="2"/>
              </a:rPr>
              <a:t>h</a:t>
            </a:r>
            <a:endParaRPr lang="en-US" dirty="0">
              <a:latin typeface="Comic Sans MS" panose="030F0902030302020204" pitchFamily="66" charset="0"/>
            </a:endParaRPr>
          </a:p>
          <a:p>
            <a:pPr marL="285750" indent="-285750">
              <a:buClr>
                <a:srgbClr val="0432FF"/>
              </a:buClr>
              <a:buFont typeface="Wingdings" charset="0"/>
              <a:buChar char="à"/>
            </a:pPr>
            <a:r>
              <a:rPr lang="en-US" dirty="0">
                <a:latin typeface="Comic Sans MS" panose="030F0902030302020204" pitchFamily="66" charset="0"/>
                <a:sym typeface="Wingdings"/>
              </a:rPr>
              <a:t>needs fragmentation functions to correlate</a:t>
            </a:r>
          </a:p>
          <a:p>
            <a:r>
              <a:rPr lang="en-US" dirty="0">
                <a:latin typeface="Comic Sans MS" panose="030F0902030302020204" pitchFamily="66" charset="0"/>
                <a:sym typeface="Wingdings"/>
              </a:rPr>
              <a:t>    hadron type with </a:t>
            </a:r>
            <a:r>
              <a:rPr lang="en-US" dirty="0" err="1">
                <a:latin typeface="Comic Sans MS" panose="030F0902030302020204" pitchFamily="66" charset="0"/>
                <a:sym typeface="Wingdings"/>
              </a:rPr>
              <a:t>parton</a:t>
            </a:r>
            <a:endParaRPr lang="en-US" dirty="0">
              <a:latin typeface="Comic Sans MS" panose="030F0902030302020204" pitchFamily="66" charset="0"/>
              <a:sym typeface="Wingdings"/>
            </a:endParaRPr>
          </a:p>
          <a:p>
            <a:r>
              <a:rPr lang="en-US" dirty="0">
                <a:solidFill>
                  <a:srgbClr val="0432FF"/>
                </a:solidFill>
                <a:latin typeface="Comic Sans MS" panose="030F0902030302020204" pitchFamily="66" charset="0"/>
                <a:sym typeface="Wingdings"/>
              </a:rPr>
              <a:t></a:t>
            </a:r>
            <a:r>
              <a:rPr lang="en-US" dirty="0">
                <a:latin typeface="Comic Sans MS" panose="030F0902030302020204" pitchFamily="66" charset="0"/>
                <a:sym typeface="Wingdings"/>
              </a:rPr>
              <a:t> Detector: PID over a wide range of </a:t>
            </a:r>
            <a:r>
              <a:rPr lang="en-US" dirty="0">
                <a:latin typeface="Symbol" pitchFamily="2" charset="2"/>
                <a:cs typeface="Symbol" charset="2"/>
                <a:sym typeface="Wingdings"/>
              </a:rPr>
              <a:t>h </a:t>
            </a:r>
            <a:r>
              <a:rPr lang="en-US" dirty="0">
                <a:latin typeface="Comic Sans MS" panose="030F0902030302020204" pitchFamily="66" charset="0"/>
                <a:cs typeface="Symbol" charset="2"/>
                <a:sym typeface="Wingdings"/>
              </a:rPr>
              <a:t>and p</a:t>
            </a:r>
            <a:endParaRPr lang="en-US" dirty="0">
              <a:latin typeface="Comic Sans MS" panose="030F0902030302020204" pitchFamily="66" charset="0"/>
              <a:cs typeface="Symbol" charset="2"/>
            </a:endParaRPr>
          </a:p>
        </p:txBody>
      </p:sp>
      <p:sp>
        <p:nvSpPr>
          <p:cNvPr id="9" name="TextBox 8"/>
          <p:cNvSpPr txBox="1"/>
          <p:nvPr/>
        </p:nvSpPr>
        <p:spPr>
          <a:xfrm>
            <a:off x="273874" y="2869104"/>
            <a:ext cx="1909497" cy="369332"/>
          </a:xfrm>
          <a:prstGeom prst="rect">
            <a:avLst/>
          </a:prstGeom>
          <a:noFill/>
        </p:spPr>
        <p:txBody>
          <a:bodyPr wrap="none" rtlCol="0">
            <a:spAutoFit/>
          </a:bodyPr>
          <a:lstStyle/>
          <a:p>
            <a:r>
              <a:rPr lang="en-US" u="sng" dirty="0">
                <a:solidFill>
                  <a:srgbClr val="0000FF"/>
                </a:solidFill>
                <a:latin typeface="Comic Sans MS" panose="030F0902030302020204" pitchFamily="66" charset="0"/>
              </a:rPr>
              <a:t>Charge Current:</a:t>
            </a:r>
          </a:p>
        </p:txBody>
      </p:sp>
      <p:pic>
        <p:nvPicPr>
          <p:cNvPr id="10" name="Picture 9" descr="Elektron-Proton-Kollision_DIS_neutral_und_geladen_RGB_EN.jpg"/>
          <p:cNvPicPr>
            <a:picLocks noChangeAspect="1"/>
          </p:cNvPicPr>
          <p:nvPr/>
        </p:nvPicPr>
        <p:blipFill rotWithShape="1">
          <a:blip r:embed="rId3">
            <a:extLst>
              <a:ext uri="{28A0092B-C50C-407E-A947-70E740481C1C}">
                <a14:useLocalDpi xmlns:a14="http://schemas.microsoft.com/office/drawing/2010/main" val="0"/>
              </a:ext>
            </a:extLst>
          </a:blip>
          <a:srcRect l="3834" t="49849" r="8882" b="10648"/>
          <a:stretch/>
        </p:blipFill>
        <p:spPr>
          <a:xfrm>
            <a:off x="287118" y="3313050"/>
            <a:ext cx="2186887" cy="1241206"/>
          </a:xfrm>
          <a:prstGeom prst="rect">
            <a:avLst/>
          </a:prstGeom>
        </p:spPr>
      </p:pic>
      <p:sp>
        <p:nvSpPr>
          <p:cNvPr id="11" name="TextBox 10"/>
          <p:cNvSpPr txBox="1"/>
          <p:nvPr/>
        </p:nvSpPr>
        <p:spPr>
          <a:xfrm>
            <a:off x="3147374" y="3335140"/>
            <a:ext cx="5530681" cy="923330"/>
          </a:xfrm>
          <a:prstGeom prst="rect">
            <a:avLst/>
          </a:prstGeom>
          <a:noFill/>
        </p:spPr>
        <p:txBody>
          <a:bodyPr wrap="none" rtlCol="0">
            <a:spAutoFit/>
          </a:bodyPr>
          <a:lstStyle/>
          <a:p>
            <a:r>
              <a:rPr lang="en-US" dirty="0">
                <a:latin typeface="Comic Sans MS"/>
                <a:cs typeface="Comic Sans MS"/>
              </a:rPr>
              <a:t>W-exchange: direct access to the quark flavor</a:t>
            </a:r>
          </a:p>
          <a:p>
            <a:r>
              <a:rPr lang="en-US" dirty="0">
                <a:latin typeface="Comic Sans MS"/>
                <a:cs typeface="Comic Sans MS"/>
              </a:rPr>
              <a:t>no FF – complementary to SIDIS</a:t>
            </a:r>
          </a:p>
          <a:p>
            <a:r>
              <a:rPr lang="en-US" dirty="0">
                <a:solidFill>
                  <a:srgbClr val="0432FF"/>
                </a:solidFill>
                <a:latin typeface="Comic Sans MS"/>
                <a:cs typeface="Comic Sans MS"/>
                <a:sym typeface="Wingdings"/>
              </a:rPr>
              <a:t></a:t>
            </a:r>
            <a:r>
              <a:rPr lang="en-US" dirty="0">
                <a:latin typeface="Comic Sans MS"/>
                <a:cs typeface="Comic Sans MS"/>
                <a:sym typeface="Wingdings"/>
              </a:rPr>
              <a:t> Detector: large rapidity coverage and large √s</a:t>
            </a:r>
            <a:r>
              <a:rPr lang="en-US" dirty="0">
                <a:latin typeface="Comic Sans MS"/>
                <a:cs typeface="Comic Sans MS"/>
              </a:rPr>
              <a:t> </a:t>
            </a:r>
          </a:p>
        </p:txBody>
      </p:sp>
      <p:sp>
        <p:nvSpPr>
          <p:cNvPr id="12" name="TextBox 11"/>
          <p:cNvSpPr txBox="1"/>
          <p:nvPr/>
        </p:nvSpPr>
        <p:spPr>
          <a:xfrm>
            <a:off x="287118" y="4832631"/>
            <a:ext cx="755335" cy="369332"/>
          </a:xfrm>
          <a:prstGeom prst="rect">
            <a:avLst/>
          </a:prstGeom>
          <a:noFill/>
        </p:spPr>
        <p:txBody>
          <a:bodyPr wrap="none" rtlCol="0">
            <a:spAutoFit/>
          </a:bodyPr>
          <a:lstStyle/>
          <a:p>
            <a:r>
              <a:rPr lang="en-US" u="sng" dirty="0">
                <a:solidFill>
                  <a:srgbClr val="0000FF"/>
                </a:solidFill>
                <a:latin typeface="Comic Sans MS" panose="030F0902030302020204" pitchFamily="66" charset="0"/>
              </a:rPr>
              <a:t>Jets:</a:t>
            </a:r>
          </a:p>
        </p:txBody>
      </p:sp>
      <p:pic>
        <p:nvPicPr>
          <p:cNvPr id="52" name="Picture 51" descr="j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00000">
            <a:off x="685713" y="4781826"/>
            <a:ext cx="1210192" cy="2122379"/>
          </a:xfrm>
          <a:prstGeom prst="rect">
            <a:avLst/>
          </a:prstGeom>
        </p:spPr>
      </p:pic>
      <p:sp>
        <p:nvSpPr>
          <p:cNvPr id="53" name="TextBox 52"/>
          <p:cNvSpPr txBox="1"/>
          <p:nvPr/>
        </p:nvSpPr>
        <p:spPr>
          <a:xfrm>
            <a:off x="3135313" y="4724459"/>
            <a:ext cx="5083443" cy="1754326"/>
          </a:xfrm>
          <a:prstGeom prst="rect">
            <a:avLst/>
          </a:prstGeom>
          <a:noFill/>
        </p:spPr>
        <p:txBody>
          <a:bodyPr wrap="none" rtlCol="0">
            <a:spAutoFit/>
          </a:bodyPr>
          <a:lstStyle/>
          <a:p>
            <a:r>
              <a:rPr lang="en-US" dirty="0">
                <a:latin typeface="Comic Sans MS"/>
                <a:cs typeface="Comic Sans MS"/>
              </a:rPr>
              <a:t>best observable to access </a:t>
            </a:r>
            <a:r>
              <a:rPr lang="en-US" dirty="0" err="1">
                <a:latin typeface="Comic Sans MS"/>
                <a:cs typeface="Comic Sans MS"/>
              </a:rPr>
              <a:t>parton</a:t>
            </a:r>
            <a:r>
              <a:rPr lang="en-US" dirty="0">
                <a:latin typeface="Comic Sans MS"/>
                <a:cs typeface="Comic Sans MS"/>
              </a:rPr>
              <a:t> kinematics</a:t>
            </a:r>
          </a:p>
          <a:p>
            <a:r>
              <a:rPr lang="en-US" dirty="0">
                <a:latin typeface="Comic Sans MS"/>
                <a:cs typeface="Comic Sans MS"/>
              </a:rPr>
              <a:t>tag </a:t>
            </a:r>
            <a:r>
              <a:rPr lang="en-US" dirty="0" err="1">
                <a:latin typeface="Comic Sans MS"/>
                <a:cs typeface="Comic Sans MS"/>
              </a:rPr>
              <a:t>partons</a:t>
            </a:r>
            <a:r>
              <a:rPr lang="en-US" dirty="0">
                <a:latin typeface="Comic Sans MS"/>
                <a:cs typeface="Comic Sans MS"/>
              </a:rPr>
              <a:t> through the sub-processes and </a:t>
            </a:r>
          </a:p>
          <a:p>
            <a:r>
              <a:rPr lang="en-US" dirty="0">
                <a:latin typeface="Comic Sans MS"/>
                <a:cs typeface="Comic Sans MS"/>
              </a:rPr>
              <a:t>jet substructure</a:t>
            </a:r>
          </a:p>
          <a:p>
            <a:pPr marL="285750" indent="-285750">
              <a:buClr>
                <a:srgbClr val="0000DB"/>
              </a:buClr>
              <a:buFont typeface="Wingdings" pitchFamily="2" charset="2"/>
              <a:buChar char="à"/>
            </a:pPr>
            <a:r>
              <a:rPr lang="en-US" dirty="0">
                <a:latin typeface="Comic Sans MS"/>
                <a:cs typeface="Comic Sans MS"/>
                <a:sym typeface="Wingdings"/>
              </a:rPr>
              <a:t>di-jets: relative </a:t>
            </a:r>
            <a:r>
              <a:rPr lang="en-US" dirty="0" err="1">
                <a:latin typeface="Comic Sans MS"/>
                <a:cs typeface="Comic Sans MS"/>
                <a:sym typeface="Wingdings"/>
              </a:rPr>
              <a:t>p</a:t>
            </a:r>
            <a:r>
              <a:rPr lang="en-US" baseline="-25000" dirty="0" err="1">
                <a:latin typeface="Comic Sans MS"/>
                <a:cs typeface="Comic Sans MS"/>
                <a:sym typeface="Wingdings"/>
              </a:rPr>
              <a:t>t</a:t>
            </a:r>
            <a:r>
              <a:rPr lang="en-US" dirty="0">
                <a:latin typeface="Comic Sans MS"/>
                <a:cs typeface="Comic Sans MS"/>
                <a:sym typeface="Wingdings"/>
              </a:rPr>
              <a:t> </a:t>
            </a:r>
            <a:r>
              <a:rPr lang="en-US" dirty="0">
                <a:latin typeface="Comic Sans MS"/>
                <a:cs typeface="Comic Sans MS"/>
                <a:sym typeface="Wingdings" pitchFamily="2" charset="2"/>
              </a:rPr>
              <a:t> correlated to </a:t>
            </a:r>
            <a:r>
              <a:rPr lang="en-US" dirty="0" err="1">
                <a:latin typeface="Comic Sans MS"/>
                <a:cs typeface="Comic Sans MS"/>
                <a:sym typeface="Wingdings" pitchFamily="2" charset="2"/>
              </a:rPr>
              <a:t>k</a:t>
            </a:r>
            <a:r>
              <a:rPr lang="en-US" baseline="-25000" dirty="0" err="1">
                <a:latin typeface="Comic Sans MS"/>
                <a:cs typeface="Comic Sans MS"/>
                <a:sym typeface="Wingdings" pitchFamily="2" charset="2"/>
              </a:rPr>
              <a:t>t</a:t>
            </a:r>
            <a:endParaRPr lang="en-US" baseline="-25000" dirty="0">
              <a:latin typeface="Comic Sans MS"/>
              <a:cs typeface="Comic Sans MS"/>
              <a:sym typeface="Wingdings" pitchFamily="2" charset="2"/>
            </a:endParaRPr>
          </a:p>
          <a:p>
            <a:pPr marL="285750" indent="-285750">
              <a:buClr>
                <a:srgbClr val="0000DB"/>
              </a:buClr>
              <a:buFont typeface="Wingdings" pitchFamily="2" charset="2"/>
              <a:buChar char="à"/>
            </a:pPr>
            <a:r>
              <a:rPr lang="en-US" dirty="0">
                <a:latin typeface="Comic Sans MS"/>
                <a:cs typeface="Comic Sans MS"/>
                <a:sym typeface="Wingdings" pitchFamily="2" charset="2"/>
              </a:rPr>
              <a:t>tag on PGF</a:t>
            </a:r>
            <a:endParaRPr lang="en-US" dirty="0">
              <a:latin typeface="Comic Sans MS"/>
              <a:cs typeface="Comic Sans MS"/>
            </a:endParaRPr>
          </a:p>
          <a:p>
            <a:r>
              <a:rPr lang="en-US" dirty="0">
                <a:solidFill>
                  <a:srgbClr val="0432FF"/>
                </a:solidFill>
                <a:latin typeface="Comic Sans MS"/>
                <a:cs typeface="Comic Sans MS"/>
                <a:sym typeface="Wingdings"/>
              </a:rPr>
              <a:t></a:t>
            </a:r>
            <a:r>
              <a:rPr lang="en-US" dirty="0">
                <a:latin typeface="Comic Sans MS"/>
                <a:cs typeface="Comic Sans MS"/>
                <a:sym typeface="Wingdings"/>
              </a:rPr>
              <a:t> Detector: large rapidity coverage and PID</a:t>
            </a:r>
            <a:r>
              <a:rPr lang="en-US" dirty="0">
                <a:latin typeface="Comic Sans MS"/>
                <a:cs typeface="Comic Sans MS"/>
              </a:rPr>
              <a:t> </a:t>
            </a:r>
          </a:p>
        </p:txBody>
      </p:sp>
    </p:spTree>
    <p:extLst>
      <p:ext uri="{BB962C8B-B14F-4D97-AF65-F5344CB8AC3E}">
        <p14:creationId xmlns:p14="http://schemas.microsoft.com/office/powerpoint/2010/main" val="3352283042"/>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0.70"/>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par>
                                <p:cTn id="27" presetID="55"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p:cTn id="29" dur="1000" fill="hold"/>
                                        <p:tgtEl>
                                          <p:spTgt spid="52"/>
                                        </p:tgtEl>
                                        <p:attrNameLst>
                                          <p:attrName>ppt_w</p:attrName>
                                        </p:attrNameLst>
                                      </p:cBhvr>
                                      <p:tavLst>
                                        <p:tav tm="0">
                                          <p:val>
                                            <p:strVal val="#ppt_w*0.70"/>
                                          </p:val>
                                        </p:tav>
                                        <p:tav tm="100000">
                                          <p:val>
                                            <p:strVal val="#ppt_w"/>
                                          </p:val>
                                        </p:tav>
                                      </p:tavLst>
                                    </p:anim>
                                    <p:anim calcmode="lin" valueType="num">
                                      <p:cBhvr>
                                        <p:cTn id="30" dur="1000" fill="hold"/>
                                        <p:tgtEl>
                                          <p:spTgt spid="52"/>
                                        </p:tgtEl>
                                        <p:attrNameLst>
                                          <p:attrName>ppt_h</p:attrName>
                                        </p:attrNameLst>
                                      </p:cBhvr>
                                      <p:tavLst>
                                        <p:tav tm="0">
                                          <p:val>
                                            <p:strVal val="#ppt_h"/>
                                          </p:val>
                                        </p:tav>
                                        <p:tav tm="100000">
                                          <p:val>
                                            <p:strVal val="#ppt_h"/>
                                          </p:val>
                                        </p:tav>
                                      </p:tavLst>
                                    </p:anim>
                                    <p:animEffect transition="in" filter="fade">
                                      <p:cBhvr>
                                        <p:cTn id="31" dur="1000"/>
                                        <p:tgtEl>
                                          <p:spTgt spid="52"/>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 calcmode="lin" valueType="num">
                                      <p:cBhvr>
                                        <p:cTn id="34" dur="1000" fill="hold"/>
                                        <p:tgtEl>
                                          <p:spTgt spid="53"/>
                                        </p:tgtEl>
                                        <p:attrNameLst>
                                          <p:attrName>ppt_w</p:attrName>
                                        </p:attrNameLst>
                                      </p:cBhvr>
                                      <p:tavLst>
                                        <p:tav tm="0">
                                          <p:val>
                                            <p:strVal val="#ppt_w*0.70"/>
                                          </p:val>
                                        </p:tav>
                                        <p:tav tm="100000">
                                          <p:val>
                                            <p:strVal val="#ppt_w"/>
                                          </p:val>
                                        </p:tav>
                                      </p:tavLst>
                                    </p:anim>
                                    <p:anim calcmode="lin" valueType="num">
                                      <p:cBhvr>
                                        <p:cTn id="35" dur="1000" fill="hold"/>
                                        <p:tgtEl>
                                          <p:spTgt spid="53"/>
                                        </p:tgtEl>
                                        <p:attrNameLst>
                                          <p:attrName>ppt_h</p:attrName>
                                        </p:attrNameLst>
                                      </p:cBhvr>
                                      <p:tavLst>
                                        <p:tav tm="0">
                                          <p:val>
                                            <p:strVal val="#ppt_h"/>
                                          </p:val>
                                        </p:tav>
                                        <p:tav tm="100000">
                                          <p:val>
                                            <p:strVal val="#ppt_h"/>
                                          </p:val>
                                        </p:tav>
                                      </p:tavLst>
                                    </p:anim>
                                    <p:animEffect transition="in" filter="fade">
                                      <p:cBhvr>
                                        <p:cTn id="3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5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7C2DFF1-6A7E-5841-980E-96BA788216E4}" type="slidenum">
              <a:rPr lang="en-US" smtClean="0"/>
              <a:pPr/>
              <a:t>7</a:t>
            </a:fld>
            <a:endParaRPr lang="en-US"/>
          </a:p>
        </p:txBody>
      </p:sp>
      <p:sp>
        <p:nvSpPr>
          <p:cNvPr id="2" name="Title 1"/>
          <p:cNvSpPr>
            <a:spLocks noGrp="1"/>
          </p:cNvSpPr>
          <p:nvPr>
            <p:ph type="title"/>
          </p:nvPr>
        </p:nvSpPr>
        <p:spPr/>
        <p:txBody>
          <a:bodyPr/>
          <a:lstStyle/>
          <a:p>
            <a:r>
              <a:rPr lang="en-US" dirty="0"/>
              <a:t>How to access Gluons in DIS</a:t>
            </a:r>
          </a:p>
        </p:txBody>
      </p:sp>
      <p:sp>
        <p:nvSpPr>
          <p:cNvPr id="4" name="TextBox 3"/>
          <p:cNvSpPr txBox="1"/>
          <p:nvPr/>
        </p:nvSpPr>
        <p:spPr>
          <a:xfrm>
            <a:off x="99391" y="309232"/>
            <a:ext cx="6774611" cy="646331"/>
          </a:xfrm>
          <a:prstGeom prst="rect">
            <a:avLst/>
          </a:prstGeom>
          <a:noFill/>
        </p:spPr>
        <p:txBody>
          <a:bodyPr wrap="none" rtlCol="0">
            <a:spAutoFit/>
          </a:bodyPr>
          <a:lstStyle/>
          <a:p>
            <a:r>
              <a:rPr lang="en-US" dirty="0">
                <a:solidFill>
                  <a:srgbClr val="0000FF"/>
                </a:solidFill>
                <a:latin typeface="Comic Sans MS" panose="030F0902030302020204" pitchFamily="66" charset="0"/>
                <a:cs typeface="Times New Roman"/>
              </a:rPr>
              <a:t>Gluons manifest themselves through</a:t>
            </a:r>
          </a:p>
          <a:p>
            <a:pPr marL="342900" indent="-342900">
              <a:buAutoNum type="arabicPeriod"/>
            </a:pPr>
            <a:r>
              <a:rPr lang="en-US" dirty="0">
                <a:latin typeface="Comic Sans MS" panose="030F0902030302020204" pitchFamily="66" charset="0"/>
                <a:cs typeface="Times New Roman"/>
              </a:rPr>
              <a:t>the behavior of the cross section as function of x and Q</a:t>
            </a:r>
            <a:r>
              <a:rPr lang="en-US" baseline="30000" dirty="0">
                <a:latin typeface="Comic Sans MS" panose="030F0902030302020204" pitchFamily="66" charset="0"/>
                <a:cs typeface="Times New Roman"/>
              </a:rPr>
              <a:t>2</a:t>
            </a:r>
            <a:r>
              <a:rPr lang="en-US" dirty="0">
                <a:latin typeface="Comic Sans MS" panose="030F0902030302020204" pitchFamily="66" charset="0"/>
                <a:cs typeface="Times New Roman"/>
              </a:rPr>
              <a:t> </a:t>
            </a:r>
          </a:p>
        </p:txBody>
      </p:sp>
      <p:graphicFrame>
        <p:nvGraphicFramePr>
          <p:cNvPr id="7" name="Object 6"/>
          <p:cNvGraphicFramePr>
            <a:graphicFrameLocks noChangeAspect="1"/>
          </p:cNvGraphicFramePr>
          <p:nvPr/>
        </p:nvGraphicFramePr>
        <p:xfrm>
          <a:off x="1948362" y="976028"/>
          <a:ext cx="5029200" cy="704850"/>
        </p:xfrm>
        <a:graphic>
          <a:graphicData uri="http://schemas.openxmlformats.org/presentationml/2006/ole">
            <mc:AlternateContent xmlns:mc="http://schemas.openxmlformats.org/markup-compatibility/2006">
              <mc:Choice xmlns:v="urn:schemas-microsoft-com:vml" Requires="v">
                <p:oleObj spid="_x0000_s101383" name="Equation" r:id="rId3" imgW="3352800" imgH="469900" progId="Equation.DSMT4">
                  <p:embed/>
                </p:oleObj>
              </mc:Choice>
              <mc:Fallback>
                <p:oleObj name="Equation" r:id="rId3" imgW="3352800" imgH="469900" progId="Equation.DSMT4">
                  <p:embed/>
                  <p:pic>
                    <p:nvPicPr>
                      <p:cNvPr id="7" name="Object 6"/>
                      <p:cNvPicPr/>
                      <p:nvPr/>
                    </p:nvPicPr>
                    <p:blipFill>
                      <a:blip r:embed="rId4"/>
                      <a:stretch>
                        <a:fillRect/>
                      </a:stretch>
                    </p:blipFill>
                    <p:spPr>
                      <a:xfrm>
                        <a:off x="1948362" y="976028"/>
                        <a:ext cx="5029200" cy="704850"/>
                      </a:xfrm>
                      <a:prstGeom prst="rect">
                        <a:avLst/>
                      </a:prstGeom>
                    </p:spPr>
                  </p:pic>
                </p:oleObj>
              </mc:Fallback>
            </mc:AlternateContent>
          </a:graphicData>
        </a:graphic>
      </p:graphicFrame>
      <p:sp>
        <p:nvSpPr>
          <p:cNvPr id="8" name="Rectangle 5"/>
          <p:cNvSpPr>
            <a:spLocks/>
          </p:cNvSpPr>
          <p:nvPr/>
        </p:nvSpPr>
        <p:spPr bwMode="auto">
          <a:xfrm>
            <a:off x="2517910" y="1776971"/>
            <a:ext cx="2996814" cy="563563"/>
          </a:xfrm>
          <a:prstGeom prst="rect">
            <a:avLst/>
          </a:prstGeom>
          <a:noFill/>
          <a:ln w="12700" cap="flat">
            <a:noFill/>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40639" bIns="0"/>
          <a:lstStyle/>
          <a:p>
            <a:pPr marL="39688" algn="r"/>
            <a:r>
              <a:rPr lang="en-US" dirty="0" err="1">
                <a:solidFill>
                  <a:srgbClr val="FF0000"/>
                </a:solidFill>
                <a:latin typeface="Comic Sans MS" panose="030F0902030302020204" pitchFamily="66" charset="0"/>
                <a:ea typeface="ＭＳ Ｐゴシック" charset="0"/>
                <a:cs typeface="Comic Sans MS"/>
                <a:sym typeface="Arial" charset="0"/>
              </a:rPr>
              <a:t>quark+anti-quark</a:t>
            </a:r>
            <a:endParaRPr lang="en-US" dirty="0">
              <a:solidFill>
                <a:srgbClr val="FF0000"/>
              </a:solidFill>
              <a:latin typeface="Comic Sans MS" panose="030F0902030302020204" pitchFamily="66" charset="0"/>
              <a:ea typeface="ＭＳ Ｐゴシック" charset="0"/>
              <a:cs typeface="Comic Sans MS"/>
              <a:sym typeface="Arial" charset="0"/>
            </a:endParaRPr>
          </a:p>
          <a:p>
            <a:pPr marL="39688" algn="r"/>
            <a:r>
              <a:rPr lang="en-US" dirty="0">
                <a:solidFill>
                  <a:srgbClr val="FF0000"/>
                </a:solidFill>
                <a:latin typeface="Comic Sans MS" panose="030F0902030302020204" pitchFamily="66" charset="0"/>
                <a:ea typeface="ＭＳ Ｐゴシック" charset="0"/>
                <a:cs typeface="Comic Sans MS"/>
                <a:sym typeface="Arial" charset="0"/>
              </a:rPr>
              <a:t>momentum distributions</a:t>
            </a:r>
          </a:p>
        </p:txBody>
      </p:sp>
      <p:sp>
        <p:nvSpPr>
          <p:cNvPr id="9" name="Rectangle 6"/>
          <p:cNvSpPr>
            <a:spLocks/>
          </p:cNvSpPr>
          <p:nvPr/>
        </p:nvSpPr>
        <p:spPr bwMode="auto">
          <a:xfrm>
            <a:off x="5853246" y="1768615"/>
            <a:ext cx="1910315" cy="572623"/>
          </a:xfrm>
          <a:prstGeom prst="rect">
            <a:avLst/>
          </a:prstGeom>
          <a:noFill/>
          <a:ln w="12700" cap="flat">
            <a:noFill/>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40639" bIns="0"/>
          <a:lstStyle/>
          <a:p>
            <a:pPr marL="39688"/>
            <a:r>
              <a:rPr lang="en-US" dirty="0">
                <a:solidFill>
                  <a:srgbClr val="0000FF"/>
                </a:solidFill>
                <a:latin typeface="Comic Sans MS" panose="030F0902030302020204" pitchFamily="66" charset="0"/>
                <a:ea typeface="ＭＳ Ｐゴシック" charset="0"/>
                <a:cs typeface="Comic Sans MS"/>
                <a:sym typeface="Arial" charset="0"/>
              </a:rPr>
              <a:t>gluon momentum </a:t>
            </a:r>
          </a:p>
          <a:p>
            <a:pPr marL="39688"/>
            <a:r>
              <a:rPr lang="en-US" dirty="0">
                <a:solidFill>
                  <a:srgbClr val="0000FF"/>
                </a:solidFill>
                <a:latin typeface="Comic Sans MS" panose="030F0902030302020204" pitchFamily="66" charset="0"/>
                <a:ea typeface="ＭＳ Ｐゴシック" charset="0"/>
                <a:cs typeface="Comic Sans MS"/>
                <a:sym typeface="Arial" charset="0"/>
              </a:rPr>
              <a:t>distribution</a:t>
            </a:r>
          </a:p>
        </p:txBody>
      </p:sp>
      <p:sp>
        <p:nvSpPr>
          <p:cNvPr id="10" name="Line 7"/>
          <p:cNvSpPr>
            <a:spLocks noChangeShapeType="1"/>
          </p:cNvSpPr>
          <p:nvPr/>
        </p:nvSpPr>
        <p:spPr bwMode="auto">
          <a:xfrm rot="10800000" flipH="1">
            <a:off x="4892256" y="1424615"/>
            <a:ext cx="99395" cy="463830"/>
          </a:xfrm>
          <a:prstGeom prst="line">
            <a:avLst/>
          </a:prstGeom>
          <a:noFill/>
          <a:ln w="31750" cap="flat">
            <a:solidFill>
              <a:srgbClr val="FF0000"/>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ln w="28575" cmpd="sng">
                <a:solidFill>
                  <a:srgbClr val="0000FF"/>
                </a:solidFill>
              </a:ln>
              <a:solidFill>
                <a:srgbClr val="FF0000"/>
              </a:solidFill>
            </a:endParaRPr>
          </a:p>
        </p:txBody>
      </p:sp>
      <p:sp>
        <p:nvSpPr>
          <p:cNvPr id="11" name="Line 8"/>
          <p:cNvSpPr>
            <a:spLocks noChangeShapeType="1"/>
          </p:cNvSpPr>
          <p:nvPr/>
        </p:nvSpPr>
        <p:spPr bwMode="auto">
          <a:xfrm rot="10800000">
            <a:off x="6302713" y="1426542"/>
            <a:ext cx="179803" cy="450859"/>
          </a:xfrm>
          <a:prstGeom prst="line">
            <a:avLst/>
          </a:prstGeom>
          <a:noFill/>
          <a:ln w="31750" cap="flat">
            <a:solidFill>
              <a:srgbClr val="0000FF"/>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srgbClr val="0000FF"/>
              </a:solidFill>
            </a:endParaRPr>
          </a:p>
        </p:txBody>
      </p:sp>
      <p:sp>
        <p:nvSpPr>
          <p:cNvPr id="12" name="Curved Right Arrow 11"/>
          <p:cNvSpPr/>
          <p:nvPr/>
        </p:nvSpPr>
        <p:spPr bwMode="auto">
          <a:xfrm>
            <a:off x="2910144" y="2661498"/>
            <a:ext cx="513333" cy="348583"/>
          </a:xfrm>
          <a:prstGeom prst="curvedRightArrow">
            <a:avLst/>
          </a:prstGeom>
          <a:gradFill flip="none" rotWithShape="1">
            <a:gsLst>
              <a:gs pos="0">
                <a:schemeClr val="bg1"/>
              </a:gs>
              <a:gs pos="100000">
                <a:srgbClr val="FFFFFF"/>
              </a:gs>
              <a:gs pos="50000">
                <a:srgbClr val="0000FF"/>
              </a:gs>
            </a:gsLst>
            <a:lin ang="0" scaled="1"/>
            <a:tileRect/>
          </a:gra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TextBox 12"/>
          <p:cNvSpPr txBox="1"/>
          <p:nvPr/>
        </p:nvSpPr>
        <p:spPr>
          <a:xfrm>
            <a:off x="159050" y="2263946"/>
            <a:ext cx="8876148" cy="369332"/>
          </a:xfrm>
          <a:prstGeom prst="rect">
            <a:avLst/>
          </a:prstGeom>
          <a:noFill/>
        </p:spPr>
        <p:txBody>
          <a:bodyPr wrap="none" rtlCol="0">
            <a:spAutoFit/>
          </a:bodyPr>
          <a:lstStyle/>
          <a:p>
            <a:r>
              <a:rPr lang="en-US" dirty="0">
                <a:solidFill>
                  <a:srgbClr val="0000FF"/>
                </a:solidFill>
                <a:latin typeface="Comic Sans MS" panose="030F0902030302020204" pitchFamily="66" charset="0"/>
                <a:cs typeface="Times New Roman"/>
              </a:rPr>
              <a:t>without</a:t>
            </a:r>
            <a:r>
              <a:rPr lang="en-US" dirty="0">
                <a:latin typeface="Comic Sans MS" panose="030F0902030302020204" pitchFamily="66" charset="0"/>
                <a:cs typeface="Times New Roman"/>
              </a:rPr>
              <a:t> gluons the cross section depends </a:t>
            </a:r>
            <a:r>
              <a:rPr lang="en-US" dirty="0">
                <a:solidFill>
                  <a:srgbClr val="0000FF"/>
                </a:solidFill>
                <a:latin typeface="Comic Sans MS" panose="030F0902030302020204" pitchFamily="66" charset="0"/>
                <a:cs typeface="Times New Roman"/>
              </a:rPr>
              <a:t>only</a:t>
            </a:r>
            <a:r>
              <a:rPr lang="en-US" dirty="0">
                <a:latin typeface="Comic Sans MS" panose="030F0902030302020204" pitchFamily="66" charset="0"/>
                <a:cs typeface="Times New Roman"/>
              </a:rPr>
              <a:t> on x, no dependence on Q</a:t>
            </a:r>
            <a:r>
              <a:rPr lang="en-US" baseline="30000" dirty="0">
                <a:latin typeface="Comic Sans MS" panose="030F0902030302020204" pitchFamily="66" charset="0"/>
                <a:cs typeface="Times New Roman"/>
              </a:rPr>
              <a:t>2 </a:t>
            </a:r>
            <a:r>
              <a:rPr lang="en-US" dirty="0">
                <a:solidFill>
                  <a:srgbClr val="0000FF"/>
                </a:solidFill>
                <a:latin typeface="Comic Sans MS" panose="030F0902030302020204" pitchFamily="66" charset="0"/>
                <a:cs typeface="Times New Roman"/>
                <a:sym typeface="Wingdings"/>
              </a:rPr>
              <a:t> F</a:t>
            </a:r>
            <a:r>
              <a:rPr lang="en-US" baseline="-25000" dirty="0">
                <a:solidFill>
                  <a:srgbClr val="0000FF"/>
                </a:solidFill>
                <a:latin typeface="Comic Sans MS" panose="030F0902030302020204" pitchFamily="66" charset="0"/>
                <a:cs typeface="Times New Roman"/>
                <a:sym typeface="Wingdings"/>
              </a:rPr>
              <a:t>2</a:t>
            </a:r>
            <a:r>
              <a:rPr lang="en-US" dirty="0">
                <a:solidFill>
                  <a:srgbClr val="0000FF"/>
                </a:solidFill>
                <a:latin typeface="Comic Sans MS" panose="030F0902030302020204" pitchFamily="66" charset="0"/>
                <a:cs typeface="Times New Roman"/>
                <a:sym typeface="Wingdings"/>
              </a:rPr>
              <a:t>(x)</a:t>
            </a:r>
            <a:endParaRPr lang="en-US" dirty="0">
              <a:solidFill>
                <a:srgbClr val="0000FF"/>
              </a:solidFill>
              <a:latin typeface="Comic Sans MS" panose="030F0902030302020204" pitchFamily="66" charset="0"/>
              <a:cs typeface="Times New Roman"/>
            </a:endParaRPr>
          </a:p>
        </p:txBody>
      </p:sp>
      <p:sp>
        <p:nvSpPr>
          <p:cNvPr id="14" name="TextBox 13"/>
          <p:cNvSpPr txBox="1"/>
          <p:nvPr/>
        </p:nvSpPr>
        <p:spPr>
          <a:xfrm>
            <a:off x="3467654" y="2639407"/>
            <a:ext cx="2361544" cy="461665"/>
          </a:xfrm>
          <a:prstGeom prst="rect">
            <a:avLst/>
          </a:prstGeom>
          <a:noFill/>
        </p:spPr>
        <p:txBody>
          <a:bodyPr wrap="none" rtlCol="0">
            <a:spAutoFit/>
          </a:bodyPr>
          <a:lstStyle/>
          <a:p>
            <a:r>
              <a:rPr lang="en-US" sz="2400" dirty="0" err="1">
                <a:latin typeface="Comic Sans MS" panose="030F0902030302020204" pitchFamily="66" charset="0"/>
                <a:cs typeface="Times New Roman"/>
              </a:rPr>
              <a:t>Bjorken</a:t>
            </a:r>
            <a:r>
              <a:rPr lang="en-US" sz="2400" dirty="0">
                <a:latin typeface="Comic Sans MS" panose="030F0902030302020204" pitchFamily="66" charset="0"/>
                <a:cs typeface="Times New Roman"/>
              </a:rPr>
              <a:t> scaling</a:t>
            </a:r>
          </a:p>
        </p:txBody>
      </p:sp>
      <p:grpSp>
        <p:nvGrpSpPr>
          <p:cNvPr id="5" name="Group 4"/>
          <p:cNvGrpSpPr/>
          <p:nvPr/>
        </p:nvGrpSpPr>
        <p:grpSpPr>
          <a:xfrm>
            <a:off x="65374" y="3194565"/>
            <a:ext cx="4053184" cy="3656952"/>
            <a:chOff x="65374" y="3194565"/>
            <a:chExt cx="4053184" cy="3656952"/>
          </a:xfrm>
        </p:grpSpPr>
        <p:sp>
          <p:nvSpPr>
            <p:cNvPr id="17" name="TextBox 16"/>
            <p:cNvSpPr txBox="1"/>
            <p:nvPr/>
          </p:nvSpPr>
          <p:spPr>
            <a:xfrm>
              <a:off x="1215813" y="6512963"/>
              <a:ext cx="2395207" cy="338554"/>
            </a:xfrm>
            <a:prstGeom prst="rect">
              <a:avLst/>
            </a:prstGeom>
            <a:noFill/>
          </p:spPr>
          <p:txBody>
            <a:bodyPr wrap="none" rtlCol="0">
              <a:spAutoFit/>
            </a:bodyPr>
            <a:lstStyle/>
            <a:p>
              <a:r>
                <a:rPr lang="en-US" sz="1600" dirty="0">
                  <a:latin typeface="Comic Sans MS" panose="030F0902030302020204" pitchFamily="66" charset="0"/>
                  <a:cs typeface="Times"/>
                </a:rPr>
                <a:t>Resolution (Q</a:t>
              </a:r>
              <a:r>
                <a:rPr lang="en-US" sz="1600" baseline="30000" dirty="0">
                  <a:latin typeface="Comic Sans MS" panose="030F0902030302020204" pitchFamily="66" charset="0"/>
                  <a:cs typeface="Times"/>
                </a:rPr>
                <a:t>2</a:t>
              </a:r>
              <a:r>
                <a:rPr lang="en-US" sz="1600" dirty="0">
                  <a:latin typeface="Comic Sans MS" panose="030F0902030302020204" pitchFamily="66" charset="0"/>
                  <a:cs typeface="Times"/>
                </a:rPr>
                <a:t> / GeV</a:t>
              </a:r>
              <a:r>
                <a:rPr lang="en-US" sz="1600" baseline="30000" dirty="0">
                  <a:latin typeface="Comic Sans MS" panose="030F0902030302020204" pitchFamily="66" charset="0"/>
                  <a:cs typeface="Times"/>
                </a:rPr>
                <a:t>2</a:t>
              </a:r>
              <a:r>
                <a:rPr lang="en-US" sz="1600" dirty="0">
                  <a:latin typeface="Comic Sans MS" panose="030F0902030302020204" pitchFamily="66" charset="0"/>
                  <a:cs typeface="Times"/>
                </a:rPr>
                <a:t>) </a:t>
              </a:r>
            </a:p>
          </p:txBody>
        </p:sp>
        <p:sp>
          <p:nvSpPr>
            <p:cNvPr id="18" name="TextBox 17"/>
            <p:cNvSpPr txBox="1"/>
            <p:nvPr/>
          </p:nvSpPr>
          <p:spPr>
            <a:xfrm rot="16200000">
              <a:off x="-585285" y="3845224"/>
              <a:ext cx="1670650" cy="369332"/>
            </a:xfrm>
            <a:prstGeom prst="rect">
              <a:avLst/>
            </a:prstGeom>
            <a:noFill/>
          </p:spPr>
          <p:txBody>
            <a:bodyPr wrap="none" rtlCol="0">
              <a:spAutoFit/>
            </a:bodyPr>
            <a:lstStyle/>
            <a:p>
              <a:r>
                <a:rPr lang="en-US" dirty="0">
                  <a:latin typeface="Comic Sans MS" panose="030F0902030302020204" pitchFamily="66" charset="0"/>
                  <a:cs typeface="Times"/>
                </a:rPr>
                <a:t>Cross Section</a:t>
              </a:r>
            </a:p>
          </p:txBody>
        </p:sp>
        <p:pic>
          <p:nvPicPr>
            <p:cNvPr id="19" name="Picture 18" descr="d15-039f5.eps"/>
            <p:cNvPicPr>
              <a:picLocks noChangeAspect="1"/>
            </p:cNvPicPr>
            <p:nvPr/>
          </p:nvPicPr>
          <p:blipFill rotWithShape="1">
            <a:blip r:embed="rId5">
              <a:extLst>
                <a:ext uri="{28A0092B-C50C-407E-A947-70E740481C1C}">
                  <a14:useLocalDpi xmlns:a14="http://schemas.microsoft.com/office/drawing/2010/main" val="0"/>
                </a:ext>
              </a:extLst>
            </a:blip>
            <a:srcRect l="5778" t="6280" r="9381" b="5476"/>
            <a:stretch/>
          </p:blipFill>
          <p:spPr>
            <a:xfrm>
              <a:off x="430341" y="3200192"/>
              <a:ext cx="3688217" cy="3335200"/>
            </a:xfrm>
            <a:prstGeom prst="rect">
              <a:avLst/>
            </a:prstGeom>
          </p:spPr>
        </p:pic>
      </p:grpSp>
      <p:sp>
        <p:nvSpPr>
          <p:cNvPr id="20" name="TextBox 19"/>
          <p:cNvSpPr txBox="1"/>
          <p:nvPr/>
        </p:nvSpPr>
        <p:spPr>
          <a:xfrm>
            <a:off x="4163391" y="3147396"/>
            <a:ext cx="4735592" cy="1508105"/>
          </a:xfrm>
          <a:prstGeom prst="rect">
            <a:avLst/>
          </a:prstGeom>
          <a:noFill/>
        </p:spPr>
        <p:txBody>
          <a:bodyPr wrap="none" rtlCol="0">
            <a:spAutoFit/>
          </a:bodyPr>
          <a:lstStyle/>
          <a:p>
            <a:r>
              <a:rPr lang="en-US" sz="2400" dirty="0">
                <a:solidFill>
                  <a:srgbClr val="FF0000"/>
                </a:solidFill>
                <a:latin typeface="Comic Sans MS" panose="030F0902030302020204" pitchFamily="66" charset="0"/>
                <a:cs typeface="Times New Roman"/>
              </a:rPr>
              <a:t>BUT:</a:t>
            </a:r>
          </a:p>
          <a:p>
            <a:r>
              <a:rPr lang="en-US" sz="2000" dirty="0">
                <a:latin typeface="Comic Sans MS" panose="030F0902030302020204" pitchFamily="66" charset="0"/>
                <a:cs typeface="Times New Roman"/>
              </a:rPr>
              <a:t>Observe strong rise of  cross section </a:t>
            </a:r>
          </a:p>
          <a:p>
            <a:r>
              <a:rPr lang="en-US" sz="2000" dirty="0">
                <a:latin typeface="Comic Sans MS" panose="030F0902030302020204" pitchFamily="66" charset="0"/>
                <a:cs typeface="Times New Roman"/>
              </a:rPr>
              <a:t>with both x and Q</a:t>
            </a:r>
            <a:r>
              <a:rPr lang="en-US" sz="2000" baseline="30000" dirty="0">
                <a:latin typeface="Comic Sans MS" panose="030F0902030302020204" pitchFamily="66" charset="0"/>
                <a:cs typeface="Times New Roman"/>
              </a:rPr>
              <a:t>2</a:t>
            </a:r>
          </a:p>
          <a:p>
            <a:endParaRPr lang="en-US" sz="800" dirty="0">
              <a:latin typeface="Comic Sans MS" panose="030F0902030302020204" pitchFamily="66" charset="0"/>
              <a:cs typeface="Times New Roman"/>
            </a:endParaRPr>
          </a:p>
          <a:p>
            <a:r>
              <a:rPr lang="en-US" sz="2000" dirty="0">
                <a:solidFill>
                  <a:srgbClr val="0000FF"/>
                </a:solidFill>
                <a:latin typeface="Comic Sans MS" panose="030F0902030302020204" pitchFamily="66" charset="0"/>
                <a:cs typeface="Times New Roman"/>
              </a:rPr>
              <a:t>Because of gluon initiated processes</a:t>
            </a:r>
          </a:p>
        </p:txBody>
      </p:sp>
      <p:pic>
        <p:nvPicPr>
          <p:cNvPr id="21" name="Picture 20" descr="img149.gif"/>
          <p:cNvPicPr>
            <a:picLocks noChangeAspect="1"/>
          </p:cNvPicPr>
          <p:nvPr/>
        </p:nvPicPr>
        <p:blipFill rotWithShape="1">
          <a:blip r:embed="rId6">
            <a:extLst>
              <a:ext uri="{28A0092B-C50C-407E-A947-70E740481C1C}">
                <a14:useLocalDpi xmlns:a14="http://schemas.microsoft.com/office/drawing/2010/main" val="0"/>
              </a:ext>
            </a:extLst>
          </a:blip>
          <a:srcRect l="50868" b="60447"/>
          <a:stretch/>
        </p:blipFill>
        <p:spPr>
          <a:xfrm>
            <a:off x="4958581" y="4630544"/>
            <a:ext cx="2459282" cy="847033"/>
          </a:xfrm>
          <a:prstGeom prst="rect">
            <a:avLst/>
          </a:prstGeom>
        </p:spPr>
      </p:pic>
      <p:sp>
        <p:nvSpPr>
          <p:cNvPr id="22" name="Oval 21"/>
          <p:cNvSpPr/>
          <p:nvPr/>
        </p:nvSpPr>
        <p:spPr bwMode="auto">
          <a:xfrm rot="17460000">
            <a:off x="324193" y="3845101"/>
            <a:ext cx="2503106" cy="1664361"/>
          </a:xfrm>
          <a:prstGeom prst="ellipse">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3" name="Curved Right Arrow 22"/>
          <p:cNvSpPr/>
          <p:nvPr/>
        </p:nvSpPr>
        <p:spPr bwMode="auto">
          <a:xfrm>
            <a:off x="4299413" y="5375999"/>
            <a:ext cx="513333" cy="348583"/>
          </a:xfrm>
          <a:prstGeom prst="curvedRightArrow">
            <a:avLst/>
          </a:prstGeom>
          <a:gradFill flip="none" rotWithShape="1">
            <a:gsLst>
              <a:gs pos="0">
                <a:schemeClr val="bg1"/>
              </a:gs>
              <a:gs pos="100000">
                <a:srgbClr val="FFFFFF"/>
              </a:gs>
              <a:gs pos="50000">
                <a:srgbClr val="0000FF"/>
              </a:gs>
            </a:gsLst>
            <a:lin ang="0" scaled="1"/>
            <a:tileRect/>
          </a:gra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4" name="TextBox 23"/>
          <p:cNvSpPr txBox="1"/>
          <p:nvPr/>
        </p:nvSpPr>
        <p:spPr>
          <a:xfrm>
            <a:off x="4834834" y="5342867"/>
            <a:ext cx="2496196" cy="461665"/>
          </a:xfrm>
          <a:prstGeom prst="rect">
            <a:avLst/>
          </a:prstGeom>
          <a:noFill/>
        </p:spPr>
        <p:txBody>
          <a:bodyPr wrap="none" rtlCol="0">
            <a:spAutoFit/>
          </a:bodyPr>
          <a:lstStyle/>
          <a:p>
            <a:r>
              <a:rPr lang="en-US" sz="2400" dirty="0">
                <a:latin typeface="Comic Sans MS" panose="030F0902030302020204" pitchFamily="66" charset="0"/>
                <a:cs typeface="Times New Roman"/>
              </a:rPr>
              <a:t>Scaling violation</a:t>
            </a:r>
          </a:p>
        </p:txBody>
      </p:sp>
      <p:sp>
        <p:nvSpPr>
          <p:cNvPr id="25" name="TextBox 24"/>
          <p:cNvSpPr txBox="1"/>
          <p:nvPr/>
        </p:nvSpPr>
        <p:spPr>
          <a:xfrm>
            <a:off x="4483644" y="5830951"/>
            <a:ext cx="3318537" cy="830997"/>
          </a:xfrm>
          <a:prstGeom prst="rect">
            <a:avLst/>
          </a:prstGeom>
          <a:noFill/>
        </p:spPr>
        <p:txBody>
          <a:bodyPr wrap="none" rtlCol="0">
            <a:spAutoFit/>
          </a:bodyPr>
          <a:lstStyle/>
          <a:p>
            <a:pPr marL="342900" indent="-342900">
              <a:buFont typeface="Wingdings" charset="0"/>
              <a:buChar char="à"/>
            </a:pPr>
            <a:r>
              <a:rPr lang="en-US" sz="2400" dirty="0">
                <a:latin typeface="Comic Sans MS" panose="030F0902030302020204" pitchFamily="66" charset="0"/>
                <a:cs typeface="Times New Roman"/>
              </a:rPr>
              <a:t>Gluon Distribution: </a:t>
            </a:r>
          </a:p>
          <a:p>
            <a:r>
              <a:rPr lang="en-US" sz="2400" dirty="0">
                <a:solidFill>
                  <a:srgbClr val="0000FF"/>
                </a:solidFill>
                <a:uFill>
                  <a:solidFill>
                    <a:srgbClr val="032CE2"/>
                  </a:solidFill>
                </a:uFill>
                <a:latin typeface="Comic Sans MS" panose="030F0902030302020204" pitchFamily="66" charset="0"/>
                <a:cs typeface="Times New Roman"/>
              </a:rPr>
              <a:t>     </a:t>
            </a:r>
            <a:r>
              <a:rPr lang="en-US" sz="2400" dirty="0">
                <a:solidFill>
                  <a:srgbClr val="0000FF"/>
                </a:solidFill>
                <a:uFill>
                  <a:solidFill>
                    <a:srgbClr val="032CE2"/>
                  </a:solidFill>
                </a:uFill>
                <a:latin typeface="Comic Sans MS" panose="030F0902030302020204" pitchFamily="66" charset="0"/>
              </a:rPr>
              <a:t>d</a:t>
            </a:r>
            <a:r>
              <a:rPr lang="en-US" sz="2400" dirty="0">
                <a:solidFill>
                  <a:srgbClr val="0000FF"/>
                </a:solidFill>
                <a:latin typeface="Symbol" pitchFamily="2" charset="2"/>
                <a:cs typeface="Symbol" charset="2"/>
              </a:rPr>
              <a:t>s</a:t>
            </a:r>
            <a:r>
              <a:rPr lang="en-US" sz="2400" dirty="0">
                <a:solidFill>
                  <a:srgbClr val="0000FF"/>
                </a:solidFill>
                <a:latin typeface="Comic Sans MS" panose="030F0902030302020204" pitchFamily="66" charset="0"/>
              </a:rPr>
              <a:t>(x,Q</a:t>
            </a:r>
            <a:r>
              <a:rPr lang="en-US" sz="2400" baseline="31999" dirty="0">
                <a:solidFill>
                  <a:srgbClr val="0000FF"/>
                </a:solidFill>
                <a:latin typeface="Comic Sans MS" panose="030F0902030302020204" pitchFamily="66" charset="0"/>
              </a:rPr>
              <a:t>2</a:t>
            </a:r>
            <a:r>
              <a:rPr lang="en-US" sz="2400" dirty="0">
                <a:solidFill>
                  <a:srgbClr val="0000FF"/>
                </a:solidFill>
                <a:latin typeface="Comic Sans MS" panose="030F0902030302020204" pitchFamily="66" charset="0"/>
              </a:rPr>
              <a:t>)/dlnQ</a:t>
            </a:r>
            <a:r>
              <a:rPr lang="en-US" sz="2400" baseline="31999" dirty="0">
                <a:solidFill>
                  <a:srgbClr val="0000FF"/>
                </a:solidFill>
                <a:latin typeface="Comic Sans MS" panose="030F0902030302020204" pitchFamily="66" charset="0"/>
              </a:rPr>
              <a:t>2</a:t>
            </a:r>
          </a:p>
        </p:txBody>
      </p:sp>
      <p:sp>
        <p:nvSpPr>
          <p:cNvPr id="6" name="Oval 5"/>
          <p:cNvSpPr/>
          <p:nvPr/>
        </p:nvSpPr>
        <p:spPr bwMode="auto">
          <a:xfrm>
            <a:off x="1227666" y="5325533"/>
            <a:ext cx="2895600" cy="990603"/>
          </a:xfrm>
          <a:prstGeom prst="ellipse">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 name="Date Placeholder 14">
            <a:extLst>
              <a:ext uri="{FF2B5EF4-FFF2-40B4-BE49-F238E27FC236}">
                <a16:creationId xmlns:a16="http://schemas.microsoft.com/office/drawing/2014/main" id="{9923854A-EC75-814F-964A-79396F2E9989}"/>
              </a:ext>
            </a:extLst>
          </p:cNvPr>
          <p:cNvSpPr>
            <a:spLocks noGrp="1"/>
          </p:cNvSpPr>
          <p:nvPr>
            <p:ph type="dt" sz="half" idx="10"/>
          </p:nvPr>
        </p:nvSpPr>
        <p:spPr/>
        <p:txBody>
          <a:bodyPr/>
          <a:lstStyle/>
          <a:p>
            <a:r>
              <a:rPr lang="en-US"/>
              <a:t>E.C. Aschenauer</a:t>
            </a:r>
            <a:endParaRPr lang="en-US" dirty="0"/>
          </a:p>
        </p:txBody>
      </p:sp>
      <p:sp>
        <p:nvSpPr>
          <p:cNvPr id="16" name="Footer Placeholder 15">
            <a:extLst>
              <a:ext uri="{FF2B5EF4-FFF2-40B4-BE49-F238E27FC236}">
                <a16:creationId xmlns:a16="http://schemas.microsoft.com/office/drawing/2014/main" id="{336744EC-18B4-704A-B4BB-5349748DFC1D}"/>
              </a:ext>
            </a:extLst>
          </p:cNvPr>
          <p:cNvSpPr>
            <a:spLocks noGrp="1"/>
          </p:cNvSpPr>
          <p:nvPr>
            <p:ph type="ftr" sz="quarter" idx="11"/>
          </p:nvPr>
        </p:nvSpPr>
        <p:spPr/>
        <p:txBody>
          <a:bodyPr/>
          <a:lstStyle/>
          <a:p>
            <a:r>
              <a:rPr lang="en-US"/>
              <a:t>HENPIC April 2020</a:t>
            </a:r>
            <a:endParaRPr lang="en-US" dirty="0"/>
          </a:p>
        </p:txBody>
      </p:sp>
    </p:spTree>
    <p:extLst>
      <p:ext uri="{BB962C8B-B14F-4D97-AF65-F5344CB8AC3E}">
        <p14:creationId xmlns:p14="http://schemas.microsoft.com/office/powerpoint/2010/main" val="1965493635"/>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6"/>
                                        </p:tgtEl>
                                        <p:attrNameLst>
                                          <p:attrName>style.visibility</p:attrName>
                                        </p:attrNameLst>
                                      </p:cBhvr>
                                      <p:to>
                                        <p:strVal val="hidden"/>
                                      </p:to>
                                    </p:set>
                                  </p:childTnLst>
                                </p:cTn>
                              </p:par>
                              <p:par>
                                <p:cTn id="24" presetID="3" presetClass="entr" presetSubtype="10" fill="hold" nodeType="with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blinds(horizontal)">
                                      <p:cBhvr>
                                        <p:cTn id="26" dur="500"/>
                                        <p:tgtEl>
                                          <p:spTgt spid="20">
                                            <p:txEl>
                                              <p:pRg st="0" end="0"/>
                                            </p:txEl>
                                          </p:spTgt>
                                        </p:tgtEl>
                                      </p:cBhvr>
                                    </p:animEffect>
                                  </p:childTnLst>
                                </p:cTn>
                              </p:par>
                            </p:childTnLst>
                          </p:cTn>
                        </p:par>
                        <p:par>
                          <p:cTn id="27" fill="hold">
                            <p:stCondLst>
                              <p:cond delay="500"/>
                            </p:stCondLst>
                            <p:childTnLst>
                              <p:par>
                                <p:cTn id="28" presetID="3" presetClass="entr" presetSubtype="10" fill="hold" nodeType="afterEffect">
                                  <p:stCondLst>
                                    <p:cond delay="0"/>
                                  </p:stCondLst>
                                  <p:childTnLst>
                                    <p:set>
                                      <p:cBhvr>
                                        <p:cTn id="29" dur="1" fill="hold">
                                          <p:stCondLst>
                                            <p:cond delay="0"/>
                                          </p:stCondLst>
                                        </p:cTn>
                                        <p:tgtEl>
                                          <p:spTgt spid="20">
                                            <p:txEl>
                                              <p:pRg st="1" end="1"/>
                                            </p:txEl>
                                          </p:spTgt>
                                        </p:tgtEl>
                                        <p:attrNameLst>
                                          <p:attrName>style.visibility</p:attrName>
                                        </p:attrNameLst>
                                      </p:cBhvr>
                                      <p:to>
                                        <p:strVal val="visible"/>
                                      </p:to>
                                    </p:set>
                                    <p:animEffect transition="in" filter="blinds(horizontal)">
                                      <p:cBhvr>
                                        <p:cTn id="30" dur="500"/>
                                        <p:tgtEl>
                                          <p:spTgt spid="20">
                                            <p:txEl>
                                              <p:pRg st="1" end="1"/>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animEffect transition="in" filter="blinds(horizontal)">
                                      <p:cBhvr>
                                        <p:cTn id="33" dur="500"/>
                                        <p:tgtEl>
                                          <p:spTgt spid="20">
                                            <p:txEl>
                                              <p:pRg st="2" end="2"/>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20">
                                            <p:txEl>
                                              <p:pRg st="4" end="4"/>
                                            </p:txEl>
                                          </p:spTgt>
                                        </p:tgtEl>
                                        <p:attrNameLst>
                                          <p:attrName>style.visibility</p:attrName>
                                        </p:attrNameLst>
                                      </p:cBhvr>
                                      <p:to>
                                        <p:strVal val="visible"/>
                                      </p:to>
                                    </p:set>
                                    <p:animEffect transition="in" filter="blinds(horizontal)">
                                      <p:cBhvr>
                                        <p:cTn id="36" dur="500"/>
                                        <p:tgtEl>
                                          <p:spTgt spid="20">
                                            <p:txEl>
                                              <p:pRg st="4" end="4"/>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linds(horizontal)">
                                      <p:cBhvr>
                                        <p:cTn id="39" dur="500"/>
                                        <p:tgtEl>
                                          <p:spTgt spid="2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linds(horizontal)">
                                      <p:cBhvr>
                                        <p:cTn id="47" dur="500"/>
                                        <p:tgtEl>
                                          <p:spTgt spid="23"/>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linds(horizontal)">
                                      <p:cBhvr>
                                        <p:cTn id="50" dur="500"/>
                                        <p:tgtEl>
                                          <p:spTgt spid="24"/>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linds(horizontal)">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22" grpId="0" animBg="1"/>
      <p:bldP spid="23" grpId="0" animBg="1"/>
      <p:bldP spid="24" grpId="0"/>
      <p:bldP spid="25" grpId="0"/>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417F1DD3-4787-7144-819E-5E70998C2F37}"/>
              </a:ext>
            </a:extLst>
          </p:cNvPr>
          <p:cNvSpPr>
            <a:spLocks noGrp="1"/>
          </p:cNvSpPr>
          <p:nvPr>
            <p:ph type="dt" sz="half" idx="10"/>
          </p:nvPr>
        </p:nvSpPr>
        <p:spPr/>
        <p:txBody>
          <a:bodyPr/>
          <a:lstStyle/>
          <a:p>
            <a:r>
              <a:rPr lang="en-US"/>
              <a:t>E.C. Aschenauer</a:t>
            </a:r>
            <a:endParaRPr lang="en-US" dirty="0"/>
          </a:p>
        </p:txBody>
      </p:sp>
      <p:sp>
        <p:nvSpPr>
          <p:cNvPr id="13" name="Footer Placeholder 12">
            <a:extLst>
              <a:ext uri="{FF2B5EF4-FFF2-40B4-BE49-F238E27FC236}">
                <a16:creationId xmlns:a16="http://schemas.microsoft.com/office/drawing/2014/main" id="{5D78F505-C265-A343-931E-1335CA8636C0}"/>
              </a:ext>
            </a:extLst>
          </p:cNvPr>
          <p:cNvSpPr>
            <a:spLocks noGrp="1"/>
          </p:cNvSpPr>
          <p:nvPr>
            <p:ph type="ftr" sz="quarter" idx="11"/>
          </p:nvPr>
        </p:nvSpPr>
        <p:spPr/>
        <p:txBody>
          <a:bodyPr/>
          <a:lstStyle/>
          <a:p>
            <a:r>
              <a:rPr lang="en-US"/>
              <a:t>HENPIC April 2020</a:t>
            </a:r>
            <a:endParaRPr lang="en-US" dirty="0"/>
          </a:p>
        </p:txBody>
      </p:sp>
      <p:sp>
        <p:nvSpPr>
          <p:cNvPr id="3" name="Slide Number Placeholder 2"/>
          <p:cNvSpPr>
            <a:spLocks noGrp="1"/>
          </p:cNvSpPr>
          <p:nvPr>
            <p:ph type="sldNum" sz="quarter" idx="12"/>
          </p:nvPr>
        </p:nvSpPr>
        <p:spPr/>
        <p:txBody>
          <a:bodyPr/>
          <a:lstStyle/>
          <a:p>
            <a:fld id="{E7C2DFF1-6A7E-5841-980E-96BA788216E4}" type="slidenum">
              <a:rPr lang="en-US" smtClean="0"/>
              <a:pPr/>
              <a:t>8</a:t>
            </a:fld>
            <a:endParaRPr lang="en-US"/>
          </a:p>
        </p:txBody>
      </p:sp>
      <p:sp>
        <p:nvSpPr>
          <p:cNvPr id="2" name="Title 1"/>
          <p:cNvSpPr>
            <a:spLocks noGrp="1"/>
          </p:cNvSpPr>
          <p:nvPr>
            <p:ph type="title"/>
          </p:nvPr>
        </p:nvSpPr>
        <p:spPr/>
        <p:txBody>
          <a:bodyPr/>
          <a:lstStyle/>
          <a:p>
            <a:r>
              <a:rPr lang="en-US" dirty="0"/>
              <a:t>How to access Gluons in DIS</a:t>
            </a:r>
          </a:p>
        </p:txBody>
      </p:sp>
      <p:sp>
        <p:nvSpPr>
          <p:cNvPr id="4" name="TextBox 3"/>
          <p:cNvSpPr txBox="1"/>
          <p:nvPr/>
        </p:nvSpPr>
        <p:spPr>
          <a:xfrm>
            <a:off x="329957" y="586952"/>
            <a:ext cx="8432117" cy="5119350"/>
          </a:xfrm>
          <a:prstGeom prst="rect">
            <a:avLst/>
          </a:prstGeom>
          <a:noFill/>
        </p:spPr>
        <p:txBody>
          <a:bodyPr wrap="none" rtlCol="0">
            <a:spAutoFit/>
          </a:bodyPr>
          <a:lstStyle/>
          <a:p>
            <a:pPr marL="457200" indent="-457200">
              <a:buFont typeface="+mj-lt"/>
              <a:buAutoNum type="arabicPeriod"/>
            </a:pPr>
            <a:r>
              <a:rPr lang="en-US" sz="2000" dirty="0">
                <a:solidFill>
                  <a:srgbClr val="0000FF"/>
                </a:solidFill>
                <a:latin typeface="Comic Sans MS" panose="030F0902030302020204" pitchFamily="66" charset="0"/>
                <a:cs typeface="Times New Roman"/>
              </a:rPr>
              <a:t>Gluons manifest themselves through</a:t>
            </a:r>
          </a:p>
          <a:p>
            <a:pPr>
              <a:buClr>
                <a:srgbClr val="0000FF"/>
              </a:buClr>
            </a:pPr>
            <a:r>
              <a:rPr lang="en-US" sz="2000" dirty="0">
                <a:latin typeface="Comic Sans MS" panose="030F0902030302020204" pitchFamily="66" charset="0"/>
                <a:cs typeface="Times New Roman"/>
              </a:rPr>
              <a:t>       the scaling violation of the cross section as function of x and Q</a:t>
            </a:r>
            <a:r>
              <a:rPr lang="en-US" sz="2000" baseline="30000" dirty="0">
                <a:latin typeface="Comic Sans MS" panose="030F0902030302020204" pitchFamily="66" charset="0"/>
                <a:cs typeface="Times New Roman"/>
              </a:rPr>
              <a:t>2</a:t>
            </a:r>
            <a:endParaRPr lang="en-US" sz="2000" dirty="0">
              <a:latin typeface="Comic Sans MS" panose="030F0902030302020204" pitchFamily="66" charset="0"/>
              <a:cs typeface="Times New Roman"/>
            </a:endParaRPr>
          </a:p>
          <a:p>
            <a:pPr>
              <a:buClr>
                <a:srgbClr val="0000FF"/>
              </a:buClr>
            </a:pPr>
            <a:r>
              <a:rPr lang="en-US" sz="2000" dirty="0">
                <a:solidFill>
                  <a:srgbClr val="0000FF"/>
                </a:solidFill>
                <a:uFill>
                  <a:solidFill>
                    <a:srgbClr val="032CE2"/>
                  </a:solidFill>
                </a:uFill>
                <a:latin typeface="Comic Sans MS" panose="030F0902030302020204" pitchFamily="66" charset="0"/>
              </a:rPr>
              <a:t>    d</a:t>
            </a:r>
            <a:r>
              <a:rPr lang="en-US" sz="2000" dirty="0">
                <a:solidFill>
                  <a:srgbClr val="0000FF"/>
                </a:solidFill>
                <a:latin typeface="Comic Sans MS" panose="030F0902030302020204" pitchFamily="66" charset="0"/>
              </a:rPr>
              <a:t>F</a:t>
            </a:r>
            <a:r>
              <a:rPr lang="en-US" sz="2000" baseline="-5999" dirty="0">
                <a:solidFill>
                  <a:srgbClr val="0000FF"/>
                </a:solidFill>
                <a:latin typeface="Comic Sans MS" panose="030F0902030302020204" pitchFamily="66" charset="0"/>
              </a:rPr>
              <a:t>2</a:t>
            </a:r>
            <a:r>
              <a:rPr lang="en-US" sz="2000" dirty="0">
                <a:solidFill>
                  <a:srgbClr val="0000FF"/>
                </a:solidFill>
                <a:latin typeface="Comic Sans MS" panose="030F0902030302020204" pitchFamily="66" charset="0"/>
              </a:rPr>
              <a:t>(x,Q</a:t>
            </a:r>
            <a:r>
              <a:rPr lang="en-US" sz="2000" baseline="31999" dirty="0">
                <a:solidFill>
                  <a:srgbClr val="0000FF"/>
                </a:solidFill>
                <a:latin typeface="Comic Sans MS" panose="030F0902030302020204" pitchFamily="66" charset="0"/>
              </a:rPr>
              <a:t>2</a:t>
            </a:r>
            <a:r>
              <a:rPr lang="en-US" sz="2000" dirty="0">
                <a:solidFill>
                  <a:srgbClr val="0000FF"/>
                </a:solidFill>
                <a:latin typeface="Comic Sans MS" panose="030F0902030302020204" pitchFamily="66" charset="0"/>
              </a:rPr>
              <a:t>)/dlnQ</a:t>
            </a:r>
            <a:r>
              <a:rPr lang="en-US" sz="2000" baseline="31999" dirty="0">
                <a:solidFill>
                  <a:srgbClr val="0000FF"/>
                </a:solidFill>
                <a:latin typeface="Comic Sans MS" panose="030F0902030302020204" pitchFamily="66" charset="0"/>
              </a:rPr>
              <a:t>2</a:t>
            </a:r>
            <a:r>
              <a:rPr lang="en-US" sz="2000" dirty="0">
                <a:solidFill>
                  <a:srgbClr val="0000FF"/>
                </a:solidFill>
                <a:latin typeface="Comic Sans MS" panose="030F0902030302020204" pitchFamily="66" charset="0"/>
              </a:rPr>
              <a:t> </a:t>
            </a:r>
            <a:r>
              <a:rPr lang="en-US" sz="2000" dirty="0">
                <a:solidFill>
                  <a:srgbClr val="0000FF"/>
                </a:solidFill>
                <a:latin typeface="Comic Sans MS" panose="030F0902030302020204" pitchFamily="66" charset="0"/>
                <a:sym typeface="Wingdings"/>
              </a:rPr>
              <a:t> G(x,Q</a:t>
            </a:r>
            <a:r>
              <a:rPr lang="en-US" sz="2000" baseline="30000" dirty="0">
                <a:solidFill>
                  <a:srgbClr val="0000FF"/>
                </a:solidFill>
                <a:latin typeface="Comic Sans MS" panose="030F0902030302020204" pitchFamily="66" charset="0"/>
                <a:sym typeface="Wingdings"/>
              </a:rPr>
              <a:t>2</a:t>
            </a:r>
            <a:r>
              <a:rPr lang="en-US" sz="2000" dirty="0">
                <a:solidFill>
                  <a:srgbClr val="0000FF"/>
                </a:solidFill>
                <a:latin typeface="Comic Sans MS" panose="030F0902030302020204" pitchFamily="66" charset="0"/>
                <a:sym typeface="Wingdings"/>
              </a:rPr>
              <a:t>)</a:t>
            </a:r>
            <a:endParaRPr lang="en-US" sz="2000" baseline="30000" dirty="0">
              <a:latin typeface="Comic Sans MS" panose="030F0902030302020204" pitchFamily="66" charset="0"/>
              <a:cs typeface="Times New Roman"/>
            </a:endParaRPr>
          </a:p>
          <a:p>
            <a:pPr marL="457200" indent="-457200">
              <a:buClr>
                <a:srgbClr val="0000FF"/>
              </a:buClr>
              <a:buFont typeface="+mj-lt"/>
              <a:buAutoNum type="arabicPeriod"/>
            </a:pPr>
            <a:endParaRPr lang="en-US" sz="2000" dirty="0">
              <a:latin typeface="Comic Sans MS" panose="030F0902030302020204" pitchFamily="66" charset="0"/>
              <a:cs typeface="Times New Roman"/>
            </a:endParaRPr>
          </a:p>
          <a:p>
            <a:pPr marL="457200" indent="-457200">
              <a:buClr>
                <a:srgbClr val="0000FF"/>
              </a:buClr>
              <a:buFont typeface="+mj-lt"/>
              <a:buAutoNum type="arabicPeriod"/>
            </a:pPr>
            <a:endParaRPr lang="en-US" sz="2000" baseline="30000" dirty="0">
              <a:latin typeface="Comic Sans MS" panose="030F0902030302020204" pitchFamily="66" charset="0"/>
              <a:cs typeface="Times New Roman"/>
            </a:endParaRPr>
          </a:p>
          <a:p>
            <a:pPr marL="457200" indent="-457200">
              <a:buClr>
                <a:srgbClr val="0000FF"/>
              </a:buClr>
              <a:buFont typeface="+mj-lt"/>
              <a:buAutoNum type="arabicPeriod"/>
            </a:pPr>
            <a:endParaRPr lang="en-US" sz="2000" baseline="30000" dirty="0">
              <a:latin typeface="Comic Sans MS" panose="030F0902030302020204" pitchFamily="66" charset="0"/>
              <a:cs typeface="Times New Roman"/>
            </a:endParaRPr>
          </a:p>
          <a:p>
            <a:pPr marL="457200" indent="-457200">
              <a:buClr>
                <a:srgbClr val="0000FF"/>
              </a:buClr>
              <a:buFont typeface="+mj-lt"/>
              <a:buAutoNum type="arabicPeriod"/>
            </a:pPr>
            <a:endParaRPr lang="en-US" sz="2000" baseline="30000" dirty="0">
              <a:latin typeface="Comic Sans MS" panose="030F0902030302020204" pitchFamily="66" charset="0"/>
              <a:cs typeface="Times New Roman"/>
            </a:endParaRPr>
          </a:p>
          <a:p>
            <a:pPr marL="457200" indent="-457200">
              <a:buClr>
                <a:srgbClr val="0000FF"/>
              </a:buClr>
              <a:buFont typeface="+mj-lt"/>
              <a:buAutoNum type="arabicPeriod"/>
            </a:pPr>
            <a:endParaRPr lang="en-US" sz="2000" baseline="30000" dirty="0">
              <a:latin typeface="Comic Sans MS" panose="030F0902030302020204" pitchFamily="66" charset="0"/>
              <a:cs typeface="Times New Roman"/>
            </a:endParaRPr>
          </a:p>
          <a:p>
            <a:pPr marL="457200" indent="-457200">
              <a:buClr>
                <a:srgbClr val="0000FF"/>
              </a:buClr>
              <a:buFont typeface="+mj-lt"/>
              <a:buAutoNum type="arabicPeriod"/>
            </a:pPr>
            <a:endParaRPr lang="en-US" sz="2000" baseline="30000" dirty="0">
              <a:latin typeface="Comic Sans MS" panose="030F0902030302020204" pitchFamily="66" charset="0"/>
              <a:cs typeface="Times New Roman"/>
            </a:endParaRPr>
          </a:p>
          <a:p>
            <a:pPr marL="457200" indent="-457200">
              <a:buClr>
                <a:srgbClr val="0000FF"/>
              </a:buClr>
              <a:buFont typeface="+mj-lt"/>
              <a:buAutoNum type="arabicPeriod"/>
            </a:pPr>
            <a:endParaRPr lang="en-US" sz="2000" baseline="30000" dirty="0">
              <a:latin typeface="Comic Sans MS" panose="030F0902030302020204" pitchFamily="66" charset="0"/>
              <a:cs typeface="Times New Roman"/>
            </a:endParaRPr>
          </a:p>
          <a:p>
            <a:pPr marL="457200" indent="-457200">
              <a:buClr>
                <a:srgbClr val="0000FF"/>
              </a:buClr>
              <a:buFont typeface="+mj-lt"/>
              <a:buAutoNum type="arabicPeriod"/>
            </a:pPr>
            <a:endParaRPr lang="en-US" sz="2000" baseline="30000" dirty="0">
              <a:latin typeface="Comic Sans MS" panose="030F0902030302020204" pitchFamily="66" charset="0"/>
              <a:cs typeface="Times New Roman"/>
            </a:endParaRPr>
          </a:p>
          <a:p>
            <a:pPr marL="457200" indent="-457200">
              <a:buClr>
                <a:srgbClr val="0000FF"/>
              </a:buClr>
              <a:buFont typeface="+mj-lt"/>
              <a:buAutoNum type="arabicPeriod" startAt="2"/>
            </a:pPr>
            <a:r>
              <a:rPr lang="en-US" sz="2000" dirty="0">
                <a:latin typeface="Comic Sans MS" panose="030F0902030302020204" pitchFamily="66" charset="0"/>
                <a:cs typeface="Times New Roman"/>
              </a:rPr>
              <a:t>Directly through the measurement of  F</a:t>
            </a:r>
            <a:r>
              <a:rPr lang="en-US" sz="2000" baseline="-25000" dirty="0">
                <a:latin typeface="Comic Sans MS" panose="030F0902030302020204" pitchFamily="66" charset="0"/>
                <a:cs typeface="Times New Roman"/>
              </a:rPr>
              <a:t>L</a:t>
            </a:r>
          </a:p>
          <a:p>
            <a:pPr marL="457200" indent="-457200">
              <a:buClr>
                <a:srgbClr val="0000FF"/>
              </a:buClr>
              <a:buFont typeface="+mj-lt"/>
              <a:buAutoNum type="arabicPeriod" startAt="2"/>
            </a:pPr>
            <a:endParaRPr lang="en-US" sz="2000" baseline="-25000" dirty="0">
              <a:latin typeface="Comic Sans MS" panose="030F0902030302020204" pitchFamily="66" charset="0"/>
              <a:cs typeface="Times New Roman"/>
            </a:endParaRPr>
          </a:p>
          <a:p>
            <a:pPr marL="457200" indent="-457200">
              <a:buClr>
                <a:srgbClr val="0000FF"/>
              </a:buClr>
              <a:buFont typeface="+mj-lt"/>
              <a:buAutoNum type="arabicPeriod" startAt="2"/>
            </a:pPr>
            <a:r>
              <a:rPr lang="en-US" sz="2000" dirty="0">
                <a:latin typeface="Comic Sans MS" panose="030F0902030302020204" pitchFamily="66" charset="0"/>
                <a:cs typeface="Times New Roman"/>
              </a:rPr>
              <a:t>Through tagging of the photon gluon fusion process</a:t>
            </a:r>
          </a:p>
          <a:p>
            <a:pPr marL="457200" indent="-457200">
              <a:buClr>
                <a:srgbClr val="0000FF"/>
              </a:buClr>
              <a:buFont typeface="+mj-lt"/>
              <a:buAutoNum type="arabicPeriod" startAt="2"/>
            </a:pPr>
            <a:endParaRPr lang="en-US" sz="2000" dirty="0">
              <a:latin typeface="Comic Sans MS" panose="030F0902030302020204" pitchFamily="66" charset="0"/>
              <a:cs typeface="Times New Roman"/>
            </a:endParaRPr>
          </a:p>
          <a:p>
            <a:pPr marL="914400" lvl="1" indent="-457200">
              <a:buClr>
                <a:srgbClr val="0000FF"/>
              </a:buClr>
              <a:buFont typeface="+mj-lt"/>
              <a:buAutoNum type="arabicPeriod"/>
            </a:pPr>
            <a:r>
              <a:rPr lang="en-US" sz="2000" dirty="0">
                <a:latin typeface="Comic Sans MS" panose="030F0902030302020204" pitchFamily="66" charset="0"/>
                <a:cs typeface="Times New Roman"/>
              </a:rPr>
              <a:t>Di-jets</a:t>
            </a:r>
          </a:p>
          <a:p>
            <a:pPr marL="914400" lvl="1" indent="-457200">
              <a:buClr>
                <a:srgbClr val="0000FF"/>
              </a:buClr>
              <a:buFont typeface="+mj-lt"/>
              <a:buAutoNum type="arabicPeriod"/>
            </a:pPr>
            <a:endParaRPr lang="en-US" sz="2000" dirty="0">
              <a:latin typeface="Comic Sans MS" panose="030F0902030302020204" pitchFamily="66" charset="0"/>
              <a:cs typeface="Times New Roman"/>
            </a:endParaRPr>
          </a:p>
          <a:p>
            <a:pPr marL="914400" lvl="1" indent="-457200">
              <a:buClr>
                <a:srgbClr val="0000FF"/>
              </a:buClr>
              <a:buFont typeface="+mj-lt"/>
              <a:buAutoNum type="arabicPeriod"/>
            </a:pPr>
            <a:endParaRPr lang="en-US" sz="2000" dirty="0">
              <a:latin typeface="Comic Sans MS" panose="030F0902030302020204" pitchFamily="66" charset="0"/>
              <a:cs typeface="Times New Roman"/>
            </a:endParaRPr>
          </a:p>
          <a:p>
            <a:pPr marL="914400" lvl="1" indent="-457200">
              <a:buClr>
                <a:srgbClr val="0000FF"/>
              </a:buClr>
              <a:buFont typeface="+mj-lt"/>
              <a:buAutoNum type="arabicPeriod"/>
            </a:pPr>
            <a:r>
              <a:rPr lang="en-US" sz="2000" dirty="0">
                <a:latin typeface="Comic Sans MS" panose="030F0902030302020204" pitchFamily="66" charset="0"/>
                <a:cs typeface="Times New Roman"/>
              </a:rPr>
              <a:t>charm production</a:t>
            </a:r>
          </a:p>
        </p:txBody>
      </p:sp>
      <p:graphicFrame>
        <p:nvGraphicFramePr>
          <p:cNvPr id="7" name="Object 6"/>
          <p:cNvGraphicFramePr>
            <a:graphicFrameLocks noChangeAspect="1"/>
          </p:cNvGraphicFramePr>
          <p:nvPr/>
        </p:nvGraphicFramePr>
        <p:xfrm>
          <a:off x="1053840" y="1715905"/>
          <a:ext cx="6705600" cy="939800"/>
        </p:xfrm>
        <a:graphic>
          <a:graphicData uri="http://schemas.openxmlformats.org/presentationml/2006/ole">
            <mc:AlternateContent xmlns:mc="http://schemas.openxmlformats.org/markup-compatibility/2006">
              <mc:Choice xmlns:v="urn:schemas-microsoft-com:vml" Requires="v">
                <p:oleObj spid="_x0000_s102407" name="Equation" r:id="rId3" imgW="3352800" imgH="469900" progId="Equation.DSMT4">
                  <p:embed/>
                </p:oleObj>
              </mc:Choice>
              <mc:Fallback>
                <p:oleObj name="Equation" r:id="rId3" imgW="3352800" imgH="469900" progId="Equation.DSMT4">
                  <p:embed/>
                  <p:pic>
                    <p:nvPicPr>
                      <p:cNvPr id="7" name="Object 6"/>
                      <p:cNvPicPr/>
                      <p:nvPr/>
                    </p:nvPicPr>
                    <p:blipFill>
                      <a:blip r:embed="rId4"/>
                      <a:stretch>
                        <a:fillRect/>
                      </a:stretch>
                    </p:blipFill>
                    <p:spPr>
                      <a:xfrm>
                        <a:off x="1053840" y="1715905"/>
                        <a:ext cx="6705600" cy="939800"/>
                      </a:xfrm>
                      <a:prstGeom prst="rect">
                        <a:avLst/>
                      </a:prstGeom>
                    </p:spPr>
                  </p:pic>
                </p:oleObj>
              </mc:Fallback>
            </mc:AlternateContent>
          </a:graphicData>
        </a:graphic>
      </p:graphicFrame>
      <p:sp>
        <p:nvSpPr>
          <p:cNvPr id="8" name="Rectangle 5"/>
          <p:cNvSpPr>
            <a:spLocks/>
          </p:cNvSpPr>
          <p:nvPr/>
        </p:nvSpPr>
        <p:spPr bwMode="auto">
          <a:xfrm>
            <a:off x="2517910" y="2572067"/>
            <a:ext cx="2996814" cy="563563"/>
          </a:xfrm>
          <a:prstGeom prst="rect">
            <a:avLst/>
          </a:prstGeom>
          <a:noFill/>
          <a:ln w="12700" cap="flat">
            <a:noFill/>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40639" bIns="0"/>
          <a:lstStyle/>
          <a:p>
            <a:pPr marL="39688" algn="r"/>
            <a:r>
              <a:rPr lang="en-US" sz="2000" dirty="0" err="1">
                <a:solidFill>
                  <a:srgbClr val="FF0000"/>
                </a:solidFill>
                <a:latin typeface="Comic Sans MS"/>
                <a:ea typeface="ＭＳ Ｐゴシック" charset="0"/>
                <a:cs typeface="Comic Sans MS"/>
                <a:sym typeface="Arial" charset="0"/>
              </a:rPr>
              <a:t>quark+anti-quark</a:t>
            </a:r>
            <a:endParaRPr lang="en-US" sz="2000" dirty="0">
              <a:solidFill>
                <a:srgbClr val="FF0000"/>
              </a:solidFill>
              <a:latin typeface="Comic Sans MS"/>
              <a:ea typeface="ＭＳ Ｐゴシック" charset="0"/>
              <a:cs typeface="Comic Sans MS"/>
              <a:sym typeface="Arial" charset="0"/>
            </a:endParaRPr>
          </a:p>
          <a:p>
            <a:pPr marL="39688" algn="r"/>
            <a:r>
              <a:rPr lang="en-US" sz="2000" dirty="0">
                <a:solidFill>
                  <a:srgbClr val="FF0000"/>
                </a:solidFill>
                <a:latin typeface="Comic Sans MS"/>
                <a:ea typeface="ＭＳ Ｐゴシック" charset="0"/>
                <a:cs typeface="Comic Sans MS"/>
                <a:sym typeface="Arial" charset="0"/>
              </a:rPr>
              <a:t>momentum distributions</a:t>
            </a:r>
          </a:p>
        </p:txBody>
      </p:sp>
      <p:sp>
        <p:nvSpPr>
          <p:cNvPr id="9" name="Rectangle 6"/>
          <p:cNvSpPr>
            <a:spLocks/>
          </p:cNvSpPr>
          <p:nvPr/>
        </p:nvSpPr>
        <p:spPr bwMode="auto">
          <a:xfrm>
            <a:off x="5853246" y="2563711"/>
            <a:ext cx="2418319" cy="572623"/>
          </a:xfrm>
          <a:prstGeom prst="rect">
            <a:avLst/>
          </a:prstGeom>
          <a:noFill/>
          <a:ln w="12700" cap="flat">
            <a:noFill/>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40639" bIns="0"/>
          <a:lstStyle/>
          <a:p>
            <a:pPr marL="39688"/>
            <a:r>
              <a:rPr lang="en-US" sz="2000" dirty="0">
                <a:solidFill>
                  <a:srgbClr val="0000FF"/>
                </a:solidFill>
                <a:latin typeface="Comic Sans MS"/>
                <a:ea typeface="ＭＳ Ｐゴシック" charset="0"/>
                <a:cs typeface="Comic Sans MS"/>
                <a:sym typeface="Arial" charset="0"/>
              </a:rPr>
              <a:t>gluon momentum </a:t>
            </a:r>
          </a:p>
          <a:p>
            <a:pPr marL="39688"/>
            <a:r>
              <a:rPr lang="en-US" sz="2000" dirty="0">
                <a:solidFill>
                  <a:srgbClr val="0000FF"/>
                </a:solidFill>
                <a:latin typeface="Comic Sans MS"/>
                <a:ea typeface="ＭＳ Ｐゴシック" charset="0"/>
                <a:cs typeface="Comic Sans MS"/>
                <a:sym typeface="Arial" charset="0"/>
              </a:rPr>
              <a:t>distribution</a:t>
            </a:r>
          </a:p>
        </p:txBody>
      </p:sp>
      <p:sp>
        <p:nvSpPr>
          <p:cNvPr id="10" name="Line 7"/>
          <p:cNvSpPr>
            <a:spLocks noChangeShapeType="1"/>
          </p:cNvSpPr>
          <p:nvPr/>
        </p:nvSpPr>
        <p:spPr bwMode="auto">
          <a:xfrm rot="10800000" flipH="1">
            <a:off x="4892256" y="2297043"/>
            <a:ext cx="496961" cy="386498"/>
          </a:xfrm>
          <a:prstGeom prst="line">
            <a:avLst/>
          </a:prstGeom>
          <a:noFill/>
          <a:ln w="31750" cap="flat">
            <a:solidFill>
              <a:srgbClr val="FF0000"/>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2000">
              <a:ln w="28575" cmpd="sng">
                <a:solidFill>
                  <a:srgbClr val="0000FF"/>
                </a:solidFill>
              </a:ln>
              <a:solidFill>
                <a:srgbClr val="FF0000"/>
              </a:solidFill>
            </a:endParaRPr>
          </a:p>
        </p:txBody>
      </p:sp>
      <p:sp>
        <p:nvSpPr>
          <p:cNvPr id="11" name="Line 8"/>
          <p:cNvSpPr>
            <a:spLocks noChangeShapeType="1"/>
          </p:cNvSpPr>
          <p:nvPr/>
        </p:nvSpPr>
        <p:spPr bwMode="auto">
          <a:xfrm rot="10800000" flipH="1">
            <a:off x="6482515" y="2297053"/>
            <a:ext cx="408614" cy="375443"/>
          </a:xfrm>
          <a:prstGeom prst="line">
            <a:avLst/>
          </a:prstGeom>
          <a:noFill/>
          <a:ln w="31750" cap="flat">
            <a:solidFill>
              <a:srgbClr val="0000FF"/>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2000">
              <a:solidFill>
                <a:srgbClr val="0000FF"/>
              </a:solidFill>
            </a:endParaRPr>
          </a:p>
        </p:txBody>
      </p:sp>
      <p:sp>
        <p:nvSpPr>
          <p:cNvPr id="5" name="TextBox 4"/>
          <p:cNvSpPr txBox="1"/>
          <p:nvPr/>
        </p:nvSpPr>
        <p:spPr>
          <a:xfrm>
            <a:off x="841806" y="5988651"/>
            <a:ext cx="7481535" cy="461665"/>
          </a:xfrm>
          <a:prstGeom prst="rect">
            <a:avLst/>
          </a:prstGeom>
          <a:noFill/>
        </p:spPr>
        <p:txBody>
          <a:bodyPr wrap="none" rtlCol="0">
            <a:spAutoFit/>
          </a:bodyPr>
          <a:lstStyle/>
          <a:p>
            <a:r>
              <a:rPr lang="en-US" sz="2400" dirty="0">
                <a:solidFill>
                  <a:srgbClr val="0000FF"/>
                </a:solidFill>
                <a:latin typeface="Comic Sans MS" panose="030F0902030302020204" pitchFamily="66" charset="0"/>
                <a:cs typeface="Times New Roman"/>
              </a:rPr>
              <a:t>All these process need a wide coverage in x and Q</a:t>
            </a:r>
            <a:r>
              <a:rPr lang="en-US" sz="2400" baseline="30000" dirty="0">
                <a:solidFill>
                  <a:srgbClr val="0000FF"/>
                </a:solidFill>
                <a:latin typeface="Comic Sans MS" panose="030F0902030302020204" pitchFamily="66" charset="0"/>
                <a:cs typeface="Times New Roman"/>
              </a:rPr>
              <a:t>2</a:t>
            </a:r>
          </a:p>
        </p:txBody>
      </p:sp>
      <p:pic>
        <p:nvPicPr>
          <p:cNvPr id="6" name="Picture 5" descr="FIG-3-Compilation.png"/>
          <p:cNvPicPr>
            <a:picLocks noChangeAspect="1"/>
          </p:cNvPicPr>
          <p:nvPr/>
        </p:nvPicPr>
        <p:blipFill rotWithShape="1">
          <a:blip r:embed="rId5">
            <a:extLst>
              <a:ext uri="{28A0092B-C50C-407E-A947-70E740481C1C}">
                <a14:useLocalDpi xmlns:a14="http://schemas.microsoft.com/office/drawing/2010/main" val="0"/>
              </a:ext>
            </a:extLst>
          </a:blip>
          <a:srcRect l="35254" t="34139" r="31361" b="36393"/>
          <a:stretch/>
        </p:blipFill>
        <p:spPr>
          <a:xfrm>
            <a:off x="7058044" y="3556009"/>
            <a:ext cx="900978" cy="999231"/>
          </a:xfrm>
          <a:prstGeom prst="rect">
            <a:avLst/>
          </a:prstGeom>
        </p:spPr>
      </p:pic>
      <p:pic>
        <p:nvPicPr>
          <p:cNvPr id="27" name="Picture 26" descr="charm-prod.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5748" y="4891406"/>
            <a:ext cx="1381540" cy="928503"/>
          </a:xfrm>
          <a:prstGeom prst="rect">
            <a:avLst/>
          </a:prstGeom>
        </p:spPr>
      </p:pic>
      <p:grpSp>
        <p:nvGrpSpPr>
          <p:cNvPr id="28" name="Group 27"/>
          <p:cNvGrpSpPr>
            <a:grpSpLocks noChangeAspect="1"/>
          </p:cNvGrpSpPr>
          <p:nvPr/>
        </p:nvGrpSpPr>
        <p:grpSpPr>
          <a:xfrm>
            <a:off x="2284641" y="4130256"/>
            <a:ext cx="655134" cy="1254254"/>
            <a:chOff x="1785475" y="1524000"/>
            <a:chExt cx="2139646" cy="4096340"/>
          </a:xfrm>
        </p:grpSpPr>
        <p:pic>
          <p:nvPicPr>
            <p:cNvPr id="29" name="Picture 20" descr="jet_schematic_seed"/>
            <p:cNvPicPr>
              <a:picLocks noChangeAspect="1" noChangeArrowheads="1"/>
            </p:cNvPicPr>
            <p:nvPr/>
          </p:nvPicPr>
          <p:blipFill rotWithShape="1">
            <a:blip r:embed="rId7" cstate="print">
              <a:lum bright="-10000" contrast="20000"/>
            </a:blip>
            <a:srcRect t="4557"/>
            <a:stretch/>
          </p:blipFill>
          <p:spPr bwMode="auto">
            <a:xfrm>
              <a:off x="2162385" y="1524000"/>
              <a:ext cx="1762736" cy="2169698"/>
            </a:xfrm>
            <a:prstGeom prst="rect">
              <a:avLst/>
            </a:prstGeom>
            <a:noFill/>
            <a:ln w="9525">
              <a:noFill/>
              <a:miter lim="800000"/>
              <a:headEnd/>
              <a:tailEnd/>
            </a:ln>
          </p:spPr>
        </p:pic>
        <p:pic>
          <p:nvPicPr>
            <p:cNvPr id="30" name="Picture 20" descr="jet_schematic_seed"/>
            <p:cNvPicPr>
              <a:picLocks noChangeAspect="1" noChangeArrowheads="1"/>
            </p:cNvPicPr>
            <p:nvPr/>
          </p:nvPicPr>
          <p:blipFill rotWithShape="1">
            <a:blip r:embed="rId7" cstate="print">
              <a:lum bright="-10000" contrast="20000"/>
            </a:blip>
            <a:srcRect t="4557" b="5482"/>
            <a:stretch/>
          </p:blipFill>
          <p:spPr bwMode="auto">
            <a:xfrm rot="12000000">
              <a:off x="1785475" y="3575259"/>
              <a:ext cx="1762736" cy="2045081"/>
            </a:xfrm>
            <a:prstGeom prst="rect">
              <a:avLst/>
            </a:prstGeom>
            <a:noFill/>
            <a:ln w="9525">
              <a:noFill/>
              <a:miter lim="800000"/>
              <a:headEnd/>
              <a:tailEnd/>
            </a:ln>
          </p:spPr>
        </p:pic>
      </p:grpSp>
    </p:spTree>
    <p:extLst>
      <p:ext uri="{BB962C8B-B14F-4D97-AF65-F5344CB8AC3E}">
        <p14:creationId xmlns:p14="http://schemas.microsoft.com/office/powerpoint/2010/main" val="3532631415"/>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E.C. Aschenauer</a:t>
            </a:r>
            <a:endParaRPr lang="en-US" dirty="0"/>
          </a:p>
        </p:txBody>
      </p:sp>
      <p:sp>
        <p:nvSpPr>
          <p:cNvPr id="3" name="Footer Placeholder 2"/>
          <p:cNvSpPr>
            <a:spLocks noGrp="1"/>
          </p:cNvSpPr>
          <p:nvPr>
            <p:ph type="ftr" sz="quarter" idx="11"/>
          </p:nvPr>
        </p:nvSpPr>
        <p:spPr/>
        <p:txBody>
          <a:bodyPr/>
          <a:lstStyle/>
          <a:p>
            <a:r>
              <a:rPr lang="en-US"/>
              <a:t>HENPIC April 2020</a:t>
            </a:r>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9</a:t>
            </a:fld>
            <a:endParaRPr lang="en-US"/>
          </a:p>
        </p:txBody>
      </p:sp>
      <p:sp>
        <p:nvSpPr>
          <p:cNvPr id="5" name="Title 4">
            <a:extLst>
              <a:ext uri="{FF2B5EF4-FFF2-40B4-BE49-F238E27FC236}">
                <a16:creationId xmlns:a16="http://schemas.microsoft.com/office/drawing/2014/main" id="{1C707920-8348-3E42-A10D-02885FA486D6}"/>
              </a:ext>
            </a:extLst>
          </p:cNvPr>
          <p:cNvSpPr>
            <a:spLocks noGrp="1"/>
          </p:cNvSpPr>
          <p:nvPr>
            <p:ph type="title"/>
          </p:nvPr>
        </p:nvSpPr>
        <p:spPr/>
        <p:txBody>
          <a:bodyPr/>
          <a:lstStyle/>
          <a:p>
            <a:endParaRPr lang="en-US"/>
          </a:p>
        </p:txBody>
      </p:sp>
      <p:sp>
        <p:nvSpPr>
          <p:cNvPr id="6" name="TextBox 5"/>
          <p:cNvSpPr txBox="1"/>
          <p:nvPr/>
        </p:nvSpPr>
        <p:spPr>
          <a:xfrm>
            <a:off x="683694" y="735730"/>
            <a:ext cx="7789312" cy="1200329"/>
          </a:xfrm>
          <a:prstGeom prst="rect">
            <a:avLst/>
          </a:prstGeom>
          <a:noFill/>
        </p:spPr>
        <p:txBody>
          <a:bodyPr wrap="none" rtlCol="0">
            <a:spAutoFit/>
          </a:bodyPr>
          <a:lstStyle/>
          <a:p>
            <a:r>
              <a:rPr lang="en-US" sz="3600" dirty="0">
                <a:solidFill>
                  <a:srgbClr val="0432FF"/>
                </a:solidFill>
                <a:latin typeface="Comic Sans MS" charset="0"/>
                <a:ea typeface="Comic Sans MS" charset="0"/>
                <a:cs typeface="Comic Sans MS" charset="0"/>
              </a:rPr>
              <a:t>The inner life of hadrons</a:t>
            </a:r>
          </a:p>
          <a:p>
            <a:pPr algn="r"/>
            <a:r>
              <a:rPr lang="en-US" sz="3600" dirty="0">
                <a:solidFill>
                  <a:srgbClr val="0432FF"/>
                </a:solidFill>
                <a:latin typeface="Comic Sans MS" charset="0"/>
                <a:ea typeface="Comic Sans MS" charset="0"/>
                <a:cs typeface="Comic Sans MS" charset="0"/>
              </a:rPr>
              <a:t>          Parton distribution functions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58988" y="3187385"/>
            <a:ext cx="4346027" cy="2889646"/>
          </a:xfrm>
          <a:prstGeom prst="rect">
            <a:avLst/>
          </a:prstGeom>
        </p:spPr>
      </p:pic>
    </p:spTree>
    <p:extLst>
      <p:ext uri="{BB962C8B-B14F-4D97-AF65-F5344CB8AC3E}">
        <p14:creationId xmlns:p14="http://schemas.microsoft.com/office/powerpoint/2010/main" val="3934736819"/>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9.5|35.8|2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err="1" smtClean="0">
            <a:latin typeface="Comic Sans MS" panose="030F0902030302020204" pitchFamily="66" charset="0"/>
          </a:defRPr>
        </a:defPPr>
      </a:lstStyle>
    </a:txDef>
  </a:objectDefaults>
  <a:extraClrSchemeLst/>
  <a:extLst>
    <a:ext uri="{05A4C25C-085E-4340-85A3-A5531E510DB2}">
      <thm15:themeFamily xmlns:thm15="http://schemas.microsoft.com/office/thememl/2012/main" name="EIC_PPT_Template_EditableTextLogos" id="{00FAD509-D349-8A47-998B-D6A9B09DAFE7}" vid="{C82AAD2E-8960-DB40-8700-990D4EEA0A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2084</TotalTime>
  <Words>4908</Words>
  <Application>Microsoft Macintosh PowerPoint</Application>
  <PresentationFormat>On-screen Show (4:3)</PresentationFormat>
  <Paragraphs>986</Paragraphs>
  <Slides>55</Slides>
  <Notes>3</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9" baseType="lpstr">
      <vt:lpstr>黑体</vt:lpstr>
      <vt:lpstr>Arial</vt:lpstr>
      <vt:lpstr>Arial Italic</vt:lpstr>
      <vt:lpstr>Bookman Old Style</vt:lpstr>
      <vt:lpstr>Calibri</vt:lpstr>
      <vt:lpstr>Comic Sans MS</vt:lpstr>
      <vt:lpstr>Corbel</vt:lpstr>
      <vt:lpstr>Helvetica</vt:lpstr>
      <vt:lpstr>Symbol</vt:lpstr>
      <vt:lpstr>Tahoma</vt:lpstr>
      <vt:lpstr>Times New Roman</vt:lpstr>
      <vt:lpstr>Wingdings</vt:lpstr>
      <vt:lpstr>Office Theme</vt:lpstr>
      <vt:lpstr>Equation</vt:lpstr>
      <vt:lpstr>The electron-ion collider –  A collider to unravel the mysteries of hadron structure</vt:lpstr>
      <vt:lpstr>Facts about the EIC</vt:lpstr>
      <vt:lpstr>Deep Inelastic Scattering</vt:lpstr>
      <vt:lpstr>EIC’s kinematic reach in x and Q2</vt:lpstr>
      <vt:lpstr>The EIC Physics</vt:lpstr>
      <vt:lpstr>HOW TO ACCESS PARTONS IN DIS</vt:lpstr>
      <vt:lpstr>How to access Gluons in DIS</vt:lpstr>
      <vt:lpstr>How to access Gluons in DIS</vt:lpstr>
      <vt:lpstr>PowerPoint Presentation</vt:lpstr>
      <vt:lpstr>The Path to Imaging Quarks and Gluons</vt:lpstr>
      <vt:lpstr>Access the Flavor Structure: SIDIS </vt:lpstr>
      <vt:lpstr>What can SIDIS@EIC Teach us</vt:lpstr>
      <vt:lpstr>PDF Constrain from SIDIS@EIC</vt:lpstr>
      <vt:lpstr>What forms the Spin of the Proton</vt:lpstr>
      <vt:lpstr>How to decompose the Spin of the Proton</vt:lpstr>
      <vt:lpstr>What forms the Spin of the Proton</vt:lpstr>
      <vt:lpstr>Generalized Parton Distributions (GPDs)</vt:lpstr>
      <vt:lpstr>Beyond form factors and PDFs</vt:lpstr>
      <vt:lpstr>Proton structure important for QGP in small systems</vt:lpstr>
      <vt:lpstr>2+1d-Imaging in coordinate space </vt:lpstr>
      <vt:lpstr>What about the gluon: J/ψ</vt:lpstr>
      <vt:lpstr>What about Nuclei?</vt:lpstr>
      <vt:lpstr>nPDFs before and after EIC</vt:lpstr>
      <vt:lpstr>Inclusive Cross-Sections in eA</vt:lpstr>
      <vt:lpstr>EIC: Impact on the Knowledge of 1D Nuclear PDFs</vt:lpstr>
      <vt:lpstr>Diffraction in DIS at Small x</vt:lpstr>
      <vt:lpstr>EIC: Spatial Gluon Distribution from dσ/dt</vt:lpstr>
      <vt:lpstr>Studying non-linear effects</vt:lpstr>
      <vt:lpstr>Key Observables for Saturation</vt:lpstr>
      <vt:lpstr>EIC Detector Concept</vt:lpstr>
      <vt:lpstr>What is needed experimentally?         </vt:lpstr>
      <vt:lpstr>EIC General Purpose Detector: Concept</vt:lpstr>
      <vt:lpstr>EIC General Purpose Detector</vt:lpstr>
      <vt:lpstr>EIC Project Status </vt:lpstr>
      <vt:lpstr>EIC User community</vt:lpstr>
      <vt:lpstr>Summary</vt:lpstr>
      <vt:lpstr>PowerPoint Presentation</vt:lpstr>
      <vt:lpstr>Deep Inelastic Scattering</vt:lpstr>
      <vt:lpstr>SMALL GPD Primer</vt:lpstr>
      <vt:lpstr>The DVCS Phase Space</vt:lpstr>
      <vt:lpstr>DVCS at EIC</vt:lpstr>
      <vt:lpstr>What can we learn</vt:lpstr>
      <vt:lpstr>Disentangle different GPDs</vt:lpstr>
      <vt:lpstr>What will we learn about 2d+1 structure of the proton</vt:lpstr>
      <vt:lpstr>Key Observables for Saturation</vt:lpstr>
      <vt:lpstr>Inclusive Diffraction</vt:lpstr>
      <vt:lpstr>How to access Gluons in DIS</vt:lpstr>
      <vt:lpstr>Tagging Charm</vt:lpstr>
      <vt:lpstr>Direct Access to Gluons in eA</vt:lpstr>
      <vt:lpstr>Impact Study of EIC Pseudo-Data</vt:lpstr>
      <vt:lpstr>EIC Detector Concepts</vt:lpstr>
      <vt:lpstr>IR Requirements from Physics</vt:lpstr>
      <vt:lpstr>Scattered Proton Kinematics</vt:lpstr>
      <vt:lpstr>Very forward scattered particles</vt:lpstr>
      <vt:lpstr>IR layout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 A collider to map initial and final state correlations with high precision</dc:title>
  <dc:creator>Aschenauer, Elke</dc:creator>
  <cp:lastModifiedBy>Elke-Caroline Aschenauer</cp:lastModifiedBy>
  <cp:revision>173</cp:revision>
  <dcterms:created xsi:type="dcterms:W3CDTF">2019-04-29T20:50:32Z</dcterms:created>
  <dcterms:modified xsi:type="dcterms:W3CDTF">2020-04-15T03:50:53Z</dcterms:modified>
</cp:coreProperties>
</file>