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7" r:id="rId2"/>
    <p:sldId id="260" r:id="rId3"/>
    <p:sldId id="407" r:id="rId4"/>
    <p:sldId id="540" r:id="rId5"/>
    <p:sldId id="541" r:id="rId6"/>
    <p:sldId id="542" r:id="rId7"/>
    <p:sldId id="513" r:id="rId8"/>
    <p:sldId id="544" r:id="rId9"/>
    <p:sldId id="545" r:id="rId10"/>
    <p:sldId id="521" r:id="rId11"/>
    <p:sldId id="569" r:id="rId12"/>
    <p:sldId id="546" r:id="rId13"/>
    <p:sldId id="312" r:id="rId14"/>
    <p:sldId id="549" r:id="rId15"/>
    <p:sldId id="550" r:id="rId16"/>
    <p:sldId id="551" r:id="rId17"/>
    <p:sldId id="314" r:id="rId18"/>
    <p:sldId id="553" r:id="rId19"/>
    <p:sldId id="554" r:id="rId20"/>
    <p:sldId id="555" r:id="rId21"/>
    <p:sldId id="568" r:id="rId22"/>
    <p:sldId id="556" r:id="rId23"/>
    <p:sldId id="557" r:id="rId24"/>
    <p:sldId id="564" r:id="rId25"/>
    <p:sldId id="563" r:id="rId26"/>
    <p:sldId id="562" r:id="rId27"/>
    <p:sldId id="570" r:id="rId28"/>
    <p:sldId id="571" r:id="rId29"/>
    <p:sldId id="572" r:id="rId30"/>
    <p:sldId id="573" r:id="rId31"/>
    <p:sldId id="566" r:id="rId32"/>
    <p:sldId id="512" r:id="rId33"/>
  </p:sldIdLst>
  <p:sldSz cx="9144000" cy="6858000" type="screen4x3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6600CC"/>
    <a:srgbClr val="A20000"/>
    <a:srgbClr val="0000FF"/>
    <a:srgbClr val="0066FF"/>
    <a:srgbClr val="FAA4B0"/>
    <a:srgbClr val="009900"/>
    <a:srgbClr val="FFFFFF"/>
    <a:srgbClr val="B00000"/>
    <a:srgbClr val="FA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595" autoAdjust="0"/>
  </p:normalViewPr>
  <p:slideViewPr>
    <p:cSldViewPr>
      <p:cViewPr varScale="1">
        <p:scale>
          <a:sx n="48" d="100"/>
          <a:sy n="48" d="100"/>
        </p:scale>
        <p:origin x="14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3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3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3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4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5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5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4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6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6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2.png"/><Relationship Id="rId5" Type="http://schemas.openxmlformats.org/officeDocument/2006/relationships/tags" Target="../tags/tag27.xml"/><Relationship Id="rId10" Type="http://schemas.openxmlformats.org/officeDocument/2006/relationships/image" Target="../media/image31.png"/><Relationship Id="rId4" Type="http://schemas.openxmlformats.org/officeDocument/2006/relationships/tags" Target="../tags/tag26.xml"/><Relationship Id="rId9" Type="http://schemas.openxmlformats.org/officeDocument/2006/relationships/image" Target="../media/image30.png"/><Relationship Id="rId1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0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8.png"/><Relationship Id="rId5" Type="http://schemas.openxmlformats.org/officeDocument/2006/relationships/tags" Target="../tags/tag33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32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6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tags" Target="../tags/tag37.xml"/><Relationship Id="rId16" Type="http://schemas.openxmlformats.org/officeDocument/2006/relationships/image" Target="../media/image4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44.png"/><Relationship Id="rId5" Type="http://schemas.openxmlformats.org/officeDocument/2006/relationships/tags" Target="../tags/tag40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6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4.png"/><Relationship Id="rId5" Type="http://schemas.openxmlformats.org/officeDocument/2006/relationships/tags" Target="../tags/tag48.xml"/><Relationship Id="rId10" Type="http://schemas.openxmlformats.org/officeDocument/2006/relationships/image" Target="../media/image53.png"/><Relationship Id="rId4" Type="http://schemas.openxmlformats.org/officeDocument/2006/relationships/tags" Target="../tags/tag47.xml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52.xml"/><Relationship Id="rId21" Type="http://schemas.openxmlformats.org/officeDocument/2006/relationships/image" Target="../media/image64.png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0.png"/><Relationship Id="rId2" Type="http://schemas.openxmlformats.org/officeDocument/2006/relationships/tags" Target="../tags/tag5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tags" Target="../tags/tag59.xml"/><Relationship Id="rId19" Type="http://schemas.openxmlformats.org/officeDocument/2006/relationships/image" Target="../media/image62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63.xml"/><Relationship Id="rId7" Type="http://schemas.openxmlformats.org/officeDocument/2006/relationships/image" Target="../media/image6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3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tags" Target="../tags/tag69.xml"/><Relationship Id="rId21" Type="http://schemas.openxmlformats.org/officeDocument/2006/relationships/image" Target="../media/image81.png"/><Relationship Id="rId7" Type="http://schemas.openxmlformats.org/officeDocument/2006/relationships/tags" Target="../tags/tag73.xml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tags" Target="../tags/tag6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15" Type="http://schemas.openxmlformats.org/officeDocument/2006/relationships/image" Target="../media/image75.png"/><Relationship Id="rId10" Type="http://schemas.openxmlformats.org/officeDocument/2006/relationships/tags" Target="../tags/tag76.xml"/><Relationship Id="rId19" Type="http://schemas.openxmlformats.org/officeDocument/2006/relationships/image" Target="../media/image7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85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tags" Target="../tags/tag78.xml"/><Relationship Id="rId16" Type="http://schemas.openxmlformats.org/officeDocument/2006/relationships/image" Target="../media/image88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83.png"/><Relationship Id="rId5" Type="http://schemas.openxmlformats.org/officeDocument/2006/relationships/tags" Target="../tags/tag81.xml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3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9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91.png"/><Relationship Id="rId5" Type="http://schemas.openxmlformats.org/officeDocument/2006/relationships/tags" Target="../tags/tag89.xml"/><Relationship Id="rId15" Type="http://schemas.openxmlformats.org/officeDocument/2006/relationships/image" Target="../media/image95.png"/><Relationship Id="rId10" Type="http://schemas.openxmlformats.org/officeDocument/2006/relationships/image" Target="../media/image38.png"/><Relationship Id="rId4" Type="http://schemas.openxmlformats.org/officeDocument/2006/relationships/tags" Target="../tags/tag88.xml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94.xml"/><Relationship Id="rId7" Type="http://schemas.openxmlformats.org/officeDocument/2006/relationships/image" Target="../media/image96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5" Type="http://schemas.openxmlformats.org/officeDocument/2006/relationships/tags" Target="../tags/tag96.xml"/><Relationship Id="rId10" Type="http://schemas.openxmlformats.org/officeDocument/2006/relationships/image" Target="../media/image99.png"/><Relationship Id="rId4" Type="http://schemas.openxmlformats.org/officeDocument/2006/relationships/tags" Target="../tags/tag95.xml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96.png"/><Relationship Id="rId18" Type="http://schemas.openxmlformats.org/officeDocument/2006/relationships/image" Target="../media/image106.png"/><Relationship Id="rId3" Type="http://schemas.openxmlformats.org/officeDocument/2006/relationships/tags" Target="../tags/tag99.xml"/><Relationship Id="rId21" Type="http://schemas.openxmlformats.org/officeDocument/2006/relationships/image" Target="../media/image109.png"/><Relationship Id="rId7" Type="http://schemas.openxmlformats.org/officeDocument/2006/relationships/tags" Target="../tags/tag103.xml"/><Relationship Id="rId12" Type="http://schemas.openxmlformats.org/officeDocument/2006/relationships/image" Target="../media/image101.jpeg"/><Relationship Id="rId17" Type="http://schemas.openxmlformats.org/officeDocument/2006/relationships/image" Target="../media/image105.png"/><Relationship Id="rId2" Type="http://schemas.openxmlformats.org/officeDocument/2006/relationships/tags" Target="../tags/tag98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12.png"/><Relationship Id="rId5" Type="http://schemas.openxmlformats.org/officeDocument/2006/relationships/tags" Target="../tags/tag101.xml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tags" Target="../tags/tag106.xml"/><Relationship Id="rId19" Type="http://schemas.openxmlformats.org/officeDocument/2006/relationships/image" Target="../media/image107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16.png"/><Relationship Id="rId5" Type="http://schemas.openxmlformats.org/officeDocument/2006/relationships/tags" Target="../tags/tag111.xml"/><Relationship Id="rId10" Type="http://schemas.openxmlformats.org/officeDocument/2006/relationships/image" Target="../media/image115.png"/><Relationship Id="rId4" Type="http://schemas.openxmlformats.org/officeDocument/2006/relationships/tags" Target="../tags/tag110.xml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115.xml"/><Relationship Id="rId7" Type="http://schemas.openxmlformats.org/officeDocument/2006/relationships/image" Target="../media/image119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5" Type="http://schemas.openxmlformats.org/officeDocument/2006/relationships/tags" Target="../tags/tag117.xml"/><Relationship Id="rId10" Type="http://schemas.openxmlformats.org/officeDocument/2006/relationships/image" Target="../media/image122.png"/><Relationship Id="rId4" Type="http://schemas.openxmlformats.org/officeDocument/2006/relationships/tags" Target="../tags/tag116.xml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8.pn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126.png"/><Relationship Id="rId5" Type="http://schemas.openxmlformats.org/officeDocument/2006/relationships/tags" Target="../tags/tag122.xml"/><Relationship Id="rId10" Type="http://schemas.openxmlformats.org/officeDocument/2006/relationships/image" Target="../media/image55.png"/><Relationship Id="rId4" Type="http://schemas.openxmlformats.org/officeDocument/2006/relationships/tags" Target="../tags/tag121.xml"/><Relationship Id="rId9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125.xml"/><Relationship Id="rId16" Type="http://schemas.openxmlformats.org/officeDocument/2006/relationships/image" Target="../media/image134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29.png"/><Relationship Id="rId5" Type="http://schemas.openxmlformats.org/officeDocument/2006/relationships/tags" Target="../tags/tag128.xml"/><Relationship Id="rId15" Type="http://schemas.openxmlformats.org/officeDocument/2006/relationships/image" Target="../media/image13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7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2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41.png"/><Relationship Id="rId5" Type="http://schemas.openxmlformats.org/officeDocument/2006/relationships/tags" Target="../tags/tag137.xml"/><Relationship Id="rId10" Type="http://schemas.openxmlformats.org/officeDocument/2006/relationships/image" Target="../media/image140.png"/><Relationship Id="rId4" Type="http://schemas.openxmlformats.org/officeDocument/2006/relationships/tags" Target="../tags/tag136.xml"/><Relationship Id="rId9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4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144.xml"/><Relationship Id="rId7" Type="http://schemas.openxmlformats.org/officeDocument/2006/relationships/image" Target="../media/image14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1.png"/><Relationship Id="rId5" Type="http://schemas.openxmlformats.org/officeDocument/2006/relationships/tags" Target="../tags/tag146.xml"/><Relationship Id="rId10" Type="http://schemas.openxmlformats.org/officeDocument/2006/relationships/image" Target="../media/image150.png"/><Relationship Id="rId4" Type="http://schemas.openxmlformats.org/officeDocument/2006/relationships/tags" Target="../tags/tag145.xml"/><Relationship Id="rId9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53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152.png"/><Relationship Id="rId17" Type="http://schemas.openxmlformats.org/officeDocument/2006/relationships/image" Target="../media/image55.png"/><Relationship Id="rId2" Type="http://schemas.openxmlformats.org/officeDocument/2006/relationships/tags" Target="../tags/tag148.xml"/><Relationship Id="rId16" Type="http://schemas.openxmlformats.org/officeDocument/2006/relationships/image" Target="../media/image156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146.png"/><Relationship Id="rId5" Type="http://schemas.openxmlformats.org/officeDocument/2006/relationships/tags" Target="../tags/tag151.xml"/><Relationship Id="rId15" Type="http://schemas.openxmlformats.org/officeDocument/2006/relationships/image" Target="../media/image155.png"/><Relationship Id="rId10" Type="http://schemas.openxmlformats.org/officeDocument/2006/relationships/image" Target="../media/image145.png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1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60.png"/><Relationship Id="rId5" Type="http://schemas.openxmlformats.org/officeDocument/2006/relationships/tags" Target="../tags/tag159.xml"/><Relationship Id="rId10" Type="http://schemas.openxmlformats.org/officeDocument/2006/relationships/image" Target="../media/image159.png"/><Relationship Id="rId4" Type="http://schemas.openxmlformats.org/officeDocument/2006/relationships/tags" Target="../tags/tag158.xml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tags" Target="../tags/tag163.xml"/><Relationship Id="rId7" Type="http://schemas.openxmlformats.org/officeDocument/2006/relationships/image" Target="../media/image165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6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4.xml"/><Relationship Id="rId9" Type="http://schemas.openxmlformats.org/officeDocument/2006/relationships/image" Target="../media/image1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12" Type="http://schemas.openxmlformats.org/officeDocument/2006/relationships/image" Target="../media/image3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9.xml"/><Relationship Id="rId10" Type="http://schemas.openxmlformats.org/officeDocument/2006/relationships/image" Target="../media/image21.png"/><Relationship Id="rId4" Type="http://schemas.openxmlformats.org/officeDocument/2006/relationships/tags" Target="../tags/tag18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9390" y="2389648"/>
            <a:ext cx="75009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>
                <a:latin typeface="Calibri" pitchFamily="34" charset="0"/>
                <a:ea typeface="Cambria Math" pitchFamily="18" charset="0"/>
              </a:rPr>
              <a:t>Gao Jian-Hua  </a:t>
            </a:r>
            <a:r>
              <a:rPr lang="zh-CN" altLang="en-US" sz="2400" b="1" dirty="0">
                <a:latin typeface="Calibri" pitchFamily="34" charset="0"/>
                <a:ea typeface="Cambria Math" pitchFamily="18" charset="0"/>
              </a:rPr>
              <a:t>高建华</a:t>
            </a:r>
            <a:endParaRPr lang="en-US" altLang="zh-CN" sz="2400" b="1" dirty="0">
              <a:latin typeface="Calibri" pitchFamily="34" charset="0"/>
              <a:ea typeface="Cambria Math" pitchFamily="18" charset="0"/>
            </a:endParaRPr>
          </a:p>
          <a:p>
            <a:endParaRPr lang="en-US" altLang="zh-CN" sz="1000" b="1" dirty="0">
              <a:latin typeface="Calibri" pitchFamily="34" charset="0"/>
              <a:ea typeface="Cambria Math" pitchFamily="18" charset="0"/>
            </a:endParaRPr>
          </a:p>
          <a:p>
            <a:r>
              <a:rPr lang="en-US" altLang="zh-CN" sz="2000" dirty="0">
                <a:latin typeface="Calibri" pitchFamily="34" charset="0"/>
                <a:ea typeface="Cambria Math" pitchFamily="18" charset="0"/>
              </a:rPr>
              <a:t>Shandong University,  Weihai,  China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28788-40B0-49CC-BB88-F4200581820F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2202620" y="3589977"/>
            <a:ext cx="5417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latin typeface="Calibri" panose="020F0502020204030204" pitchFamily="34" charset="0"/>
              </a:rPr>
              <a:t>1. arXiv:2003.04517  S.Z. Yang, </a:t>
            </a:r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J.H. Gao</a:t>
            </a:r>
            <a:r>
              <a:rPr lang="en-US" altLang="zh-CN" sz="1600" b="1" dirty="0">
                <a:latin typeface="Calibri" panose="020F0502020204030204" pitchFamily="34" charset="0"/>
              </a:rPr>
              <a:t>,  Z.T. Liang, Q. Wang</a:t>
            </a:r>
          </a:p>
          <a:p>
            <a:pPr algn="l"/>
            <a:r>
              <a:rPr lang="en-US" altLang="zh-CN" sz="1600" dirty="0">
                <a:latin typeface="Calibri" panose="020F0502020204030204" pitchFamily="34" charset="0"/>
              </a:rPr>
              <a:t>2. arXiv:2005.08512  C. Zhang, R.H. Fang,</a:t>
            </a:r>
            <a:r>
              <a:rPr lang="en-US" altLang="zh-CN" sz="1600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J.H. Gao</a:t>
            </a:r>
            <a:r>
              <a:rPr lang="en-US" altLang="zh-CN" sz="1600" dirty="0">
                <a:latin typeface="Calibri" panose="020F0502020204030204" pitchFamily="34" charset="0"/>
              </a:rPr>
              <a:t>, D.F. Hou </a:t>
            </a:r>
          </a:p>
          <a:p>
            <a:pPr algn="l"/>
            <a:r>
              <a:rPr lang="en-US" altLang="zh-CN" sz="1600" dirty="0">
                <a:latin typeface="Calibri" panose="020F0502020204030204" pitchFamily="34" charset="0"/>
              </a:rPr>
              <a:t>3. arXiv:1802.06216   </a:t>
            </a:r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J.H. Gao</a:t>
            </a:r>
            <a:r>
              <a:rPr lang="en-US" altLang="zh-CN" sz="1600" dirty="0">
                <a:latin typeface="Calibri" panose="020F0502020204030204" pitchFamily="34" charset="0"/>
              </a:rPr>
              <a:t>,  Z.T. Liang,  Q. Wang,  X.N. Wang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17505C-68A4-4B4A-A30D-9A01667BF12C}"/>
              </a:ext>
            </a:extLst>
          </p:cNvPr>
          <p:cNvSpPr txBox="1"/>
          <p:nvPr/>
        </p:nvSpPr>
        <p:spPr>
          <a:xfrm>
            <a:off x="35497" y="1189319"/>
            <a:ext cx="9073008" cy="1200329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Second Order Non-dissipative Currents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 a Chiral System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40A0F2-6B0A-4A94-BFEE-BEB8E8EBBC4D}"/>
              </a:ext>
            </a:extLst>
          </p:cNvPr>
          <p:cNvSpPr txBox="1"/>
          <p:nvPr/>
        </p:nvSpPr>
        <p:spPr>
          <a:xfrm>
            <a:off x="35497" y="5229200"/>
            <a:ext cx="9073008" cy="52322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138th  HENPIC seminar,  Apr. 22  2021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44E937E-1F48-46D0-9652-CB92A9DE8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4003" r="24747" b="37638"/>
          <a:stretch/>
        </p:blipFill>
        <p:spPr>
          <a:xfrm>
            <a:off x="323528" y="326803"/>
            <a:ext cx="2665085" cy="7929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E3B60C-90B2-4B89-9D6D-D8D7B3DEA246}"/>
              </a:ext>
            </a:extLst>
          </p:cNvPr>
          <p:cNvSpPr txBox="1"/>
          <p:nvPr/>
        </p:nvSpPr>
        <p:spPr>
          <a:xfrm>
            <a:off x="2988613" y="600540"/>
            <a:ext cx="8675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66FF"/>
                </a:solidFill>
              </a:rPr>
              <a:t>(</a:t>
            </a:r>
            <a:r>
              <a:rPr lang="zh-CN" altLang="en-US" b="1" dirty="0">
                <a:solidFill>
                  <a:srgbClr val="0066FF"/>
                </a:solidFill>
              </a:rPr>
              <a:t>威 海</a:t>
            </a:r>
            <a:r>
              <a:rPr lang="en-US" altLang="zh-CN" b="1" dirty="0">
                <a:solidFill>
                  <a:srgbClr val="0066FF"/>
                </a:solidFill>
              </a:rPr>
              <a:t>)</a:t>
            </a:r>
          </a:p>
          <a:p>
            <a:r>
              <a:rPr lang="en-US" altLang="zh-CN" sz="1100" dirty="0">
                <a:solidFill>
                  <a:srgbClr val="0066FF"/>
                </a:solidFill>
                <a:latin typeface="Sitka Subheading" panose="02000505000000020004" pitchFamily="2" charset="0"/>
                <a:ea typeface="Cambria" panose="02040503050406030204" pitchFamily="18" charset="0"/>
              </a:rPr>
              <a:t>WEIHAI</a:t>
            </a:r>
            <a:endParaRPr lang="zh-CN" altLang="en-US" sz="1100" dirty="0">
              <a:solidFill>
                <a:srgbClr val="0066FF"/>
              </a:solidFill>
              <a:latin typeface="Sitka Subheading" panose="02000505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 txBox="1">
            <a:spLocks noChangeArrowheads="1"/>
          </p:cNvSpPr>
          <p:nvPr/>
        </p:nvSpPr>
        <p:spPr>
          <a:xfrm>
            <a:off x="407012" y="124245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DWF Theorem</a:t>
            </a:r>
          </a:p>
          <a:p>
            <a:endParaRPr lang="en-US" altLang="zh-CN" sz="3600" kern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AFE518B-8EEE-4B3A-914F-988D63AA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43" y="1944286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Semiclassical expansion: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35" name="AutoShape 53">
            <a:extLst>
              <a:ext uri="{FF2B5EF4-FFF2-40B4-BE49-F238E27FC236}">
                <a16:creationId xmlns:a16="http://schemas.microsoft.com/office/drawing/2014/main" id="{9D96ABF6-B202-4566-8886-292A3125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866" y="2041065"/>
            <a:ext cx="4827426" cy="6375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38B86DE1-EB48-415A-B428-80D0EF05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43" y="2697528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Only         is independent: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108" name="灯片编号占位符 4">
            <a:extLst>
              <a:ext uri="{FF2B5EF4-FFF2-40B4-BE49-F238E27FC236}">
                <a16:creationId xmlns:a16="http://schemas.microsoft.com/office/drawing/2014/main" id="{DB3E9DD5-4AB2-4D51-BCBD-A2948ACBFBE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134" name="Rectangle 17">
            <a:extLst>
              <a:ext uri="{FF2B5EF4-FFF2-40B4-BE49-F238E27FC236}">
                <a16:creationId xmlns:a16="http://schemas.microsoft.com/office/drawing/2014/main" id="{B70E07BC-60A1-4C01-99EB-F2B68E92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54" y="4834095"/>
            <a:ext cx="72272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1 distribution function                    1 kinetic equation</a:t>
            </a:r>
          </a:p>
        </p:txBody>
      </p:sp>
      <p:sp>
        <p:nvSpPr>
          <p:cNvPr id="24" name="AutoShape 53">
            <a:extLst>
              <a:ext uri="{FF2B5EF4-FFF2-40B4-BE49-F238E27FC236}">
                <a16:creationId xmlns:a16="http://schemas.microsoft.com/office/drawing/2014/main" id="{9D96ABF6-B202-4566-8886-292A3125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478" y="2867037"/>
            <a:ext cx="4827426" cy="60266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图片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41" y="2914242"/>
            <a:ext cx="347092" cy="2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Rectangle 3">
            <a:extLst>
              <a:ext uri="{FF2B5EF4-FFF2-40B4-BE49-F238E27FC236}">
                <a16:creationId xmlns:a16="http://schemas.microsoft.com/office/drawing/2014/main" id="{38B86DE1-EB48-415A-B428-80D0EF05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6" y="3526578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on-shell condition: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33" name="AutoShape 53">
            <a:extLst>
              <a:ext uri="{FF2B5EF4-FFF2-40B4-BE49-F238E27FC236}">
                <a16:creationId xmlns:a16="http://schemas.microsoft.com/office/drawing/2014/main" id="{9D96ABF6-B202-4566-8886-292A3125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035" y="3690184"/>
            <a:ext cx="4827426" cy="60052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38B86DE1-EB48-415A-B428-80D0EF05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24" y="4305809"/>
            <a:ext cx="86416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Theorem of disentanglement for chiral Wigner function (DWF theorem):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44" name="AutoShape 53">
            <a:extLst>
              <a:ext uri="{FF2B5EF4-FFF2-40B4-BE49-F238E27FC236}">
                <a16:creationId xmlns:a16="http://schemas.microsoft.com/office/drawing/2014/main" id="{9D96ABF6-B202-4566-8886-292A3125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843" y="5460891"/>
            <a:ext cx="3179320" cy="53626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AutoShape 53">
            <a:extLst>
              <a:ext uri="{FF2B5EF4-FFF2-40B4-BE49-F238E27FC236}">
                <a16:creationId xmlns:a16="http://schemas.microsoft.com/office/drawing/2014/main" id="{9D96ABF6-B202-4566-8886-292A3125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783" y="5485840"/>
            <a:ext cx="3179320" cy="53626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图片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39" y="5578017"/>
            <a:ext cx="18542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48" y="2961552"/>
            <a:ext cx="40386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图片 3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48" y="3794541"/>
            <a:ext cx="4165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图片 4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87" y="5584403"/>
            <a:ext cx="2489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6" name="图片 45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29" y="2150582"/>
            <a:ext cx="4533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64E9B432-A4D0-4063-9A9F-BC4CC126362F}"/>
              </a:ext>
            </a:extLst>
          </p:cNvPr>
          <p:cNvGrpSpPr/>
          <p:nvPr/>
        </p:nvGrpSpPr>
        <p:grpSpPr>
          <a:xfrm>
            <a:off x="602935" y="855067"/>
            <a:ext cx="7720214" cy="989264"/>
            <a:chOff x="602935" y="855067"/>
            <a:chExt cx="7720214" cy="989264"/>
          </a:xfrm>
        </p:grpSpPr>
        <p:pic>
          <p:nvPicPr>
            <p:cNvPr id="5" name="图片 4" descr="文本&#10;&#10;描述已自动生成">
              <a:extLst>
                <a:ext uri="{FF2B5EF4-FFF2-40B4-BE49-F238E27FC236}">
                  <a16:creationId xmlns:a16="http://schemas.microsoft.com/office/drawing/2014/main" id="{8F685AB4-DA7A-413A-B828-0F22CA862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36" b="76629"/>
            <a:stretch/>
          </p:blipFill>
          <p:spPr>
            <a:xfrm>
              <a:off x="639343" y="855067"/>
              <a:ext cx="7647399" cy="333500"/>
            </a:xfrm>
            <a:prstGeom prst="rect">
              <a:avLst/>
            </a:prstGeom>
          </p:spPr>
        </p:pic>
        <p:pic>
          <p:nvPicPr>
            <p:cNvPr id="25" name="图片 24" descr="文本&#10;&#10;描述已自动生成">
              <a:extLst>
                <a:ext uri="{FF2B5EF4-FFF2-40B4-BE49-F238E27FC236}">
                  <a16:creationId xmlns:a16="http://schemas.microsoft.com/office/drawing/2014/main" id="{17BC9D4E-F2D0-4B71-9A8F-2EC931022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94" r="1795"/>
            <a:stretch/>
          </p:blipFill>
          <p:spPr>
            <a:xfrm>
              <a:off x="602935" y="1131538"/>
              <a:ext cx="7720214" cy="712793"/>
            </a:xfrm>
            <a:prstGeom prst="rect">
              <a:avLst/>
            </a:prstGeom>
          </p:spPr>
        </p:pic>
      </p:grpSp>
      <p:sp>
        <p:nvSpPr>
          <p:cNvPr id="27" name="AutoShape 53">
            <a:extLst>
              <a:ext uri="{FF2B5EF4-FFF2-40B4-BE49-F238E27FC236}">
                <a16:creationId xmlns:a16="http://schemas.microsoft.com/office/drawing/2014/main" id="{3A7305C9-3D92-4FF5-85FF-621A0CD8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5" y="771377"/>
            <a:ext cx="7964357" cy="110608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58" y="80352"/>
            <a:ext cx="8820150" cy="72072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Global-equilibrium condition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E4C09108-4134-4FE5-9F79-5E7D3F69F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6" y="4513611"/>
            <a:ext cx="85573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Find Wigner function order by order from Wigner equation?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5957A14B-56AC-434A-9331-49D5C399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E046112D-C9C2-452A-A564-BB9D1D91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48" y="2268721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lobal equilibrium condition</a:t>
            </a:r>
            <a:r>
              <a:rPr lang="zh-CN" alt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0465F29-3B4F-444F-8A2A-2374F09FE0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3208"/>
            <a:ext cx="2416423" cy="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E046112D-C9C2-452A-A564-BB9D1D91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937217"/>
            <a:ext cx="74031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Nondissipative currents can exist in global equilibrium !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2953C86C-D36F-4713-9A16-914EE40F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48" y="1579256"/>
            <a:ext cx="54178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Constant EM field</a:t>
            </a:r>
            <a:r>
              <a:rPr lang="zh-CN" altLang="en-US" sz="2000" dirty="0">
                <a:latin typeface="Calibri" pitchFamily="34" charset="0"/>
                <a:cs typeface="Times New Roman" pitchFamily="18" charset="0"/>
              </a:rPr>
              <a:t>：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endParaRPr lang="en-US" altLang="zh-CN" sz="2800" dirty="0"/>
          </a:p>
        </p:txBody>
      </p:sp>
      <p:sp>
        <p:nvSpPr>
          <p:cNvPr id="51" name="AutoShape 53">
            <a:extLst>
              <a:ext uri="{FF2B5EF4-FFF2-40B4-BE49-F238E27FC236}">
                <a16:creationId xmlns:a16="http://schemas.microsoft.com/office/drawing/2014/main" id="{5AD0A0AA-8FC1-4449-BE94-8D31B38CF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84" y="1514704"/>
            <a:ext cx="3744416" cy="63819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" name="图片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71" y="1699177"/>
            <a:ext cx="3127592" cy="2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8ED276BD-2EBB-4528-A4D0-9092CB60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852669"/>
            <a:ext cx="4925606" cy="65454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A494379-CC97-4AC1-ADF9-C3A4DB3AAA9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11" y="3846893"/>
            <a:ext cx="1607485" cy="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502E8C5-C292-4E5C-91D0-D74106CE985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64" y="3023053"/>
            <a:ext cx="1764980" cy="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Rectangle 3">
            <a:extLst>
              <a:ext uri="{FF2B5EF4-FFF2-40B4-BE49-F238E27FC236}">
                <a16:creationId xmlns:a16="http://schemas.microsoft.com/office/drawing/2014/main" id="{D4227398-51D5-4F36-8EE3-67289659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232" y="3807949"/>
            <a:ext cx="269925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ntegrability condition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CDC83FF2-0B03-437A-9AE6-2FCDB1EB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925" y="2966543"/>
            <a:ext cx="29385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constant thermal vorticity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B49C2C-0510-4545-BC6B-429D0CAD69D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1" y="3034959"/>
            <a:ext cx="1567710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AutoShape 53">
            <a:extLst>
              <a:ext uri="{FF2B5EF4-FFF2-40B4-BE49-F238E27FC236}">
                <a16:creationId xmlns:a16="http://schemas.microsoft.com/office/drawing/2014/main" id="{EA600BEA-EBEA-4AB4-A3EE-F27002D3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000" y="3698260"/>
            <a:ext cx="4901485" cy="66008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标注: 右箭头 8">
            <a:extLst>
              <a:ext uri="{FF2B5EF4-FFF2-40B4-BE49-F238E27FC236}">
                <a16:creationId xmlns:a16="http://schemas.microsoft.com/office/drawing/2014/main" id="{A8F3C8EB-8C1D-48A9-B1C0-327D952B4F62}"/>
              </a:ext>
            </a:extLst>
          </p:cNvPr>
          <p:cNvSpPr/>
          <p:nvPr/>
        </p:nvSpPr>
        <p:spPr>
          <a:xfrm>
            <a:off x="912513" y="2827648"/>
            <a:ext cx="2392405" cy="67956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629"/>
            </a:avLst>
          </a:prstGeom>
          <a:ln w="28575">
            <a:solidFill>
              <a:srgbClr val="A2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7BF3A-A570-4B6C-9E1F-0D7EA312800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2" y="3863882"/>
            <a:ext cx="1542519" cy="3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5" name="标注: 右箭头 54">
            <a:extLst>
              <a:ext uri="{FF2B5EF4-FFF2-40B4-BE49-F238E27FC236}">
                <a16:creationId xmlns:a16="http://schemas.microsoft.com/office/drawing/2014/main" id="{A2232A2E-D941-4906-8C78-7287DC3FFDBE}"/>
              </a:ext>
            </a:extLst>
          </p:cNvPr>
          <p:cNvSpPr/>
          <p:nvPr/>
        </p:nvSpPr>
        <p:spPr>
          <a:xfrm>
            <a:off x="887952" y="3681773"/>
            <a:ext cx="2416966" cy="67956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913"/>
            </a:avLst>
          </a:prstGeom>
          <a:ln w="28575">
            <a:solidFill>
              <a:srgbClr val="A2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6" name="AutoShape 53">
            <a:extLst>
              <a:ext uri="{FF2B5EF4-FFF2-40B4-BE49-F238E27FC236}">
                <a16:creationId xmlns:a16="http://schemas.microsoft.com/office/drawing/2014/main" id="{E8E55887-ED31-4654-802C-A50EE61F9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29" y="5049543"/>
            <a:ext cx="7552721" cy="69492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1D0706F6-5E49-45B7-B0F0-AC536FA3878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7" y="5167881"/>
            <a:ext cx="7020781" cy="5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8" name="Rectangle 3">
            <a:extLst>
              <a:ext uri="{FF2B5EF4-FFF2-40B4-BE49-F238E27FC236}">
                <a16:creationId xmlns:a16="http://schemas.microsoft.com/office/drawing/2014/main" id="{B7B136C3-0238-45F6-978F-B1469CEFB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256" y="5873463"/>
            <a:ext cx="22872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 </a:t>
            </a:r>
            <a:endParaRPr lang="en-US" altLang="zh-CN" sz="2800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BE0C6E9D-7A43-403E-B954-06694EE3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650" y="5885753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on-shell equation </a:t>
            </a:r>
            <a:endParaRPr lang="en-US" altLang="zh-CN" sz="2800" dirty="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71AAE9DC-97B6-4F7F-8024-3A2941CF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78" y="5885753"/>
            <a:ext cx="2662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000" baseline="30000" dirty="0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transport equation </a:t>
            </a:r>
            <a:endParaRPr lang="en-US" altLang="zh-CN" sz="28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56033A5-8F4A-4AB7-9113-9CF3067DC8D4}"/>
              </a:ext>
            </a:extLst>
          </p:cNvPr>
          <p:cNvCxnSpPr/>
          <p:nvPr/>
        </p:nvCxnSpPr>
        <p:spPr bwMode="auto">
          <a:xfrm>
            <a:off x="1619672" y="5589240"/>
            <a:ext cx="19799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A2AF3061-79E0-447F-B13B-D7C6126F5B84}"/>
              </a:ext>
            </a:extLst>
          </p:cNvPr>
          <p:cNvCxnSpPr/>
          <p:nvPr/>
        </p:nvCxnSpPr>
        <p:spPr bwMode="auto">
          <a:xfrm>
            <a:off x="3536823" y="5579490"/>
            <a:ext cx="19799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F966E0C-CCB4-4EDF-8D8B-ADFB6FDF3703}"/>
              </a:ext>
            </a:extLst>
          </p:cNvPr>
          <p:cNvCxnSpPr/>
          <p:nvPr/>
        </p:nvCxnSpPr>
        <p:spPr bwMode="auto">
          <a:xfrm>
            <a:off x="6182944" y="5603540"/>
            <a:ext cx="19799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01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59291" y="8655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600" dirty="0">
                <a:latin typeface="Calibri" pitchFamily="34" charset="0"/>
                <a:cs typeface="Times New Roman" pitchFamily="18" charset="0"/>
              </a:rPr>
              <a:t>How to solve Wigner equation </a:t>
            </a:r>
            <a:endParaRPr lang="en-US" altLang="zh-CN" sz="36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1" name="Rectangle 64">
            <a:extLst>
              <a:ext uri="{FF2B5EF4-FFF2-40B4-BE49-F238E27FC236}">
                <a16:creationId xmlns:a16="http://schemas.microsoft.com/office/drawing/2014/main" id="{523BD2C3-8B4B-40C6-BCCB-CC2F24DE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46" y="1343675"/>
            <a:ext cx="22292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Iterative equation:  </a:t>
            </a:r>
          </a:p>
        </p:txBody>
      </p:sp>
      <p:sp>
        <p:nvSpPr>
          <p:cNvPr id="40" name="AutoShape 53">
            <a:extLst>
              <a:ext uri="{FF2B5EF4-FFF2-40B4-BE49-F238E27FC236}">
                <a16:creationId xmlns:a16="http://schemas.microsoft.com/office/drawing/2014/main" id="{2AABC48E-FE93-407E-A9E3-D87AFE9B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499" y="5625996"/>
            <a:ext cx="2259701" cy="61461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标注: 下箭头 78">
            <a:extLst>
              <a:ext uri="{FF2B5EF4-FFF2-40B4-BE49-F238E27FC236}">
                <a16:creationId xmlns:a16="http://schemas.microsoft.com/office/drawing/2014/main" id="{A001FFD3-E68B-426C-B540-19F21F4B8A94}"/>
              </a:ext>
            </a:extLst>
          </p:cNvPr>
          <p:cNvSpPr/>
          <p:nvPr/>
        </p:nvSpPr>
        <p:spPr>
          <a:xfrm>
            <a:off x="3114353" y="1426132"/>
            <a:ext cx="4040458" cy="1211689"/>
          </a:xfrm>
          <a:prstGeom prst="downArrowCallout">
            <a:avLst>
              <a:gd name="adj1" fmla="val 16193"/>
              <a:gd name="adj2" fmla="val 25735"/>
              <a:gd name="adj3" fmla="val 14570"/>
              <a:gd name="adj4" fmla="val 62635"/>
            </a:avLst>
          </a:prstGeom>
          <a:ln w="28575">
            <a:solidFill>
              <a:srgbClr val="00990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AutoShape 53">
            <a:extLst>
              <a:ext uri="{FF2B5EF4-FFF2-40B4-BE49-F238E27FC236}">
                <a16:creationId xmlns:a16="http://schemas.microsoft.com/office/drawing/2014/main" id="{A421789C-5B7C-4A99-8BC1-5C127B03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055" y="2708247"/>
            <a:ext cx="5057575" cy="76517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FD04CD3-4B73-443E-8C19-01366250D9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0" y="2941647"/>
            <a:ext cx="4259983" cy="4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A460CB-A216-470C-AD0B-E05B6039AA6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58" y="3952860"/>
            <a:ext cx="2041042" cy="4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图片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8" y="5759541"/>
            <a:ext cx="1130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9" y="4029232"/>
            <a:ext cx="10922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28" y="1570098"/>
            <a:ext cx="3382392" cy="4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AutoShape 53">
            <a:extLst>
              <a:ext uri="{FF2B5EF4-FFF2-40B4-BE49-F238E27FC236}">
                <a16:creationId xmlns:a16="http://schemas.microsoft.com/office/drawing/2014/main" id="{2AABC48E-FE93-407E-A9E3-D87AFE9B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861048"/>
            <a:ext cx="4464496" cy="66431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图片 1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21" y="3983550"/>
            <a:ext cx="1524087" cy="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63" y="5723301"/>
            <a:ext cx="2011971" cy="4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标注: 右箭头 21">
            <a:extLst>
              <a:ext uri="{FF2B5EF4-FFF2-40B4-BE49-F238E27FC236}">
                <a16:creationId xmlns:a16="http://schemas.microsoft.com/office/drawing/2014/main" id="{872C33EE-10C2-4B50-8964-786D9E4AFA8A}"/>
              </a:ext>
            </a:extLst>
          </p:cNvPr>
          <p:cNvSpPr/>
          <p:nvPr/>
        </p:nvSpPr>
        <p:spPr>
          <a:xfrm>
            <a:off x="891253" y="5603657"/>
            <a:ext cx="3092853" cy="6800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8329"/>
            </a:avLst>
          </a:prstGeom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标注: 右箭头 22">
            <a:extLst>
              <a:ext uri="{FF2B5EF4-FFF2-40B4-BE49-F238E27FC236}">
                <a16:creationId xmlns:a16="http://schemas.microsoft.com/office/drawing/2014/main" id="{28071C3D-C76B-49EC-B7C0-6E17BF6D034E}"/>
              </a:ext>
            </a:extLst>
          </p:cNvPr>
          <p:cNvSpPr/>
          <p:nvPr/>
        </p:nvSpPr>
        <p:spPr>
          <a:xfrm>
            <a:off x="891254" y="3861048"/>
            <a:ext cx="2312676" cy="680068"/>
          </a:xfrm>
          <a:prstGeom prst="rightArrowCallout">
            <a:avLst/>
          </a:prstGeom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EFF2DB-2441-44A5-A41D-B4DD05056FB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40" y="4826138"/>
            <a:ext cx="3918928" cy="5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AutoShape 53">
            <a:extLst>
              <a:ext uri="{FF2B5EF4-FFF2-40B4-BE49-F238E27FC236}">
                <a16:creationId xmlns:a16="http://schemas.microsoft.com/office/drawing/2014/main" id="{91CD5C43-27E9-4081-95E0-FF78118A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32" y="4743522"/>
            <a:ext cx="4479619" cy="66431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箭头: 手杖形 12">
            <a:extLst>
              <a:ext uri="{FF2B5EF4-FFF2-40B4-BE49-F238E27FC236}">
                <a16:creationId xmlns:a16="http://schemas.microsoft.com/office/drawing/2014/main" id="{0D352037-59F9-418E-ACFE-8736C23D2DE6}"/>
              </a:ext>
            </a:extLst>
          </p:cNvPr>
          <p:cNvSpPr/>
          <p:nvPr/>
        </p:nvSpPr>
        <p:spPr>
          <a:xfrm rot="5400000">
            <a:off x="6161572" y="2838087"/>
            <a:ext cx="3471537" cy="1181826"/>
          </a:xfrm>
          <a:prstGeom prst="uturnArrow">
            <a:avLst>
              <a:gd name="adj1" fmla="val 7944"/>
              <a:gd name="adj2" fmla="val 7803"/>
              <a:gd name="adj3" fmla="val 24513"/>
              <a:gd name="adj4" fmla="val 0"/>
              <a:gd name="adj5" fmla="val 55440"/>
            </a:avLst>
          </a:prstGeom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0E2C285D-20B2-4745-8A20-71D18863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06" y="2691559"/>
            <a:ext cx="174977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form:  </a:t>
            </a:r>
          </a:p>
        </p:txBody>
      </p:sp>
    </p:spTree>
    <p:extLst>
      <p:ext uri="{BB962C8B-B14F-4D97-AF65-F5344CB8AC3E}">
        <p14:creationId xmlns:p14="http://schemas.microsoft.com/office/powerpoint/2010/main" val="15675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43463"/>
            <a:ext cx="8820150" cy="72072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The zeroth-order solution</a:t>
            </a:r>
          </a:p>
        </p:txBody>
      </p:sp>
      <p:sp>
        <p:nvSpPr>
          <p:cNvPr id="16389" name="AutoShape 24"/>
          <p:cNvSpPr>
            <a:spLocks noChangeArrowheads="1"/>
          </p:cNvSpPr>
          <p:nvPr/>
        </p:nvSpPr>
        <p:spPr bwMode="auto">
          <a:xfrm>
            <a:off x="4227009" y="2016097"/>
            <a:ext cx="649287" cy="288032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671480" y="2923683"/>
            <a:ext cx="2732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Fermi-Dirac distribution:</a:t>
            </a:r>
          </a:p>
        </p:txBody>
      </p:sp>
      <p:sp>
        <p:nvSpPr>
          <p:cNvPr id="16397" name="Rectangle 40"/>
          <p:cNvSpPr>
            <a:spLocks noChangeArrowheads="1"/>
          </p:cNvSpPr>
          <p:nvPr/>
        </p:nvSpPr>
        <p:spPr bwMode="auto">
          <a:xfrm>
            <a:off x="611560" y="1093135"/>
            <a:ext cx="28525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The 0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 order equations:</a:t>
            </a:r>
          </a:p>
        </p:txBody>
      </p:sp>
      <p:sp>
        <p:nvSpPr>
          <p:cNvPr id="16398" name="AutoShape 53"/>
          <p:cNvSpPr>
            <a:spLocks noChangeArrowheads="1"/>
          </p:cNvSpPr>
          <p:nvPr/>
        </p:nvSpPr>
        <p:spPr bwMode="auto">
          <a:xfrm>
            <a:off x="983688" y="1635782"/>
            <a:ext cx="2808312" cy="10081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9" name="AutoShape 53"/>
          <p:cNvSpPr>
            <a:spLocks noChangeArrowheads="1"/>
          </p:cNvSpPr>
          <p:nvPr/>
        </p:nvSpPr>
        <p:spPr bwMode="auto">
          <a:xfrm>
            <a:off x="5275796" y="1656057"/>
            <a:ext cx="2759222" cy="10081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0" name="AutoShape 53"/>
          <p:cNvSpPr>
            <a:spLocks noChangeArrowheads="1"/>
          </p:cNvSpPr>
          <p:nvPr/>
        </p:nvSpPr>
        <p:spPr bwMode="auto">
          <a:xfrm>
            <a:off x="1379772" y="3512799"/>
            <a:ext cx="6346790" cy="100811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" name="图片 1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329" y="1764069"/>
            <a:ext cx="2520280" cy="792088"/>
          </a:xfrm>
          <a:prstGeom prst="rect">
            <a:avLst/>
          </a:prstGeom>
          <a:noFill/>
        </p:spPr>
      </p:pic>
      <p:pic>
        <p:nvPicPr>
          <p:cNvPr id="20" name="图片 19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7751" y="1950563"/>
            <a:ext cx="2324100" cy="419100"/>
          </a:xfrm>
          <a:prstGeom prst="rect">
            <a:avLst/>
          </a:prstGeom>
          <a:noFill/>
        </p:spPr>
      </p:pic>
      <p:sp>
        <p:nvSpPr>
          <p:cNvPr id="29" name="Rectangle 40">
            <a:extLst>
              <a:ext uri="{FF2B5EF4-FFF2-40B4-BE49-F238E27FC236}">
                <a16:creationId xmlns:a16="http://schemas.microsoft.com/office/drawing/2014/main" id="{57F0CC1E-6E6C-4C33-B527-A433413B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301" y="1118832"/>
            <a:ext cx="2669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The 0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th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 order solution:</a:t>
            </a:r>
          </a:p>
        </p:txBody>
      </p:sp>
      <p:sp>
        <p:nvSpPr>
          <p:cNvPr id="48" name="AutoShape 53">
            <a:extLst>
              <a:ext uri="{FF2B5EF4-FFF2-40B4-BE49-F238E27FC236}">
                <a16:creationId xmlns:a16="http://schemas.microsoft.com/office/drawing/2014/main" id="{EA190750-BA32-4CBA-B689-12D81838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972" y="5246889"/>
            <a:ext cx="2588110" cy="72370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灯片编号占位符 3">
            <a:extLst>
              <a:ext uri="{FF2B5EF4-FFF2-40B4-BE49-F238E27FC236}">
                <a16:creationId xmlns:a16="http://schemas.microsoft.com/office/drawing/2014/main" id="{7C3D0098-ECB5-4DB6-9732-62916E78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E1769B-C0DF-47DD-B549-42BB6395F63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79" y="3697093"/>
            <a:ext cx="57404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Rectangle 39">
            <a:extLst>
              <a:ext uri="{FF2B5EF4-FFF2-40B4-BE49-F238E27FC236}">
                <a16:creationId xmlns:a16="http://schemas.microsoft.com/office/drawing/2014/main" id="{F94EDEC5-516B-411E-AD4D-21237BEB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360" y="4754231"/>
            <a:ext cx="36980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Calibri" pitchFamily="34" charset="0"/>
                <a:cs typeface="Times New Roman" pitchFamily="18" charset="0"/>
              </a:rPr>
              <a:t>Vlasov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equation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B343AA-4A11-47AA-98B1-EB1CFA5007F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69" y="5417328"/>
            <a:ext cx="1895872" cy="4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AutoShape 53">
            <a:extLst>
              <a:ext uri="{FF2B5EF4-FFF2-40B4-BE49-F238E27FC236}">
                <a16:creationId xmlns:a16="http://schemas.microsoft.com/office/drawing/2014/main" id="{A62F6D4B-474F-4331-A162-85D1016C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21" y="5244105"/>
            <a:ext cx="3698744" cy="72370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2AA12A3-F408-4BC1-9F90-6A04652B6C3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5" y="5459573"/>
            <a:ext cx="3431649" cy="3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AD9C9E92-3D06-496B-AEAE-F4E03A94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71" y="4753212"/>
            <a:ext cx="33781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</a:t>
            </a:r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lobal equilibrium condition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162AF78E-E3D3-40E9-846C-88E5B9D9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609" y="5449440"/>
            <a:ext cx="649287" cy="288032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0465F29-3B4F-444F-8A2A-2374F09FE0A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54721"/>
            <a:ext cx="2416423" cy="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550"/>
            <a:ext cx="8820150" cy="72072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The first-order solution</a:t>
            </a:r>
          </a:p>
        </p:txBody>
      </p:sp>
      <p:sp>
        <p:nvSpPr>
          <p:cNvPr id="28" name="AutoShape 53"/>
          <p:cNvSpPr>
            <a:spLocks noChangeArrowheads="1"/>
          </p:cNvSpPr>
          <p:nvPr/>
        </p:nvSpPr>
        <p:spPr bwMode="auto">
          <a:xfrm>
            <a:off x="3479173" y="4926930"/>
            <a:ext cx="4594299" cy="72072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53">
            <a:extLst>
              <a:ext uri="{FF2B5EF4-FFF2-40B4-BE49-F238E27FC236}">
                <a16:creationId xmlns:a16="http://schemas.microsoft.com/office/drawing/2014/main" id="{F6B1D237-1BB0-4F66-8978-0C7D8BE8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842" y="1340768"/>
            <a:ext cx="5846316" cy="78901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AutoShape 53">
            <a:extLst>
              <a:ext uri="{FF2B5EF4-FFF2-40B4-BE49-F238E27FC236}">
                <a16:creationId xmlns:a16="http://schemas.microsoft.com/office/drawing/2014/main" id="{0C16AFF4-06EE-496E-9D37-D05B39963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52" y="2846864"/>
            <a:ext cx="3699327" cy="78901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AE9C9642-C8CF-4B73-8F03-B0F98F69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00" y="2271370"/>
            <a:ext cx="37889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Further determine          and          :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537E8DB-38FA-43ED-93F5-AFF6113AE03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4" y="2998353"/>
            <a:ext cx="347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AutoShape 53">
            <a:extLst>
              <a:ext uri="{FF2B5EF4-FFF2-40B4-BE49-F238E27FC236}">
                <a16:creationId xmlns:a16="http://schemas.microsoft.com/office/drawing/2014/main" id="{873142EF-AD43-4FC4-A0AD-5DDF7A1FC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209" y="2856118"/>
            <a:ext cx="2376264" cy="72072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AutoShape 24">
            <a:extLst>
              <a:ext uri="{FF2B5EF4-FFF2-40B4-BE49-F238E27FC236}">
                <a16:creationId xmlns:a16="http://schemas.microsoft.com/office/drawing/2014/main" id="{4FD5B8B4-78C7-4536-BF6D-4469032D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750" y="3099182"/>
            <a:ext cx="649287" cy="288032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AutoShape 53">
            <a:extLst>
              <a:ext uri="{FF2B5EF4-FFF2-40B4-BE49-F238E27FC236}">
                <a16:creationId xmlns:a16="http://schemas.microsoft.com/office/drawing/2014/main" id="{83FD84AF-C66F-405D-B3AA-2001C90D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75" y="3884583"/>
            <a:ext cx="1656184" cy="72370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AutoShape 53">
            <a:extLst>
              <a:ext uri="{FF2B5EF4-FFF2-40B4-BE49-F238E27FC236}">
                <a16:creationId xmlns:a16="http://schemas.microsoft.com/office/drawing/2014/main" id="{BAF25CE4-7F9E-4247-86E6-19B4AB3C8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945" y="3861583"/>
            <a:ext cx="2209894" cy="72370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AutoShape 24">
            <a:extLst>
              <a:ext uri="{FF2B5EF4-FFF2-40B4-BE49-F238E27FC236}">
                <a16:creationId xmlns:a16="http://schemas.microsoft.com/office/drawing/2014/main" id="{97FE8CCD-5C5E-47BC-BCB3-41985081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745" y="4118205"/>
            <a:ext cx="649287" cy="288032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84" name="图片 16383">
            <a:extLst>
              <a:ext uri="{FF2B5EF4-FFF2-40B4-BE49-F238E27FC236}">
                <a16:creationId xmlns:a16="http://schemas.microsoft.com/office/drawing/2014/main" id="{5FA7DBF2-02CE-4B08-9385-8F45466D21B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29" y="4073267"/>
            <a:ext cx="1130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387" name="图片 16386">
            <a:extLst>
              <a:ext uri="{FF2B5EF4-FFF2-40B4-BE49-F238E27FC236}">
                <a16:creationId xmlns:a16="http://schemas.microsoft.com/office/drawing/2014/main" id="{0AFDE412-8CCA-4E85-989B-3BA2806D754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69" y="4049584"/>
            <a:ext cx="1879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8" name="AutoShape 24">
            <a:extLst>
              <a:ext uri="{FF2B5EF4-FFF2-40B4-BE49-F238E27FC236}">
                <a16:creationId xmlns:a16="http://schemas.microsoft.com/office/drawing/2014/main" id="{3FCD5098-C9C8-4E3C-A191-F40C733C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839" y="4086107"/>
            <a:ext cx="1038555" cy="331560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AutoShape 53">
            <a:extLst>
              <a:ext uri="{FF2B5EF4-FFF2-40B4-BE49-F238E27FC236}">
                <a16:creationId xmlns:a16="http://schemas.microsoft.com/office/drawing/2014/main" id="{739FBD43-C906-41F8-A2AA-7DD41B91E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337" y="3861583"/>
            <a:ext cx="1224136" cy="72370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89" name="图片 16388">
            <a:extLst>
              <a:ext uri="{FF2B5EF4-FFF2-40B4-BE49-F238E27FC236}">
                <a16:creationId xmlns:a16="http://schemas.microsoft.com/office/drawing/2014/main" id="{B06DDD1C-2844-4260-9C53-45A75A39EB8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84" y="4003021"/>
            <a:ext cx="8509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Rectangle 64">
            <a:extLst>
              <a:ext uri="{FF2B5EF4-FFF2-40B4-BE49-F238E27FC236}">
                <a16:creationId xmlns:a16="http://schemas.microsoft.com/office/drawing/2014/main" id="{039F9FEF-9436-4BF0-B410-3B4C4A0E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229" y="3787061"/>
            <a:ext cx="49911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set</a:t>
            </a:r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E47DD19C-9F2D-4987-87A2-27B2DCFB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16" y="5074828"/>
            <a:ext cx="26629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The 1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st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  order solution:</a:t>
            </a:r>
          </a:p>
        </p:txBody>
      </p:sp>
      <p:pic>
        <p:nvPicPr>
          <p:cNvPr id="16401" name="图片 16400">
            <a:extLst>
              <a:ext uri="{FF2B5EF4-FFF2-40B4-BE49-F238E27FC236}">
                <a16:creationId xmlns:a16="http://schemas.microsoft.com/office/drawing/2014/main" id="{A80FC87E-B265-4B47-84E2-BDACF0B1F05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49" y="5043403"/>
            <a:ext cx="4127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D71EA6C5-A9A0-403A-9186-86B7BECF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29" name="Rectangle 64">
            <a:extLst>
              <a:ext uri="{FF2B5EF4-FFF2-40B4-BE49-F238E27FC236}">
                <a16:creationId xmlns:a16="http://schemas.microsoft.com/office/drawing/2014/main" id="{354B48C4-01B1-40D3-A977-B87F7D88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0" y="832011"/>
            <a:ext cx="435664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form for the 1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st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order solution: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2C8491-12F9-4688-8418-F4C3D535C35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46" y="2287023"/>
            <a:ext cx="355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5F5EA6-1C08-4CE4-B091-9D95203051D8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23" y="1504819"/>
            <a:ext cx="5143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2B0F81-AA50-49E8-BCCC-9FF015D06017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85" y="2284634"/>
            <a:ext cx="4191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C3977B-E102-4ABB-8F80-60948DD4086D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29" y="3033801"/>
            <a:ext cx="19177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图片 1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70" y="2364932"/>
            <a:ext cx="1625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1" y="5764562"/>
            <a:ext cx="1574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550"/>
            <a:ext cx="8820150" cy="72072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The second-order solution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AE9C9642-C8CF-4B73-8F03-B0F98F69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10" y="2643050"/>
            <a:ext cx="73439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Similar to 1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st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order,    we can  determine                     and set                   </a:t>
            </a:r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E47DD19C-9F2D-4987-87A2-27B2DCFB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08" y="3248085"/>
            <a:ext cx="26353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The 2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nd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  order solution: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21B78EE-2672-44D1-B321-59CE5E2D12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46" y="4072708"/>
            <a:ext cx="65151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6" name="AutoShape 53">
            <a:extLst>
              <a:ext uri="{FF2B5EF4-FFF2-40B4-BE49-F238E27FC236}">
                <a16:creationId xmlns:a16="http://schemas.microsoft.com/office/drawing/2014/main" id="{39A27258-7B53-4F00-B61E-C6346BB4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6" y="3853120"/>
            <a:ext cx="7488832" cy="210086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53">
            <a:extLst>
              <a:ext uri="{FF2B5EF4-FFF2-40B4-BE49-F238E27FC236}">
                <a16:creationId xmlns:a16="http://schemas.microsoft.com/office/drawing/2014/main" id="{90848635-58F9-4F49-9746-74ADCCCA4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311" y="1530109"/>
            <a:ext cx="5846316" cy="78901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DF31FD-3F5F-426F-86E9-9D3FC390669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77" y="2641556"/>
            <a:ext cx="8509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AFFE8D6F-7F5E-476F-82F9-C6EC148D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30396A79-5E97-4EEF-8F5F-904110804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10" y="948278"/>
            <a:ext cx="44784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General form for the 2</a:t>
            </a:r>
            <a:r>
              <a:rPr lang="en-US" altLang="zh-CN" sz="2000" baseline="30000" dirty="0">
                <a:latin typeface="Calibri" pitchFamily="34" charset="0"/>
                <a:cs typeface="Times New Roman" pitchFamily="18" charset="0"/>
              </a:rPr>
              <a:t>nd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 order solution: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8EC643-7607-4902-A0EA-1C613D4E262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32" y="1730632"/>
            <a:ext cx="5143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764BF23-08E7-4887-9EBC-C8EF055C6EC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38" y="2676354"/>
            <a:ext cx="8382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550"/>
            <a:ext cx="8820150" cy="720725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Solution up to 2</a:t>
            </a:r>
            <a:r>
              <a:rPr lang="en-US" altLang="zh-CN" sz="3200" baseline="30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order</a:t>
            </a:r>
          </a:p>
        </p:txBody>
      </p:sp>
      <p:sp>
        <p:nvSpPr>
          <p:cNvPr id="46" name="AutoShape 53">
            <a:extLst>
              <a:ext uri="{FF2B5EF4-FFF2-40B4-BE49-F238E27FC236}">
                <a16:creationId xmlns:a16="http://schemas.microsoft.com/office/drawing/2014/main" id="{39A27258-7B53-4F00-B61E-C6346BB4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985013"/>
            <a:ext cx="7488832" cy="38203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9A2AE829-BEDE-4C1C-9393-A328F885C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667" y="1341327"/>
                <a:ext cx="820298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0000FF"/>
                    </a:solidFill>
                    <a:latin typeface="Calibri" pitchFamily="34" charset="0"/>
                    <a:cs typeface="Times New Roman" pitchFamily="18" charset="0"/>
                  </a:rPr>
                  <a:t>A special solution under global equilibrium with 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𝑭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𝝁𝝂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  <a:latin typeface="Calibri" pitchFamily="34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𝛀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𝝁𝝂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  <a:latin typeface="Calibri" pitchFamily="34" charset="0"/>
                    <a:cs typeface="Times New Roman" pitchFamily="18" charset="0"/>
                  </a:rPr>
                  <a:t>: 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9A2AE829-BEDE-4C1C-9393-A328F885C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667" y="1341327"/>
                <a:ext cx="8202987" cy="400110"/>
              </a:xfrm>
              <a:prstGeom prst="rect">
                <a:avLst/>
              </a:prstGeom>
              <a:blipFill>
                <a:blip r:embed="rId4"/>
                <a:stretch>
                  <a:fillRect l="-817" t="-7576" b="-2575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DBC0ED1F-1FD2-4806-A79F-182FB42F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0C4109A-5B89-47FA-8834-8BCCA7D460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29" y="2215040"/>
            <a:ext cx="65151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17BAF5-74B1-4AB5-9CEE-D7F03008A90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88" y="2152041"/>
            <a:ext cx="3363987" cy="4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AutoShape 53">
            <a:extLst>
              <a:ext uri="{FF2B5EF4-FFF2-40B4-BE49-F238E27FC236}">
                <a16:creationId xmlns:a16="http://schemas.microsoft.com/office/drawing/2014/main" id="{9EA819CB-65EF-45AD-A57A-1FFA1C37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00" y="2060848"/>
            <a:ext cx="3578964" cy="58847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Charge currents at 0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th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40" name="Text Box 43"/>
          <p:cNvSpPr txBox="1">
            <a:spLocks noChangeArrowheads="1"/>
          </p:cNvSpPr>
          <p:nvPr/>
        </p:nvSpPr>
        <p:spPr bwMode="auto">
          <a:xfrm>
            <a:off x="514804" y="2032488"/>
            <a:ext cx="35634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 current and axial current:</a:t>
            </a:r>
          </a:p>
        </p:txBody>
      </p:sp>
      <p:sp>
        <p:nvSpPr>
          <p:cNvPr id="12" name="AutoShape 53"/>
          <p:cNvSpPr>
            <a:spLocks noChangeArrowheads="1"/>
          </p:cNvSpPr>
          <p:nvPr/>
        </p:nvSpPr>
        <p:spPr bwMode="auto">
          <a:xfrm>
            <a:off x="5292080" y="970544"/>
            <a:ext cx="2569125" cy="64807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97120" y="974479"/>
            <a:ext cx="40423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Left-handed or right-handed current: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7BA285-2AA9-4FBD-AFDA-E9DE31507D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57" y="1074043"/>
            <a:ext cx="1800200" cy="5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AutoShape 53">
            <a:extLst>
              <a:ext uri="{FF2B5EF4-FFF2-40B4-BE49-F238E27FC236}">
                <a16:creationId xmlns:a16="http://schemas.microsoft.com/office/drawing/2014/main" id="{FB96A1E5-4771-45B5-A410-4AAEEEF5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995738"/>
            <a:ext cx="3672408" cy="69215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E674B8A-A1CC-4C9C-B4A6-8384759270B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4" y="3787060"/>
            <a:ext cx="1899440" cy="4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539FD9B-E1AE-44DC-A39C-A9EC5DA0543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12" y="4592477"/>
            <a:ext cx="2380333" cy="4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8B61BAE-34B8-421A-A421-CC9C0249E60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92" y="5502024"/>
            <a:ext cx="2503995" cy="3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CB19FE3-5D63-425C-B3E4-5B5A046ECCC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59" y="3102062"/>
            <a:ext cx="1308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4" name="Text Box 43">
            <a:extLst>
              <a:ext uri="{FF2B5EF4-FFF2-40B4-BE49-F238E27FC236}">
                <a16:creationId xmlns:a16="http://schemas.microsoft.com/office/drawing/2014/main" id="{1E814323-0594-427B-BBD1-53662549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81" y="2987781"/>
            <a:ext cx="31377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Charge currents at 0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order:</a:t>
            </a:r>
          </a:p>
        </p:txBody>
      </p:sp>
      <p:sp>
        <p:nvSpPr>
          <p:cNvPr id="55" name="AutoShape 53">
            <a:extLst>
              <a:ext uri="{FF2B5EF4-FFF2-40B4-BE49-F238E27FC236}">
                <a16:creationId xmlns:a16="http://schemas.microsoft.com/office/drawing/2014/main" id="{5C8D58D5-70EB-48AA-A709-A94C6F15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28" y="3606546"/>
            <a:ext cx="5718749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AutoShape 53">
            <a:extLst>
              <a:ext uri="{FF2B5EF4-FFF2-40B4-BE49-F238E27FC236}">
                <a16:creationId xmlns:a16="http://schemas.microsoft.com/office/drawing/2014/main" id="{A0391978-CAA1-4623-82BF-B97E71F8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456" y="4432812"/>
            <a:ext cx="5718749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AutoShape 53">
            <a:extLst>
              <a:ext uri="{FF2B5EF4-FFF2-40B4-BE49-F238E27FC236}">
                <a16:creationId xmlns:a16="http://schemas.microsoft.com/office/drawing/2014/main" id="{143E81D4-99C4-4BA8-9E02-6E24E789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540" y="5302964"/>
            <a:ext cx="5718749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Text Box 43">
            <a:extLst>
              <a:ext uri="{FF2B5EF4-FFF2-40B4-BE49-F238E27FC236}">
                <a16:creationId xmlns:a16="http://schemas.microsoft.com/office/drawing/2014/main" id="{9BBE1EB6-650D-4A75-9C96-FD0489D2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70" y="5500765"/>
            <a:ext cx="7553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Axial: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CA8D754D-CDD6-4979-BC1F-AD16AEAC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70" y="4629259"/>
            <a:ext cx="9324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Vector:</a:t>
            </a:r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F1EE750C-0801-4E22-9ACD-5ADCEDF5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95" y="3757896"/>
            <a:ext cx="9204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LH/RH: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BB896471-94EE-41EE-87CD-99BB5D602D9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58" y="3769317"/>
            <a:ext cx="1549400" cy="3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70842D1-71FC-4572-ACD5-29A3C663CF5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02" y="4629259"/>
            <a:ext cx="1460500" cy="3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3704CF0-9C34-4553-A312-BDDE9A124FB8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3" y="5442155"/>
            <a:ext cx="1562100" cy="3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B1480314-9A96-4978-8041-740EE39BEBF6}"/>
              </a:ext>
            </a:extLst>
          </p:cNvPr>
          <p:cNvSpPr/>
          <p:nvPr/>
        </p:nvSpPr>
        <p:spPr>
          <a:xfrm>
            <a:off x="4986992" y="3769317"/>
            <a:ext cx="2105288" cy="459546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110369B-E7CE-42B1-86C9-31A6DD4C7028}"/>
              </a:ext>
            </a:extLst>
          </p:cNvPr>
          <p:cNvSpPr/>
          <p:nvPr/>
        </p:nvSpPr>
        <p:spPr>
          <a:xfrm>
            <a:off x="4982915" y="4559095"/>
            <a:ext cx="2446242" cy="45670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03EC40D-CE15-41CF-95A4-74CD2B1F8C03}"/>
              </a:ext>
            </a:extLst>
          </p:cNvPr>
          <p:cNvSpPr/>
          <p:nvPr/>
        </p:nvSpPr>
        <p:spPr>
          <a:xfrm>
            <a:off x="4986992" y="5447754"/>
            <a:ext cx="2609344" cy="439096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E1B03969-D38B-442E-99D5-2FBD0C1B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84319D-3D1A-417A-A9B4-52D11DDC347E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90" y="2160133"/>
            <a:ext cx="12192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9D30D5-7AEA-485D-A773-812CD1B7096D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4" y="2146479"/>
            <a:ext cx="12319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Charge currents at 1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st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43">
            <a:extLst>
              <a:ext uri="{FF2B5EF4-FFF2-40B4-BE49-F238E27FC236}">
                <a16:creationId xmlns:a16="http://schemas.microsoft.com/office/drawing/2014/main" id="{1E814323-0594-427B-BBD1-53662549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65" y="996200"/>
            <a:ext cx="32326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Charge currents at 1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55" name="AutoShape 53">
            <a:extLst>
              <a:ext uri="{FF2B5EF4-FFF2-40B4-BE49-F238E27FC236}">
                <a16:creationId xmlns:a16="http://schemas.microsoft.com/office/drawing/2014/main" id="{5C8D58D5-70EB-48AA-A709-A94C6F15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054" y="1623185"/>
            <a:ext cx="6329002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AutoShape 53">
            <a:extLst>
              <a:ext uri="{FF2B5EF4-FFF2-40B4-BE49-F238E27FC236}">
                <a16:creationId xmlns:a16="http://schemas.microsoft.com/office/drawing/2014/main" id="{143E81D4-99C4-4BA8-9E02-6E24E789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66" y="2911853"/>
            <a:ext cx="6329002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Text Box 43">
            <a:extLst>
              <a:ext uri="{FF2B5EF4-FFF2-40B4-BE49-F238E27FC236}">
                <a16:creationId xmlns:a16="http://schemas.microsoft.com/office/drawing/2014/main" id="{9BBE1EB6-650D-4A75-9C96-FD0489D2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4" y="4253065"/>
            <a:ext cx="7553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Axial:</a:t>
            </a:r>
          </a:p>
        </p:txBody>
      </p:sp>
      <p:sp>
        <p:nvSpPr>
          <p:cNvPr id="59" name="Text Box 43">
            <a:extLst>
              <a:ext uri="{FF2B5EF4-FFF2-40B4-BE49-F238E27FC236}">
                <a16:creationId xmlns:a16="http://schemas.microsoft.com/office/drawing/2014/main" id="{CA8D754D-CDD6-4979-BC1F-AD16AEAC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4" y="3095427"/>
            <a:ext cx="9324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Vector:</a:t>
            </a:r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F1EE750C-0801-4E22-9ACD-5ADCEDF5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4" y="1770566"/>
            <a:ext cx="9204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LH/RH: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D1E9C768-8F2A-4977-8CF0-FA360EB206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31" y="1786493"/>
            <a:ext cx="2920937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D871D7B1-D604-4E73-B154-C6953B82DA4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88" y="4218310"/>
            <a:ext cx="2820069" cy="4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E0B49C53-F938-4970-87A7-43450E9D740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4" y="3121269"/>
            <a:ext cx="1812204" cy="3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2" name="AutoShape 53">
            <a:extLst>
              <a:ext uri="{FF2B5EF4-FFF2-40B4-BE49-F238E27FC236}">
                <a16:creationId xmlns:a16="http://schemas.microsoft.com/office/drawing/2014/main" id="{83FD7A10-55F9-4855-BF4D-D3792DF4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66" y="4085301"/>
            <a:ext cx="6329002" cy="7152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57373E64-DA3F-482C-A4D6-DD888894B14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71" y="1764865"/>
            <a:ext cx="1930400" cy="3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432" name="图片 18431">
            <a:extLst>
              <a:ext uri="{FF2B5EF4-FFF2-40B4-BE49-F238E27FC236}">
                <a16:creationId xmlns:a16="http://schemas.microsoft.com/office/drawing/2014/main" id="{7C09AC9A-FA8A-4FA9-9F1C-A98A5C225775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28" y="3121071"/>
            <a:ext cx="1917700" cy="3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435" name="图片 18434">
            <a:extLst>
              <a:ext uri="{FF2B5EF4-FFF2-40B4-BE49-F238E27FC236}">
                <a16:creationId xmlns:a16="http://schemas.microsoft.com/office/drawing/2014/main" id="{8CA18EDF-7218-4A20-8C82-10F551C3E4C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28" y="4236446"/>
            <a:ext cx="2010793" cy="3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8F33AA6C-E53E-4410-BD9A-37C6186C7526}"/>
              </a:ext>
            </a:extLst>
          </p:cNvPr>
          <p:cNvSpPr/>
          <p:nvPr/>
        </p:nvSpPr>
        <p:spPr>
          <a:xfrm>
            <a:off x="4853578" y="1708016"/>
            <a:ext cx="3102797" cy="568856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AAF2028-D4E5-4772-9EC3-9DC39FD61004}"/>
              </a:ext>
            </a:extLst>
          </p:cNvPr>
          <p:cNvSpPr/>
          <p:nvPr/>
        </p:nvSpPr>
        <p:spPr>
          <a:xfrm>
            <a:off x="4853577" y="2985058"/>
            <a:ext cx="2088895" cy="568856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91D71AA-73D5-4D5F-BE44-4B7D04D299B0}"/>
              </a:ext>
            </a:extLst>
          </p:cNvPr>
          <p:cNvSpPr/>
          <p:nvPr/>
        </p:nvSpPr>
        <p:spPr>
          <a:xfrm>
            <a:off x="4819751" y="4148415"/>
            <a:ext cx="2992944" cy="568856"/>
          </a:xfrm>
          <a:prstGeom prst="rect">
            <a:avLst/>
          </a:prstGeom>
          <a:ln w="28575">
            <a:solidFill>
              <a:srgbClr val="A2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8437" name="图片 18436">
            <a:extLst>
              <a:ext uri="{FF2B5EF4-FFF2-40B4-BE49-F238E27FC236}">
                <a16:creationId xmlns:a16="http://schemas.microsoft.com/office/drawing/2014/main" id="{0B78373F-D1C4-4B08-9916-0A6BF66D21C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6" y="5825061"/>
            <a:ext cx="302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7" name="Text Box 43">
            <a:extLst>
              <a:ext uri="{FF2B5EF4-FFF2-40B4-BE49-F238E27FC236}">
                <a16:creationId xmlns:a16="http://schemas.microsoft.com/office/drawing/2014/main" id="{499B0E05-14DE-44A6-A710-EB93517C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43" y="5002589"/>
            <a:ext cx="50895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Electric part and magnetic part decomposition:</a:t>
            </a:r>
          </a:p>
        </p:txBody>
      </p:sp>
      <p:sp>
        <p:nvSpPr>
          <p:cNvPr id="78" name="AutoShape 53">
            <a:extLst>
              <a:ext uri="{FF2B5EF4-FFF2-40B4-BE49-F238E27FC236}">
                <a16:creationId xmlns:a16="http://schemas.microsoft.com/office/drawing/2014/main" id="{5929FED0-AEBC-4157-8920-6E81C9B0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4" y="5630397"/>
            <a:ext cx="3380525" cy="60227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AutoShape 53">
            <a:extLst>
              <a:ext uri="{FF2B5EF4-FFF2-40B4-BE49-F238E27FC236}">
                <a16:creationId xmlns:a16="http://schemas.microsoft.com/office/drawing/2014/main" id="{B63DCBAD-39D7-4901-9FED-115B534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898" y="5630397"/>
            <a:ext cx="3380525" cy="60227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42" name="图片 18441">
            <a:extLst>
              <a:ext uri="{FF2B5EF4-FFF2-40B4-BE49-F238E27FC236}">
                <a16:creationId xmlns:a16="http://schemas.microsoft.com/office/drawing/2014/main" id="{B1B0F07A-A3A3-4A30-9C87-4647266EB1CD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10" y="5785485"/>
            <a:ext cx="3086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灯片编号占位符 3">
            <a:extLst>
              <a:ext uri="{FF2B5EF4-FFF2-40B4-BE49-F238E27FC236}">
                <a16:creationId xmlns:a16="http://schemas.microsoft.com/office/drawing/2014/main" id="{43223E05-8D68-4ADC-9B81-E40657B7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58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LH/RH currents at 2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43">
            <a:extLst>
              <a:ext uri="{FF2B5EF4-FFF2-40B4-BE49-F238E27FC236}">
                <a16:creationId xmlns:a16="http://schemas.microsoft.com/office/drawing/2014/main" id="{1E814323-0594-427B-BBD1-53662549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03" y="1051053"/>
            <a:ext cx="52739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Left-handed/Right-handed currents at 2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55" name="AutoShape 53">
            <a:extLst>
              <a:ext uri="{FF2B5EF4-FFF2-40B4-BE49-F238E27FC236}">
                <a16:creationId xmlns:a16="http://schemas.microsoft.com/office/drawing/2014/main" id="{5C8D58D5-70EB-48AA-A709-A94C6F15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0" y="2418737"/>
            <a:ext cx="6215227" cy="185641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7EAFC57-B75A-4098-BA35-E328F491AC9E}"/>
              </a:ext>
            </a:extLst>
          </p:cNvPr>
          <p:cNvSpPr/>
          <p:nvPr/>
        </p:nvSpPr>
        <p:spPr>
          <a:xfrm>
            <a:off x="1422701" y="2571342"/>
            <a:ext cx="4962918" cy="73623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3F3079A-6A93-4D89-8CEA-A1DD023128FD}"/>
              </a:ext>
            </a:extLst>
          </p:cNvPr>
          <p:cNvSpPr/>
          <p:nvPr/>
        </p:nvSpPr>
        <p:spPr>
          <a:xfrm>
            <a:off x="1422701" y="3425844"/>
            <a:ext cx="4008119" cy="674751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50749BA3-64D7-4145-B6BB-9E258CF3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981" y="2700461"/>
            <a:ext cx="17291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density</a:t>
            </a:r>
          </a:p>
        </p:txBody>
      </p:sp>
      <p:sp>
        <p:nvSpPr>
          <p:cNvPr id="23" name="灯片编号占位符 3">
            <a:extLst>
              <a:ext uri="{FF2B5EF4-FFF2-40B4-BE49-F238E27FC236}">
                <a16:creationId xmlns:a16="http://schemas.microsoft.com/office/drawing/2014/main" id="{07834368-0F14-44C0-ADE8-45D39184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1380" y="6290994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CFC4368-5719-4C9E-ADD8-89608D0F9860}"/>
              </a:ext>
            </a:extLst>
          </p:cNvPr>
          <p:cNvCxnSpPr/>
          <p:nvPr/>
        </p:nvCxnSpPr>
        <p:spPr bwMode="auto">
          <a:xfrm flipV="1">
            <a:off x="4159938" y="2114153"/>
            <a:ext cx="0" cy="6701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3">
            <a:extLst>
              <a:ext uri="{FF2B5EF4-FFF2-40B4-BE49-F238E27FC236}">
                <a16:creationId xmlns:a16="http://schemas.microsoft.com/office/drawing/2014/main" id="{CA6855E7-7111-4BB9-9428-3BD6F7EE8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136" y="1689229"/>
            <a:ext cx="64167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Anomalous magneto-vorticity coupling</a:t>
            </a:r>
            <a:r>
              <a:rPr lang="en-US" altLang="zh-CN" sz="20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K. Hattori, Y. Yin PRL2016</a:t>
            </a:r>
          </a:p>
        </p:txBody>
      </p:sp>
      <p:sp>
        <p:nvSpPr>
          <p:cNvPr id="39" name="Text Box 43">
            <a:extLst>
              <a:ext uri="{FF2B5EF4-FFF2-40B4-BE49-F238E27FC236}">
                <a16:creationId xmlns:a16="http://schemas.microsoft.com/office/drawing/2014/main" id="{FAC43B26-5103-4DD8-987E-ADE7E058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622" y="5436017"/>
            <a:ext cx="3157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7BCFBC1-904A-4D33-9B24-19C5FE653E0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66" y="5515191"/>
            <a:ext cx="2013275" cy="2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9F8B86C-2FB1-4EE4-B551-6919D1E947D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1" y="5498431"/>
            <a:ext cx="1791941" cy="2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AutoShape 53">
            <a:extLst>
              <a:ext uri="{FF2B5EF4-FFF2-40B4-BE49-F238E27FC236}">
                <a16:creationId xmlns:a16="http://schemas.microsoft.com/office/drawing/2014/main" id="{4F4C9C30-9238-47B6-9F1F-5A73325E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03" y="5322883"/>
            <a:ext cx="4955017" cy="63709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AutoShape 24">
            <a:extLst>
              <a:ext uri="{FF2B5EF4-FFF2-40B4-BE49-F238E27FC236}">
                <a16:creationId xmlns:a16="http://schemas.microsoft.com/office/drawing/2014/main" id="{FC719183-EAE1-4DF7-B378-E25A87D8E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201" y="5527181"/>
            <a:ext cx="595242" cy="221184"/>
          </a:xfrm>
          <a:prstGeom prst="rightArrow">
            <a:avLst>
              <a:gd name="adj1" fmla="val 58027"/>
              <a:gd name="adj2" fmla="val 117291"/>
            </a:avLst>
          </a:prstGeom>
          <a:noFill/>
          <a:ln w="12700" algn="ctr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EDB46B-BE95-4CA5-8DD7-E24567B80D3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" y="2682858"/>
            <a:ext cx="5473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2558B3-1115-4CD2-8FC5-5F8A83F60A3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5" y="3481157"/>
            <a:ext cx="3860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7F5818E-86A6-45DE-9CD2-B74D6B06F32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31" y="5508377"/>
            <a:ext cx="914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Text Box 43">
            <a:extLst>
              <a:ext uri="{FF2B5EF4-FFF2-40B4-BE49-F238E27FC236}">
                <a16:creationId xmlns:a16="http://schemas.microsoft.com/office/drawing/2014/main" id="{24C94ADE-049F-4B72-9ADA-D5DCE12E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631" y="3608918"/>
            <a:ext cx="15125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 currents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7718760-06A8-4619-AB4E-BBD99CAD970D}"/>
              </a:ext>
            </a:extLst>
          </p:cNvPr>
          <p:cNvCxnSpPr>
            <a:stCxn id="42" idx="3"/>
          </p:cNvCxnSpPr>
          <p:nvPr/>
        </p:nvCxnSpPr>
        <p:spPr bwMode="auto">
          <a:xfrm flipV="1">
            <a:off x="6385619" y="2932877"/>
            <a:ext cx="485362" cy="6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827A2C85-742D-4561-9691-77DBBC048D41}"/>
              </a:ext>
            </a:extLst>
          </p:cNvPr>
          <p:cNvCxnSpPr>
            <a:endCxn id="47" idx="1"/>
          </p:cNvCxnSpPr>
          <p:nvPr/>
        </p:nvCxnSpPr>
        <p:spPr bwMode="auto">
          <a:xfrm>
            <a:off x="5529808" y="3798320"/>
            <a:ext cx="1351823" cy="10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A2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96B66C6E-C007-485E-9B42-D7E323AEC43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78" y="4482764"/>
            <a:ext cx="1169557" cy="4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Text Box 43">
            <a:extLst>
              <a:ext uri="{FF2B5EF4-FFF2-40B4-BE49-F238E27FC236}">
                <a16:creationId xmlns:a16="http://schemas.microsoft.com/office/drawing/2014/main" id="{D962337B-B3CB-45F3-BBA3-EB392FC8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170" y="4503618"/>
            <a:ext cx="955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strong B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80D9B81-77FD-406A-8ACB-5EFFE1C07513}"/>
              </a:ext>
            </a:extLst>
          </p:cNvPr>
          <p:cNvSpPr txBox="1"/>
          <p:nvPr/>
        </p:nvSpPr>
        <p:spPr>
          <a:xfrm>
            <a:off x="3727137" y="4535142"/>
            <a:ext cx="2381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S. Lin, L. Yang PRD2020: </a:t>
            </a:r>
            <a:endParaRPr lang="zh-CN" altLang="en-US" sz="16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64909B9-DC30-40AC-B9E2-203738F425C8}"/>
              </a:ext>
            </a:extLst>
          </p:cNvPr>
          <p:cNvCxnSpPr/>
          <p:nvPr/>
        </p:nvCxnSpPr>
        <p:spPr bwMode="auto">
          <a:xfrm>
            <a:off x="2694517" y="3934991"/>
            <a:ext cx="0" cy="54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43">
            <a:extLst>
              <a:ext uri="{FF2B5EF4-FFF2-40B4-BE49-F238E27FC236}">
                <a16:creationId xmlns:a16="http://schemas.microsoft.com/office/drawing/2014/main" id="{70BB7B65-2042-4E72-ACDA-3D3778F3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85" y="4522830"/>
            <a:ext cx="31834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N. Yamamoto, D.L. Yang 2103.13208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192420E-60E2-45BC-8766-1E594DB10C5A}"/>
              </a:ext>
            </a:extLst>
          </p:cNvPr>
          <p:cNvCxnSpPr/>
          <p:nvPr/>
        </p:nvCxnSpPr>
        <p:spPr bwMode="auto">
          <a:xfrm>
            <a:off x="4782749" y="3946462"/>
            <a:ext cx="0" cy="5329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AutoShape 53">
            <a:extLst>
              <a:ext uri="{FF2B5EF4-FFF2-40B4-BE49-F238E27FC236}">
                <a16:creationId xmlns:a16="http://schemas.microsoft.com/office/drawing/2014/main" id="{44098504-4E58-435D-93E4-849B7C5F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265" y="5317523"/>
            <a:ext cx="2677960" cy="63709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0B25E16-EE85-4770-B6B0-0FC175D7173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53" y="5567596"/>
            <a:ext cx="1778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85" y="116632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632848" cy="367240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altLang="zh-CN" sz="2400" dirty="0"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Wigner functions up to 2</a:t>
            </a:r>
            <a:r>
              <a:rPr lang="en-US" altLang="zh-CN" sz="2400" b="1" baseline="30000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order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Non-dissipative Currents  up to 2</a:t>
            </a:r>
            <a:r>
              <a:rPr lang="en-US" altLang="zh-CN" sz="2400" b="1" baseline="30000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order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General solution up to 2</a:t>
            </a:r>
            <a:r>
              <a:rPr lang="en-US" altLang="zh-CN" sz="2400" b="1" baseline="30000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order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Vector/Axial currents at 2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43">
            <a:extLst>
              <a:ext uri="{FF2B5EF4-FFF2-40B4-BE49-F238E27FC236}">
                <a16:creationId xmlns:a16="http://schemas.microsoft.com/office/drawing/2014/main" id="{1E814323-0594-427B-BBD1-53662549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66" y="996290"/>
            <a:ext cx="32274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Charge currents at 2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55" name="AutoShape 53">
            <a:extLst>
              <a:ext uri="{FF2B5EF4-FFF2-40B4-BE49-F238E27FC236}">
                <a16:creationId xmlns:a16="http://schemas.microsoft.com/office/drawing/2014/main" id="{5C8D58D5-70EB-48AA-A709-A94C6F15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982" y="1637851"/>
            <a:ext cx="6778244" cy="200833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F1EE750C-0801-4E22-9ACD-5ADCEDF5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88" y="1737975"/>
            <a:ext cx="9324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Vector: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7EAFC57-B75A-4098-BA35-E328F491AC9E}"/>
              </a:ext>
            </a:extLst>
          </p:cNvPr>
          <p:cNvSpPr/>
          <p:nvPr/>
        </p:nvSpPr>
        <p:spPr>
          <a:xfrm>
            <a:off x="2551472" y="1756458"/>
            <a:ext cx="4754641" cy="73623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3F3079A-6A93-4D89-8CEA-A1DD023128FD}"/>
              </a:ext>
            </a:extLst>
          </p:cNvPr>
          <p:cNvSpPr/>
          <p:nvPr/>
        </p:nvSpPr>
        <p:spPr>
          <a:xfrm>
            <a:off x="2573080" y="2601547"/>
            <a:ext cx="3785304" cy="66294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50749BA3-64D7-4145-B6BB-9E258CF3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078" y="4619136"/>
            <a:ext cx="17868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density</a:t>
            </a:r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A687830E-38A5-450D-A13A-12EC9BFF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188" y="4305495"/>
            <a:ext cx="6562220" cy="200833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43">
            <a:extLst>
              <a:ext uri="{FF2B5EF4-FFF2-40B4-BE49-F238E27FC236}">
                <a16:creationId xmlns:a16="http://schemas.microsoft.com/office/drawing/2014/main" id="{5AA01017-803E-4457-A7A6-EE0D0C4D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87" y="4461701"/>
            <a:ext cx="7553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Axial: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67B33D8-0047-42D2-A92C-83EA68CB0D0F}"/>
              </a:ext>
            </a:extLst>
          </p:cNvPr>
          <p:cNvSpPr/>
          <p:nvPr/>
        </p:nvSpPr>
        <p:spPr>
          <a:xfrm>
            <a:off x="2590715" y="4440275"/>
            <a:ext cx="3180685" cy="73623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0877E0A-CCA2-4EF7-A3B3-C77A90D5D650}"/>
              </a:ext>
            </a:extLst>
          </p:cNvPr>
          <p:cNvSpPr/>
          <p:nvPr/>
        </p:nvSpPr>
        <p:spPr>
          <a:xfrm>
            <a:off x="2590715" y="5321139"/>
            <a:ext cx="1704734" cy="66294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C5C8F2ED-0493-4472-AE31-BCE73FA32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430" y="5452556"/>
            <a:ext cx="14116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 current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A56A223-206C-4D10-A588-12BAE78B4B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69" y="3744090"/>
            <a:ext cx="3528392" cy="3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灯片编号占位符 3">
            <a:extLst>
              <a:ext uri="{FF2B5EF4-FFF2-40B4-BE49-F238E27FC236}">
                <a16:creationId xmlns:a16="http://schemas.microsoft.com/office/drawing/2014/main" id="{F688CEAE-65BE-4B44-9B7A-9880E23E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1" name="Text Box 43">
            <a:extLst>
              <a:ext uri="{FF2B5EF4-FFF2-40B4-BE49-F238E27FC236}">
                <a16:creationId xmlns:a16="http://schemas.microsoft.com/office/drawing/2014/main" id="{C29556C5-3860-4130-99E6-C794440F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45" y="2727368"/>
            <a:ext cx="14116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 current</a:t>
            </a: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4BDB0B15-70B4-40E0-BA83-0D1756BC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087" y="1767751"/>
            <a:ext cx="9693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</a:t>
            </a:r>
          </a:p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</a:p>
        </p:txBody>
      </p:sp>
      <p:pic>
        <p:nvPicPr>
          <p:cNvPr id="9" name="图片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83" y="4552491"/>
            <a:ext cx="3695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6" y="5423506"/>
            <a:ext cx="1409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4061876" y="1752827"/>
            <a:ext cx="1654457" cy="737735"/>
          </a:xfrm>
          <a:prstGeom prst="rect">
            <a:avLst/>
          </a:prstGeom>
          <a:solidFill>
            <a:srgbClr val="FAA4B0">
              <a:alpha val="27000"/>
            </a:srgbClr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2586206" y="2624512"/>
            <a:ext cx="2218759" cy="632825"/>
          </a:xfrm>
          <a:prstGeom prst="rect">
            <a:avLst/>
          </a:prstGeom>
          <a:solidFill>
            <a:srgbClr val="FAA4B0">
              <a:alpha val="27000"/>
            </a:srgbClr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7" name="图片 1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25" y="1839211"/>
            <a:ext cx="5435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0FFA2C-1BDE-4AD3-859B-07B4EF9DA9C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32" y="2692708"/>
            <a:ext cx="3708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Hall currents from EM field</a:t>
            </a:r>
          </a:p>
        </p:txBody>
      </p:sp>
      <p:sp>
        <p:nvSpPr>
          <p:cNvPr id="31" name="Text Box 43">
            <a:extLst>
              <a:ext uri="{FF2B5EF4-FFF2-40B4-BE49-F238E27FC236}">
                <a16:creationId xmlns:a16="http://schemas.microsoft.com/office/drawing/2014/main" id="{901B971F-AF04-4B8C-9281-6470FAF0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41" y="1112423"/>
            <a:ext cx="41323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LH / RH Hall coefficient from EM field:</a:t>
            </a:r>
          </a:p>
        </p:txBody>
      </p:sp>
      <p:sp>
        <p:nvSpPr>
          <p:cNvPr id="32" name="AutoShape 53">
            <a:extLst>
              <a:ext uri="{FF2B5EF4-FFF2-40B4-BE49-F238E27FC236}">
                <a16:creationId xmlns:a16="http://schemas.microsoft.com/office/drawing/2014/main" id="{79E088A7-3413-46A0-A60D-EBF46A8D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3" y="1813734"/>
            <a:ext cx="3096344" cy="65682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143273-2DC8-4382-9A92-986FFE2200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7" r="47746"/>
          <a:stretch/>
        </p:blipFill>
        <p:spPr>
          <a:xfrm>
            <a:off x="4557305" y="873113"/>
            <a:ext cx="4567488" cy="2721666"/>
          </a:xfrm>
          <a:prstGeom prst="rect">
            <a:avLst/>
          </a:prstGeom>
        </p:spPr>
      </p:pic>
      <p:sp>
        <p:nvSpPr>
          <p:cNvPr id="23" name="灯片编号占位符 3">
            <a:extLst>
              <a:ext uri="{FF2B5EF4-FFF2-40B4-BE49-F238E27FC236}">
                <a16:creationId xmlns:a16="http://schemas.microsoft.com/office/drawing/2014/main" id="{07834368-0F14-44C0-ADE8-45D39184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5FEE71-85E0-429A-BFD0-D77D641DF40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81710"/>
            <a:ext cx="2935630" cy="2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BCCDD0-625D-4419-8405-29ED23DD6856}"/>
                  </a:ext>
                </a:extLst>
              </p:cNvPr>
              <p:cNvSpPr txBox="1"/>
              <p:nvPr/>
            </p:nvSpPr>
            <p:spPr>
              <a:xfrm>
                <a:off x="702472" y="3935350"/>
                <a:ext cx="894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|: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BCCDD0-625D-4419-8405-29ED23DD6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2" y="3935350"/>
                <a:ext cx="894925" cy="276999"/>
              </a:xfrm>
              <a:prstGeom prst="rect">
                <a:avLst/>
              </a:prstGeom>
              <a:blipFill>
                <a:blip r:embed="rId14"/>
                <a:stretch>
                  <a:fillRect l="-11565" t="-28889" r="-15646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utoShape 53">
            <a:extLst>
              <a:ext uri="{FF2B5EF4-FFF2-40B4-BE49-F238E27FC236}">
                <a16:creationId xmlns:a16="http://schemas.microsoft.com/office/drawing/2014/main" id="{221239DE-7460-4671-BB9E-EBDC3989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917" y="3784618"/>
            <a:ext cx="2031594" cy="71192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5BBC622-AF55-4163-AFEA-47901056ECDB}"/>
                  </a:ext>
                </a:extLst>
              </p:cNvPr>
              <p:cNvSpPr txBox="1"/>
              <p:nvPr/>
            </p:nvSpPr>
            <p:spPr>
              <a:xfrm>
                <a:off x="4732714" y="4002078"/>
                <a:ext cx="894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|: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5BBC622-AF55-4163-AFEA-47901056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714" y="4002078"/>
                <a:ext cx="894925" cy="276999"/>
              </a:xfrm>
              <a:prstGeom prst="rect">
                <a:avLst/>
              </a:prstGeom>
              <a:blipFill>
                <a:blip r:embed="rId15"/>
                <a:stretch>
                  <a:fillRect l="-11565" t="-28889" r="-15646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53">
            <a:extLst>
              <a:ext uri="{FF2B5EF4-FFF2-40B4-BE49-F238E27FC236}">
                <a16:creationId xmlns:a16="http://schemas.microsoft.com/office/drawing/2014/main" id="{B37032FD-EC78-49A4-B851-B4FF1DBB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834089"/>
            <a:ext cx="2196899" cy="72404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BDE17E91-69EB-411B-9991-565A10FC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62783"/>
            <a:ext cx="35557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 and axial Hall coefficient: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A8B7BD-2634-47B0-AB97-6370809C5DB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96" y="4027942"/>
            <a:ext cx="1485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8A89AF-472C-45C6-99C6-FB8A171531A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51" y="4073849"/>
            <a:ext cx="1281115" cy="2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16" y="1882406"/>
            <a:ext cx="2592288" cy="5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8" y="2874004"/>
            <a:ext cx="2900614" cy="5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9A4F3A2-D35A-4285-9B11-1BE92139B544}"/>
              </a:ext>
            </a:extLst>
          </p:cNvPr>
          <p:cNvCxnSpPr/>
          <p:nvPr/>
        </p:nvCxnSpPr>
        <p:spPr bwMode="auto">
          <a:xfrm>
            <a:off x="6876256" y="1656546"/>
            <a:ext cx="0" cy="7401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2365758A-C1E5-4275-84F2-DADA67BF76C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48" y="2539635"/>
            <a:ext cx="569438" cy="2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" y="5511652"/>
            <a:ext cx="2133227" cy="4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62" y="5511652"/>
            <a:ext cx="2133226" cy="4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图片 23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8" y="5629352"/>
            <a:ext cx="1078152" cy="2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28" y="5625925"/>
            <a:ext cx="1282700" cy="2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EC7195D1-BFE1-4831-928E-C48D92A6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72" y="5389616"/>
            <a:ext cx="2357360" cy="70368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48F87764-08A2-498C-9055-3F3DFBF0C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42" y="5393357"/>
            <a:ext cx="2357360" cy="70368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6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Stress tensor at 0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th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and 1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st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43">
            <a:extLst>
              <a:ext uri="{FF2B5EF4-FFF2-40B4-BE49-F238E27FC236}">
                <a16:creationId xmlns:a16="http://schemas.microsoft.com/office/drawing/2014/main" id="{1E814323-0594-427B-BBD1-53662549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92" y="1277459"/>
            <a:ext cx="27447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Canonical stress tensor:</a:t>
            </a:r>
          </a:p>
        </p:txBody>
      </p:sp>
      <p:sp>
        <p:nvSpPr>
          <p:cNvPr id="55" name="AutoShape 53">
            <a:extLst>
              <a:ext uri="{FF2B5EF4-FFF2-40B4-BE49-F238E27FC236}">
                <a16:creationId xmlns:a16="http://schemas.microsoft.com/office/drawing/2014/main" id="{5C8D58D5-70EB-48AA-A709-A94C6F15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150503"/>
            <a:ext cx="4680520" cy="78502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C9A306-5E6B-4915-9B9A-838686741A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85" y="5678623"/>
            <a:ext cx="4872360" cy="5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6" name="AutoShape 53">
            <a:extLst>
              <a:ext uri="{FF2B5EF4-FFF2-40B4-BE49-F238E27FC236}">
                <a16:creationId xmlns:a16="http://schemas.microsoft.com/office/drawing/2014/main" id="{A3EA027F-F9E5-4679-8D62-7A03FF0B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720895"/>
            <a:ext cx="7056784" cy="256925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53">
            <a:extLst>
              <a:ext uri="{FF2B5EF4-FFF2-40B4-BE49-F238E27FC236}">
                <a16:creationId xmlns:a16="http://schemas.microsoft.com/office/drawing/2014/main" id="{16169B02-9431-41FE-A1B0-FA8F077A6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5557469"/>
            <a:ext cx="5400600" cy="80098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5AF3082-9256-4469-95BA-7839A3F0DC1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37" y="4426093"/>
            <a:ext cx="4350168" cy="4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D0F5EBE5-3728-40CE-97C8-0B793B6FADB4}"/>
              </a:ext>
            </a:extLst>
          </p:cNvPr>
          <p:cNvSpPr/>
          <p:nvPr/>
        </p:nvSpPr>
        <p:spPr>
          <a:xfrm>
            <a:off x="2099306" y="3459095"/>
            <a:ext cx="3822530" cy="649177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AF125CB-2D7A-40A0-988E-D5EAE35D3E0B}"/>
              </a:ext>
            </a:extLst>
          </p:cNvPr>
          <p:cNvSpPr/>
          <p:nvPr/>
        </p:nvSpPr>
        <p:spPr>
          <a:xfrm>
            <a:off x="2097529" y="4347618"/>
            <a:ext cx="4418688" cy="649177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8517CE94-D30E-4BB3-A6D3-89C33F15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171" y="3606880"/>
            <a:ext cx="129747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</a:t>
            </a:r>
          </a:p>
        </p:txBody>
      </p:sp>
      <p:sp>
        <p:nvSpPr>
          <p:cNvPr id="51" name="Text Box 43">
            <a:extLst>
              <a:ext uri="{FF2B5EF4-FFF2-40B4-BE49-F238E27FC236}">
                <a16:creationId xmlns:a16="http://schemas.microsoft.com/office/drawing/2014/main" id="{79F9C45B-46CB-4428-AB7E-53DC7DCF7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325" y="4492865"/>
            <a:ext cx="17055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Antisymmetric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9CDEBD5-CC13-49D6-9448-BC0FDED181B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8" y="2810539"/>
            <a:ext cx="2425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E24CB27-FB8F-4319-835C-DB9A93E2B0F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8" y="3530633"/>
            <a:ext cx="45974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4FAE6B8F-C1E5-495D-A96A-B4BE2D30A753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32905"/>
            <a:ext cx="18796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3" name="Text Box 43">
            <a:extLst>
              <a:ext uri="{FF2B5EF4-FFF2-40B4-BE49-F238E27FC236}">
                <a16:creationId xmlns:a16="http://schemas.microsoft.com/office/drawing/2014/main" id="{FF31D254-9437-4919-AA25-505B8E73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70" y="2162513"/>
            <a:ext cx="37485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Total stress tensor up to 1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order:</a:t>
            </a:r>
          </a:p>
        </p:txBody>
      </p:sp>
      <p:sp>
        <p:nvSpPr>
          <p:cNvPr id="64" name="Text Box 43">
            <a:extLst>
              <a:ext uri="{FF2B5EF4-FFF2-40B4-BE49-F238E27FC236}">
                <a16:creationId xmlns:a16="http://schemas.microsoft.com/office/drawing/2014/main" id="{A65005A4-E57D-498F-9FB6-ECF68CC2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70" y="5776020"/>
            <a:ext cx="17809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Energy density:</a:t>
            </a: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CC0C1719-1341-4FBE-93EB-3654323D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84C946-AD26-4714-9E6E-0FA54C2A54F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4" y="1413854"/>
            <a:ext cx="1638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Stress tensor at 2</a:t>
            </a:r>
            <a:r>
              <a:rPr lang="en-US" altLang="zh-CN" sz="3200" baseline="300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 order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AutoShape 53">
            <a:extLst>
              <a:ext uri="{FF2B5EF4-FFF2-40B4-BE49-F238E27FC236}">
                <a16:creationId xmlns:a16="http://schemas.microsoft.com/office/drawing/2014/main" id="{DCAEEDC6-0596-49B5-9C1A-F28A2BCD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84" y="1343858"/>
            <a:ext cx="7499569" cy="268044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34682FC-9933-4F15-851B-47AA2B743472}"/>
              </a:ext>
            </a:extLst>
          </p:cNvPr>
          <p:cNvSpPr txBox="1"/>
          <p:nvPr/>
        </p:nvSpPr>
        <p:spPr>
          <a:xfrm>
            <a:off x="4804010" y="917164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1600" dirty="0"/>
              <a:t>:  vorticity tensor</a:t>
            </a:r>
            <a:endParaRPr lang="zh-CN" altLang="en-US" sz="16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CDFF867-1FDF-4DA8-A7AF-ED5A9AABB780}"/>
              </a:ext>
            </a:extLst>
          </p:cNvPr>
          <p:cNvSpPr txBox="1"/>
          <p:nvPr/>
        </p:nvSpPr>
        <p:spPr>
          <a:xfrm>
            <a:off x="6804807" y="931955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zh-CN" sz="1600" dirty="0"/>
              <a:t>:  EM tensor</a:t>
            </a:r>
            <a:endParaRPr lang="zh-CN" altLang="en-US" sz="1600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051C82C3-F9EA-44F4-970A-E095BA03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2" name="AutoShape 53">
            <a:extLst>
              <a:ext uri="{FF2B5EF4-FFF2-40B4-BE49-F238E27FC236}">
                <a16:creationId xmlns:a16="http://schemas.microsoft.com/office/drawing/2014/main" id="{A4F59C18-C7F1-479C-8175-4C10CD7D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84" y="4801672"/>
            <a:ext cx="7479575" cy="74514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1C18FC-1ED7-45CD-BA95-68878C021CBF}"/>
              </a:ext>
            </a:extLst>
          </p:cNvPr>
          <p:cNvSpPr txBox="1"/>
          <p:nvPr/>
        </p:nvSpPr>
        <p:spPr>
          <a:xfrm>
            <a:off x="6464738" y="4208897"/>
            <a:ext cx="15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 divergence</a:t>
            </a:r>
            <a:endParaRPr lang="zh-CN" altLang="en-US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2E67883C-59EA-4FF5-8036-0829E2860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28" y="855608"/>
            <a:ext cx="3582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Total stress tensor at 2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order: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007C898-C32A-47A6-8758-AB0D3FCF57B1}"/>
              </a:ext>
            </a:extLst>
          </p:cNvPr>
          <p:cNvSpPr txBox="1"/>
          <p:nvPr/>
        </p:nvSpPr>
        <p:spPr>
          <a:xfrm>
            <a:off x="752798" y="418487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Dimensional regularization:</a:t>
            </a:r>
            <a:endParaRPr lang="zh-CN" altLang="en-US" dirty="0"/>
          </a:p>
        </p:txBody>
      </p:sp>
      <p:pic>
        <p:nvPicPr>
          <p:cNvPr id="18435" name="图片 18434">
            <a:extLst>
              <a:ext uri="{FF2B5EF4-FFF2-40B4-BE49-F238E27FC236}">
                <a16:creationId xmlns:a16="http://schemas.microsoft.com/office/drawing/2014/main" id="{78671A0D-0B65-4DE3-A7B9-36DCEE05476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1456864"/>
            <a:ext cx="619397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B3D0AC88-A7DE-4090-8A6E-3F5116DF946C}"/>
              </a:ext>
            </a:extLst>
          </p:cNvPr>
          <p:cNvCxnSpPr/>
          <p:nvPr/>
        </p:nvCxnSpPr>
        <p:spPr bwMode="auto">
          <a:xfrm flipH="1">
            <a:off x="6660233" y="5948138"/>
            <a:ext cx="1440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0" name="直接连接符 18449">
            <a:extLst>
              <a:ext uri="{FF2B5EF4-FFF2-40B4-BE49-F238E27FC236}">
                <a16:creationId xmlns:a16="http://schemas.microsoft.com/office/drawing/2014/main" id="{3B03F114-E188-4949-9246-D0A14E40559C}"/>
              </a:ext>
            </a:extLst>
          </p:cNvPr>
          <p:cNvCxnSpPr/>
          <p:nvPr/>
        </p:nvCxnSpPr>
        <p:spPr bwMode="auto">
          <a:xfrm>
            <a:off x="8100392" y="5266731"/>
            <a:ext cx="0" cy="674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54" name="图片 18453">
            <a:extLst>
              <a:ext uri="{FF2B5EF4-FFF2-40B4-BE49-F238E27FC236}">
                <a16:creationId xmlns:a16="http://schemas.microsoft.com/office/drawing/2014/main" id="{ABBB80BF-BB64-4513-8D62-D6606ADED47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7" y="5718586"/>
            <a:ext cx="33401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E5BBF8B-679C-47EE-9F7D-BE0DB776099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3" y="4840600"/>
            <a:ext cx="71501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9" y="4271765"/>
            <a:ext cx="1797004" cy="3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36571"/>
            <a:ext cx="330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F0E13D9-10F4-4091-BA09-CCE240803E30}"/>
              </a:ext>
            </a:extLst>
          </p:cNvPr>
          <p:cNvCxnSpPr/>
          <p:nvPr/>
        </p:nvCxnSpPr>
        <p:spPr bwMode="auto">
          <a:xfrm flipV="1">
            <a:off x="6012160" y="4561059"/>
            <a:ext cx="648073" cy="321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3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The conservation Laws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081E07-23BF-4ED8-913F-FB502F48CBE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65" y="5418724"/>
            <a:ext cx="1447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BD6EC4-3EF1-4395-9DE3-B74A2FA89B1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7" y="5422753"/>
            <a:ext cx="25019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AutoShape 53">
            <a:extLst>
              <a:ext uri="{FF2B5EF4-FFF2-40B4-BE49-F238E27FC236}">
                <a16:creationId xmlns:a16="http://schemas.microsoft.com/office/drawing/2014/main" id="{55EE249E-C18A-4910-873C-6E9656EDB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175" y="2466679"/>
            <a:ext cx="2323192" cy="85469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541C832-5BFE-4CAC-A9D1-795C21227185}"/>
              </a:ext>
            </a:extLst>
          </p:cNvPr>
          <p:cNvSpPr txBox="1"/>
          <p:nvPr/>
        </p:nvSpPr>
        <p:spPr>
          <a:xfrm>
            <a:off x="1619079" y="1892662"/>
            <a:ext cx="21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Charge conservation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BB5B21C-6B97-4FED-AF98-1B94534543C1}"/>
              </a:ext>
            </a:extLst>
          </p:cNvPr>
          <p:cNvSpPr txBox="1"/>
          <p:nvPr/>
        </p:nvSpPr>
        <p:spPr>
          <a:xfrm>
            <a:off x="5383982" y="1885332"/>
            <a:ext cx="15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Chiral anomaly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utoShape 53">
            <a:extLst>
              <a:ext uri="{FF2B5EF4-FFF2-40B4-BE49-F238E27FC236}">
                <a16:creationId xmlns:a16="http://schemas.microsoft.com/office/drawing/2014/main" id="{04A4EF55-C261-47E2-A4B4-CEB8E88B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86" y="5095640"/>
            <a:ext cx="6764560" cy="85469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14CCEAB-5C52-42E9-B6F9-E18F615D7945}"/>
              </a:ext>
            </a:extLst>
          </p:cNvPr>
          <p:cNvSpPr txBox="1"/>
          <p:nvPr/>
        </p:nvSpPr>
        <p:spPr>
          <a:xfrm>
            <a:off x="1031682" y="4539449"/>
            <a:ext cx="497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Symmetric and antisymmetric part of stress tensor: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灯片编号占位符 3">
            <a:extLst>
              <a:ext uri="{FF2B5EF4-FFF2-40B4-BE49-F238E27FC236}">
                <a16:creationId xmlns:a16="http://schemas.microsoft.com/office/drawing/2014/main" id="{6C72A3E2-97B1-4B3C-A8D4-724F4BF3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50FD674-B5B6-4510-9272-56271C28E39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20" y="1306335"/>
            <a:ext cx="3431649" cy="3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71946D-06F0-46B7-8F60-004613A1E01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97" y="3848035"/>
            <a:ext cx="1744916" cy="3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CAF564-074D-41B5-B873-3443D3D4768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75" y="2722726"/>
            <a:ext cx="1223100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BF3E7B-24E6-47D1-81BD-47356CBB5E51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6" y="2606740"/>
            <a:ext cx="2012279" cy="5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AutoShape 53">
            <a:extLst>
              <a:ext uri="{FF2B5EF4-FFF2-40B4-BE49-F238E27FC236}">
                <a16:creationId xmlns:a16="http://schemas.microsoft.com/office/drawing/2014/main" id="{D9AD4D75-F61D-4FAC-B6C0-BEAB71D1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711" y="3628436"/>
            <a:ext cx="2778488" cy="69141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0E2209-9FC7-48A0-A4D9-CF7CF4508898}"/>
              </a:ext>
            </a:extLst>
          </p:cNvPr>
          <p:cNvSpPr txBox="1"/>
          <p:nvPr/>
        </p:nvSpPr>
        <p:spPr>
          <a:xfrm>
            <a:off x="1031682" y="3628436"/>
            <a:ext cx="336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Energy-momentum conservation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53">
            <a:extLst>
              <a:ext uri="{FF2B5EF4-FFF2-40B4-BE49-F238E27FC236}">
                <a16:creationId xmlns:a16="http://schemas.microsoft.com/office/drawing/2014/main" id="{F600441A-29D9-4B84-9B5A-FD643300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050" y="2447045"/>
            <a:ext cx="2272772" cy="85469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B36D57F-CA79-4885-921C-9C417D66E342}"/>
              </a:ext>
            </a:extLst>
          </p:cNvPr>
          <p:cNvSpPr txBox="1"/>
          <p:nvPr/>
        </p:nvSpPr>
        <p:spPr>
          <a:xfrm>
            <a:off x="950100" y="1015234"/>
            <a:ext cx="301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Global equilibrium conditions: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utoShape 53">
            <a:extLst>
              <a:ext uri="{FF2B5EF4-FFF2-40B4-BE49-F238E27FC236}">
                <a16:creationId xmlns:a16="http://schemas.microsoft.com/office/drawing/2014/main" id="{D4FC85E8-E316-493A-83C9-A5838B1B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782" y="1086859"/>
            <a:ext cx="3791593" cy="65244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Trace of stress tensor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AutoShape 53">
            <a:extLst>
              <a:ext uri="{FF2B5EF4-FFF2-40B4-BE49-F238E27FC236}">
                <a16:creationId xmlns:a16="http://schemas.microsoft.com/office/drawing/2014/main" id="{016FB266-A95D-475A-9C4D-F6CA0EA8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37" y="1764166"/>
            <a:ext cx="3816424" cy="96529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428E673-1047-46CF-A2EA-AA8E39734D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1" y="2068894"/>
            <a:ext cx="3476716" cy="3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AutoShape 53">
            <a:extLst>
              <a:ext uri="{FF2B5EF4-FFF2-40B4-BE49-F238E27FC236}">
                <a16:creationId xmlns:a16="http://schemas.microsoft.com/office/drawing/2014/main" id="{B55457D2-AC70-4D46-97FD-667E09D6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099" y="1722870"/>
            <a:ext cx="2437417" cy="96529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0CBE99F-4077-4FDB-8A57-1939F913526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63" y="2013248"/>
            <a:ext cx="2171095" cy="4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AutoShape 24">
            <a:extLst>
              <a:ext uri="{FF2B5EF4-FFF2-40B4-BE49-F238E27FC236}">
                <a16:creationId xmlns:a16="http://schemas.microsoft.com/office/drawing/2014/main" id="{4631A969-FB63-4FAD-837F-67A2CFC0FF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24180" y="2064321"/>
            <a:ext cx="634817" cy="307445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AC58EB5-5692-43A0-A7C3-B5AF52A15BF7}"/>
              </a:ext>
            </a:extLst>
          </p:cNvPr>
          <p:cNvSpPr txBox="1"/>
          <p:nvPr/>
        </p:nvSpPr>
        <p:spPr>
          <a:xfrm>
            <a:off x="748362" y="1081108"/>
            <a:ext cx="375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Traceless stress tensor order by order: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61" name="图片 18460">
            <a:extLst>
              <a:ext uri="{FF2B5EF4-FFF2-40B4-BE49-F238E27FC236}">
                <a16:creationId xmlns:a16="http://schemas.microsoft.com/office/drawing/2014/main" id="{C1A7EB69-D559-4083-A915-AA1664E1AFE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87" y="4505331"/>
            <a:ext cx="449200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463" name="图片 18462">
            <a:extLst>
              <a:ext uri="{FF2B5EF4-FFF2-40B4-BE49-F238E27FC236}">
                <a16:creationId xmlns:a16="http://schemas.microsoft.com/office/drawing/2014/main" id="{E01549FC-3434-404B-ADC9-A0B0245B489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87" y="5151811"/>
            <a:ext cx="5284093" cy="4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985175E-2280-495A-B6F0-2D6FD4F6BED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84" y="5290797"/>
            <a:ext cx="292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5153BD96-9D08-4BD0-AFEB-F9F8D93CC3AD}"/>
              </a:ext>
            </a:extLst>
          </p:cNvPr>
          <p:cNvSpPr txBox="1"/>
          <p:nvPr/>
        </p:nvSpPr>
        <p:spPr>
          <a:xfrm>
            <a:off x="746316" y="3071987"/>
            <a:ext cx="552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Separate contribution from pure electromagnetic field: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1A5A30E9-B23F-4553-9DA8-BCEFCEF7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76" y="3681398"/>
            <a:ext cx="7429532" cy="23398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4857B86-B012-49C8-B933-5CB99ED04526}"/>
              </a:ext>
            </a:extLst>
          </p:cNvPr>
          <p:cNvSpPr/>
          <p:nvPr/>
        </p:nvSpPr>
        <p:spPr>
          <a:xfrm>
            <a:off x="4952925" y="3787958"/>
            <a:ext cx="3136612" cy="555383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AAE18D-4A13-40D1-AD96-15BE5C184AD6}"/>
              </a:ext>
            </a:extLst>
          </p:cNvPr>
          <p:cNvSpPr/>
          <p:nvPr/>
        </p:nvSpPr>
        <p:spPr>
          <a:xfrm>
            <a:off x="6679312" y="4474301"/>
            <a:ext cx="1410225" cy="488621"/>
          </a:xfrm>
          <a:prstGeom prst="rect">
            <a:avLst/>
          </a:prstGeom>
          <a:ln w="28575">
            <a:solidFill>
              <a:srgbClr val="0000FF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F3553C-A736-456E-ACD6-A698A452524D}"/>
              </a:ext>
            </a:extLst>
          </p:cNvPr>
          <p:cNvSpPr/>
          <p:nvPr/>
        </p:nvSpPr>
        <p:spPr>
          <a:xfrm>
            <a:off x="7452320" y="5082829"/>
            <a:ext cx="673938" cy="488621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99D875-57A4-4275-A669-B7C14686626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2" y="3808674"/>
            <a:ext cx="36322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7B07FE-DF9B-4568-991D-8A43C1D0894C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47" y="3198082"/>
            <a:ext cx="1130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灯片编号占位符 3">
            <a:extLst>
              <a:ext uri="{FF2B5EF4-FFF2-40B4-BE49-F238E27FC236}">
                <a16:creationId xmlns:a16="http://schemas.microsoft.com/office/drawing/2014/main" id="{101F1D22-5FF1-4755-B967-E7F081F5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161A01-859C-4997-8342-4E11A7281521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75" y="4528844"/>
            <a:ext cx="1151609" cy="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666697-F70F-4702-A843-BB0AC51EEDAD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81" y="3826087"/>
            <a:ext cx="2975103" cy="4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86429A1-41B2-4EB4-A496-B3AFFA73FA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2" y="4057611"/>
            <a:ext cx="57404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0" name="AutoShape 53">
            <a:extLst>
              <a:ext uri="{FF2B5EF4-FFF2-40B4-BE49-F238E27FC236}">
                <a16:creationId xmlns:a16="http://schemas.microsoft.com/office/drawing/2014/main" id="{EC04BCCB-D7D3-49AC-8194-33E03BA7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95" y="3994744"/>
            <a:ext cx="7671610" cy="134754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 field contribution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AED4E5-FFCE-4314-AE07-AB42D661D4E4}"/>
              </a:ext>
            </a:extLst>
          </p:cNvPr>
          <p:cNvSpPr txBox="1"/>
          <p:nvPr/>
        </p:nvSpPr>
        <p:spPr>
          <a:xfrm>
            <a:off x="546351" y="1331045"/>
            <a:ext cx="211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divergence part: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ED22EDE-0F13-4FF0-9A04-52198A35208A}"/>
              </a:ext>
            </a:extLst>
          </p:cNvPr>
          <p:cNvSpPr txBox="1"/>
          <p:nvPr/>
        </p:nvSpPr>
        <p:spPr>
          <a:xfrm>
            <a:off x="534522" y="2577808"/>
            <a:ext cx="24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Trace anomaly for QED: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63" name="图片 18462">
            <a:extLst>
              <a:ext uri="{FF2B5EF4-FFF2-40B4-BE49-F238E27FC236}">
                <a16:creationId xmlns:a16="http://schemas.microsoft.com/office/drawing/2014/main" id="{1293CC6E-841F-4075-AD75-A43CAFF558A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2" y="2798809"/>
            <a:ext cx="647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6" name="AutoShape 53">
            <a:extLst>
              <a:ext uri="{FF2B5EF4-FFF2-40B4-BE49-F238E27FC236}">
                <a16:creationId xmlns:a16="http://schemas.microsoft.com/office/drawing/2014/main" id="{0021251A-B1B2-4322-BA3F-4B76D901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302097"/>
            <a:ext cx="3898872" cy="7316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AutoShape 53">
            <a:extLst>
              <a:ext uri="{FF2B5EF4-FFF2-40B4-BE49-F238E27FC236}">
                <a16:creationId xmlns:a16="http://schemas.microsoft.com/office/drawing/2014/main" id="{E62E2597-7272-45CF-9AF5-E43F5F5A5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356" y="2526459"/>
            <a:ext cx="3898873" cy="7316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592E0FE2-5062-4524-9871-CFA2E986B102}"/>
              </a:ext>
            </a:extLst>
          </p:cNvPr>
          <p:cNvSpPr txBox="1"/>
          <p:nvPr/>
        </p:nvSpPr>
        <p:spPr>
          <a:xfrm>
            <a:off x="534522" y="3444155"/>
            <a:ext cx="744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total stress tensor by including the quantum correction from gauge field: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E69D90D6-17C5-416A-B2A4-B3C5BEC8A8A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42" y="1470901"/>
            <a:ext cx="3594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3EB3868-C8F8-4640-B440-BF8E8BCEFE8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26" y="2709909"/>
            <a:ext cx="10795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1" name="文本框 100">
            <a:extLst>
              <a:ext uri="{FF2B5EF4-FFF2-40B4-BE49-F238E27FC236}">
                <a16:creationId xmlns:a16="http://schemas.microsoft.com/office/drawing/2014/main" id="{F94B7F2E-A209-4C28-AB61-2102EDD370D0}"/>
              </a:ext>
            </a:extLst>
          </p:cNvPr>
          <p:cNvSpPr txBox="1"/>
          <p:nvPr/>
        </p:nvSpPr>
        <p:spPr>
          <a:xfrm>
            <a:off x="604117" y="5643718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Trace anomaly: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AutoShape 53">
            <a:extLst>
              <a:ext uri="{FF2B5EF4-FFF2-40B4-BE49-F238E27FC236}">
                <a16:creationId xmlns:a16="http://schemas.microsoft.com/office/drawing/2014/main" id="{6FF0999A-5F29-47BF-BB66-7DEA19A4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554" y="5586413"/>
            <a:ext cx="2362587" cy="6588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A61222C1-7871-41BD-A455-ECD9DE147F40}"/>
              </a:ext>
            </a:extLst>
          </p:cNvPr>
          <p:cNvSpPr/>
          <p:nvPr/>
        </p:nvSpPr>
        <p:spPr>
          <a:xfrm>
            <a:off x="2309743" y="4505688"/>
            <a:ext cx="4524514" cy="453346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7" name="灯片编号占位符 3">
            <a:extLst>
              <a:ext uri="{FF2B5EF4-FFF2-40B4-BE49-F238E27FC236}">
                <a16:creationId xmlns:a16="http://schemas.microsoft.com/office/drawing/2014/main" id="{7C2E829C-F8BB-4EBA-B47B-118E5BC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296661-1663-49FF-8421-B87565B6713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8" y="2643733"/>
            <a:ext cx="172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1B7334-285E-4170-8D4A-66A71E15022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3" y="5629177"/>
            <a:ext cx="1943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8B21E06-FA50-4A55-AB37-260927DCC654}"/>
              </a:ext>
            </a:extLst>
          </p:cNvPr>
          <p:cNvCxnSpPr>
            <a:stCxn id="103" idx="3"/>
          </p:cNvCxnSpPr>
          <p:nvPr/>
        </p:nvCxnSpPr>
        <p:spPr bwMode="auto">
          <a:xfrm>
            <a:off x="6834257" y="4732361"/>
            <a:ext cx="7857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06B9F5D-1EDF-4407-BA93-4F9F13B43E65}"/>
              </a:ext>
            </a:extLst>
          </p:cNvPr>
          <p:cNvCxnSpPr/>
          <p:nvPr/>
        </p:nvCxnSpPr>
        <p:spPr bwMode="auto">
          <a:xfrm>
            <a:off x="7606777" y="4732361"/>
            <a:ext cx="13223" cy="11834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66D339F-C300-417C-8E2D-434E718C9D09}"/>
              </a:ext>
            </a:extLst>
          </p:cNvPr>
          <p:cNvCxnSpPr>
            <a:endCxn id="102" idx="3"/>
          </p:cNvCxnSpPr>
          <p:nvPr/>
        </p:nvCxnSpPr>
        <p:spPr bwMode="auto">
          <a:xfrm flipH="1">
            <a:off x="6156141" y="5915819"/>
            <a:ext cx="144408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1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53">
            <a:extLst>
              <a:ext uri="{FF2B5EF4-FFF2-40B4-BE49-F238E27FC236}">
                <a16:creationId xmlns:a16="http://schemas.microsoft.com/office/drawing/2014/main" id="{EC04BCCB-D7D3-49AC-8194-33E03BA7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814" y="1456762"/>
            <a:ext cx="7200800" cy="337697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Other possible solutions</a:t>
            </a:r>
          </a:p>
        </p:txBody>
      </p:sp>
      <p:sp>
        <p:nvSpPr>
          <p:cNvPr id="102" name="AutoShape 53">
            <a:extLst>
              <a:ext uri="{FF2B5EF4-FFF2-40B4-BE49-F238E27FC236}">
                <a16:creationId xmlns:a16="http://schemas.microsoft.com/office/drawing/2014/main" id="{6FF0999A-5F29-47BF-BB66-7DEA19A4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5" y="5210075"/>
            <a:ext cx="4409679" cy="74259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" name="灯片编号占位符 3">
            <a:extLst>
              <a:ext uri="{FF2B5EF4-FFF2-40B4-BE49-F238E27FC236}">
                <a16:creationId xmlns:a16="http://schemas.microsoft.com/office/drawing/2014/main" id="{7C2E829C-F8BB-4EBA-B47B-118E5BC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96D053-A838-4E39-B449-B56C1DED14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3083"/>
            <a:ext cx="65151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B0ABF5-3BE4-4388-9590-742A05E586A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6286"/>
            <a:ext cx="1879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8FD0D8D-FD7C-4CB4-9F61-FDDA3EB1E82E}"/>
              </a:ext>
            </a:extLst>
          </p:cNvPr>
          <p:cNvSpPr txBox="1"/>
          <p:nvPr/>
        </p:nvSpPr>
        <p:spPr>
          <a:xfrm>
            <a:off x="1090446" y="5356956"/>
            <a:ext cx="27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only constraint is from 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BE250EE-5EF7-494B-89FC-88C053D4037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68" y="5406286"/>
            <a:ext cx="19431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626A648-4B60-4FAB-8934-31E8DDEA5B70}"/>
              </a:ext>
            </a:extLst>
          </p:cNvPr>
          <p:cNvSpPr txBox="1"/>
          <p:nvPr/>
        </p:nvSpPr>
        <p:spPr>
          <a:xfrm>
            <a:off x="1060849" y="905333"/>
            <a:ext cx="586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Revisit the possible </a:t>
            </a:r>
            <a:r>
              <a:rPr lang="en-US" altLang="zh-CN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missed contribution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 Wigner functions 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53">
            <a:extLst>
              <a:ext uri="{FF2B5EF4-FFF2-40B4-BE49-F238E27FC236}">
                <a16:creationId xmlns:a16="http://schemas.microsoft.com/office/drawing/2014/main" id="{EC04BCCB-D7D3-49AC-8194-33E03BA7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484784"/>
            <a:ext cx="5076277" cy="11159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General Lorentz structure</a:t>
            </a:r>
          </a:p>
        </p:txBody>
      </p:sp>
      <p:sp>
        <p:nvSpPr>
          <p:cNvPr id="107" name="灯片编号占位符 3">
            <a:extLst>
              <a:ext uri="{FF2B5EF4-FFF2-40B4-BE49-F238E27FC236}">
                <a16:creationId xmlns:a16="http://schemas.microsoft.com/office/drawing/2014/main" id="{7C2E829C-F8BB-4EBA-B47B-118E5BC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8" name="AutoShape 53">
            <a:extLst>
              <a:ext uri="{FF2B5EF4-FFF2-40B4-BE49-F238E27FC236}">
                <a16:creationId xmlns:a16="http://schemas.microsoft.com/office/drawing/2014/main" id="{61B33AE2-570D-4E99-90E7-18E2AE0D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38" y="2846025"/>
            <a:ext cx="8000910" cy="223419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utoShape 53">
            <a:extLst>
              <a:ext uri="{FF2B5EF4-FFF2-40B4-BE49-F238E27FC236}">
                <a16:creationId xmlns:a16="http://schemas.microsoft.com/office/drawing/2014/main" id="{A1BA04F7-35D1-4955-921D-EE4E3E9B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193" y="5519484"/>
            <a:ext cx="4320480" cy="65353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B36854-A881-4FB4-A526-6559F4CA19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16" y="5579510"/>
            <a:ext cx="3924300" cy="4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A73D9A-5B58-451C-84BA-F54616C78CB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58" y="1617011"/>
            <a:ext cx="4406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1EF2997-33EE-4850-8EA9-5B6A2FA252D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26231"/>
            <a:ext cx="6997700" cy="3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7F2088-D332-4088-A578-397EE27F8E8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6" y="3689081"/>
            <a:ext cx="7478972" cy="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3DEE54-6A8B-4219-BD37-E24092B46D0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83835"/>
            <a:ext cx="6552728" cy="3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A334373-E03E-445E-865D-E6C3AB9D45E9}"/>
              </a:ext>
            </a:extLst>
          </p:cNvPr>
          <p:cNvSpPr txBox="1"/>
          <p:nvPr/>
        </p:nvSpPr>
        <p:spPr>
          <a:xfrm>
            <a:off x="436245" y="860148"/>
            <a:ext cx="692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General expression from the Lorentz invariance and C/P/T invariance: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53">
            <a:extLst>
              <a:ext uri="{FF2B5EF4-FFF2-40B4-BE49-F238E27FC236}">
                <a16:creationId xmlns:a16="http://schemas.microsoft.com/office/drawing/2014/main" id="{EC04BCCB-D7D3-49AC-8194-33E03BA7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340" y="4638605"/>
            <a:ext cx="6019874" cy="153084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General solution  </a:t>
            </a:r>
          </a:p>
        </p:txBody>
      </p:sp>
      <p:sp>
        <p:nvSpPr>
          <p:cNvPr id="107" name="灯片编号占位符 3">
            <a:extLst>
              <a:ext uri="{FF2B5EF4-FFF2-40B4-BE49-F238E27FC236}">
                <a16:creationId xmlns:a16="http://schemas.microsoft.com/office/drawing/2014/main" id="{7C2E829C-F8BB-4EBA-B47B-118E5BC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B0ABF5-3BE4-4388-9590-742A05E586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1661"/>
            <a:ext cx="1738633" cy="3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E250EE-5EF7-494B-89FC-88C053D4037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44" y="1221315"/>
            <a:ext cx="1738633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7AF4543E-1E8B-40EF-9987-7CBE27C36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425" y="1076245"/>
            <a:ext cx="4320480" cy="61396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12777A-CFA6-4F17-9C12-E6CB33D3204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8" y="4751444"/>
            <a:ext cx="1145500" cy="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AutoShape 53">
            <a:extLst>
              <a:ext uri="{FF2B5EF4-FFF2-40B4-BE49-F238E27FC236}">
                <a16:creationId xmlns:a16="http://schemas.microsoft.com/office/drawing/2014/main" id="{B39C5786-9D9B-41D7-9800-47374325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40" y="2613781"/>
            <a:ext cx="6019874" cy="153084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CA16FE-2D4E-4830-B563-206A19018F8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44" y="2732026"/>
            <a:ext cx="2497244" cy="2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CCEB2D0C-EE85-4950-A123-996E549F7694}"/>
              </a:ext>
            </a:extLst>
          </p:cNvPr>
          <p:cNvSpPr txBox="1"/>
          <p:nvPr/>
        </p:nvSpPr>
        <p:spPr>
          <a:xfrm>
            <a:off x="333913" y="2613781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 EM field 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2CFB447-E856-40BC-977D-DE6A78177D95}"/>
              </a:ext>
            </a:extLst>
          </p:cNvPr>
          <p:cNvSpPr txBox="1"/>
          <p:nvPr/>
        </p:nvSpPr>
        <p:spPr>
          <a:xfrm>
            <a:off x="272916" y="451785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With EM field 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7D008ED-6865-42F0-8A7B-61CDA9F95A5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8" y="3239301"/>
            <a:ext cx="5208565" cy="8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0C5FA15-E449-4B58-9CF5-FA0575BEA7A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8" y="5185708"/>
            <a:ext cx="5305556" cy="8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89BD641-BFDB-4002-940D-0811639B0F73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68" y="4291721"/>
            <a:ext cx="2540000" cy="2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DBC95C20-11E8-4FB4-B00F-19A5A8151AF4}"/>
              </a:ext>
            </a:extLst>
          </p:cNvPr>
          <p:cNvSpPr txBox="1"/>
          <p:nvPr/>
        </p:nvSpPr>
        <p:spPr>
          <a:xfrm>
            <a:off x="294783" y="1152585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Impose the constraint: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86ED5CD-A6FF-488A-AD74-3B5A5FC2336A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68" y="1996383"/>
            <a:ext cx="3254035" cy="2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C181605-ADF0-4C5D-AD83-35EB84A02327}"/>
              </a:ext>
            </a:extLst>
          </p:cNvPr>
          <p:cNvSpPr txBox="1"/>
          <p:nvPr/>
        </p:nvSpPr>
        <p:spPr>
          <a:xfrm>
            <a:off x="291568" y="1878567"/>
            <a:ext cx="301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Global equilibrium conditions: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utoShape 53">
            <a:extLst>
              <a:ext uri="{FF2B5EF4-FFF2-40B4-BE49-F238E27FC236}">
                <a16:creationId xmlns:a16="http://schemas.microsoft.com/office/drawing/2014/main" id="{0C2717D5-3557-40D8-BCD1-83393018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312" y="1854808"/>
            <a:ext cx="3791593" cy="52311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92779" y="124684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  <a:latin typeface="Calibri" panose="020F0502020204030204" pitchFamily="34" charset="0"/>
              </a:rPr>
              <a:t>Chiral  effects in HIC</a:t>
            </a:r>
            <a:endParaRPr lang="zh-CN" alt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A177EC-DB96-4743-8EBD-29699B840C11}"/>
              </a:ext>
            </a:extLst>
          </p:cNvPr>
          <p:cNvSpPr txBox="1"/>
          <p:nvPr/>
        </p:nvSpPr>
        <p:spPr>
          <a:xfrm>
            <a:off x="7358157" y="2684191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Made by Chun Shen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3824D8AD-8893-465E-BE56-E7CBA8939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-2186" r="-2186"/>
          <a:stretch/>
        </p:blipFill>
        <p:spPr bwMode="auto">
          <a:xfrm rot="1465908">
            <a:off x="2673738" y="1877147"/>
            <a:ext cx="3812221" cy="2723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B63D5F2-CA00-4671-9856-D97DF0018C35}"/>
              </a:ext>
            </a:extLst>
          </p:cNvPr>
          <p:cNvSpPr/>
          <p:nvPr/>
        </p:nvSpPr>
        <p:spPr>
          <a:xfrm>
            <a:off x="1014892" y="1514923"/>
            <a:ext cx="2351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</a:rPr>
              <a:t>Chiral Magnetic Effect 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07B0DF-0965-46DD-8698-55F3D19FD7DD}"/>
              </a:ext>
            </a:extLst>
          </p:cNvPr>
          <p:cNvSpPr/>
          <p:nvPr/>
        </p:nvSpPr>
        <p:spPr>
          <a:xfrm>
            <a:off x="6146726" y="1514923"/>
            <a:ext cx="211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</a:rPr>
              <a:t>Chiral Vortical Effect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24246D-D2CC-427B-8786-45951927AAFF}"/>
              </a:ext>
            </a:extLst>
          </p:cNvPr>
          <p:cNvSpPr/>
          <p:nvPr/>
        </p:nvSpPr>
        <p:spPr>
          <a:xfrm>
            <a:off x="1014892" y="3951017"/>
            <a:ext cx="233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</a:rPr>
              <a:t>Chiral Separate  Effect</a:t>
            </a:r>
            <a:endParaRPr lang="zh-CN" altLang="en-US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E75ABE-D687-48FC-B0D3-958277DE55CA}"/>
              </a:ext>
            </a:extLst>
          </p:cNvPr>
          <p:cNvSpPr/>
          <p:nvPr/>
        </p:nvSpPr>
        <p:spPr>
          <a:xfrm>
            <a:off x="6018347" y="3981795"/>
            <a:ext cx="250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</a:rPr>
              <a:t>Local Polarization Effect </a:t>
            </a:r>
            <a:endParaRPr lang="zh-CN" altLang="en-US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CF9FEC2-8269-450E-B963-FE27A211120B}"/>
              </a:ext>
            </a:extLst>
          </p:cNvPr>
          <p:cNvSpPr txBox="1"/>
          <p:nvPr/>
        </p:nvSpPr>
        <p:spPr>
          <a:xfrm>
            <a:off x="2878549" y="861283"/>
            <a:ext cx="340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order currents !  </a:t>
            </a:r>
            <a:endParaRPr lang="zh-CN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95684E5D-723D-4692-B5B8-A21E48B59D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99" y="4625588"/>
            <a:ext cx="23622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ACBE60A-904C-434E-9DFE-AEB779150E7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15" y="4648919"/>
            <a:ext cx="11176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7114889-49E4-4252-B194-D20CE241A76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54" y="2166758"/>
            <a:ext cx="10414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186C9C6-1350-4632-8CDA-8021BA4F376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15" y="2157668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AutoShape 36">
            <a:extLst>
              <a:ext uri="{FF2B5EF4-FFF2-40B4-BE49-F238E27FC236}">
                <a16:creationId xmlns:a16="http://schemas.microsoft.com/office/drawing/2014/main" id="{D48E7FB0-AA9C-4960-8CFF-7A6FFB9816A8}"/>
              </a:ext>
            </a:extLst>
          </p:cNvPr>
          <p:cNvSpPr>
            <a:spLocks noChangeArrowheads="1"/>
          </p:cNvSpPr>
          <p:nvPr/>
        </p:nvSpPr>
        <p:spPr bwMode="auto">
          <a:xfrm rot="1425637">
            <a:off x="4991012" y="2150654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6" name="Picture 43" descr="tmp">
            <a:extLst>
              <a:ext uri="{FF2B5EF4-FFF2-40B4-BE49-F238E27FC236}">
                <a16:creationId xmlns:a16="http://schemas.microsoft.com/office/drawing/2014/main" id="{C4CFE985-2EFB-40FA-942A-D7ACA452BE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3004">
            <a:off x="5089923" y="1752686"/>
            <a:ext cx="208755" cy="265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7A6010-97F9-421C-A634-570E44ADA7E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232">
            <a:off x="5423723" y="1872251"/>
            <a:ext cx="199716" cy="2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61DF6D4-AC62-423B-9237-AF5025BC93CD}"/>
              </a:ext>
            </a:extLst>
          </p:cNvPr>
          <p:cNvSpPr txBox="1"/>
          <p:nvPr/>
        </p:nvSpPr>
        <p:spPr>
          <a:xfrm rot="1993547">
            <a:off x="5223693" y="173916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6E0AEEB-3B55-4BA3-8BE7-58F2344A07D4}"/>
              </a:ext>
            </a:extLst>
          </p:cNvPr>
          <p:cNvSpPr/>
          <p:nvPr/>
        </p:nvSpPr>
        <p:spPr>
          <a:xfrm>
            <a:off x="277411" y="5636213"/>
            <a:ext cx="88534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Kharzeev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Prog.Part.Nucl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 (2014) arXiv:1312.3348 ;   </a:t>
            </a: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Kharzeev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Liao, </a:t>
            </a: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Voloshin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Prog.Part.Nucl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(2016) arXiv:1511.04050 ;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Huang,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Rept. </a:t>
            </a:r>
            <a:r>
              <a:rPr lang="en-US" altLang="zh-CN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Prog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Phys. (2016) arXiv:1509.04073 ; 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Hattori, Huang, </a:t>
            </a:r>
            <a:r>
              <a:rPr lang="it-IT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Nucl.Sci.Tech. (2017) arXiv: 1609.00747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JHG, Ma, Pu, Wang , </a:t>
            </a:r>
            <a:r>
              <a:rPr lang="en-US" altLang="zh-CN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Nucl.Sci.Tech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 (2020)</a:t>
            </a:r>
            <a:r>
              <a:rPr lang="en-US" altLang="zh-CN" sz="1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arXiv:2005.10432 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……</a:t>
            </a:r>
            <a:r>
              <a:rPr lang="en-US" altLang="zh-CN" sz="1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0889" y="5060327"/>
            <a:ext cx="269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Non-dissipative !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73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53">
            <a:extLst>
              <a:ext uri="{FF2B5EF4-FFF2-40B4-BE49-F238E27FC236}">
                <a16:creationId xmlns:a16="http://schemas.microsoft.com/office/drawing/2014/main" id="{EC04BCCB-D7D3-49AC-8194-33E03BA7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50" y="1225475"/>
            <a:ext cx="7423500" cy="102741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Charge Currents and stress tensor</a:t>
            </a:r>
          </a:p>
        </p:txBody>
      </p:sp>
      <p:sp>
        <p:nvSpPr>
          <p:cNvPr id="107" name="灯片编号占位符 3">
            <a:extLst>
              <a:ext uri="{FF2B5EF4-FFF2-40B4-BE49-F238E27FC236}">
                <a16:creationId xmlns:a16="http://schemas.microsoft.com/office/drawing/2014/main" id="{7C2E829C-F8BB-4EBA-B47B-118E5BC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9" name="AutoShape 53">
            <a:extLst>
              <a:ext uri="{FF2B5EF4-FFF2-40B4-BE49-F238E27FC236}">
                <a16:creationId xmlns:a16="http://schemas.microsoft.com/office/drawing/2014/main" id="{CB0E2D2A-68A2-43C1-A7BF-30580D3B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98" y="2787444"/>
            <a:ext cx="7481138" cy="67304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AutoShape 53">
            <a:extLst>
              <a:ext uri="{FF2B5EF4-FFF2-40B4-BE49-F238E27FC236}">
                <a16:creationId xmlns:a16="http://schemas.microsoft.com/office/drawing/2014/main" id="{3B2A9915-20F0-4075-80D8-5A8544BD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91" y="4113736"/>
            <a:ext cx="7490018" cy="102893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52" name="图片 18451">
            <a:extLst>
              <a:ext uri="{FF2B5EF4-FFF2-40B4-BE49-F238E27FC236}">
                <a16:creationId xmlns:a16="http://schemas.microsoft.com/office/drawing/2014/main" id="{EE8044C4-5510-4782-88A7-0EB0158CFC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3" y="5567801"/>
            <a:ext cx="2776392" cy="4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454" name="图片 18453">
            <a:extLst>
              <a:ext uri="{FF2B5EF4-FFF2-40B4-BE49-F238E27FC236}">
                <a16:creationId xmlns:a16="http://schemas.microsoft.com/office/drawing/2014/main" id="{246BC47A-1D5D-4775-9818-D5CECD132C4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83" y="5567801"/>
            <a:ext cx="2076496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3" name="AutoShape 53">
            <a:extLst>
              <a:ext uri="{FF2B5EF4-FFF2-40B4-BE49-F238E27FC236}">
                <a16:creationId xmlns:a16="http://schemas.microsoft.com/office/drawing/2014/main" id="{41332EFD-495C-46F6-A9DB-51293AEB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86" y="5448771"/>
            <a:ext cx="3359494" cy="64935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AutoShape 53">
            <a:extLst>
              <a:ext uri="{FF2B5EF4-FFF2-40B4-BE49-F238E27FC236}">
                <a16:creationId xmlns:a16="http://schemas.microsoft.com/office/drawing/2014/main" id="{A8E36C27-8504-4E0D-B944-A67525D2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297" y="5442666"/>
            <a:ext cx="2785200" cy="64935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F4C193D-B29E-4D79-8C7B-CC4B0FB9410D}"/>
                  </a:ext>
                </a:extLst>
              </p:cNvPr>
              <p:cNvSpPr txBox="1"/>
              <p:nvPr/>
            </p:nvSpPr>
            <p:spPr>
              <a:xfrm>
                <a:off x="739587" y="2312434"/>
                <a:ext cx="478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</a:t>
                </a:r>
                <a:r>
                  <a:rPr lang="en-US" altLang="zh-CN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the independent variables: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F4C193D-B29E-4D79-8C7B-CC4B0FB9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7" y="2312434"/>
                <a:ext cx="4781117" cy="369332"/>
              </a:xfrm>
              <a:prstGeom prst="rect">
                <a:avLst/>
              </a:prstGeom>
              <a:blipFill>
                <a:blip r:embed="rId10"/>
                <a:stretch>
                  <a:fillRect l="-1019" t="-8197" r="-25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本框 67">
            <a:extLst>
              <a:ext uri="{FF2B5EF4-FFF2-40B4-BE49-F238E27FC236}">
                <a16:creationId xmlns:a16="http://schemas.microsoft.com/office/drawing/2014/main" id="{3C495B91-FE8D-45A7-965B-9A3B4148B89C}"/>
              </a:ext>
            </a:extLst>
          </p:cNvPr>
          <p:cNvSpPr txBox="1"/>
          <p:nvPr/>
        </p:nvSpPr>
        <p:spPr>
          <a:xfrm>
            <a:off x="726857" y="3585983"/>
            <a:ext cx="609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Compare with the results in JHEP(2017,2018) by Becattini et al: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2AA2ACE-3E9F-4531-AB32-6B587D3C133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2875103"/>
            <a:ext cx="71501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7" name="AutoShape 24">
            <a:extLst>
              <a:ext uri="{FF2B5EF4-FFF2-40B4-BE49-F238E27FC236}">
                <a16:creationId xmlns:a16="http://schemas.microsoft.com/office/drawing/2014/main" id="{41E115AF-277F-4A77-A6D6-2172092E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462" y="5623329"/>
            <a:ext cx="649287" cy="288032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216CCB-172F-4DA7-A09D-AC0AAC3961A7}"/>
              </a:ext>
            </a:extLst>
          </p:cNvPr>
          <p:cNvSpPr txBox="1"/>
          <p:nvPr/>
        </p:nvSpPr>
        <p:spPr>
          <a:xfrm>
            <a:off x="667942" y="757403"/>
            <a:ext cx="628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Additional contribution for the charge currents and stress tensor: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8BA79B8-525A-46B7-AE1E-37D35672A91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7" y="4149575"/>
            <a:ext cx="6908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E226F6-9A0D-4E1B-A59C-65070AB4224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2" y="1361442"/>
            <a:ext cx="71120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A07BEDC-C0A8-44E2-9586-D61D368045C5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08" y="4260764"/>
            <a:ext cx="1346717" cy="3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AutoShape 53">
            <a:extLst>
              <a:ext uri="{FF2B5EF4-FFF2-40B4-BE49-F238E27FC236}">
                <a16:creationId xmlns:a16="http://schemas.microsoft.com/office/drawing/2014/main" id="{C5935FFE-652A-4761-80A6-B3C48D12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981" y="4171353"/>
            <a:ext cx="1517972" cy="50082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A341097-80EC-4E5C-A3F6-4303C0F3C1AA}"/>
              </a:ext>
            </a:extLst>
          </p:cNvPr>
          <p:cNvCxnSpPr/>
          <p:nvPr/>
        </p:nvCxnSpPr>
        <p:spPr bwMode="auto">
          <a:xfrm flipH="1">
            <a:off x="1970390" y="5059036"/>
            <a:ext cx="434569" cy="5087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0D8BA6A-4316-4092-87C4-1228DFE8FC17}"/>
              </a:ext>
            </a:extLst>
          </p:cNvPr>
          <p:cNvCxnSpPr/>
          <p:nvPr/>
        </p:nvCxnSpPr>
        <p:spPr bwMode="auto">
          <a:xfrm flipH="1">
            <a:off x="3965935" y="5053903"/>
            <a:ext cx="1265874" cy="620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25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>
            <a:extLst>
              <a:ext uri="{FF2B5EF4-FFF2-40B4-BE49-F238E27FC236}">
                <a16:creationId xmlns:a16="http://schemas.microsoft.com/office/drawing/2014/main" id="{D8759C88-BE8A-45BF-8352-91D4A5DF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BF107670-5A04-4513-BA7E-8DD38D78DAB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8866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Nonperturbative calculation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F32ED4-E55A-4C58-9005-52139E91E9F5}"/>
              </a:ext>
            </a:extLst>
          </p:cNvPr>
          <p:cNvSpPr/>
          <p:nvPr/>
        </p:nvSpPr>
        <p:spPr>
          <a:xfrm>
            <a:off x="638602" y="1476319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kern="0" dirty="0">
                <a:latin typeface="Calibri" pitchFamily="34" charset="0"/>
                <a:cs typeface="Times New Roman" pitchFamily="18" charset="0"/>
              </a:rPr>
              <a:t>Normal ordered energy density for the righthand:  </a:t>
            </a:r>
            <a:endParaRPr lang="zh-CN" altLang="en-US" dirty="0"/>
          </a:p>
        </p:txBody>
      </p:sp>
      <p:sp>
        <p:nvSpPr>
          <p:cNvPr id="8" name="AutoShape 53">
            <a:extLst>
              <a:ext uri="{FF2B5EF4-FFF2-40B4-BE49-F238E27FC236}">
                <a16:creationId xmlns:a16="http://schemas.microsoft.com/office/drawing/2014/main" id="{AB9FD427-0FA9-4914-BF37-46119AF2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250017"/>
            <a:ext cx="7109668" cy="68759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70A873-1AB7-4784-AA7A-EB57BBF18699}"/>
              </a:ext>
            </a:extLst>
          </p:cNvPr>
          <p:cNvSpPr/>
          <p:nvPr/>
        </p:nvSpPr>
        <p:spPr>
          <a:xfrm>
            <a:off x="638602" y="3330704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kern="0" dirty="0">
                <a:latin typeface="Calibri" pitchFamily="34" charset="0"/>
                <a:cs typeface="Times New Roman" pitchFamily="18" charset="0"/>
              </a:rPr>
              <a:t>“Unnormal ordered” energy density  for the righthand:  </a:t>
            </a:r>
            <a:endParaRPr lang="zh-CN" altLang="en-US" dirty="0"/>
          </a:p>
        </p:txBody>
      </p:sp>
      <p:sp>
        <p:nvSpPr>
          <p:cNvPr id="10" name="AutoShape 53">
            <a:extLst>
              <a:ext uri="{FF2B5EF4-FFF2-40B4-BE49-F238E27FC236}">
                <a16:creationId xmlns:a16="http://schemas.microsoft.com/office/drawing/2014/main" id="{B157A49A-1F5B-4255-A1AB-1B0B0688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981821"/>
            <a:ext cx="7090544" cy="65958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3E4026-7606-4614-A0E2-0C7F42F8D44C}"/>
              </a:ext>
            </a:extLst>
          </p:cNvPr>
          <p:cNvSpPr/>
          <p:nvPr/>
        </p:nvSpPr>
        <p:spPr>
          <a:xfrm>
            <a:off x="638602" y="864480"/>
            <a:ext cx="7749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kern="0" dirty="0">
                <a:latin typeface="Calibri" pitchFamily="34" charset="0"/>
                <a:cs typeface="Times New Roman" pitchFamily="18" charset="0"/>
              </a:rPr>
              <a:t>Chiral fermion in uniform magnetic field.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7544B24-216B-4784-9F0F-AC69D4B362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21" y="1558042"/>
            <a:ext cx="1656184" cy="2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070016B-ED27-40AB-9781-37DF5206B52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03" y="4923195"/>
            <a:ext cx="5942794" cy="4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89B870C-AB99-46A3-A79D-B67BE8DF2E0B}"/>
              </a:ext>
            </a:extLst>
          </p:cNvPr>
          <p:cNvSpPr txBox="1"/>
          <p:nvPr/>
        </p:nvSpPr>
        <p:spPr>
          <a:xfrm>
            <a:off x="1066176" y="5685623"/>
            <a:ext cx="664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</a:rPr>
              <a:t>C. Zhang , R.H. Fang, JHG, D.F. Hou, </a:t>
            </a:r>
            <a:r>
              <a:rPr lang="en-US" altLang="zh-CN" sz="1600" dirty="0" err="1">
                <a:latin typeface="Calibri" panose="020F0502020204030204" pitchFamily="34" charset="0"/>
              </a:rPr>
              <a:t>Phys.Rev.D</a:t>
            </a:r>
            <a:r>
              <a:rPr lang="en-US" altLang="zh-CN" sz="1600" dirty="0">
                <a:latin typeface="Calibri" panose="020F0502020204030204" pitchFamily="34" charset="0"/>
              </a:rPr>
              <a:t> 102 (2020) arXiv:2005.08512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C2BD0E-80F1-489B-BBC5-51238328B28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41" y="2417449"/>
            <a:ext cx="64516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图片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2" y="4087584"/>
            <a:ext cx="64897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9803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C0000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  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496944" cy="41764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The Wigner functions of chiral systems have been obtained in global equilibrium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      up to 2</a:t>
            </a:r>
            <a:r>
              <a:rPr lang="en-US" altLang="zh-CN" sz="1800" b="1" baseline="300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US" altLang="zh-CN" sz="18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 order ℏ 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charge currents and energy-momentum tensor  have been obtained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from Wigner function up to 2</a:t>
            </a:r>
            <a:r>
              <a:rPr lang="en-US" altLang="zh-CN" sz="18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order ℏ .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charge and energy densities and the pressure have contributions from the vorticity and EM field at 2</a:t>
            </a:r>
            <a:r>
              <a:rPr lang="en-US" altLang="zh-CN" sz="18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order. 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vector and axial Hall currents can be induced along the direction orthogonal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 the vorticity and EM field at 2</a:t>
            </a:r>
            <a:r>
              <a:rPr lang="en-US" altLang="zh-CN" sz="18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order. 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</a:t>
            </a:r>
            <a:r>
              <a:rPr lang="en-US" altLang="zh-CN" sz="18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energy-momentum tensor from EM field includes ultraviolent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divergence. Renormalized energy-momentum tensor satisfies trace anomaly.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B3A096-34C4-456A-B3BD-7995790A1076}"/>
              </a:ext>
            </a:extLst>
          </p:cNvPr>
          <p:cNvSpPr/>
          <p:nvPr/>
        </p:nvSpPr>
        <p:spPr>
          <a:xfrm>
            <a:off x="2123728" y="980728"/>
            <a:ext cx="2664296" cy="1008112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EA16F6A-95B9-44C1-B4E5-8EAB6391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24" y="5293338"/>
            <a:ext cx="7772400" cy="7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for your attention!</a:t>
            </a:r>
            <a:endParaRPr lang="zh-CN" altLang="en-US" sz="36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38" y="2056620"/>
            <a:ext cx="2660191" cy="2611059"/>
          </a:xfrm>
          <a:prstGeom prst="rect">
            <a:avLst/>
          </a:prstGeom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92779" y="124684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  <a:latin typeface="Calibri" panose="020F0502020204030204" pitchFamily="34" charset="0"/>
              </a:rPr>
              <a:t>Theoretical  methods</a:t>
            </a:r>
            <a:endParaRPr lang="zh-CN" alt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A177EC-DB96-4743-8EBD-29699B840C11}"/>
              </a:ext>
            </a:extLst>
          </p:cNvPr>
          <p:cNvSpPr txBox="1"/>
          <p:nvPr/>
        </p:nvSpPr>
        <p:spPr>
          <a:xfrm>
            <a:off x="7360463" y="299401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Made by Chun Shen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2CF7F68-0D9E-40EA-9AAB-F424DAB15590}"/>
              </a:ext>
            </a:extLst>
          </p:cNvPr>
          <p:cNvSpPr txBox="1"/>
          <p:nvPr/>
        </p:nvSpPr>
        <p:spPr>
          <a:xfrm>
            <a:off x="3878327" y="3075057"/>
            <a:ext cx="1247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order</a:t>
            </a:r>
          </a:p>
          <a:p>
            <a:r>
              <a:rPr lang="en-US" altLang="zh-CN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currents</a:t>
            </a:r>
            <a:endParaRPr lang="zh-CN" altLang="en-US" sz="20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02995C-4C62-4358-BF2A-9D8B37EAF95D}"/>
              </a:ext>
            </a:extLst>
          </p:cNvPr>
          <p:cNvSpPr/>
          <p:nvPr/>
        </p:nvSpPr>
        <p:spPr>
          <a:xfrm>
            <a:off x="5824901" y="2528864"/>
            <a:ext cx="2557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Gauge/Gravity Duality</a:t>
            </a:r>
            <a:endParaRPr lang="zh-CN" altLang="en-US" sz="2000" b="1" dirty="0">
              <a:solidFill>
                <a:srgbClr val="A2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E156517-D960-4825-A129-8766C4967D20}"/>
              </a:ext>
            </a:extLst>
          </p:cNvPr>
          <p:cNvSpPr/>
          <p:nvPr/>
        </p:nvSpPr>
        <p:spPr>
          <a:xfrm>
            <a:off x="107504" y="2439085"/>
            <a:ext cx="30993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Anomalous Hydrodynamics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3D1B5E0-2681-40F2-823A-B63FC18C12C0}"/>
              </a:ext>
            </a:extLst>
          </p:cNvPr>
          <p:cNvSpPr/>
          <p:nvPr/>
        </p:nvSpPr>
        <p:spPr>
          <a:xfrm>
            <a:off x="3265690" y="1631493"/>
            <a:ext cx="262482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Quantum Field Theory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6C5118-7351-41E5-8FDE-DAADD7D8ED11}"/>
              </a:ext>
            </a:extLst>
          </p:cNvPr>
          <p:cNvSpPr/>
          <p:nvPr/>
        </p:nvSpPr>
        <p:spPr>
          <a:xfrm>
            <a:off x="1613366" y="4617964"/>
            <a:ext cx="234730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Chiral Kinetic theory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95BFC4E-101A-4798-857B-9847527C73DA}"/>
              </a:ext>
            </a:extLst>
          </p:cNvPr>
          <p:cNvSpPr/>
          <p:nvPr/>
        </p:nvSpPr>
        <p:spPr>
          <a:xfrm>
            <a:off x="5086044" y="4616603"/>
            <a:ext cx="296754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Wigner function approach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0E90BE-E571-45ED-BE57-6E1F42B3B7D4}"/>
              </a:ext>
            </a:extLst>
          </p:cNvPr>
          <p:cNvSpPr/>
          <p:nvPr/>
        </p:nvSpPr>
        <p:spPr>
          <a:xfrm>
            <a:off x="6077812" y="2995388"/>
            <a:ext cx="31323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Erdmenger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JHEP(2009)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Yee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JHEP(2009)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Rebhan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JHEP(2010);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Lin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PRD(2013)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 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17347A1-2636-4CA4-ACDB-0677B1E99B92}"/>
              </a:ext>
            </a:extLst>
          </p:cNvPr>
          <p:cNvSpPr/>
          <p:nvPr/>
        </p:nvSpPr>
        <p:spPr>
          <a:xfrm>
            <a:off x="691713" y="2918524"/>
            <a:ext cx="2824869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Son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PRL(2009)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Yee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PRC(2014)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Yin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PLB(2016)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Hongo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PLB(2017)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 …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AF93472-28AB-447C-98D9-DF728E5020A4}"/>
              </a:ext>
            </a:extLst>
          </p:cNvPr>
          <p:cNvSpPr/>
          <p:nvPr/>
        </p:nvSpPr>
        <p:spPr>
          <a:xfrm>
            <a:off x="2335832" y="953007"/>
            <a:ext cx="5249866" cy="73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Kharzeev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PRD(2009), 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Landsteiner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PRL(2011),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Fukushima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NPA(2010),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Hou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JHEP(2011)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 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33007E0-D457-4CAF-85CD-DE6DC421651B}"/>
              </a:ext>
            </a:extLst>
          </p:cNvPr>
          <p:cNvSpPr/>
          <p:nvPr/>
        </p:nvSpPr>
        <p:spPr>
          <a:xfrm>
            <a:off x="1835696" y="5077125"/>
            <a:ext cx="4572000" cy="13979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PRL(2012)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Son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 (2013)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Manuel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PRD (2014)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Huang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PLB(2018)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 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F7FC4A3-A9EC-43D4-9E29-FFD9D63007CB}"/>
              </a:ext>
            </a:extLst>
          </p:cNvPr>
          <p:cNvSpPr/>
          <p:nvPr/>
        </p:nvSpPr>
        <p:spPr>
          <a:xfrm>
            <a:off x="5652120" y="5075764"/>
            <a:ext cx="250275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Gao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PRL(2012)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Chen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 (2013)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Hidaka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PRD(2017)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Yang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PRD(2018)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22646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801124" y="175396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  <a:latin typeface="Calibri" panose="020F0502020204030204" pitchFamily="34" charset="0"/>
              </a:rPr>
              <a:t>Why second order ?</a:t>
            </a:r>
            <a:endParaRPr lang="zh-CN" alt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A177EC-DB96-4743-8EBD-29699B840C11}"/>
              </a:ext>
            </a:extLst>
          </p:cNvPr>
          <p:cNvSpPr txBox="1"/>
          <p:nvPr/>
        </p:nvSpPr>
        <p:spPr>
          <a:xfrm>
            <a:off x="7360463" y="299401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Made by Chun Shen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73F0488-4CA6-4F5E-90C9-797A2C2A8F64}"/>
              </a:ext>
            </a:extLst>
          </p:cNvPr>
          <p:cNvSpPr/>
          <p:nvPr/>
        </p:nvSpPr>
        <p:spPr>
          <a:xfrm>
            <a:off x="995916" y="1700808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vorticity and magnetic fields in heavy ion collisions!</a:t>
            </a:r>
          </a:p>
          <a:p>
            <a:pPr algn="l"/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 issue in first order relativistic hydrodynamics!</a:t>
            </a:r>
          </a:p>
          <a:p>
            <a:pPr algn="l"/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Coupling terms between vorticity and electromagnetic fields!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the perturbation formalism in Wigner function approach!</a:t>
            </a:r>
          </a:p>
          <a:p>
            <a:pPr algn="l"/>
            <a:endParaRPr lang="en-US" altLang="zh-CN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31" y="2232012"/>
            <a:ext cx="2660191" cy="2611059"/>
          </a:xfrm>
          <a:prstGeom prst="rect">
            <a:avLst/>
          </a:prstGeom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801124" y="175396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  <a:latin typeface="Calibri" panose="020F0502020204030204" pitchFamily="34" charset="0"/>
              </a:rPr>
              <a:t>Previous research</a:t>
            </a:r>
            <a:endParaRPr lang="zh-CN" alt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A177EC-DB96-4743-8EBD-29699B840C11}"/>
              </a:ext>
            </a:extLst>
          </p:cNvPr>
          <p:cNvSpPr txBox="1"/>
          <p:nvPr/>
        </p:nvSpPr>
        <p:spPr>
          <a:xfrm>
            <a:off x="7360463" y="299401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Made by Chun Shen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B35A57-6AF4-479B-AE68-7A239806CFC5}"/>
              </a:ext>
            </a:extLst>
          </p:cNvPr>
          <p:cNvSpPr/>
          <p:nvPr/>
        </p:nvSpPr>
        <p:spPr>
          <a:xfrm>
            <a:off x="663878" y="3060846"/>
            <a:ext cx="3240360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Kharzeev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PRD(2011)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S.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Li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2011.12318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Yamamoto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2103.13208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F915C1-B543-4D9F-83D2-89322175D9D1}"/>
              </a:ext>
            </a:extLst>
          </p:cNvPr>
          <p:cNvSpPr/>
          <p:nvPr/>
        </p:nvSpPr>
        <p:spPr>
          <a:xfrm>
            <a:off x="179512" y="2584797"/>
            <a:ext cx="30993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Anomalous Hydrodynamics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3CC538-694D-41A3-89B1-662632BE2080}"/>
              </a:ext>
            </a:extLst>
          </p:cNvPr>
          <p:cNvSpPr/>
          <p:nvPr/>
        </p:nvSpPr>
        <p:spPr>
          <a:xfrm>
            <a:off x="2735654" y="1092159"/>
            <a:ext cx="469807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Jimenzez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-Alba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PRD(2015)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Hattori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PRL(2016)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Becattini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 (2017) JHEP (2018)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1875B86-E6E5-4C66-AAEB-42B62238B6D2}"/>
              </a:ext>
            </a:extLst>
          </p:cNvPr>
          <p:cNvSpPr/>
          <p:nvPr/>
        </p:nvSpPr>
        <p:spPr>
          <a:xfrm>
            <a:off x="3388815" y="1787990"/>
            <a:ext cx="2695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Quantum Field Theory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C1B66D0-437F-4707-B54A-59DADB32F2B8}"/>
              </a:ext>
            </a:extLst>
          </p:cNvPr>
          <p:cNvSpPr/>
          <p:nvPr/>
        </p:nvSpPr>
        <p:spPr>
          <a:xfrm>
            <a:off x="1526733" y="4843071"/>
            <a:ext cx="241784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Chiral Kinetic theory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B6E9A41-FBCE-4A53-B6E7-0B10EA2D45DC}"/>
              </a:ext>
            </a:extLst>
          </p:cNvPr>
          <p:cNvSpPr/>
          <p:nvPr/>
        </p:nvSpPr>
        <p:spPr>
          <a:xfrm>
            <a:off x="1484164" y="5289226"/>
            <a:ext cx="30424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Satow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PRD(2014)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Gorbar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PRD(2017)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PRD(2017)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Abbasi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JHEP(2019)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3587F4A-654D-4AAB-958C-C9D7EBC2539C}"/>
              </a:ext>
            </a:extLst>
          </p:cNvPr>
          <p:cNvSpPr/>
          <p:nvPr/>
        </p:nvSpPr>
        <p:spPr>
          <a:xfrm>
            <a:off x="6084168" y="3106001"/>
            <a:ext cx="29696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Banerjee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JHEP(2012)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Bhattacharyya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JHEP(2014)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Megias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JHEP (2014)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Y. Bu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EPJC (2020)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17B5698-5E16-4A39-B2B5-098DF6A9BAEE}"/>
              </a:ext>
            </a:extLst>
          </p:cNvPr>
          <p:cNvSpPr/>
          <p:nvPr/>
        </p:nvSpPr>
        <p:spPr>
          <a:xfrm>
            <a:off x="5831495" y="2608851"/>
            <a:ext cx="2557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Gauge/Gravity Duality</a:t>
            </a:r>
            <a:endParaRPr lang="zh-CN" altLang="en-US" sz="2000" b="1" dirty="0">
              <a:solidFill>
                <a:srgbClr val="A2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963DC0-1F4D-4A15-AABB-05CBE858A561}"/>
              </a:ext>
            </a:extLst>
          </p:cNvPr>
          <p:cNvSpPr/>
          <p:nvPr/>
        </p:nvSpPr>
        <p:spPr>
          <a:xfrm>
            <a:off x="5084692" y="4880226"/>
            <a:ext cx="296754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Wigner function approach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D0A481-2DC1-46EB-919B-2497EBD20BDD}"/>
              </a:ext>
            </a:extLst>
          </p:cNvPr>
          <p:cNvSpPr txBox="1"/>
          <p:nvPr/>
        </p:nvSpPr>
        <p:spPr>
          <a:xfrm>
            <a:off x="5220072" y="5350395"/>
            <a:ext cx="364029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Hidaka </a:t>
            </a:r>
            <a:r>
              <a:rPr lang="en-US" altLang="zh-CN" dirty="0">
                <a:latin typeface="Calibri" panose="020F0502020204030204" pitchFamily="34" charset="0"/>
              </a:rPr>
              <a:t>PRD(2018) PRD(2018)</a:t>
            </a:r>
          </a:p>
          <a:p>
            <a:pPr algn="l"/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Hayata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2012.12494</a:t>
            </a:r>
          </a:p>
          <a:p>
            <a:pPr algn="l"/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Yang PRD(2020) : this talk </a:t>
            </a:r>
          </a:p>
          <a:p>
            <a:pPr algn="l"/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S. Lin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2103.11577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2CF7F68-0D9E-40EA-9AAB-F424DAB15590}"/>
              </a:ext>
            </a:extLst>
          </p:cNvPr>
          <p:cNvSpPr txBox="1"/>
          <p:nvPr/>
        </p:nvSpPr>
        <p:spPr>
          <a:xfrm>
            <a:off x="3804646" y="3240575"/>
            <a:ext cx="157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order</a:t>
            </a:r>
          </a:p>
          <a:p>
            <a:r>
              <a:rPr lang="en-US" altLang="zh-CN" sz="2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currents</a:t>
            </a:r>
            <a:endParaRPr lang="zh-CN" altLang="en-US" sz="20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24034" y="17852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Wigner function and equation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91DFEA9F-BEA9-4609-BE70-21D8E51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272" y="6055488"/>
            <a:ext cx="38922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Heinz, 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PRL 1983; </a:t>
            </a:r>
            <a:r>
              <a:rPr lang="en-US" altLang="zh-CN" sz="14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 NPB 1986;</a:t>
            </a:r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400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AP1987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734571" y="1422976"/>
            <a:ext cx="25306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Density matrix in QED: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utoShape 53">
            <a:extLst>
              <a:ext uri="{FF2B5EF4-FFF2-40B4-BE49-F238E27FC236}">
                <a16:creationId xmlns:a16="http://schemas.microsoft.com/office/drawing/2014/main" id="{982B7BCB-B192-45C3-9624-4768820C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127" y="1339787"/>
            <a:ext cx="4775425" cy="60335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1619672" y="3148057"/>
            <a:ext cx="221761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operator </a:t>
            </a:r>
          </a:p>
        </p:txBody>
      </p:sp>
      <p:pic>
        <p:nvPicPr>
          <p:cNvPr id="9" name="图片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7" y="3777689"/>
            <a:ext cx="3037410" cy="4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Rectangle 18">
            <a:extLst>
              <a:ext uri="{FF2B5EF4-FFF2-40B4-BE49-F238E27FC236}">
                <a16:creationId xmlns:a16="http://schemas.microsoft.com/office/drawing/2014/main" id="{4A9C20E7-9112-40AD-8F7D-EE501E8D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71" y="2439739"/>
            <a:ext cx="27185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Gauge link / Wilson line:</a:t>
            </a:r>
          </a:p>
        </p:txBody>
      </p:sp>
      <p:sp>
        <p:nvSpPr>
          <p:cNvPr id="72" name="AutoShape 53">
            <a:extLst>
              <a:ext uri="{FF2B5EF4-FFF2-40B4-BE49-F238E27FC236}">
                <a16:creationId xmlns:a16="http://schemas.microsoft.com/office/drawing/2014/main" id="{9E38EA6C-B160-45FC-A70D-E36F45D2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348880"/>
            <a:ext cx="4559400" cy="59349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" name="AutoShape 53">
            <a:extLst>
              <a:ext uri="{FF2B5EF4-FFF2-40B4-BE49-F238E27FC236}">
                <a16:creationId xmlns:a16="http://schemas.microsoft.com/office/drawing/2014/main" id="{D8272929-9771-4164-B9CF-1F9EC3D5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679853"/>
            <a:ext cx="3504577" cy="60014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03DDF63-659D-477A-81AA-A462D5116E1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49" y="5690003"/>
            <a:ext cx="733197" cy="1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B85ACF9B-04E6-4C8C-B3E0-C53E85F10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84" y="4720690"/>
            <a:ext cx="40860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Wigner equation in background field:                                                                       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23" name="AutoShape 53">
            <a:extLst>
              <a:ext uri="{FF2B5EF4-FFF2-40B4-BE49-F238E27FC236}">
                <a16:creationId xmlns:a16="http://schemas.microsoft.com/office/drawing/2014/main" id="{014B3735-7FFC-49CA-8903-0C507843B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400" y="4651370"/>
            <a:ext cx="3307239" cy="66328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689D499-E368-40EE-9061-5874316EFE8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65" y="5646329"/>
            <a:ext cx="1536222" cy="2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A694022-A64D-4C8F-90C3-477EF9F862B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00" y="5641112"/>
            <a:ext cx="1499909" cy="2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524C4CC-08A6-4ABA-B32B-1A23FF9FCDD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30" y="4785903"/>
            <a:ext cx="2981540" cy="4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Rectangle 26">
            <a:extLst>
              <a:ext uri="{FF2B5EF4-FFF2-40B4-BE49-F238E27FC236}">
                <a16:creationId xmlns:a16="http://schemas.microsoft.com/office/drawing/2014/main" id="{B81B11CA-4FE2-422D-91DA-82ECA92C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3160535"/>
            <a:ext cx="19431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function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ECC1ADE-408C-4BF5-B614-9C1C4321873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2" y="3861704"/>
            <a:ext cx="1896233" cy="2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6" name="AutoShape 53">
            <a:extLst>
              <a:ext uri="{FF2B5EF4-FFF2-40B4-BE49-F238E27FC236}">
                <a16:creationId xmlns:a16="http://schemas.microsoft.com/office/drawing/2014/main" id="{464E7C41-58DC-4557-8FB2-CB8292A4C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67" y="3679527"/>
            <a:ext cx="2417185" cy="59764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4820606" y="3820952"/>
            <a:ext cx="474187" cy="276527"/>
          </a:xfrm>
          <a:prstGeom prst="rightArrow">
            <a:avLst>
              <a:gd name="adj1" fmla="val 50000"/>
              <a:gd name="adj2" fmla="val 45044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F14F32-B681-4CCF-AEF7-BC2B6C9ED98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78" y="1478512"/>
            <a:ext cx="4516114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图片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33907"/>
            <a:ext cx="39751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43">
            <a:extLst>
              <a:ext uri="{FF2B5EF4-FFF2-40B4-BE49-F238E27FC236}">
                <a16:creationId xmlns:a16="http://schemas.microsoft.com/office/drawing/2014/main" id="{48A53B01-BC5A-4360-BC74-C7115F04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242" y="4772437"/>
            <a:ext cx="2941137" cy="1229848"/>
          </a:xfrm>
          <a:prstGeom prst="roundRect">
            <a:avLst>
              <a:gd name="adj" fmla="val 0"/>
            </a:avLst>
          </a:prstGeom>
          <a:solidFill>
            <a:schemeClr val="accent3">
              <a:lumMod val="85000"/>
            </a:schemeClr>
          </a:solidFill>
          <a:ln w="254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24034" y="17852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Chiral limit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66" name="Rectangle 17">
            <a:extLst>
              <a:ext uri="{FF2B5EF4-FFF2-40B4-BE49-F238E27FC236}">
                <a16:creationId xmlns:a16="http://schemas.microsoft.com/office/drawing/2014/main" id="{D93687B6-1986-4524-A8DD-3D85B800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1" y="2196353"/>
            <a:ext cx="24232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Wigner equations:</a:t>
            </a:r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id="{5BC1A6BE-ED38-4BDF-ABFB-F9E35D74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51" y="1340768"/>
            <a:ext cx="24769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16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Wigner functions: </a:t>
            </a:r>
          </a:p>
        </p:txBody>
      </p:sp>
      <p:sp>
        <p:nvSpPr>
          <p:cNvPr id="82" name="AutoShape 53">
            <a:extLst>
              <a:ext uri="{FF2B5EF4-FFF2-40B4-BE49-F238E27FC236}">
                <a16:creationId xmlns:a16="http://schemas.microsoft.com/office/drawing/2014/main" id="{B68DFBD2-8F5C-48CD-8C1B-0C2EACE5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945" y="1342369"/>
            <a:ext cx="5336384" cy="58592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F1197AA9-5DE7-49EE-B1DD-743AB1E03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44" y="2026419"/>
            <a:ext cx="453079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scalar       pseudo      vector          axial            tensor </a:t>
            </a: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B94EEC55-F814-4D14-B136-0EB05909E42B}"/>
              </a:ext>
            </a:extLst>
          </p:cNvPr>
          <p:cNvCxnSpPr/>
          <p:nvPr/>
        </p:nvCxnSpPr>
        <p:spPr bwMode="auto">
          <a:xfrm>
            <a:off x="4156292" y="1748424"/>
            <a:ext cx="0" cy="320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CFFE5D49-AE1C-49C5-9B3B-4766F2E216F0}"/>
              </a:ext>
            </a:extLst>
          </p:cNvPr>
          <p:cNvCxnSpPr/>
          <p:nvPr/>
        </p:nvCxnSpPr>
        <p:spPr bwMode="auto">
          <a:xfrm>
            <a:off x="5020388" y="1748424"/>
            <a:ext cx="0" cy="320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A51198FD-66AB-4754-B6DA-00A86CA3E1FF}"/>
              </a:ext>
            </a:extLst>
          </p:cNvPr>
          <p:cNvCxnSpPr/>
          <p:nvPr/>
        </p:nvCxnSpPr>
        <p:spPr bwMode="auto">
          <a:xfrm>
            <a:off x="5744210" y="1748424"/>
            <a:ext cx="0" cy="320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24573222-A3F3-43F2-91A7-5BAAF9F5D499}"/>
              </a:ext>
            </a:extLst>
          </p:cNvPr>
          <p:cNvCxnSpPr/>
          <p:nvPr/>
        </p:nvCxnSpPr>
        <p:spPr bwMode="auto">
          <a:xfrm>
            <a:off x="6748580" y="1748424"/>
            <a:ext cx="0" cy="320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D6B7128C-7E7A-4613-945F-4B5D4507E043}"/>
              </a:ext>
            </a:extLst>
          </p:cNvPr>
          <p:cNvCxnSpPr/>
          <p:nvPr/>
        </p:nvCxnSpPr>
        <p:spPr bwMode="auto">
          <a:xfrm>
            <a:off x="7828700" y="1748424"/>
            <a:ext cx="0" cy="320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" name="图片 88">
            <a:extLst>
              <a:ext uri="{FF2B5EF4-FFF2-40B4-BE49-F238E27FC236}">
                <a16:creationId xmlns:a16="http://schemas.microsoft.com/office/drawing/2014/main" id="{F9B303EC-ED3A-46E4-89D4-308557724B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04" y="1430549"/>
            <a:ext cx="4846026" cy="3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5" name="AutoShape 42">
            <a:extLst>
              <a:ext uri="{FF2B5EF4-FFF2-40B4-BE49-F238E27FC236}">
                <a16:creationId xmlns:a16="http://schemas.microsoft.com/office/drawing/2014/main" id="{6F3A9D77-48CE-4DC2-A859-D3D768AC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33" y="4786338"/>
            <a:ext cx="3072475" cy="120204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B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id="{CA55440B-A632-4499-AC6E-EBC2CC85402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60" y="4831902"/>
            <a:ext cx="2133600" cy="11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BBC20DFD-3A0A-428B-9C7D-2C50E32EB80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" y="4898194"/>
            <a:ext cx="2689458" cy="9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9" name="Rectangle 3">
            <a:extLst>
              <a:ext uri="{FF2B5EF4-FFF2-40B4-BE49-F238E27FC236}">
                <a16:creationId xmlns:a16="http://schemas.microsoft.com/office/drawing/2014/main" id="{D280CA53-0513-4A60-A599-4F4E6FAC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25" y="4240603"/>
            <a:ext cx="14467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 limit </a:t>
            </a:r>
            <a:endParaRPr lang="en-US" altLang="zh-CN" sz="2800" dirty="0"/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614DE3E8-AC58-4958-830E-5B746C13817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16" y="2858835"/>
            <a:ext cx="3197631" cy="10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id="{07291A07-678A-4164-B0EC-93381FC6EBA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2" y="2828448"/>
            <a:ext cx="2592288" cy="10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箭头: 左右 36">
            <a:extLst>
              <a:ext uri="{FF2B5EF4-FFF2-40B4-BE49-F238E27FC236}">
                <a16:creationId xmlns:a16="http://schemas.microsoft.com/office/drawing/2014/main" id="{CBDD3C2E-9562-498A-9497-9DC503BBCC77}"/>
              </a:ext>
            </a:extLst>
          </p:cNvPr>
          <p:cNvSpPr/>
          <p:nvPr/>
        </p:nvSpPr>
        <p:spPr>
          <a:xfrm>
            <a:off x="4086755" y="5151058"/>
            <a:ext cx="1169499" cy="400110"/>
          </a:xfrm>
          <a:prstGeom prst="leftRightArrow">
            <a:avLst/>
          </a:prstGeom>
          <a:ln w="19050">
            <a:solidFill>
              <a:srgbClr val="B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3">
                <a:extLst>
                  <a:ext uri="{FF2B5EF4-FFF2-40B4-BE49-F238E27FC236}">
                    <a16:creationId xmlns:a16="http://schemas.microsoft.com/office/drawing/2014/main" id="{4304FDD4-88AB-46AF-95F2-899CBBC40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9879" y="4248887"/>
                <a:ext cx="144672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=0 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111" name="Rectangle 3">
                <a:extLst>
                  <a:ext uri="{FF2B5EF4-FFF2-40B4-BE49-F238E27FC236}">
                    <a16:creationId xmlns:a16="http://schemas.microsoft.com/office/drawing/2014/main" id="{4304FDD4-88AB-46AF-95F2-899CBBC40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9879" y="4248887"/>
                <a:ext cx="1446726" cy="400110"/>
              </a:xfrm>
              <a:prstGeom prst="rect">
                <a:avLst/>
              </a:prstGeom>
              <a:blipFill>
                <a:blip r:embed="rId12"/>
                <a:stretch>
                  <a:fillRect t="-9091" b="-2575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7">
            <a:extLst>
              <a:ext uri="{FF2B5EF4-FFF2-40B4-BE49-F238E27FC236}">
                <a16:creationId xmlns:a16="http://schemas.microsoft.com/office/drawing/2014/main" id="{4B0F36CB-3395-4D46-8C90-4BDEBE574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77" y="5988385"/>
            <a:ext cx="29041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 functions +16 equations</a:t>
            </a:r>
          </a:p>
        </p:txBody>
      </p:sp>
      <p:sp>
        <p:nvSpPr>
          <p:cNvPr id="38" name="标注: 下箭头 37">
            <a:extLst>
              <a:ext uri="{FF2B5EF4-FFF2-40B4-BE49-F238E27FC236}">
                <a16:creationId xmlns:a16="http://schemas.microsoft.com/office/drawing/2014/main" id="{F8EC35FF-CA91-4E03-A1F4-0615D805DBD2}"/>
              </a:ext>
            </a:extLst>
          </p:cNvPr>
          <p:cNvSpPr/>
          <p:nvPr/>
        </p:nvSpPr>
        <p:spPr>
          <a:xfrm>
            <a:off x="817290" y="2677019"/>
            <a:ext cx="7677090" cy="2474039"/>
          </a:xfrm>
          <a:prstGeom prst="downArrowCallout">
            <a:avLst>
              <a:gd name="adj1" fmla="val 7603"/>
              <a:gd name="adj2" fmla="val 8360"/>
              <a:gd name="adj3" fmla="val 9872"/>
              <a:gd name="adj4" fmla="val 59304"/>
            </a:avLst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503954D-A1DC-4E7D-AF14-0867A989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713" y="6002285"/>
            <a:ext cx="29041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 functions +16 equations</a:t>
            </a:r>
          </a:p>
        </p:txBody>
      </p:sp>
    </p:spTree>
    <p:extLst>
      <p:ext uri="{BB962C8B-B14F-4D97-AF65-F5344CB8AC3E}">
        <p14:creationId xmlns:p14="http://schemas.microsoft.com/office/powerpoint/2010/main" val="15657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24034" y="17852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Right/Left-handed Basis</a:t>
            </a:r>
          </a:p>
        </p:txBody>
      </p:sp>
      <p:pic>
        <p:nvPicPr>
          <p:cNvPr id="29" name="图片 28" descr="tmp.bmp">
            <a:extLst>
              <a:ext uri="{FF2B5EF4-FFF2-40B4-BE49-F238E27FC236}">
                <a16:creationId xmlns:a16="http://schemas.microsoft.com/office/drawing/2014/main" id="{0397B938-B171-4804-873B-0BBED23E26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1650" y="1137319"/>
            <a:ext cx="1893998" cy="438540"/>
          </a:xfrm>
          <a:prstGeom prst="rect">
            <a:avLst/>
          </a:prstGeom>
          <a:noFill/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8B397E0D-5612-4A28-A3D8-09567FF2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28" y="1134346"/>
            <a:ext cx="16894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Chirality basis:</a:t>
            </a:r>
          </a:p>
        </p:txBody>
      </p:sp>
      <p:pic>
        <p:nvPicPr>
          <p:cNvPr id="38" name="Picture 88">
            <a:extLst>
              <a:ext uri="{FF2B5EF4-FFF2-40B4-BE49-F238E27FC236}">
                <a16:creationId xmlns:a16="http://schemas.microsoft.com/office/drawing/2014/main" id="{CCEC4D2A-A5E2-49B5-AD6A-AEC74BE0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r="2361" b="45512"/>
          <a:stretch>
            <a:fillRect/>
          </a:stretch>
        </p:blipFill>
        <p:spPr bwMode="auto">
          <a:xfrm>
            <a:off x="3237144" y="1929414"/>
            <a:ext cx="129540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9">
            <a:extLst>
              <a:ext uri="{FF2B5EF4-FFF2-40B4-BE49-F238E27FC236}">
                <a16:creationId xmlns:a16="http://schemas.microsoft.com/office/drawing/2014/main" id="{80658416-E374-4444-A28E-3F5AEEE6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54488" r="21249" b="1843"/>
          <a:stretch>
            <a:fillRect/>
          </a:stretch>
        </p:blipFill>
        <p:spPr bwMode="auto">
          <a:xfrm>
            <a:off x="6850255" y="1923405"/>
            <a:ext cx="1296988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9676C2-DDEB-47E7-8DF5-58654735AF8A}"/>
                  </a:ext>
                </a:extLst>
              </p:cNvPr>
              <p:cNvSpPr/>
              <p:nvPr/>
            </p:nvSpPr>
            <p:spPr>
              <a:xfrm>
                <a:off x="851023" y="2081187"/>
                <a:ext cx="228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Right-handed: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=+1</m:t>
                    </m:r>
                  </m:oMath>
                </a14:m>
                <a:endParaRPr lang="en-US" altLang="zh-CN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F9676C2-DDEB-47E7-8DF5-58654735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3" y="2081187"/>
                <a:ext cx="2280817" cy="369332"/>
              </a:xfrm>
              <a:prstGeom prst="rect">
                <a:avLst/>
              </a:prstGeom>
              <a:blipFill>
                <a:blip r:embed="rId7"/>
                <a:stretch>
                  <a:fillRect l="-240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0602031-9EA0-4EF4-AABC-ACB609D4C2E2}"/>
                  </a:ext>
                </a:extLst>
              </p:cNvPr>
              <p:cNvSpPr/>
              <p:nvPr/>
            </p:nvSpPr>
            <p:spPr>
              <a:xfrm>
                <a:off x="4658650" y="2074674"/>
                <a:ext cx="2155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itchFamily="34" charset="0"/>
                    <a:cs typeface="Times New Roman" pitchFamily="18" charset="0"/>
                  </a:rPr>
                  <a:t>Left-handed: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0602031-9EA0-4EF4-AABC-ACB609D4C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50" y="2074674"/>
                <a:ext cx="2155847" cy="369332"/>
              </a:xfrm>
              <a:prstGeom prst="rect">
                <a:avLst/>
              </a:prstGeom>
              <a:blipFill>
                <a:blip r:embed="rId8"/>
                <a:stretch>
                  <a:fillRect l="-226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53">
            <a:extLst>
              <a:ext uri="{FF2B5EF4-FFF2-40B4-BE49-F238E27FC236}">
                <a16:creationId xmlns:a16="http://schemas.microsoft.com/office/drawing/2014/main" id="{6CDD0659-89EA-462F-91BA-B4209258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041566"/>
            <a:ext cx="2898817" cy="65873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标注: 下箭头 50">
            <a:extLst>
              <a:ext uri="{FF2B5EF4-FFF2-40B4-BE49-F238E27FC236}">
                <a16:creationId xmlns:a16="http://schemas.microsoft.com/office/drawing/2014/main" id="{180E882F-C7C6-4432-B911-C5DE2B2F3D52}"/>
              </a:ext>
            </a:extLst>
          </p:cNvPr>
          <p:cNvSpPr/>
          <p:nvPr/>
        </p:nvSpPr>
        <p:spPr>
          <a:xfrm>
            <a:off x="944532" y="2986386"/>
            <a:ext cx="7254936" cy="1630935"/>
          </a:xfrm>
          <a:prstGeom prst="downArrowCallout">
            <a:avLst>
              <a:gd name="adj1" fmla="val 9872"/>
              <a:gd name="adj2" fmla="val 9116"/>
              <a:gd name="adj3" fmla="val 16913"/>
              <a:gd name="adj4" fmla="val 62607"/>
            </a:avLst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767E59CF-4FB5-449B-A004-34D19BFFB96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17" y="4944651"/>
            <a:ext cx="6610065" cy="3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55AFEA-EDF5-48F3-ADCE-6D8AFD7EAA7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57" y="3169057"/>
            <a:ext cx="6480720" cy="6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70E1F7FD-AA8A-468F-95E4-A0F0CCDB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098" y="4709695"/>
            <a:ext cx="7266370" cy="83484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0896BED-759D-4641-93A3-D47554F0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88" y="5636916"/>
            <a:ext cx="79928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4 independent functions  </a:t>
            </a: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8 coupled equations</a:t>
            </a:r>
          </a:p>
        </p:txBody>
      </p:sp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FC52B8AE-FB52-4F32-A6AB-D34751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56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8"/>
  <p:tag name="BMPHEIGHT" val="408"/>
  <p:tag name="SOURCE" val="\documentclass{slides}&#10;\pagestyle{empty}&#10;\usepackage{color}&#10;\begin{document}&#10;\begin{eqnarray*}&#10;{\vec J}_5 = \textcolor{red}{\frac{\pi^2 T^2 + 3(\mu^2+\mu_5^2)}{6\pi^2} }&#10;\textcolor{blue} {\vec \omega}&#10;\end 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91"/>
  <p:tag name="BMPHEIGHT" val="366"/>
  <p:tag name="SOURCE" val="\documentclass{slides}&#10;\pagestyle{empty}&#10;\usepackage{color}&#10;\begin{document}&#10;\color{blue}&#10;\begin{eqnarray*}&#10;G^\mu &amp;\equiv&amp; \partial^\mu_x- j_0\left(\frac{1}{2}\textcolor{red}{\Delta}&#10;\right)\textcolor{red}{F^{\mu\nu}}\partial_\nu^p,&#10;\end{eqnarray*}&#10;\end{document} "/>
  <p:tag name="TRANSPARENT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08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\textcolor{red}{s}\textrm{\tiny{Hall}}} &amp;=&amp; {&#10;-\frac{ C_{\textcolor{red}{s}}}{12\pi^2} \epsilon^{\mu\nu\rho\sigma} u_\nu  E_\rho B_\sigma}&#10;\end{eqnarray*}&#10;\end{document} "/>
  <p:tag name="TRANSPAREN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66"/>
  <p:tag name="BMPHEIGHT" val="616"/>
  <p:tag name="SOURCE" val="\documentclass{slides}&#10;\pagestyle{empty}&#10;\usepackage{color}&#10;\usepackage{mathbbold}&#10;\usepackage{mathrsfs}&#10;\usepackage{bbm}&#10;\begin{document}&#10;\color{blue}&#10;\begin{eqnarray*}&#10;C_{\textcolor{red}{s}} =\frac{1}{T}\int_0^\infty \frac{d y}{y}  &#10;\left[\frac{e^{y-\bar\mu_{\textcolor{red}{s}}}}&#10;{\left(e^{y-\bar\mu_{\textcolor{red}{s}}}+1\right)^2}&#10;-\frac{e^{y+\bar\mu_{\textcolor{red}{s}}}}&#10;{\left(e^{y+\bar\mu_{\textcolor{red}{s}}}+1\right)^2}\right]&#10;\end{eqnarray*}&#10;\end{document} "/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"/>
  <p:tag name="BMPHEIGHT" val="150"/>
  <p:tag name="SOURCE" val="\documentclass{slides}&#10;\pagestyle{empty}&#10;\usepackage{color}&#10;\usepackage{mathbbold}&#10;\usepackage{mathrsfs}&#10;\usepackage{bbm}&#10;\begin{document}&#10;\color{blue}&#10;\begin{eqnarray*}&#10;{\bar\mu_{\textcolor{red}{s}}} \sim 2 &#10;\end{eqnarray*}&#10;\end{document} "/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08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\textrm{\tiny{Hall}}} &amp;=&amp; {&#10;-\frac{ C}{12\pi^2} \epsilon^{\mu\nu\rho\sigma} u_\nu  E_\rho B_\sigma}&#10;\end{eqnarray*}&#10;\end{document} "/>
  <p:tag name="TRANSPAREN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08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5\textrm{\tiny{Hall}}} &amp;=&amp; {&#10;-\frac{ C_5}{12\pi^2} \epsilon^{\mu\nu\rho\sigma} u_\nu  E_\rho B_\sigma}&#10;\end{eqnarray*}&#10;\end{document} "/>
  <p:tag name="TRANSPAREN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166"/>
  <p:tag name="SOURCE" val="\documentclass{slides}&#10;\pagestyle{empty}&#10;\usepackage{color}&#10;\usepackage{mathbbold}&#10;\usepackage{mathrsfs}&#10;\usepackage{bbm}&#10;\begin{document}&#10;\color{blue}&#10;\begin{eqnarray*}&#10;(\mu=0 \Rightarrow C = 0 )&#10;\end{eqnarray*}&#10;\end{document} "/>
  <p:tag name="TRANSPARENT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41"/>
  <p:tag name="BMPHEIGHT" val="166"/>
  <p:tag name="SOURCE" val="\documentclass{slides}&#10;\pagestyle{empty}&#10;\usepackage{color}&#10;\usepackage{mathbbold}&#10;\usepackage{mathrsfs}&#10;\usepackage{bbm}&#10;\begin{document}&#10;\color{blue}&#10;\begin{eqnarray*}&#10;(\mu_5 = 0 \Rightarrow C_5=0)&#10;\end{eqnarray*}&#10;\end{document} "/>
  <p:tag name="TRANSPAREN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3"/>
  <p:tag name="BMPHEIGHT" val="408"/>
  <p:tag name="SOURCE" val="\documentclass{slides}&#10;\pagestyle{empty}&#10;\usepackage{color}&#10;\usepackage{mathbbold}&#10;\usepackage{mathrsfs}&#10;\usepackage{bbm}&#10;\begin{document}&#10;\color{blue}&#10;\begin{eqnarray*}&#10;\rho &amp;=&amp;\frac{ T^4}{4\pi^2}\left[\frac{7}{15}\pi^4+ 2 \pi^2 (\bar\mu^2+\bar\mu_5^2)&#10;+\bar \mu^4 + 6\bar \mu^2 \bar \mu_5^2+\bar\mu_5^4 \right]&#10;\end{eqnarray*}&#10;\end{document} "/>
  <p:tag name="TRANSPAREN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66"/>
  <p:tag name="BMPHEIGHT" val="358"/>
  <p:tag name="SOURCE" val="\documentclass{slides}&#10;\pagestyle{empty}&#10;\usepackage{color}&#10;\usepackage{mathbbold}&#10;\usepackage{mathrsfs}&#10;\usepackage{bbm}&#10;\begin{document}&#10;\color{blue}&#10;\begin{eqnarray*}&#10;&amp; &amp;-\frac{ n_5}{2}\left(u^\mu \omega^\nu - u^\nu \omega^\mu +\epsilon^{\mu\nu\alpha\beta}u_\alpha \varepsilon_\beta \right) -\frac{\xi}{2} \epsilon^{\mu\nu\alpha\beta}u_\alpha E_\beta&#10;\end{eqnarray*}&#10;\end{document} "/>
  <p:tag name="TRANSPAREN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16"/>
  <p:tag name="BMPHEIGHT" val="366"/>
  <p:tag name="SOURCE" val="\documentclass{slides}&#10;\pagestyle{empty}&#10;\usepackage{color}&#10;\usepackage{mathbbold}&#10;\usepackage{mathrsfs}&#10;\usepackage{bbm}&#10;\begin{document}&#10;\color{blue}&#10;\begin{eqnarray*}&#10;T^{\textcolor{magenta}{(0)}\mu\nu}=\rho  u^\mu u^\nu -\frac{1}{3}\rho\Delta^{\mu\nu} 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91"/>
  <p:tag name="BMPHEIGHT" val="366"/>
  <p:tag name="SOURCE" val="\documentclass{slides}&#10;\pagestyle{empty}&#10;\usepackage{color}&#10;\begin{document}&#10;\color{blue}&#10;\begin{eqnarray*}&#10;\left[\gamma_\mu\left( \Pi^\mu + \frac{1}{2}i G^\mu \right) -m \right]W(x,p)=0&#10;\end{eqnarray*}&#10;\end{document} "/>
  <p:tag name="TRANSPARENT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08"/>
  <p:tag name="BMPHEIGHT" val="358"/>
  <p:tag name="SOURCE" val="\documentclass{slides}&#10;\pagestyle{empty}&#10;\usepackage{color}&#10;\usepackage{mathbbold}&#10;\usepackage{mathrsfs}&#10;\usepackage{bbm}&#10;\begin{document}&#10;\color{blue}&#10;\begin{eqnarray*}&#10;T^{\textcolor{magenta}{(1)}\mu\nu}= n_5 \left(u^\mu \omega^\nu + u^\nu \omega^\mu \right)&#10;+\frac{\xi}{2}\left(u^\mu B^\nu + u^\nu B^\mu \right) &#10;\end{eqnarray*}&#10;\end{document} "/>
  <p:tag name="TRANSPAREN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75"/>
  <p:tag name="BMPHEIGHT" val="325"/>
  <p:tag name="SOURCE" val="\documentclass{slides}&#10;\pagestyle{empty}&#10;\usepackage{color}&#10;\usepackage{mathbbold}&#10;\usepackage{mathrsfs}&#10;\usepackage{bbm}&#10;\begin{document}&#10;\color{blue}&#10;\begin{eqnarray*}&#10;T^{\mu\nu}_{\textcolor{red}{s}} =  \int d^4 p \mathscr{J}^\mu_{\textcolor{red}{s}}  p^\nu&#10;\end{eqnarray*}&#10;\end{document} "/>
  <p:tag name="TRANSPAREN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83"/>
  <p:tag name="BMPHEIGHT" val="341"/>
  <p:tag name="SOURCE" val="\documentclass{slides}&#10;\pagestyle{empty}&#10;\usepackage{color}&#10;\usepackage{mathbbold}&#10;\usepackage{mathrsfs}&#10;\usepackage{bbm}&#10;\begin{document}&#10;\color{blue}&#10;\begin{eqnarray*}&#10;T^{\mu\nu} =  \sum_{\textcolor{red}{s=\pm 1}}T^{\mu\nu}_{\textcolor{red}{s}} &#10;\end{eqnarray*}&#10;\end{document} "/>
  <p:tag name="TRANSPARENT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00"/>
  <p:tag name="BMPHEIGHT" val="2391"/>
  <p:tag name="SOURCE" val="\documentclass{slides}&#10;\pagestyle{empty}&#10;\usepackage{color}&#10;\usepackage{mathbbold}&#10;\usepackage{mathrsfs}&#10;\usepackage{bbm}&#10;\begin{document}&#10;\color{blue}&#10;\begin{eqnarray*}&#10;T_{\textrm{\tiny vv}}^{\textcolor{magenta}{(2)}\mu\nu}&amp;=&amp;-\frac{1}{2}\xi_5&#10;\left[{3 u^\mu u^\nu ( \omega^2+\varepsilon^2)  -\Delta^{\mu\nu} ( \omega^2+\varepsilon^2)}&#10; -2( u^\mu \epsilon^{\nu\alpha\beta\gamma} + u^\nu \epsilon^{\mu\alpha\beta\gamma} ) u_\alpha \varepsilon_\beta \omega_\gamma\right. \nonumber\\&#10;&amp; &amp;\left. -2 (u^\mu \epsilon^{\nu\alpha\beta\gamma} - u^\nu \epsilon^{\mu\alpha\beta\gamma})  u_\alpha \varepsilon_\beta \omega_\gamma \right],\\&#10;\label{tve2-munu}&#10;T_{\textrm{\tiny ve}}^{\textcolor{magenta}{(2)}\mu\nu}&#10;&amp;=&amp;-\frac{1}{2}\xi_{B5} \left[u^\mu u^\nu (\omega\cdot B+\varepsilon\cdot E)&#10;- (\omega^\mu B^\nu + E^\mu \varepsilon^\nu)&#10;-(u^\mu \epsilon^{\nu\alpha\beta\gamma}+u^\nu \epsilon^{\mu\alpha\beta\gamma})u_\alpha E_\beta \omega_\gamma  \right.\nonumber\\&#10;&amp; &amp;\left. - 2 ( u^\mu \epsilon^{\nu\alpha\beta\gamma}&#10;-   u^\nu \epsilon^{\mu\alpha\beta\gamma} )u_\alpha E_\beta \omega_\gamma \right],\\&#10;\label{tee2-munu-0}&#10;T_{\textrm{\tiny ee}}^{\textcolor{magenta}{(2)}\mu\nu}&#10;&amp;=&amp;-\frac{1}{12}\sum_{\textcolor{red}{s}}\kappa^\epsilon_{\textcolor{red}{s}} \textcolor[rgb]{0,0.6,0}&#10;{\left( \frac{1}{4}g^{\mu\nu} {F_{\gamma\beta}} {F^{\gamma\beta } -  F^{\gamma\mu}{F_\gamma}^\nu }\right)}&#10;+ \frac{1}{24\pi^2}\left[ u^\mu u^\nu E^2&#10;-\Delta^{\mu\nu} \left(E^2+2B^2\right)\right.\nonumber\\&#10;&amp; &amp;+4\left( E^\mu E^\nu +B^\mu B^\nu \right)&#10;+3\left( u^\mu \epsilon^{\nu\alpha\beta\gamma}&#10;+ u^\nu \epsilon^{\mu\alpha\beta\gamma}   \right)u_\alpha E_\beta B_\gamma\nonumber\\&#10;&amp; &amp;\left.+3\left(u^\mu \epsilon^{\nu\alpha\beta\gamma}&#10;- u^\nu \epsilon^{\mu\alpha\beta\gamma}   \right)u_\alpha E_\beta B_\gamma \right]&#10;\end{eqnarray*}&#10;\end{document} "/>
  <p:tag name="TRANSPAREN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91"/>
  <p:tag name="BMPHEIGHT" val="441"/>
  <p:tag name="SOURCE" val="\documentclass{slides}&#10;\pagestyle{empty}&#10;\usepackage{color}&#10;\usepackage{mathbbold}&#10;\usepackage{mathrsfs}&#10;\usepackage{bbm}&#10;\begin{document}&#10;\color{black}&#10;\begin{eqnarray*}&#10;\hat \kappa_{\textcolor{red}{s}} =&#10;\int_0^\infty  dy \,\ln y\ \frac{d}{dy}\left[\frac{1}{e^{(y-\bar\mu_{\textcolor{red}{s}})}+1}&#10;+\frac{1}{e^{(y+\bar\mu_{\textcolor{red}{s}})}+1}\right]&#10;\end{eqnarray*}&#10;\end{document} "/>
  <p:tag name="TRANSPAREN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91"/>
  <p:tag name="BMPHEIGHT" val="566"/>
  <p:tag name="SOURCE" val="\documentclass{slides}&#10;\pagestyle{empty}&#10;\usepackage{color}&#10;\usepackage{mathbbold}&#10;\usepackage{mathrsfs}&#10;\usepackage{bbm}&#10;\usepackage{amsmath,amssymb,bm,comment}&#10;\usepackage{bm}&#10;&#10;\begin{document}&#10;\color{blue}&#10;\begin{eqnarray*}&#10;\kappa_{\textcolor{red}{s}}^\epsilon&#10;&amp;=&amp;\frac{4\pi^{\frac{3-\epsilon}{2}} T^{-\epsilon}}{\Gamma\left(\frac{3-\epsilon}{2}\right)(2\pi)^{3-\epsilon}}&#10;\int_0^\infty  \frac{dy}{y^{1+\epsilon}}\left[\frac{1}{e^{(y-\bar\mu_{\textcolor{red}{s}})}+1}&#10;+\frac{1}{e^{(y+\bar\mu_{\textcolor{red}{s}})}+1}\textcolor{red}{{\bf -1}}\right]&#10;=-\frac{1}{\pi^2 }\left[\textcolor[rgb]{0,0.6,0}{\pmb{\frac{ 1}{\epsilon}}}&#10; +\frac{1}{2} \ln 4 \pi + \frac{1}{2}\psi\left(\frac{3}{2}\right) - \ln T &#10;+ \textcolor{black}{\hat\kappa_{\textcolor{red}{s}}}\right]&#10;\end{eqnarray*}&#10;\end{document} "/>
  <p:tag name="TRANSPARENT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33"/>
  <p:tag name="BMPHEIGHT" val="325"/>
  <p:tag name="SOURCE" val="\documentclass{slides}&#10;\pagestyle{empty}&#10;\usepackage{color}&#10;\usepackage{mathbbold}&#10;\usepackage{mathrsfs}&#10;\usepackage{bbm}&#10;\begin{document}&#10;\color{blue}&#10;\begin{eqnarray*}&#10;T^{\mu\nu} =  \int d^{4-\epsilon} p \left(\mathscr{J}^\mu_{\textcolor{red}{+}}+ \mathscr{J}^\mu_{\textcolor{red}{-}}\right) p^\nu&#10;\end{eqnarray*}        &#10;\end{document} "/>
  <p:tag name="TRANSPAREN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50"/>
  <p:tag name="SOURCE" val="\documentclass{slides}&#10;\pagestyle{empty}&#10;\usepackage{color}&#10;\usepackage{mathbbold}&#10;\usepackage{mathrsfs}&#10;\usepackage{bbm}&#10;\begin{document}&#10;\color{blue}&#10;\begin{eqnarray*}&#10;\epsilon \ge 0 &#10;\end{eqnarray*}&#10;\end{document} "/>
  <p:tag name="TRANSPARENT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1"/>
  <p:tag name="BMPHEIGHT" val="216"/>
  <p:tag name="SOURCE" val="\documentclass{slides}&#10;\pagestyle{empty}&#10;\usepackage{color}&#10;\usepackage{mathbbold}&#10;\usepackage{mathrsfs}&#10;\usepackage{bbm}&#10;\begin{document}&#10;\color{blue}&#10;\begin{eqnarray*}&#10;T^{\mu\nu} = T_S^{\mu\nu} +  T_A^{\mu\nu}&#10;\end{eqnarray*}&#10;\end{document} "/>
  <p:tag name="TRANSPAREN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00"/>
  <p:tag name="BMPHEIGHT" val="216"/>
  <p:tag name="SOURCE" val="\documentclass{slides}&#10;\pagestyle{empty}&#10;\usepackage{color}&#10;\usepackage{mathbbold}&#10;\usepackage{mathrsfs}&#10;\usepackage{bbm}&#10;\begin{document}&#10;\color{blue}&#10;\begin{eqnarray*}&#10;\partial_\mu T^{\mu\nu}_S = F^{\nu\mu}j_\mu,\ \ \ \ \partial_\mu T^{\mu\nu}_A = 0&#10;\end{eqnarray*}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00"/>
  <p:tag name="BMPHEIGHT" val="183"/>
  <p:tag name="SOURCE" val="\documentclass{slides}&#10;\pagestyle{empty}&#10;\usepackage{color}&#10;\begin{document}&#10;\color{blue}&#10;\begin{eqnarray*}&#10;W(x,p)=&lt;\hat W(x,p)&gt;&#10;\end{eqnarray*}&#10;\end{document} "/>
  <p:tag name="TRANSPARENT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00"/>
  <p:tag name="BMPHEIGHT" val="191"/>
  <p:tag name="SOURCE" val="\documentclass{slides}&#10;\pagestyle{empty}&#10;\usepackage{color}&#10;\begin{document}&#10;\color{blue}&#10;\begin{eqnarray*}&#10;\partial_\mu \beta_\nu +\partial_\nu\beta_\mu = 0,\ \ \ &#10;\partial_\mu \bar\mu_{\textcolor{red}{s}} + F_{\mu\nu} \beta^\nu = 0 ,&#10;\end {eqnarray*}&#10;\end{document} "/>
  <p:tag name="TRANSPARENT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0"/>
  <p:tag name="BMPHEIGHT" val="191"/>
  <p:tag name="SOURCE" val="\documentclass{slides}&#10;\pagestyle{empty}&#10;\usepackage{color}&#10;\usepackage{mathbbold}&#10;\usepackage{mathrsfs}&#10;\usepackage{bbm}&#10;\begin{document}&#10;\color{blue}&#10;\begin{eqnarray*}&#10;\partial_\mu T^{\mu\nu} = F^{\nu\mu}j_\mu&#10;\end{eqnarray*}&#10;\end{document} "/>
  <p:tag name="TRANSPARENT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191"/>
  <p:tag name="SOURCE" val="\documentclass{slides}&#10;\pagestyle{empty}&#10;\usepackage{color}&#10;\usepackage{mathbbold}&#10;\usepackage{mathrsfs}&#10;\usepackage{bbm}&#10;\begin{document}&#10;\color{blue}&#10;\begin{eqnarray*}&#10;\partial_\mu j^\mu = 0&#10;\end{eqnarray*}&#10;\end{document} "/>
  <p:tag name="TRANSPARENT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66"/>
  <p:tag name="BMPHEIGHT" val="366"/>
  <p:tag name="SOURCE" val="\documentclass{slides}&#10;\pagestyle{empty}&#10;\usepackage{color}&#10;\usepackage{mathbbold}&#10;\usepackage{mathrsfs}&#10;\usepackage{bbm}&#10;\begin{document}&#10;\color{blue}&#10;\begin{eqnarray*}&#10;\partial_\mu j^\mu_5 =-\frac{1}{2\pi^2}E\cdot B &#10;\end{eqnarray*}&#10;\end{document} "/>
  <p:tag name="TRANSPARENT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91"/>
  <p:tag name="BMPHEIGHT" val="250"/>
  <p:tag name="SOURCE" val="\documentclass{slides}&#10;\pagestyle{empty}&#10;\usepackage{color}&#10;\usepackage{mathbbold}&#10;\usepackage{mathrsfs}&#10;\usepackage{bbm}&#10;\begin{document}&#10;\color{blue}&#10;\begin{eqnarray*}&#10;g^{\mu\nu}T_{\mu\nu}^{\textcolor{magenta}{(0)}}=0,\ \ \ &#10;g^{\mu\nu}T_{\mu\nu}^{\textcolor{magenta}{(1)}}=0,\ \ \ &#10;g^{\mu\nu}T_{\mu\nu}^{\textcolor{magenta}{(2)}}=0&#10;\end{eqnarray*}&#10;\end{document} "/>
  <p:tag name="TRANSPARENT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0"/>
  <p:tag name="BMPHEIGHT" val="325"/>
  <p:tag name="SOURCE" val="\documentclass{slides}&#10;\pagestyle{empty}&#10;\usepackage{color}&#10;\usepackage{mathbbold}&#10;\usepackage{mathrsfs}&#10;\usepackage{bbm}&#10;\begin{document}&#10;\color{blue}&#10;\begin{eqnarray*}&#10;g^{\mu\nu} T_{\mu\nu}=\int d^4 p \,p_\mu\mathscr{V}^\mu =0&#10;\end{eqnarray*}&#10;\end{document} "/>
  <p:tag name="TRANSPARENT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25"/>
  <p:tag name="BMPHEIGHT" val="366"/>
  <p:tag name="SOURCE" val="\documentclass{slides}&#10;\pagestyle{empty}&#10;\usepackage{color}&#10;\usepackage{mathbbold}&#10;\usepackage{mathrsfs}&#10;\usepackage{bbm}&#10;\begin{document}&#10;\color{blue}&#10;\begin{eqnarray*}&#10;+ \frac{1}{24\pi^2}g_{\mu\nu}\left[ u^\mu u^\nu E^2&#10;-\Delta^{\mu\nu} \left(E^2+2B^2\right)&#10;+4\left( E^\mu E^\nu +B^\mu B^\nu \right)\right]&#10;\end{eqnarray*}&#10;\end{document} "/>
  <p:tag name="TRANSPARENT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66"/>
  <p:tag name="BMPHEIGHT" val="366"/>
  <p:tag name="SOURCE" val="\documentclass{slides}&#10;\pagestyle{empty}&#10;\usepackage{color}&#10;\usepackage{mathbbold}&#10;\usepackage{mathrsfs}&#10;\usepackage{bbm}&#10;\begin{document}&#10;\color{black}&#10;\begin{eqnarray*}&#10;+\frac{1}{8\pi^2}g_{\mu\nu}\left[\left( u^\mu \epsilon^{\nu\alpha\beta\gamma}&#10;+ u^\nu \epsilon^{\mu\alpha\beta\gamma}   \right)&#10;+\left(u^\mu \epsilon^{\nu\alpha\beta\gamma}&#10;- u^\nu \epsilon^{\mu\alpha\beta\gamma}   \right) \right]  u_\alpha E_\beta B_\gamma&#10;\end{eqnarray*}&#10;\end{document} "/>
  <p:tag name="TRANSPARENT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0"/>
  <p:tag name="BMPHEIGHT" val="125"/>
  <p:tag name="SOURCE" val="\documentclass{slides}&#10;\pagestyle{empty}&#10;\usepackage{color}&#10;\usepackage{mathbbold}&#10;\usepackage{mathrsfs}&#10;\usepackage{bbm}&#10;\begin{document}&#10;\color{black}&#10;\begin{eqnarray*}&#10;=0&#10;\end{eqnarray*}&#10;\end{document} "/>
  <p:tag name="TRANSPAREN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33"/>
  <p:tag name="BMPHEIGHT" val="366"/>
  <p:tag name="SOURCE" val="\documentclass{slides}&#10;\pagestyle{empty}&#10;\usepackage{color}&#10;\usepackage{mathbbold}&#10;\usepackage{mathrsfs}&#10;\usepackage{bbm}&#10;\begin{document}&#10;\color{blue}&#10;\begin{eqnarray*}&#10;g_{\mu\nu}T_{\textrm{\tiny ee}}^{\textcolor{magenta}{(2)}\mu\nu}&#10;=\color{red}-\frac{1}{6}\textcolor[rgb]{0,0.6,0}{\kappa^\epsilon} g_{\mu\nu}\left( \frac{1}{4}g^{\mu\nu} {F_{\gamma\beta}} {F^{\gamma\beta } &#10;-  F^{\gamma\mu}{F_\gamma}^\nu }\right)&#10;\end{eqnarray*}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0"/>
  <p:tag name="BMPHEIGHT" val="350"/>
  <p:tag name="SOURCE" val="\documentclass{slides}&#10;\pagestyle{empty}&#10;\usepackage{color}&#10;\begin{document}&#10;\color{blue}&#10;\begin{eqnarray*}&#10;\rho_{\alpha\beta} \left(x+\frac{y}{2},x-\frac{y}{2}\right) = \bar\psi_\beta\left(x+\frac{y}{2}\right)&#10;\textcolor{red}{U\left(x+\frac{y}{2},x-\frac{y}{2}\right)} \psi_\alpha\left(x-\frac{y}{2}\right)&#10;\end{eqnarray*}&#10;\end{document} "/>
  <p:tag name="TRANSPARENT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6"/>
  <p:tag name="BMPHEIGHT" val="191"/>
  <p:tag name="SOURCE" val="\documentclass{slides}&#10;\pagestyle{empty}&#10;\usepackage{color}&#10;\usepackage{mathbbold}&#10;\usepackage{mathrsfs}&#10;\usepackage{bbm}&#10;\begin{document}&#10;\color{red}&#10;\begin{eqnarray*}&#10;g_{\mu\nu}g^{\mu\nu}=4-\textcolor[rgb]{0,0.6,0}{\epsilon}&#10;\end{eqnarray*}&#10;\end{document} "/>
  <p:tag name="TRANSPAREN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16"/>
  <p:tag name="BMPHEIGHT" val="408"/>
  <p:tag name="SOURCE" val="\documentclass{slides}&#10;\pagestyle{empty}&#10;\usepackage{color}&#10;\usepackage{mathbbold}&#10;\usepackage{mathrsfs}&#10;\usepackage{bbm}&#10;\begin{document}&#10;\color{blue}&#10;\begin{eqnarray*}&#10;= \frac{e^2}{24\pi^2} F_{\mu\nu}F^{\mu\nu}&#10;\end{eqnarray*}&#10;\end{document} "/>
  <p:tag name="TRANSPARENT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33"/>
  <p:tag name="BMPHEIGHT" val="408"/>
  <p:tag name="SOURCE" val="\documentclass{slides}&#10;\pagestyle{empty}&#10;\usepackage{color}&#10;\usepackage{mathbbold}&#10;\usepackage{mathrsfs}&#10;\usepackage{bbm}&#10;\begin{document}&#10;\color{red}&#10;\begin{eqnarray*}&#10;=-\frac{1}{24\pi^2}\textcolor[rgb]{0,0.6,0}{\cdot \frac{1}{\epsilon}\cdot \epsilon}&#10; F_{\mu\nu}F^{\mu\nu} =- \frac{e^2}{24\pi^2} F_{\mu\nu}F^{\mu\nu}&#10;\end{eqnarray*}&#10;\end{document} "/>
  <p:tag name="TRANSPAREN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08"/>
  <p:tag name="BMPHEIGHT" val="1158"/>
  <p:tag name="SOURCE" val="\documentclass{slides}&#10;\pagestyle{empty}&#10;\usepackage{color}&#10;\usepackage{mathbbold}&#10;\usepackage{mathrsfs}&#10;\usepackage{bbm}&#10;\begin{document}&#10;\color{blue}&#10;\begin{eqnarray*}&#10;T_{\textrm{\tiny ee, Re}}^{\textcolor{magenta}{(2)}\mu\nu}&#10;&amp;=&amp;\frac{1}{6\pi^2}\left(\hat\kappa + \ln \frac{\Lambda}{T}\right)&#10;\left( \frac{1}{4}g^{\mu\nu} {F_{\gamma\beta}} {F^{\gamma\beta } -  F^{\gamma\mu}{F_\gamma}^\nu }\right)\\&#10;&amp; &amp;+ \frac{1}{24\pi^2}\left[ u^\mu u^\nu E^2&#10;-\Delta^{\mu\nu} \left(E^2+2B^2\right)+4\left( E^\mu E^\nu +B^\mu B^\nu \right)\right]\nonumber\\&#10;&amp; &amp;+\frac{1}{8\pi^2}\left[\left(u^\mu \epsilon^{\nu\alpha\beta\gamma}&#10;+ u^\nu \epsilon^{\mu\alpha\beta\gamma}   \right)u_\alpha E_\beta B_\gamma&#10;+\left(u^\mu \epsilon^{\nu\alpha\beta\gamma}&#10;- u^\nu \epsilon^{\mu\alpha\beta\gamma}   \right)u_\alpha E_\beta B_\gamma  \right]&#10;\end{eqnarray*}&#10;\end{document} "/>
  <p:tag name="TRANSPAREN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208"/>
  <p:tag name="SOURCE" val="\documentclass{slides}&#10;\pagestyle{empty}&#10;\usepackage{color}&#10;\usepackage{mathbbold}&#10;\usepackage{mathrsfs}&#10;\usepackage{bbm}&#10;\begin{document}&#10;\color{blue}&#10;\begin{eqnarray*}&#10;g_{\mu\nu}T_{\textrm{\tiny QED}}^{\mu\nu}&#10;\end{eqnarray*}&#10;\end{document} "/>
  <p:tag name="TRANSPARENT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91"/>
  <p:tag name="BMPHEIGHT" val="366"/>
  <p:tag name="SOURCE" val="\documentclass{slides}&#10;\pagestyle{empty}&#10;\usepackage{color}&#10;\usepackage{mathbbold}&#10;\usepackage{mathrsfs}&#10;\usepackage{bbm}&#10;\begin{document}&#10;\color{blue}&#10;\begin{eqnarray*}&#10;g_{\mu\nu}T_{\textrm{\tiny ee}}^{\textcolor{magenta}{(2)}\mu\nu}&#10;=-\frac{1}{24\pi^2}\cdot \textcolor[rgb]{0,0.6,0}{\frac{1}{\epsilon}}&#10;\cdot\textcolor[rgb]{0,0.6,0}{\epsilon}\cdot F_{\mu\nu} F^{\mu\nu}&#10;= \textcolor{red}{\textbf{-}} \frac{\beta}{2e} F_{\mu\nu} F^{\mu\nu} &#10;\end{eqnarray*}&#10;\end{document} "/>
  <p:tag name="TRANSPAREN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366"/>
  <p:tag name="SOURCE" val="\documentclass{slides}&#10;\pagestyle{empty}&#10;\usepackage{color}&#10;\usepackage{mathbbold}&#10;\usepackage{mathrsfs}&#10;\usepackage{bbm}&#10;\begin{document}&#10;\color{blue}&#10;\begin{eqnarray*}&#10;= \textcolor{red}{\tiny{\textbf{+}}}\frac{\beta}{2e} F_{\mu\nu} F^{\mu\nu} &#10;\end{eqnarray*}&#10;\end{document} "/>
  <p:tag name="TRANSPARENT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408"/>
  <p:tag name="SOURCE" val="\documentclass{slides}&#10;\pagestyle{empty}&#10;\usepackage{color}&#10;\usepackage{mathbbold}&#10;\usepackage{mathrsfs}&#10;\usepackage{bbm}&#10;\begin{document}&#10;\color{blue}&#10;\begin{eqnarray*}&#10;=\frac{e^2}{24\pi^2}\cdot \textcolor[rgb]{0,0.6,0}{\frac{1}{\epsilon}}&#10;\cdot\textcolor[rgb]{0,0.6,0}{\epsilon}\cdot F_{\mu\nu} F^{\mu\nu} &#10;\end{eqnarray*}&#10;\end{document} "/>
  <p:tag name="TRANSPARENT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08"/>
  <p:tag name="BMPHEIGHT" val="408"/>
  <p:tag name="SOURCE" val="\documentclass{slides}&#10;\pagestyle{empty}&#10;\usepackage{color}&#10;\usepackage{mathbbold}&#10;\usepackage{mathrsfs}&#10;\usepackage{bbm}&#10;\begin{document}&#10;\color{red}&#10;\begin{eqnarray*}&#10;g^{\mu\nu} T_{\mu\nu}=\frac{e^2}{24\pi^2}F_{\mu\nu}F^{\mu\nu}&#10;\end{eqnarray*}&#10;\end{document} "/>
  <p:tag name="TRANSPAREN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08"/>
  <p:tag name="BMPHEIGHT" val="2125"/>
  <p:tag name="SOURCE" val="\documentclass{slides}&#10;\pagestyle{empty}&#10;\usepackage{color}&#10;\usepackage{mathbbold}&#10;\usepackage{mathrsfs}&#10;\usepackage{bbm}&#10;\begin{document}&#10;\color{blue}&#10;\begin{eqnarray*}&#10;\mathscr{J}^{\textcolor{magenta}{(1)}}_{\textcolor{red}{s}\mu }&#10;&amp;=&amp;\textcolor[rgb]{0,0.6,0}{p_\mu \delta\left(p^2\right)f^{\textcolor{magenta}{(1)}}_{\textcolor{red}{s}}&#10;\left(\  ? \ \right)}\\ &#10;&amp; &amp;-\frac{\textcolor{red}{s}}{2}&#10;\tilde\Omega_{\mu\lambda}p^\lambda f'_{\textcolor{red}{s }} \delta(p^2)&#10;- \textcolor{red}{s}\tilde F_{\mu\lambda}p^\lambda&#10;f_{\textcolor{red}{s}}\delta'(p^2)  \\&#10;\mathscr{J}^{\textcolor{magenta}{(2)}}_{\textcolor{red}{s}\mu }&#10;&amp;=&amp;\textcolor[rgb]{0,0.6,0}{p_\mu \delta\left(p^2\right)f^{\textcolor{magenta}{(2)}}_{\textcolor{red}{s}}&#10;\left(\  ? \ \right)}\\&#10;&amp; &amp; - \frac{1}{4} \Omega_{\gamma\mu}\Omega^{\gamma\lambda }p_\lambda  &#10;f''_{\textcolor{red}{s}}\delta(p^2)&#10;  - \frac{1}{4} p_\mu  \Omega_{\gamma\beta} p^\beta \Omega^{\gamma\lambda }p_\lambda &#10;  f''_{\textcolor{red}{s}}\delta'(p^2)\nonumber\\&#10;&amp; &amp;+  F_{\gamma\mu}\Omega^{\gamma\lambda }p_\lambda  f'_{\textcolor{red}{s}} \delta'(p^2)&#10;+\frac{1}{2} p_\mu  F_{\gamma\beta} p^\beta \Omega^{\gamma\lambda }p_\lambda  &#10;f'_{\textcolor{red}{s}} \delta''(p^2)\nonumber\\&#10;&amp; &amp;-  F_{\gamma\mu} F^{\gamma\lambda} p_\lambda f_{\textcolor{red}{s}} \delta''(p^2)&#10;-\frac{1}{3} p_\mu   F_{\gamma\beta} p^\beta  F^{\gamma\lambda }p_\lambda &#10;f_{\textcolor{red}{s}} \delta'''(p^2) &#10;\end{eqnarray*}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83"/>
  <p:tag name="BMPHEIGHT" val="441"/>
  <p:tag name="SOURCE" val="\documentclass{slides}&#10;\pagestyle{empty}&#10;\usepackage{color}&#10;\begin{document}&#10;\color{blue}&#10;\begin{eqnarray*}&#10;\textcolor{red}{U\left(x+\frac{1}{2}y,x-\frac{1}{2}y\right)&#10;\equiv&#10;{\cal P}{\textrm{Exp}}\left({-iey^\mu\int_0^1 ds A_\mu\left(x-\frac{1}{2}y+sy\right)} \right)} &#10;\end{eqnarray*}&#10;\end{document} "/>
  <p:tag name="TRANSPARENT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16"/>
  <p:tag name="BMPHEIGHT" val="250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^{\textcolor{magenta}{(2)}} = 0&#10;\end{eqnarray*}&#10;\end{document} "/>
  <p:tag name="TRANSPARENT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250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^{\textcolor{magenta}{(1)}} = 0 ,&#10;\end{eqnarray*}&#10;\end{document} "/>
  <p:tag name="TRANSPARENT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91"/>
  <p:tag name="BMPHEIGHT" val="216"/>
  <p:tag name="SOURCE" val="\documentclass{slides}&#10;\pagestyle{empty}&#10;\usepackage{color}&#10;\usepackage{mathbbold}&#10;\usepackage{mathrsfs}&#10;\usepackage{bbm}&#10;\begin{document}&#10;\color{blue}&#10;\begin{eqnarray*}&#10;\mathcal{X}^{\textcolor{magenta}{(n)}}(z,\tilde z),&#10;\hspace{2cm} z=\beta\cdot p -\bar \mu_{\textcolor{red}{s}},&#10;\hspace{1cm}\tilde z=\beta\cdot p + \bar \mu_{\textcolor{red}{s}}&#10;\end{eqnarray*}&#10;\end{document} "/>
  <p:tag name="TRANSPARENT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83"/>
  <p:tag name="BMPHEIGHT" val="5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&amp;=&amp; (\omega\cdot p)\beta^2  \mathcal{X}^{\textcolor{magenta}{(1)}}_\omega &#10;+ (B\cdot p) \beta^3 \mathcal{X}^{\textcolor{magenta}{(1)}}_B, \\&#10;f^{\textcolor{magenta}{(2)}}_{\textcolor{red}{s}}&#10;&amp;=&amp; \mathscr{X}_{\Omega\Omega}&#10; + \mathscr{X}_{\Omega F} + \mathscr{X}_{FF},&#10;\end{eqnarray*}&#10;\end{document} "/>
  <p:tag name="TRANSPARENT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91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\Omega\Omega}&amp;=&amp; B^2 \beta^4 \mathcal{X}^{\textcolor{magenta}{(2)}}_{BB1}  &#10;+ E^2 \beta^4 \mathcal{X}^{\textcolor{magenta}{(2)}}_{EE1}  &#10;+ (B\cdot p)^2\beta^6  \mathcal{X}^{\textcolor{magenta}{(2)}}_{BB2} &#10;+ (E\cdot p)^2 \beta^6 \mathcal{X}^{\textcolor{magenta}{(2)}}_{EE2}&#10;+ \epsilon^{\nu\lambda\rho\sigma}u_\nu p_\lambda B_\rho E_\sigma   \beta^5 \mathcal{X}^{\textcolor{magenta}{(2)}}_{BE}&#10;\end{eqnarray*}&#10;\end{document} "/>
  <p:tag name="TRANSPARENT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58"/>
  <p:tag name="BMPHEIGHT" val="266"/>
  <p:tag name="SOURCE" val="\documentclass{slides}&#10;\pagestyle{empty}&#10;\usepackage{color}&#10;\usepackage{mathbbold}&#10;\usepackage{mathrsfs}&#10;\usepackage{bbm}&#10;\begin{document}&#10;\color{blue}&#10;\begin{eqnarray*}&#10;\mathscr{X}_{\Omega F}&amp;=&amp;\omega\cdot B \beta^3 \mathcal{X}^{\textcolor{magenta}{(2)}}_{\omega B 1}  &#10;+ \varepsilon\cdot E \beta^3 \mathcal{X}^{\textcolor{magenta}{(2)}}_{\varepsilon E 1}&#10;+ (\omega\cdot p)(B\cdot p) \beta^5  \mathcal{X}^{\textcolor{magenta}{(2)}}_{\omega B2}&#10;+ (\varepsilon\cdot p)(E\cdot p) \beta^5 \mathcal{X}^{\textcolor{magenta}{(2)}}_{\varepsilon E2}&#10; +\epsilon^{\nu\lambda\rho\sigma}u_\nu p_\lambda\omega_\rho E_\sigma   \beta^4 &#10;\mathcal{X}^{\textcolor{magenta}{(2)}}_{\omega E}&#10;\end{eqnarray*}&#10;\end{document} "/>
  <p:tag name="TRANSPARENT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00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scr{X}_{FF}&amp;=&amp;\omega^2 \beta^2 \mathcal{X}^{\textcolor{magenta}{(2)}}_{\omega\omega1}  &#10;+ \varepsilon^2 \beta^2 \mathcal{X}^{\textcolor{magenta}{(2)}}_{\varepsilon\varepsilon1} &#10;+ (\omega\cdot p)^2 \beta^4  \mathcal{X}^{\textcolor{magenta}{(2)}}_{\omega\omega2} &#10;+ (\varepsilon\cdot p)^2 \beta^4 \mathcal{X}^{\textcolor{magenta}{(2)}}_{\varepsilon\varepsilon2}&#10;+ \epsilon^{\nu\lambda\rho\sigma}u_\nu p_\lambda\omega_\rho \varepsilon_\sigma   \beta^3 &#10;\mathcal{X}^{\textcolor{magenta}{(2)}}_{\omega\varepsilon}&#10;\end{eqnarray*}&#10;\end{document} "/>
  <p:tag name="TRANSPARENT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16"/>
  <p:tag name="BMPHEIGHT" val="250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^{\textcolor{magenta}{(2)}} = 0&#10;\end{eqnarray*}&#10;\end{document} "/>
  <p:tag name="TRANSPARENT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250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^{\textcolor{magenta}{(1)}} = 0 ,&#10;\end{eqnarray*}&#10;\end{document} "/>
  <p:tag name="TRANSPARENT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0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&amp;=&amp;0&#10;\end{eqnarray*}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16"/>
  <p:tag name="BMPHEIGHT" val="366"/>
  <p:tag name="SOURCE" val="\documentclass{slides}&#10;\pagestyle{empty}&#10;\usepackage{color}&#10;\usepackage{mathbbold}&#10;\usepackage{mathrsfs}&#10;\usepackage{bbm}&#10;\begin{document}&#10;\color{blue}&#10;\begin{eqnarray*}&#10;W=\frac{1}{4}\left[\textcolor{red}{\mathscr{F}}&#10;+i\gamma^5\textcolor{red}{ \mathscr{P}}&#10;+\gamma^\mu \textcolor{red}{\mathscr{V}_\mu} &#10;+\gamma^5\gamma^\mu \textcolor{red}{\mathscr{A}_\mu}&#10;+\frac{1}{2}\sigma^{\mu\nu}\textcolor{red}{ \mathscr{S}_{\mu\nu}}\right]&#10;\end{eqnarray*}&#10;\end{document} "/>
  <p:tag name="TRANSPARENT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91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&amp;=&amp;(\omega\cdot p)\beta^2  \mathcal{X}^{(1)}_\omega&#10;\end{eqnarray*}&#10;\end{document} "/>
  <p:tag name="TRANSPAREN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58"/>
  <p:tag name="BMPHEIGHT" val="716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&amp;=&amp;\omega^2 \beta^2 \mathcal{X}^{(2)}_{\omega\omega1}  &#10;+ \varepsilon^2 \beta^2 \mathcal{X}^{(2)}_{\varepsilon\varepsilon1}&#10;+ (\omega\cdot p)^2 \beta^4  \mathcal{X}^{(2)}_{\omega\omega2} \nonumber\\&#10;&amp; &amp; +\epsilon^{\nu\lambda\rho\sigma}u_\nu p_\lambda\omega_\rho \varepsilon_\sigma   &#10; \frac{\beta^3}{\beta\cdot p} &#10; \left(\mathcal{X}^{(2)}_{\omega\omega1} +\mathcal{X}^{(2)}_{\varepsilon\varepsilon1} \right)&#10;\end{eqnarray*}&#10;\end{document} "/>
  <p:tag name="TRANSPARENT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41"/>
  <p:tag name="BMPHEIGHT" val="633"/>
  <p:tag name="SOURCE" val="\documentclass{slides}&#10;\pagestyle{empty}&#10;\usepackage{color}&#10;\usepackage{mathbbold}&#10;\usepackage{mathrsfs}&#10;\usepackage{bbm}&#10;\begin{document}&#10;\color{blue}&#10;\begin{eqnarray*}&#10;f^{\textcolor{magenta}{(2)}}_{\textcolor{red}{s}}&#10;&amp;=&amp;\omega^2\beta^2 a(z) + \varepsilon^2\beta^2 \left[(\beta\cdot p) b(z) -a(z)\right]\nonumber\\&#10;&amp; &amp;+ \epsilon^{\nu\lambda\rho\sigma}u_\nu p_\lambda\omega_\rho \varepsilon_\sigma   \beta^3 b(z)&#10;+\frac{1}{2}(\varepsilon\cdot E) \beta^3 b(z)&#10;\end{eqnarray*}&#10;\end{document} "/>
  <p:tag name="TRANSPARENT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color{blue}&#10;\begin{eqnarray*}&#10;z=\beta\cdot p -\bar \mu_{\textcolor{red}{s}},&#10;\hspace{1cm}\tilde z=\beta\cdot p + \bar \mu_{\textcolor{red}{s}}&#10;\end{eqnarray*}&#10;\end{document} "/>
  <p:tag name="TRANSPAREN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00"/>
  <p:tag name="BMPHEIGHT" val="191"/>
  <p:tag name="SOURCE" val="\documentclass{slides}&#10;\pagestyle{empty}&#10;\usepackage{color}&#10;\begin{document}&#10;\color{blue}&#10;\begin{eqnarray*}&#10;\partial_\mu \beta_\nu +\partial_\nu\beta_\mu = 0,\ \ \ &#10;\partial_\mu \bar\mu_{\textcolor{red}{s}} + F_{\mu\nu} \beta^\nu = 0 ,&#10;\end {eqnarray*}&#10;\end{document} "/>
  <p:tag name="TRANSPARENT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25"/>
  <p:tag name="BMPHEIGHT" val="433"/>
  <p:tag name="SOURCE" val="\documentclass{slides}&#10;\pagestyle{empty}&#10;\usepackage{color}&#10;\usepackage{mathbbold}&#10;\usepackage{mathrsfs}&#10;\usepackage{bbm}&#10;\begin{document}&#10;\color{blue}&#10;\begin{eqnarray*}&#10;A_T=\frac{\pi^2+3\bar\mu_{\textcolor{red}{s}}^2 }{16\pi^2\beta^2},\hspace{1cm}&#10;D_T= \frac{\pi^2+3\bar\mu_{\textcolor{red}{s}}^2 }{18\pi^2\beta^2}&#10;\end{eqnarray*}&#10;\end{document} "/>
  <p:tag name="TRANSPARENT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0"/>
  <p:tag name="BMPHEIGHT" val="366"/>
  <p:tag name="SOURCE" val="\documentclass{slides}&#10;\pagestyle{empty}&#10;\usepackage{color}&#10;\usepackage{mathbbold}&#10;\usepackage{mathrsfs}&#10;\usepackage{bbm}&#10;\begin{document}&#10;\color{blue}&#10;\begin{eqnarray*}&#10;C_j = \frac{1 }{24\pi^2},\hspace{1cm}&#10;C_T = \frac{\mu_{\textcolor{red}{s}} }{8\pi^2}&#10;\end{eqnarray*}&#10;\end{document} "/>
  <p:tag name="TRANSPARENT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91"/>
  <p:tag name="BMPHEIGHT" val="433"/>
  <p:tag name="SOURCE" val="\documentclass{slides}&#10;\pagestyle{empty}&#10;\usepackage{color}&#10;\usepackage{mathbbold}&#10;\usepackage{mathrsfs}&#10;\usepackage{bbm}&#10;\begin{document}&#10;\color{blue}&#10;\begin{eqnarray*}&#10;B_T =3 D_T - A_T, \ \ \ &#10;A_j =\frac{1}{3\beta}\frac{\partial (\beta^2 A_T)}{\partial\bar\mu_s}, \ \ \ &#10;D_j =\frac{1}{4\beta}\frac{\partial (\beta^2 D_T)}{\partial\bar\mu_s},\ \ \ &#10;C_T =\frac{3}{2}D_j,  \ \ \ &#10;B_j = 3 D_j - A_j, \ \ \ &#10;C_j =\frac{1}{2} \frac{\partial (\beta D_j)}{\partial\bar\mu_s}  &#10;\end{eqnarray*}&#10;\end{document} "/>
  <p:tag name="TRANSPARENT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91"/>
  <p:tag name="BMPHEIGHT" val="841"/>
  <p:tag name="SOURCE" val="\documentclass{slides}&#10;\pagestyle{empty}&#10;\usepackage{color}&#10;\usepackage{mathbbold}&#10;\usepackage{mathrsfs}&#10;\usepackage{bbm}&#10;\begin{document}&#10;\color{blue}&#10;\begin{eqnarray*}&#10;\Delta j^{\mu}_{\textcolor{red}{s}}&#10;&amp;=&amp;  \left(\frac{\bar\mu_{\textcolor{red}{s}}}{8\pi^2\beta} \omega^2 &#10;+ \frac{\bar\mu_{\textcolor{red}{s}}}{8\pi^2\beta}\varepsilon^2 \right)u^\mu&#10;+\frac{\bar\mu_s}{12\pi^2\beta}\epsilon^{\mu\alpha\beta\gamma} u_\alpha \varepsilon_\beta \omega_\gamma,\\&#10;\label{T-B}&#10;\Delta T^{\mu\nu}_{\textcolor{red}{s}} &amp;=&amp;&#10;  \left(\frac{3\beta}{4}{\textcolor{red}{s}}\xi_{\textcolor{red}{s}} \omega^2 &#10;  + \frac{5\beta}{4}{\textcolor{red}{s}}\xi_{\textcolor{red}{s}}\varepsilon^2\right)&#10;\left( u^\mu u^\nu -\frac{1}{3} \Delta^{\mu\nu}\right)&#10;+\frac{2\beta}{3}{\textcolor{red}{s}}\xi_{\textcolor{red}{s}}&#10;( u^\mu \epsilon^{\nu\alpha\beta\gamma} + u^\nu \epsilon^{\mu\alpha\beta\gamma} )&#10;u_\alpha  \omega_\beta \varepsilon_\gamma, &#10;\end{eqnarray*}&#10;\end{document} "/>
  <p:tag name="TRANSPARENT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166"/>
  <p:tag name="BMPHEIGHT" val="658"/>
  <p:tag name="SOURCE" val="\documentclass{slides}&#10;\pagestyle{empty}&#10;\usepackage{color}&#10;\usepackage{mathbbold}&#10;\usepackage{mathrsfs}&#10;\usepackage{bbm}&#10;\begin{document}&#10;\color{blue}&#10;\begin{eqnarray*}&#10;\Delta j_{\textcolor{red}{s}}^\mu&#10;&amp;=&amp; \left[A_j \omega^2  + B_j \varepsilon^2  + C_j (\varepsilon\cdot E)\right] u^\mu&#10;+ D_j \epsilon^{\mu \nu \rho\sigma} u_\nu \omega_\rho \varepsilon_\sigma , \\&#10;\Delta T_{\textcolor{red}{s}}^{\mu\nu}&#10;&amp;=&amp; \left[ A_T \omega^2   + B_T \varepsilon^2  + C_T (\varepsilon\cdot E) \right] &#10;\left(u^\mu u^\nu -\frac{1}{3}\Delta^{\mu\nu}\right)&#10;+ D_T \left( u^\mu \epsilon^{\nu \lambda \rho\sigma}  +u^\nu \epsilon^{\mu \lambda \rho\sigma} \right) u_\lambda \omega_\rho \varepsilon_\sigma,&#10;\end{eqnarray*}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25"/>
  <p:tag name="BMPHEIGHT" val="1358"/>
  <p:tag name="SOURCE" val="\documentclass{slides}&#10;\pagestyle{empty}&#10;\usepackage{color}&#10;\usepackage{mathbbold}&#10;\usepackage{mathrsfs}&#10;\usepackage{bbm}&#10;\begin{document}&#10;\color{blue}&#10;\begin{eqnarray*}&#10; \Pi_\mu\mathscr{F}+\frac{1}{2}G^\nu\mathscr{S}_{\mu\nu} &amp;=&amp; 0,\\&#10;\label{eq-V-im-0}&#10;\frac{1}{2} G_\mu\mathscr{F}-\Pi^\nu\mathscr{S}_{\mu\nu}&amp;=&amp;0,\\&#10;\label{eq-A-re-0}&#10;-G_\mu\mathscr{P}+\epsilon_{\mu\nu\rho\sigma}\Pi^\nu\mathscr{S}^{\rho\sigma}&amp;=&amp; 0,\\&#10;\label{eq-A-im-0}&#10;\Pi_\mu\mathscr{P}+\frac{1}{4}\epsilon_{\mu\nu\rho\sigma}G^\nu\mathscr{S}^{\rho\sigma} &amp;=&amp;0.&#10;\end{eqnarray*}&#10;\end{document} "/>
  <p:tag name="TRANSPARENT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16"/>
  <p:tag name="BMPHEIGHT" val="408"/>
  <p:tag name="SOURCE" val="\documentclass{slides}&#10;\pagestyle{empty}&#10;\usepackage{color}&#10;\usepackage{mathbbold}&#10;\usepackage{mathrsfs}&#10;\usepackage{bbm}&#10;\begin{document}&#10;\color{blue}&#10;\begin{eqnarray*}&#10;\xi_{\textcolor{red}{s}} = &#10;\frac{ \textcolor{red}{s}(\pi^2T^2+3\mu_{\textcolor{red}{s}}^2) }{12\pi^2}  &#10;\end{eqnarray*}&#10;\end{document} "/>
  <p:tag name="TRANSPARENT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33"/>
  <p:tag name="BMPHEIGHT" val="216"/>
  <p:tag name="SOURCE" val="\documentclass{slides}&#10;\pagestyle{empty}&#10;\usepackage{color}&#10;\usepackage{mathbbold}&#10;\usepackage{mathrsfs}&#10;\usepackage{bbm}&#10;\begin{document}&#10;\color{blue}&#10;\begin{eqnarray*}&#10;\textcolor{red}{b}=2eB\beta^2={2eB}/{T^2}&#10;\end {eqnarray*}&#10;\end{document} "/>
  <p:tag name="TRANSPARENT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66"/>
  <p:tag name="BMPHEIGHT" val="433"/>
  <p:tag name="SOURCE" val="\documentclass{slides}&#10;\pagestyle{empty}&#10;\usepackage{color}&#10;\usepackage{mathbbold}&#10;\usepackage{mathrsfs}&#10;\usepackage{bbm}&#10;\begin{document}&#10;\color{blue}&#10;\begin{eqnarray*}&#10;C_{2n+1}(\bar\mu_s)=-\delta_{n,0}+\frac{1}{(4n+1)!}\int_{0}^{\infty}dy\ln y\frac{d^{4n+1}}{dy^{4n+1}}&#10;\left(\frac{1}{e^{y+\bar\mu_s}+1}+\frac{1}{e^{y-\bar\mu_s}+1}\right)&#10;\end {eqnarray*}&#10;\end{document} "/>
  <p:tag name="TRANSPARENT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00"/>
  <p:tag name="BMPHEIGHT" val="466"/>
  <p:tag name="SOURCE" val="\documentclass{slides}&#10;\pagestyle{empty}&#10;\usepackage{color}&#10;\usepackage{mathbbold}&#10;\usepackage{mathrsfs}&#10;\usepackage{bbm}&#10;\begin{document}&#10;\color{blue}&#10;\begin{eqnarray*}&#10;T^{00} &amp; = &amp; ...&#10;+\frac{\textcolor{red}{b^{2}}\ln \textcolor{red}{b^{2}}}{384\pi^{2}\beta^{4}}&#10;+\frac{\textcolor{red}{b^{2}}}{96\pi^{2}\beta^{4}}C_1(\bar\mu_s)&#10;+\frac{1}{2\pi^{2}\beta^{4}}\sum_{n=1}^{\infty}K_{2n+2}C_{2n+1}(\bar\mu_s)\textcolor{red}{b^{2n+2}},\label{eq:a11}&#10;\end {eqnarray*}&#10;\end{document} "/>
  <p:tag name="TRANSPARENT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33"/>
  <p:tag name="BMPHEIGHT" val="466"/>
  <p:tag name="SOURCE" val="\documentclass{slides}&#10;\pagestyle{empty}&#10;\usepackage{color}&#10;\usepackage{mathbbold}&#10;\usepackage{mathrsfs}&#10;\usepackage{bbm}&#10;\begin{document}&#10;\color{blue}&#10;\begin{eqnarray*}&#10;T^{00} &amp; = &amp; ...&#10;-\varepsilon_{0}+\frac{\textcolor{red}{b^{2}}}{96\pi^{2}}\left(C_1(\bar\mu_s)+\ln \frac{\textcolor{magenta}{\Lambda}}{T}\right)&#10;+\frac{1}{2\pi^{2}\beta^{4}}\sum_{n=1}^{\infty}K_{2n+2}C_{2n+1}(\bar\mu_s)\textcolor{red}{b^{2n+2}},\label{eq:a11}&#10;\end {eqnarray*}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25"/>
  <p:tag name="BMPHEIGHT" val="958"/>
  <p:tag name="SOURCE" val="\documentclass{slides}&#10;\pagestyle{empty}&#10;\usepackage{color}&#10;\usepackage{mathbbold}&#10;\usepackage{mathrsfs}&#10;\usepackage{bbm}&#10;\begin{document}&#10;\color{blue}&#10;\begin{eqnarray*}&#10;\label{V-c-A-c}&#10;\Pi^\mu\mathscr{V}_\mu &amp;=&amp;0,\ \  \Pi^\mu\mathscr{A}_\mu = 0,\\&#10;\label{V-eq-A-eq}&#10;G^\mu\mathscr{V}_\mu &amp;=&amp; 0,\ \ G^\mu\mathscr{A}_\mu = 0,\\&#10;\label{VA}&#10;\epsilon_{\mu\nu\rho\sigma}G^\rho \mathscr{A}^\sigma&#10;&amp;=&amp; -2\left(\Pi_\mu \mathscr{V}_\nu-\Pi_\nu \mathscr{V}_\mu\right),\\&#10;\label{AV}&#10;\epsilon_{\mu\nu\rho\sigma}G^\rho \mathscr{V}^\sigma&#10;&amp;=&amp; -2\left(\Pi_\mu \mathscr{A}_\nu-\Pi_\nu \mathscr{A}_\mu\right).&#10;\end{eqnarray*}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1216"/>
  <p:tag name="SOURCE" val="\documentclass{slides}&#10;\pagestyle{empty}&#10;\usepackage{color}&#10;\usepackage{mathbbold}&#10;\usepackage{mathrsfs}&#10;\usepackage{bbm}&#10;\begin{document}&#10;\color{blue}&#10;\begin{eqnarray*}&#10;\Pi^\mu\mathscr{V}_\mu &amp;=&amp; m\mathscr{F}, \\&#10;-G^\mu\mathscr{A}_\mu &amp;=&amp; 2m\mathscr{P},\\&#10;\label{eq-V-re}&#10;2\Pi_\mu\mathscr{F}+ G^\nu\mathscr{S}_{\mu\nu} &amp;=&amp;2 m\mathscr{V}_\mu,\\&#10;\label{eq-A-re}&#10;G_\mu\mathscr{P}-\epsilon_{\mu\nu\rho\sigma}\Pi^\nu\mathscr{S}^{\rho\sigma}&amp;=&amp; 2m\mathscr{A}_\mu,\\&#10;\label{eq-S-re}&#10;\left(G_\mu \mathscr{V}_\nu-G_\nu \mathscr{V}_\mu\right)&#10;-2\epsilon_{\mu\nu\rho\sigma}\Pi^\rho \mathscr{A}^\sigma &amp;=&amp;2 m \mathscr{S}_{\mu\nu}.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41"/>
  <p:tag name="BMPHEIGHT" val="1216"/>
  <p:tag name="SOURCE" val="\documentclass{slides}&#10;\pagestyle{empty}&#10;\usepackage{color}&#10;\usepackage{mathbbold}&#10;\usepackage{mathrsfs}&#10;\usepackage{bbm}&#10;\begin{document}&#10;\color{blue}&#10;\begin{eqnarray*}&#10;\label{eq-F-im}&#10; 0&amp;=&amp;G^\mu\mathscr{V}_\mu ,\\&#10; 0&amp;=&amp;\Pi^\mu\mathscr{A}_\mu,\\&#10;\label{eq-V-im}&#10;0&amp;=&amp;G_\mu\mathscr{F}-2\Pi^\nu\mathscr{S}_{\mu\nu},\\&#10;\label{eq-A-im}&#10;0&amp;=&amp;4\Pi_\mu\mathscr{P}+\epsilon_{\mu\nu\rho\sigma}G^\nu\mathscr{S}^{\rho\sigma},\\&#10;\label{eq-S-im}&#10;0&amp;=&amp;2\left(\Pi_\mu \mathscr{V}_\nu-\Pi_\nu \mathscr{V}_\mu\right)&#10;+\epsilon_{\mu\nu\rho\sigma}G^\rho \mathscr{A}^\sigma.&#10;\end{eqnarray*}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91"/>
  <p:tag name="BMPHEIGHT" val="325"/>
  <p:tag name="SOURCE" val="\documentclass{slides}&#10;\pagestyle{empty}&#10;\usepackage{color}&#10;\begin{document}&#10;\begin{eqnarray*}&#10;{\vec J}_5 = \textcolor{red}{\frac{\mu}{2\pi^2}}\textcolor{blue} {\vec B}&#10;\end 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3"/>
  <p:tag name="BMPHEIGHT" val="358"/>
  <p:tag name="SOURCE" val="\documentclass{slides}&#10;\pagestyle{empty}&#10;\usepackage{color}&#10;\usepackage{mathbbold}&#10;\usepackage{mathrsfs}&#10;\usepackage{bbm}&#10;\begin{document}&#10;\color{blue}&#10;\begin{eqnarray*}&#10;\mathscr{J}_{\textcolor{red}{s}}^\mu\equiv\frac{1}{2}\left(\mathscr{V}_\mu +\textcolor{red}{s} \mathscr{A}_\mu\right)&#10;\end{eqnarray*}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58"/>
  <p:tag name="BMPHEIGHT" val="191"/>
  <p:tag name="SOURCE" val="\documentclass{slides}&#10;\pagestyle{empty}&#10;\usepackage{color}&#10;\usepackage{mathbbold}&#10;\usepackage{mathrsfs}&#10;\usepackage{bbm}&#10;\begin{document}&#10;\color{blue}&#10;\begin{eqnarray*}&#10;G_\mu\mathscr{J}_{\textcolor{red}{s}}^\mu = 0,\ \ \ &#10;\Pi_\mu\mathscr{J}_{\textcolor{red}{s}}^\mu =0,\ \ \ &#10;2(\Pi_\mu \mathscr{J}_{{\textcolor{red}{s}}\nu}&#10;-\Pi_\nu \mathscr{J}_{{\textcolor{red}{s}}\mu} )&#10;=-\textcolor{red}{s}&#10;\epsilon_{\mu\nu\rho\sigma}G^\rho \mathscr{J}_{\textcolor{red}{s}}^\sigma &#10;\end{eqnarray*}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41"/>
  <p:tag name="BMPHEIGHT" val="441"/>
  <p:tag name="SOURCE" val="\documentclass{slides}&#10;\pagestyle{empty}&#10;\usepackage{color}&#10;\usepackage{mathbbold}&#10;\usepackage{mathrsfs}&#10;\usepackage{bbm}&#10;\begin{document}&#10;\color{blue}&#10;\begin{eqnarray*}&#10;\label{V-c-A-c}&#10;G^\mu\mathscr{V}_\mu &amp;=&amp; 0,\ \  \Pi^\mu\mathscr{V}_\mu = 0,&#10;\ \ \ \ 2\left(\Pi_\mu \mathscr{V}_\nu-\Pi_\nu \mathscr{V}_\mu\right)&#10;=-\epsilon_{\mu\nu\rho\sigma}G^\rho \mathscr{A}^\sigma\\&#10;\label{V-eq-A-eq}&#10;G^\mu\mathscr{A}_\mu &amp;=&amp; 0,\ \  \Pi^\mu\mathscr{A}_\mu =0,&#10;\ \ \ \ 2\left(\Pi_\mu \mathscr{A}_\nu-\Pi_\nu \mathscr{A}_\mu\right)&#10;=-\epsilon_{\mu\nu\rho\sigma}G^\rho \mathscr{V}^\sigma&#10;\end{eqnarray*}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6"/>
  <p:tag name="BMPHEIGHT" val="183"/>
  <p:tag name="SOURCE" val="\documentclass{slides}&#10;\pagestyle{empty}&#10;\usepackage{color}&#10;\usepackage{mathbbold}&#10;\usepackage{mathrsfs}&#10;\usepackage{bbm}&#10;\begin{document}&#10;\color{blue}&#10;\begin{eqnarray*}&#10;\mathscr{J}_{\textcolor{red}{s}0}&#10;\end{eqnarray*}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3"/>
  <p:tag name="BMPHEIGHT" val="233"/>
  <p:tag name="SOURCE" val="\documentclass{slides}&#10;\pagestyle{empty}&#10;\usepackage{color}&#10;\usepackage{mathbbold}&#10;\usepackage{mathrsfs}&#10;\usepackage{bbm}&#10;\begin{document}&#10;\color{blue}&#10;\begin{eqnarray*}&#10;G_0 \mathscr{J}_{\textcolor{red}{s}0} + {\vec G}\cdot {\vec{\mathscr{J}}}_{\textcolor{red}{s}} &amp;=&amp; 0&#10;\end{eqnarray*}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08"/>
  <p:tag name="BMPHEIGHT" val="400"/>
  <p:tag name="SOURCE" val="\documentclass{slides}&#10;\pagestyle{empty}&#10;\usepackage{color}&#10;\usepackage{mathbbold}&#10;\usepackage{mathrsfs}&#10;\usepackage{bbm}&#10;\begin{document}&#10;\color{blue}&#10;\begin{eqnarray*}&#10;\vec{\mathscr{J}}^{\textcolor{magenta}{(n)}}_{\textcolor{red}{s}}&amp;=&amp;\frac{{\vec p}}{p_0 }{\mathscr{J}}_{\textcolor{red}{s}0}^{\textcolor{magenta}{(n)}}&#10;+\vec C\left[{\mathscr{J}}_{\textcolor{red}{s}0}^{\textcolor{magenta}{(n-1)}},{\mathscr{J}}_{\textcolor{red}{s}0}^{\textcolor{magenta}{(n-2)}},\cdots,&#10; {\mathscr{J}}_{\textcolor{red}{s}0}^{\textcolor{magenta}{(0)}}\right]&#10;\end{eqnarray*}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00"/>
  <p:tag name="BMPHEIGHT" val="350"/>
  <p:tag name="SOURCE" val="\documentclass{slides}&#10;\pagestyle{empty}&#10;\usepackage{color}&#10;\usepackage{mathbbold}&#10;\usepackage{mathrsfs}&#10;\usepackage{bbm}&#10;\begin{document}&#10;\color{blue}&#10;\begin{eqnarray*}&#10;\label{J10-shell-c-new-r}&#10;\mathscr{J}_{\textcolor{red}{s}0}^{\textcolor{magenta}{(n)}}&amp;=&amp;p_0 \textcolor{red}{f_{\textcolor{red}{s}}^{\textcolor{magenta}{(n)}}}\delta\left(p^2 \right) &#10;+ C\left[ \textcolor{red}{f_{\textcolor{red}{s}}^{\textcolor{magenta}{(n-1)}}},\textcolor{red}{f_{\textcolor{red}{s}}^{\textcolor{magenta}{(n-2)}}} ,&#10;\cdots, \textcolor{red}{f_{\textcolor{red}{s}}^{\textcolor{magenta}{(0)}}} \right]&#10;\end{eqnarray*}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41"/>
  <p:tag name="BMPHEIGHT" val="233"/>
  <p:tag name="SOURCE" val="\documentclass{slides}&#10;\pagestyle{empty}&#10;\usepackage{color}&#10;\usepackage{mathbbold}&#10;\usepackage{mathrsfs}&#10;\usepackage{bbm}&#10;\begin{document}&#10;\color{blue}&#10;\begin{eqnarray*}&#10;\label{J00-shell-c-new-r} &#10;\textcolor{red}{f}_{\textcolor{red}{s}} &amp;=&amp;\textcolor{red}{ f_{\textcolor{red}{s}}^{\textcolor{magenta}{(0)}}} &#10;+\textcolor{magenta}{\hbar}\textcolor{red}{  f_{\textcolor{red}{s}}^{\textcolor{magenta}{(1)}}}  + \textcolor{red}{\cdots}&#10;\end{eqnarray*}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6"/>
  <p:tag name="BMPHEIGHT" val="450"/>
  <p:tag name="SOURCE" val="\documentclass{slides}&#10;\pagestyle{empty}&#10;\usepackage{color}&#10;\usepackage{mathbbold}&#10;\usepackage{mathrsfs}&#10;\usepackage{bbm}&#10;\begin{document}&#10;\color{blue}&#10;\begin{eqnarray*}&#10;\mathscr{J}^\mu_{\textcolor{red}{s}} =&#10; \sum_{k=0}^\infty \textcolor{magenta}{\hbar^k}  \mathscr{J}^{\mu\textcolor{magenta}{(k)} }_{\textcolor{red}{s}} \ \ \ &#10;G^\mu =\sum_{k=0}^\infty \textcolor{magenta}{ \hbar^{k}}G^{\mu{\textcolor{magenta}{(k)}}} \ \ \ &#10;\Pi^\mu =\sum_{k=0}^\infty \textcolor{magenta}{ \hbar^{k}}\Pi^{\mu\textcolor{magenta}{(k)}}&#10;\end{eqnarray*}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16"/>
  <p:tag name="BMPHEIGHT" val="183"/>
  <p:tag name="SOURCE" val="\documentclass{slides}&#10;\pagestyle{empty}&#10;\usepackage{color}&#10;\begin{document}&#10;\color{blue}&#10;\begin{eqnarray*}&#10;\beta={1}/{T},&#10;\ \ \ \bar\mu_{\textcolor{red}{s}}={\mu_{\textcolor{red}{s}}}/{T},&#10;\ \ \ \beta^\mu =\beta u^\mu&#10;\end {eqnarray*}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325"/>
  <p:tag name="SOURCE" val="\documentclass{slides}&#10;\pagestyle{empty}&#10;\usepackage{color}&#10;\begin{document}&#10;\begin{eqnarray*}&#10;{\vec J} = \textcolor{red}{\frac{\mu\mu_5}{\pi^2}}\textcolor{blue} {\vec \omega}&#10;\end 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83"/>
  <p:tag name="BMPHEIGHT" val="183"/>
  <p:tag name="SOURCE" val="\documentclass{slides}&#10;\pagestyle{empty}&#10;\usepackage{color}&#10;\begin{document}&#10;\color{blue}&#10;\begin{eqnarray*}&#10;G^\mu = \nabla^\mu = \partial^\mu_x- {F^{\mu\nu}}\partial_\nu^p,&#10;\ \hspace{1cm} \ \Pi^\mu=p^\mu&#10;\end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=0&#10;\end{eqnarray*}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83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mu\textcolor{magenta}{(n)} }= 0,\ \ \ &#10;p_\mu\mathscr{J}_{\textcolor{red}{s}}^{\mu\textcolor{magenta}{(n)} } =0,\ \ \ &#10;2\left(p_\mu \mathscr{J}_{{\textcolor{red}{s}}\nu}^{\textcolor{magenta}{(n)}} &#10;-p_\nu \mathscr{J}_{{\textcolor{red}{s}}\mu}^{\textcolor{magenta}{(n)}}\right)&#10;=-{\textcolor{red}{s}}&#10;\epsilon_{\mu\nu\rho\sigma}&#10;\nabla^\rho \mathscr{J}_{\textcolor{red}{s}}^{\sigma \textcolor{magenta}{(n-1)}}&#10;\end{eqnarray*}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58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magenta}{(n)}}_{{\textcolor{red}{s}}\mu}&#10;=\mathcal{J}_{{\textcolor{red}{s}}\mu}^{\textcolor{magenta}{(n)}} \delta(p^2)&#10;+\frac{\textcolor{red}{s}}{2p^2}&#10;\epsilon_{\mu\nu\rho\sigma}p^\nu \nabla^\rho &#10;\mathscr{J}_{\textcolor{red}{s}}^{\textcolor{magenta}{(n-1)}\sigma }&#10;\end{eqnarray*}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0"/>
  <p:tag name="BMPHEIGHT" val="250"/>
  <p:tag name="SOURCE" val="\documentclass{slides}&#10;\pagestyle{empty}&#10;\usepackage{color}&#10;\usepackage{mathbbold}&#10;\usepackage{mathrsfs}&#10;\usepackage{bbm}&#10;\begin{document}&#10;\color{blue}&#10;\begin{eqnarray*}&#10;\mathcal{J}_{{\textcolor{red}{s}}\mu}^{\textcolor{magenta}{(n)}} &#10;=p_\mu f_{\textcolor{red}{s}}^{\textcolor{magenta}{(n)}}+X_{{\textcolor{red}{s}}\mu}^{\textcolor{magenta}{(n)}}&#10;\end{eqnarray*}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magenta}{(n)}\mu} = 0&#10;\end{eqnarray*}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250"/>
  <p:tag name="SOURCE" val="\documentclass{slides}&#10;\pagestyle{empty}&#10;\usepackage{color}&#10;\usepackage{mathbbold}&#10;\usepackage{mathrsfs}&#10;\usepackage{bbm}&#10;\begin{document}&#10;\color{blue}&#10;\begin{eqnarray*}&#10;p_\mu\mathscr{J}_{\textcolor{red}{s}}^{\textcolor{magenta}{(n)}\mu} =0&#10;\end{eqnarray*}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25"/>
  <p:tag name="BMPHEIGHT" val="325"/>
  <p:tag name="SOURCE" val="\documentclass{slides}&#10;\pagestyle{empty}&#10;\usepackage{color}&#10;\begin{document}&#10;\begin{eqnarray*}&#10;{\vec J} = \textcolor{red}{\frac{\mu_5}{2\pi^2}}\textcolor{blue}{\vec B}&#10;\end 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25"/>
  <p:tag name="BMPHEIGHT" val="350"/>
  <p:tag name="SOURCE" val="\documentclass{slides}&#10;\pagestyle{empty}&#10;\usepackage{color}&#10;\usepackage{mathbbold}&#10;\usepackage{mathrsfs}&#10;\usepackage{bbm}&#10;\begin{document}&#10;\color{blue}&#10;\begin{eqnarray*}&#10;2\left(p_\mu \mathscr{J}^{\textcolor{magenta}{(n)}}_{{\textcolor{red}{s}}\nu}&#10;-p_\nu \mathscr{J}_{{\textcolor{red}{s}}\mu}^{\textcolor{magenta}{(n)}}\right)&#10;=-{\textcolor{red}{s}}&#10;\epsilon_{\mu\nu\rho\sigma}\nabla^\rho \mathscr{J}_{\textcolor{red}{s}}&#10;^{\textcolor{magenta}{(n-1)}\sigma }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50"/>
  <p:tag name="SOURCE" val="\documentclass{slides}&#10;\pagestyle{empty}&#10;\usepackage{color}&#10;\usepackage{mathbbold}&#10;\usepackage{mathrsfs}&#10;\usepackage{bbm}&#10;\begin{document}&#10;\color{blue}&#10;\begin{eqnarray*}&#10;p^\mu X_{{\textcolor{red}{s}}\mu}^{\textcolor{magenta}{(n)}}\delta(p^2) =0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magenta}{(n)}}\delta(p^2)\right] = 0&#10;\end{eqnarray*}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50"/>
  <p:tag name="BMPHEIGHT" val="375"/>
  <p:tag name="SOURCE" val="\documentclass{slides}&#10;\pagestyle{empty}&#10;\usepackage{color}&#10;\usepackage{mathbbold}&#10;\usepackage{mathrsfs}&#10;\usepackage{bbm}&#10;\begin{document}&#10;\color{blue}&#10;\begin{eqnarray*}&#10;\left(p_\mu X^{\textcolor{magenta}{(n)}}_{{\textcolor{red}{s}}\nu}&#10;-p_\nu X_{{\textcolor{red}{s}}\mu}^{\textcolor{magenta}{(n)}}\right) \delta(p^2)&#10;=\frac{\textcolor{red}{s}}{p^2}&#10;\epsilon_{\mu\nu\lambda\rho}p^\lambda p_\sigma \nabla^\rho \mathscr{J}_{\textcolor{red}{s}}&#10;^{\textcolor{magenta}{(n-1)}\sigma }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25"/>
  <p:tag name="BMPHEIGHT" val="541"/>
  <p:tag name="SOURCE" val="\documentclass{slides}&#10;\pagestyle{empty}&#10;\usepackage{color}&#10;\usepackage{mathbbold}&#10;\usepackage{mathrsfs}&#10;\usepackage{bbm}&#10;\begin{document}&#10;\color{blue}&#10;\begin{eqnarray*}&#10;\label{V-c-A-c}&#10;p^\mu\mathscr{J}_{\textcolor{red}{s}\mu}^{\textcolor{magenta}{(0)}} &amp;=&amp;0,\\&#10;p_\mu \mathscr{J}_{\textcolor{red}{s}\nu}^{\textcolor{magenta}{(0)}}&#10;-p_\nu \mathscr{J}_{\textcolor{red}{s}\mu}^{\textcolor{magenta}{(0)}} &amp;=&amp;0,\\&#10;\end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75"/>
  <p:tag name="BMPHEIGHT" val="283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magenta}{(0)}} &#10;&amp;=&amp; p_\mu \delta\left(p^2\right)f_{\textcolor{red}{s}}&#10;\end{eqnarray*}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8"/>
  <p:tag name="BMPHEIGHT" val="441"/>
  <p:tag name="SOURCE" val="\documentclass{slides}&#10;\pagestyle{empty}&#10;\usepackage{color}&#10;\usepackage{mathbbold}&#10;\usepackage{mathrsfs}&#10;\usepackage{bbm}&#10;\begin{document}&#10;\color{blue}&#10;\begin{eqnarray*}&#10;f_{\textcolor{red}{s}} =\frac{1}{4\pi^3}\left[&#10;\theta\left(p_0\right)\frac{1}{e^{(\beta\cdot p-\bar\mu_{\textcolor{red}{s}})}+1}&#10;+\theta\left(-p_0\right)\left(\frac{1}{e^{-(\beta\cdot p-\bar \mu_{\textcolor{red}{s}})}+1}&#10;\textcolor{red}{-1}\right)\right]&#10;\end{eqnarray*}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25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 = 0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00"/>
  <p:tag name="BMPHEIGHT" val="191"/>
  <p:tag name="SOURCE" val="\documentclass{slides}&#10;\pagestyle{empty}&#10;\usepackage{color}&#10;\begin{document}&#10;\color{blue}&#10;\begin{eqnarray*}&#10;\partial_\mu \beta_\nu +\partial_\nu\beta_\mu = 0,\ \ \ &#10;\partial_\mu \bar\mu_{\textcolor{red}{s}} + F_{\mu\nu} \beta^\nu = 0 ,&#10;\end {eqnarray*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16"/>
  <p:tag name="BMPHEIGHT" val="183"/>
  <p:tag name="SOURCE" val="\documentclass{slides}&#10;\pagestyle{empty}&#10;\usepackage{color}&#10;\begin{document}&#10;\color{blue}&#10;\begin{eqnarray*}&#10;\beta={1}/{T},&#10;\ \ \ \bar\mu_{\textcolor{red}{s}}={\mu_{\textcolor{red}{s}}}/{T},&#10;\ \ \ \beta^\mu =\beta u^\mu&#10;\end {eqnarray*}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75"/>
  <p:tag name="SOURCE" val="\documentclass{slides}&#10;\pagestyle{empty}&#10;\usepackage{color}&#10;\begin{document}&#10;\color{blue}&#10;\begin{eqnarray*}&#10;{\vec B}&#10;\end 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16"/>
  <p:tag name="BMPHEIGHT" val="350"/>
  <p:tag name="SOURCE" val="\documentclass{slides}&#10;\pagestyle{empty}&#10;\usepackage{color}&#10;\usepackage{mathbbold}&#10;\usepackage{mathrsfs}&#10;\usepackage{bbm}&#10;\begin{document}&#10;\color{blue}&#10;\begin{eqnarray*}&#10;2\left(p_\mu \mathscr{J}^{\textcolor{magenta}{(1)}}_{{\textcolor{red}{s}}\nu}&#10;-p_\nu \mathscr{J}_{{\textcolor{red}{s}}\mu}^{\textcolor{magenta}{(1)}}\right)&#10;=-{\textcolor{red}{s}}&#10;\epsilon_{\mu\nu\rho\sigma}\nabla^\rho \mathscr{J}_{\textcolor{red}{s}}&#10;^{\textcolor{magenta}{(0)}\sigma }&#10;\end{eqnarray*}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magenta}{(1)}\mu} = 0&#10;\end{eqnarray*}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16"/>
  <p:tag name="BMPHEIGHT" val="250"/>
  <p:tag name="SOURCE" val="\documentclass{slides}&#10;\pagestyle{empty}&#10;\usepackage{color}&#10;\usepackage{mathbbold}&#10;\usepackage{mathrsfs}&#10;\usepackage{bbm}&#10;\begin{document}&#10;\color{blue}&#10;\begin{eqnarray*}&#10;\delta(p^2)p^\mu \nabla_\mu f_{\textcolor{red}{s}}^{\textcolor{magenta}{(1)}} = 0&#10;\end{eqnarray*}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magenta}{(1)}} = 0&#10;\end{eqnarray*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83"/>
  <p:tag name="BMPHEIGHT" val="316"/>
  <p:tag name="SOURCE" val="\documentclass{slides}&#10;\pagestyle{empty}&#10;\usepackage{color}&#10;\usepackage{mathbbold}&#10;\usepackage{mathrsfs}&#10;\usepackage{bbm}&#10;\begin{document}&#10;\color{blue}&#10;\begin{eqnarray*}&#10;\mathscr{J}^{\textcolor{magenta}{(1)}}_{\textcolor{red}{s}\mu }&#10;=-\frac{\textcolor{red}{s}}{2}&#10;\tilde\Omega_{\mu\lambda}p^\lambda f'_{\textcolor{red}{s }}&#10;- \textcolor{red}{s}\tilde F_{\mu\lambda}p^\lambda&#10;f_{\textcolor{red}{s}}\delta'(p^2)&#10;\end{eqnarray*}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magenta}{(1)}}_{\textcolor{red}{s}}&#10;\end{eqnarray*}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25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magenta}{(1)}}_{{\textcolor{red}{s}}\mu}&#10;=p_\mu f_{\textcolor{red}{s}}^{\textcolor{magenta}{(1)}}\delta(p^2)&#10;+X_{\textcolor{red}{s}\mu}^{\textcolor{magenta}{(1)}} \delta(p^2)&#10;+\frac{\textcolor{red}{s}}{2p^2}&#10;\epsilon_{\mu\nu\rho\sigma}p^\nu \nabla^\rho &#10;\mathscr{J}_{\textcolor{red}{s}}^{\textcolor{magenta}{(0)}\sigma }&#10;\end{eqnarray*}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6"/>
  <p:tag name="BMPHEIGHT" val="250"/>
  <p:tag name="SOURCE" val="\documentclass{slides}&#10;\pagestyle{empty}&#10;\usepackage{color}&#10;\usepackage{mathbbold}&#10;\usepackage{mathrsfs}&#10;\usepackage{bbm}&#10;\begin{document}&#10;\color{blue}&#10;\begin{eqnarray*}&#10;X_{\textcolor{red}{s}\mu}^{\textcolor{magenta}{(1)}}&#10;\end{eqnarray*}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0"/>
  <p:tag name="BMPHEIGHT" val="316"/>
  <p:tag name="SOURCE" val="\documentclass{slides}&#10;\pagestyle{empty}&#10;\usepackage{color}&#10;\usepackage{mathbbold}&#10;\usepackage{mathrsfs}&#10;\usepackage{bbm}&#10;\begin{document}&#10;\color{blue}&#10;\begin{eqnarray*}&#10;X_{\textcolor{red}{s}\mu}^{\textcolor{magenta}{(1)}} =-\frac{\textcolor{red}{s}}{2}&#10;\tilde\Omega_{\mu\lambda}p^\lambda f'_{\textcolor{red}{s }}&#10;\end{eqnarray*}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33"/>
  <p:tag name="BMPHEIGHT" val="241"/>
  <p:tag name="SOURCE" val="\documentclass{slides}&#10;\pagestyle{empty}&#10;\usepackage{color}&#10;\usepackage{mathbbold}&#10;\usepackage{mathrsfs}&#10;\usepackage{bbm}&#10;\begin{document}&#10;\color{blue}&#10;\begin{eqnarray*}&#10;\tilde\Omega_{\mu\lambda}=\epsilon_{\mu\lambda\alpha\beta}\Omega^{\alpha\beta} /2&#10;\end{eqnarray*}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"/>
  <p:tag name="BMPHEIGHT" val="133"/>
  <p:tag name="SOURCE" val="\documentclass{slides}&#10;\pagestyle{empty}&#10;\usepackage{color}&#10;\begin{document}&#10;\color{blue}&#10;\begin{eqnarray*}&#10;{\vec \omega}&#10;\end 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83"/>
  <p:tag name="BMPHEIGHT" val="241"/>
  <p:tag name="SOURCE" val="\documentclass{slides}&#10;\pagestyle{empty}&#10;\usepackage{color}&#10;\usepackage{mathbbold}&#10;\usepackage{mathrsfs}&#10;\usepackage{bbm}&#10;\begin{document}&#10;\color{blue}&#10;\begin{eqnarray*}&#10;\tilde F_{\mu\lambda}=\epsilon_{\mu\lambda\alpha\beta}F^{\alpha\beta} /2&#10;\end{eqnarray*}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08"/>
  <p:tag name="BMPHEIGHT" val="1141"/>
  <p:tag name="SOURCE" val="\documentclass{slides}&#10;\pagestyle{empty}&#10;\usepackage{color}&#10;\usepackage{mathbbold}&#10;\usepackage{mathrsfs}&#10;\usepackage{bbm}&#10;\begin{document}&#10;\color{blue}&#10;\begin{eqnarray*}&#10;\mathscr{J}^{\textcolor{magenta}{(2)}}_{\textcolor{red}{s}\mu }&#10;&amp;=&amp; - \frac{1}{4} \Omega_{\gamma\mu}\Omega^{\gamma\lambda }p_\lambda  &#10;f''_{\textcolor{red}{s}}\delta(p^2)&#10;  - \frac{1}{4} p_\mu  \Omega_{\gamma\beta} p^\beta \Omega^{\gamma\lambda }p_\lambda &#10;  f''_{\textcolor{red}{s}}\delta'(p^2)\nonumber\\&#10;&amp; &amp;+  F_{\gamma\mu}\Omega^{\gamma\lambda }p_\lambda  f'_{\textcolor{red}{s}} \delta'(p^2)&#10;+\frac{1}{2} p_\mu  F_{\gamma\beta} p^\beta \Omega^{\gamma\lambda }p_\lambda  &#10;f'_{\textcolor{red}{s}} \delta''(p^2)\nonumber\\&#10;&amp; &amp;-  F_{\gamma\mu} F^{\gamma\lambda} p_\lambda f_{\textcolor{red}{s}} \delta''(p^2)&#10;-\frac{1}{3} p_\mu   F_{\gamma\beta} p^\beta  F^{\gamma\lambda }p_\lambda &#10;f_{\textcolor{red}{s}} \delta'''(p^2) &#10;\end{eqnarray*}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magenta}{(2)}} = 0&#10;\end{eqnarray*}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25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magenta}{(2)}}_{{\textcolor{red}{s}}\mu}&#10;=p_\mu f^{\textcolor{magenta}{(2)}}_{\textcolor{red}{s}}\delta(p^2)&#10;+X_{{\textcolor{red}{s}}\mu}^{\textcolor{magenta}{(2)}} \delta(p^2)&#10;+\frac{\textcolor{red}{s}}{2p^2}&#10;\epsilon_{\mu\nu\rho\sigma}p^\nu \nabla^\rho &#10;\mathscr{J}_{\textcolor{red}{s}}^{\textcolor{magenta}{(1)}\sigma }&#10;\end{eqnarray*}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3"/>
  <p:tag name="BMPHEIGHT" val="250"/>
  <p:tag name="SOURCE" val="\documentclass{slides}&#10;\pagestyle{empty}&#10;\usepackage{color}&#10;\usepackage{mathbbold}&#10;\usepackage{mathrsfs}&#10;\usepackage{bbm}&#10;\begin{document}&#10;\color{blue}&#10;\begin{eqnarray*}&#10;X_{{\textcolor{red}{s}}\mu}^{\textcolor{magenta}{(2)}}=0 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08"/>
  <p:tag name="BMPHEIGHT" val="2450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magenta}{(0)}} &#10;&amp;=&amp; p_\mu \delta\left(p^2\right)f_{\textcolor{red}{s}}\\&#10;\mathscr{J}^{\textcolor{magenta}{(1)}}_{\textcolor{red}{s}\mu }&#10;&amp;=&amp;\textcolor[rgb]{0,0.6,0}{p_\mu \delta\left(p^2\right)f^{\textcolor{magenta}{(1)}}_{\textcolor{red}{s}}&#10;\left(\  =0 \ \right)}\\ &#10;&amp; &amp;-\frac{\textcolor{red}{s}}{2}&#10;\tilde\Omega_{\mu\lambda}p^\lambda f'_{\textcolor{red}{s }} \delta(p^2)&#10;- \textcolor{red}{s}\tilde F_{\mu\lambda}p^\lambda&#10;f_{\textcolor{red}{s}}\delta'(p^2)  \\&#10;\mathscr{J}^{\textcolor{magenta}{(2)}}_{\textcolor{red}{s}\mu }&#10;&amp;=&amp;\textcolor[rgb]{0,0.6,0}{p_\mu \delta\left(p^2\right)f^{\textcolor{magenta}{(2)}}_{\textcolor{red}{s}}&#10;\left(\  =0 \ \right)}\\&#10;&amp; &amp; - \frac{1}{4} \Omega_{\gamma\mu}\Omega^{\gamma\lambda }p_\lambda  &#10;f''_{\textcolor{red}{s}}\delta(p^2)&#10;  - \frac{1}{4} p_\mu  \Omega_{\gamma\beta} p^\beta \Omega^{\gamma\lambda }p_\lambda &#10;  f''_{\textcolor{red}{s}}\delta'(p^2)\nonumber\\&#10;&amp; &amp;+  F_{\gamma\mu}\Omega^{\gamma\lambda }p_\lambda  f'_{\textcolor{red}{s}} \delta'(p^2)&#10;+\frac{1}{2} p_\mu  F_{\gamma\beta} p^\beta \Omega^{\gamma\lambda }p_\lambda  &#10;f'_{\textcolor{red}{s}} \delta''(p^2)\nonumber\\&#10;&amp; &amp;-  F_{\gamma\mu} F^{\gamma\lambda} p_\lambda f_{\textcolor{red}{s}} \delta''(p^2)&#10;-\frac{1}{3} p_\mu   F_{\gamma\beta} p^\beta  F^{\gamma\lambda }p_\lambda &#10;f_{\textcolor{red}{s}} \delta'''(p^2) &#10;\end{eqnarray*}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8"/>
  <p:tag name="BMPHEIGHT" val="441"/>
  <p:tag name="SOURCE" val="\documentclass{slides}&#10;\pagestyle{empty}&#10;\usepackage{color}&#10;\usepackage{mathbbold}&#10;\usepackage{mathrsfs}&#10;\usepackage{bbm}&#10;\begin{document}&#10;\color{blue}&#10;\begin{eqnarray*}&#10;f_{\textcolor{red}{s}} =\frac{1}{4\pi^3}\left[&#10;\theta\left(p_0\right)\frac{1}{e^{(\beta\cdot p-\bar\mu_{\textcolor{red}{s}})}+1}&#10;+\theta\left(-p_0\right)\left(\frac{1}{e^{-(\beta\cdot p-\bar \mu_{\textcolor{red}{s}})}+1}&#10;\textcolor{red}{-1}\right)\right]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75"/>
  <p:tag name="BMPHEIGHT" val="325"/>
  <p:tag name="SOURCE" val="\documentclass{slides}&#10;\pagestyle{empty}&#10;\usepackage{color}&#10;\usepackage{mathbbold}&#10;\usepackage{mathrsfs}&#10;\usepackage{bbm}&#10;\begin{document}&#10;\color{blue}&#10;\begin{eqnarray*}&#10;j^\mu_{\textcolor{red}{s}}=\int d^4 p \mathscr{J}^\mu_{\textcolor{red}{s}}&#10;\end{eqnarray*}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41"/>
  <p:tag name="BMPHEIGHT" val="350"/>
  <p:tag name="SOURCE" val="\documentclass{slides}&#10;\pagestyle{empty}&#10;\usepackage{color}&#10;\usepackage{mathbbold}&#10;\usepackage{mathrsfs}&#10;\usepackage{bbm}&#10;\begin{document}&#10;\color{blue}&#10;\begin{eqnarray*}&#10;n_{\textcolor{red}{s}} = \frac{\mu_{\textcolor{red}{s}}}{6\pi^2}&#10;\left(\pi^2T^2+\mu^2_{\textcolor{red}{s}}\frac{}{}\right) 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08"/>
  <p:tag name="BMPHEIGHT" val="350"/>
  <p:tag name="SOURCE" val="\documentclass{slides}&#10;\pagestyle{empty}&#10;\usepackage{color}&#10;\usepackage{mathbbold}&#10;\usepackage{mathrsfs}&#10;\usepackage{bbm}&#10;\begin{document}&#10;\color{blue}&#10;\begin{eqnarray*}&#10;n = \frac{\mu}{3\pi^2}&#10;\left(\pi^2T^2+\mu^2 + 3\mu_5^2\frac{}{}\right) 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41"/>
  <p:tag name="BMPHEIGHT" val="433"/>
  <p:tag name="SOURCE" val="\documentclass{slides}&#10;\pagestyle{empty}&#10;\usepackage{color}&#10;\begin{document}&#10;\color{blue}&#10;\begin{eqnarray*}&#10;\hat W(x,p)=\int\frac{d^4 y}{(2\pi)^4} e^{-ip\cdot y}  \rho \left(x+\frac{y}{2},x-\frac{y}{2}\right)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91"/>
  <p:tag name="BMPHEIGHT" val="350"/>
  <p:tag name="SOURCE" val="\documentclass{slides}&#10;\pagestyle{empty}&#10;\usepackage{color}&#10;\usepackage{mathbbold}&#10;\usepackage{mathrsfs}&#10;\usepackage{bbm}&#10;\begin{document}&#10;\color{blue}&#10;\begin{eqnarray*}&#10;n_{5} = \frac{\mu_{5}}{3\pi^2}&#10;\left(\pi^2T^2+3\mu^2 +\mu_5^2\frac{}{}\right) &#10;\end{eqnarray*}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0"/>
  <p:tag name="BMPHEIGHT" val="158"/>
  <p:tag name="SOURCE" val="\documentclass{slides}&#10;\pagestyle{empty}&#10;\usepackage{color}&#10;\usepackage{mathbbold}&#10;\usepackage{mathrsfs}&#10;\usepackage{bbm}&#10;\begin{document}&#10;\color{blue}&#10;\begin{eqnarray*}&#10;\mu_{\textcolor{red}{s}}=\mu+\textcolor{red}{s}\mu_5&#10;\end{eqnarray*}&#10;\end{document} 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91"/>
  <p:tag name="BMPHEIGHT" val="233"/>
  <p:tag name="SOURCE" val="\documentclass{slides}&#10;\pagestyle{empty}&#10;\usepackage{color}&#10;\usepackage{mathbbold}&#10;\usepackage{mathrsfs}&#10;\usepackage{bbm}&#10;\begin{document}&#10;\color{blue}&#10;\begin{eqnarray*}&#10;j^{\textcolor{magenta}{(0)}\mu}_{\textcolor{red}{s}} &amp;=&amp; n_{\textcolor{red}{s}} u^\mu &#10;\end{eqnarray*}&#10;\end{document} 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25"/>
  <p:tag name="BMPHEIGHT" val="216"/>
  <p:tag name="SOURCE" val="\documentclass{slides}&#10;\pagestyle{empty}&#10;\usepackage{color}&#10;\usepackage{mathbbold}&#10;\usepackage{mathrsfs}&#10;\usepackage{bbm}&#10;\begin{document}&#10;\color{blue}&#10;\begin{eqnarray*}&#10;j^{\textcolor{magenta}{(0)}\mu} &amp;=&amp; n u^\mu &#10;\end{eqnarray*}&#10;\end{document} 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8"/>
  <p:tag name="BMPHEIGHT" val="258"/>
  <p:tag name="SOURCE" val="\documentclass{slides}&#10;\pagestyle{empty}&#10;\usepackage{color}&#10;\usepackage{mathbbold}&#10;\usepackage{mathrsfs}&#10;\usepackage{bbm}&#10;\begin{document}&#10;\color{blue}&#10;\begin{eqnarray*}&#10;j^{\textcolor{magenta}{(0)}\mu}_{5} &amp;=&amp; n_{5} u^\mu &#10;\end{eqnarray*}&#10;\end{document} 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316"/>
  <p:tag name="SOURCE" val="\documentclass{slides}&#10;\pagestyle{empty}&#10;\usepackage{color}&#10;\usepackage{mathbbold}&#10;\usepackage{mathrsfs}&#10;\usepackage{bbm}&#10;\begin{document}&#10;\color{blue}&#10;\begin{eqnarray*}&#10;j^\mu=\sum_{\textcolor{red}{s}} j^\mu_{\textcolor{red}{s}} ,&#10;\end{eqnarray*}&#10;\end{document} 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25"/>
  <p:tag name="BMPHEIGHT" val="316"/>
  <p:tag name="SOURCE" val="\documentclass{slides}&#10;\pagestyle{empty}&#10;\usepackage{color}&#10;\usepackage{mathbbold}&#10;\usepackage{mathrsfs}&#10;\usepackage{bbm}&#10;\begin{document}&#10;\color{blue}&#10;\begin{eqnarray*}&#10;j^\mu_5= \sum_{\textcolor{red}{s}} \textcolor{red}{s} j^\mu_{\textcolor{red}{s}} &#10;\end{eqnarray*}&#10;\end{document} 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25"/>
  <p:tag name="BMPHEIGHT" val="408"/>
  <p:tag name="SOURCE" val="\documentclass{slides}&#10;\pagestyle{empty}&#10;\usepackage{color}&#10;\usepackage{mathbbold}&#10;\usepackage{mathrsfs}&#10;\usepackage{bbm}&#10;\begin{document}&#10;\color{blue}&#10;\begin{eqnarray*}&#10;\xi_{\textcolor{red}{s}} = &#10;\frac{ \textcolor{red}{s}(\pi^2T^2+3\mu_{\textcolor{red}{s}}^2) }{12\pi^2},&#10;\ \ \ &#10;\xi_{B\textcolor{red}{s}} = \frac{\textcolor{red}{s} }{4\pi^2}\mu_{\textcolor{red}{s}}  &#10;\end{eqnarray*}&#10;\end{document} 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83"/>
  <p:tag name="BMPHEIGHT" val="408"/>
  <p:tag name="SOURCE" val="\documentclass{slides}&#10;\pagestyle{empty}&#10;\usepackage{color}&#10;\usepackage{mathbbold}&#10;\usepackage{mathrsfs}&#10;\usepackage{bbm}&#10;\begin{document}&#10;\color{blue}&#10;\begin{eqnarray*}&#10;\xi_5 = \frac{\pi^2T^2+3(\mu^2 + \mu_5^2)}{6\pi^2}\;,\ \ \&#10;\xi_{B5} = \frac{\mu}{2\pi^2}  &#10;\end{eqnarray*}&#10;\end{document} 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66"/>
  <p:tag name="BMPHEIGHT" val="325"/>
  <p:tag name="SOURCE" val="\documentclass{slides}&#10;\pagestyle{empty}&#10;\usepackage{color}&#10;\usepackage{mathbbold}&#10;\usepackage{mathrsfs}&#10;\usepackage{bbm}&#10;\begin{document}&#10;\color{blue}&#10;\begin{eqnarray*}&#10;\xi = \frac{\mu\mu_5 }{\pi^2}\;,\ \ \ \xi_B = \frac{\mu_5}{2\pi^2}&#10;\end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158"/>
  <p:tag name="SOURCE" val="\documentclass{slides}&#10;\pagestyle{empty}&#10;\usepackage{color}&#10;\begin{document}&#10;\color{blue}&#10;\begin{eqnarray*}&#10;\textcolor{red}{\Delta} \equiv \partial^p\cdot \partial_x&#10;\end{eqnarray*}&#10;\end{document} 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41"/>
  <p:tag name="BMPHEIGHT" val="241"/>
  <p:tag name="SOURCE" val="\documentclass{slides}&#10;\pagestyle{empty}&#10;\usepackage{color}&#10;\usepackage{mathbbold}&#10;\usepackage{mathrsfs}&#10;\usepackage{bbm}&#10;\begin{document}&#10;\color{blue}&#10;\begin{eqnarray*}&#10;j^{\textcolor{magenta}{(1)}\mu}_{\textcolor{red}{s}} = &#10;\xi_{\textcolor{red}{s}} \omega^\mu +\xi_{B\textcolor{red}{s}} B^\mu&#10;\end{eqnarray*}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08"/>
  <p:tag name="BMPHEIGHT" val="216"/>
  <p:tag name="SOURCE" val="\documentclass{slides}&#10;\pagestyle{empty}&#10;\usepackage{color}&#10;\usepackage{mathbbold}&#10;\usepackage{mathrsfs}&#10;\usepackage{bbm}&#10;\begin{document}&#10;\color{blue}&#10;\begin{eqnarray*}&#10;j^{\textcolor{magenta}{(1)}\mu} = &#10;\xi \omega^\mu +\xi_{B} B^\mu&#10;\end{eqnarray*}&#10;\end{document} 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58"/>
  <p:tag name="SOURCE" val="\documentclass{slides}&#10;\pagestyle{empty}&#10;\usepackage{color}&#10;\usepackage{mathbbold}&#10;\usepackage{mathrsfs}&#10;\usepackage{bbm}&#10;\begin{document}&#10;\color{blue}&#10;\begin{eqnarray*}&#10;j^{\textcolor{magenta}{(1)}\mu}_{5} = &#10;\xi_{5} \omega^\mu +\xi_{B5} B^\mu&#10;\end{eqnarray*}&#10;\end{document} 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16"/>
  <p:tag name="BMPHEIGHT" val="191"/>
  <p:tag name="SOURCE" val="\documentclass{slides}&#10;\pagestyle{empty}&#10;\usepackage{color}&#10;\usepackage{mathbbold}&#10;\usepackage{mathrsfs}&#10;\usepackage{bbm}&#10;\begin{document}&#10;\color{blue}&#10;\begin{eqnarray*}&#10;F_{\mu\nu}= E_\mu u_\nu -E_\nu u_\mu + \epsilon_{\mu\nu\rho\sigma}u^\rho B^\sigma &#10;\end{eqnarray*}&#10;\end{document} "/>
  <p:tag name="TRANSPAREN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75"/>
  <p:tag name="BMPHEIGHT" val="191"/>
  <p:tag name="SOURCE" val="\documentclass{slides}&#10;\pagestyle{empty}&#10;\usepackage{color}&#10;\usepackage{mathbbold}&#10;\usepackage{mathrsfs}&#10;\usepackage{bbm}&#10;\begin{document}&#10;\color{blue}&#10;\begin{eqnarray*}&#10;T\Omega_{\mu\nu}= \varepsilon_\mu u_\nu -\varepsilon_\nu u_\mu&#10;+ \epsilon_{\mu\nu\rho\sigma}u^\rho \omega^\sigma &#10;\end{eqnarray*}&#10;\end{document} 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83"/>
  <p:tag name="BMPHEIGHT" val="191"/>
  <p:tag name="SOURCE" val="\documentclass{slides}&#10;\pagestyle{empty}&#10;\usepackage{color}&#10;\usepackage{mathbbold}&#10;\usepackage{mathrsfs}&#10;\usepackage{bbm}&#10;\begin{document}&#10;\color{blue}&#10;\begin{eqnarray*}&#10;\epsilon_{\mu\nu\rho\sigma} E^\rho\omega^\sigma =\epsilon_{\mu\nu\rho\sigma} \varepsilon^\rho B^\sigma &#10;\end{eqnarray*}&#10;\end{document} 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=0&#10;\end{eqnarray*}&#10;\end{document} 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16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{\textcolor{red}{s}} &#10;&amp;=&amp;-\frac{\mu_{\textcolor{red}{s}} }{4\pi^2} ( \varepsilon^2+\omega^2 )u^\mu &#10;-\frac{1}{8\pi^2} ( \varepsilon\cdot E +\textcolor[rgb]{0,0.6,0}{ \omega\cdot B }) u^\mu &#10;\textcolor[rgb]{0,0.6,0}{- \frac{ C_{\textcolor{red}{s}}}{24\pi^2} ( E^2+B^2 )u^\mu }&#10;\end{eqnarray*}&#10;\end{document} "/>
  <p:tag name="TRANSPARENT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25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\textcolor[rgb]{0,0.6,0}{&#10;-\frac{1}{16\pi^2} \epsilon^{\mu \nu \rho\sigma} u_\nu\left( E_\rho \omega_\sigma + \varepsilon_\rho B_\sigma  \right)&#10;-\frac{ C_{\textcolor{red}{s}}}{12\pi^2} \epsilon^{\mu\nu\rho\sigma} u_\nu  E_\rho B_\sigma}&#10;\end{eqnarray*}&#10;\end{document} 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0"/>
  <p:tag name="BMPHEIGHT" val="191"/>
  <p:tag name="SOURCE" val="\documentclass{slides}&#10;\pagestyle{empty}&#10;\usepackage{color}&#10;\usepackage{mathbbold}&#10;\usepackage{mathrsfs}&#10;\usepackage{bbm}&#10;\begin{document}&#10;\color{blue}&#10;\begin{eqnarray*}&#10;\epsilon^{\mu \nu \rho\sigma} u_\nu \varepsilon_\rho \omega_\sigma 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91"/>
  <p:tag name="BMPHEIGHT" val="366"/>
  <p:tag name="SOURCE" val="\documentclass{slides}&#10;\pagestyle{empty}&#10;\usepackage{color}&#10;\begin{document}&#10;\color{blue}&#10;\begin{eqnarray*}&#10;\Pi^\mu &amp;\equiv&amp; p^\mu -\frac{1}{2}&#10;j_1\left(\frac{1}{2}\textcolor{red}{\Delta}\right)\textcolor{red}{F^{\mu\nu}}\partial_\nu^p ,&#10;\end{eqnarray*}&#10;\end{document} "/>
  <p:tag name="TRANSPAREN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33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 {\bf j} =\sigma_H \frac{{\bf B} \times {\bf E}}{B}&#10;\end{eqnarray*}&#10;\end{document} "/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41"/>
  <p:tag name="SOURCE" val="\documentclass{slides}&#10;\pagestyle{empty}&#10;\usepackage{color}&#10;\usepackage{mathbbold}&#10;\usepackage{mathrsfs}&#10;\usepackage{bbm}&#10;\begin{document}&#10;\color{blue}&#10;\begin{eqnarray*}&#10;C_{\textcolor{red}{s}}&#10;\end{eqnarray*}&#10;\end{document} 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58"/>
  <p:tag name="BMPHEIGHT" val="358"/>
  <p:tag name="SOURCE" val="\documentclass{slides}&#10;\pagestyle{empty}&#10;\usepackage{color}&#10;\usepackage{mathbbold}&#10;\usepackage{mathrsfs}&#10;\usepackage{bbm}&#10;\begin{document}&#10;\color{blue}&#10;\begin{eqnarray*}&#10;C = \frac{1}{2}\left(C_{+1}+C_{-1}\right)\;, \ \ \ C_5 =\frac{1}{2}\left(C_{+1}-C_{-1}\right)&#10;\end{eqnarray*}&#10;\end{document} "/>
  <p:tag name="TRANSPAREN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58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_5&#10;&amp;=&amp;-\frac{\mu_5 }{4\pi^2} ( \varepsilon^2+\omega^2 )u^\mu &#10; \textcolor[rgb]{0,0.6,0}{- \frac{ C_5 }{12\pi^2} ( E^2+B^2 )u^\mu  }&#10;\end{eqnarray*}&#10;\end{document} "/>
  <p:tag name="TRANSPAREN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66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\textcolor[rgb]{0,0.6,0}{-\frac{ C_5 }{6\pi^2} \epsilon^{\mu\nu\rho\sigma}&#10; u_\nu  E_\rho B_\sigma  }&#10;\end{eqnarray*}&#10;\end{document} 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08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magenta}{(2)}\mu}&#10;&amp;=&amp;-\frac{\mu }{4\pi^2} ( \varepsilon^2+\omega^2 )u^\mu &#10;{-\ \ \frac{1}{4\pi^2} ( \varepsilon\cdot E + \textcolor[rgb]{0,0.6,0}{  \omega\cdot B ) u^\mu} }\ \ &#10; \textcolor[rgb]{0,0.6,0}{-\frac{ C }{12\pi^2} ( E^2+B^2 )u^\mu }&#10;\end{eqnarray*}&#10;\end{document} 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75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\textcolor[rgb]{0,0.6,0}{-\frac{1}{8\pi^2} \epsilon^{\mu \nu \rho\sigma} u_\nu&#10;\left( E_\rho \omega_\sigma+\varepsilon_\rho B_\sigma\right)}  \ \ &#10; \textcolor[rgb]{0,0.6,0}{ &#10;-\frac{ C }{6\pi^2} \epsilon^{\mu\nu\rho\sigma} u_\nu  E_\rho B_\sigma  }&#10;\end{eqnarray*}&#10;\end{document} "/>
  <p:tag name="TRANSPAREN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58"/>
  <p:tag name="BMPHEIGHT" val="358"/>
  <p:tag name="SOURCE" val="\documentclass{slides}&#10;\pagestyle{empty}&#10;\usepackage{color}&#10;\usepackage{mathbbold}&#10;\usepackage{mathrsfs}&#10;\usepackage{bbm}&#10;\begin{document}&#10;\color{blue}&#10;\begin{eqnarray*}&#10;C = \frac{1}{2}\left(C_{+1}+C_{-1}\right)\;, \ \ \ C_5 =\frac{1}{2}\left(C_{+1}-C_{-1}\right)&#10;\end{eqnarray*}&#10;\end{document} 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91"/>
  <p:tag name="BMPHEIGHT" val="158"/>
  <p:tag name="SOURCE" val="\documentclass{slides}&#10;\pagestyle{empty}&#10;\usepackage{color}&#10;\usepackage{mathbbold}&#10;\usepackage{mathrsfs}&#10;\usepackage{bbm}&#10;\begin{document}&#10;\color{blue}&#10;\begin{eqnarray*}&#10;T C_{\textcolor{red}{s}} \approx {0.4263 \bar\mu_{\textcolor{red}{s}}}&#10;\end{eqnarray*}&#10;\end{document} 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41"/>
  <p:tag name="BMPHEIGHT" val="175"/>
  <p:tag name="SOURCE" val="\documentclass{slides}&#10;\pagestyle{empty}&#10;\usepackage{color}&#10;\usepackage{mathbbold}&#10;\usepackage{mathrsfs}&#10;\usepackage{bbm}&#10;\begin{document}&#10;\color{blue}&#10;\begin{eqnarray*}&#10;T C_{\textcolor{red}{s}} = 1/{\bar\mu_{\textcolor{red}{s}}} 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7030A0"/>
          </a:solidFill>
        </a:ln>
      </a:spPr>
      <a:bodyPr wrap="non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全屏显示(4:3)</PresentationFormat>
  <Paragraphs>291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黑体</vt:lpstr>
      <vt:lpstr>Arial</vt:lpstr>
      <vt:lpstr>Calibri</vt:lpstr>
      <vt:lpstr>Cambria Math</vt:lpstr>
      <vt:lpstr>Sitka Subheading</vt:lpstr>
      <vt:lpstr>Times New Roman</vt:lpstr>
      <vt:lpstr>默认设计模板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Wigner function and equation</vt:lpstr>
      <vt:lpstr>Chiral limit</vt:lpstr>
      <vt:lpstr>Right/Left-handed Basis</vt:lpstr>
      <vt:lpstr>PowerPoint 演示文稿</vt:lpstr>
      <vt:lpstr>Global-equilibrium condition</vt:lpstr>
      <vt:lpstr>How to solve Wigner equation </vt:lpstr>
      <vt:lpstr>The zeroth-order solution</vt:lpstr>
      <vt:lpstr>The first-order solution</vt:lpstr>
      <vt:lpstr>The second-order solution</vt:lpstr>
      <vt:lpstr>Solution up to 2nd order</vt:lpstr>
      <vt:lpstr>Charge currents at 0th order</vt:lpstr>
      <vt:lpstr>Charge currents at 1st  order</vt:lpstr>
      <vt:lpstr>LH/RH currents at 2nd  order</vt:lpstr>
      <vt:lpstr>Vector/Axial currents at 2nd  order</vt:lpstr>
      <vt:lpstr>Hall currents from EM field</vt:lpstr>
      <vt:lpstr>Stress tensor at 0th and 1st order</vt:lpstr>
      <vt:lpstr>Stress tensor at 2nd  order</vt:lpstr>
      <vt:lpstr>The conservation Laws</vt:lpstr>
      <vt:lpstr>Trace of stress tensor</vt:lpstr>
      <vt:lpstr>EM field contribution</vt:lpstr>
      <vt:lpstr>Other possible solutions</vt:lpstr>
      <vt:lpstr>General Lorentz structure</vt:lpstr>
      <vt:lpstr>General solution  </vt:lpstr>
      <vt:lpstr>Charge Currents and stress tensor</vt:lpstr>
      <vt:lpstr>PowerPoint 演示文稿</vt:lpstr>
      <vt:lpstr>      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2628</cp:revision>
  <dcterms:created xsi:type="dcterms:W3CDTF">2011-06-02T08:35:32Z</dcterms:created>
  <dcterms:modified xsi:type="dcterms:W3CDTF">2021-04-21T13:23:05Z</dcterms:modified>
</cp:coreProperties>
</file>