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notesMasterIdLst>
    <p:notesMasterId r:id="rId19"/>
  </p:notesMasterIdLst>
  <p:sldIdLst>
    <p:sldId id="318" r:id="rId2"/>
    <p:sldId id="322" r:id="rId3"/>
    <p:sldId id="323" r:id="rId4"/>
    <p:sldId id="324" r:id="rId5"/>
    <p:sldId id="316" r:id="rId6"/>
    <p:sldId id="326" r:id="rId7"/>
    <p:sldId id="307" r:id="rId8"/>
    <p:sldId id="306" r:id="rId9"/>
    <p:sldId id="308" r:id="rId10"/>
    <p:sldId id="309" r:id="rId11"/>
    <p:sldId id="264" r:id="rId12"/>
    <p:sldId id="310" r:id="rId13"/>
    <p:sldId id="311" r:id="rId14"/>
    <p:sldId id="327" r:id="rId15"/>
    <p:sldId id="328" r:id="rId16"/>
    <p:sldId id="294" r:id="rId17"/>
    <p:sldId id="32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06" autoAdjust="0"/>
  </p:normalViewPr>
  <p:slideViewPr>
    <p:cSldViewPr snapToGrid="0" snapToObjects="1">
      <p:cViewPr>
        <p:scale>
          <a:sx n="104" d="100"/>
          <a:sy n="104" d="100"/>
        </p:scale>
        <p:origin x="240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9-07T21:25:30.4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 0 0,'-20'39'16,"20"-39"-1,0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9-07T21:25:30.4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20B4F9D-77C6-4899-AAE2-0DAD7C6CD35F}" emma:medium="tactile" emma:mode="ink">
          <msink:context xmlns:msink="http://schemas.microsoft.com/ink/2010/main" type="writingRegion" rotatedBoundingBox="25547,15093 25571,15093 25571,15132 25547,15132"/>
        </emma:interpretation>
      </emma:emma>
    </inkml:annotationXML>
    <inkml:traceGroup>
      <inkml:annotationXML>
        <emma:emma xmlns:emma="http://www.w3.org/2003/04/emma" version="1.0">
          <emma:interpretation id="{00588449-E818-4CAF-BA78-69B721D887BA}" emma:medium="tactile" emma:mode="ink">
            <msink:context xmlns:msink="http://schemas.microsoft.com/ink/2010/main" type="paragraph" rotatedBoundingBox="25547,15093 25571,15093 25571,15132 25547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3AB983-CB31-4F54-95BC-4F2D646A86AC}" emma:medium="tactile" emma:mode="ink">
              <msink:context xmlns:msink="http://schemas.microsoft.com/ink/2010/main" type="line" rotatedBoundingBox="25547,15093 25571,15093 25571,15132 25547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E4142AA7-0394-44D3-90DC-161D403C3D48}" emma:medium="tactile" emma:mode="ink">
                <msink:context xmlns:msink="http://schemas.microsoft.com/ink/2010/main" type="inkWord" rotatedBoundingBox="25547,15093 25571,15093 25571,15132 25547,15132"/>
              </emma:interpretation>
            </emma:emma>
          </inkml:annotationXML>
          <inkml:trace contextRef="#ctx0" brushRef="#br0">20 0 0,'-20'39'16,"20"-39"-1,0 0-15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9-07T21:25:30.4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 0 0,'-20'39'16,"20"-39"-1,0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9-07T21:25:30.4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 0 0,'-20'39'16,"20"-39"-1,0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6-09-07T21:25:30.46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20 0 0,'-20'39'16,"20"-39"-1,0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29B07-3435-478F-849F-639F98FF75E4}" type="datetimeFigureOut">
              <a:rPr lang="en-US" smtClean="0"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64FC5-03BF-42AA-AD8A-C4A0868CB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4FC5-03BF-42AA-AD8A-C4A0868CBE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0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3AF6-6D0A-4320-AF12-42C6A4FB790D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9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4175-0E64-410C-B91C-C2EEB1938091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262-9A01-4FE3-916C-C9D519503811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1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208C-B3A2-42FB-99C1-7F509BA3C48F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48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BFA3-B204-4065-8CFF-6B008073BEED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0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38365-8290-4A4C-9EF1-CC86B880E981}" type="datetime1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2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8FD4-AFF5-4BCA-A21F-31E2DA4DB540}" type="datetime1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38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867E-9E52-48FB-9D15-3122031888E4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1071-838E-4262-8F8B-503182284544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3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C191-F72A-4B3D-9A82-D1D8B6F60431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960E-389A-414C-AF31-45B8ED8CCF01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E26B-0678-4664-AC88-A6545533D8DF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61FE-4615-4FB2-9879-CDFB5C329322}" type="datetime1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A5C-FAFA-41EA-B6CE-25CCECD37305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FEE2-50B5-4A82-8B17-28BCC5D4F270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2396-C157-4B16-A928-1A019F227C29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8B3-428A-4C86-B625-FF62E64D4BD5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8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092EB8-6202-41BD-B5D5-16E3E32DFF86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PPT_Leather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1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7" Type="http://schemas.openxmlformats.org/officeDocument/2006/relationships/image" Target="../media/image2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0.emf"/><Relationship Id="rId10" Type="http://schemas.openxmlformats.org/officeDocument/2006/relationships/image" Target="../media/image28.gif"/><Relationship Id="rId9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jp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jp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jp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g"/><Relationship Id="rId5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35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28.gi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5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549" y="3391243"/>
            <a:ext cx="7919572" cy="1359122"/>
          </a:xfrm>
        </p:spPr>
        <p:txBody>
          <a:bodyPr/>
          <a:lstStyle/>
          <a:p>
            <a:pPr algn="ctr"/>
            <a:r>
              <a:rPr lang="en-US" altLang="zh-CN" sz="4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rutiger LT Std 55 Roman"/>
              </a:rPr>
              <a:t>Linear Response Theory and Its Application in the Heavy-ion Collisions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cs typeface="Frutiger LT Std 55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6966" y="5246846"/>
            <a:ext cx="7772400" cy="875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rutiger LT Std 55 Roman"/>
              </a:rPr>
              <a:t>Feng Li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cs typeface="Frutiger LT Std 55 Roman"/>
            </a:endParaRPr>
          </a:p>
        </p:txBody>
      </p:sp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241000"/>
            <a:ext cx="1281956" cy="12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78" y="224688"/>
            <a:ext cx="3045488" cy="126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689" y="327766"/>
            <a:ext cx="3997719" cy="11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dirty="0" smtClean="0"/>
              <a:t>Dispersion Relation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9198573" y="5433607"/>
              <a:ext cx="7560" cy="1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1653" y="5416687"/>
                <a:ext cx="4140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43" y="1191534"/>
            <a:ext cx="5829322" cy="5576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444" y="1191535"/>
            <a:ext cx="5829322" cy="55965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1443" y="1191534"/>
            <a:ext cx="6092540" cy="5666465"/>
            <a:chOff x="501443" y="1191534"/>
            <a:chExt cx="6092540" cy="5666465"/>
          </a:xfrm>
        </p:grpSpPr>
        <p:sp>
          <p:nvSpPr>
            <p:cNvPr id="11" name="Rectangle 10"/>
            <p:cNvSpPr/>
            <p:nvPr/>
          </p:nvSpPr>
          <p:spPr>
            <a:xfrm>
              <a:off x="501443" y="1191534"/>
              <a:ext cx="6092540" cy="56664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125" y="1301413"/>
              <a:ext cx="4669176" cy="5345655"/>
            </a:xfrm>
            <a:prstGeom prst="rect">
              <a:avLst/>
            </a:prstGeom>
          </p:spPr>
        </p:pic>
      </p:grpSp>
      <p:sp>
        <p:nvSpPr>
          <p:cNvPr id="18" name="Content Placeholder 7"/>
          <p:cNvSpPr txBox="1">
            <a:spLocks/>
          </p:cNvSpPr>
          <p:nvPr/>
        </p:nvSpPr>
        <p:spPr>
          <a:xfrm>
            <a:off x="6496607" y="2905031"/>
            <a:ext cx="1996013" cy="25292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Gv</a:t>
            </a:r>
            <a:r>
              <a:rPr lang="en-US" sz="2400" dirty="0" smtClean="0">
                <a:solidFill>
                  <a:schemeClr val="tx1"/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=0.2Gs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Why bend down</a:t>
            </a:r>
          </a:p>
        </p:txBody>
      </p:sp>
      <p:pic>
        <p:nvPicPr>
          <p:cNvPr id="1026" name="Picture 2" descr="http://latex.codecogs.com/gif.latex?%5Cdpi%7B300%7D%20T%20%3D%2030%7E%5Cmathrm%7BMeV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03" y="1638002"/>
            <a:ext cx="1737117" cy="2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tex.codecogs.com/gif.latex?%5Cdpi%7B300%7D%20n%3D0.6%7E%5Cmathrm%7Bfm%7D%5E%7B-3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03" y="2010585"/>
            <a:ext cx="1831570" cy="3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7"/>
          <p:cNvSpPr txBox="1">
            <a:spLocks/>
          </p:cNvSpPr>
          <p:nvPr/>
        </p:nvSpPr>
        <p:spPr>
          <a:xfrm>
            <a:off x="6490878" y="2905871"/>
            <a:ext cx="1996013" cy="25292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tx1"/>
                </a:solidFill>
              </a:rPr>
              <a:t>Gv</a:t>
            </a:r>
            <a:r>
              <a:rPr lang="en-US" sz="2400" dirty="0" smtClean="0">
                <a:solidFill>
                  <a:schemeClr val="tx1"/>
                </a:solidFill>
              </a:rPr>
              <a:t>=0.2Gs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Why bend down</a:t>
            </a:r>
          </a:p>
        </p:txBody>
      </p:sp>
      <p:sp>
        <p:nvSpPr>
          <p:cNvPr id="21" name="Content Placeholder 7"/>
          <p:cNvSpPr txBox="1">
            <a:spLocks/>
          </p:cNvSpPr>
          <p:nvPr/>
        </p:nvSpPr>
        <p:spPr>
          <a:xfrm>
            <a:off x="6496606" y="2916688"/>
            <a:ext cx="1996013" cy="25292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=0.2Gs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Why bend down</a:t>
            </a:r>
          </a:p>
        </p:txBody>
      </p:sp>
    </p:spTree>
    <p:extLst>
      <p:ext uri="{BB962C8B-B14F-4D97-AF65-F5344CB8AC3E}">
        <p14:creationId xmlns:p14="http://schemas.microsoft.com/office/powerpoint/2010/main" val="18558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dirty="0" err="1" smtClean="0"/>
              <a:t>Spinodal</a:t>
            </a:r>
            <a:r>
              <a:rPr lang="en-US" sz="3500" dirty="0" smtClean="0"/>
              <a:t> Boundaries: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9198573" y="5433607"/>
              <a:ext cx="7560" cy="1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1653" y="5416687"/>
                <a:ext cx="41400" cy="482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Content Placeholder 7"/>
          <p:cNvSpPr>
            <a:spLocks noGrp="1"/>
          </p:cNvSpPr>
          <p:nvPr>
            <p:ph sz="half" idx="1"/>
          </p:nvPr>
        </p:nvSpPr>
        <p:spPr>
          <a:xfrm>
            <a:off x="711051" y="1747890"/>
            <a:ext cx="3165490" cy="441814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NJL, </a:t>
            </a:r>
            <a:r>
              <a:rPr lang="en-US" dirty="0" err="1" smtClean="0">
                <a:solidFill>
                  <a:schemeClr val="tx1"/>
                </a:solidFill>
              </a:rPr>
              <a:t>Gv</a:t>
            </a:r>
            <a:r>
              <a:rPr lang="en-US" dirty="0" smtClean="0">
                <a:solidFill>
                  <a:schemeClr val="tx1"/>
                </a:solidFill>
              </a:rPr>
              <a:t>=0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Unstable modes of short-wavelength survive in the center of the spinodal instability </a:t>
            </a:r>
            <a:r>
              <a:rPr lang="en-US" dirty="0" smtClean="0">
                <a:solidFill>
                  <a:srgbClr val="0070C0"/>
                </a:solidFill>
              </a:rPr>
              <a:t>region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Comparison with the isothermal boundary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Supressed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by the vector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interaction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07" y="1543757"/>
            <a:ext cx="4580016" cy="4826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16" y="1543757"/>
            <a:ext cx="4574107" cy="4852048"/>
          </a:xfrm>
          <a:prstGeom prst="rect">
            <a:avLst/>
          </a:prstGeom>
        </p:spPr>
      </p:pic>
      <p:sp>
        <p:nvSpPr>
          <p:cNvPr id="16" name="Content Placeholder 7"/>
          <p:cNvSpPr>
            <a:spLocks noGrp="1"/>
          </p:cNvSpPr>
          <p:nvPr>
            <p:ph sz="half" idx="1"/>
          </p:nvPr>
        </p:nvSpPr>
        <p:spPr>
          <a:xfrm>
            <a:off x="711051" y="1747891"/>
            <a:ext cx="3165490" cy="441814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=0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Unstable modes of short-wavelength survive in the center of the spinodal instability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Comparison with the isothermal boundary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Supressed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by the vector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interaction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345" y="6276102"/>
            <a:ext cx="5688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F. Li, and C. M. </a:t>
            </a:r>
            <a:r>
              <a:rPr lang="en-US" dirty="0" err="1">
                <a:solidFill>
                  <a:srgbClr val="7030A0"/>
                </a:solidFill>
              </a:rPr>
              <a:t>Ko</a:t>
            </a:r>
            <a:r>
              <a:rPr lang="en-US" dirty="0">
                <a:solidFill>
                  <a:srgbClr val="7030A0"/>
                </a:solidFill>
              </a:rPr>
              <a:t>, Phys. Rev. C 93, 035205 (2016)</a:t>
            </a:r>
          </a:p>
        </p:txBody>
      </p:sp>
    </p:spTree>
    <p:extLst>
      <p:ext uri="{BB962C8B-B14F-4D97-AF65-F5344CB8AC3E}">
        <p14:creationId xmlns:p14="http://schemas.microsoft.com/office/powerpoint/2010/main" val="32535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dirty="0" err="1" smtClean="0"/>
              <a:t>Spinodal</a:t>
            </a:r>
            <a:r>
              <a:rPr lang="en-US" sz="3500" dirty="0" smtClean="0"/>
              <a:t> Boundaries: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9198573" y="5433607"/>
              <a:ext cx="7560" cy="1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1653" y="5416687"/>
                <a:ext cx="41400" cy="482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Content Placeholder 7"/>
          <p:cNvSpPr>
            <a:spLocks noGrp="1"/>
          </p:cNvSpPr>
          <p:nvPr>
            <p:ph sz="half" idx="1"/>
          </p:nvPr>
        </p:nvSpPr>
        <p:spPr>
          <a:xfrm>
            <a:off x="711051" y="1747890"/>
            <a:ext cx="3165490" cy="441814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=0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Unstable modes of short-wavelength survive in the center of the spinodal instability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Comparison with the isothermal boundary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PNJL, </a:t>
            </a:r>
            <a:r>
              <a:rPr lang="en-US" dirty="0" err="1" smtClean="0">
                <a:solidFill>
                  <a:schemeClr val="tx1"/>
                </a:solidFill>
              </a:rPr>
              <a:t>Gv</a:t>
            </a:r>
            <a:r>
              <a:rPr lang="en-US" dirty="0" smtClean="0">
                <a:solidFill>
                  <a:schemeClr val="tx1"/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Supressed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by the vector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interaction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half" idx="1"/>
          </p:nvPr>
        </p:nvSpPr>
        <p:spPr>
          <a:xfrm>
            <a:off x="711051" y="1747890"/>
            <a:ext cx="3165490" cy="441814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=0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Unstable modes of short-wavelength survive in the center of the spinodal instability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Comparison with the isothermal boundary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Supressed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by the vector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interaction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06" y="1596980"/>
            <a:ext cx="4704852" cy="4868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06" y="1603837"/>
            <a:ext cx="4690355" cy="48613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5345" y="6276102"/>
            <a:ext cx="5688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F. Li, and C. M. </a:t>
            </a:r>
            <a:r>
              <a:rPr lang="en-US" dirty="0" err="1">
                <a:solidFill>
                  <a:srgbClr val="7030A0"/>
                </a:solidFill>
              </a:rPr>
              <a:t>Ko</a:t>
            </a:r>
            <a:r>
              <a:rPr lang="en-US" dirty="0">
                <a:solidFill>
                  <a:srgbClr val="7030A0"/>
                </a:solidFill>
              </a:rPr>
              <a:t>, Phys. Rev. C 93, 035205 (2016)</a:t>
            </a:r>
          </a:p>
        </p:txBody>
      </p:sp>
    </p:spTree>
    <p:extLst>
      <p:ext uri="{BB962C8B-B14F-4D97-AF65-F5344CB8AC3E}">
        <p14:creationId xmlns:p14="http://schemas.microsoft.com/office/powerpoint/2010/main" val="19426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dirty="0" err="1" smtClean="0"/>
              <a:t>Spinodal</a:t>
            </a:r>
            <a:r>
              <a:rPr lang="en-US" sz="3500" dirty="0" smtClean="0"/>
              <a:t> Boundaries: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9198573" y="5433607"/>
              <a:ext cx="7560" cy="1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1653" y="5416687"/>
                <a:ext cx="41400" cy="482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Content Placeholder 7"/>
          <p:cNvSpPr>
            <a:spLocks noGrp="1"/>
          </p:cNvSpPr>
          <p:nvPr>
            <p:ph sz="half" idx="1"/>
          </p:nvPr>
        </p:nvSpPr>
        <p:spPr>
          <a:xfrm>
            <a:off x="711051" y="1747890"/>
            <a:ext cx="3165490" cy="441814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=0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Unstable modes of short-wavelength survive in the center of the spinodal instability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Comparison with the isothermal boundary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NJL, </a:t>
            </a:r>
            <a:r>
              <a:rPr lang="en-US" dirty="0" err="1" smtClean="0">
                <a:solidFill>
                  <a:schemeClr val="tx1"/>
                </a:solidFill>
              </a:rPr>
              <a:t>Gv</a:t>
            </a:r>
            <a:r>
              <a:rPr lang="en-US" dirty="0" smtClean="0">
                <a:solidFill>
                  <a:schemeClr val="tx1"/>
                </a:solidFill>
              </a:rPr>
              <a:t>=0.2 </a:t>
            </a:r>
            <a:r>
              <a:rPr lang="en-US" dirty="0" err="1" smtClean="0">
                <a:solidFill>
                  <a:schemeClr val="tx1"/>
                </a:solidFill>
              </a:rPr>
              <a:t>Gs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0070C0"/>
                </a:solidFill>
              </a:rPr>
              <a:t>Supressed</a:t>
            </a:r>
            <a:r>
              <a:rPr lang="en-US" dirty="0">
                <a:solidFill>
                  <a:srgbClr val="0070C0"/>
                </a:solidFill>
              </a:rPr>
              <a:t> by the vector </a:t>
            </a:r>
            <a:r>
              <a:rPr lang="en-US" dirty="0" smtClean="0">
                <a:solidFill>
                  <a:srgbClr val="0070C0"/>
                </a:solidFill>
              </a:rPr>
              <a:t>interaction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6" name="Content Placeholder 7"/>
          <p:cNvSpPr>
            <a:spLocks noGrp="1"/>
          </p:cNvSpPr>
          <p:nvPr>
            <p:ph sz="half" idx="1"/>
          </p:nvPr>
        </p:nvSpPr>
        <p:spPr>
          <a:xfrm>
            <a:off x="711051" y="1747891"/>
            <a:ext cx="3165490" cy="441814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=0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Unstable modes of short-wavelength survive in the center of the spinodal instability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region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Comparison with the isothermal boundary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PNJL,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NJL,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Gv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=0.2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Gs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Supressed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by the vector 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interaction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PNJL, </a:t>
            </a:r>
            <a:r>
              <a:rPr lang="en-US" dirty="0" err="1" smtClean="0">
                <a:solidFill>
                  <a:schemeClr val="tx1"/>
                </a:solidFill>
              </a:rPr>
              <a:t>Gv</a:t>
            </a:r>
            <a:r>
              <a:rPr lang="en-US" dirty="0" smtClean="0">
                <a:solidFill>
                  <a:schemeClr val="tx1"/>
                </a:solidFill>
              </a:rPr>
              <a:t>=0.2 </a:t>
            </a:r>
            <a:r>
              <a:rPr lang="en-US" dirty="0" err="1" smtClean="0">
                <a:solidFill>
                  <a:schemeClr val="tx1"/>
                </a:solidFill>
              </a:rPr>
              <a:t>Gs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19" y="1503942"/>
            <a:ext cx="4647932" cy="4897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24" y="1566392"/>
            <a:ext cx="4800311" cy="48753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5345" y="6276102"/>
            <a:ext cx="5688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F. Li, and C. M. </a:t>
            </a:r>
            <a:r>
              <a:rPr lang="en-US" dirty="0" err="1">
                <a:solidFill>
                  <a:srgbClr val="7030A0"/>
                </a:solidFill>
              </a:rPr>
              <a:t>Ko</a:t>
            </a:r>
            <a:r>
              <a:rPr lang="en-US" dirty="0">
                <a:solidFill>
                  <a:srgbClr val="7030A0"/>
                </a:solidFill>
              </a:rPr>
              <a:t>, Phys. Rev. C 93, 035205 (2016)</a:t>
            </a:r>
          </a:p>
        </p:txBody>
      </p:sp>
    </p:spTree>
    <p:extLst>
      <p:ext uri="{BB962C8B-B14F-4D97-AF65-F5344CB8AC3E}">
        <p14:creationId xmlns:p14="http://schemas.microsoft.com/office/powerpoint/2010/main" val="3989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500" dirty="0" err="1"/>
              <a:t>Spinodal</a:t>
            </a:r>
            <a:r>
              <a:rPr lang="en-US" altLang="zh-CN" sz="3500" dirty="0"/>
              <a:t> </a:t>
            </a:r>
            <a:r>
              <a:rPr lang="en-US" altLang="zh-CN" sz="3500" dirty="0" err="1"/>
              <a:t>Instablity</a:t>
            </a:r>
            <a:r>
              <a:rPr lang="en-US" altLang="zh-CN" sz="3500" dirty="0"/>
              <a:t> of QM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096074" y="4592148"/>
            <a:ext cx="6301836" cy="1951092"/>
            <a:chOff x="804208" y="3646618"/>
            <a:chExt cx="7737712" cy="2501033"/>
          </a:xfrm>
        </p:grpSpPr>
        <p:pic>
          <p:nvPicPr>
            <p:cNvPr id="48" name="Picture 47" descr="http://latex.codecogs.com/gif.latex?%5Cdpi%7B300%7D%20%5Cdelta%5Clangle%5Cbar%20qq%28x%29%5Crangle_i%5Capprox%20i%5Csum_%7Bj%3D1%7D%5E3%5Cint%20d%5E4%5Cbar%20x%20%5Ctheta%28t-%5Cbar%20t%29%5Cbigg%5C%7B%5Clangle%5B%5Cbar%20q_j%28%5Cbar%20x%29q_j%28%5Cbar%20x%29%2C%5Cbar%20q_i%28x%29%20q_i%28x%29%5D%5Crangle_0%5Cdelta%20M_j%28%5Cbar%20x%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72" y="3646618"/>
              <a:ext cx="7255331" cy="79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http://latex.codecogs.com/gif.latex?%5Cdpi%7B300%7D%20%5Cdelta%5Clangle%20j%5E%5Cmu%28x%29%5Crangle%5Capprox%20i%5Csum_%7Bi%2Cj%3D1%7D%5E3%5Cint%20d%5E4%5Cbar%20x%20%5Ctheta%28t-%5Cbar%20t%29%5Cbigg%5C%7B%5Clangle%5B%5Cbar%20q_j%28%5Cbar%20x%29q_j%28%5Cbar%20x%29%2C%5Cbar%20q_i%28x%29%5Cgamma%5E%5Cmu%20q_i%28x%29%5D%5Crangle_0%5Cdelta%20M_j%28%5Cbar%20x%29%5C%5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08" y="4857994"/>
              <a:ext cx="7737712" cy="82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http://latex.codecogs.com/gif.latex?%5Cdpi%7B300%7D%20&amp;plus;2G_V%5Clangle%5B%5Cbar%20q_j%28%5Cbar%20x%29%5Cgamma%5E%5Cnu%20q_j%28%5Cbar%20x%29%2C%5Cbar%20q_i%28x%29%20q_i%28x%29%5D%5Crangle_0%5Cdelta%20j_%5Cnu%28%5Cbar%20x%29%5Cbigg%5C%7D%5C%5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941" y="4278926"/>
              <a:ext cx="4607162" cy="64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http://latex.codecogs.com/gif.latex?%5Cdpi%7B300%7D%20&amp;plus;2G_V%5Clangle%5B%5Cbar%20q_j%28%5Cbar%20x%29%5Cgamma%5E%5Cnu%20q_j%28%5Cbar%20x%29%2C%5Cbar%20q_i%28x%29%5Cgamma%5E%5Cmu%20q_i%28x%29%5D%5Crangle_0%5Cdelta%20j_%5Cnu%28%5Cbar%20x%29%5Cbigg%5C%7D%5C%5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417" y="5494865"/>
              <a:ext cx="4966612" cy="652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4120364" y="3937205"/>
            <a:ext cx="1935813" cy="1148216"/>
            <a:chOff x="5034764" y="2941172"/>
            <a:chExt cx="2202872" cy="1728423"/>
          </a:xfrm>
        </p:grpSpPr>
        <p:pic>
          <p:nvPicPr>
            <p:cNvPr id="52" name="Picture 51" descr="Use links below to save image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863" y="2941172"/>
              <a:ext cx="1315050" cy="786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Straight Connector 52"/>
            <p:cNvCxnSpPr/>
            <p:nvPr/>
          </p:nvCxnSpPr>
          <p:spPr>
            <a:xfrm>
              <a:off x="5034764" y="4669595"/>
              <a:ext cx="2202872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087627" y="3839214"/>
              <a:ext cx="0" cy="3991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Content Placeholder 7"/>
          <p:cNvSpPr txBox="1">
            <a:spLocks/>
          </p:cNvSpPr>
          <p:nvPr/>
        </p:nvSpPr>
        <p:spPr>
          <a:xfrm>
            <a:off x="711051" y="1683606"/>
            <a:ext cx="1914059" cy="233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Model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 &amp; PNJL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NJL with magnetic field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20" y="1362546"/>
            <a:ext cx="4698639" cy="3333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2160" y="1830505"/>
            <a:ext cx="3010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solidFill>
                  <a:srgbClr val="7030A0"/>
                </a:solidFill>
              </a:rPr>
              <a:t>Shijun</a:t>
            </a:r>
            <a:r>
              <a:rPr lang="en-US" altLang="zh-CN" sz="1400" dirty="0" smtClean="0">
                <a:solidFill>
                  <a:srgbClr val="7030A0"/>
                </a:solidFill>
              </a:rPr>
              <a:t> Mao, PLB 758, 195</a:t>
            </a:r>
            <a:endParaRPr lang="zh-CN" alt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dirty="0" smtClean="0"/>
              <a:t>Dispersion Relation (Preliminary)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fld id="{F06A5241-12CB-C64D-AE38-6540AC6C648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9198573" y="5433607"/>
              <a:ext cx="7560" cy="14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1653" y="5416687"/>
                <a:ext cx="41400" cy="4824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http://latex.codecogs.com/gif.latex?%5Cdpi%7B300%7D%20T%20%3D%2030%7E%5Cmathrm%7BMeV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27" y="3558701"/>
            <a:ext cx="1737117" cy="23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tex.codecogs.com/gif.latex?%5Cdpi%7B300%7D%20n%3D0.6%7E%5Cmathrm%7Bfm%7D%5E%7B-3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27" y="3931284"/>
            <a:ext cx="1831570" cy="3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5" y="1332468"/>
            <a:ext cx="5790436" cy="542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Summary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27" y="1152983"/>
            <a:ext cx="8074105" cy="518416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/>
              <a:t> Study of the spinodal instability </a:t>
            </a:r>
            <a:r>
              <a:rPr lang="en-US" dirty="0" smtClean="0"/>
              <a:t>using a linear response theory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 smtClean="0"/>
              <a:t>Tc might be increased by confinement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 smtClean="0"/>
              <a:t>The vector </a:t>
            </a:r>
            <a:r>
              <a:rPr lang="en-US" sz="2000" dirty="0"/>
              <a:t>interaction </a:t>
            </a:r>
            <a:r>
              <a:rPr lang="en-US" sz="2000" dirty="0" smtClean="0"/>
              <a:t>suppress </a:t>
            </a:r>
            <a:r>
              <a:rPr lang="en-US" sz="2000" dirty="0"/>
              <a:t>the spinodal instability. </a:t>
            </a:r>
            <a:endParaRPr lang="en-US" sz="2000" dirty="0" smtClean="0"/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 smtClean="0"/>
              <a:t>The instabilities of smaller wavelengths grow less rapidly, and survive only under lower temperature due to the quantum long-range effect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Growth rates of the unstable modes seems larger in the presence of magnetic field. 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sz="2000" dirty="0" smtClean="0"/>
              <a:t>The transverse modes grow faster, and they are of shorter wavelengths, while the longitudinal modes grow slower, and are of longer wavelengths.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Outlooks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27" y="1152983"/>
            <a:ext cx="8074105" cy="518416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A full calculation on the </a:t>
            </a:r>
            <a:r>
              <a:rPr lang="en-US" dirty="0" err="1" smtClean="0"/>
              <a:t>spinodal</a:t>
            </a:r>
            <a:r>
              <a:rPr lang="en-US" dirty="0" smtClean="0"/>
              <a:t> unstable modes in the presence of the B field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/>
              <a:t> </a:t>
            </a:r>
            <a:r>
              <a:rPr lang="en-US" dirty="0" smtClean="0"/>
              <a:t>Calculate the evolution of the spatial correlation functions using the linear response </a:t>
            </a:r>
            <a:r>
              <a:rPr lang="en-US" dirty="0" smtClean="0"/>
              <a:t>theory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Redo the calculation using the other models </a:t>
            </a:r>
            <a:r>
              <a:rPr lang="en-US" smtClean="0"/>
              <a:t>(Dyson-Schwinger)</a:t>
            </a: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Vorticity as a perturbation, polarization as a fluctuation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TKNN invariant in QCD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Go beyond linear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dirty="0" smtClean="0"/>
              <a:t>Theory Review: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0825" y="1685140"/>
                <a:ext cx="3716898" cy="406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Evolution of the density matrix (</a:t>
                </a:r>
                <a:r>
                  <a:rPr lang="en-US" altLang="zh-CN" dirty="0" err="1" smtClean="0"/>
                  <a:t>Schordinger</a:t>
                </a:r>
                <a:r>
                  <a:rPr lang="en-US" altLang="zh-CN" dirty="0" smtClean="0"/>
                  <a:t> Pic.):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Time evolution operator: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</m:nary>
                        </m:sup>
                      </m:sSup>
                    </m:oMath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dirty="0" smtClean="0"/>
                  <a:t>Evolution of the observable:</a:t>
                </a:r>
                <a:br>
                  <a:rPr lang="en-US" altLang="zh-CN" dirty="0" smtClean="0"/>
                </a:b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825" y="1685140"/>
                <a:ext cx="3716898" cy="4068421"/>
              </a:xfrm>
              <a:prstGeom prst="rect">
                <a:avLst/>
              </a:prstGeom>
              <a:blipFill rotWithShape="0">
                <a:blip r:embed="rId2"/>
                <a:stretch>
                  <a:fillRect l="-984" t="-749" b="-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ee the source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246" y="1850365"/>
            <a:ext cx="1715784" cy="22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7"/>
          <p:cNvSpPr txBox="1">
            <a:spLocks/>
          </p:cNvSpPr>
          <p:nvPr/>
        </p:nvSpPr>
        <p:spPr>
          <a:xfrm>
            <a:off x="751132" y="1745825"/>
            <a:ext cx="2088562" cy="29042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Evolution under a perturbation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approxi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mation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896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dirty="0" smtClean="0"/>
              <a:t>Theory Review: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1132" y="1745825"/>
            <a:ext cx="2088562" cy="29042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Evolution under a perturbation</a:t>
            </a: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Linear </a:t>
            </a:r>
            <a:r>
              <a:rPr lang="en-US" dirty="0" err="1" smtClean="0">
                <a:solidFill>
                  <a:schemeClr val="tx1"/>
                </a:solidFill>
              </a:rPr>
              <a:t>approxi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mation</a:t>
            </a:r>
            <a:endParaRPr lang="en-US" sz="10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0825" y="1685140"/>
                <a:ext cx="4638188" cy="307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altLang="zh-CN" dirty="0" smtClean="0"/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/>
                </a:r>
                <a:br>
                  <a:rPr lang="en-US" altLang="zh-CN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nary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≈1−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𝜏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𝑡𝑟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)]]</m:t>
                          </m:r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𝜏𝜃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</m:d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dirty="0"/>
                  <a:t>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fluctuations</a:t>
                </a:r>
                <a:r>
                  <a:rPr lang="en-US" altLang="zh-CN" dirty="0"/>
                  <a:t> are proportional to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perturbations</a:t>
                </a:r>
                <a:r>
                  <a:rPr lang="en-US" altLang="zh-CN" dirty="0"/>
                  <a:t> applied to the system.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825" y="1685140"/>
                <a:ext cx="4638188" cy="3073790"/>
              </a:xfrm>
              <a:prstGeom prst="rect">
                <a:avLst/>
              </a:prstGeom>
              <a:blipFill rotWithShape="0">
                <a:blip r:embed="rId2"/>
                <a:stretch>
                  <a:fillRect l="-1051" t="-990" b="-1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72583" y="1635811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srgbClr val="7030A0"/>
                </a:solidFill>
              </a:rPr>
              <a:t>Unitarity</a:t>
            </a:r>
            <a:r>
              <a:rPr lang="en-US" altLang="zh-CN" dirty="0" smtClean="0">
                <a:solidFill>
                  <a:srgbClr val="7030A0"/>
                </a:solidFill>
              </a:rPr>
              <a:t> Break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500" dirty="0" smtClean="0"/>
              <a:t>Theory Review: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51132" y="1745825"/>
            <a:ext cx="2088562" cy="29042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Evolution under a perturbation</a:t>
            </a:r>
            <a:endParaRPr lang="en-US" sz="1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approxi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mation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30825" y="1685140"/>
                <a:ext cx="5097686" cy="2976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For a box of electrons drifting under an electrical field 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dirty="0" smtClean="0"/>
                  <a:t>Under </a:t>
                </a:r>
                <a:r>
                  <a:rPr lang="en-US" altLang="zh-CN" dirty="0" err="1" smtClean="0"/>
                  <a:t>temperal</a:t>
                </a:r>
                <a:r>
                  <a:rPr lang="en-US" altLang="zh-CN" dirty="0" smtClean="0"/>
                  <a:t> gauge: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altLang="zh-CN" b="0" dirty="0" smtClean="0"/>
              </a:p>
              <a:p>
                <a:r>
                  <a:rPr lang="en-US" altLang="zh-CN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dirty="0" smtClean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Which leads to a current density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altLang="zh-CN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CN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altLang="zh-CN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b="0" i="1" smtClean="0">
                                                  <a:solidFill>
                                                    <a:srgbClr val="00206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)/(</m:t>
                          </m:r>
                          <m:r>
                            <a:rPr lang="en-US" altLang="zh-CN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825" y="1685140"/>
                <a:ext cx="5097686" cy="2976008"/>
              </a:xfrm>
              <a:prstGeom prst="rect">
                <a:avLst/>
              </a:prstGeom>
              <a:blipFill rotWithShape="0">
                <a:blip r:embed="rId2"/>
                <a:stretch>
                  <a:fillRect l="-957" t="-1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4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86538"/>
            <a:ext cx="7055380" cy="69403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500" dirty="0" err="1" smtClean="0"/>
              <a:t>Spinodal</a:t>
            </a:r>
            <a:r>
              <a:rPr lang="en-US" sz="3500" dirty="0" smtClean="0"/>
              <a:t> </a:t>
            </a:r>
            <a:r>
              <a:rPr lang="en-US" sz="3500" dirty="0" err="1" smtClean="0"/>
              <a:t>Instablity</a:t>
            </a:r>
            <a:r>
              <a:rPr lang="en-US" sz="3500" dirty="0" smtClean="0"/>
              <a:t> of QM</a:t>
            </a:r>
            <a:endParaRPr lang="en-US" sz="35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5" y="1417638"/>
            <a:ext cx="7676369" cy="44846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A5241-12CB-C64D-AE38-6540AC6C648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5" y="1433296"/>
            <a:ext cx="7676369" cy="4484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0857" y="123297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Y. Aoki, etc. Nature 443, 675 (2006)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65774" y="3330969"/>
            <a:ext cx="1146220" cy="150757"/>
          </a:xfrm>
          <a:custGeom>
            <a:avLst/>
            <a:gdLst>
              <a:gd name="connsiteX0" fmla="*/ 0 w 1146220"/>
              <a:gd name="connsiteY0" fmla="*/ 133840 h 291282"/>
              <a:gd name="connsiteX1" fmla="*/ 283335 w 1146220"/>
              <a:gd name="connsiteY1" fmla="*/ 5052 h 291282"/>
              <a:gd name="connsiteX2" fmla="*/ 759854 w 1146220"/>
              <a:gd name="connsiteY2" fmla="*/ 288387 h 291282"/>
              <a:gd name="connsiteX3" fmla="*/ 1146220 w 1146220"/>
              <a:gd name="connsiteY3" fmla="*/ 159598 h 291282"/>
              <a:gd name="connsiteX4" fmla="*/ 1146220 w 1146220"/>
              <a:gd name="connsiteY4" fmla="*/ 159598 h 2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220" h="291282">
                <a:moveTo>
                  <a:pt x="0" y="133840"/>
                </a:moveTo>
                <a:cubicBezTo>
                  <a:pt x="78346" y="56567"/>
                  <a:pt x="156693" y="-20706"/>
                  <a:pt x="283335" y="5052"/>
                </a:cubicBezTo>
                <a:cubicBezTo>
                  <a:pt x="409977" y="30810"/>
                  <a:pt x="616040" y="262629"/>
                  <a:pt x="759854" y="288387"/>
                </a:cubicBezTo>
                <a:cubicBezTo>
                  <a:pt x="903668" y="314145"/>
                  <a:pt x="1146220" y="159598"/>
                  <a:pt x="1146220" y="159598"/>
                </a:cubicBezTo>
                <a:lnTo>
                  <a:pt x="1146220" y="159598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88928" y="3396154"/>
            <a:ext cx="414616" cy="113069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813246" y="3074253"/>
            <a:ext cx="1146220" cy="753314"/>
          </a:xfrm>
          <a:custGeom>
            <a:avLst/>
            <a:gdLst>
              <a:gd name="connsiteX0" fmla="*/ 0 w 1146220"/>
              <a:gd name="connsiteY0" fmla="*/ 133840 h 291282"/>
              <a:gd name="connsiteX1" fmla="*/ 283335 w 1146220"/>
              <a:gd name="connsiteY1" fmla="*/ 5052 h 291282"/>
              <a:gd name="connsiteX2" fmla="*/ 759854 w 1146220"/>
              <a:gd name="connsiteY2" fmla="*/ 288387 h 291282"/>
              <a:gd name="connsiteX3" fmla="*/ 1146220 w 1146220"/>
              <a:gd name="connsiteY3" fmla="*/ 159598 h 291282"/>
              <a:gd name="connsiteX4" fmla="*/ 1146220 w 1146220"/>
              <a:gd name="connsiteY4" fmla="*/ 159598 h 29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6220" h="291282">
                <a:moveTo>
                  <a:pt x="0" y="133840"/>
                </a:moveTo>
                <a:cubicBezTo>
                  <a:pt x="78346" y="56567"/>
                  <a:pt x="156693" y="-20706"/>
                  <a:pt x="283335" y="5052"/>
                </a:cubicBezTo>
                <a:cubicBezTo>
                  <a:pt x="409977" y="30810"/>
                  <a:pt x="616040" y="262629"/>
                  <a:pt x="759854" y="288387"/>
                </a:cubicBezTo>
                <a:cubicBezTo>
                  <a:pt x="903668" y="314145"/>
                  <a:pt x="1146220" y="159598"/>
                  <a:pt x="1146220" y="159598"/>
                </a:cubicBezTo>
                <a:lnTo>
                  <a:pt x="1146220" y="159598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500" dirty="0" err="1"/>
              <a:t>Spinodal</a:t>
            </a:r>
            <a:r>
              <a:rPr lang="en-US" altLang="zh-CN" sz="3500" dirty="0"/>
              <a:t> </a:t>
            </a:r>
            <a:r>
              <a:rPr lang="en-US" altLang="zh-CN" sz="3500" dirty="0" err="1"/>
              <a:t>Instablity</a:t>
            </a:r>
            <a:r>
              <a:rPr lang="en-US" altLang="zh-CN" sz="3500" dirty="0"/>
              <a:t> of QM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746431" y="1759743"/>
            <a:ext cx="1914059" cy="233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General Model</a:t>
            </a:r>
            <a:endParaRPr lang="en-US" sz="1000" dirty="0" smtClean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 &amp; PNJL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 with magnetic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8"/>
              <p:cNvSpPr txBox="1"/>
              <p:nvPr/>
            </p:nvSpPr>
            <p:spPr>
              <a:xfrm>
                <a:off x="2805398" y="1332468"/>
                <a:ext cx="5713685" cy="532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perturbation</a:t>
                </a:r>
                <a:r>
                  <a:rPr lang="en-US" sz="2000" dirty="0" smtClean="0"/>
                  <a:t> is also proportional to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fluctuations</a:t>
                </a:r>
                <a:r>
                  <a:rPr lang="en-US" sz="2000" dirty="0" smtClean="0"/>
                  <a:t>.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,⋯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,⋯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𝛿𝜎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𝛿𝜎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Homogeneous </a:t>
                </a:r>
                <a:r>
                  <a:rPr lang="en-US" sz="2000" dirty="0"/>
                  <a:t>linear </a:t>
                </a:r>
                <a:r>
                  <a:rPr lang="en-US" sz="2000" dirty="0" smtClean="0"/>
                  <a:t>equations about the fluctuations: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)[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𝛿𝜎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𝛿𝜎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altLang="zh-CN" sz="2000" dirty="0" smtClean="0"/>
              </a:p>
              <a:p>
                <a:endParaRPr lang="en-US" altLang="zh-CN" sz="2000" dirty="0" smtClean="0"/>
              </a:p>
              <a:p>
                <a:r>
                  <a:rPr lang="en-US" altLang="zh-CN" sz="2000" dirty="0" smtClean="0"/>
                  <a:t>After Fourier trans.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𝛿𝜎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𝑅𝑒𝑡𝑎𝑟𝑑𝑒𝑑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𝑀𝑎𝑡𝑠𝑢𝑏𝑎𝑟𝑎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altLang="zh-CN" sz="2000" dirty="0" smtClean="0">
                    <a:solidFill>
                      <a:schemeClr val="tx2"/>
                    </a:solidFill>
                  </a:rPr>
                  <a:t>Dispersion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altLang="zh-CN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CN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r>
                  <a:rPr lang="en-US" altLang="zh-CN" sz="2000" dirty="0">
                    <a:solidFill>
                      <a:schemeClr val="tx2"/>
                    </a:solidFill>
                  </a:rPr>
                  <a:t/>
                </a:r>
                <a:br>
                  <a:rPr lang="en-US" altLang="zh-CN" sz="2000" dirty="0">
                    <a:solidFill>
                      <a:schemeClr val="tx2"/>
                    </a:solidFill>
                  </a:rPr>
                </a:br>
                <a:endParaRPr lang="en-US" altLang="zh-CN" sz="2000" dirty="0">
                  <a:solidFill>
                    <a:schemeClr val="tx2"/>
                  </a:solidFill>
                </a:endParaRPr>
              </a:p>
              <a:p>
                <a:endParaRPr lang="en-US" sz="2200" dirty="0" smtClean="0"/>
              </a:p>
            </p:txBody>
          </p:sp>
        </mc:Choice>
        <mc:Fallback xmlns="">
          <p:sp>
            <p:nvSpPr>
              <p:cNvPr id="46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398" y="1332468"/>
                <a:ext cx="5713685" cy="5326073"/>
              </a:xfrm>
              <a:prstGeom prst="rect">
                <a:avLst/>
              </a:prstGeom>
              <a:blipFill rotWithShape="0">
                <a:blip r:embed="rId2"/>
                <a:stretch>
                  <a:fillRect l="-1067" t="-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08260" y="4467048"/>
                <a:ext cx="10044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260" y="4467048"/>
                <a:ext cx="100444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242" r="-7879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5762868" y="3647642"/>
            <a:ext cx="295227" cy="1466726"/>
          </a:xfrm>
          <a:prstGeom prst="leftBrace">
            <a:avLst>
              <a:gd name="adj1" fmla="val 8333"/>
              <a:gd name="adj2" fmla="val 490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500" dirty="0" err="1"/>
              <a:t>Spinodal</a:t>
            </a:r>
            <a:r>
              <a:rPr lang="en-US" altLang="zh-CN" sz="3500" dirty="0"/>
              <a:t> </a:t>
            </a:r>
            <a:r>
              <a:rPr lang="en-US" altLang="zh-CN" sz="3500" dirty="0" err="1"/>
              <a:t>Instablity</a:t>
            </a:r>
            <a:r>
              <a:rPr lang="en-US" altLang="zh-CN" sz="3500" dirty="0"/>
              <a:t> of QM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988406" y="1924441"/>
            <a:ext cx="5604422" cy="4864707"/>
            <a:chOff x="3278680" y="1570091"/>
            <a:chExt cx="5604422" cy="4864707"/>
          </a:xfrm>
        </p:grpSpPr>
        <p:sp>
          <p:nvSpPr>
            <p:cNvPr id="7" name="Rectangle 6"/>
            <p:cNvSpPr/>
            <p:nvPr/>
          </p:nvSpPr>
          <p:spPr>
            <a:xfrm>
              <a:off x="3401110" y="1764879"/>
              <a:ext cx="5237828" cy="4669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http://latex.codecogs.com/gif.latex?%5Cdpi%7B200%7D%20H%5E%5Cprime_I%3D%5Csum_%7Bi%3D1%7D%5E3%5Cint%20d%5E3%20%5Cmathbf%20x%5Cleft%5B%5Cbar%20q_i%20q_i%5Cdelta%20M_i&amp;plus;2G_V%5Cdelta%20j_%5Cmu%28%5Cbar%20q_i%5Cgamma%5E%5Cmu%20q_i%29%5Cright%20%5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755" y="1570091"/>
              <a:ext cx="5062979" cy="804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latex.codecogs.com/gif.latex?%5Cdpi%7B300%7D%20%5Cdelta%20M_i%3D-2G_S%5Cdelta%5Clangle%5Cbar%20qq%5Crangle_i-2K%5Csum_%7Bj%2Ck%3D1%3Bi%5Cneq%20j%5Cneq%20k%7D%5E3%5Clangle%5Cbar%20qq%5Crangle_j%5Cdelta%5Clangle%5Cbar%20qq%5Crangle_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680" y="2537825"/>
              <a:ext cx="5604422" cy="880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7"/>
          <p:cNvSpPr txBox="1">
            <a:spLocks/>
          </p:cNvSpPr>
          <p:nvPr/>
        </p:nvSpPr>
        <p:spPr>
          <a:xfrm>
            <a:off x="746431" y="1759743"/>
            <a:ext cx="1914059" cy="233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Model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NJL &amp; PNJL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 with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309650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500" dirty="0" err="1"/>
              <a:t>Spinodal</a:t>
            </a:r>
            <a:r>
              <a:rPr lang="en-US" altLang="zh-CN" sz="3500" dirty="0"/>
              <a:t> </a:t>
            </a:r>
            <a:r>
              <a:rPr lang="en-US" altLang="zh-CN" sz="3500" dirty="0" err="1"/>
              <a:t>Instablity</a:t>
            </a:r>
            <a:r>
              <a:rPr lang="en-US" altLang="zh-CN" sz="3500" dirty="0"/>
              <a:t> of QM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096074" y="4042207"/>
            <a:ext cx="7737712" cy="2501033"/>
            <a:chOff x="804208" y="3646618"/>
            <a:chExt cx="7737712" cy="2501033"/>
          </a:xfrm>
        </p:grpSpPr>
        <p:pic>
          <p:nvPicPr>
            <p:cNvPr id="48" name="Picture 47" descr="http://latex.codecogs.com/gif.latex?%5Cdpi%7B300%7D%20%5Cdelta%5Clangle%5Cbar%20qq%28x%29%5Crangle_i%5Capprox%20i%5Csum_%7Bj%3D1%7D%5E3%5Cint%20d%5E4%5Cbar%20x%20%5Ctheta%28t-%5Cbar%20t%29%5Cbigg%5C%7B%5Clangle%5B%5Cbar%20q_j%28%5Cbar%20x%29q_j%28%5Cbar%20x%29%2C%5Cbar%20q_i%28x%29%20q_i%28x%29%5D%5Crangle_0%5Cdelta%20M_j%28%5Cbar%20x%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72" y="3646618"/>
              <a:ext cx="7255331" cy="79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8" descr="http://latex.codecogs.com/gif.latex?%5Cdpi%7B300%7D%20%5Cdelta%5Clangle%20j%5E%5Cmu%28x%29%5Crangle%5Capprox%20i%5Csum_%7Bi%2Cj%3D1%7D%5E3%5Cint%20d%5E4%5Cbar%20x%20%5Ctheta%28t-%5Cbar%20t%29%5Cbigg%5C%7B%5Clangle%5B%5Cbar%20q_j%28%5Cbar%20x%29q_j%28%5Cbar%20x%29%2C%5Cbar%20q_i%28x%29%5Cgamma%5E%5Cmu%20q_i%28x%29%5D%5Crangle_0%5Cdelta%20M_j%28%5Cbar%20x%29%5C%5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08" y="4857994"/>
              <a:ext cx="7737712" cy="82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 descr="http://latex.codecogs.com/gif.latex?%5Cdpi%7B300%7D%20&amp;plus;2G_V%5Clangle%5B%5Cbar%20q_j%28%5Cbar%20x%29%5Cgamma%5E%5Cnu%20q_j%28%5Cbar%20x%29%2C%5Cbar%20q_i%28x%29%20q_i%28x%29%5D%5Crangle_0%5Cdelta%20j_%5Cnu%28%5Cbar%20x%29%5Cbigg%5C%7D%5C%5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941" y="4278926"/>
              <a:ext cx="4607162" cy="641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http://latex.codecogs.com/gif.latex?%5Cdpi%7B300%7D%20&amp;plus;2G_V%5Clangle%5B%5Cbar%20q_j%28%5Cbar%20x%29%5Cgamma%5E%5Cnu%20q_j%28%5Cbar%20x%29%2C%5Cbar%20q_i%28x%29%5Cgamma%5E%5Cmu%20q_i%28x%29%5D%5Crangle_0%5Cdelta%20j_%5Cnu%28%5Cbar%20x%29%5Cbigg%5C%7D%5C%5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417" y="5494865"/>
              <a:ext cx="4966612" cy="652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4764" y="2941172"/>
            <a:ext cx="2202872" cy="1728423"/>
            <a:chOff x="5034764" y="2941172"/>
            <a:chExt cx="2202872" cy="1728423"/>
          </a:xfrm>
        </p:grpSpPr>
        <p:pic>
          <p:nvPicPr>
            <p:cNvPr id="52" name="Picture 51" descr="Use links below to save image.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6863" y="2941172"/>
              <a:ext cx="1315050" cy="786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Straight Connector 52"/>
            <p:cNvCxnSpPr/>
            <p:nvPr/>
          </p:nvCxnSpPr>
          <p:spPr>
            <a:xfrm>
              <a:off x="5034764" y="4669595"/>
              <a:ext cx="2202872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087627" y="3839214"/>
              <a:ext cx="0" cy="3991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9" name="Picture 58" descr="http://latex.codecogs.com/gif.latex?%5Cdpi%7B300%7D%200%3D%5Cint%20d%5Cbar%20x%5Cleft%28%5Cbegin%7Bsmallmatrix%7D%20%5Cdelta%28x-%5Cbar%20x%29-%5Cchi_%7B11%7D%28x-%5Cbar%20x%29%20%26%20-%5Cchi_%7B12%7D%28x-%5Cbar%20x%29%20%26%20%5Ccdots%5C%5C%20-%5Cchi_%7B21%7D%28x-%5Cbar%20x%29%20%26%20%5Cddots%20%26%20%5Cvdots%20%5C%5C%20%5Cvdots%20%26%20%5Ccdots%20%26%20%5Cddots%20%5Cend%7Bsmallmatrix%7D%5Cright%29%5Cbegin%7Bpmatrix%7D%20%5Cdelta%5Csigma_q%28%5Cbar%20x%29%5C%5C%20%5Cdelta%5Csigma_s%28%5Cbar%20x%29%5C%5C%20%5Cdelta%20j%5E%5Cmu%28%5Cbar%20x%29%20%5Cend%7Bpmatrix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87" y="1768754"/>
            <a:ext cx="6161699" cy="10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7"/>
          <p:cNvSpPr txBox="1">
            <a:spLocks/>
          </p:cNvSpPr>
          <p:nvPr/>
        </p:nvSpPr>
        <p:spPr>
          <a:xfrm>
            <a:off x="711051" y="1683606"/>
            <a:ext cx="1914059" cy="233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Model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NJL &amp; PNJL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 with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36318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51" y="445117"/>
            <a:ext cx="7055380" cy="6643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500" dirty="0" err="1"/>
              <a:t>Spinodal</a:t>
            </a:r>
            <a:r>
              <a:rPr lang="en-US" altLang="zh-CN" sz="3500" dirty="0"/>
              <a:t> </a:t>
            </a:r>
            <a:r>
              <a:rPr lang="en-US" altLang="zh-CN" sz="3500" dirty="0" err="1"/>
              <a:t>Instablity</a:t>
            </a:r>
            <a:r>
              <a:rPr lang="en-US" altLang="zh-CN" sz="3500" dirty="0"/>
              <a:t> of QM</a:t>
            </a:r>
            <a:endParaRPr lang="en-US" sz="3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6431" y="222093"/>
            <a:ext cx="628813" cy="767687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0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"/>
              </a:rPr>
              <a:t> </a:t>
            </a:r>
            <a:endParaRPr lang="en-US" dirty="0"/>
          </a:p>
        </p:txBody>
      </p:sp>
      <p:sp>
        <p:nvSpPr>
          <p:cNvPr id="29" name="TextBox 2"/>
          <p:cNvSpPr txBox="1"/>
          <p:nvPr/>
        </p:nvSpPr>
        <p:spPr>
          <a:xfrm>
            <a:off x="2915997" y="3600337"/>
            <a:ext cx="2868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Sound wave solution:</a:t>
            </a:r>
            <a:endParaRPr lang="en-US" sz="2200" dirty="0"/>
          </a:p>
        </p:txBody>
      </p:sp>
      <p:pic>
        <p:nvPicPr>
          <p:cNvPr id="30" name="Picture 29" descr="http://latex.codecogs.com/gif.latex?%5Cdpi%7B300%7D%200%3D%5Cleft%28I-X%28k%29%20%5Cright%20%29%5Cbegin%7Bpmatrix%7D%20%5Cdelta%5Ctilde%5Csigma_q%28k%29%5C%5C%20%5Cdelta%5Ctilde%5Csigma_s%28k%29%5C%5C%20%5Cdelta%5Ctilde%20j%5E%5Cmu%28k%29%20%5Cend%7Bpmatrix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20" y="2191040"/>
            <a:ext cx="2857901" cy="9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2"/>
          <p:cNvSpPr txBox="1"/>
          <p:nvPr/>
        </p:nvSpPr>
        <p:spPr>
          <a:xfrm>
            <a:off x="2828036" y="1712858"/>
            <a:ext cx="3798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After Fourier Transformation</a:t>
            </a:r>
            <a:endParaRPr lang="en-US" sz="2200" dirty="0"/>
          </a:p>
        </p:txBody>
      </p:sp>
      <p:pic>
        <p:nvPicPr>
          <p:cNvPr id="34" name="Picture 33" descr="http://latex.codecogs.com/gif.latex?%5Cdpi%7B300%7D%20%5Cbegin%7Bpmatrix%7D%20%5Cdelta%5Csigma_q%28%5Cmathbf%20x%2C%20t%29%5C%5C%20%5Cdelta%5Csigma_s%28%5Cmathbf%20x%2C%20t%29%5C%5C%20%5Cdelta%20j%5E%5Cmu%28%5Cmathbf%20x%2C%20t%29%20%5Cend%7Bpmatrix%7D%3D%5Csum_a%5Cint%5Cfrac%7Bd%5E3%5Cmathbf%20k%7D%7B%282%5Cpi%29%5E3%7D%5Cbegin%7Bpmatrix%7D%20%5Cdelta%5Ctilde%5Csigma_q%28%5Cmathbf%20k%29%5C%5C%20%5Cdelta%5Ctilde%5Csigma_s%28%5Cmathbf%20k%29%5C%5C%20%5Cdelta%5Ctilde%20j%5E%5Cmu%28%5Cmathbf%20k%29%20%5Cend%7Bpmatrix%7D%5Cexp%28i%5Comega%5Ea_%5Cmathbf%20k%20t-i%5Cmathbf%20k%5Ccdot%5Cmathbf%20x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00" y="4172061"/>
            <a:ext cx="6309370" cy="95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955110" y="3127830"/>
            <a:ext cx="5197217" cy="430887"/>
            <a:chOff x="2961412" y="3517122"/>
            <a:chExt cx="5197217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3353693" y="3517122"/>
              <a:ext cx="27222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i</a:t>
              </a:r>
              <a:r>
                <a:rPr lang="en-US" sz="2200" dirty="0" smtClean="0"/>
                <a:t>s the         root of   </a:t>
              </a:r>
              <a:endParaRPr lang="en-US" sz="2200" dirty="0"/>
            </a:p>
          </p:txBody>
        </p:sp>
        <p:pic>
          <p:nvPicPr>
            <p:cNvPr id="2050" name="Picture 2" descr="http://latex.codecogs.com/gif.latex?%5Cdpi%7B300%7D%20%5Comega_%5Cmathbf%20k%5E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412" y="3578757"/>
              <a:ext cx="339174" cy="325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latex.codecogs.com/gif.latex?%5Cdpi%7B300%7D%20a%5E%5Cmathrm%7Bth%7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918" y="3559836"/>
              <a:ext cx="369579" cy="291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atex.codecogs.com/gif.latex?%5Cdpi%7B300%7D%20%5Cmathrm%7Bdet%7D%28I-X%28%5Comega_%5Cmathbf%20k%2C%20%5Cmathbf%20k%29%29%3D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686" y="3639691"/>
              <a:ext cx="2225943" cy="238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474846" y="5149922"/>
            <a:ext cx="7390725" cy="1338828"/>
            <a:chOff x="1160845" y="5106544"/>
            <a:chExt cx="7390725" cy="1338828"/>
          </a:xfrm>
        </p:grpSpPr>
        <p:sp>
          <p:nvSpPr>
            <p:cNvPr id="12" name="Rectangle 11"/>
            <p:cNvSpPr/>
            <p:nvPr/>
          </p:nvSpPr>
          <p:spPr>
            <a:xfrm>
              <a:off x="1160845" y="5106544"/>
              <a:ext cx="7390725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If                       is imaginary, the fluctuating mode </a:t>
              </a:r>
              <a:r>
                <a:rPr lang="en-US" dirty="0" smtClean="0"/>
                <a:t>with the wavenumber </a:t>
              </a:r>
              <a:r>
                <a:rPr lang="en-US" dirty="0"/>
                <a:t>k will grow exponentially with time. It is thus called the unstable mode with        being the growth rate. </a:t>
              </a:r>
            </a:p>
          </p:txBody>
        </p:sp>
        <p:pic>
          <p:nvPicPr>
            <p:cNvPr id="39" name="Picture 38" descr="http://latex.codecogs.com/gif.latex?%5Cdpi%7B200%7D%20%5Comega_%5Cmathbf%20k%3D-i%5CGamma_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846" y="5296194"/>
              <a:ext cx="1288276" cy="252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 descr="http://latex.codecogs.com/gif.latex?%5Cdpi%7B200%7D%20%5CGamma_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004" y="6090907"/>
              <a:ext cx="268432" cy="242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ontent Placeholder 7"/>
          <p:cNvSpPr txBox="1">
            <a:spLocks/>
          </p:cNvSpPr>
          <p:nvPr/>
        </p:nvSpPr>
        <p:spPr>
          <a:xfrm>
            <a:off x="711051" y="1683606"/>
            <a:ext cx="1914059" cy="233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 Model</a:t>
            </a:r>
            <a:endParaRPr lang="en-US" sz="1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NJL &amp; PNJL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NJL with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32224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9022</TotalTime>
  <Words>371</Words>
  <Application>Microsoft Office PowerPoint</Application>
  <PresentationFormat>On-screen Show (4:3)</PresentationFormat>
  <Paragraphs>163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Courier</vt:lpstr>
      <vt:lpstr>Frutiger LT Std 55 Roman</vt:lpstr>
      <vt:lpstr>宋体</vt:lpstr>
      <vt:lpstr>Arial</vt:lpstr>
      <vt:lpstr>Calibri</vt:lpstr>
      <vt:lpstr>Cambria Math</vt:lpstr>
      <vt:lpstr>Century Gothic</vt:lpstr>
      <vt:lpstr>Wingdings</vt:lpstr>
      <vt:lpstr>Wingdings 3</vt:lpstr>
      <vt:lpstr>Ion</vt:lpstr>
      <vt:lpstr>Linear Response Theory and Its Application in the Heavy-ion Collisions</vt:lpstr>
      <vt:lpstr>Theory Review:</vt:lpstr>
      <vt:lpstr>Theory Review:</vt:lpstr>
      <vt:lpstr>Theory Review:</vt:lpstr>
      <vt:lpstr>Spinodal Instablity of QM</vt:lpstr>
      <vt:lpstr>Spinodal Instablity of QM</vt:lpstr>
      <vt:lpstr>Spinodal Instablity of QM</vt:lpstr>
      <vt:lpstr>Spinodal Instablity of QM</vt:lpstr>
      <vt:lpstr>Spinodal Instablity of QM</vt:lpstr>
      <vt:lpstr>Dispersion Relation</vt:lpstr>
      <vt:lpstr>Spinodal Boundaries:</vt:lpstr>
      <vt:lpstr>Spinodal Boundaries:</vt:lpstr>
      <vt:lpstr>Spinodal Boundaries:</vt:lpstr>
      <vt:lpstr>Spinodal Instablity of QM</vt:lpstr>
      <vt:lpstr>Dispersion Relation (Preliminary)</vt:lpstr>
      <vt:lpstr>Summary</vt:lpstr>
      <vt:lpstr>Outlooks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李 峰</cp:lastModifiedBy>
  <cp:revision>332</cp:revision>
  <dcterms:created xsi:type="dcterms:W3CDTF">2013-01-30T18:40:09Z</dcterms:created>
  <dcterms:modified xsi:type="dcterms:W3CDTF">2019-12-24T01:30:39Z</dcterms:modified>
</cp:coreProperties>
</file>