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1196" r:id="rId2"/>
    <p:sldId id="699" r:id="rId3"/>
    <p:sldId id="1201" r:id="rId4"/>
    <p:sldId id="1221" r:id="rId5"/>
    <p:sldId id="1219" r:id="rId6"/>
    <p:sldId id="1208" r:id="rId7"/>
    <p:sldId id="1216" r:id="rId8"/>
    <p:sldId id="1222" r:id="rId9"/>
    <p:sldId id="908" r:id="rId10"/>
    <p:sldId id="1169" r:id="rId11"/>
    <p:sldId id="1161" r:id="rId12"/>
    <p:sldId id="1180" r:id="rId13"/>
    <p:sldId id="1192" r:id="rId14"/>
    <p:sldId id="878" r:id="rId15"/>
    <p:sldId id="1135" r:id="rId16"/>
    <p:sldId id="1137" r:id="rId17"/>
    <p:sldId id="1170" r:id="rId18"/>
    <p:sldId id="1095" r:id="rId19"/>
    <p:sldId id="1171" r:id="rId20"/>
    <p:sldId id="1172" r:id="rId21"/>
    <p:sldId id="1143" r:id="rId22"/>
    <p:sldId id="1142" r:id="rId23"/>
    <p:sldId id="1181" r:id="rId24"/>
    <p:sldId id="1182" r:id="rId25"/>
    <p:sldId id="1193" r:id="rId26"/>
    <p:sldId id="963" r:id="rId27"/>
    <p:sldId id="1147" r:id="rId28"/>
    <p:sldId id="1149" r:id="rId29"/>
    <p:sldId id="1173" r:id="rId30"/>
    <p:sldId id="1151" r:id="rId31"/>
    <p:sldId id="1150" r:id="rId32"/>
    <p:sldId id="1152" r:id="rId33"/>
    <p:sldId id="1175" r:id="rId34"/>
    <p:sldId id="1176" r:id="rId35"/>
    <p:sldId id="1177" r:id="rId36"/>
    <p:sldId id="954" r:id="rId37"/>
    <p:sldId id="1211" r:id="rId38"/>
    <p:sldId id="1194" r:id="rId39"/>
    <p:sldId id="1223" r:id="rId40"/>
    <p:sldId id="1094" r:id="rId41"/>
    <p:sldId id="1116" r:id="rId42"/>
    <p:sldId id="832" r:id="rId43"/>
    <p:sldId id="833" r:id="rId44"/>
    <p:sldId id="1153" r:id="rId45"/>
    <p:sldId id="1213" r:id="rId46"/>
    <p:sldId id="1119" r:id="rId47"/>
    <p:sldId id="1154" r:id="rId48"/>
    <p:sldId id="877" r:id="rId49"/>
    <p:sldId id="1093" r:id="rId50"/>
    <p:sldId id="1121" r:id="rId51"/>
    <p:sldId id="1117" r:id="rId52"/>
    <p:sldId id="1124" r:id="rId53"/>
    <p:sldId id="1156" r:id="rId54"/>
    <p:sldId id="1164" r:id="rId55"/>
    <p:sldId id="1125" r:id="rId56"/>
    <p:sldId id="1163" r:id="rId57"/>
    <p:sldId id="889" r:id="rId58"/>
    <p:sldId id="1118" r:id="rId59"/>
    <p:sldId id="1165" r:id="rId60"/>
    <p:sldId id="893" r:id="rId61"/>
    <p:sldId id="1224" r:id="rId62"/>
    <p:sldId id="1096" r:id="rId63"/>
    <p:sldId id="1225" r:id="rId64"/>
    <p:sldId id="956" r:id="rId65"/>
    <p:sldId id="961" r:id="rId66"/>
    <p:sldId id="971" r:id="rId67"/>
    <p:sldId id="986" r:id="rId68"/>
    <p:sldId id="1146" r:id="rId69"/>
    <p:sldId id="983" r:id="rId70"/>
    <p:sldId id="978" r:id="rId71"/>
    <p:sldId id="972" r:id="rId72"/>
    <p:sldId id="994" r:id="rId73"/>
    <p:sldId id="993" r:id="rId74"/>
    <p:sldId id="989" r:id="rId75"/>
    <p:sldId id="967" r:id="rId76"/>
    <p:sldId id="979" r:id="rId77"/>
    <p:sldId id="1097" r:id="rId78"/>
    <p:sldId id="1190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F2"/>
    <a:srgbClr val="DB0000"/>
    <a:srgbClr val="E0410B"/>
    <a:srgbClr val="4472F6"/>
    <a:srgbClr val="00A9FD"/>
    <a:srgbClr val="0059FF"/>
    <a:srgbClr val="005CD7"/>
    <a:srgbClr val="FFA100"/>
    <a:srgbClr val="FF00D6"/>
    <a:srgbClr val="E59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29"/>
    <p:restoredTop sz="93059"/>
  </p:normalViewPr>
  <p:slideViewPr>
    <p:cSldViewPr snapToGrid="0" snapToObjects="1">
      <p:cViewPr varScale="1">
        <p:scale>
          <a:sx n="102" d="100"/>
          <a:sy n="102" d="100"/>
        </p:scale>
        <p:origin x="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319624-0AD8-5147-A238-2E5AD09EE3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2A350-FAAA-5D4A-A876-6EF8F0896B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155D5-EBB4-CA4A-A56C-EB1A592C9E00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BF969-F3F7-1245-BAAC-BA23A223A6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471CA-DC88-544F-9F8B-A25904B049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D9478-CA91-B44C-B5AC-D2ED7AF9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5854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810A4-78D4-1947-980E-2E22D2DFE1BF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70D93-55E9-2844-ACE0-3C2F03867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0358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0699D-E023-F147-AB49-3314C247FF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0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proton–proton jets are taken to be a comparable baseline for a given heavy-ion measurement. In di-jet and inclusive jet studies, the standard answer is to compare heavy-ion jets to a proton–proton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54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proton–proton jets are taken to be a comparable baseline for a given heavy-ion measurement. In di-jet and inclusive jet studies, the standard answer is to compare heavy-ion jets to a proton–proton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1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proton–proton jets are taken to be a comparable baseline for a given heavy-ion measurement. In di-jet and inclusive jet studies, the standard answer is to compare heavy-ion jets to a proton–proton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9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proton–proton jets are taken to be a comparable baseline for a given heavy-ion measurement. In di-jet and inclusive jet studies, the standard answer is to compare heavy-ion jets to a proton–proton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8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6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91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40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16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15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9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quark-gluon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09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8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50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09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78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35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28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12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19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97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17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quark-gluon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968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52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00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03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78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47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29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60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876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77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proton–proton jets are taken to be a comparable baseline for a given heavy-ion measurement. In di-jet and inclusive jet studies, the standard answer is to compare heavy-ion jets to a proton–proton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quark-gluon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9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14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611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quark-gluon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248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quark-gluon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164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93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481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921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08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287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59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quark-gluon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009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449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402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622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627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41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004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88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782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650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60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quark-gluon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369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quark–gluon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65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proton–proton jets are taken to be a comparable baseline for a given heavy-ion measurement. In di-jet and inclusive jet studies, the standard answer is to compare heavy-ion jets to a proton–proton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577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68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129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968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804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65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“To describe the isotropic distribution you only need the lowest component, whereas to describe highly anisotropic distributions you clearly need higher moments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575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“To describe the isotropic distribution you only need the lowest component, whereas to describe highly anisotropic distributions you clearly need higher moments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602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“To describe the isotropic distribution you only need the lowest component, whereas to describe highly anisotropic distributions you clearly need higher moments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57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proton–proton jets are taken to be a comparable baseline for a given heavy-ion measurement. In di-jet and inclusive jet studies, the standard answer is to compare heavy-ion jets to a proton–proton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176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“To describe the isotropic distribution you only need the lowest component, whereas to describe highly anisotropic distributions you clearly need higher moments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246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342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333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931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99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539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3997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832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71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proton–proton jets are taken to be a comparable baseline for a given heavy-ion measurement. In di-jet and inclusive jet studies, the standard answer is to compare heavy-ion jets to a proton–proton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92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3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CAE9-3C22-E244-B39D-EC54F7CAC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52AB0-44BF-674D-B1CF-16AE31EB2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3CC2F-5257-E44F-8348-25B2F145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02419-FF36-7A4E-872F-F8B488884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57CC2-5B1F-F049-B023-A0B6A51AA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8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9156C-F635-7743-AD70-F17FECE39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E97F8-10C5-6047-B660-E17A85C52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8D719-0DB0-0440-88EB-081BBAF5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1F870-9C66-724E-9F39-DE1FE921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C8FDA-7932-B34A-8778-364D9BBF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0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CDC1A-71A2-934F-BB2F-E5B9956A7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2E33F-6AA0-A044-A80A-1D6BA7846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882F7-DCEF-FD49-9275-2BD81E262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60CC0-90E7-D443-9A06-22E0C39E4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012FD-CDFA-6444-B37C-180B082E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3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9A31-74A8-054B-AAF4-C7985D09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C24E0-D26F-3D40-ADA4-B2FDF3743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A4154F7-CF02-F945-AEA6-0A65F65B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DD51EDE-7025-3A46-A6BF-15651385C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7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E9864-80A6-1740-B980-2D0F5D409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96DEC-BC6E-3846-B4E5-68B65CD10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A5A1F-7D24-4F44-BDE3-8DF34C01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424D-0975-964A-BD97-6266AF1A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5E43C-8CCD-0A41-8454-A2FE3B0B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1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7D6E-CA15-E74A-BA2F-3AD0D41F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84CD6-636F-DB43-9187-BE8272A9A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D2C15-0B8B-A948-9DF5-B657CB2C1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AE12C-68BC-C746-BD9E-AEF7FC7A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268AB-B4C4-F44C-BBCE-BA5F9F408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5E949-038C-FF49-89A0-26B0B47A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0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84DB-854E-2543-A10E-A818150A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EF614-CD28-6F4B-B707-6758305E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64FE4-AEEE-DA49-B0F1-649469844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92609-8A09-3C4E-A20E-811EF01D3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820E5A-8CA2-E547-B380-8809E7FCD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992441-FD16-AB4A-B5E9-7B3D19074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4115C-E979-4A4F-9E8D-C0E99F55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B0534A-B75F-304E-94CD-1E1EE56D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4601E-D616-2848-8B49-786280BF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C3574-B5F0-2646-9C4E-C8052AAA8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B0681-FDFB-B749-9E6E-02FE96502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C91A4-791A-E44C-AC94-89CCA53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7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0F7E1-8BA9-864F-A862-D328EA7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97CE40-98D4-6741-955E-5A99EF653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C27E8-E2AE-4542-BEF2-DDA5194A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2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F36AB-5ED4-AE4E-9369-C5C6F98D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E7496-BB2E-FE48-89B7-FE5BCC58A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6041F-C41B-FF45-B9EE-D9FCAEC76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75CCA-AE5D-A143-93A7-46994E2F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34BEA-2537-2E48-BC1C-FFE3873E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10278-1800-7B4C-ABCA-A013B4D7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1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BA842-C264-2441-B083-8658B6428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9E8C51-F8CE-494D-9B3D-77ABAE7C5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997BB-C28B-394F-9478-9970F5329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434E9-626B-2E48-9AA5-E4074082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5049D-62DE-DB43-807A-E687E7D9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73658-6417-6D42-A438-1404616F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E0CB7-14C1-1848-8EF4-55DD8FF31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D3CEE-EB5B-F043-97CD-2730CBB5F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985EC-D591-984E-B29F-D92DEFB7C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1CE289-EFF1-624B-8DE6-E5C5011A27CD}"/>
              </a:ext>
            </a:extLst>
          </p:cNvPr>
          <p:cNvSpPr txBox="1"/>
          <p:nvPr userDrawn="1"/>
        </p:nvSpPr>
        <p:spPr>
          <a:xfrm>
            <a:off x="2041451" y="6560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BC7484B-BC87-3045-AADC-057C3A843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2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Jasmine Brewer (MIT)</a:t>
            </a:r>
          </a:p>
        </p:txBody>
      </p:sp>
    </p:spTree>
    <p:extLst>
      <p:ext uri="{BB962C8B-B14F-4D97-AF65-F5344CB8AC3E}">
        <p14:creationId xmlns:p14="http://schemas.microsoft.com/office/powerpoint/2010/main" val="50444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1.png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19.emf"/><Relationship Id="rId10" Type="http://schemas.openxmlformats.org/officeDocument/2006/relationships/image" Target="../media/image26.emf"/><Relationship Id="rId4" Type="http://schemas.openxmlformats.org/officeDocument/2006/relationships/image" Target="../media/image16.emf"/><Relationship Id="rId9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5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6.png"/><Relationship Id="rId9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40.emf"/><Relationship Id="rId4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9.png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image" Target="../media/image67.png"/><Relationship Id="rId5" Type="http://schemas.openxmlformats.org/officeDocument/2006/relationships/image" Target="../media/image55.emf"/><Relationship Id="rId15" Type="http://schemas.openxmlformats.org/officeDocument/2006/relationships/image" Target="../media/image660.png"/><Relationship Id="rId10" Type="http://schemas.openxmlformats.org/officeDocument/2006/relationships/image" Target="../media/image66.png"/><Relationship Id="rId4" Type="http://schemas.openxmlformats.org/officeDocument/2006/relationships/image" Target="../media/image54.emf"/><Relationship Id="rId9" Type="http://schemas.openxmlformats.org/officeDocument/2006/relationships/image" Target="../media/image60.png"/><Relationship Id="rId14" Type="http://schemas.openxmlformats.org/officeDocument/2006/relationships/image" Target="../media/image6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0.png"/><Relationship Id="rId4" Type="http://schemas.openxmlformats.org/officeDocument/2006/relationships/image" Target="../media/image6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5.e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4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6.e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9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2.emf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16.emf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7.em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11" Type="http://schemas.openxmlformats.org/officeDocument/2006/relationships/image" Target="../media/image28.emf"/><Relationship Id="rId5" Type="http://schemas.openxmlformats.org/officeDocument/2006/relationships/image" Target="../media/image78.emf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8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0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1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0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11.png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png"/><Relationship Id="rId9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11.png"/><Relationship Id="rId7" Type="http://schemas.openxmlformats.org/officeDocument/2006/relationships/image" Target="../media/image87.emf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11" Type="http://schemas.openxmlformats.org/officeDocument/2006/relationships/image" Target="../media/image24.emf"/><Relationship Id="rId5" Type="http://schemas.openxmlformats.org/officeDocument/2006/relationships/image" Target="../media/image85.emf"/><Relationship Id="rId10" Type="http://schemas.openxmlformats.org/officeDocument/2006/relationships/image" Target="../media/image21.png"/><Relationship Id="rId4" Type="http://schemas.openxmlformats.org/officeDocument/2006/relationships/image" Target="../media/image84.png"/><Relationship Id="rId9" Type="http://schemas.openxmlformats.org/officeDocument/2006/relationships/image" Target="../media/image2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88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35.emf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88.e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35.emf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88.emf"/><Relationship Id="rId9" Type="http://schemas.openxmlformats.org/officeDocument/2006/relationships/image" Target="../media/image5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81.emf"/><Relationship Id="rId4" Type="http://schemas.openxmlformats.org/officeDocument/2006/relationships/image" Target="../media/image91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67739" y="998739"/>
            <a:ext cx="1025652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990000"/>
                </a:solidFill>
                <a:latin typeface="Times" pitchFamily="2" charset="0"/>
              </a:rPr>
              <a:t>Equilibration and jets in the quark–gluon plasma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01281" y="2260430"/>
            <a:ext cx="858943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Times" pitchFamily="2" charset="0"/>
              </a:rPr>
              <a:t>Jasmine Brewer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8DE03-5F4B-C144-87FE-0165736CD4D3}"/>
              </a:ext>
            </a:extLst>
          </p:cNvPr>
          <p:cNvSpPr txBox="1"/>
          <p:nvPr/>
        </p:nvSpPr>
        <p:spPr>
          <a:xfrm>
            <a:off x="3851388" y="6062777"/>
            <a:ext cx="4489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 pitchFamily="2" charset="0"/>
              </a:rPr>
              <a:t>HENPIC Seminar</a:t>
            </a:r>
            <a:endParaRPr lang="en-US" sz="2400" dirty="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D629989-BA4E-8140-8B49-FACF308E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</p:spPr>
        <p:txBody>
          <a:bodyPr/>
          <a:lstStyle/>
          <a:p>
            <a:r>
              <a:rPr lang="en-US" dirty="0"/>
              <a:t>Jasmine Brewer (MIT)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DA9264-ADED-D74C-9A94-F529D10CC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97" y="3365008"/>
            <a:ext cx="3896312" cy="14299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1BD3B8-BBE0-B84A-BF4C-2F7C70ABB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77" y="3361641"/>
            <a:ext cx="1320823" cy="15017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C979EF-D9BB-764E-8839-66667FA16729}"/>
              </a:ext>
            </a:extLst>
          </p:cNvPr>
          <p:cNvSpPr txBox="1"/>
          <p:nvPr/>
        </p:nvSpPr>
        <p:spPr>
          <a:xfrm>
            <a:off x="2306645" y="4833699"/>
            <a:ext cx="44892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" pitchFamily="2" charset="0"/>
              </a:rPr>
              <a:t>Current</a:t>
            </a:r>
            <a:endParaRPr lang="en-US" sz="2400" dirty="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BB67CB-5533-0645-AF9D-6B90B30DCA80}"/>
              </a:ext>
            </a:extLst>
          </p:cNvPr>
          <p:cNvSpPr txBox="1"/>
          <p:nvPr/>
        </p:nvSpPr>
        <p:spPr>
          <a:xfrm>
            <a:off x="5705582" y="4833699"/>
            <a:ext cx="44892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" pitchFamily="2" charset="0"/>
              </a:rPr>
              <a:t>Future</a:t>
            </a:r>
            <a:endParaRPr lang="en-US" sz="2400" dirty="0">
              <a:solidFill>
                <a:srgbClr val="FF0000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9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17BB1A3-C548-544D-8D75-A1F6A187597E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Jasmine Brewer (MIT)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87B32-5D39-9E48-95A5-F01412FF4A0D}"/>
              </a:ext>
            </a:extLst>
          </p:cNvPr>
          <p:cNvSpPr/>
          <p:nvPr/>
        </p:nvSpPr>
        <p:spPr>
          <a:xfrm>
            <a:off x="4739837" y="6355443"/>
            <a:ext cx="3350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 pitchFamily="2" charset="0"/>
              </a:rPr>
              <a:t>Weller, </a:t>
            </a:r>
            <a:r>
              <a:rPr lang="en-US" dirty="0" err="1">
                <a:latin typeface="Times" pitchFamily="2" charset="0"/>
              </a:rPr>
              <a:t>Romatschke</a:t>
            </a:r>
            <a:r>
              <a:rPr lang="en-US" dirty="0">
                <a:latin typeface="Times" pitchFamily="2" charset="0"/>
              </a:rPr>
              <a:t> [1701.07145]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805B2-A649-F746-871F-68A5D650C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54" y="2190327"/>
            <a:ext cx="10350106" cy="29022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7C5FC5-0E73-7649-B063-BCBD5E1B4B92}"/>
              </a:ext>
            </a:extLst>
          </p:cNvPr>
          <p:cNvSpPr/>
          <p:nvPr/>
        </p:nvSpPr>
        <p:spPr>
          <a:xfrm>
            <a:off x="1029109" y="387749"/>
            <a:ext cx="992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Flow of quark–gluon plasma is well-described by relativistic hydrodynamic modeling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A5B42F-B07C-A341-994D-5796A519C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066" y="1648794"/>
            <a:ext cx="503491" cy="471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2266A5-17F6-FB46-9BDC-90977BD65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663" y="1648794"/>
            <a:ext cx="503491" cy="4714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ED47C4-A7FF-3240-A389-78E8F1380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704" y="1650005"/>
            <a:ext cx="503491" cy="4714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10CE85-DC3F-CD44-A2C7-865BFCAFCC2E}"/>
              </a:ext>
            </a:extLst>
          </p:cNvPr>
          <p:cNvGrpSpPr/>
          <p:nvPr/>
        </p:nvGrpSpPr>
        <p:grpSpPr>
          <a:xfrm>
            <a:off x="3143156" y="1838948"/>
            <a:ext cx="636143" cy="91175"/>
            <a:chOff x="3482639" y="1822922"/>
            <a:chExt cx="636143" cy="911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08208F-7293-0B4E-AFF7-EDCD007B2F24}"/>
                </a:ext>
              </a:extLst>
            </p:cNvPr>
            <p:cNvSpPr/>
            <p:nvPr/>
          </p:nvSpPr>
          <p:spPr>
            <a:xfrm>
              <a:off x="4014610" y="1822922"/>
              <a:ext cx="104172" cy="91175"/>
            </a:xfrm>
            <a:prstGeom prst="ellipse">
              <a:avLst/>
            </a:prstGeom>
            <a:gradFill flip="none" rotWithShape="1">
              <a:gsLst>
                <a:gs pos="0">
                  <a:srgbClr val="005CD7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11111EE-6581-D441-9CA7-9759E11B6F40}"/>
                </a:ext>
              </a:extLst>
            </p:cNvPr>
            <p:cNvSpPr/>
            <p:nvPr/>
          </p:nvSpPr>
          <p:spPr>
            <a:xfrm>
              <a:off x="3482639" y="1822922"/>
              <a:ext cx="104172" cy="91175"/>
            </a:xfrm>
            <a:prstGeom prst="ellipse">
              <a:avLst/>
            </a:prstGeom>
            <a:gradFill flip="none" rotWithShape="1">
              <a:gsLst>
                <a:gs pos="0">
                  <a:srgbClr val="005CD7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EE834876-8BA1-1443-B5CF-1C16E6CE9E56}"/>
              </a:ext>
            </a:extLst>
          </p:cNvPr>
          <p:cNvSpPr/>
          <p:nvPr/>
        </p:nvSpPr>
        <p:spPr>
          <a:xfrm>
            <a:off x="6362921" y="1841411"/>
            <a:ext cx="104172" cy="91175"/>
          </a:xfrm>
          <a:prstGeom prst="ellipse">
            <a:avLst/>
          </a:prstGeom>
          <a:gradFill flip="none" rotWithShape="1">
            <a:gsLst>
              <a:gs pos="0">
                <a:srgbClr val="005CD7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7C4AAB-15A0-0B4B-8C21-E163D66DE14B}"/>
              </a:ext>
            </a:extLst>
          </p:cNvPr>
          <p:cNvCxnSpPr/>
          <p:nvPr/>
        </p:nvCxnSpPr>
        <p:spPr>
          <a:xfrm>
            <a:off x="6471282" y="1886875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1CB3CD-C4AC-AE49-A8E6-DBEA2A590665}"/>
              </a:ext>
            </a:extLst>
          </p:cNvPr>
          <p:cNvCxnSpPr>
            <a:cxnSpLocks/>
          </p:cNvCxnSpPr>
          <p:nvPr/>
        </p:nvCxnSpPr>
        <p:spPr>
          <a:xfrm flipH="1">
            <a:off x="6696461" y="1883862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6875C0-CA66-F54B-B1BE-09BD5FCC3681}"/>
              </a:ext>
            </a:extLst>
          </p:cNvPr>
          <p:cNvCxnSpPr/>
          <p:nvPr/>
        </p:nvCxnSpPr>
        <p:spPr>
          <a:xfrm>
            <a:off x="9669390" y="1894896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3A471F6-E336-D349-BD7A-A11067637A68}"/>
              </a:ext>
            </a:extLst>
          </p:cNvPr>
          <p:cNvCxnSpPr>
            <a:cxnSpLocks/>
          </p:cNvCxnSpPr>
          <p:nvPr/>
        </p:nvCxnSpPr>
        <p:spPr>
          <a:xfrm flipH="1">
            <a:off x="9887694" y="1898758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0DBF9E-8EC9-EB41-9CB1-2A5832B05E02}"/>
              </a:ext>
            </a:extLst>
          </p:cNvPr>
          <p:cNvCxnSpPr/>
          <p:nvPr/>
        </p:nvCxnSpPr>
        <p:spPr>
          <a:xfrm>
            <a:off x="3239525" y="1874270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1EDD94-0B6B-0549-BCE1-D196F1A1033D}"/>
              </a:ext>
            </a:extLst>
          </p:cNvPr>
          <p:cNvCxnSpPr>
            <a:cxnSpLocks/>
          </p:cNvCxnSpPr>
          <p:nvPr/>
        </p:nvCxnSpPr>
        <p:spPr>
          <a:xfrm flipH="1">
            <a:off x="3464704" y="1878133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E579E9-93A8-6B43-9494-58E6E46FDE49}"/>
              </a:ext>
            </a:extLst>
          </p:cNvPr>
          <p:cNvGrpSpPr/>
          <p:nvPr/>
        </p:nvGrpSpPr>
        <p:grpSpPr>
          <a:xfrm>
            <a:off x="1048786" y="1648795"/>
            <a:ext cx="7180814" cy="3443758"/>
            <a:chOff x="4911218" y="1741353"/>
            <a:chExt cx="4768748" cy="415845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2AF2C5-79F3-5A44-83FD-5EBBAFA1DB61}"/>
                </a:ext>
              </a:extLst>
            </p:cNvPr>
            <p:cNvSpPr/>
            <p:nvPr/>
          </p:nvSpPr>
          <p:spPr>
            <a:xfrm>
              <a:off x="5023104" y="1741353"/>
              <a:ext cx="4656862" cy="4158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823392-0AE6-E04B-9445-37D5DCD3F8ED}"/>
                </a:ext>
              </a:extLst>
            </p:cNvPr>
            <p:cNvSpPr/>
            <p:nvPr/>
          </p:nvSpPr>
          <p:spPr>
            <a:xfrm>
              <a:off x="4911218" y="4949772"/>
              <a:ext cx="676656" cy="369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D73658-43A2-4642-A039-A1920A199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Jasmine Brewer (MIT)</a:t>
            </a:r>
          </a:p>
        </p:txBody>
      </p:sp>
    </p:spTree>
    <p:extLst>
      <p:ext uri="{BB962C8B-B14F-4D97-AF65-F5344CB8AC3E}">
        <p14:creationId xmlns:p14="http://schemas.microsoft.com/office/powerpoint/2010/main" val="2434676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10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17BB1A3-C548-544D-8D75-A1F6A187597E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Jasmine Brewer (MIT)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87B32-5D39-9E48-95A5-F01412FF4A0D}"/>
              </a:ext>
            </a:extLst>
          </p:cNvPr>
          <p:cNvSpPr/>
          <p:nvPr/>
        </p:nvSpPr>
        <p:spPr>
          <a:xfrm>
            <a:off x="4739837" y="6355443"/>
            <a:ext cx="3350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 pitchFamily="2" charset="0"/>
              </a:rPr>
              <a:t>Weller, </a:t>
            </a:r>
            <a:r>
              <a:rPr lang="en-US" dirty="0" err="1">
                <a:latin typeface="Times" pitchFamily="2" charset="0"/>
              </a:rPr>
              <a:t>Romatschke</a:t>
            </a:r>
            <a:r>
              <a:rPr lang="en-US" dirty="0">
                <a:latin typeface="Times" pitchFamily="2" charset="0"/>
              </a:rPr>
              <a:t> [1701.07145]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805B2-A649-F746-871F-68A5D650C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54" y="2190327"/>
            <a:ext cx="10350106" cy="290222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C87F19-9D27-0146-810C-0511DD859AA6}"/>
              </a:ext>
            </a:extLst>
          </p:cNvPr>
          <p:cNvCxnSpPr/>
          <p:nvPr/>
        </p:nvCxnSpPr>
        <p:spPr>
          <a:xfrm flipH="1">
            <a:off x="4986454" y="5398344"/>
            <a:ext cx="5473700" cy="0"/>
          </a:xfrm>
          <a:prstGeom prst="straightConnector1">
            <a:avLst/>
          </a:prstGeom>
          <a:ln w="38100">
            <a:solidFill>
              <a:srgbClr val="0085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A6CF923-E38F-EF44-8F60-1AEE29DEFC4F}"/>
              </a:ext>
            </a:extLst>
          </p:cNvPr>
          <p:cNvSpPr/>
          <p:nvPr/>
        </p:nvSpPr>
        <p:spPr>
          <a:xfrm>
            <a:off x="1239954" y="5167511"/>
            <a:ext cx="3922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Further from equilibrium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7C5FC5-0E73-7649-B063-BCBD5E1B4B92}"/>
              </a:ext>
            </a:extLst>
          </p:cNvPr>
          <p:cNvSpPr/>
          <p:nvPr/>
        </p:nvSpPr>
        <p:spPr>
          <a:xfrm>
            <a:off x="1029109" y="387749"/>
            <a:ext cx="992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Flow of quark–gluon plasma is well-described by relativistic hydrodynamic modeling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A5B42F-B07C-A341-994D-5796A519C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066" y="1648794"/>
            <a:ext cx="503491" cy="471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2266A5-17F6-FB46-9BDC-90977BD65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663" y="1648794"/>
            <a:ext cx="503491" cy="4714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ED47C4-A7FF-3240-A389-78E8F1380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704" y="1650005"/>
            <a:ext cx="503491" cy="4714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10CE85-DC3F-CD44-A2C7-865BFCAFCC2E}"/>
              </a:ext>
            </a:extLst>
          </p:cNvPr>
          <p:cNvGrpSpPr/>
          <p:nvPr/>
        </p:nvGrpSpPr>
        <p:grpSpPr>
          <a:xfrm>
            <a:off x="3143156" y="1838948"/>
            <a:ext cx="636143" cy="91175"/>
            <a:chOff x="3482639" y="1822922"/>
            <a:chExt cx="636143" cy="911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08208F-7293-0B4E-AFF7-EDCD007B2F24}"/>
                </a:ext>
              </a:extLst>
            </p:cNvPr>
            <p:cNvSpPr/>
            <p:nvPr/>
          </p:nvSpPr>
          <p:spPr>
            <a:xfrm>
              <a:off x="4014610" y="1822922"/>
              <a:ext cx="104172" cy="91175"/>
            </a:xfrm>
            <a:prstGeom prst="ellipse">
              <a:avLst/>
            </a:prstGeom>
            <a:gradFill flip="none" rotWithShape="1">
              <a:gsLst>
                <a:gs pos="0">
                  <a:srgbClr val="005CD7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11111EE-6581-D441-9CA7-9759E11B6F40}"/>
                </a:ext>
              </a:extLst>
            </p:cNvPr>
            <p:cNvSpPr/>
            <p:nvPr/>
          </p:nvSpPr>
          <p:spPr>
            <a:xfrm>
              <a:off x="3482639" y="1822922"/>
              <a:ext cx="104172" cy="91175"/>
            </a:xfrm>
            <a:prstGeom prst="ellipse">
              <a:avLst/>
            </a:prstGeom>
            <a:gradFill flip="none" rotWithShape="1">
              <a:gsLst>
                <a:gs pos="0">
                  <a:srgbClr val="005CD7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EE834876-8BA1-1443-B5CF-1C16E6CE9E56}"/>
              </a:ext>
            </a:extLst>
          </p:cNvPr>
          <p:cNvSpPr/>
          <p:nvPr/>
        </p:nvSpPr>
        <p:spPr>
          <a:xfrm>
            <a:off x="6362921" y="1841411"/>
            <a:ext cx="104172" cy="91175"/>
          </a:xfrm>
          <a:prstGeom prst="ellipse">
            <a:avLst/>
          </a:prstGeom>
          <a:gradFill flip="none" rotWithShape="1">
            <a:gsLst>
              <a:gs pos="0">
                <a:srgbClr val="005CD7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7C4AAB-15A0-0B4B-8C21-E163D66DE14B}"/>
              </a:ext>
            </a:extLst>
          </p:cNvPr>
          <p:cNvCxnSpPr/>
          <p:nvPr/>
        </p:nvCxnSpPr>
        <p:spPr>
          <a:xfrm>
            <a:off x="6471282" y="1886875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1CB3CD-C4AC-AE49-A8E6-DBEA2A590665}"/>
              </a:ext>
            </a:extLst>
          </p:cNvPr>
          <p:cNvCxnSpPr>
            <a:cxnSpLocks/>
          </p:cNvCxnSpPr>
          <p:nvPr/>
        </p:nvCxnSpPr>
        <p:spPr>
          <a:xfrm flipH="1">
            <a:off x="6696461" y="1883862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6875C0-CA66-F54B-B1BE-09BD5FCC3681}"/>
              </a:ext>
            </a:extLst>
          </p:cNvPr>
          <p:cNvCxnSpPr/>
          <p:nvPr/>
        </p:nvCxnSpPr>
        <p:spPr>
          <a:xfrm>
            <a:off x="9669390" y="1894896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3A471F6-E336-D349-BD7A-A11067637A68}"/>
              </a:ext>
            </a:extLst>
          </p:cNvPr>
          <p:cNvCxnSpPr>
            <a:cxnSpLocks/>
          </p:cNvCxnSpPr>
          <p:nvPr/>
        </p:nvCxnSpPr>
        <p:spPr>
          <a:xfrm flipH="1">
            <a:off x="9887694" y="1898758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0DBF9E-8EC9-EB41-9CB1-2A5832B05E02}"/>
              </a:ext>
            </a:extLst>
          </p:cNvPr>
          <p:cNvCxnSpPr/>
          <p:nvPr/>
        </p:nvCxnSpPr>
        <p:spPr>
          <a:xfrm>
            <a:off x="3239525" y="1874270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1EDD94-0B6B-0549-BCE1-D196F1A1033D}"/>
              </a:ext>
            </a:extLst>
          </p:cNvPr>
          <p:cNvCxnSpPr>
            <a:cxnSpLocks/>
          </p:cNvCxnSpPr>
          <p:nvPr/>
        </p:nvCxnSpPr>
        <p:spPr>
          <a:xfrm flipH="1">
            <a:off x="3464704" y="1878133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6D9D3E00-6451-3E4C-9BF7-ABFE08E6E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Jasmine Brewer (MIT)</a:t>
            </a:r>
          </a:p>
        </p:txBody>
      </p:sp>
    </p:spTree>
    <p:extLst>
      <p:ext uri="{BB962C8B-B14F-4D97-AF65-F5344CB8AC3E}">
        <p14:creationId xmlns:p14="http://schemas.microsoft.com/office/powerpoint/2010/main" val="4126603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17BB1A3-C548-544D-8D75-A1F6A187597E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Jasmine Brewer (MIT)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87B32-5D39-9E48-95A5-F01412FF4A0D}"/>
              </a:ext>
            </a:extLst>
          </p:cNvPr>
          <p:cNvSpPr/>
          <p:nvPr/>
        </p:nvSpPr>
        <p:spPr>
          <a:xfrm>
            <a:off x="4739837" y="6355443"/>
            <a:ext cx="3350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 pitchFamily="2" charset="0"/>
              </a:rPr>
              <a:t>Weller, </a:t>
            </a:r>
            <a:r>
              <a:rPr lang="en-US" dirty="0" err="1">
                <a:latin typeface="Times" pitchFamily="2" charset="0"/>
              </a:rPr>
              <a:t>Romatschke</a:t>
            </a:r>
            <a:r>
              <a:rPr lang="en-US" dirty="0">
                <a:latin typeface="Times" pitchFamily="2" charset="0"/>
              </a:rPr>
              <a:t> [1701.07145]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805B2-A649-F746-871F-68A5D650C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54" y="2190327"/>
            <a:ext cx="10350106" cy="290222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C87F19-9D27-0146-810C-0511DD859AA6}"/>
              </a:ext>
            </a:extLst>
          </p:cNvPr>
          <p:cNvCxnSpPr/>
          <p:nvPr/>
        </p:nvCxnSpPr>
        <p:spPr>
          <a:xfrm flipH="1">
            <a:off x="4986454" y="5398344"/>
            <a:ext cx="5473700" cy="0"/>
          </a:xfrm>
          <a:prstGeom prst="straightConnector1">
            <a:avLst/>
          </a:prstGeom>
          <a:ln w="38100">
            <a:solidFill>
              <a:srgbClr val="0085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A6CF923-E38F-EF44-8F60-1AEE29DEFC4F}"/>
              </a:ext>
            </a:extLst>
          </p:cNvPr>
          <p:cNvSpPr/>
          <p:nvPr/>
        </p:nvSpPr>
        <p:spPr>
          <a:xfrm>
            <a:off x="1239954" y="5167511"/>
            <a:ext cx="3922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Further from equilibrium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7C5FC5-0E73-7649-B063-BCBD5E1B4B92}"/>
              </a:ext>
            </a:extLst>
          </p:cNvPr>
          <p:cNvSpPr/>
          <p:nvPr/>
        </p:nvSpPr>
        <p:spPr>
          <a:xfrm>
            <a:off x="1029109" y="387749"/>
            <a:ext cx="992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Flow of quark–gluon plasma is well-described by relativistic hydrodynamic modeling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A5B42F-B07C-A341-994D-5796A519C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066" y="1648794"/>
            <a:ext cx="503491" cy="471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2266A5-17F6-FB46-9BDC-90977BD65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663" y="1648794"/>
            <a:ext cx="503491" cy="4714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ED47C4-A7FF-3240-A389-78E8F1380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704" y="1650005"/>
            <a:ext cx="503491" cy="4714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10CE85-DC3F-CD44-A2C7-865BFCAFCC2E}"/>
              </a:ext>
            </a:extLst>
          </p:cNvPr>
          <p:cNvGrpSpPr/>
          <p:nvPr/>
        </p:nvGrpSpPr>
        <p:grpSpPr>
          <a:xfrm>
            <a:off x="3143156" y="1838948"/>
            <a:ext cx="636143" cy="91175"/>
            <a:chOff x="3482639" y="1822922"/>
            <a:chExt cx="636143" cy="911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08208F-7293-0B4E-AFF7-EDCD007B2F24}"/>
                </a:ext>
              </a:extLst>
            </p:cNvPr>
            <p:cNvSpPr/>
            <p:nvPr/>
          </p:nvSpPr>
          <p:spPr>
            <a:xfrm>
              <a:off x="4014610" y="1822922"/>
              <a:ext cx="104172" cy="91175"/>
            </a:xfrm>
            <a:prstGeom prst="ellipse">
              <a:avLst/>
            </a:prstGeom>
            <a:gradFill flip="none" rotWithShape="1">
              <a:gsLst>
                <a:gs pos="0">
                  <a:srgbClr val="005CD7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11111EE-6581-D441-9CA7-9759E11B6F40}"/>
                </a:ext>
              </a:extLst>
            </p:cNvPr>
            <p:cNvSpPr/>
            <p:nvPr/>
          </p:nvSpPr>
          <p:spPr>
            <a:xfrm>
              <a:off x="3482639" y="1822922"/>
              <a:ext cx="104172" cy="91175"/>
            </a:xfrm>
            <a:prstGeom prst="ellipse">
              <a:avLst/>
            </a:prstGeom>
            <a:gradFill flip="none" rotWithShape="1">
              <a:gsLst>
                <a:gs pos="0">
                  <a:srgbClr val="005CD7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EE834876-8BA1-1443-B5CF-1C16E6CE9E56}"/>
              </a:ext>
            </a:extLst>
          </p:cNvPr>
          <p:cNvSpPr/>
          <p:nvPr/>
        </p:nvSpPr>
        <p:spPr>
          <a:xfrm>
            <a:off x="6362921" y="1841411"/>
            <a:ext cx="104172" cy="91175"/>
          </a:xfrm>
          <a:prstGeom prst="ellipse">
            <a:avLst/>
          </a:prstGeom>
          <a:gradFill flip="none" rotWithShape="1">
            <a:gsLst>
              <a:gs pos="0">
                <a:srgbClr val="005CD7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7C4AAB-15A0-0B4B-8C21-E163D66DE14B}"/>
              </a:ext>
            </a:extLst>
          </p:cNvPr>
          <p:cNvCxnSpPr/>
          <p:nvPr/>
        </p:nvCxnSpPr>
        <p:spPr>
          <a:xfrm>
            <a:off x="6471282" y="1886875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1CB3CD-C4AC-AE49-A8E6-DBEA2A590665}"/>
              </a:ext>
            </a:extLst>
          </p:cNvPr>
          <p:cNvCxnSpPr>
            <a:cxnSpLocks/>
          </p:cNvCxnSpPr>
          <p:nvPr/>
        </p:nvCxnSpPr>
        <p:spPr>
          <a:xfrm flipH="1">
            <a:off x="6696461" y="1883862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6875C0-CA66-F54B-B1BE-09BD5FCC3681}"/>
              </a:ext>
            </a:extLst>
          </p:cNvPr>
          <p:cNvCxnSpPr/>
          <p:nvPr/>
        </p:nvCxnSpPr>
        <p:spPr>
          <a:xfrm>
            <a:off x="9669390" y="1894896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3A471F6-E336-D349-BD7A-A11067637A68}"/>
              </a:ext>
            </a:extLst>
          </p:cNvPr>
          <p:cNvCxnSpPr>
            <a:cxnSpLocks/>
          </p:cNvCxnSpPr>
          <p:nvPr/>
        </p:nvCxnSpPr>
        <p:spPr>
          <a:xfrm flipH="1">
            <a:off x="9887694" y="1898758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0DBF9E-8EC9-EB41-9CB1-2A5832B05E02}"/>
              </a:ext>
            </a:extLst>
          </p:cNvPr>
          <p:cNvCxnSpPr/>
          <p:nvPr/>
        </p:nvCxnSpPr>
        <p:spPr>
          <a:xfrm>
            <a:off x="3239525" y="1874270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1EDD94-0B6B-0549-BCE1-D196F1A1033D}"/>
              </a:ext>
            </a:extLst>
          </p:cNvPr>
          <p:cNvCxnSpPr>
            <a:cxnSpLocks/>
          </p:cNvCxnSpPr>
          <p:nvPr/>
        </p:nvCxnSpPr>
        <p:spPr>
          <a:xfrm flipH="1">
            <a:off x="3464704" y="1878133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78BA846-E8E0-A741-A1E4-5D87D187EAC7}"/>
              </a:ext>
            </a:extLst>
          </p:cNvPr>
          <p:cNvSpPr/>
          <p:nvPr/>
        </p:nvSpPr>
        <p:spPr>
          <a:xfrm>
            <a:off x="1029109" y="5756300"/>
            <a:ext cx="10106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E0410B"/>
                </a:solidFill>
                <a:latin typeface="Times" pitchFamily="2" charset="0"/>
              </a:rPr>
              <a:t>Very unexpected that hydrodynamics would apply!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4E98A-2EFB-5D4A-A511-8CB7B620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Jasmine Brewer (MIT)</a:t>
            </a:r>
          </a:p>
        </p:txBody>
      </p:sp>
    </p:spTree>
    <p:extLst>
      <p:ext uri="{BB962C8B-B14F-4D97-AF65-F5344CB8AC3E}">
        <p14:creationId xmlns:p14="http://schemas.microsoft.com/office/powerpoint/2010/main" val="331404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12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17BB1A3-C548-544D-8D75-A1F6A187597E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Jasmine Brewer (MIT)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87B32-5D39-9E48-95A5-F01412FF4A0D}"/>
              </a:ext>
            </a:extLst>
          </p:cNvPr>
          <p:cNvSpPr/>
          <p:nvPr/>
        </p:nvSpPr>
        <p:spPr>
          <a:xfrm>
            <a:off x="4739837" y="6355443"/>
            <a:ext cx="3350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 pitchFamily="2" charset="0"/>
              </a:rPr>
              <a:t>Weller, </a:t>
            </a:r>
            <a:r>
              <a:rPr lang="en-US" dirty="0" err="1">
                <a:latin typeface="Times" pitchFamily="2" charset="0"/>
              </a:rPr>
              <a:t>Romatschke</a:t>
            </a:r>
            <a:r>
              <a:rPr lang="en-US" dirty="0">
                <a:latin typeface="Times" pitchFamily="2" charset="0"/>
              </a:rPr>
              <a:t> [1701.07145]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805B2-A649-F746-871F-68A5D650C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54" y="2190327"/>
            <a:ext cx="10350106" cy="290222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C87F19-9D27-0146-810C-0511DD859AA6}"/>
              </a:ext>
            </a:extLst>
          </p:cNvPr>
          <p:cNvCxnSpPr/>
          <p:nvPr/>
        </p:nvCxnSpPr>
        <p:spPr>
          <a:xfrm flipH="1">
            <a:off x="4986454" y="5398344"/>
            <a:ext cx="5473700" cy="0"/>
          </a:xfrm>
          <a:prstGeom prst="straightConnector1">
            <a:avLst/>
          </a:prstGeom>
          <a:ln w="38100">
            <a:solidFill>
              <a:srgbClr val="0085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A6CF923-E38F-EF44-8F60-1AEE29DEFC4F}"/>
              </a:ext>
            </a:extLst>
          </p:cNvPr>
          <p:cNvSpPr/>
          <p:nvPr/>
        </p:nvSpPr>
        <p:spPr>
          <a:xfrm>
            <a:off x="1239954" y="5167511"/>
            <a:ext cx="3922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Further from equilibrium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7C5FC5-0E73-7649-B063-BCBD5E1B4B92}"/>
              </a:ext>
            </a:extLst>
          </p:cNvPr>
          <p:cNvSpPr/>
          <p:nvPr/>
        </p:nvSpPr>
        <p:spPr>
          <a:xfrm>
            <a:off x="1029109" y="387749"/>
            <a:ext cx="992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Flow of quark–gluon plasma is well-described by relativistic hydrodynamic modeling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A5B42F-B07C-A341-994D-5796A519C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066" y="1648794"/>
            <a:ext cx="503491" cy="471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2266A5-17F6-FB46-9BDC-90977BD65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663" y="1648794"/>
            <a:ext cx="503491" cy="4714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ED47C4-A7FF-3240-A389-78E8F1380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704" y="1650005"/>
            <a:ext cx="503491" cy="4714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10CE85-DC3F-CD44-A2C7-865BFCAFCC2E}"/>
              </a:ext>
            </a:extLst>
          </p:cNvPr>
          <p:cNvGrpSpPr/>
          <p:nvPr/>
        </p:nvGrpSpPr>
        <p:grpSpPr>
          <a:xfrm>
            <a:off x="3143156" y="1838948"/>
            <a:ext cx="636143" cy="91175"/>
            <a:chOff x="3482639" y="1822922"/>
            <a:chExt cx="636143" cy="911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08208F-7293-0B4E-AFF7-EDCD007B2F24}"/>
                </a:ext>
              </a:extLst>
            </p:cNvPr>
            <p:cNvSpPr/>
            <p:nvPr/>
          </p:nvSpPr>
          <p:spPr>
            <a:xfrm>
              <a:off x="4014610" y="1822922"/>
              <a:ext cx="104172" cy="91175"/>
            </a:xfrm>
            <a:prstGeom prst="ellipse">
              <a:avLst/>
            </a:prstGeom>
            <a:gradFill flip="none" rotWithShape="1">
              <a:gsLst>
                <a:gs pos="0">
                  <a:srgbClr val="005CD7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11111EE-6581-D441-9CA7-9759E11B6F40}"/>
                </a:ext>
              </a:extLst>
            </p:cNvPr>
            <p:cNvSpPr/>
            <p:nvPr/>
          </p:nvSpPr>
          <p:spPr>
            <a:xfrm>
              <a:off x="3482639" y="1822922"/>
              <a:ext cx="104172" cy="91175"/>
            </a:xfrm>
            <a:prstGeom prst="ellipse">
              <a:avLst/>
            </a:prstGeom>
            <a:gradFill flip="none" rotWithShape="1">
              <a:gsLst>
                <a:gs pos="0">
                  <a:srgbClr val="005CD7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EE834876-8BA1-1443-B5CF-1C16E6CE9E56}"/>
              </a:ext>
            </a:extLst>
          </p:cNvPr>
          <p:cNvSpPr/>
          <p:nvPr/>
        </p:nvSpPr>
        <p:spPr>
          <a:xfrm>
            <a:off x="6362921" y="1841411"/>
            <a:ext cx="104172" cy="91175"/>
          </a:xfrm>
          <a:prstGeom prst="ellipse">
            <a:avLst/>
          </a:prstGeom>
          <a:gradFill flip="none" rotWithShape="1">
            <a:gsLst>
              <a:gs pos="0">
                <a:srgbClr val="005CD7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7C4AAB-15A0-0B4B-8C21-E163D66DE14B}"/>
              </a:ext>
            </a:extLst>
          </p:cNvPr>
          <p:cNvCxnSpPr/>
          <p:nvPr/>
        </p:nvCxnSpPr>
        <p:spPr>
          <a:xfrm>
            <a:off x="6471282" y="1886875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1CB3CD-C4AC-AE49-A8E6-DBEA2A590665}"/>
              </a:ext>
            </a:extLst>
          </p:cNvPr>
          <p:cNvCxnSpPr>
            <a:cxnSpLocks/>
          </p:cNvCxnSpPr>
          <p:nvPr/>
        </p:nvCxnSpPr>
        <p:spPr>
          <a:xfrm flipH="1">
            <a:off x="6696461" y="1883862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6875C0-CA66-F54B-B1BE-09BD5FCC3681}"/>
              </a:ext>
            </a:extLst>
          </p:cNvPr>
          <p:cNvCxnSpPr/>
          <p:nvPr/>
        </p:nvCxnSpPr>
        <p:spPr>
          <a:xfrm>
            <a:off x="9669390" y="1894896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3A471F6-E336-D349-BD7A-A11067637A68}"/>
              </a:ext>
            </a:extLst>
          </p:cNvPr>
          <p:cNvCxnSpPr>
            <a:cxnSpLocks/>
          </p:cNvCxnSpPr>
          <p:nvPr/>
        </p:nvCxnSpPr>
        <p:spPr>
          <a:xfrm flipH="1">
            <a:off x="9887694" y="1898758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0DBF9E-8EC9-EB41-9CB1-2A5832B05E02}"/>
              </a:ext>
            </a:extLst>
          </p:cNvPr>
          <p:cNvCxnSpPr/>
          <p:nvPr/>
        </p:nvCxnSpPr>
        <p:spPr>
          <a:xfrm>
            <a:off x="3239525" y="1874270"/>
            <a:ext cx="2135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1EDD94-0B6B-0549-BCE1-D196F1A1033D}"/>
              </a:ext>
            </a:extLst>
          </p:cNvPr>
          <p:cNvCxnSpPr>
            <a:cxnSpLocks/>
          </p:cNvCxnSpPr>
          <p:nvPr/>
        </p:nvCxnSpPr>
        <p:spPr>
          <a:xfrm flipH="1">
            <a:off x="3464704" y="1878133"/>
            <a:ext cx="204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78BA846-E8E0-A741-A1E4-5D87D187EAC7}"/>
              </a:ext>
            </a:extLst>
          </p:cNvPr>
          <p:cNvSpPr/>
          <p:nvPr/>
        </p:nvSpPr>
        <p:spPr>
          <a:xfrm>
            <a:off x="1029109" y="5756300"/>
            <a:ext cx="10106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E0410B"/>
                </a:solidFill>
                <a:latin typeface="Times" pitchFamily="2" charset="0"/>
              </a:rPr>
              <a:t>Why does hydrodynamics seem to apply far from equilibrium?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0629DD-4877-514B-A1F5-AA0C7EF5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Jasmine Brewer (MIT)</a:t>
            </a:r>
          </a:p>
        </p:txBody>
      </p:sp>
    </p:spTree>
    <p:extLst>
      <p:ext uri="{BB962C8B-B14F-4D97-AF65-F5344CB8AC3E}">
        <p14:creationId xmlns:p14="http://schemas.microsoft.com/office/powerpoint/2010/main" val="2859076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13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“Attractor” behavior in models of expanding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12027-8AAC-4F4E-AAB3-0173F0C6A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687" y="1985064"/>
            <a:ext cx="7352087" cy="348676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8C8095F-4419-454E-B3B4-572977DD994F}"/>
              </a:ext>
            </a:extLst>
          </p:cNvPr>
          <p:cNvSpPr/>
          <p:nvPr/>
        </p:nvSpPr>
        <p:spPr>
          <a:xfrm>
            <a:off x="5023104" y="6322207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" pitchFamily="2" charset="0"/>
              </a:rPr>
              <a:t>Romatschke</a:t>
            </a:r>
            <a:r>
              <a:rPr lang="en-US" dirty="0">
                <a:latin typeface="Times" pitchFamily="2" charset="0"/>
              </a:rPr>
              <a:t> [1704.08699]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F2A504-DE50-8843-A0E0-489205AF63D3}"/>
              </a:ext>
            </a:extLst>
          </p:cNvPr>
          <p:cNvSpPr/>
          <p:nvPr/>
        </p:nvSpPr>
        <p:spPr>
          <a:xfrm>
            <a:off x="763752" y="1161650"/>
            <a:ext cx="9870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Heller and </a:t>
            </a:r>
            <a:r>
              <a:rPr lang="en-US" sz="2400" dirty="0" err="1">
                <a:solidFill>
                  <a:srgbClr val="0085F2"/>
                </a:solidFill>
                <a:latin typeface="Times" pitchFamily="2" charset="0"/>
              </a:rPr>
              <a:t>Spalinski</a:t>
            </a:r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 [1503.07514], many follow-ups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0770F3-14D4-4945-AC08-12586A17FDDD}"/>
              </a:ext>
            </a:extLst>
          </p:cNvPr>
          <p:cNvGrpSpPr/>
          <p:nvPr/>
        </p:nvGrpSpPr>
        <p:grpSpPr>
          <a:xfrm>
            <a:off x="4911218" y="1972872"/>
            <a:ext cx="4768748" cy="3486761"/>
            <a:chOff x="4911218" y="1972872"/>
            <a:chExt cx="4768748" cy="34867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493AE62-A8B2-3040-A387-5AD5D414BA0F}"/>
                </a:ext>
              </a:extLst>
            </p:cNvPr>
            <p:cNvSpPr/>
            <p:nvPr/>
          </p:nvSpPr>
          <p:spPr>
            <a:xfrm>
              <a:off x="5023104" y="1972872"/>
              <a:ext cx="4656862" cy="3486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B3F4AA-5C7A-3E41-A689-FC0A17FD9EF8}"/>
                </a:ext>
              </a:extLst>
            </p:cNvPr>
            <p:cNvSpPr/>
            <p:nvPr/>
          </p:nvSpPr>
          <p:spPr>
            <a:xfrm>
              <a:off x="4911218" y="4949772"/>
              <a:ext cx="676656" cy="369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932C4D2-145B-6148-A4EA-F5C88C3BD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75" y="3289111"/>
            <a:ext cx="356958" cy="8786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CE35FD-C701-4C40-9547-FB16F3D2E1FD}"/>
              </a:ext>
            </a:extLst>
          </p:cNvPr>
          <p:cNvSpPr/>
          <p:nvPr/>
        </p:nvSpPr>
        <p:spPr>
          <a:xfrm>
            <a:off x="5023104" y="3794861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equilibrium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6576B2-9D94-0242-9793-F6B0BB0D0845}"/>
              </a:ext>
            </a:extLst>
          </p:cNvPr>
          <p:cNvSpPr/>
          <p:nvPr/>
        </p:nvSpPr>
        <p:spPr>
          <a:xfrm>
            <a:off x="3544135" y="5459633"/>
            <a:ext cx="126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(time)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F73F02-AF12-4B4E-8E27-F4C83F2259D3}"/>
              </a:ext>
            </a:extLst>
          </p:cNvPr>
          <p:cNvSpPr/>
          <p:nvPr/>
        </p:nvSpPr>
        <p:spPr>
          <a:xfrm>
            <a:off x="-326571" y="3490892"/>
            <a:ext cx="4205624" cy="369332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(~ longitudinal pressure / energy density)</a:t>
            </a:r>
          </a:p>
        </p:txBody>
      </p:sp>
    </p:spTree>
    <p:extLst>
      <p:ext uri="{BB962C8B-B14F-4D97-AF65-F5344CB8AC3E}">
        <p14:creationId xmlns:p14="http://schemas.microsoft.com/office/powerpoint/2010/main" val="415045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14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“Attractor” behavior in models of expanding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12027-8AAC-4F4E-AAB3-0173F0C6A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687" y="1985064"/>
            <a:ext cx="7352087" cy="34867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7F2A504-DE50-8843-A0E0-489205AF63D3}"/>
              </a:ext>
            </a:extLst>
          </p:cNvPr>
          <p:cNvSpPr/>
          <p:nvPr/>
        </p:nvSpPr>
        <p:spPr>
          <a:xfrm>
            <a:off x="763752" y="1161650"/>
            <a:ext cx="9870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Heller and </a:t>
            </a:r>
            <a:r>
              <a:rPr lang="en-US" sz="2400" dirty="0" err="1">
                <a:solidFill>
                  <a:srgbClr val="0085F2"/>
                </a:solidFill>
                <a:latin typeface="Times" pitchFamily="2" charset="0"/>
              </a:rPr>
              <a:t>Spalinski</a:t>
            </a:r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 [1503.07514], many follow-ups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FDB11-65CF-D64F-AA86-19DFEE18A61C}"/>
              </a:ext>
            </a:extLst>
          </p:cNvPr>
          <p:cNvSpPr/>
          <p:nvPr/>
        </p:nvSpPr>
        <p:spPr>
          <a:xfrm>
            <a:off x="5023104" y="6322207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" pitchFamily="2" charset="0"/>
              </a:rPr>
              <a:t>Romatschke</a:t>
            </a:r>
            <a:r>
              <a:rPr lang="en-US" dirty="0">
                <a:latin typeface="Times" pitchFamily="2" charset="0"/>
              </a:rPr>
              <a:t> [1704.08699]</a:t>
            </a:r>
          </a:p>
        </p:txBody>
      </p:sp>
    </p:spTree>
    <p:extLst>
      <p:ext uri="{BB962C8B-B14F-4D97-AF65-F5344CB8AC3E}">
        <p14:creationId xmlns:p14="http://schemas.microsoft.com/office/powerpoint/2010/main" val="2321392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15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“Attractor” behavior in models of expanding systems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4EDC5A-BB69-4241-99D9-9092C9A22EF7}"/>
              </a:ext>
            </a:extLst>
          </p:cNvPr>
          <p:cNvSpPr/>
          <p:nvPr/>
        </p:nvSpPr>
        <p:spPr>
          <a:xfrm>
            <a:off x="521653" y="5600563"/>
            <a:ext cx="10940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E0410B"/>
                </a:solidFill>
                <a:latin typeface="Times" pitchFamily="2" charset="0"/>
              </a:rPr>
              <a:t>What is the physical origin of the simplification far from equilibrium?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12027-8AAC-4F4E-AAB3-0173F0C6A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687" y="1985064"/>
            <a:ext cx="7352087" cy="34867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7F2A504-DE50-8843-A0E0-489205AF63D3}"/>
              </a:ext>
            </a:extLst>
          </p:cNvPr>
          <p:cNvSpPr/>
          <p:nvPr/>
        </p:nvSpPr>
        <p:spPr>
          <a:xfrm>
            <a:off x="763752" y="1161650"/>
            <a:ext cx="9870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Heller and </a:t>
            </a:r>
            <a:r>
              <a:rPr lang="en-US" sz="2400" dirty="0" err="1">
                <a:solidFill>
                  <a:srgbClr val="0085F2"/>
                </a:solidFill>
                <a:latin typeface="Times" pitchFamily="2" charset="0"/>
              </a:rPr>
              <a:t>Spalinski</a:t>
            </a:r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 [1503.07514], many follow-ups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3B38FE-9214-574B-9D9D-938AA6954A47}"/>
              </a:ext>
            </a:extLst>
          </p:cNvPr>
          <p:cNvSpPr/>
          <p:nvPr/>
        </p:nvSpPr>
        <p:spPr>
          <a:xfrm>
            <a:off x="5023104" y="6322207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" pitchFamily="2" charset="0"/>
              </a:rPr>
              <a:t>Romatschke</a:t>
            </a:r>
            <a:r>
              <a:rPr lang="en-US" dirty="0">
                <a:latin typeface="Times" pitchFamily="2" charset="0"/>
              </a:rPr>
              <a:t> [1704.08699]</a:t>
            </a:r>
          </a:p>
        </p:txBody>
      </p:sp>
    </p:spTree>
    <p:extLst>
      <p:ext uri="{BB962C8B-B14F-4D97-AF65-F5344CB8AC3E}">
        <p14:creationId xmlns:p14="http://schemas.microsoft.com/office/powerpoint/2010/main" val="1636348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16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“Attractor” behavior in models of expanding systems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4EDC5A-BB69-4241-99D9-9092C9A22EF7}"/>
              </a:ext>
            </a:extLst>
          </p:cNvPr>
          <p:cNvSpPr/>
          <p:nvPr/>
        </p:nvSpPr>
        <p:spPr>
          <a:xfrm>
            <a:off x="521653" y="5600563"/>
            <a:ext cx="10940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E0410B"/>
                </a:solidFill>
                <a:latin typeface="Times" pitchFamily="2" charset="0"/>
              </a:rPr>
              <a:t>What is the physical origin of the simplification far from equilibrium?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12027-8AAC-4F4E-AAB3-0173F0C6A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687" y="1985064"/>
            <a:ext cx="7352087" cy="34867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7F2A504-DE50-8843-A0E0-489205AF63D3}"/>
              </a:ext>
            </a:extLst>
          </p:cNvPr>
          <p:cNvSpPr/>
          <p:nvPr/>
        </p:nvSpPr>
        <p:spPr>
          <a:xfrm>
            <a:off x="763752" y="1161650"/>
            <a:ext cx="9870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Heller and </a:t>
            </a:r>
            <a:r>
              <a:rPr lang="en-US" sz="2400" dirty="0" err="1">
                <a:solidFill>
                  <a:srgbClr val="0085F2"/>
                </a:solidFill>
                <a:latin typeface="Times" pitchFamily="2" charset="0"/>
              </a:rPr>
              <a:t>Spalinski</a:t>
            </a:r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 [1503.07514], many follow-ups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05DC09-DAEB-1A41-8FA7-ABA75DF5A983}"/>
              </a:ext>
            </a:extLst>
          </p:cNvPr>
          <p:cNvSpPr/>
          <p:nvPr/>
        </p:nvSpPr>
        <p:spPr>
          <a:xfrm>
            <a:off x="4858892" y="1985063"/>
            <a:ext cx="2435043" cy="3486761"/>
          </a:xfrm>
          <a:prstGeom prst="rect">
            <a:avLst/>
          </a:prstGeom>
          <a:noFill/>
          <a:ln w="38100">
            <a:solidFill>
              <a:srgbClr val="E041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3B38FE-9214-574B-9D9D-938AA6954A47}"/>
              </a:ext>
            </a:extLst>
          </p:cNvPr>
          <p:cNvSpPr/>
          <p:nvPr/>
        </p:nvSpPr>
        <p:spPr>
          <a:xfrm>
            <a:off x="5023104" y="6322207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" pitchFamily="2" charset="0"/>
              </a:rPr>
              <a:t>Romatschke</a:t>
            </a:r>
            <a:r>
              <a:rPr lang="en-US" dirty="0">
                <a:latin typeface="Times" pitchFamily="2" charset="0"/>
              </a:rPr>
              <a:t> [1704.08699]</a:t>
            </a:r>
          </a:p>
        </p:txBody>
      </p:sp>
    </p:spTree>
    <p:extLst>
      <p:ext uri="{BB962C8B-B14F-4D97-AF65-F5344CB8AC3E}">
        <p14:creationId xmlns:p14="http://schemas.microsoft.com/office/powerpoint/2010/main" val="2139757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17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C4DF11-EE34-6E42-A0A2-D7D7F607EDDC}"/>
              </a:ext>
            </a:extLst>
          </p:cNvPr>
          <p:cNvSpPr/>
          <p:nvPr/>
        </p:nvSpPr>
        <p:spPr>
          <a:xfrm>
            <a:off x="997403" y="499907"/>
            <a:ext cx="1135158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 err="1">
                <a:latin typeface="Times" pitchFamily="2" charset="0"/>
              </a:rPr>
              <a:t>Bjorken</a:t>
            </a:r>
            <a:r>
              <a:rPr lang="en-US" sz="2667" dirty="0">
                <a:latin typeface="Times" pitchFamily="2" charset="0"/>
              </a:rPr>
              <a:t>-expanding kinetic theory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8E619-E77B-DF46-B400-441CB01F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28" y="1320280"/>
            <a:ext cx="4858196" cy="581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1951E3-836E-2745-AE2C-B7C64A336874}"/>
              </a:ext>
            </a:extLst>
          </p:cNvPr>
          <p:cNvSpPr/>
          <p:nvPr/>
        </p:nvSpPr>
        <p:spPr>
          <a:xfrm>
            <a:off x="2691467" y="1983700"/>
            <a:ext cx="3026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longitudinal expansion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ABEA50-D87A-1944-8A04-47D4C2B51453}"/>
              </a:ext>
            </a:extLst>
          </p:cNvPr>
          <p:cNvCxnSpPr/>
          <p:nvPr/>
        </p:nvCxnSpPr>
        <p:spPr>
          <a:xfrm>
            <a:off x="5298001" y="2442614"/>
            <a:ext cx="504496" cy="0"/>
          </a:xfrm>
          <a:prstGeom prst="straightConnector1">
            <a:avLst/>
          </a:prstGeom>
          <a:ln>
            <a:solidFill>
              <a:srgbClr val="0085F2"/>
            </a:solidFill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ACC1A8B-A895-3D4D-85A1-4234563F9912}"/>
              </a:ext>
            </a:extLst>
          </p:cNvPr>
          <p:cNvSpPr/>
          <p:nvPr/>
        </p:nvSpPr>
        <p:spPr>
          <a:xfrm>
            <a:off x="4828259" y="2211781"/>
            <a:ext cx="3026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collisions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20FF4-F938-284A-963D-14564F144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979" y="2349992"/>
            <a:ext cx="311540" cy="185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93DC7E-52F7-8F45-A8BE-23A043A58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336" y="1151697"/>
            <a:ext cx="2654672" cy="176978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8276BF-1C0C-0142-B3DA-4A8B4EB19FC3}"/>
              </a:ext>
            </a:extLst>
          </p:cNvPr>
          <p:cNvCxnSpPr/>
          <p:nvPr/>
        </p:nvCxnSpPr>
        <p:spPr>
          <a:xfrm flipV="1">
            <a:off x="8530683" y="1320280"/>
            <a:ext cx="0" cy="2743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5885AB-48C5-6847-B880-B3B341B5D9A6}"/>
              </a:ext>
            </a:extLst>
          </p:cNvPr>
          <p:cNvCxnSpPr>
            <a:cxnSpLocks/>
          </p:cNvCxnSpPr>
          <p:nvPr/>
        </p:nvCxnSpPr>
        <p:spPr>
          <a:xfrm>
            <a:off x="8526965" y="1579756"/>
            <a:ext cx="29365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80BA01F-DAB1-9545-81F7-4788FE4FFB2C}"/>
              </a:ext>
            </a:extLst>
          </p:cNvPr>
          <p:cNvSpPr/>
          <p:nvPr/>
        </p:nvSpPr>
        <p:spPr>
          <a:xfrm>
            <a:off x="7208436" y="1391209"/>
            <a:ext cx="3026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z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056BC7-97BA-B24F-B540-5357CF5AB181}"/>
              </a:ext>
            </a:extLst>
          </p:cNvPr>
          <p:cNvSpPr/>
          <p:nvPr/>
        </p:nvSpPr>
        <p:spPr>
          <a:xfrm>
            <a:off x="6955252" y="1145821"/>
            <a:ext cx="3026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65989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18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C4DF11-EE34-6E42-A0A2-D7D7F607EDDC}"/>
              </a:ext>
            </a:extLst>
          </p:cNvPr>
          <p:cNvSpPr/>
          <p:nvPr/>
        </p:nvSpPr>
        <p:spPr>
          <a:xfrm>
            <a:off x="997403" y="499907"/>
            <a:ext cx="1135158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 err="1">
                <a:latin typeface="Times" pitchFamily="2" charset="0"/>
              </a:rPr>
              <a:t>Bjorken</a:t>
            </a:r>
            <a:r>
              <a:rPr lang="en-US" sz="2667" dirty="0">
                <a:latin typeface="Times" pitchFamily="2" charset="0"/>
              </a:rPr>
              <a:t>-expanding kinetic theory in the relaxation time approximation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8E619-E77B-DF46-B400-441CB01F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28" y="1320280"/>
            <a:ext cx="4858196" cy="581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1951E3-836E-2745-AE2C-B7C64A336874}"/>
              </a:ext>
            </a:extLst>
          </p:cNvPr>
          <p:cNvSpPr/>
          <p:nvPr/>
        </p:nvSpPr>
        <p:spPr>
          <a:xfrm>
            <a:off x="2691467" y="1983700"/>
            <a:ext cx="3026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longitudinal expansion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ABEA50-D87A-1944-8A04-47D4C2B51453}"/>
              </a:ext>
            </a:extLst>
          </p:cNvPr>
          <p:cNvCxnSpPr/>
          <p:nvPr/>
        </p:nvCxnSpPr>
        <p:spPr>
          <a:xfrm>
            <a:off x="5298001" y="2442614"/>
            <a:ext cx="504496" cy="0"/>
          </a:xfrm>
          <a:prstGeom prst="straightConnector1">
            <a:avLst/>
          </a:prstGeom>
          <a:ln>
            <a:solidFill>
              <a:srgbClr val="0085F2"/>
            </a:solidFill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ACC1A8B-A895-3D4D-85A1-4234563F9912}"/>
              </a:ext>
            </a:extLst>
          </p:cNvPr>
          <p:cNvSpPr/>
          <p:nvPr/>
        </p:nvSpPr>
        <p:spPr>
          <a:xfrm>
            <a:off x="4828259" y="2211781"/>
            <a:ext cx="3026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collisions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14E19-E974-0F45-9B70-3E26761CF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067" y="1314807"/>
            <a:ext cx="3391787" cy="5864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A1E5BF-FA52-5F49-ACAC-B13D7E8ACFD3}"/>
              </a:ext>
            </a:extLst>
          </p:cNvPr>
          <p:cNvSpPr/>
          <p:nvPr/>
        </p:nvSpPr>
        <p:spPr>
          <a:xfrm>
            <a:off x="9276960" y="2119447"/>
            <a:ext cx="30269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dirty="0">
                <a:solidFill>
                  <a:schemeClr val="tx1"/>
                </a:solidFill>
                <a:latin typeface="Times" pitchFamily="2" charset="0"/>
              </a:rPr>
              <a:t>single relaxation/ collision timescale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20FF4-F938-284A-963D-14564F144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979" y="2349992"/>
            <a:ext cx="311540" cy="1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43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C42D7E-A05F-4940-81D4-0A721C032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181" y="760353"/>
            <a:ext cx="4658547" cy="5182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67325-08DD-0440-86BC-0AC5A100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476" y="1272011"/>
            <a:ext cx="2804876" cy="1852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CAC6D-5ED4-9542-B3D1-6812D20B5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476" y="4257769"/>
            <a:ext cx="2804876" cy="16848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8C6B72-6841-EE4A-AEDA-FE1F1ACE4F68}"/>
              </a:ext>
            </a:extLst>
          </p:cNvPr>
          <p:cNvSpPr/>
          <p:nvPr/>
        </p:nvSpPr>
        <p:spPr>
          <a:xfrm>
            <a:off x="7158705" y="760353"/>
            <a:ext cx="4340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317CFE"/>
                </a:solidFill>
                <a:latin typeface="Times" pitchFamily="2" charset="0"/>
              </a:rPr>
              <a:t>Flow measurements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4CF4AE-F324-4040-AA2E-F96EC362BC42}"/>
              </a:ext>
            </a:extLst>
          </p:cNvPr>
          <p:cNvSpPr/>
          <p:nvPr/>
        </p:nvSpPr>
        <p:spPr>
          <a:xfrm>
            <a:off x="7152783" y="3734549"/>
            <a:ext cx="4340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317CFE"/>
                </a:solidFill>
                <a:latin typeface="Times" pitchFamily="2" charset="0"/>
              </a:rPr>
              <a:t>Hard probes</a:t>
            </a:r>
          </a:p>
        </p:txBody>
      </p:sp>
    </p:spTree>
    <p:extLst>
      <p:ext uri="{BB962C8B-B14F-4D97-AF65-F5344CB8AC3E}">
        <p14:creationId xmlns:p14="http://schemas.microsoft.com/office/powerpoint/2010/main" val="603483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19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C4DF11-EE34-6E42-A0A2-D7D7F607EDDC}"/>
              </a:ext>
            </a:extLst>
          </p:cNvPr>
          <p:cNvSpPr/>
          <p:nvPr/>
        </p:nvSpPr>
        <p:spPr>
          <a:xfrm>
            <a:off x="997403" y="499907"/>
            <a:ext cx="1135158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 err="1">
                <a:latin typeface="Times" pitchFamily="2" charset="0"/>
              </a:rPr>
              <a:t>Bjorken</a:t>
            </a:r>
            <a:r>
              <a:rPr lang="en-US" sz="2667" dirty="0">
                <a:latin typeface="Times" pitchFamily="2" charset="0"/>
              </a:rPr>
              <a:t>-expanding kinetic theory in the relaxation time approximation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8E619-E77B-DF46-B400-441CB01F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28" y="1320280"/>
            <a:ext cx="4858196" cy="581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1951E3-836E-2745-AE2C-B7C64A336874}"/>
              </a:ext>
            </a:extLst>
          </p:cNvPr>
          <p:cNvSpPr/>
          <p:nvPr/>
        </p:nvSpPr>
        <p:spPr>
          <a:xfrm>
            <a:off x="2691467" y="1983700"/>
            <a:ext cx="3026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longitudinal expansion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ABEA50-D87A-1944-8A04-47D4C2B51453}"/>
              </a:ext>
            </a:extLst>
          </p:cNvPr>
          <p:cNvCxnSpPr/>
          <p:nvPr/>
        </p:nvCxnSpPr>
        <p:spPr>
          <a:xfrm>
            <a:off x="5298001" y="2442614"/>
            <a:ext cx="504496" cy="0"/>
          </a:xfrm>
          <a:prstGeom prst="straightConnector1">
            <a:avLst/>
          </a:prstGeom>
          <a:ln>
            <a:solidFill>
              <a:srgbClr val="0085F2"/>
            </a:solidFill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ACC1A8B-A895-3D4D-85A1-4234563F9912}"/>
              </a:ext>
            </a:extLst>
          </p:cNvPr>
          <p:cNvSpPr/>
          <p:nvPr/>
        </p:nvSpPr>
        <p:spPr>
          <a:xfrm>
            <a:off x="4828259" y="2211781"/>
            <a:ext cx="3026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collisions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14E19-E974-0F45-9B70-3E26761CF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067" y="1314807"/>
            <a:ext cx="3391787" cy="586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3CDEFF-9FB1-7541-994A-E5D7CADC0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987" y="2904279"/>
            <a:ext cx="5935613" cy="377720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A5CEAF-AD5D-D84D-A736-94CBC14C408C}"/>
              </a:ext>
            </a:extLst>
          </p:cNvPr>
          <p:cNvCxnSpPr>
            <a:cxnSpLocks/>
          </p:cNvCxnSpPr>
          <p:nvPr/>
        </p:nvCxnSpPr>
        <p:spPr>
          <a:xfrm>
            <a:off x="4040373" y="3912781"/>
            <a:ext cx="4167963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E2E1438-4660-434D-9B0A-D84FF86EC1B2}"/>
              </a:ext>
            </a:extLst>
          </p:cNvPr>
          <p:cNvSpPr/>
          <p:nvPr/>
        </p:nvSpPr>
        <p:spPr>
          <a:xfrm>
            <a:off x="8208336" y="372811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equilibrium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A1E5BF-FA52-5F49-ACAC-B13D7E8ACFD3}"/>
              </a:ext>
            </a:extLst>
          </p:cNvPr>
          <p:cNvSpPr/>
          <p:nvPr/>
        </p:nvSpPr>
        <p:spPr>
          <a:xfrm>
            <a:off x="9276960" y="2119447"/>
            <a:ext cx="30269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dirty="0">
                <a:solidFill>
                  <a:schemeClr val="tx1"/>
                </a:solidFill>
                <a:latin typeface="Times" pitchFamily="2" charset="0"/>
              </a:rPr>
              <a:t>single relaxation/ collision timescale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20FF4-F938-284A-963D-14564F144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2979" y="2349992"/>
            <a:ext cx="311540" cy="1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3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CAB176C-3CFF-2B4D-8CAC-96C7E3603F15}"/>
              </a:ext>
            </a:extLst>
          </p:cNvPr>
          <p:cNvGrpSpPr/>
          <p:nvPr/>
        </p:nvGrpSpPr>
        <p:grpSpPr>
          <a:xfrm>
            <a:off x="1743456" y="4473788"/>
            <a:ext cx="3974959" cy="2074610"/>
            <a:chOff x="4201976" y="2013866"/>
            <a:chExt cx="4087244" cy="186558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FC91DB-AA3C-0641-8A66-983842898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8493" y="2013866"/>
              <a:ext cx="4070727" cy="181420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967368-30EE-E746-80B7-ED907EC79BDB}"/>
                </a:ext>
              </a:extLst>
            </p:cNvPr>
            <p:cNvSpPr/>
            <p:nvPr/>
          </p:nvSpPr>
          <p:spPr>
            <a:xfrm>
              <a:off x="4218493" y="2013866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755C4E-9B9D-7B44-9FD0-D31BEE9AAB96}"/>
                </a:ext>
              </a:extLst>
            </p:cNvPr>
            <p:cNvSpPr/>
            <p:nvPr/>
          </p:nvSpPr>
          <p:spPr>
            <a:xfrm>
              <a:off x="5567083" y="2031550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A497F5-3002-4340-9733-6DA410EEDC04}"/>
                </a:ext>
              </a:extLst>
            </p:cNvPr>
            <p:cNvSpPr/>
            <p:nvPr/>
          </p:nvSpPr>
          <p:spPr>
            <a:xfrm>
              <a:off x="6891021" y="2031550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B79679-E0B1-7F4F-B9DC-42239F64E68E}"/>
                </a:ext>
              </a:extLst>
            </p:cNvPr>
            <p:cNvSpPr/>
            <p:nvPr/>
          </p:nvSpPr>
          <p:spPr>
            <a:xfrm>
              <a:off x="4201976" y="3636239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8EA3E4D-1FF7-704D-AB01-EAD1D6F9B223}"/>
                </a:ext>
              </a:extLst>
            </p:cNvPr>
            <p:cNvSpPr/>
            <p:nvPr/>
          </p:nvSpPr>
          <p:spPr>
            <a:xfrm>
              <a:off x="5458248" y="3605033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F80C4D-A2EE-7E43-9B91-10A6E2AC9A39}"/>
                </a:ext>
              </a:extLst>
            </p:cNvPr>
            <p:cNvSpPr/>
            <p:nvPr/>
          </p:nvSpPr>
          <p:spPr>
            <a:xfrm>
              <a:off x="6714520" y="3533706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20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C4DF11-EE34-6E42-A0A2-D7D7F607EDDC}"/>
              </a:ext>
            </a:extLst>
          </p:cNvPr>
          <p:cNvSpPr/>
          <p:nvPr/>
        </p:nvSpPr>
        <p:spPr>
          <a:xfrm>
            <a:off x="997403" y="499907"/>
            <a:ext cx="1135158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 err="1">
                <a:latin typeface="Times" pitchFamily="2" charset="0"/>
              </a:rPr>
              <a:t>Bjorken</a:t>
            </a:r>
            <a:r>
              <a:rPr lang="en-US" sz="2667" dirty="0">
                <a:latin typeface="Times" pitchFamily="2" charset="0"/>
              </a:rPr>
              <a:t>-expanding kinetic theory in the relaxation time approximation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8E619-E77B-DF46-B400-441CB01F2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828" y="1320280"/>
            <a:ext cx="4858196" cy="581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514E19-E974-0F45-9B70-3E26761CF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067" y="1314807"/>
            <a:ext cx="3391787" cy="586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ABA8C3-4CD7-1F40-A56A-28BE053EB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596" y="3198783"/>
            <a:ext cx="2370135" cy="3235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D194E1-BA50-974E-9700-5A36B0171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355" y="2984033"/>
            <a:ext cx="3601012" cy="7530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7F312FF-9983-6B4F-9620-8ABC753E0C11}"/>
              </a:ext>
            </a:extLst>
          </p:cNvPr>
          <p:cNvSpPr/>
          <p:nvPr/>
        </p:nvSpPr>
        <p:spPr>
          <a:xfrm>
            <a:off x="997403" y="2343183"/>
            <a:ext cx="11351581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>
                <a:latin typeface="Times" pitchFamily="2" charset="0"/>
              </a:rPr>
              <a:t>Evolution </a:t>
            </a:r>
            <a:r>
              <a:rPr lang="en-US" sz="2670" dirty="0">
                <a:latin typeface="Times" pitchFamily="2" charset="0"/>
              </a:rPr>
              <a:t>of moments contributing to the energy density can be rewritten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BE59A1-B77A-6E49-A839-E330CA86A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2822" y="5104527"/>
            <a:ext cx="1669319" cy="4117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FC91D4-1642-3E45-826E-35B152B075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2236" y="5097879"/>
            <a:ext cx="2205149" cy="418413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71567E8-777D-754B-94B9-A3527F70A79D}"/>
              </a:ext>
            </a:extLst>
          </p:cNvPr>
          <p:cNvCxnSpPr>
            <a:cxnSpLocks/>
          </p:cNvCxnSpPr>
          <p:nvPr/>
        </p:nvCxnSpPr>
        <p:spPr>
          <a:xfrm>
            <a:off x="8752420" y="5337080"/>
            <a:ext cx="740120" cy="0"/>
          </a:xfrm>
          <a:prstGeom prst="straightConnector1">
            <a:avLst/>
          </a:prstGeom>
          <a:ln w="38100">
            <a:solidFill>
              <a:srgbClr val="E0410B"/>
            </a:solidFill>
            <a:headEnd type="non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16262F5-BF11-CD40-8C3F-18C0E96B5DF2}"/>
              </a:ext>
            </a:extLst>
          </p:cNvPr>
          <p:cNvSpPr/>
          <p:nvPr/>
        </p:nvSpPr>
        <p:spPr>
          <a:xfrm>
            <a:off x="6034306" y="5709322"/>
            <a:ext cx="525012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 err="1">
                <a:solidFill>
                  <a:srgbClr val="0085F2"/>
                </a:solidFill>
                <a:latin typeface="Times" pitchFamily="2" charset="0"/>
              </a:rPr>
              <a:t>hydrodynamization</a:t>
            </a:r>
            <a:endParaRPr lang="en-US" sz="2667" dirty="0">
              <a:solidFill>
                <a:srgbClr val="0085F2"/>
              </a:solidFill>
              <a:latin typeface="Time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461355-378A-864E-8C21-589BF2C80BBA}"/>
              </a:ext>
            </a:extLst>
          </p:cNvPr>
          <p:cNvSpPr/>
          <p:nvPr/>
        </p:nvSpPr>
        <p:spPr>
          <a:xfrm>
            <a:off x="8752420" y="4130500"/>
            <a:ext cx="317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5F2"/>
                </a:solidFill>
                <a:latin typeface="Times" pitchFamily="2" charset="0"/>
              </a:rPr>
              <a:t>JB</a:t>
            </a:r>
            <a:r>
              <a:rPr lang="en-US" dirty="0">
                <a:latin typeface="Times" pitchFamily="2" charset="0"/>
              </a:rPr>
              <a:t>, Li Yan, Yi Yin [1910.00021]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96129A-ED47-9C45-919E-CF53A48DCE3D}"/>
              </a:ext>
            </a:extLst>
          </p:cNvPr>
          <p:cNvSpPr/>
          <p:nvPr/>
        </p:nvSpPr>
        <p:spPr>
          <a:xfrm>
            <a:off x="2089810" y="3728931"/>
            <a:ext cx="2543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E0410B"/>
                </a:solidFill>
                <a:latin typeface="Times" pitchFamily="2" charset="0"/>
              </a:rPr>
              <a:t>longitudinal expansion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C91FEB8-EAAB-564F-AD3C-CE1F42AAABD2}"/>
              </a:ext>
            </a:extLst>
          </p:cNvPr>
          <p:cNvCxnSpPr/>
          <p:nvPr/>
        </p:nvCxnSpPr>
        <p:spPr>
          <a:xfrm>
            <a:off x="4231413" y="4083146"/>
            <a:ext cx="504496" cy="0"/>
          </a:xfrm>
          <a:prstGeom prst="straightConnector1">
            <a:avLst/>
          </a:prstGeom>
          <a:ln>
            <a:solidFill>
              <a:srgbClr val="0085F2"/>
            </a:solidFill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9EA8ECE-4106-1B48-86F9-55A4FC5BFF9C}"/>
              </a:ext>
            </a:extLst>
          </p:cNvPr>
          <p:cNvSpPr/>
          <p:nvPr/>
        </p:nvSpPr>
        <p:spPr>
          <a:xfrm>
            <a:off x="3603175" y="3865597"/>
            <a:ext cx="3026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E0410B"/>
                </a:solidFill>
                <a:latin typeface="Times" pitchFamily="2" charset="0"/>
              </a:rPr>
              <a:t>collisions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7A599B7-F84B-1A41-9771-B138B88F9209}"/>
              </a:ext>
            </a:extLst>
          </p:cNvPr>
          <p:cNvSpPr/>
          <p:nvPr/>
        </p:nvSpPr>
        <p:spPr>
          <a:xfrm>
            <a:off x="2681995" y="6454042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 pitchFamily="2" charset="0"/>
              </a:rPr>
              <a:t>Fig adapted from [1805.00961]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1198A-C6C7-1C4D-872D-F50F5508A6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108" y="5546447"/>
            <a:ext cx="285812" cy="2078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1B19262-338B-9845-A88F-E8AB92F966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8172" y="5552543"/>
            <a:ext cx="285812" cy="2078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13C17D-E234-4B4B-8F38-D0E05BE51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7642" y="5546447"/>
            <a:ext cx="285812" cy="2078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732249-3039-5144-809A-22621FB36A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8495" y="4527950"/>
            <a:ext cx="295048" cy="2023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264CF06-C79C-4947-AAB7-78FE6402C8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3461" y="4551769"/>
            <a:ext cx="295048" cy="2023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209056-13D9-BD48-A613-C2F55597CF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7193" y="4539577"/>
            <a:ext cx="295048" cy="2023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354285E-0F36-654C-BCE3-5DDF103884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2150" y="3039428"/>
            <a:ext cx="1524607" cy="6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24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21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C4DF11-EE34-6E42-A0A2-D7D7F607EDDC}"/>
              </a:ext>
            </a:extLst>
          </p:cNvPr>
          <p:cNvSpPr/>
          <p:nvPr/>
        </p:nvSpPr>
        <p:spPr>
          <a:xfrm>
            <a:off x="935736" y="524256"/>
            <a:ext cx="1115568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>
                <a:latin typeface="Times" pitchFamily="2" charset="0"/>
              </a:rPr>
              <a:t>Do hydrodynamic modes dominate the evolution far from equilibrium?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CDEFF-9FB1-7541-994A-E5D7CADC0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35" y="2328671"/>
            <a:ext cx="4847617" cy="30848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E98BB92-ED04-D140-8844-67EE796CAA46}"/>
              </a:ext>
            </a:extLst>
          </p:cNvPr>
          <p:cNvSpPr/>
          <p:nvPr/>
        </p:nvSpPr>
        <p:spPr>
          <a:xfrm>
            <a:off x="2880809" y="2328671"/>
            <a:ext cx="2300791" cy="2913889"/>
          </a:xfrm>
          <a:prstGeom prst="rect">
            <a:avLst/>
          </a:prstGeom>
          <a:noFill/>
          <a:ln w="38100">
            <a:solidFill>
              <a:srgbClr val="0085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146858-FFB0-BA4F-8767-0E00799E695D}"/>
              </a:ext>
            </a:extLst>
          </p:cNvPr>
          <p:cNvSpPr/>
          <p:nvPr/>
        </p:nvSpPr>
        <p:spPr>
          <a:xfrm>
            <a:off x="3450560" y="1743455"/>
            <a:ext cx="1161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8593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22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C4DF11-EE34-6E42-A0A2-D7D7F607EDDC}"/>
              </a:ext>
            </a:extLst>
          </p:cNvPr>
          <p:cNvSpPr/>
          <p:nvPr/>
        </p:nvSpPr>
        <p:spPr>
          <a:xfrm>
            <a:off x="935736" y="524256"/>
            <a:ext cx="1115568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>
                <a:latin typeface="Times" pitchFamily="2" charset="0"/>
              </a:rPr>
              <a:t>Do hydrodynamic modes dominate the evolution far from equilibrium?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CDEFF-9FB1-7541-994A-E5D7CADC0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35" y="2328671"/>
            <a:ext cx="4847617" cy="30848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E98BB92-ED04-D140-8844-67EE796CAA46}"/>
              </a:ext>
            </a:extLst>
          </p:cNvPr>
          <p:cNvSpPr/>
          <p:nvPr/>
        </p:nvSpPr>
        <p:spPr>
          <a:xfrm>
            <a:off x="2880809" y="2328671"/>
            <a:ext cx="2300791" cy="2913889"/>
          </a:xfrm>
          <a:prstGeom prst="rect">
            <a:avLst/>
          </a:prstGeom>
          <a:noFill/>
          <a:ln w="38100">
            <a:solidFill>
              <a:srgbClr val="0085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146858-FFB0-BA4F-8767-0E00799E695D}"/>
              </a:ext>
            </a:extLst>
          </p:cNvPr>
          <p:cNvSpPr/>
          <p:nvPr/>
        </p:nvSpPr>
        <p:spPr>
          <a:xfrm>
            <a:off x="3450560" y="1743455"/>
            <a:ext cx="1161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3E685-418A-844D-8933-FF8694B26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9" y="1938306"/>
            <a:ext cx="6361231" cy="4048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7C85A87-6835-8043-848B-B468467FEB06}"/>
                  </a:ext>
                </a:extLst>
              </p:cNvPr>
              <p:cNvSpPr/>
              <p:nvPr/>
            </p:nvSpPr>
            <p:spPr>
              <a:xfrm>
                <a:off x="2253953" y="5791952"/>
                <a:ext cx="851924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3200" dirty="0">
                    <a:solidFill>
                      <a:srgbClr val="E0410B"/>
                    </a:solidFill>
                    <a:latin typeface="Times" pitchFamily="2" charset="0"/>
                  </a:rPr>
                  <a:t>Contribution from (evolving) ground state of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E0410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US" sz="3200" dirty="0">
                  <a:solidFill>
                    <a:srgbClr val="E0410B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7C85A87-6835-8043-848B-B468467FEB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3953" y="5791952"/>
                <a:ext cx="8519246" cy="584775"/>
              </a:xfrm>
              <a:prstGeom prst="rect">
                <a:avLst/>
              </a:prstGeom>
              <a:blipFill>
                <a:blip r:embed="rId5"/>
                <a:stretch>
                  <a:fillRect t="-15217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669CE44E-B95D-494D-918F-5AD7258AD3CC}"/>
              </a:ext>
            </a:extLst>
          </p:cNvPr>
          <p:cNvSpPr/>
          <p:nvPr/>
        </p:nvSpPr>
        <p:spPr>
          <a:xfrm>
            <a:off x="7022633" y="6376727"/>
            <a:ext cx="317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5F2"/>
                </a:solidFill>
                <a:latin typeface="Times" pitchFamily="2" charset="0"/>
              </a:rPr>
              <a:t>JB</a:t>
            </a:r>
            <a:r>
              <a:rPr lang="en-US" dirty="0">
                <a:latin typeface="Times" pitchFamily="2" charset="0"/>
              </a:rPr>
              <a:t>, Li Yan, Yi Yin [1910.00021]</a:t>
            </a:r>
          </a:p>
        </p:txBody>
      </p:sp>
    </p:spTree>
    <p:extLst>
      <p:ext uri="{BB962C8B-B14F-4D97-AF65-F5344CB8AC3E}">
        <p14:creationId xmlns:p14="http://schemas.microsoft.com/office/powerpoint/2010/main" val="170756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23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C4DF11-EE34-6E42-A0A2-D7D7F607EDDC}"/>
              </a:ext>
            </a:extLst>
          </p:cNvPr>
          <p:cNvSpPr/>
          <p:nvPr/>
        </p:nvSpPr>
        <p:spPr>
          <a:xfrm>
            <a:off x="935736" y="524256"/>
            <a:ext cx="1115568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>
                <a:latin typeface="Times" pitchFamily="2" charset="0"/>
              </a:rPr>
              <a:t>Do hydrodynamic modes dominate the evolution far from equilibrium?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CDEFF-9FB1-7541-994A-E5D7CADC0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35" y="2328671"/>
            <a:ext cx="4847617" cy="30848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E98BB92-ED04-D140-8844-67EE796CAA46}"/>
              </a:ext>
            </a:extLst>
          </p:cNvPr>
          <p:cNvSpPr/>
          <p:nvPr/>
        </p:nvSpPr>
        <p:spPr>
          <a:xfrm>
            <a:off x="2880809" y="2328671"/>
            <a:ext cx="2300791" cy="2913889"/>
          </a:xfrm>
          <a:prstGeom prst="rect">
            <a:avLst/>
          </a:prstGeom>
          <a:noFill/>
          <a:ln w="38100">
            <a:solidFill>
              <a:srgbClr val="0085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146858-FFB0-BA4F-8767-0E00799E695D}"/>
              </a:ext>
            </a:extLst>
          </p:cNvPr>
          <p:cNvSpPr/>
          <p:nvPr/>
        </p:nvSpPr>
        <p:spPr>
          <a:xfrm>
            <a:off x="3450560" y="1743455"/>
            <a:ext cx="1161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CE44E-B95D-494D-918F-5AD7258AD3CC}"/>
              </a:ext>
            </a:extLst>
          </p:cNvPr>
          <p:cNvSpPr/>
          <p:nvPr/>
        </p:nvSpPr>
        <p:spPr>
          <a:xfrm>
            <a:off x="7022633" y="6376727"/>
            <a:ext cx="3535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5F2"/>
                </a:solidFill>
                <a:latin typeface="Times" pitchFamily="2" charset="0"/>
              </a:rPr>
              <a:t>JB</a:t>
            </a:r>
            <a:r>
              <a:rPr lang="en-US" dirty="0">
                <a:latin typeface="Times" pitchFamily="2" charset="0"/>
              </a:rPr>
              <a:t>, Li Yan, Yi Yin (upcoming work)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297E8F-3163-3941-B742-A65CCF1FD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8" y="1938306"/>
            <a:ext cx="6361232" cy="4048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92E475-6D3A-B846-9097-0502A3F24EA8}"/>
                  </a:ext>
                </a:extLst>
              </p:cNvPr>
              <p:cNvSpPr/>
              <p:nvPr/>
            </p:nvSpPr>
            <p:spPr>
              <a:xfrm>
                <a:off x="2453833" y="5803883"/>
                <a:ext cx="93223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3200" dirty="0">
                    <a:solidFill>
                      <a:srgbClr val="E0410B"/>
                    </a:solidFill>
                    <a:latin typeface="Times" pitchFamily="2" charset="0"/>
                  </a:rPr>
                  <a:t>LO contribution from excited states of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E0410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US" sz="3200" dirty="0">
                  <a:solidFill>
                    <a:srgbClr val="E0410B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92E475-6D3A-B846-9097-0502A3F24E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833" y="5803883"/>
                <a:ext cx="9322351" cy="584775"/>
              </a:xfrm>
              <a:prstGeom prst="rect">
                <a:avLst/>
              </a:prstGeom>
              <a:blipFill>
                <a:blip r:embed="rId5"/>
                <a:stretch>
                  <a:fillRect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8847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8017987-B37D-744D-A8B8-416CDFBF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199" y="-54429"/>
            <a:ext cx="7883443" cy="501673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43CC7A-BE72-B940-BD48-D3C00F4BA8FA}"/>
              </a:ext>
            </a:extLst>
          </p:cNvPr>
          <p:cNvGrpSpPr/>
          <p:nvPr/>
        </p:nvGrpSpPr>
        <p:grpSpPr>
          <a:xfrm>
            <a:off x="1967856" y="4770796"/>
            <a:ext cx="9265767" cy="1770378"/>
            <a:chOff x="1542434" y="2629326"/>
            <a:chExt cx="6949325" cy="132778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53BB0CE-D2C3-C149-8BAE-478B3D23EEAE}"/>
                </a:ext>
              </a:extLst>
            </p:cNvPr>
            <p:cNvCxnSpPr>
              <a:cxnSpLocks/>
            </p:cNvCxnSpPr>
            <p:nvPr/>
          </p:nvCxnSpPr>
          <p:spPr>
            <a:xfrm>
              <a:off x="1882237" y="3541262"/>
              <a:ext cx="6609522" cy="0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none" w="lg" len="lg"/>
              <a:tailEnd type="triangle" w="med" len="med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4AB9679-F85D-2F47-AF84-D9FB34132315}"/>
                </a:ext>
              </a:extLst>
            </p:cNvPr>
            <p:cNvCxnSpPr/>
            <p:nvPr/>
          </p:nvCxnSpPr>
          <p:spPr>
            <a:xfrm>
              <a:off x="3746654" y="3420076"/>
              <a:ext cx="0" cy="23853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4EB86A-D86D-5848-8D94-D233114A63CE}"/>
                </a:ext>
              </a:extLst>
            </p:cNvPr>
            <p:cNvCxnSpPr>
              <a:cxnSpLocks/>
            </p:cNvCxnSpPr>
            <p:nvPr/>
          </p:nvCxnSpPr>
          <p:spPr>
            <a:xfrm>
              <a:off x="6244193" y="3439781"/>
              <a:ext cx="0" cy="23853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F85220-C8DE-4B48-943D-074C8C77957F}"/>
                </a:ext>
              </a:extLst>
            </p:cNvPr>
            <p:cNvSpPr txBox="1"/>
            <p:nvPr/>
          </p:nvSpPr>
          <p:spPr>
            <a:xfrm>
              <a:off x="2002750" y="2629326"/>
              <a:ext cx="1639956" cy="684899"/>
            </a:xfrm>
            <a:prstGeom prst="rect">
              <a:avLst/>
            </a:prstGeom>
            <a:solidFill>
              <a:srgbClr val="55D13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>
                  <a:latin typeface="Times" pitchFamily="2" charset="0"/>
                </a:rPr>
                <a:t>Many modes are important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03179A-5BE2-B34D-A832-29A587464FB2}"/>
                </a:ext>
              </a:extLst>
            </p:cNvPr>
            <p:cNvSpPr txBox="1"/>
            <p:nvPr/>
          </p:nvSpPr>
          <p:spPr>
            <a:xfrm>
              <a:off x="3849158" y="2629326"/>
              <a:ext cx="2302549" cy="684899"/>
            </a:xfrm>
            <a:prstGeom prst="rect">
              <a:avLst/>
            </a:prstGeom>
            <a:solidFill>
              <a:srgbClr val="EE716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>
                  <a:latin typeface="Times" pitchFamily="2" charset="0"/>
                </a:rPr>
                <a:t>“Pre-hydrodynamic” modes dominate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6DF6FD-1BC7-5C4E-8D30-CAA3532E0C85}"/>
                </a:ext>
              </a:extLst>
            </p:cNvPr>
            <p:cNvSpPr txBox="1"/>
            <p:nvPr/>
          </p:nvSpPr>
          <p:spPr>
            <a:xfrm>
              <a:off x="6358159" y="2629326"/>
              <a:ext cx="1980632" cy="684899"/>
            </a:xfrm>
            <a:prstGeom prst="rect">
              <a:avLst/>
            </a:prstGeom>
            <a:solidFill>
              <a:srgbClr val="00A9F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>
                  <a:latin typeface="Times" pitchFamily="2" charset="0"/>
                </a:rPr>
                <a:t>Hydrodynamic modes dominate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EA059B2-C3FE-FE46-B8E3-3B88B3606673}"/>
                    </a:ext>
                  </a:extLst>
                </p:cNvPr>
                <p:cNvSpPr txBox="1"/>
                <p:nvPr/>
              </p:nvSpPr>
              <p:spPr>
                <a:xfrm>
                  <a:off x="3453336" y="3635898"/>
                  <a:ext cx="5866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Redu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EA059B2-C3FE-FE46-B8E3-3B88B36066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3336" y="3635898"/>
                  <a:ext cx="586651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4839" r="-3226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E43C4E7-0B07-F24F-8ED6-8B084E609848}"/>
                    </a:ext>
                  </a:extLst>
                </p:cNvPr>
                <p:cNvSpPr txBox="1"/>
                <p:nvPr/>
              </p:nvSpPr>
              <p:spPr>
                <a:xfrm>
                  <a:off x="5904388" y="3654623"/>
                  <a:ext cx="678022" cy="3024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Hydro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E43C4E7-0B07-F24F-8ED6-8B084E609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4388" y="3654623"/>
                  <a:ext cx="678022" cy="302487"/>
                </a:xfrm>
                <a:prstGeom prst="rect">
                  <a:avLst/>
                </a:prstGeom>
                <a:blipFill>
                  <a:blip r:embed="rId5"/>
                  <a:stretch>
                    <a:fillRect l="-4225" r="-5634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2136498-D371-D143-96D3-DF5FAF92092F}"/>
                    </a:ext>
                  </a:extLst>
                </p:cNvPr>
                <p:cNvSpPr txBox="1"/>
                <p:nvPr/>
              </p:nvSpPr>
              <p:spPr>
                <a:xfrm>
                  <a:off x="1542434" y="3399865"/>
                  <a:ext cx="16244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2136498-D371-D143-96D3-DF5FAF9209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2434" y="3399865"/>
                  <a:ext cx="16244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1111" r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43F87D5-5AA0-3546-9624-37DF9FA8CAA3}"/>
              </a:ext>
            </a:extLst>
          </p:cNvPr>
          <p:cNvSpPr/>
          <p:nvPr/>
        </p:nvSpPr>
        <p:spPr>
          <a:xfrm>
            <a:off x="2737925" y="954234"/>
            <a:ext cx="5375628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>
                <a:solidFill>
                  <a:srgbClr val="E0410B"/>
                </a:solidFill>
                <a:latin typeface="Times" pitchFamily="2" charset="0"/>
              </a:rPr>
              <a:t>Single “pre-hydrodynamic” mode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470B47-7493-9748-A0DA-92E23FB344C9}"/>
              </a:ext>
            </a:extLst>
          </p:cNvPr>
          <p:cNvCxnSpPr>
            <a:cxnSpLocks/>
          </p:cNvCxnSpPr>
          <p:nvPr/>
        </p:nvCxnSpPr>
        <p:spPr>
          <a:xfrm flipV="1">
            <a:off x="4906815" y="404529"/>
            <a:ext cx="0" cy="536927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71016F-1B3A-E045-8174-5E63835B6DA3}"/>
              </a:ext>
            </a:extLst>
          </p:cNvPr>
          <p:cNvCxnSpPr>
            <a:cxnSpLocks/>
          </p:cNvCxnSpPr>
          <p:nvPr/>
        </p:nvCxnSpPr>
        <p:spPr>
          <a:xfrm flipV="1">
            <a:off x="8236867" y="404530"/>
            <a:ext cx="0" cy="539365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E9D0E09-E237-9149-B6C9-DBE0A55FC465}"/>
              </a:ext>
            </a:extLst>
          </p:cNvPr>
          <p:cNvSpPr/>
          <p:nvPr/>
        </p:nvSpPr>
        <p:spPr>
          <a:xfrm>
            <a:off x="8694476" y="1205617"/>
            <a:ext cx="317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5F2"/>
                </a:solidFill>
                <a:latin typeface="Times" pitchFamily="2" charset="0"/>
              </a:rPr>
              <a:t>JB</a:t>
            </a:r>
            <a:r>
              <a:rPr lang="en-US" dirty="0">
                <a:latin typeface="Times" pitchFamily="2" charset="0"/>
              </a:rPr>
              <a:t>, Li Yan, Yi Yin [1910.00021]</a:t>
            </a:r>
          </a:p>
        </p:txBody>
      </p:sp>
    </p:spTree>
    <p:extLst>
      <p:ext uri="{BB962C8B-B14F-4D97-AF65-F5344CB8AC3E}">
        <p14:creationId xmlns:p14="http://schemas.microsoft.com/office/powerpoint/2010/main" val="3878939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25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-2575482" y="1328653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E0410B"/>
                </a:solidFill>
                <a:latin typeface="Times" pitchFamily="2" charset="0"/>
              </a:rPr>
              <a:t>Adiabatic theorem: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E364F-9E3F-3144-942B-61927F0158E7}"/>
              </a:ext>
            </a:extLst>
          </p:cNvPr>
          <p:cNvSpPr/>
          <p:nvPr/>
        </p:nvSpPr>
        <p:spPr>
          <a:xfrm>
            <a:off x="1029109" y="2393885"/>
            <a:ext cx="99252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“A system prepared in its (instantaneous) ground state will remain in its (instantaneous) ground state under adiabatic evolution of the Hamiltonian</a:t>
            </a:r>
            <a:r>
              <a:rPr lang="en-US" sz="3200" dirty="0">
                <a:solidFill>
                  <a:srgbClr val="2F60FF"/>
                </a:solidFill>
                <a:latin typeface="Times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7801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26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DE5B59-1C17-474D-A3C5-0ECA338A9B64}"/>
              </a:ext>
            </a:extLst>
          </p:cNvPr>
          <p:cNvSpPr/>
          <p:nvPr/>
        </p:nvSpPr>
        <p:spPr>
          <a:xfrm>
            <a:off x="445639" y="382648"/>
            <a:ext cx="10356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Is the system prepared in the instantaneous ground state?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143E31-37D8-1845-A307-DFF7102F6C27}"/>
              </a:ext>
            </a:extLst>
          </p:cNvPr>
          <p:cNvGrpSpPr/>
          <p:nvPr/>
        </p:nvGrpSpPr>
        <p:grpSpPr>
          <a:xfrm>
            <a:off x="1682153" y="1841264"/>
            <a:ext cx="7883443" cy="5016736"/>
            <a:chOff x="1678705" y="1473039"/>
            <a:chExt cx="7883443" cy="501673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4333795-BF3C-874C-AED6-1D591A2A1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8705" y="1473039"/>
              <a:ext cx="7883443" cy="501673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0D6A09F-0E35-1047-A362-58C107C1C220}"/>
                </a:ext>
              </a:extLst>
            </p:cNvPr>
            <p:cNvSpPr/>
            <p:nvPr/>
          </p:nvSpPr>
          <p:spPr>
            <a:xfrm>
              <a:off x="3298934" y="1910905"/>
              <a:ext cx="129240" cy="3141852"/>
            </a:xfrm>
            <a:prstGeom prst="rect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D2B5D51-7594-674D-9D89-E7148B146054}"/>
                </a:ext>
              </a:extLst>
            </p:cNvPr>
            <p:cNvSpPr/>
            <p:nvPr/>
          </p:nvSpPr>
          <p:spPr>
            <a:xfrm>
              <a:off x="5571475" y="1910905"/>
              <a:ext cx="3535949" cy="3141852"/>
            </a:xfrm>
            <a:prstGeom prst="rect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5B131D-D5E8-8946-BCCB-AE8E02240709}"/>
                </a:ext>
              </a:extLst>
            </p:cNvPr>
            <p:cNvSpPr/>
            <p:nvPr/>
          </p:nvSpPr>
          <p:spPr>
            <a:xfrm>
              <a:off x="3298934" y="1792224"/>
              <a:ext cx="5808490" cy="118681"/>
            </a:xfrm>
            <a:prstGeom prst="rect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4496ED-2250-D64E-9001-CB1916529F62}"/>
                </a:ext>
              </a:extLst>
            </p:cNvPr>
            <p:cNvSpPr/>
            <p:nvPr/>
          </p:nvSpPr>
          <p:spPr>
            <a:xfrm>
              <a:off x="3298934" y="5052757"/>
              <a:ext cx="5808490" cy="114200"/>
            </a:xfrm>
            <a:prstGeom prst="rect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A44DA1C-A20F-8344-8389-3BE4A2387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723" y="1271173"/>
            <a:ext cx="1992963" cy="3461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DC97D7-A097-9244-80B7-11C8B3A46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148" y="1241792"/>
            <a:ext cx="1176608" cy="38925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4E06B50-9076-184C-B507-B2190CA595DF}"/>
              </a:ext>
            </a:extLst>
          </p:cNvPr>
          <p:cNvSpPr/>
          <p:nvPr/>
        </p:nvSpPr>
        <p:spPr>
          <a:xfrm>
            <a:off x="1114547" y="1177531"/>
            <a:ext cx="34043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At early times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072110-712C-8644-8654-96B860CCBFB3}"/>
              </a:ext>
            </a:extLst>
          </p:cNvPr>
          <p:cNvCxnSpPr/>
          <p:nvPr/>
        </p:nvCxnSpPr>
        <p:spPr>
          <a:xfrm>
            <a:off x="5611758" y="1462697"/>
            <a:ext cx="72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970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27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DE5B59-1C17-474D-A3C5-0ECA338A9B64}"/>
              </a:ext>
            </a:extLst>
          </p:cNvPr>
          <p:cNvSpPr/>
          <p:nvPr/>
        </p:nvSpPr>
        <p:spPr>
          <a:xfrm>
            <a:off x="445639" y="382648"/>
            <a:ext cx="10356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Is the system prepared in the instantaneous ground state?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4155C18-5AC2-F74D-AD79-14BAC60E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723" y="1271173"/>
            <a:ext cx="1992963" cy="3461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7D7816-5EEC-5D4A-9E9F-F0ABC9EA2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148" y="1241792"/>
            <a:ext cx="1176608" cy="3892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EBB054-ABD8-9044-9BA7-1EEB514A1A31}"/>
              </a:ext>
            </a:extLst>
          </p:cNvPr>
          <p:cNvSpPr/>
          <p:nvPr/>
        </p:nvSpPr>
        <p:spPr>
          <a:xfrm>
            <a:off x="1114547" y="1177531"/>
            <a:ext cx="34043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At early times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D8177-30CD-BD44-9336-35CB83AF40C8}"/>
              </a:ext>
            </a:extLst>
          </p:cNvPr>
          <p:cNvCxnSpPr/>
          <p:nvPr/>
        </p:nvCxnSpPr>
        <p:spPr>
          <a:xfrm>
            <a:off x="5611758" y="1462697"/>
            <a:ext cx="72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C1AF9-F89D-D240-ABBF-B2A61DC5B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032" y="1731569"/>
            <a:ext cx="1450711" cy="77937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87FA64-9832-0F4B-92B5-815156A545EA}"/>
              </a:ext>
            </a:extLst>
          </p:cNvPr>
          <p:cNvSpPr/>
          <p:nvPr/>
        </p:nvSpPr>
        <p:spPr>
          <a:xfrm>
            <a:off x="8507607" y="1013415"/>
            <a:ext cx="3535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(gapped from longitudinal expansion)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D37367-9D5F-2641-9690-5B708E6386A7}"/>
              </a:ext>
            </a:extLst>
          </p:cNvPr>
          <p:cNvSpPr/>
          <p:nvPr/>
        </p:nvSpPr>
        <p:spPr>
          <a:xfrm>
            <a:off x="1628582" y="1980230"/>
            <a:ext cx="3552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Contribution from eigenstates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06A0F9-4D99-4045-AA6A-A9DCE422E16D}"/>
              </a:ext>
            </a:extLst>
          </p:cNvPr>
          <p:cNvSpPr/>
          <p:nvPr/>
        </p:nvSpPr>
        <p:spPr>
          <a:xfrm>
            <a:off x="6638544" y="1988497"/>
            <a:ext cx="5483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Times" pitchFamily="2" charset="0"/>
              </a:rPr>
              <a:t>Gap               drives system to ground state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2D76FD-D645-8948-A484-EED6C3CAD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4003" y="2065517"/>
            <a:ext cx="966816" cy="3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35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153863D-6770-574A-B7B7-6FD49C4A9585}"/>
              </a:ext>
            </a:extLst>
          </p:cNvPr>
          <p:cNvGrpSpPr/>
          <p:nvPr/>
        </p:nvGrpSpPr>
        <p:grpSpPr>
          <a:xfrm>
            <a:off x="2674839" y="2372506"/>
            <a:ext cx="6744676" cy="4305671"/>
            <a:chOff x="2337143" y="1570779"/>
            <a:chExt cx="6844488" cy="43555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827D29-56AD-AB4C-8C24-BC009573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7143" y="1570779"/>
              <a:ext cx="6844488" cy="4355584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9F2E7F-EABF-9D4F-99FB-1077333814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1745" y="2001897"/>
              <a:ext cx="0" cy="2659620"/>
            </a:xfrm>
            <a:prstGeom prst="line">
              <a:avLst/>
            </a:prstGeom>
            <a:ln w="31750">
              <a:solidFill>
                <a:srgbClr val="00BC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2502E6-E0DC-FD43-8B11-43DD8CAEDA6E}"/>
                </a:ext>
              </a:extLst>
            </p:cNvPr>
            <p:cNvSpPr/>
            <p:nvPr/>
          </p:nvSpPr>
          <p:spPr>
            <a:xfrm>
              <a:off x="4257522" y="2680961"/>
              <a:ext cx="24110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  <a:latin typeface="Times" pitchFamily="2" charset="0"/>
                </a:rPr>
                <a:t>Contribution from many eigenstates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F8600A1-7F63-CF40-B7DB-DAAE0B673C18}"/>
                    </a:ext>
                  </a:extLst>
                </p:cNvPr>
                <p:cNvSpPr/>
                <p:nvPr/>
              </p:nvSpPr>
              <p:spPr>
                <a:xfrm>
                  <a:off x="6570632" y="2680961"/>
                  <a:ext cx="2411030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00B050"/>
                      </a:solidFill>
                      <a:latin typeface="Times" pitchFamily="2" charset="0"/>
                    </a:rPr>
                    <a:t>Ground state</a:t>
                  </a:r>
                </a:p>
                <a:p>
                  <a:pPr algn="ctr"/>
                  <a:r>
                    <a:rPr lang="en-US" sz="2000" dirty="0">
                      <a:solidFill>
                        <a:srgbClr val="00B050"/>
                      </a:solidFill>
                      <a:latin typeface="Times" pitchFamily="2" charset="0"/>
                    </a:rPr>
                    <a:t>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a14:m>
                  <a:endParaRPr lang="en-US" sz="2000" dirty="0">
                    <a:solidFill>
                      <a:srgbClr val="00B050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F8600A1-7F63-CF40-B7DB-DAAE0B673C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0632" y="2680961"/>
                  <a:ext cx="2411030" cy="707886"/>
                </a:xfrm>
                <a:prstGeom prst="rect">
                  <a:avLst/>
                </a:prstGeom>
                <a:blipFill>
                  <a:blip r:embed="rId4"/>
                  <a:stretch>
                    <a:fillRect t="-3571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28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DE5B59-1C17-474D-A3C5-0ECA338A9B64}"/>
              </a:ext>
            </a:extLst>
          </p:cNvPr>
          <p:cNvSpPr/>
          <p:nvPr/>
        </p:nvSpPr>
        <p:spPr>
          <a:xfrm>
            <a:off x="445639" y="382648"/>
            <a:ext cx="10356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Is the system prepared in the instantaneous ground state?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4155C18-5AC2-F74D-AD79-14BAC60E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723" y="1271173"/>
            <a:ext cx="1992963" cy="3461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7D7816-5EEC-5D4A-9E9F-F0ABC9EA2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148" y="1241792"/>
            <a:ext cx="1176608" cy="3892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EBB054-ABD8-9044-9BA7-1EEB514A1A31}"/>
              </a:ext>
            </a:extLst>
          </p:cNvPr>
          <p:cNvSpPr/>
          <p:nvPr/>
        </p:nvSpPr>
        <p:spPr>
          <a:xfrm>
            <a:off x="1114547" y="1177531"/>
            <a:ext cx="34043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At early times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D8177-30CD-BD44-9336-35CB83AF40C8}"/>
              </a:ext>
            </a:extLst>
          </p:cNvPr>
          <p:cNvCxnSpPr/>
          <p:nvPr/>
        </p:nvCxnSpPr>
        <p:spPr>
          <a:xfrm>
            <a:off x="5611758" y="1462697"/>
            <a:ext cx="72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C1AF9-F89D-D240-ABBF-B2A61DC5B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032" y="1731569"/>
            <a:ext cx="1450711" cy="77937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87FA64-9832-0F4B-92B5-815156A545EA}"/>
              </a:ext>
            </a:extLst>
          </p:cNvPr>
          <p:cNvSpPr/>
          <p:nvPr/>
        </p:nvSpPr>
        <p:spPr>
          <a:xfrm>
            <a:off x="8507607" y="1013415"/>
            <a:ext cx="3535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(gapped from longitudinal expansion)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D37367-9D5F-2641-9690-5B708E6386A7}"/>
              </a:ext>
            </a:extLst>
          </p:cNvPr>
          <p:cNvSpPr/>
          <p:nvPr/>
        </p:nvSpPr>
        <p:spPr>
          <a:xfrm>
            <a:off x="1628582" y="1980230"/>
            <a:ext cx="3552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Contribution from eigenstates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06A0F9-4D99-4045-AA6A-A9DCE422E16D}"/>
              </a:ext>
            </a:extLst>
          </p:cNvPr>
          <p:cNvSpPr/>
          <p:nvPr/>
        </p:nvSpPr>
        <p:spPr>
          <a:xfrm>
            <a:off x="6638544" y="1988497"/>
            <a:ext cx="5483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Times" pitchFamily="2" charset="0"/>
              </a:rPr>
              <a:t>Gap               drives system to ground state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B4B8F-DEF9-2648-B07C-41A606B2B742}"/>
              </a:ext>
            </a:extLst>
          </p:cNvPr>
          <p:cNvSpPr/>
          <p:nvPr/>
        </p:nvSpPr>
        <p:spPr>
          <a:xfrm>
            <a:off x="2760674" y="6349197"/>
            <a:ext cx="8115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" pitchFamily="2" charset="0"/>
              </a:rPr>
              <a:t>Similar conclusion to </a:t>
            </a:r>
            <a:r>
              <a:rPr lang="en-US" sz="2000" dirty="0" err="1">
                <a:latin typeface="Times" pitchFamily="2" charset="0"/>
              </a:rPr>
              <a:t>Kurkela</a:t>
            </a:r>
            <a:r>
              <a:rPr lang="en-US" sz="2000" dirty="0">
                <a:latin typeface="Times" pitchFamily="2" charset="0"/>
              </a:rPr>
              <a:t>, van der </a:t>
            </a:r>
            <a:r>
              <a:rPr lang="en-US" sz="2000" dirty="0" err="1">
                <a:latin typeface="Times" pitchFamily="2" charset="0"/>
              </a:rPr>
              <a:t>Schee</a:t>
            </a:r>
            <a:r>
              <a:rPr lang="en-US" sz="2000" dirty="0">
                <a:latin typeface="Times" pitchFamily="2" charset="0"/>
              </a:rPr>
              <a:t>, Wiedemann, Wu [1907.08101]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7BA17-C15D-C045-B814-366E4BA7DC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0875" y="5916660"/>
            <a:ext cx="849794" cy="361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2D76FD-D645-8948-A484-EED6C3CAD2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4003" y="2065517"/>
            <a:ext cx="966816" cy="3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7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4C9B1759-6D2E-BD4C-AD7B-485D7FD68A96}"/>
              </a:ext>
            </a:extLst>
          </p:cNvPr>
          <p:cNvGrpSpPr/>
          <p:nvPr/>
        </p:nvGrpSpPr>
        <p:grpSpPr>
          <a:xfrm>
            <a:off x="1965184" y="1734047"/>
            <a:ext cx="2888796" cy="2225443"/>
            <a:chOff x="931808" y="2395426"/>
            <a:chExt cx="2166597" cy="166908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F0F1969-2801-8E4D-9D74-A2D2E6615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808" y="2395426"/>
              <a:ext cx="2166597" cy="166908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D15D11D-8910-5B42-AA83-7AC0522AFFC3}"/>
                </a:ext>
              </a:extLst>
            </p:cNvPr>
            <p:cNvSpPr/>
            <p:nvPr/>
          </p:nvSpPr>
          <p:spPr>
            <a:xfrm>
              <a:off x="1474875" y="2606700"/>
              <a:ext cx="1141645" cy="114051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2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88BC6E-4632-854E-AAC3-61D93B4B98C9}"/>
              </a:ext>
            </a:extLst>
          </p:cNvPr>
          <p:cNvCxnSpPr>
            <a:cxnSpLocks/>
          </p:cNvCxnSpPr>
          <p:nvPr/>
        </p:nvCxnSpPr>
        <p:spPr>
          <a:xfrm>
            <a:off x="2763392" y="1661052"/>
            <a:ext cx="7768607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0E3211-24D2-BC49-A0FC-A3258DB28575}"/>
              </a:ext>
            </a:extLst>
          </p:cNvPr>
          <p:cNvCxnSpPr>
            <a:cxnSpLocks/>
          </p:cNvCxnSpPr>
          <p:nvPr/>
        </p:nvCxnSpPr>
        <p:spPr>
          <a:xfrm>
            <a:off x="3415192" y="1521196"/>
            <a:ext cx="0" cy="29736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8C0937-12B3-5E4C-9753-A23F19327479}"/>
              </a:ext>
            </a:extLst>
          </p:cNvPr>
          <p:cNvSpPr/>
          <p:nvPr/>
        </p:nvSpPr>
        <p:spPr>
          <a:xfrm>
            <a:off x="-1547430" y="447093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317CFE"/>
                </a:solidFill>
                <a:latin typeface="Times" pitchFamily="2" charset="0"/>
              </a:rPr>
              <a:t>Perfect liquid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00529BC-674D-D14F-939D-80BD38346FC5}"/>
                  </a:ext>
                </a:extLst>
              </p:cNvPr>
              <p:cNvSpPr/>
              <p:nvPr/>
            </p:nvSpPr>
            <p:spPr>
              <a:xfrm>
                <a:off x="-1668854" y="1033206"/>
                <a:ext cx="9925243" cy="502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667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667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00529BC-674D-D14F-939D-80BD38346F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68854" y="1033206"/>
                <a:ext cx="9925243" cy="5027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1418532D-B604-A641-B9B7-217FB1CEE95C}"/>
              </a:ext>
            </a:extLst>
          </p:cNvPr>
          <p:cNvSpPr/>
          <p:nvPr/>
        </p:nvSpPr>
        <p:spPr>
          <a:xfrm>
            <a:off x="1351277" y="3649796"/>
            <a:ext cx="380085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Suggestive of strong interactions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6EC3BF-B053-C046-B39A-F9C0EAA35DF6}"/>
              </a:ext>
            </a:extLst>
          </p:cNvPr>
          <p:cNvSpPr/>
          <p:nvPr/>
        </p:nvSpPr>
        <p:spPr>
          <a:xfrm>
            <a:off x="-86665" y="1185878"/>
            <a:ext cx="3067825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momentum</a:t>
            </a:r>
          </a:p>
          <a:p>
            <a:pPr marL="457189" lvl="1" algn="ctr"/>
            <a:r>
              <a:rPr lang="en-US" sz="2667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transfer</a:t>
            </a:r>
          </a:p>
        </p:txBody>
      </p:sp>
    </p:spTree>
    <p:extLst>
      <p:ext uri="{BB962C8B-B14F-4D97-AF65-F5344CB8AC3E}">
        <p14:creationId xmlns:p14="http://schemas.microsoft.com/office/powerpoint/2010/main" val="1385581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153863D-6770-574A-B7B7-6FD49C4A9585}"/>
              </a:ext>
            </a:extLst>
          </p:cNvPr>
          <p:cNvGrpSpPr/>
          <p:nvPr/>
        </p:nvGrpSpPr>
        <p:grpSpPr>
          <a:xfrm>
            <a:off x="2674839" y="2372506"/>
            <a:ext cx="6744676" cy="4305671"/>
            <a:chOff x="2337143" y="1570779"/>
            <a:chExt cx="6844488" cy="43555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827D29-56AD-AB4C-8C24-BC009573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7143" y="1570779"/>
              <a:ext cx="6844488" cy="4355584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9F2E7F-EABF-9D4F-99FB-1077333814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1745" y="2001897"/>
              <a:ext cx="0" cy="2659620"/>
            </a:xfrm>
            <a:prstGeom prst="line">
              <a:avLst/>
            </a:prstGeom>
            <a:ln w="31750">
              <a:solidFill>
                <a:srgbClr val="00BC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2502E6-E0DC-FD43-8B11-43DD8CAEDA6E}"/>
                </a:ext>
              </a:extLst>
            </p:cNvPr>
            <p:cNvSpPr/>
            <p:nvPr/>
          </p:nvSpPr>
          <p:spPr>
            <a:xfrm>
              <a:off x="4257522" y="2680961"/>
              <a:ext cx="24110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  <a:latin typeface="Times" pitchFamily="2" charset="0"/>
                </a:rPr>
                <a:t>Contribution from many eigenstates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F8600A1-7F63-CF40-B7DB-DAAE0B673C18}"/>
                    </a:ext>
                  </a:extLst>
                </p:cNvPr>
                <p:cNvSpPr/>
                <p:nvPr/>
              </p:nvSpPr>
              <p:spPr>
                <a:xfrm>
                  <a:off x="6570632" y="2680961"/>
                  <a:ext cx="2411030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00B050"/>
                      </a:solidFill>
                      <a:latin typeface="Times" pitchFamily="2" charset="0"/>
                    </a:rPr>
                    <a:t>Ground state</a:t>
                  </a:r>
                </a:p>
                <a:p>
                  <a:pPr algn="ctr"/>
                  <a:r>
                    <a:rPr lang="en-US" sz="2000" dirty="0">
                      <a:solidFill>
                        <a:srgbClr val="00B050"/>
                      </a:solidFill>
                      <a:latin typeface="Times" pitchFamily="2" charset="0"/>
                    </a:rPr>
                    <a:t>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a14:m>
                  <a:endParaRPr lang="en-US" sz="2000" dirty="0">
                    <a:solidFill>
                      <a:srgbClr val="00B050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F8600A1-7F63-CF40-B7DB-DAAE0B673C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0632" y="2680961"/>
                  <a:ext cx="2411030" cy="707886"/>
                </a:xfrm>
                <a:prstGeom prst="rect">
                  <a:avLst/>
                </a:prstGeom>
                <a:blipFill>
                  <a:blip r:embed="rId4"/>
                  <a:stretch>
                    <a:fillRect t="-3571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29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DE5B59-1C17-474D-A3C5-0ECA338A9B64}"/>
              </a:ext>
            </a:extLst>
          </p:cNvPr>
          <p:cNvSpPr/>
          <p:nvPr/>
        </p:nvSpPr>
        <p:spPr>
          <a:xfrm>
            <a:off x="445639" y="382648"/>
            <a:ext cx="10356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Implication for physics of the attractor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4155C18-5AC2-F74D-AD79-14BAC60E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723" y="1271173"/>
            <a:ext cx="1992963" cy="3461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7D7816-5EEC-5D4A-9E9F-F0ABC9EA2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148" y="1241792"/>
            <a:ext cx="1176608" cy="3892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EBB054-ABD8-9044-9BA7-1EEB514A1A31}"/>
              </a:ext>
            </a:extLst>
          </p:cNvPr>
          <p:cNvSpPr/>
          <p:nvPr/>
        </p:nvSpPr>
        <p:spPr>
          <a:xfrm>
            <a:off x="1114547" y="1177531"/>
            <a:ext cx="34043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At early times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D8177-30CD-BD44-9336-35CB83AF40C8}"/>
              </a:ext>
            </a:extLst>
          </p:cNvPr>
          <p:cNvCxnSpPr/>
          <p:nvPr/>
        </p:nvCxnSpPr>
        <p:spPr>
          <a:xfrm>
            <a:off x="5611758" y="1462697"/>
            <a:ext cx="72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4D0DB39-2334-9B4A-AA9D-B1592E099539}"/>
              </a:ext>
            </a:extLst>
          </p:cNvPr>
          <p:cNvSpPr/>
          <p:nvPr/>
        </p:nvSpPr>
        <p:spPr>
          <a:xfrm>
            <a:off x="6416453" y="1177531"/>
            <a:ext cx="2223904" cy="512064"/>
          </a:xfrm>
          <a:prstGeom prst="rect">
            <a:avLst/>
          </a:prstGeom>
          <a:noFill/>
          <a:ln w="31750">
            <a:solidFill>
              <a:srgbClr val="E0410B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7AF0FE-8D39-6F42-80E7-5812C2C8D46E}"/>
              </a:ext>
            </a:extLst>
          </p:cNvPr>
          <p:cNvSpPr/>
          <p:nvPr/>
        </p:nvSpPr>
        <p:spPr>
          <a:xfrm>
            <a:off x="7823214" y="1231864"/>
            <a:ext cx="3535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No collisions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B3ACC2-F2DB-3B4A-85DE-9901A911D02D}"/>
              </a:ext>
            </a:extLst>
          </p:cNvPr>
          <p:cNvSpPr/>
          <p:nvPr/>
        </p:nvSpPr>
        <p:spPr>
          <a:xfrm>
            <a:off x="2760674" y="6349197"/>
            <a:ext cx="8115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" pitchFamily="2" charset="0"/>
              </a:rPr>
              <a:t>Similar conclusion to </a:t>
            </a:r>
            <a:r>
              <a:rPr lang="en-US" sz="2000" dirty="0" err="1">
                <a:latin typeface="Times" pitchFamily="2" charset="0"/>
              </a:rPr>
              <a:t>Kurkela</a:t>
            </a:r>
            <a:r>
              <a:rPr lang="en-US" sz="2000" dirty="0">
                <a:latin typeface="Times" pitchFamily="2" charset="0"/>
              </a:rPr>
              <a:t>, van der </a:t>
            </a:r>
            <a:r>
              <a:rPr lang="en-US" sz="2000" dirty="0" err="1">
                <a:latin typeface="Times" pitchFamily="2" charset="0"/>
              </a:rPr>
              <a:t>Schee</a:t>
            </a:r>
            <a:r>
              <a:rPr lang="en-US" sz="2000" dirty="0">
                <a:latin typeface="Times" pitchFamily="2" charset="0"/>
              </a:rPr>
              <a:t>, Wiedemann, Wu [1907.08101]</a:t>
            </a:r>
          </a:p>
        </p:txBody>
      </p:sp>
    </p:spTree>
    <p:extLst>
      <p:ext uri="{BB962C8B-B14F-4D97-AF65-F5344CB8AC3E}">
        <p14:creationId xmlns:p14="http://schemas.microsoft.com/office/powerpoint/2010/main" val="1676292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153863D-6770-574A-B7B7-6FD49C4A9585}"/>
              </a:ext>
            </a:extLst>
          </p:cNvPr>
          <p:cNvGrpSpPr/>
          <p:nvPr/>
        </p:nvGrpSpPr>
        <p:grpSpPr>
          <a:xfrm>
            <a:off x="2674839" y="2372506"/>
            <a:ext cx="6744676" cy="4305671"/>
            <a:chOff x="2337143" y="1570779"/>
            <a:chExt cx="6844488" cy="43555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827D29-56AD-AB4C-8C24-BC009573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7143" y="1570779"/>
              <a:ext cx="6844488" cy="4355584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9F2E7F-EABF-9D4F-99FB-1077333814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1745" y="2001897"/>
              <a:ext cx="0" cy="2659620"/>
            </a:xfrm>
            <a:prstGeom prst="line">
              <a:avLst/>
            </a:prstGeom>
            <a:ln w="31750">
              <a:solidFill>
                <a:srgbClr val="00BC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2502E6-E0DC-FD43-8B11-43DD8CAEDA6E}"/>
                </a:ext>
              </a:extLst>
            </p:cNvPr>
            <p:cNvSpPr/>
            <p:nvPr/>
          </p:nvSpPr>
          <p:spPr>
            <a:xfrm>
              <a:off x="4257522" y="2680961"/>
              <a:ext cx="24110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  <a:latin typeface="Times" pitchFamily="2" charset="0"/>
                </a:rPr>
                <a:t>Contribution from many eigenstates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F8600A1-7F63-CF40-B7DB-DAAE0B673C18}"/>
                    </a:ext>
                  </a:extLst>
                </p:cNvPr>
                <p:cNvSpPr/>
                <p:nvPr/>
              </p:nvSpPr>
              <p:spPr>
                <a:xfrm>
                  <a:off x="6570632" y="2680961"/>
                  <a:ext cx="2411030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00B050"/>
                      </a:solidFill>
                      <a:latin typeface="Times" pitchFamily="2" charset="0"/>
                    </a:rPr>
                    <a:t>Ground state</a:t>
                  </a:r>
                </a:p>
                <a:p>
                  <a:pPr algn="ctr"/>
                  <a:r>
                    <a:rPr lang="en-US" sz="2000" dirty="0">
                      <a:solidFill>
                        <a:srgbClr val="00B050"/>
                      </a:solidFill>
                      <a:latin typeface="Times" pitchFamily="2" charset="0"/>
                    </a:rPr>
                    <a:t>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a14:m>
                  <a:endParaRPr lang="en-US" sz="2000" dirty="0">
                    <a:solidFill>
                      <a:srgbClr val="00B050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F8600A1-7F63-CF40-B7DB-DAAE0B673C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0632" y="2680961"/>
                  <a:ext cx="2411030" cy="707886"/>
                </a:xfrm>
                <a:prstGeom prst="rect">
                  <a:avLst/>
                </a:prstGeom>
                <a:blipFill>
                  <a:blip r:embed="rId4"/>
                  <a:stretch>
                    <a:fillRect t="-3571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30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DE5B59-1C17-474D-A3C5-0ECA338A9B64}"/>
              </a:ext>
            </a:extLst>
          </p:cNvPr>
          <p:cNvSpPr/>
          <p:nvPr/>
        </p:nvSpPr>
        <p:spPr>
          <a:xfrm>
            <a:off x="445639" y="382648"/>
            <a:ext cx="10356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Implication for physics of the attractor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4155C18-5AC2-F74D-AD79-14BAC60E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723" y="1271173"/>
            <a:ext cx="1992963" cy="3461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7D7816-5EEC-5D4A-9E9F-F0ABC9EA2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148" y="1241792"/>
            <a:ext cx="1176608" cy="3892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EBB054-ABD8-9044-9BA7-1EEB514A1A31}"/>
              </a:ext>
            </a:extLst>
          </p:cNvPr>
          <p:cNvSpPr/>
          <p:nvPr/>
        </p:nvSpPr>
        <p:spPr>
          <a:xfrm>
            <a:off x="1114547" y="1177531"/>
            <a:ext cx="34043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At early times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D8177-30CD-BD44-9336-35CB83AF40C8}"/>
              </a:ext>
            </a:extLst>
          </p:cNvPr>
          <p:cNvCxnSpPr/>
          <p:nvPr/>
        </p:nvCxnSpPr>
        <p:spPr>
          <a:xfrm>
            <a:off x="5611758" y="1462697"/>
            <a:ext cx="72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4D0DB39-2334-9B4A-AA9D-B1592E099539}"/>
              </a:ext>
            </a:extLst>
          </p:cNvPr>
          <p:cNvSpPr/>
          <p:nvPr/>
        </p:nvSpPr>
        <p:spPr>
          <a:xfrm>
            <a:off x="6416453" y="1177531"/>
            <a:ext cx="2223904" cy="513802"/>
          </a:xfrm>
          <a:prstGeom prst="rect">
            <a:avLst/>
          </a:prstGeom>
          <a:noFill/>
          <a:ln w="31750">
            <a:solidFill>
              <a:srgbClr val="E0410B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7AF0FE-8D39-6F42-80E7-5812C2C8D46E}"/>
              </a:ext>
            </a:extLst>
          </p:cNvPr>
          <p:cNvSpPr/>
          <p:nvPr/>
        </p:nvSpPr>
        <p:spPr>
          <a:xfrm>
            <a:off x="7823214" y="1231864"/>
            <a:ext cx="3535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No collisions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7EB88B-325C-AC4D-89D0-F02B4212BBB8}"/>
              </a:ext>
            </a:extLst>
          </p:cNvPr>
          <p:cNvSpPr/>
          <p:nvPr/>
        </p:nvSpPr>
        <p:spPr>
          <a:xfrm>
            <a:off x="340249" y="1954024"/>
            <a:ext cx="12000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E0410B"/>
                </a:solidFill>
                <a:latin typeface="Times" pitchFamily="2" charset="0"/>
              </a:rPr>
              <a:t>Attractor behavior need not imply collectivity or equilibration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2F45AB-764B-DF48-9BB5-DE412A9C8A4A}"/>
              </a:ext>
            </a:extLst>
          </p:cNvPr>
          <p:cNvSpPr/>
          <p:nvPr/>
        </p:nvSpPr>
        <p:spPr>
          <a:xfrm>
            <a:off x="2760674" y="6349197"/>
            <a:ext cx="8115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" pitchFamily="2" charset="0"/>
              </a:rPr>
              <a:t>Similar conclusion to </a:t>
            </a:r>
            <a:r>
              <a:rPr lang="en-US" sz="2000" dirty="0" err="1">
                <a:latin typeface="Times" pitchFamily="2" charset="0"/>
              </a:rPr>
              <a:t>Kurkela</a:t>
            </a:r>
            <a:r>
              <a:rPr lang="en-US" sz="2000" dirty="0">
                <a:latin typeface="Times" pitchFamily="2" charset="0"/>
              </a:rPr>
              <a:t>, van der </a:t>
            </a:r>
            <a:r>
              <a:rPr lang="en-US" sz="2000" dirty="0" err="1">
                <a:latin typeface="Times" pitchFamily="2" charset="0"/>
              </a:rPr>
              <a:t>Schee</a:t>
            </a:r>
            <a:r>
              <a:rPr lang="en-US" sz="2000" dirty="0">
                <a:latin typeface="Times" pitchFamily="2" charset="0"/>
              </a:rPr>
              <a:t>, Wiedemann, Wu [1907.08101]</a:t>
            </a:r>
          </a:p>
        </p:txBody>
      </p:sp>
    </p:spTree>
    <p:extLst>
      <p:ext uri="{BB962C8B-B14F-4D97-AF65-F5344CB8AC3E}">
        <p14:creationId xmlns:p14="http://schemas.microsoft.com/office/powerpoint/2010/main" val="2210048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31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DE5B59-1C17-474D-A3C5-0ECA338A9B64}"/>
              </a:ext>
            </a:extLst>
          </p:cNvPr>
          <p:cNvSpPr/>
          <p:nvPr/>
        </p:nvSpPr>
        <p:spPr>
          <a:xfrm>
            <a:off x="445639" y="382648"/>
            <a:ext cx="103564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Why does the subsequent evolution approximately leave the system in the ground state?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143E31-37D8-1845-A307-DFF7102F6C27}"/>
              </a:ext>
            </a:extLst>
          </p:cNvPr>
          <p:cNvGrpSpPr/>
          <p:nvPr/>
        </p:nvGrpSpPr>
        <p:grpSpPr>
          <a:xfrm>
            <a:off x="1682153" y="1841264"/>
            <a:ext cx="7883443" cy="5016736"/>
            <a:chOff x="1678705" y="1473039"/>
            <a:chExt cx="7883443" cy="501673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4333795-BF3C-874C-AED6-1D591A2A1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8705" y="1473039"/>
              <a:ext cx="7883443" cy="501673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D2B5D51-7594-674D-9D89-E7148B146054}"/>
                </a:ext>
              </a:extLst>
            </p:cNvPr>
            <p:cNvSpPr/>
            <p:nvPr/>
          </p:nvSpPr>
          <p:spPr>
            <a:xfrm flipH="1">
              <a:off x="3298933" y="1910905"/>
              <a:ext cx="2272541" cy="3141852"/>
            </a:xfrm>
            <a:prstGeom prst="rect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5B131D-D5E8-8946-BCCB-AE8E02240709}"/>
                </a:ext>
              </a:extLst>
            </p:cNvPr>
            <p:cNvSpPr/>
            <p:nvPr/>
          </p:nvSpPr>
          <p:spPr>
            <a:xfrm>
              <a:off x="3298934" y="1792224"/>
              <a:ext cx="5808490" cy="118681"/>
            </a:xfrm>
            <a:prstGeom prst="rect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4496ED-2250-D64E-9001-CB1916529F62}"/>
                </a:ext>
              </a:extLst>
            </p:cNvPr>
            <p:cNvSpPr/>
            <p:nvPr/>
          </p:nvSpPr>
          <p:spPr>
            <a:xfrm>
              <a:off x="3298934" y="5052757"/>
              <a:ext cx="5808490" cy="114200"/>
            </a:xfrm>
            <a:prstGeom prst="rect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801C271-8C24-A548-9D7D-069AF1CCC580}"/>
              </a:ext>
            </a:extLst>
          </p:cNvPr>
          <p:cNvSpPr/>
          <p:nvPr/>
        </p:nvSpPr>
        <p:spPr>
          <a:xfrm>
            <a:off x="8981632" y="2279130"/>
            <a:ext cx="129240" cy="3141852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92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32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0" y="341838"/>
            <a:ext cx="11952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Why would the rapidly-expanding quark–gluon plasma be adiabatic?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1504F1-092B-8C46-B673-3C4168DC6775}"/>
              </a:ext>
            </a:extLst>
          </p:cNvPr>
          <p:cNvSpPr/>
          <p:nvPr/>
        </p:nvSpPr>
        <p:spPr>
          <a:xfrm>
            <a:off x="410797" y="2455462"/>
            <a:ext cx="3780493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Transition rate between ground and excited states: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A5BF1-E9D6-824C-BF6C-BD3D7187E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647" y="2619555"/>
            <a:ext cx="4012843" cy="883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D1DC16-D4F9-5D44-A3B5-720D8D928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421" y="1438412"/>
            <a:ext cx="3726429" cy="4203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690B10-FC6A-1D49-AE43-B9BE84886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954" y="1340401"/>
            <a:ext cx="1737124" cy="7708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9003B4D-0EA5-A642-969B-FF8FC859517E}"/>
              </a:ext>
            </a:extLst>
          </p:cNvPr>
          <p:cNvSpPr/>
          <p:nvPr/>
        </p:nvSpPr>
        <p:spPr>
          <a:xfrm>
            <a:off x="6720353" y="1294648"/>
            <a:ext cx="37804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Relaxation-time approximation: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0B782E-19DD-AB49-BAB9-140A1A1A6C55}"/>
              </a:ext>
            </a:extLst>
          </p:cNvPr>
          <p:cNvSpPr/>
          <p:nvPr/>
        </p:nvSpPr>
        <p:spPr>
          <a:xfrm>
            <a:off x="3440831" y="6343220"/>
            <a:ext cx="4854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 err="1">
                <a:latin typeface="Times" pitchFamily="2" charset="0"/>
              </a:rPr>
              <a:t>Grandi</a:t>
            </a:r>
            <a:r>
              <a:rPr lang="en-US" sz="2000" dirty="0">
                <a:latin typeface="Times" pitchFamily="2" charset="0"/>
              </a:rPr>
              <a:t>, </a:t>
            </a:r>
            <a:r>
              <a:rPr lang="en-US" sz="2000" dirty="0" err="1">
                <a:latin typeface="Times" pitchFamily="2" charset="0"/>
              </a:rPr>
              <a:t>Polkovnikov</a:t>
            </a:r>
            <a:r>
              <a:rPr lang="en-US" sz="2000" dirty="0">
                <a:latin typeface="Times" pitchFamily="2" charset="0"/>
              </a:rPr>
              <a:t> [0910.2236]</a:t>
            </a:r>
          </a:p>
        </p:txBody>
      </p:sp>
    </p:spTree>
    <p:extLst>
      <p:ext uri="{BB962C8B-B14F-4D97-AF65-F5344CB8AC3E}">
        <p14:creationId xmlns:p14="http://schemas.microsoft.com/office/powerpoint/2010/main" val="2126069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33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1504F1-092B-8C46-B673-3C4168DC6775}"/>
              </a:ext>
            </a:extLst>
          </p:cNvPr>
          <p:cNvSpPr/>
          <p:nvPr/>
        </p:nvSpPr>
        <p:spPr>
          <a:xfrm>
            <a:off x="410797" y="2455462"/>
            <a:ext cx="3780493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Transition rate between ground and excited states: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C7D87C-01AB-2547-A089-709E28C0609B}"/>
              </a:ext>
            </a:extLst>
          </p:cNvPr>
          <p:cNvSpPr/>
          <p:nvPr/>
        </p:nvSpPr>
        <p:spPr>
          <a:xfrm>
            <a:off x="1457413" y="4042229"/>
            <a:ext cx="5417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Hamiltonian evolves slowly compared to energy gap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8C06-A460-2E4E-A9A1-B0A7E078F863}"/>
              </a:ext>
            </a:extLst>
          </p:cNvPr>
          <p:cNvSpPr/>
          <p:nvPr/>
        </p:nvSpPr>
        <p:spPr>
          <a:xfrm>
            <a:off x="5358047" y="2450613"/>
            <a:ext cx="1396643" cy="1125727"/>
          </a:xfrm>
          <a:prstGeom prst="rect">
            <a:avLst/>
          </a:prstGeom>
          <a:noFill/>
          <a:ln w="19050">
            <a:solidFill>
              <a:srgbClr val="0085F2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A5BF1-E9D6-824C-BF6C-BD3D7187E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647" y="2619555"/>
            <a:ext cx="4012843" cy="883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D1C71F-B10A-5542-989B-D6DBAB048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421" y="1438412"/>
            <a:ext cx="3726429" cy="4203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6B5D4B2-8873-AD46-9BD4-2A34DB735FA2}"/>
              </a:ext>
            </a:extLst>
          </p:cNvPr>
          <p:cNvSpPr/>
          <p:nvPr/>
        </p:nvSpPr>
        <p:spPr>
          <a:xfrm>
            <a:off x="864349" y="5570838"/>
            <a:ext cx="541743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</a:rPr>
              <a:t>small near hydro limit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C4AAD0-D286-294A-B981-FFFCD3A41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826" y="5531947"/>
            <a:ext cx="698322" cy="569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C81CF-9287-6140-A28B-9FEB14B56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6954" y="1340401"/>
            <a:ext cx="1737124" cy="77084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2966723-578B-854F-B39B-24D4038AF8AB}"/>
              </a:ext>
            </a:extLst>
          </p:cNvPr>
          <p:cNvSpPr/>
          <p:nvPr/>
        </p:nvSpPr>
        <p:spPr>
          <a:xfrm>
            <a:off x="0" y="341838"/>
            <a:ext cx="11952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Why would the rapidly-expanding quark–gluon plasma be adiabatic?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30E3B2-78DA-D244-B5A6-8C05F1171375}"/>
              </a:ext>
            </a:extLst>
          </p:cNvPr>
          <p:cNvSpPr/>
          <p:nvPr/>
        </p:nvSpPr>
        <p:spPr>
          <a:xfrm>
            <a:off x="6720353" y="1294648"/>
            <a:ext cx="37804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Relaxation-time approximation: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E93048-12E8-B84F-8CB6-C52A8885400F}"/>
              </a:ext>
            </a:extLst>
          </p:cNvPr>
          <p:cNvSpPr/>
          <p:nvPr/>
        </p:nvSpPr>
        <p:spPr>
          <a:xfrm>
            <a:off x="3440831" y="6343220"/>
            <a:ext cx="4854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 err="1">
                <a:latin typeface="Times" pitchFamily="2" charset="0"/>
              </a:rPr>
              <a:t>Grandi</a:t>
            </a:r>
            <a:r>
              <a:rPr lang="en-US" sz="2000" dirty="0">
                <a:latin typeface="Times" pitchFamily="2" charset="0"/>
              </a:rPr>
              <a:t>, </a:t>
            </a:r>
            <a:r>
              <a:rPr lang="en-US" sz="2000" dirty="0" err="1">
                <a:latin typeface="Times" pitchFamily="2" charset="0"/>
              </a:rPr>
              <a:t>Polkovnikov</a:t>
            </a:r>
            <a:r>
              <a:rPr lang="en-US" sz="2000" dirty="0">
                <a:latin typeface="Times" pitchFamily="2" charset="0"/>
              </a:rPr>
              <a:t> [0910.2236]</a:t>
            </a:r>
          </a:p>
        </p:txBody>
      </p:sp>
    </p:spTree>
    <p:extLst>
      <p:ext uri="{BB962C8B-B14F-4D97-AF65-F5344CB8AC3E}">
        <p14:creationId xmlns:p14="http://schemas.microsoft.com/office/powerpoint/2010/main" val="3602975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34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1504F1-092B-8C46-B673-3C4168DC6775}"/>
              </a:ext>
            </a:extLst>
          </p:cNvPr>
          <p:cNvSpPr/>
          <p:nvPr/>
        </p:nvSpPr>
        <p:spPr>
          <a:xfrm>
            <a:off x="410797" y="2455462"/>
            <a:ext cx="3780493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Transition rate between ground and excited states: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C7D87C-01AB-2547-A089-709E28C0609B}"/>
              </a:ext>
            </a:extLst>
          </p:cNvPr>
          <p:cNvSpPr/>
          <p:nvPr/>
        </p:nvSpPr>
        <p:spPr>
          <a:xfrm>
            <a:off x="1457413" y="4042229"/>
            <a:ext cx="5417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Hamiltonian evolves slowly compared to energy gap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8C06-A460-2E4E-A9A1-B0A7E078F863}"/>
              </a:ext>
            </a:extLst>
          </p:cNvPr>
          <p:cNvSpPr/>
          <p:nvPr/>
        </p:nvSpPr>
        <p:spPr>
          <a:xfrm>
            <a:off x="5358047" y="2450613"/>
            <a:ext cx="1396643" cy="1125727"/>
          </a:xfrm>
          <a:prstGeom prst="rect">
            <a:avLst/>
          </a:prstGeom>
          <a:noFill/>
          <a:ln w="19050">
            <a:solidFill>
              <a:srgbClr val="0085F2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01D2F3-7C1A-FD45-9872-3968988EDFB4}"/>
              </a:ext>
            </a:extLst>
          </p:cNvPr>
          <p:cNvSpPr/>
          <p:nvPr/>
        </p:nvSpPr>
        <p:spPr>
          <a:xfrm>
            <a:off x="864349" y="5570838"/>
            <a:ext cx="541743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</a:rPr>
              <a:t>small near hydro limit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0D53C0-ED3A-9E45-AC31-925C19B489D1}"/>
              </a:ext>
            </a:extLst>
          </p:cNvPr>
          <p:cNvSpPr/>
          <p:nvPr/>
        </p:nvSpPr>
        <p:spPr>
          <a:xfrm>
            <a:off x="6754690" y="2450613"/>
            <a:ext cx="2819399" cy="1125727"/>
          </a:xfrm>
          <a:prstGeom prst="rect">
            <a:avLst/>
          </a:prstGeom>
          <a:noFill/>
          <a:ln w="19050">
            <a:solidFill>
              <a:srgbClr val="E0410B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   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8AB246-1B93-7E47-A42D-01480145119B}"/>
              </a:ext>
            </a:extLst>
          </p:cNvPr>
          <p:cNvSpPr/>
          <p:nvPr/>
        </p:nvSpPr>
        <p:spPr>
          <a:xfrm>
            <a:off x="6754690" y="4092400"/>
            <a:ext cx="4822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E0410B"/>
                </a:solidFill>
                <a:latin typeface="Times" pitchFamily="2" charset="0"/>
              </a:rPr>
              <a:t>Small overlap between ground and excited states</a:t>
            </a:r>
            <a:endParaRPr lang="en-US" sz="3200" dirty="0">
              <a:solidFill>
                <a:srgbClr val="E0410B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88BCFD-16F9-F245-AF13-B379ADEE4B4D}"/>
              </a:ext>
            </a:extLst>
          </p:cNvPr>
          <p:cNvSpPr/>
          <p:nvPr/>
        </p:nvSpPr>
        <p:spPr>
          <a:xfrm>
            <a:off x="6154871" y="5573737"/>
            <a:ext cx="541743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</a:rPr>
              <a:t>small at early times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A5BF1-E9D6-824C-BF6C-BD3D7187E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647" y="2619555"/>
            <a:ext cx="4012843" cy="883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873CE1-F9DD-E949-86F1-038C9AE83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826" y="5531947"/>
            <a:ext cx="698322" cy="56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280E0-5679-3147-809F-8E698F8B1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884" y="6183658"/>
            <a:ext cx="1531222" cy="296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36024B-1459-1944-8092-A8848EAC1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421" y="1438412"/>
            <a:ext cx="3726429" cy="4203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86E931-96A0-114D-BC60-4EEB6AAED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6954" y="1340401"/>
            <a:ext cx="1737124" cy="77084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A39D0B-57B6-C94E-ACA3-36CDB03B9C3E}"/>
              </a:ext>
            </a:extLst>
          </p:cNvPr>
          <p:cNvSpPr/>
          <p:nvPr/>
        </p:nvSpPr>
        <p:spPr>
          <a:xfrm>
            <a:off x="0" y="341838"/>
            <a:ext cx="11952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Why would the rapidly-expanding quark–gluon plasma be adiabatic?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496F2F-7854-124C-92AE-156F7181EF95}"/>
              </a:ext>
            </a:extLst>
          </p:cNvPr>
          <p:cNvSpPr/>
          <p:nvPr/>
        </p:nvSpPr>
        <p:spPr>
          <a:xfrm>
            <a:off x="6720353" y="1294648"/>
            <a:ext cx="37804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Relaxation-time approximation: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491544-CD90-FD4E-A9CD-75402A7EB296}"/>
              </a:ext>
            </a:extLst>
          </p:cNvPr>
          <p:cNvSpPr/>
          <p:nvPr/>
        </p:nvSpPr>
        <p:spPr>
          <a:xfrm>
            <a:off x="3440831" y="6343220"/>
            <a:ext cx="4854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 err="1">
                <a:latin typeface="Times" pitchFamily="2" charset="0"/>
              </a:rPr>
              <a:t>Grandi</a:t>
            </a:r>
            <a:r>
              <a:rPr lang="en-US" sz="2000" dirty="0">
                <a:latin typeface="Times" pitchFamily="2" charset="0"/>
              </a:rPr>
              <a:t>, </a:t>
            </a:r>
            <a:r>
              <a:rPr lang="en-US" sz="2000" dirty="0" err="1">
                <a:latin typeface="Times" pitchFamily="2" charset="0"/>
              </a:rPr>
              <a:t>Polkovnikov</a:t>
            </a:r>
            <a:r>
              <a:rPr lang="en-US" sz="2000" dirty="0">
                <a:latin typeface="Times" pitchFamily="2" charset="0"/>
              </a:rPr>
              <a:t> [0910.2236]</a:t>
            </a:r>
          </a:p>
        </p:txBody>
      </p:sp>
    </p:spTree>
    <p:extLst>
      <p:ext uri="{BB962C8B-B14F-4D97-AF65-F5344CB8AC3E}">
        <p14:creationId xmlns:p14="http://schemas.microsoft.com/office/powerpoint/2010/main" val="2915709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5D0632-1246-9C46-BE5A-432D89315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860" y="1003302"/>
            <a:ext cx="7691001" cy="489427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35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A new perturbative expansion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2F5A2-50C7-084E-BD36-25FCC0AE56EF}"/>
              </a:ext>
            </a:extLst>
          </p:cNvPr>
          <p:cNvSpPr/>
          <p:nvPr/>
        </p:nvSpPr>
        <p:spPr>
          <a:xfrm>
            <a:off x="2375208" y="5535755"/>
            <a:ext cx="824075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E0410B"/>
                </a:solidFill>
                <a:latin typeface="Times" pitchFamily="2" charset="0"/>
              </a:rPr>
              <a:t>Contributions from the excited states to the evolution at leading order are a small correction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52CA4C-025A-6146-9713-0980B6F627EC}"/>
              </a:ext>
            </a:extLst>
          </p:cNvPr>
          <p:cNvSpPr/>
          <p:nvPr/>
        </p:nvSpPr>
        <p:spPr>
          <a:xfrm>
            <a:off x="4728081" y="6473435"/>
            <a:ext cx="3535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5F2"/>
                </a:solidFill>
                <a:latin typeface="Times" pitchFamily="2" charset="0"/>
              </a:rPr>
              <a:t>JB</a:t>
            </a:r>
            <a:r>
              <a:rPr lang="en-US" dirty="0">
                <a:latin typeface="Times" pitchFamily="2" charset="0"/>
              </a:rPr>
              <a:t>, Li Yan, Yi Yin (upcoming work)</a:t>
            </a:r>
          </a:p>
        </p:txBody>
      </p:sp>
    </p:spTree>
    <p:extLst>
      <p:ext uri="{BB962C8B-B14F-4D97-AF65-F5344CB8AC3E}">
        <p14:creationId xmlns:p14="http://schemas.microsoft.com/office/powerpoint/2010/main" val="2842708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36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Including transverse expansion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52CA4C-025A-6146-9713-0980B6F627EC}"/>
              </a:ext>
            </a:extLst>
          </p:cNvPr>
          <p:cNvSpPr/>
          <p:nvPr/>
        </p:nvSpPr>
        <p:spPr>
          <a:xfrm>
            <a:off x="4159013" y="6448954"/>
            <a:ext cx="4673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5F2"/>
                </a:solidFill>
                <a:latin typeface="Times" pitchFamily="2" charset="0"/>
              </a:rPr>
              <a:t>JB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Weiyao</a:t>
            </a:r>
            <a:r>
              <a:rPr lang="en-US" dirty="0">
                <a:latin typeface="Times" pitchFamily="2" charset="0"/>
              </a:rPr>
              <a:t> </a:t>
            </a:r>
            <a:r>
              <a:rPr lang="en-US" dirty="0" err="1">
                <a:latin typeface="Times" pitchFamily="2" charset="0"/>
              </a:rPr>
              <a:t>Ke</a:t>
            </a:r>
            <a:r>
              <a:rPr lang="en-US" dirty="0">
                <a:latin typeface="Times" pitchFamily="2" charset="0"/>
              </a:rPr>
              <a:t>, Li Yan, Yi Yin (upcoming work)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B40E4-E580-4449-809B-52C2E565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831" y="1553695"/>
            <a:ext cx="6313982" cy="42093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F0DA0C-4CFC-EF4C-A889-06C4BB7C1798}"/>
              </a:ext>
            </a:extLst>
          </p:cNvPr>
          <p:cNvSpPr/>
          <p:nvPr/>
        </p:nvSpPr>
        <p:spPr>
          <a:xfrm>
            <a:off x="4906360" y="1911892"/>
            <a:ext cx="2730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Preliminary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A8A1A-9BD5-184D-8336-D824C6785B7D}"/>
              </a:ext>
            </a:extLst>
          </p:cNvPr>
          <p:cNvCxnSpPr>
            <a:cxnSpLocks/>
          </p:cNvCxnSpPr>
          <p:nvPr/>
        </p:nvCxnSpPr>
        <p:spPr>
          <a:xfrm flipV="1">
            <a:off x="5227079" y="1651235"/>
            <a:ext cx="0" cy="3362273"/>
          </a:xfrm>
          <a:prstGeom prst="line">
            <a:avLst/>
          </a:prstGeom>
          <a:ln w="31750">
            <a:solidFill>
              <a:srgbClr val="0085F2"/>
            </a:solidFill>
            <a:prstDash val="dash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ADB296-0EF7-6047-A11B-D0445D93BC9C}"/>
              </a:ext>
            </a:extLst>
          </p:cNvPr>
          <p:cNvCxnSpPr>
            <a:cxnSpLocks/>
          </p:cNvCxnSpPr>
          <p:nvPr/>
        </p:nvCxnSpPr>
        <p:spPr>
          <a:xfrm flipV="1">
            <a:off x="7620304" y="1651235"/>
            <a:ext cx="0" cy="3362273"/>
          </a:xfrm>
          <a:prstGeom prst="line">
            <a:avLst/>
          </a:prstGeom>
          <a:ln w="31750">
            <a:solidFill>
              <a:srgbClr val="0085F2"/>
            </a:solidFill>
            <a:prstDash val="dash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F6FA907-A4F2-A542-8848-5E3D2DA390CC}"/>
              </a:ext>
            </a:extLst>
          </p:cNvPr>
          <p:cNvSpPr/>
          <p:nvPr/>
        </p:nvSpPr>
        <p:spPr>
          <a:xfrm flipH="1">
            <a:off x="7958003" y="1761445"/>
            <a:ext cx="1260948" cy="27274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3EDEC2-C37F-4D4B-8A7B-9627055A1F24}"/>
              </a:ext>
            </a:extLst>
          </p:cNvPr>
          <p:cNvSpPr/>
          <p:nvPr/>
        </p:nvSpPr>
        <p:spPr>
          <a:xfrm>
            <a:off x="1029109" y="968920"/>
            <a:ext cx="10438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Pre-hydrodynamic modes = modes with lowest eigenvalue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23CA37-9E9A-2249-8C12-9615A4AE7586}"/>
              </a:ext>
            </a:extLst>
          </p:cNvPr>
          <p:cNvSpPr/>
          <p:nvPr/>
        </p:nvSpPr>
        <p:spPr>
          <a:xfrm>
            <a:off x="-57015" y="5772472"/>
            <a:ext cx="12019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0085F2"/>
                </a:solidFill>
                <a:latin typeface="Times" pitchFamily="2" charset="0"/>
              </a:rPr>
              <a:t>More complex interplay between pre-hydrodynamic and hydrodynamic modes</a:t>
            </a:r>
          </a:p>
        </p:txBody>
      </p:sp>
    </p:spTree>
    <p:extLst>
      <p:ext uri="{BB962C8B-B14F-4D97-AF65-F5344CB8AC3E}">
        <p14:creationId xmlns:p14="http://schemas.microsoft.com/office/powerpoint/2010/main" val="3685156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8017987-B37D-744D-A8B8-416CDFBF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199" y="-54429"/>
            <a:ext cx="7883443" cy="501673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43CC7A-BE72-B940-BD48-D3C00F4BA8FA}"/>
              </a:ext>
            </a:extLst>
          </p:cNvPr>
          <p:cNvGrpSpPr/>
          <p:nvPr/>
        </p:nvGrpSpPr>
        <p:grpSpPr>
          <a:xfrm>
            <a:off x="1967856" y="4770796"/>
            <a:ext cx="9265767" cy="1770378"/>
            <a:chOff x="1542434" y="2629326"/>
            <a:chExt cx="6949325" cy="132778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53BB0CE-D2C3-C149-8BAE-478B3D23EEAE}"/>
                </a:ext>
              </a:extLst>
            </p:cNvPr>
            <p:cNvCxnSpPr>
              <a:cxnSpLocks/>
            </p:cNvCxnSpPr>
            <p:nvPr/>
          </p:nvCxnSpPr>
          <p:spPr>
            <a:xfrm>
              <a:off x="1882237" y="3541262"/>
              <a:ext cx="6609522" cy="0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none" w="lg" len="lg"/>
              <a:tailEnd type="triangle" w="med" len="med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4AB9679-F85D-2F47-AF84-D9FB34132315}"/>
                </a:ext>
              </a:extLst>
            </p:cNvPr>
            <p:cNvCxnSpPr/>
            <p:nvPr/>
          </p:nvCxnSpPr>
          <p:spPr>
            <a:xfrm>
              <a:off x="3746654" y="3420076"/>
              <a:ext cx="0" cy="23853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4EB86A-D86D-5848-8D94-D233114A63CE}"/>
                </a:ext>
              </a:extLst>
            </p:cNvPr>
            <p:cNvCxnSpPr>
              <a:cxnSpLocks/>
            </p:cNvCxnSpPr>
            <p:nvPr/>
          </p:nvCxnSpPr>
          <p:spPr>
            <a:xfrm>
              <a:off x="6244193" y="3439781"/>
              <a:ext cx="0" cy="23853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F85220-C8DE-4B48-943D-074C8C77957F}"/>
                </a:ext>
              </a:extLst>
            </p:cNvPr>
            <p:cNvSpPr txBox="1"/>
            <p:nvPr/>
          </p:nvSpPr>
          <p:spPr>
            <a:xfrm>
              <a:off x="2002750" y="2629326"/>
              <a:ext cx="1639956" cy="684899"/>
            </a:xfrm>
            <a:prstGeom prst="rect">
              <a:avLst/>
            </a:prstGeom>
            <a:solidFill>
              <a:srgbClr val="55D13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>
                  <a:latin typeface="Times" pitchFamily="2" charset="0"/>
                </a:rPr>
                <a:t>Many modes are important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03179A-5BE2-B34D-A832-29A587464FB2}"/>
                </a:ext>
              </a:extLst>
            </p:cNvPr>
            <p:cNvSpPr txBox="1"/>
            <p:nvPr/>
          </p:nvSpPr>
          <p:spPr>
            <a:xfrm>
              <a:off x="3849158" y="2629326"/>
              <a:ext cx="2302549" cy="684899"/>
            </a:xfrm>
            <a:prstGeom prst="rect">
              <a:avLst/>
            </a:prstGeom>
            <a:solidFill>
              <a:srgbClr val="EE716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>
                  <a:latin typeface="Times" pitchFamily="2" charset="0"/>
                </a:rPr>
                <a:t>“Pre-hydrodynamic” modes dominate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6DF6FD-1BC7-5C4E-8D30-CAA3532E0C85}"/>
                </a:ext>
              </a:extLst>
            </p:cNvPr>
            <p:cNvSpPr txBox="1"/>
            <p:nvPr/>
          </p:nvSpPr>
          <p:spPr>
            <a:xfrm>
              <a:off x="6358159" y="2629326"/>
              <a:ext cx="1980632" cy="684899"/>
            </a:xfrm>
            <a:prstGeom prst="rect">
              <a:avLst/>
            </a:prstGeom>
            <a:solidFill>
              <a:srgbClr val="00A9F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>
                  <a:latin typeface="Times" pitchFamily="2" charset="0"/>
                </a:rPr>
                <a:t>Hydrodynamic modes dominate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EA059B2-C3FE-FE46-B8E3-3B88B3606673}"/>
                    </a:ext>
                  </a:extLst>
                </p:cNvPr>
                <p:cNvSpPr txBox="1"/>
                <p:nvPr/>
              </p:nvSpPr>
              <p:spPr>
                <a:xfrm>
                  <a:off x="3453336" y="3635898"/>
                  <a:ext cx="5866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Redu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EA059B2-C3FE-FE46-B8E3-3B88B36066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3336" y="3635898"/>
                  <a:ext cx="586651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4839" r="-3226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E43C4E7-0B07-F24F-8ED6-8B084E609848}"/>
                    </a:ext>
                  </a:extLst>
                </p:cNvPr>
                <p:cNvSpPr txBox="1"/>
                <p:nvPr/>
              </p:nvSpPr>
              <p:spPr>
                <a:xfrm>
                  <a:off x="5904388" y="3654623"/>
                  <a:ext cx="678022" cy="3024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Hydro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E43C4E7-0B07-F24F-8ED6-8B084E609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4388" y="3654623"/>
                  <a:ext cx="678022" cy="302487"/>
                </a:xfrm>
                <a:prstGeom prst="rect">
                  <a:avLst/>
                </a:prstGeom>
                <a:blipFill>
                  <a:blip r:embed="rId5"/>
                  <a:stretch>
                    <a:fillRect l="-4225" r="-5634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2136498-D371-D143-96D3-DF5FAF92092F}"/>
                    </a:ext>
                  </a:extLst>
                </p:cNvPr>
                <p:cNvSpPr txBox="1"/>
                <p:nvPr/>
              </p:nvSpPr>
              <p:spPr>
                <a:xfrm>
                  <a:off x="1542434" y="3399865"/>
                  <a:ext cx="16244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2136498-D371-D143-96D3-DF5FAF9209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2434" y="3399865"/>
                  <a:ext cx="16244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1111" r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43F87D5-5AA0-3546-9624-37DF9FA8CAA3}"/>
              </a:ext>
            </a:extLst>
          </p:cNvPr>
          <p:cNvSpPr/>
          <p:nvPr/>
        </p:nvSpPr>
        <p:spPr>
          <a:xfrm>
            <a:off x="2737925" y="954234"/>
            <a:ext cx="5375628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>
                <a:solidFill>
                  <a:srgbClr val="E0410B"/>
                </a:solidFill>
                <a:latin typeface="Times" pitchFamily="2" charset="0"/>
              </a:rPr>
              <a:t>Single “pre-hydrodynamic” mode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470B47-7493-9748-A0DA-92E23FB344C9}"/>
              </a:ext>
            </a:extLst>
          </p:cNvPr>
          <p:cNvCxnSpPr>
            <a:cxnSpLocks/>
          </p:cNvCxnSpPr>
          <p:nvPr/>
        </p:nvCxnSpPr>
        <p:spPr>
          <a:xfrm flipV="1">
            <a:off x="4906815" y="404529"/>
            <a:ext cx="0" cy="536927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71016F-1B3A-E045-8174-5E63835B6DA3}"/>
              </a:ext>
            </a:extLst>
          </p:cNvPr>
          <p:cNvCxnSpPr>
            <a:cxnSpLocks/>
          </p:cNvCxnSpPr>
          <p:nvPr/>
        </p:nvCxnSpPr>
        <p:spPr>
          <a:xfrm flipV="1">
            <a:off x="8236867" y="404530"/>
            <a:ext cx="0" cy="539365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E9D0E09-E237-9149-B6C9-DBE0A55FC465}"/>
              </a:ext>
            </a:extLst>
          </p:cNvPr>
          <p:cNvSpPr/>
          <p:nvPr/>
        </p:nvSpPr>
        <p:spPr>
          <a:xfrm>
            <a:off x="8694476" y="1205617"/>
            <a:ext cx="317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5F2"/>
                </a:solidFill>
                <a:latin typeface="Times" pitchFamily="2" charset="0"/>
              </a:rPr>
              <a:t>JB</a:t>
            </a:r>
            <a:r>
              <a:rPr lang="en-US" dirty="0">
                <a:latin typeface="Times" pitchFamily="2" charset="0"/>
              </a:rPr>
              <a:t>, Li Yan, Yi Yin [1910.00021]</a:t>
            </a:r>
          </a:p>
        </p:txBody>
      </p:sp>
    </p:spTree>
    <p:extLst>
      <p:ext uri="{BB962C8B-B14F-4D97-AF65-F5344CB8AC3E}">
        <p14:creationId xmlns:p14="http://schemas.microsoft.com/office/powerpoint/2010/main" val="2315945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38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17BB1A3-C548-544D-8D75-A1F6A187597E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Jasmine Brewer (MIT)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A7F9A-C652-8346-A244-C0BC2508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658" y="1740584"/>
            <a:ext cx="2804876" cy="1852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70769-0AC0-6242-8D03-E8EBD8410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658" y="4257769"/>
            <a:ext cx="2804876" cy="168487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D91570-1F9B-4A4B-A7B6-32311CDEF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D0665-B222-A04C-9996-4E75E20820A5}"/>
              </a:ext>
            </a:extLst>
          </p:cNvPr>
          <p:cNvSpPr/>
          <p:nvPr/>
        </p:nvSpPr>
        <p:spPr>
          <a:xfrm>
            <a:off x="300501" y="401825"/>
            <a:ext cx="11281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Two pictures of the quark–gluon plasma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C8DE37-7579-8D44-829D-D5E7820D5B4E}"/>
              </a:ext>
            </a:extLst>
          </p:cNvPr>
          <p:cNvSpPr/>
          <p:nvPr/>
        </p:nvSpPr>
        <p:spPr>
          <a:xfrm>
            <a:off x="664779" y="1740584"/>
            <a:ext cx="7277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Emergence of hydrodynamic behavior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F619D9-8CE9-8748-8911-C3C3DD3BA8E0}"/>
              </a:ext>
            </a:extLst>
          </p:cNvPr>
          <p:cNvSpPr/>
          <p:nvPr/>
        </p:nvSpPr>
        <p:spPr>
          <a:xfrm>
            <a:off x="662071" y="4257769"/>
            <a:ext cx="643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Jet modification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044D4-AB7F-984B-A09C-75529CF2A886}"/>
              </a:ext>
            </a:extLst>
          </p:cNvPr>
          <p:cNvSpPr/>
          <p:nvPr/>
        </p:nvSpPr>
        <p:spPr>
          <a:xfrm>
            <a:off x="1907795" y="2500406"/>
            <a:ext cx="53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“Adiabatic </a:t>
            </a:r>
            <a:r>
              <a:rPr lang="en-US" dirty="0" err="1">
                <a:latin typeface="Times" pitchFamily="2" charset="0"/>
              </a:rPr>
              <a:t>hydrodynamization</a:t>
            </a:r>
            <a:r>
              <a:rPr lang="en-US" dirty="0">
                <a:latin typeface="Times" pitchFamily="2" charset="0"/>
              </a:rPr>
              <a:t> in rapidly-expanding quark–gluon plasma”</a:t>
            </a:r>
          </a:p>
          <a:p>
            <a:r>
              <a:rPr lang="en-US" dirty="0">
                <a:latin typeface="Times" pitchFamily="2" charset="0"/>
              </a:rPr>
              <a:t>JB, Li Yan, Yi Yin [1910.00021]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6BDC7F-9A8E-F344-825B-2CE764D4A649}"/>
              </a:ext>
            </a:extLst>
          </p:cNvPr>
          <p:cNvSpPr/>
          <p:nvPr/>
        </p:nvSpPr>
        <p:spPr>
          <a:xfrm>
            <a:off x="1910309" y="5019312"/>
            <a:ext cx="5795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“Data-driven quark and gluon jet modification in heavy-ion collisions”</a:t>
            </a:r>
          </a:p>
          <a:p>
            <a:r>
              <a:rPr lang="en-US" dirty="0">
                <a:latin typeface="Times" pitchFamily="2" charset="0"/>
              </a:rPr>
              <a:t>Jasmine Brewer, Jesse Thaler, Andrew Turner [2007.xxxxx]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B6E5BF-B9DF-D147-9594-3D565C09C10D}"/>
              </a:ext>
            </a:extLst>
          </p:cNvPr>
          <p:cNvSpPr/>
          <p:nvPr/>
        </p:nvSpPr>
        <p:spPr>
          <a:xfrm>
            <a:off x="1027134" y="4006895"/>
            <a:ext cx="10020617" cy="2248747"/>
          </a:xfrm>
          <a:prstGeom prst="rect">
            <a:avLst/>
          </a:prstGeom>
          <a:noFill/>
          <a:ln w="38100">
            <a:solidFill>
              <a:srgbClr val="DB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19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4C9B1759-6D2E-BD4C-AD7B-485D7FD68A96}"/>
              </a:ext>
            </a:extLst>
          </p:cNvPr>
          <p:cNvGrpSpPr/>
          <p:nvPr/>
        </p:nvGrpSpPr>
        <p:grpSpPr>
          <a:xfrm>
            <a:off x="1965184" y="1734047"/>
            <a:ext cx="2888796" cy="2225443"/>
            <a:chOff x="931808" y="2395426"/>
            <a:chExt cx="2166597" cy="166908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F0F1969-2801-8E4D-9D74-A2D2E6615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808" y="2395426"/>
              <a:ext cx="2166597" cy="166908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D15D11D-8910-5B42-AA83-7AC0522AFFC3}"/>
                </a:ext>
              </a:extLst>
            </p:cNvPr>
            <p:cNvSpPr/>
            <p:nvPr/>
          </p:nvSpPr>
          <p:spPr>
            <a:xfrm>
              <a:off x="1474875" y="2606700"/>
              <a:ext cx="1141645" cy="114051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3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88BC6E-4632-854E-AAC3-61D93B4B98C9}"/>
              </a:ext>
            </a:extLst>
          </p:cNvPr>
          <p:cNvCxnSpPr>
            <a:cxnSpLocks/>
          </p:cNvCxnSpPr>
          <p:nvPr/>
        </p:nvCxnSpPr>
        <p:spPr>
          <a:xfrm>
            <a:off x="2763392" y="1661052"/>
            <a:ext cx="7768607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0E3211-24D2-BC49-A0FC-A3258DB28575}"/>
              </a:ext>
            </a:extLst>
          </p:cNvPr>
          <p:cNvCxnSpPr>
            <a:cxnSpLocks/>
          </p:cNvCxnSpPr>
          <p:nvPr/>
        </p:nvCxnSpPr>
        <p:spPr>
          <a:xfrm>
            <a:off x="3415192" y="1521196"/>
            <a:ext cx="0" cy="29736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8C0937-12B3-5E4C-9753-A23F19327479}"/>
              </a:ext>
            </a:extLst>
          </p:cNvPr>
          <p:cNvSpPr/>
          <p:nvPr/>
        </p:nvSpPr>
        <p:spPr>
          <a:xfrm>
            <a:off x="-1547430" y="447093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317CFE"/>
                </a:solidFill>
                <a:latin typeface="Times" pitchFamily="2" charset="0"/>
              </a:rPr>
              <a:t>Perfect liquid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00529BC-674D-D14F-939D-80BD38346FC5}"/>
                  </a:ext>
                </a:extLst>
              </p:cNvPr>
              <p:cNvSpPr/>
              <p:nvPr/>
            </p:nvSpPr>
            <p:spPr>
              <a:xfrm>
                <a:off x="-1668854" y="1033206"/>
                <a:ext cx="9925243" cy="502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667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667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00529BC-674D-D14F-939D-80BD38346F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68854" y="1033206"/>
                <a:ext cx="9925243" cy="5027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1418532D-B604-A641-B9B7-217FB1CEE95C}"/>
              </a:ext>
            </a:extLst>
          </p:cNvPr>
          <p:cNvSpPr/>
          <p:nvPr/>
        </p:nvSpPr>
        <p:spPr>
          <a:xfrm>
            <a:off x="1351277" y="3649796"/>
            <a:ext cx="380085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Suggestive of strong interactions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6EC3BF-B053-C046-B39A-F9C0EAA35DF6}"/>
              </a:ext>
            </a:extLst>
          </p:cNvPr>
          <p:cNvSpPr/>
          <p:nvPr/>
        </p:nvSpPr>
        <p:spPr>
          <a:xfrm>
            <a:off x="-86665" y="1185878"/>
            <a:ext cx="3067825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momentum</a:t>
            </a:r>
          </a:p>
          <a:p>
            <a:pPr marL="457189" lvl="1" algn="ctr"/>
            <a:r>
              <a:rPr lang="en-US" sz="2667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transfer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FEC38B6-9FF1-1E40-8FC1-5F10E71253C9}"/>
              </a:ext>
            </a:extLst>
          </p:cNvPr>
          <p:cNvSpPr/>
          <p:nvPr/>
        </p:nvSpPr>
        <p:spPr>
          <a:xfrm>
            <a:off x="4469733" y="198006"/>
            <a:ext cx="992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317CFE"/>
                </a:solidFill>
                <a:latin typeface="Times" pitchFamily="2" charset="0"/>
              </a:rPr>
              <a:t>Asymptotic</a:t>
            </a:r>
          </a:p>
          <a:p>
            <a:pPr marL="457189" lvl="1" algn="ctr"/>
            <a:r>
              <a:rPr lang="en-US" sz="3200" dirty="0">
                <a:solidFill>
                  <a:srgbClr val="317CFE"/>
                </a:solidFill>
                <a:latin typeface="Times" pitchFamily="2" charset="0"/>
              </a:rPr>
              <a:t>freedom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04D6D05-E87D-A049-A4FB-3680E57149BD}"/>
              </a:ext>
            </a:extLst>
          </p:cNvPr>
          <p:cNvGrpSpPr/>
          <p:nvPr/>
        </p:nvGrpSpPr>
        <p:grpSpPr>
          <a:xfrm>
            <a:off x="9009806" y="2014046"/>
            <a:ext cx="1522193" cy="1520684"/>
            <a:chOff x="1572322" y="2583994"/>
            <a:chExt cx="1141645" cy="114051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4333AA8-7091-DA42-A874-92A272AC4205}"/>
                </a:ext>
              </a:extLst>
            </p:cNvPr>
            <p:cNvSpPr/>
            <p:nvPr/>
          </p:nvSpPr>
          <p:spPr>
            <a:xfrm>
              <a:off x="1572322" y="2583994"/>
              <a:ext cx="1141645" cy="114051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26AAE9-717B-A842-99C4-B001D7D49E08}"/>
                </a:ext>
              </a:extLst>
            </p:cNvPr>
            <p:cNvSpPr/>
            <p:nvPr/>
          </p:nvSpPr>
          <p:spPr>
            <a:xfrm>
              <a:off x="1905000" y="2812147"/>
              <a:ext cx="111513" cy="1115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60A631C-A6FD-7647-88CA-C5504CE865E1}"/>
                </a:ext>
              </a:extLst>
            </p:cNvPr>
            <p:cNvSpPr/>
            <p:nvPr/>
          </p:nvSpPr>
          <p:spPr>
            <a:xfrm>
              <a:off x="2031631" y="3081490"/>
              <a:ext cx="111513" cy="1115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527A42D-9647-7145-8BF9-05C797BAFA56}"/>
                </a:ext>
              </a:extLst>
            </p:cNvPr>
            <p:cNvSpPr/>
            <p:nvPr/>
          </p:nvSpPr>
          <p:spPr>
            <a:xfrm>
              <a:off x="2456985" y="3144547"/>
              <a:ext cx="111513" cy="1115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CCEC1C7-A8F7-D44B-B0AE-33EC87EB0370}"/>
                </a:ext>
              </a:extLst>
            </p:cNvPr>
            <p:cNvSpPr/>
            <p:nvPr/>
          </p:nvSpPr>
          <p:spPr>
            <a:xfrm>
              <a:off x="2345472" y="2800996"/>
              <a:ext cx="111513" cy="111512"/>
            </a:xfrm>
            <a:prstGeom prst="ellipse">
              <a:avLst/>
            </a:prstGeom>
            <a:solidFill>
              <a:srgbClr val="2F60FF"/>
            </a:solidFill>
            <a:ln>
              <a:solidFill>
                <a:srgbClr val="2F60FF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A8F3B58-1C6F-F542-B9B4-5069E6982609}"/>
                </a:ext>
              </a:extLst>
            </p:cNvPr>
            <p:cNvSpPr/>
            <p:nvPr/>
          </p:nvSpPr>
          <p:spPr>
            <a:xfrm>
              <a:off x="2401228" y="3294717"/>
              <a:ext cx="111513" cy="111512"/>
            </a:xfrm>
            <a:prstGeom prst="ellipse">
              <a:avLst/>
            </a:prstGeom>
            <a:solidFill>
              <a:srgbClr val="2F60FF"/>
            </a:solidFill>
            <a:ln>
              <a:solidFill>
                <a:srgbClr val="2F60FF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0D6ADAF-D346-164D-9990-7570A91B864B}"/>
                </a:ext>
              </a:extLst>
            </p:cNvPr>
            <p:cNvSpPr/>
            <p:nvPr/>
          </p:nvSpPr>
          <p:spPr>
            <a:xfrm>
              <a:off x="1782083" y="3036608"/>
              <a:ext cx="111513" cy="111512"/>
            </a:xfrm>
            <a:prstGeom prst="ellipse">
              <a:avLst/>
            </a:prstGeom>
            <a:solidFill>
              <a:srgbClr val="2F60FF"/>
            </a:solidFill>
            <a:ln>
              <a:solidFill>
                <a:srgbClr val="2F60FF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4179153-1C30-E448-B78D-627DF83EF30C}"/>
                </a:ext>
              </a:extLst>
            </p:cNvPr>
            <p:cNvSpPr/>
            <p:nvPr/>
          </p:nvSpPr>
          <p:spPr>
            <a:xfrm>
              <a:off x="1793486" y="3262179"/>
              <a:ext cx="111513" cy="11151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9B27841-6C3C-0342-9C01-13B7A82E5FE7}"/>
                </a:ext>
              </a:extLst>
            </p:cNvPr>
            <p:cNvSpPr/>
            <p:nvPr/>
          </p:nvSpPr>
          <p:spPr>
            <a:xfrm>
              <a:off x="2087387" y="3386938"/>
              <a:ext cx="111513" cy="11151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1AFABF3-EE6D-A740-935B-408CB27DBB36}"/>
                </a:ext>
              </a:extLst>
            </p:cNvPr>
            <p:cNvSpPr/>
            <p:nvPr/>
          </p:nvSpPr>
          <p:spPr>
            <a:xfrm>
              <a:off x="2248025" y="3036608"/>
              <a:ext cx="111513" cy="11151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581C7AE-6B14-0F40-94A6-E60CED961670}"/>
              </a:ext>
            </a:extLst>
          </p:cNvPr>
          <p:cNvSpPr/>
          <p:nvPr/>
        </p:nvSpPr>
        <p:spPr>
          <a:xfrm>
            <a:off x="7552949" y="3959490"/>
            <a:ext cx="380085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Weak interactions</a:t>
            </a:r>
          </a:p>
        </p:txBody>
      </p:sp>
    </p:spTree>
    <p:extLst>
      <p:ext uri="{BB962C8B-B14F-4D97-AF65-F5344CB8AC3E}">
        <p14:creationId xmlns:p14="http://schemas.microsoft.com/office/powerpoint/2010/main" val="2864614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39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Probing the quark–gluon plasma using jets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678B9-54A8-BB48-B3AF-E67A7FCC1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003" y="1877990"/>
            <a:ext cx="4816597" cy="289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74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40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Probing the quark–gluon plasma using jets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678B9-54A8-BB48-B3AF-E67A7FCC1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003" y="1877990"/>
            <a:ext cx="4816597" cy="2893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8FE818-ACEA-924A-9E52-2D4C7CA32E1C}"/>
              </a:ext>
            </a:extLst>
          </p:cNvPr>
          <p:cNvSpPr/>
          <p:nvPr/>
        </p:nvSpPr>
        <p:spPr>
          <a:xfrm>
            <a:off x="1029108" y="5676758"/>
            <a:ext cx="9925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Unfortunately, too short-lived to use external probes…</a:t>
            </a:r>
          </a:p>
        </p:txBody>
      </p:sp>
    </p:spTree>
    <p:extLst>
      <p:ext uri="{BB962C8B-B14F-4D97-AF65-F5344CB8AC3E}">
        <p14:creationId xmlns:p14="http://schemas.microsoft.com/office/powerpoint/2010/main" val="1028881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41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5CFA8D9-1A9B-4043-8679-D2ED76C51C48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Jets are natural probes produced in the collision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3AAFD0-BA2B-C44F-9503-B54790390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15463"/>
            <a:ext cx="4919089" cy="37373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3A9942F-F9D8-6140-99AD-7B3DB6982F21}"/>
              </a:ext>
            </a:extLst>
          </p:cNvPr>
          <p:cNvSpPr/>
          <p:nvPr/>
        </p:nvSpPr>
        <p:spPr>
          <a:xfrm>
            <a:off x="-1860880" y="5520875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“baseline” jet properties</a:t>
            </a:r>
          </a:p>
        </p:txBody>
      </p:sp>
    </p:spTree>
    <p:extLst>
      <p:ext uri="{BB962C8B-B14F-4D97-AF65-F5344CB8AC3E}">
        <p14:creationId xmlns:p14="http://schemas.microsoft.com/office/powerpoint/2010/main" val="901830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42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35F2BFC-DF21-1D44-B513-74BF66160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15463"/>
            <a:ext cx="4919089" cy="373735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32E98C4-73F0-E446-B2E9-FA70CDF2E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709" y="1615463"/>
            <a:ext cx="5178813" cy="37373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BE06E5-0144-914E-9AF9-60F34CE0ABD9}"/>
              </a:ext>
            </a:extLst>
          </p:cNvPr>
          <p:cNvSpPr/>
          <p:nvPr/>
        </p:nvSpPr>
        <p:spPr>
          <a:xfrm>
            <a:off x="-1860880" y="5520875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“baseline” jet properties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92A590-2FEC-6C43-8D70-65AA0879FADF}"/>
              </a:ext>
            </a:extLst>
          </p:cNvPr>
          <p:cNvSpPr/>
          <p:nvPr/>
        </p:nvSpPr>
        <p:spPr>
          <a:xfrm>
            <a:off x="3362019" y="5558372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jet modification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ECFCE7-471A-B740-868A-1E282BE7FDB3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Jets are natural probes produced in the collision</a:t>
            </a:r>
          </a:p>
        </p:txBody>
      </p:sp>
    </p:spTree>
    <p:extLst>
      <p:ext uri="{BB962C8B-B14F-4D97-AF65-F5344CB8AC3E}">
        <p14:creationId xmlns:p14="http://schemas.microsoft.com/office/powerpoint/2010/main" val="2849055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43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DB07C-D4F9-BE4D-A87A-8D548D45B4BD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How does the modification depend on the probe?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2A78B8-E551-4F4F-88BA-0D65A90B5E92}"/>
              </a:ext>
            </a:extLst>
          </p:cNvPr>
          <p:cNvGrpSpPr/>
          <p:nvPr/>
        </p:nvGrpSpPr>
        <p:grpSpPr>
          <a:xfrm>
            <a:off x="4432963" y="1623754"/>
            <a:ext cx="1047589" cy="1543708"/>
            <a:chOff x="4956207" y="1582994"/>
            <a:chExt cx="1513419" cy="185361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10EFFDB-492D-BC46-8B6E-7BB9992C77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0248" y="1838632"/>
              <a:ext cx="863236" cy="10835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3EBE96B-F898-B346-A95A-A24D0825B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4220" y="1582994"/>
              <a:ext cx="589935" cy="1039909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3C0D51-107B-844E-9923-FB185279CF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0088" y="1759974"/>
              <a:ext cx="379538" cy="27329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917D4C-AE7F-1B49-90DD-52D754B2D3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2770" y="1651819"/>
              <a:ext cx="168198" cy="215807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xplosion 1 21">
              <a:extLst>
                <a:ext uri="{FF2B5EF4-FFF2-40B4-BE49-F238E27FC236}">
                  <a16:creationId xmlns:a16="http://schemas.microsoft.com/office/drawing/2014/main" id="{4DA81349-D4F1-E149-B5D2-571E3E957D68}"/>
                </a:ext>
              </a:extLst>
            </p:cNvPr>
            <p:cNvSpPr/>
            <p:nvPr/>
          </p:nvSpPr>
          <p:spPr>
            <a:xfrm flipH="1">
              <a:off x="5336617" y="2842202"/>
              <a:ext cx="127562" cy="103373"/>
            </a:xfrm>
            <a:prstGeom prst="irregularSeal1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9F1BA15-2AAE-1D4E-8E05-6D11ACBD39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6207" y="2912329"/>
              <a:ext cx="435127" cy="52427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EF2AA03-3FC1-1741-8596-69BA6A69440F}"/>
              </a:ext>
            </a:extLst>
          </p:cNvPr>
          <p:cNvGrpSpPr/>
          <p:nvPr/>
        </p:nvGrpSpPr>
        <p:grpSpPr>
          <a:xfrm>
            <a:off x="7789096" y="1678840"/>
            <a:ext cx="1200326" cy="1543708"/>
            <a:chOff x="7669053" y="4270743"/>
            <a:chExt cx="1200326" cy="154370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DCF5B82-1A09-3B49-96FC-3E27535F5E93}"/>
                </a:ext>
              </a:extLst>
            </p:cNvPr>
            <p:cNvGrpSpPr/>
            <p:nvPr/>
          </p:nvGrpSpPr>
          <p:grpSpPr>
            <a:xfrm>
              <a:off x="7669053" y="4270743"/>
              <a:ext cx="1047589" cy="1543708"/>
              <a:chOff x="4956207" y="1582994"/>
              <a:chExt cx="1513419" cy="1853613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E21AA1AC-D38C-7149-8FB7-2DBE783EFA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80248" y="1838632"/>
                <a:ext cx="863236" cy="10835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1F22186-5E65-3F46-80CA-B31BB25A0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14220" y="1582994"/>
                <a:ext cx="589935" cy="1039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7ABD4C-EA57-1B4E-AC64-E57297DE44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0088" y="1759974"/>
                <a:ext cx="379538" cy="27329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C188061-528B-6E47-BB04-B4E12D7767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22770" y="1651819"/>
                <a:ext cx="168198" cy="21580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Explosion 1 34">
                <a:extLst>
                  <a:ext uri="{FF2B5EF4-FFF2-40B4-BE49-F238E27FC236}">
                    <a16:creationId xmlns:a16="http://schemas.microsoft.com/office/drawing/2014/main" id="{51F89A67-C94A-AF47-BFF5-BDB8B9CA64E1}"/>
                  </a:ext>
                </a:extLst>
              </p:cNvPr>
              <p:cNvSpPr/>
              <p:nvPr/>
            </p:nvSpPr>
            <p:spPr>
              <a:xfrm flipH="1">
                <a:off x="5336617" y="2842202"/>
                <a:ext cx="127562" cy="103373"/>
              </a:xfrm>
              <a:prstGeom prst="irregularSeal1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0D46E72-4961-3F46-B68B-835808F4FE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56207" y="2912329"/>
                <a:ext cx="435127" cy="5242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9F5688C-826D-7041-95F5-8D617B87C9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2159" y="4483641"/>
              <a:ext cx="744849" cy="737179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E8EBF1-D39A-B845-9848-E56CF8743F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4585" y="4573294"/>
              <a:ext cx="424794" cy="28533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671AC11A-9905-2B45-95B0-2BB4FB6C57CA}"/>
              </a:ext>
            </a:extLst>
          </p:cNvPr>
          <p:cNvSpPr/>
          <p:nvPr/>
        </p:nvSpPr>
        <p:spPr>
          <a:xfrm>
            <a:off x="1978607" y="2232113"/>
            <a:ext cx="3351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DB0000"/>
                </a:solidFill>
                <a:latin typeface="Times" pitchFamily="2" charset="0"/>
              </a:rPr>
              <a:t>quark-initiated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B9271E-2535-954C-81BB-27D0E07846CA}"/>
              </a:ext>
            </a:extLst>
          </p:cNvPr>
          <p:cNvSpPr/>
          <p:nvPr/>
        </p:nvSpPr>
        <p:spPr>
          <a:xfrm>
            <a:off x="5360660" y="2236574"/>
            <a:ext cx="3351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DB0000"/>
                </a:solidFill>
                <a:latin typeface="Times" pitchFamily="2" charset="0"/>
              </a:rPr>
              <a:t>gluon-initiated</a:t>
            </a:r>
          </a:p>
        </p:txBody>
      </p:sp>
    </p:spTree>
    <p:extLst>
      <p:ext uri="{BB962C8B-B14F-4D97-AF65-F5344CB8AC3E}">
        <p14:creationId xmlns:p14="http://schemas.microsoft.com/office/powerpoint/2010/main" val="825745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DB07C-D4F9-BE4D-A87A-8D548D45B4BD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How does the modification depend on the probe?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2A78B8-E551-4F4F-88BA-0D65A90B5E92}"/>
              </a:ext>
            </a:extLst>
          </p:cNvPr>
          <p:cNvGrpSpPr/>
          <p:nvPr/>
        </p:nvGrpSpPr>
        <p:grpSpPr>
          <a:xfrm>
            <a:off x="4432963" y="1623754"/>
            <a:ext cx="1047589" cy="1543708"/>
            <a:chOff x="4956207" y="1582994"/>
            <a:chExt cx="1513419" cy="185361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10EFFDB-492D-BC46-8B6E-7BB9992C77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0248" y="1838632"/>
              <a:ext cx="863236" cy="10835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3EBE96B-F898-B346-A95A-A24D0825B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4220" y="1582994"/>
              <a:ext cx="589935" cy="1039909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3C0D51-107B-844E-9923-FB185279CF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0088" y="1759974"/>
              <a:ext cx="379538" cy="27329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917D4C-AE7F-1B49-90DD-52D754B2D3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2770" y="1651819"/>
              <a:ext cx="168198" cy="215807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xplosion 1 21">
              <a:extLst>
                <a:ext uri="{FF2B5EF4-FFF2-40B4-BE49-F238E27FC236}">
                  <a16:creationId xmlns:a16="http://schemas.microsoft.com/office/drawing/2014/main" id="{4DA81349-D4F1-E149-B5D2-571E3E957D68}"/>
                </a:ext>
              </a:extLst>
            </p:cNvPr>
            <p:cNvSpPr/>
            <p:nvPr/>
          </p:nvSpPr>
          <p:spPr>
            <a:xfrm flipH="1">
              <a:off x="5336617" y="2842202"/>
              <a:ext cx="127562" cy="103373"/>
            </a:xfrm>
            <a:prstGeom prst="irregularSeal1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9F1BA15-2AAE-1D4E-8E05-6D11ACBD39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6207" y="2912329"/>
              <a:ext cx="435127" cy="52427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05F9A37-0354-9844-A404-247098EC7DB4}"/>
              </a:ext>
            </a:extLst>
          </p:cNvPr>
          <p:cNvSpPr/>
          <p:nvPr/>
        </p:nvSpPr>
        <p:spPr>
          <a:xfrm>
            <a:off x="1084401" y="3741466"/>
            <a:ext cx="10269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0085F2"/>
                </a:solidFill>
                <a:latin typeface="Times" pitchFamily="2" charset="0"/>
              </a:rPr>
              <a:t>How does the quark–gluon plasma see the color structure of a jet?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F2AA03-3FC1-1741-8596-69BA6A69440F}"/>
              </a:ext>
            </a:extLst>
          </p:cNvPr>
          <p:cNvGrpSpPr/>
          <p:nvPr/>
        </p:nvGrpSpPr>
        <p:grpSpPr>
          <a:xfrm>
            <a:off x="7789096" y="1678840"/>
            <a:ext cx="1200326" cy="1543708"/>
            <a:chOff x="7669053" y="4270743"/>
            <a:chExt cx="1200326" cy="154370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DCF5B82-1A09-3B49-96FC-3E27535F5E93}"/>
                </a:ext>
              </a:extLst>
            </p:cNvPr>
            <p:cNvGrpSpPr/>
            <p:nvPr/>
          </p:nvGrpSpPr>
          <p:grpSpPr>
            <a:xfrm>
              <a:off x="7669053" y="4270743"/>
              <a:ext cx="1047589" cy="1543708"/>
              <a:chOff x="4956207" y="1582994"/>
              <a:chExt cx="1513419" cy="1853613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E21AA1AC-D38C-7149-8FB7-2DBE783EFA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80248" y="1838632"/>
                <a:ext cx="863236" cy="10835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1F22186-5E65-3F46-80CA-B31BB25A0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14220" y="1582994"/>
                <a:ext cx="589935" cy="1039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C7ABD4C-EA57-1B4E-AC64-E57297DE44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0088" y="1759974"/>
                <a:ext cx="379538" cy="27329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C188061-528B-6E47-BB04-B4E12D7767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22770" y="1651819"/>
                <a:ext cx="168198" cy="21580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Explosion 1 34">
                <a:extLst>
                  <a:ext uri="{FF2B5EF4-FFF2-40B4-BE49-F238E27FC236}">
                    <a16:creationId xmlns:a16="http://schemas.microsoft.com/office/drawing/2014/main" id="{51F89A67-C94A-AF47-BFF5-BDB8B9CA64E1}"/>
                  </a:ext>
                </a:extLst>
              </p:cNvPr>
              <p:cNvSpPr/>
              <p:nvPr/>
            </p:nvSpPr>
            <p:spPr>
              <a:xfrm flipH="1">
                <a:off x="5336617" y="2842202"/>
                <a:ext cx="127562" cy="103373"/>
              </a:xfrm>
              <a:prstGeom prst="irregularSeal1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0D46E72-4961-3F46-B68B-835808F4FE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56207" y="2912329"/>
                <a:ext cx="435127" cy="5242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9F5688C-826D-7041-95F5-8D617B87C9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2159" y="4483641"/>
              <a:ext cx="744849" cy="737179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E8EBF1-D39A-B845-9848-E56CF8743F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4585" y="4573294"/>
              <a:ext cx="424794" cy="285338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671AC11A-9905-2B45-95B0-2BB4FB6C57CA}"/>
              </a:ext>
            </a:extLst>
          </p:cNvPr>
          <p:cNvSpPr/>
          <p:nvPr/>
        </p:nvSpPr>
        <p:spPr>
          <a:xfrm>
            <a:off x="1978607" y="2232113"/>
            <a:ext cx="3351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DB0000"/>
                </a:solidFill>
                <a:latin typeface="Times" pitchFamily="2" charset="0"/>
              </a:rPr>
              <a:t>quark-initiated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B9271E-2535-954C-81BB-27D0E07846CA}"/>
              </a:ext>
            </a:extLst>
          </p:cNvPr>
          <p:cNvSpPr/>
          <p:nvPr/>
        </p:nvSpPr>
        <p:spPr>
          <a:xfrm>
            <a:off x="5360660" y="2236574"/>
            <a:ext cx="3351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DB0000"/>
                </a:solidFill>
                <a:latin typeface="Times" pitchFamily="2" charset="0"/>
              </a:rPr>
              <a:t>gluon-initiated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41178CD-EF15-4948-872C-506EE85FEACF}"/>
              </a:ext>
            </a:extLst>
          </p:cNvPr>
          <p:cNvCxnSpPr>
            <a:cxnSpLocks/>
          </p:cNvCxnSpPr>
          <p:nvPr/>
        </p:nvCxnSpPr>
        <p:spPr>
          <a:xfrm>
            <a:off x="6600165" y="6063018"/>
            <a:ext cx="1385747" cy="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41E87B4A-AB92-1F47-9321-B7A66511AE3F}"/>
              </a:ext>
            </a:extLst>
          </p:cNvPr>
          <p:cNvSpPr/>
          <p:nvPr/>
        </p:nvSpPr>
        <p:spPr>
          <a:xfrm>
            <a:off x="5728101" y="6136097"/>
            <a:ext cx="2516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</a:rPr>
              <a:t>Decreasing resolution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DF6606E-2332-8A46-882E-783B8464B662}"/>
              </a:ext>
            </a:extLst>
          </p:cNvPr>
          <p:cNvGrpSpPr/>
          <p:nvPr/>
        </p:nvGrpSpPr>
        <p:grpSpPr>
          <a:xfrm>
            <a:off x="3906225" y="4563047"/>
            <a:ext cx="3819645" cy="1189240"/>
            <a:chOff x="1321514" y="3068725"/>
            <a:chExt cx="5690384" cy="166107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827FE08-8B1B-7A4F-97CD-026B5F84E017}"/>
                </a:ext>
              </a:extLst>
            </p:cNvPr>
            <p:cNvGrpSpPr/>
            <p:nvPr/>
          </p:nvGrpSpPr>
          <p:grpSpPr>
            <a:xfrm>
              <a:off x="1321514" y="3068725"/>
              <a:ext cx="5690384" cy="1661077"/>
              <a:chOff x="1845949" y="3065618"/>
              <a:chExt cx="4770333" cy="1282932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34F0475-B89A-074D-8BFC-724356CD4698}"/>
                  </a:ext>
                </a:extLst>
              </p:cNvPr>
              <p:cNvGrpSpPr/>
              <p:nvPr/>
            </p:nvGrpSpPr>
            <p:grpSpPr>
              <a:xfrm>
                <a:off x="1845949" y="3189101"/>
                <a:ext cx="3579940" cy="1073251"/>
                <a:chOff x="2661468" y="1959267"/>
                <a:chExt cx="1730531" cy="737247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960C4037-90D6-544A-B593-ECC06251ABCD}"/>
                    </a:ext>
                  </a:extLst>
                </p:cNvPr>
                <p:cNvGrpSpPr/>
                <p:nvPr/>
              </p:nvGrpSpPr>
              <p:grpSpPr>
                <a:xfrm>
                  <a:off x="2661468" y="1959267"/>
                  <a:ext cx="1729947" cy="737247"/>
                  <a:chOff x="5545925" y="2484638"/>
                  <a:chExt cx="1297460" cy="552936"/>
                </a:xfrm>
              </p:grpSpPr>
              <p:cxnSp>
                <p:nvCxnSpPr>
                  <p:cNvPr id="80" name="Straight Arrow Connector 79">
                    <a:extLst>
                      <a:ext uri="{FF2B5EF4-FFF2-40B4-BE49-F238E27FC236}">
                        <a16:creationId xmlns:a16="http://schemas.microsoft.com/office/drawing/2014/main" id="{1152D62E-A1CE-3C4D-8919-4A5B2E4921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45925" y="2730528"/>
                    <a:ext cx="283845" cy="143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none"/>
                  </a:ln>
                  <a:effectLst>
                    <a:outerShdw blurRad="40000" dist="20000" dir="5400000" rotWithShape="0">
                      <a:srgbClr val="000000">
                        <a:alpha val="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133D327F-8BCC-9143-AE66-055E086536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830012" y="2484638"/>
                    <a:ext cx="1007880" cy="24708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tailEnd type="none"/>
                  </a:ln>
                  <a:effectLst>
                    <a:outerShdw blurRad="40000" dist="20000" dir="5400000" rotWithShape="0">
                      <a:srgbClr val="000000">
                        <a:alpha val="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511C8418-94CF-A24F-9C21-9B622BA0D5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93530" y="2818121"/>
                    <a:ext cx="649855" cy="2194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  <a:effectLst>
                    <a:outerShdw blurRad="40000" dist="20000" dir="5400000" rotWithShape="0">
                      <a:srgbClr val="000000">
                        <a:alpha val="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0BB2E0C3-72A0-9C49-B19E-6DA2E3D47B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11851" y="2570144"/>
                    <a:ext cx="626479" cy="6802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  <a:effectLst>
                    <a:outerShdw blurRad="40000" dist="20000" dir="5400000" rotWithShape="0">
                      <a:srgbClr val="000000">
                        <a:alpha val="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2528A94F-25D5-1A4D-88E7-6C3008175C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32166" y="2292535"/>
                  <a:ext cx="495744" cy="11137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/>
                </a:ln>
                <a:effectLst>
                  <a:outerShdw blurRad="40000" dist="20000" dir="5400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278E1696-9008-8E44-A795-B48482DA3E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24940" y="2292536"/>
                  <a:ext cx="345442" cy="11137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2C178E57-5BF6-3A4D-BC84-CCA4BB8AF7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70382" y="2292535"/>
                  <a:ext cx="521617" cy="15608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F9D5A760-5086-0144-813F-7490208CF2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64522" y="2227494"/>
                  <a:ext cx="526890" cy="6337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DFC05F6-A3B0-BE4A-A754-1F4A5FFB3421}"/>
                  </a:ext>
                </a:extLst>
              </p:cNvPr>
              <p:cNvSpPr/>
              <p:nvPr/>
            </p:nvSpPr>
            <p:spPr>
              <a:xfrm>
                <a:off x="5303617" y="3479721"/>
                <a:ext cx="178774" cy="196504"/>
              </a:xfrm>
              <a:prstGeom prst="ellipse">
                <a:avLst/>
              </a:prstGeom>
              <a:solidFill>
                <a:srgbClr val="009BE6">
                  <a:alpha val="60000"/>
                </a:srgbClr>
              </a:solidFill>
              <a:ln>
                <a:solidFill>
                  <a:srgbClr val="009B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F38F05A-6E9B-AC4C-AEB4-2A4747930EDE}"/>
                  </a:ext>
                </a:extLst>
              </p:cNvPr>
              <p:cNvSpPr/>
              <p:nvPr/>
            </p:nvSpPr>
            <p:spPr>
              <a:xfrm flipH="1">
                <a:off x="5617623" y="3065618"/>
                <a:ext cx="207851" cy="379683"/>
              </a:xfrm>
              <a:prstGeom prst="ellipse">
                <a:avLst/>
              </a:prstGeom>
              <a:solidFill>
                <a:srgbClr val="AE4EF8">
                  <a:alpha val="60000"/>
                </a:srgbClr>
              </a:solidFill>
              <a:ln>
                <a:solidFill>
                  <a:srgbClr val="AE4E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B7AFD94-C0F6-204D-8C41-CB7834294AA2}"/>
                  </a:ext>
                </a:extLst>
              </p:cNvPr>
              <p:cNvSpPr/>
              <p:nvPr/>
            </p:nvSpPr>
            <p:spPr>
              <a:xfrm flipH="1">
                <a:off x="5617624" y="3487112"/>
                <a:ext cx="207851" cy="512620"/>
              </a:xfrm>
              <a:prstGeom prst="ellipse">
                <a:avLst/>
              </a:prstGeom>
              <a:solidFill>
                <a:srgbClr val="AE4EF8">
                  <a:alpha val="60000"/>
                </a:srgbClr>
              </a:solidFill>
              <a:ln>
                <a:solidFill>
                  <a:srgbClr val="AE4E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CB389EBB-5097-134C-91C4-4704F2658242}"/>
                  </a:ext>
                </a:extLst>
              </p:cNvPr>
              <p:cNvSpPr/>
              <p:nvPr/>
            </p:nvSpPr>
            <p:spPr>
              <a:xfrm>
                <a:off x="5617623" y="4152044"/>
                <a:ext cx="207851" cy="196503"/>
              </a:xfrm>
              <a:prstGeom prst="ellipse">
                <a:avLst/>
              </a:prstGeom>
              <a:solidFill>
                <a:srgbClr val="AE4EF8">
                  <a:alpha val="60000"/>
                </a:srgbClr>
              </a:solidFill>
              <a:ln>
                <a:solidFill>
                  <a:srgbClr val="AE4E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0293176-2B34-C044-B2D4-6B2184AC9932}"/>
                  </a:ext>
                </a:extLst>
              </p:cNvPr>
              <p:cNvSpPr/>
              <p:nvPr/>
            </p:nvSpPr>
            <p:spPr>
              <a:xfrm flipH="1">
                <a:off x="5967694" y="3089057"/>
                <a:ext cx="229700" cy="327292"/>
              </a:xfrm>
              <a:prstGeom prst="ellipse">
                <a:avLst/>
              </a:prstGeom>
              <a:solidFill>
                <a:srgbClr val="FF40FF">
                  <a:alpha val="60000"/>
                </a:srgbClr>
              </a:solidFill>
              <a:ln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D90E6BC-070C-E549-8EDE-129318D42D0D}"/>
                  </a:ext>
                </a:extLst>
              </p:cNvPr>
              <p:cNvSpPr/>
              <p:nvPr/>
            </p:nvSpPr>
            <p:spPr>
              <a:xfrm flipH="1">
                <a:off x="5967694" y="3487837"/>
                <a:ext cx="229700" cy="860712"/>
              </a:xfrm>
              <a:prstGeom prst="ellipse">
                <a:avLst/>
              </a:prstGeom>
              <a:solidFill>
                <a:srgbClr val="FF40FF">
                  <a:alpha val="60000"/>
                </a:srgbClr>
              </a:solidFill>
              <a:ln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F44474E-A899-2D4F-9D07-E9D3AD551A84}"/>
                  </a:ext>
                </a:extLst>
              </p:cNvPr>
              <p:cNvSpPr/>
              <p:nvPr/>
            </p:nvSpPr>
            <p:spPr>
              <a:xfrm flipH="1">
                <a:off x="6339613" y="3089057"/>
                <a:ext cx="276669" cy="1259493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132403E-2793-CA44-B2E7-FAB22AF2FEF0}"/>
                </a:ext>
              </a:extLst>
            </p:cNvPr>
            <p:cNvSpPr/>
            <p:nvPr/>
          </p:nvSpPr>
          <p:spPr>
            <a:xfrm>
              <a:off x="5446956" y="4023747"/>
              <a:ext cx="213254" cy="254424"/>
            </a:xfrm>
            <a:prstGeom prst="ellipse">
              <a:avLst/>
            </a:prstGeom>
            <a:solidFill>
              <a:srgbClr val="009BE6">
                <a:alpha val="60000"/>
              </a:srgbClr>
            </a:solidFill>
            <a:ln>
              <a:solidFill>
                <a:srgbClr val="009B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A0A6B32-A5DF-F14F-B4C7-08B58D1D938B}"/>
                </a:ext>
              </a:extLst>
            </p:cNvPr>
            <p:cNvSpPr/>
            <p:nvPr/>
          </p:nvSpPr>
          <p:spPr>
            <a:xfrm>
              <a:off x="5440558" y="4475376"/>
              <a:ext cx="213254" cy="254424"/>
            </a:xfrm>
            <a:prstGeom prst="ellipse">
              <a:avLst/>
            </a:prstGeom>
            <a:solidFill>
              <a:srgbClr val="009BE6">
                <a:alpha val="60000"/>
              </a:srgbClr>
            </a:solidFill>
            <a:ln>
              <a:solidFill>
                <a:srgbClr val="009B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5B335DA-8AB7-614B-9A28-9A92775A916B}"/>
                </a:ext>
              </a:extLst>
            </p:cNvPr>
            <p:cNvSpPr/>
            <p:nvPr/>
          </p:nvSpPr>
          <p:spPr>
            <a:xfrm>
              <a:off x="5451414" y="3099072"/>
              <a:ext cx="213254" cy="254424"/>
            </a:xfrm>
            <a:prstGeom prst="ellipse">
              <a:avLst/>
            </a:prstGeom>
            <a:solidFill>
              <a:srgbClr val="009BE6">
                <a:alpha val="60000"/>
              </a:srgbClr>
            </a:solidFill>
            <a:ln>
              <a:solidFill>
                <a:srgbClr val="009B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102DD25-E98A-F843-B609-94F2A7901CEF}"/>
                </a:ext>
              </a:extLst>
            </p:cNvPr>
            <p:cNvSpPr/>
            <p:nvPr/>
          </p:nvSpPr>
          <p:spPr>
            <a:xfrm>
              <a:off x="5457409" y="3305299"/>
              <a:ext cx="213254" cy="254424"/>
            </a:xfrm>
            <a:prstGeom prst="ellipse">
              <a:avLst/>
            </a:prstGeom>
            <a:solidFill>
              <a:srgbClr val="009BE6">
                <a:alpha val="60000"/>
              </a:srgbClr>
            </a:solidFill>
            <a:ln>
              <a:solidFill>
                <a:srgbClr val="009B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424036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3DBC01-4A1C-5C41-BCAC-6FB7AEAB7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8800"/>
            <a:ext cx="4572000" cy="32004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45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DB07C-D4F9-BE4D-A87A-8D548D45B4BD}"/>
              </a:ext>
            </a:extLst>
          </p:cNvPr>
          <p:cNvSpPr/>
          <p:nvPr/>
        </p:nvSpPr>
        <p:spPr>
          <a:xfrm>
            <a:off x="1029109" y="387749"/>
            <a:ext cx="992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Jet measurements are an unknown mixture of contributions from quark and gluon jets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15F51A-978C-D842-AE8E-1BF68BBAB8BF}"/>
              </a:ext>
            </a:extLst>
          </p:cNvPr>
          <p:cNvSpPr/>
          <p:nvPr/>
        </p:nvSpPr>
        <p:spPr>
          <a:xfrm>
            <a:off x="1580468" y="2667981"/>
            <a:ext cx="137049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FF0000"/>
                </a:solidFill>
                <a:latin typeface="Times" pitchFamily="2" charset="0"/>
              </a:rPr>
              <a:t>q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A4044A-7C5A-EC44-8A07-1028D961289E}"/>
              </a:ext>
            </a:extLst>
          </p:cNvPr>
          <p:cNvSpPr/>
          <p:nvPr/>
        </p:nvSpPr>
        <p:spPr>
          <a:xfrm>
            <a:off x="1835879" y="3674521"/>
            <a:ext cx="137049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7030A0"/>
                </a:solidFill>
                <a:latin typeface="Times" pitchFamily="2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366687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C6AFF6-9486-A342-AD91-1CE356C88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554" y="3400499"/>
            <a:ext cx="3378304" cy="236481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46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DB07C-D4F9-BE4D-A87A-8D548D45B4BD}"/>
              </a:ext>
            </a:extLst>
          </p:cNvPr>
          <p:cNvSpPr/>
          <p:nvPr/>
        </p:nvSpPr>
        <p:spPr>
          <a:xfrm>
            <a:off x="1029109" y="387749"/>
            <a:ext cx="992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Jet measurements are an unknown mixture of contributions from quark and gluon jets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706DC6-F22B-A54D-8BFF-91CBB25AD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426" y="1581305"/>
            <a:ext cx="3375926" cy="2363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086011-208A-CF42-AD18-97A67D3C1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276" y="2091626"/>
            <a:ext cx="4572000" cy="3200400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48974417-0FE5-A540-994E-44081E32B046}"/>
              </a:ext>
            </a:extLst>
          </p:cNvPr>
          <p:cNvSpPr/>
          <p:nvPr/>
        </p:nvSpPr>
        <p:spPr>
          <a:xfrm>
            <a:off x="6053492" y="3927888"/>
            <a:ext cx="865568" cy="375483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D8CD4-6F2C-2C44-8C0F-33BAFCB7F5A3}"/>
              </a:ext>
            </a:extLst>
          </p:cNvPr>
          <p:cNvSpPr/>
          <p:nvPr/>
        </p:nvSpPr>
        <p:spPr>
          <a:xfrm>
            <a:off x="-294542" y="1890631"/>
            <a:ext cx="380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DB0000"/>
                </a:solidFill>
                <a:latin typeface="Times" pitchFamily="2" charset="0"/>
              </a:rPr>
              <a:t>Ideally…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52965-0219-514B-B057-9D05929F71A2}"/>
              </a:ext>
            </a:extLst>
          </p:cNvPr>
          <p:cNvSpPr/>
          <p:nvPr/>
        </p:nvSpPr>
        <p:spPr>
          <a:xfrm>
            <a:off x="7880684" y="2256501"/>
            <a:ext cx="137049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FF0000"/>
                </a:solidFill>
                <a:latin typeface="Times" pitchFamily="2" charset="0"/>
              </a:rPr>
              <a:t>q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35C959-BF81-2E41-B58B-8EA7DCFFDA1A}"/>
              </a:ext>
            </a:extLst>
          </p:cNvPr>
          <p:cNvSpPr/>
          <p:nvPr/>
        </p:nvSpPr>
        <p:spPr>
          <a:xfrm>
            <a:off x="8035511" y="4561489"/>
            <a:ext cx="137049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7030A0"/>
                </a:solidFill>
                <a:latin typeface="Times" pitchFamily="2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914888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A580AB-D04F-FB40-AF19-DB81BE698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171" y="3315243"/>
            <a:ext cx="3043676" cy="2130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2A33F-5156-C74C-B2C2-0BC2D53B9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201" y="3315244"/>
            <a:ext cx="3043676" cy="2130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D25249-664D-8E4A-9384-01908B14A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201" y="1025856"/>
            <a:ext cx="3043676" cy="213057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47</a:t>
            </a:fld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303484E4-3542-3C49-A034-AD4A79A4D4E9}"/>
              </a:ext>
            </a:extLst>
          </p:cNvPr>
          <p:cNvSpPr/>
          <p:nvPr/>
        </p:nvSpPr>
        <p:spPr>
          <a:xfrm>
            <a:off x="6010789" y="3315143"/>
            <a:ext cx="865568" cy="375483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6B0D09-ED09-D541-8F63-9FF15ED62D54}"/>
              </a:ext>
            </a:extLst>
          </p:cNvPr>
          <p:cNvSpPr/>
          <p:nvPr/>
        </p:nvSpPr>
        <p:spPr>
          <a:xfrm>
            <a:off x="0" y="331012"/>
            <a:ext cx="118970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Turns out it is easy* to decompose two mixture distributions into two components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467D-BF66-CA44-B264-0F6B472BC809}"/>
              </a:ext>
            </a:extLst>
          </p:cNvPr>
          <p:cNvSpPr/>
          <p:nvPr/>
        </p:nvSpPr>
        <p:spPr>
          <a:xfrm>
            <a:off x="3303171" y="6013589"/>
            <a:ext cx="5623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Done in p–p: </a:t>
            </a:r>
            <a:r>
              <a:rPr lang="en-US" sz="2000" dirty="0" err="1">
                <a:latin typeface="Times" pitchFamily="2" charset="0"/>
              </a:rPr>
              <a:t>Metodiev</a:t>
            </a:r>
            <a:r>
              <a:rPr lang="en-US" sz="2000" dirty="0">
                <a:latin typeface="Times" pitchFamily="2" charset="0"/>
              </a:rPr>
              <a:t> and Thaler [1802.00008]</a:t>
            </a:r>
          </a:p>
          <a:p>
            <a:pPr marL="457189" lvl="1" algn="r"/>
            <a:r>
              <a:rPr lang="en-US" sz="2000" dirty="0" err="1">
                <a:latin typeface="Times" pitchFamily="2" charset="0"/>
              </a:rPr>
              <a:t>Komiske</a:t>
            </a:r>
            <a:r>
              <a:rPr lang="en-US" sz="2000" dirty="0">
                <a:latin typeface="Times" pitchFamily="2" charset="0"/>
              </a:rPr>
              <a:t>, </a:t>
            </a:r>
            <a:r>
              <a:rPr lang="en-US" sz="2000" dirty="0" err="1">
                <a:latin typeface="Times" pitchFamily="2" charset="0"/>
              </a:rPr>
              <a:t>Metodiev</a:t>
            </a:r>
            <a:r>
              <a:rPr lang="en-US" sz="2000" dirty="0">
                <a:latin typeface="Times" pitchFamily="2" charset="0"/>
              </a:rPr>
              <a:t>, Thaler [1809.01140]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B94CE2-8592-104D-A065-60B767A16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171" y="1025856"/>
            <a:ext cx="3043676" cy="21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40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F811D03-B5A3-B44C-826A-80A8A3F8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124" y="1639488"/>
            <a:ext cx="3043676" cy="2130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8CAF00-ED78-D74F-B4B7-9C68FDDFA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722" y="1639488"/>
            <a:ext cx="3043676" cy="213057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48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DB07C-D4F9-BE4D-A87A-8D548D45B4BD}"/>
              </a:ext>
            </a:extLst>
          </p:cNvPr>
          <p:cNvSpPr/>
          <p:nvPr/>
        </p:nvSpPr>
        <p:spPr>
          <a:xfrm>
            <a:off x="-212034" y="389711"/>
            <a:ext cx="12404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Disentangling mixture distributions into “quark” and “gluon”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989AA0-D5C4-E741-B3B7-AB10E12A1C6E}"/>
              </a:ext>
            </a:extLst>
          </p:cNvPr>
          <p:cNvSpPr/>
          <p:nvPr/>
        </p:nvSpPr>
        <p:spPr>
          <a:xfrm>
            <a:off x="993059" y="2540569"/>
            <a:ext cx="4929239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>
                <a:latin typeface="Times" pitchFamily="2" charset="0"/>
              </a:rPr>
              <a:t>Sample </a:t>
            </a:r>
          </a:p>
          <a:p>
            <a:pPr marL="457189" lvl="1"/>
            <a:r>
              <a:rPr lang="en-US" sz="2667" dirty="0">
                <a:latin typeface="Times" pitchFamily="2" charset="0"/>
              </a:rPr>
              <a:t>independence: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8AFF00-A813-9D45-ADA3-38F2D1FED567}"/>
              </a:ext>
            </a:extLst>
          </p:cNvPr>
          <p:cNvSpPr/>
          <p:nvPr/>
        </p:nvSpPr>
        <p:spPr>
          <a:xfrm>
            <a:off x="-311025" y="1639489"/>
            <a:ext cx="380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DB0000"/>
                </a:solidFill>
                <a:latin typeface="Times" pitchFamily="2" charset="0"/>
              </a:rPr>
              <a:t>Requires…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B8110-8173-0444-8DDC-083468C56B7F}"/>
              </a:ext>
            </a:extLst>
          </p:cNvPr>
          <p:cNvSpPr/>
          <p:nvPr/>
        </p:nvSpPr>
        <p:spPr>
          <a:xfrm>
            <a:off x="4061875" y="1352346"/>
            <a:ext cx="2238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example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9D4CF5-12D8-D940-A284-2FEFAC88E3AB}"/>
              </a:ext>
            </a:extLst>
          </p:cNvPr>
          <p:cNvSpPr/>
          <p:nvPr/>
        </p:nvSpPr>
        <p:spPr>
          <a:xfrm>
            <a:off x="5487552" y="2017349"/>
            <a:ext cx="22381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 err="1">
                <a:solidFill>
                  <a:srgbClr val="0085F2"/>
                </a:solidFill>
                <a:latin typeface="Times" pitchFamily="2" charset="0"/>
              </a:rPr>
              <a:t>dijets</a:t>
            </a:r>
            <a:endParaRPr lang="en-US" sz="2800" dirty="0">
              <a:solidFill>
                <a:srgbClr val="0085F2"/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4F35A0C-F925-DE47-847F-616CB851A335}"/>
                  </a:ext>
                </a:extLst>
              </p:cNvPr>
              <p:cNvSpPr/>
              <p:nvPr/>
            </p:nvSpPr>
            <p:spPr>
              <a:xfrm>
                <a:off x="9115655" y="2017349"/>
                <a:ext cx="223814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85F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800" dirty="0">
                    <a:solidFill>
                      <a:srgbClr val="0085F2"/>
                    </a:solidFill>
                    <a:latin typeface="Times" pitchFamily="2" charset="0"/>
                  </a:rPr>
                  <a:t>+jet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4F35A0C-F925-DE47-847F-616CB851A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655" y="2017349"/>
                <a:ext cx="2238145" cy="523220"/>
              </a:xfrm>
              <a:prstGeom prst="rect">
                <a:avLst/>
              </a:prstGeom>
              <a:blipFill>
                <a:blip r:embed="rId5"/>
                <a:stretch>
                  <a:fillRect t="-952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7126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4C9B1759-6D2E-BD4C-AD7B-485D7FD68A96}"/>
              </a:ext>
            </a:extLst>
          </p:cNvPr>
          <p:cNvGrpSpPr/>
          <p:nvPr/>
        </p:nvGrpSpPr>
        <p:grpSpPr>
          <a:xfrm>
            <a:off x="1965184" y="1734047"/>
            <a:ext cx="2888796" cy="2225443"/>
            <a:chOff x="931808" y="2395426"/>
            <a:chExt cx="2166597" cy="166908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F0F1969-2801-8E4D-9D74-A2D2E6615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808" y="2395426"/>
              <a:ext cx="2166597" cy="166908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D15D11D-8910-5B42-AA83-7AC0522AFFC3}"/>
                </a:ext>
              </a:extLst>
            </p:cNvPr>
            <p:cNvSpPr/>
            <p:nvPr/>
          </p:nvSpPr>
          <p:spPr>
            <a:xfrm>
              <a:off x="1474875" y="2606700"/>
              <a:ext cx="1141645" cy="114051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4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88BC6E-4632-854E-AAC3-61D93B4B98C9}"/>
              </a:ext>
            </a:extLst>
          </p:cNvPr>
          <p:cNvCxnSpPr>
            <a:cxnSpLocks/>
          </p:cNvCxnSpPr>
          <p:nvPr/>
        </p:nvCxnSpPr>
        <p:spPr>
          <a:xfrm>
            <a:off x="2763392" y="1661052"/>
            <a:ext cx="7768607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0E3211-24D2-BC49-A0FC-A3258DB28575}"/>
              </a:ext>
            </a:extLst>
          </p:cNvPr>
          <p:cNvCxnSpPr>
            <a:cxnSpLocks/>
          </p:cNvCxnSpPr>
          <p:nvPr/>
        </p:nvCxnSpPr>
        <p:spPr>
          <a:xfrm>
            <a:off x="3415192" y="1521196"/>
            <a:ext cx="0" cy="29736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8C0937-12B3-5E4C-9753-A23F19327479}"/>
              </a:ext>
            </a:extLst>
          </p:cNvPr>
          <p:cNvSpPr/>
          <p:nvPr/>
        </p:nvSpPr>
        <p:spPr>
          <a:xfrm>
            <a:off x="-1547430" y="447093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317CFE"/>
                </a:solidFill>
                <a:latin typeface="Times" pitchFamily="2" charset="0"/>
              </a:rPr>
              <a:t>Perfect liquid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00529BC-674D-D14F-939D-80BD38346FC5}"/>
                  </a:ext>
                </a:extLst>
              </p:cNvPr>
              <p:cNvSpPr/>
              <p:nvPr/>
            </p:nvSpPr>
            <p:spPr>
              <a:xfrm>
                <a:off x="-1668854" y="1033206"/>
                <a:ext cx="9925243" cy="502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667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667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00529BC-674D-D14F-939D-80BD38346F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68854" y="1033206"/>
                <a:ext cx="9925243" cy="5027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1418532D-B604-A641-B9B7-217FB1CEE95C}"/>
              </a:ext>
            </a:extLst>
          </p:cNvPr>
          <p:cNvSpPr/>
          <p:nvPr/>
        </p:nvSpPr>
        <p:spPr>
          <a:xfrm>
            <a:off x="1351277" y="3649796"/>
            <a:ext cx="380085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Suggestive of strong interactions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6EC3BF-B053-C046-B39A-F9C0EAA35DF6}"/>
              </a:ext>
            </a:extLst>
          </p:cNvPr>
          <p:cNvSpPr/>
          <p:nvPr/>
        </p:nvSpPr>
        <p:spPr>
          <a:xfrm>
            <a:off x="-86665" y="1185878"/>
            <a:ext cx="3067825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momentum</a:t>
            </a:r>
          </a:p>
          <a:p>
            <a:pPr marL="457189" lvl="1" algn="ctr"/>
            <a:r>
              <a:rPr lang="en-US" sz="2667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transfer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6F4538-98AA-E045-ABEB-5B5AC0D13FBE}"/>
              </a:ext>
            </a:extLst>
          </p:cNvPr>
          <p:cNvSpPr/>
          <p:nvPr/>
        </p:nvSpPr>
        <p:spPr>
          <a:xfrm>
            <a:off x="538810" y="5127415"/>
            <a:ext cx="5425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How does hydrodynamic behavior emerge?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891C5C-E3B4-1140-A787-9828017F1FF5}"/>
              </a:ext>
            </a:extLst>
          </p:cNvPr>
          <p:cNvSpPr/>
          <p:nvPr/>
        </p:nvSpPr>
        <p:spPr>
          <a:xfrm>
            <a:off x="4469733" y="198006"/>
            <a:ext cx="992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317CFE"/>
                </a:solidFill>
                <a:latin typeface="Times" pitchFamily="2" charset="0"/>
              </a:rPr>
              <a:t>Asymptotic</a:t>
            </a:r>
          </a:p>
          <a:p>
            <a:pPr marL="457189" lvl="1" algn="ctr"/>
            <a:r>
              <a:rPr lang="en-US" sz="3200" dirty="0">
                <a:solidFill>
                  <a:srgbClr val="317CFE"/>
                </a:solidFill>
                <a:latin typeface="Times" pitchFamily="2" charset="0"/>
              </a:rPr>
              <a:t>freedom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70FC13-47AD-634D-899B-93ADEF00EB88}"/>
              </a:ext>
            </a:extLst>
          </p:cNvPr>
          <p:cNvGrpSpPr/>
          <p:nvPr/>
        </p:nvGrpSpPr>
        <p:grpSpPr>
          <a:xfrm>
            <a:off x="9009806" y="2014046"/>
            <a:ext cx="1522193" cy="1520684"/>
            <a:chOff x="1572322" y="2583994"/>
            <a:chExt cx="1141645" cy="114051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B7C1345-44A9-6E48-9C37-F76305C23A17}"/>
                </a:ext>
              </a:extLst>
            </p:cNvPr>
            <p:cNvSpPr/>
            <p:nvPr/>
          </p:nvSpPr>
          <p:spPr>
            <a:xfrm>
              <a:off x="1572322" y="2583994"/>
              <a:ext cx="1141645" cy="114051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4A051B6-60CA-6745-9B7E-4036F2512B05}"/>
                </a:ext>
              </a:extLst>
            </p:cNvPr>
            <p:cNvSpPr/>
            <p:nvPr/>
          </p:nvSpPr>
          <p:spPr>
            <a:xfrm>
              <a:off x="1905000" y="2812147"/>
              <a:ext cx="111513" cy="1115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755D19F-DD98-674B-A2DE-DCEAC2F22E0F}"/>
                </a:ext>
              </a:extLst>
            </p:cNvPr>
            <p:cNvSpPr/>
            <p:nvPr/>
          </p:nvSpPr>
          <p:spPr>
            <a:xfrm>
              <a:off x="2031631" y="3081490"/>
              <a:ext cx="111513" cy="1115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7E7DD47-C7E3-6A48-B0A3-11F42F4EAFAC}"/>
                </a:ext>
              </a:extLst>
            </p:cNvPr>
            <p:cNvSpPr/>
            <p:nvPr/>
          </p:nvSpPr>
          <p:spPr>
            <a:xfrm>
              <a:off x="2456985" y="3144547"/>
              <a:ext cx="111513" cy="1115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E2E4928-FD83-6D45-BB9F-11B5F6E378D7}"/>
                </a:ext>
              </a:extLst>
            </p:cNvPr>
            <p:cNvSpPr/>
            <p:nvPr/>
          </p:nvSpPr>
          <p:spPr>
            <a:xfrm>
              <a:off x="2345472" y="2800996"/>
              <a:ext cx="111513" cy="111512"/>
            </a:xfrm>
            <a:prstGeom prst="ellipse">
              <a:avLst/>
            </a:prstGeom>
            <a:solidFill>
              <a:srgbClr val="2F60FF"/>
            </a:solidFill>
            <a:ln>
              <a:solidFill>
                <a:srgbClr val="2F60FF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3422D6A-A248-1F42-8AF9-C870B614B7D4}"/>
                </a:ext>
              </a:extLst>
            </p:cNvPr>
            <p:cNvSpPr/>
            <p:nvPr/>
          </p:nvSpPr>
          <p:spPr>
            <a:xfrm>
              <a:off x="2401228" y="3294717"/>
              <a:ext cx="111513" cy="111512"/>
            </a:xfrm>
            <a:prstGeom prst="ellipse">
              <a:avLst/>
            </a:prstGeom>
            <a:solidFill>
              <a:srgbClr val="2F60FF"/>
            </a:solidFill>
            <a:ln>
              <a:solidFill>
                <a:srgbClr val="2F60FF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69B8BA0-4C50-BE41-B59D-38D493BC04E6}"/>
                </a:ext>
              </a:extLst>
            </p:cNvPr>
            <p:cNvSpPr/>
            <p:nvPr/>
          </p:nvSpPr>
          <p:spPr>
            <a:xfrm>
              <a:off x="1782083" y="3036608"/>
              <a:ext cx="111513" cy="111512"/>
            </a:xfrm>
            <a:prstGeom prst="ellipse">
              <a:avLst/>
            </a:prstGeom>
            <a:solidFill>
              <a:srgbClr val="2F60FF"/>
            </a:solidFill>
            <a:ln>
              <a:solidFill>
                <a:srgbClr val="2F60FF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0B51331-EAEA-9941-B051-F854F330984C}"/>
                </a:ext>
              </a:extLst>
            </p:cNvPr>
            <p:cNvSpPr/>
            <p:nvPr/>
          </p:nvSpPr>
          <p:spPr>
            <a:xfrm>
              <a:off x="1793486" y="3262179"/>
              <a:ext cx="111513" cy="11151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775C4B1-A9C7-E949-9C6C-C4E79A00593D}"/>
                </a:ext>
              </a:extLst>
            </p:cNvPr>
            <p:cNvSpPr/>
            <p:nvPr/>
          </p:nvSpPr>
          <p:spPr>
            <a:xfrm>
              <a:off x="2087387" y="3386938"/>
              <a:ext cx="111513" cy="11151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D4960C6-FF36-F343-ABF3-16382E4C4640}"/>
                </a:ext>
              </a:extLst>
            </p:cNvPr>
            <p:cNvSpPr/>
            <p:nvPr/>
          </p:nvSpPr>
          <p:spPr>
            <a:xfrm>
              <a:off x="2248025" y="3036608"/>
              <a:ext cx="111513" cy="11151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E3BE0447-F8B9-AD4D-BD78-A3C78136D10A}"/>
              </a:ext>
            </a:extLst>
          </p:cNvPr>
          <p:cNvSpPr/>
          <p:nvPr/>
        </p:nvSpPr>
        <p:spPr>
          <a:xfrm>
            <a:off x="7552949" y="3959490"/>
            <a:ext cx="380085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Weak interactions</a:t>
            </a:r>
          </a:p>
        </p:txBody>
      </p:sp>
    </p:spTree>
    <p:extLst>
      <p:ext uri="{BB962C8B-B14F-4D97-AF65-F5344CB8AC3E}">
        <p14:creationId xmlns:p14="http://schemas.microsoft.com/office/powerpoint/2010/main" val="24246392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454622-AA58-1347-BA1E-D2781CCAA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124" y="1639488"/>
            <a:ext cx="3043676" cy="2130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D70CE7-B91B-5446-BEAA-3D5F933A1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722" y="1639488"/>
            <a:ext cx="3043676" cy="213057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49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989AA0-D5C4-E741-B3B7-AB10E12A1C6E}"/>
              </a:ext>
            </a:extLst>
          </p:cNvPr>
          <p:cNvSpPr/>
          <p:nvPr/>
        </p:nvSpPr>
        <p:spPr>
          <a:xfrm>
            <a:off x="993059" y="2540569"/>
            <a:ext cx="4929239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>
                <a:latin typeface="Times" pitchFamily="2" charset="0"/>
              </a:rPr>
              <a:t>Sample </a:t>
            </a:r>
          </a:p>
          <a:p>
            <a:pPr marL="457189" lvl="1"/>
            <a:r>
              <a:rPr lang="en-US" sz="2667" dirty="0">
                <a:latin typeface="Times" pitchFamily="2" charset="0"/>
              </a:rPr>
              <a:t>independence: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8AFF00-A813-9D45-ADA3-38F2D1FED567}"/>
              </a:ext>
            </a:extLst>
          </p:cNvPr>
          <p:cNvSpPr/>
          <p:nvPr/>
        </p:nvSpPr>
        <p:spPr>
          <a:xfrm>
            <a:off x="-311025" y="1639489"/>
            <a:ext cx="380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DB0000"/>
                </a:solidFill>
                <a:latin typeface="Times" pitchFamily="2" charset="0"/>
              </a:rPr>
              <a:t>Requires…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9D4CF5-12D8-D940-A284-2FEFAC88E3AB}"/>
              </a:ext>
            </a:extLst>
          </p:cNvPr>
          <p:cNvSpPr/>
          <p:nvPr/>
        </p:nvSpPr>
        <p:spPr>
          <a:xfrm>
            <a:off x="5487552" y="2017349"/>
            <a:ext cx="22381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 err="1">
                <a:solidFill>
                  <a:srgbClr val="0085F2"/>
                </a:solidFill>
                <a:latin typeface="Times" pitchFamily="2" charset="0"/>
              </a:rPr>
              <a:t>dijets</a:t>
            </a:r>
            <a:endParaRPr lang="en-US" sz="2800" dirty="0">
              <a:solidFill>
                <a:srgbClr val="0085F2"/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4F35A0C-F925-DE47-847F-616CB851A335}"/>
                  </a:ext>
                </a:extLst>
              </p:cNvPr>
              <p:cNvSpPr/>
              <p:nvPr/>
            </p:nvSpPr>
            <p:spPr>
              <a:xfrm>
                <a:off x="9115655" y="2017349"/>
                <a:ext cx="223814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85F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800" dirty="0">
                    <a:solidFill>
                      <a:srgbClr val="0085F2"/>
                    </a:solidFill>
                    <a:latin typeface="Times" pitchFamily="2" charset="0"/>
                  </a:rPr>
                  <a:t>+jet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4F35A0C-F925-DE47-847F-616CB851A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655" y="2017349"/>
                <a:ext cx="2238145" cy="523220"/>
              </a:xfrm>
              <a:prstGeom prst="rect">
                <a:avLst/>
              </a:prstGeom>
              <a:blipFill>
                <a:blip r:embed="rId5"/>
                <a:stretch>
                  <a:fillRect t="-952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F0FF738A-048E-3D4C-B0D6-706BEE69E1D0}"/>
              </a:ext>
            </a:extLst>
          </p:cNvPr>
          <p:cNvSpPr/>
          <p:nvPr/>
        </p:nvSpPr>
        <p:spPr>
          <a:xfrm>
            <a:off x="1840273" y="4558288"/>
            <a:ext cx="10643419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samples are pure quark and pure gluon in some limits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62DED2-5328-0F47-95D9-3678F200CC74}"/>
              </a:ext>
            </a:extLst>
          </p:cNvPr>
          <p:cNvSpPr/>
          <p:nvPr/>
        </p:nvSpPr>
        <p:spPr>
          <a:xfrm>
            <a:off x="993059" y="4147921"/>
            <a:ext cx="4929239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667" dirty="0">
                <a:latin typeface="Times" pitchFamily="2" charset="0"/>
              </a:rPr>
              <a:t>Mutual </a:t>
            </a:r>
          </a:p>
          <a:p>
            <a:pPr marL="457189" lvl="1"/>
            <a:r>
              <a:rPr lang="en-US" sz="2667" dirty="0">
                <a:latin typeface="Times" pitchFamily="2" charset="0"/>
              </a:rPr>
              <a:t>Irreducibility: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CC6397-CF3F-D84A-B638-686D135A3B6E}"/>
                  </a:ext>
                </a:extLst>
              </p:cNvPr>
              <p:cNvSpPr/>
              <p:nvPr/>
            </p:nvSpPr>
            <p:spPr>
              <a:xfrm>
                <a:off x="2517389" y="5230497"/>
                <a:ext cx="810636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400" dirty="0">
                    <a:solidFill>
                      <a:srgbClr val="0085F2"/>
                    </a:solidFill>
                    <a:latin typeface="Times" pitchFamily="2" charset="0"/>
                  </a:rPr>
                  <a:t>Above: base distributions are completely separated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85F2"/>
                        </a:solidFill>
                        <a:latin typeface="Cambria Math" panose="02040503050406030204" pitchFamily="18" charset="0"/>
                      </a:rPr>
                      <m:t>±∞</m:t>
                    </m:r>
                  </m:oMath>
                </a14:m>
                <a:r>
                  <a:rPr lang="en-US" sz="2400" dirty="0">
                    <a:solidFill>
                      <a:srgbClr val="0085F2"/>
                    </a:solidFill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CC6397-CF3F-D84A-B638-686D135A3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389" y="5230497"/>
                <a:ext cx="8106368" cy="461665"/>
              </a:xfrm>
              <a:prstGeom prst="rect">
                <a:avLst/>
              </a:prstGeom>
              <a:blipFill>
                <a:blip r:embed="rId6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F272F39-4F0D-8C48-B208-182CF6CE234A}"/>
              </a:ext>
            </a:extLst>
          </p:cNvPr>
          <p:cNvSpPr/>
          <p:nvPr/>
        </p:nvSpPr>
        <p:spPr>
          <a:xfrm>
            <a:off x="1025832" y="5940851"/>
            <a:ext cx="9597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DB0000"/>
                </a:solidFill>
                <a:latin typeface="Times" pitchFamily="2" charset="0"/>
              </a:rPr>
              <a:t>Quark and gluon constituent multiplicity distributions are mutually irreducible in the high-energy limit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523024-D6C1-394A-9653-66BC5AA26B5A}"/>
              </a:ext>
            </a:extLst>
          </p:cNvPr>
          <p:cNvSpPr/>
          <p:nvPr/>
        </p:nvSpPr>
        <p:spPr>
          <a:xfrm>
            <a:off x="-212034" y="389711"/>
            <a:ext cx="12404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Disentangling mixture distributions into “quark” and “gluon”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E3AEBD-FD6A-0847-A394-EC99A80E889E}"/>
              </a:ext>
            </a:extLst>
          </p:cNvPr>
          <p:cNvSpPr/>
          <p:nvPr/>
        </p:nvSpPr>
        <p:spPr>
          <a:xfrm>
            <a:off x="8744223" y="6458481"/>
            <a:ext cx="4134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" pitchFamily="2" charset="0"/>
              </a:rPr>
              <a:t>Frye et al [1704.06266]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009699-774F-EB4E-84E3-648A7FC8929E}"/>
              </a:ext>
            </a:extLst>
          </p:cNvPr>
          <p:cNvSpPr/>
          <p:nvPr/>
        </p:nvSpPr>
        <p:spPr>
          <a:xfrm>
            <a:off x="4061875" y="1352346"/>
            <a:ext cx="2238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829258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50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5A9254-816B-304D-A4A5-C21CA988D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017" y="4796297"/>
            <a:ext cx="1893175" cy="7192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C75377-986F-7C47-AAC6-C4C43025E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424" y="4821015"/>
            <a:ext cx="1727960" cy="7156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C6C47-2989-0440-ADB2-9925FDF92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812" y="4817394"/>
            <a:ext cx="1192888" cy="7192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18F25C9-E45E-6F4B-8585-922E16A5AE5A}"/>
              </a:ext>
            </a:extLst>
          </p:cNvPr>
          <p:cNvSpPr/>
          <p:nvPr/>
        </p:nvSpPr>
        <p:spPr>
          <a:xfrm>
            <a:off x="2361504" y="4853573"/>
            <a:ext cx="551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gives fractions</a:t>
            </a:r>
            <a:r>
              <a:rPr lang="en-US" sz="3200" dirty="0">
                <a:latin typeface="Times" pitchFamily="2" charset="0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CF21D2-BE08-5046-BDA2-5D3E0385B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238" y="5737407"/>
            <a:ext cx="3119700" cy="6525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75B6FA-7344-1A40-9BC4-3E5AC7678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447" y="5737406"/>
            <a:ext cx="3087916" cy="6459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3D3EAF-8BFA-D24B-A513-B54AAB062F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017" y="1303700"/>
            <a:ext cx="3560121" cy="23239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CEE821-7512-3242-B075-A714FE8EAD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7263" y="1302804"/>
            <a:ext cx="3560121" cy="2323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39FDAAD-3662-E340-BFDD-D8FDAD84BD6C}"/>
                  </a:ext>
                </a:extLst>
              </p:cNvPr>
              <p:cNvSpPr txBox="1"/>
              <p:nvPr/>
            </p:nvSpPr>
            <p:spPr>
              <a:xfrm>
                <a:off x="3842600" y="2563091"/>
                <a:ext cx="5009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39FDAAD-3662-E340-BFDD-D8FDAD84B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600" y="2563091"/>
                <a:ext cx="500971" cy="369332"/>
              </a:xfrm>
              <a:prstGeom prst="rect">
                <a:avLst/>
              </a:prstGeom>
              <a:blipFill>
                <a:blip r:embed="rId10"/>
                <a:stretch>
                  <a:fillRect l="-7500" r="-25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E8D3CB-0E83-484A-B991-67EBD96D36C0}"/>
                  </a:ext>
                </a:extLst>
              </p:cNvPr>
              <p:cNvSpPr txBox="1"/>
              <p:nvPr/>
            </p:nvSpPr>
            <p:spPr>
              <a:xfrm>
                <a:off x="11504517" y="2877004"/>
                <a:ext cx="5080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E8D3CB-0E83-484A-B991-67EBD96D3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4517" y="2877004"/>
                <a:ext cx="508088" cy="369332"/>
              </a:xfrm>
              <a:prstGeom prst="rect">
                <a:avLst/>
              </a:prstGeom>
              <a:blipFill>
                <a:blip r:embed="rId11"/>
                <a:stretch>
                  <a:fillRect l="-7317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BBC4C1B4-C6F0-DB4D-A2EA-1EB1FF6EF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2399069"/>
            <a:ext cx="2546949" cy="17828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C8CDA2-2CEA-B043-A016-C9613DCCF4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200" y="614278"/>
            <a:ext cx="2549701" cy="17847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888BB90-A2A9-8848-8B11-E239D816B07F}"/>
                  </a:ext>
                </a:extLst>
              </p:cNvPr>
              <p:cNvSpPr/>
              <p:nvPr/>
            </p:nvSpPr>
            <p:spPr>
              <a:xfrm>
                <a:off x="2158017" y="969623"/>
                <a:ext cx="5508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888BB90-A2A9-8848-8B11-E239D816B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017" y="969623"/>
                <a:ext cx="550856" cy="461665"/>
              </a:xfrm>
              <a:prstGeom prst="rect">
                <a:avLst/>
              </a:prstGeom>
              <a:blipFill>
                <a:blip r:embed="rId1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7733EB3-39B9-4641-8705-96CE3875A73E}"/>
                  </a:ext>
                </a:extLst>
              </p:cNvPr>
              <p:cNvSpPr/>
              <p:nvPr/>
            </p:nvSpPr>
            <p:spPr>
              <a:xfrm>
                <a:off x="2016271" y="2646171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7733EB3-39B9-4641-8705-96CE3875A7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271" y="2646171"/>
                <a:ext cx="557973" cy="461665"/>
              </a:xfrm>
              <a:prstGeom prst="rect">
                <a:avLst/>
              </a:prstGeom>
              <a:blipFill>
                <a:blip r:embed="rId1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7635FC35-10A1-EA4C-BAC5-CBC3ED25C3D5}"/>
              </a:ext>
            </a:extLst>
          </p:cNvPr>
          <p:cNvSpPr/>
          <p:nvPr/>
        </p:nvSpPr>
        <p:spPr>
          <a:xfrm>
            <a:off x="639098" y="5829543"/>
            <a:ext cx="2945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DB0000"/>
                </a:solidFill>
                <a:latin typeface="Times" pitchFamily="2" charset="0"/>
              </a:rPr>
              <a:t>“Topics”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742DB1B-D193-3648-89D0-DD15DAD7FCFD}"/>
                  </a:ext>
                </a:extLst>
              </p:cNvPr>
              <p:cNvSpPr/>
              <p:nvPr/>
            </p:nvSpPr>
            <p:spPr>
              <a:xfrm>
                <a:off x="7114756" y="3690119"/>
                <a:ext cx="507724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Times" pitchFamily="2" charset="0"/>
                </a:endParaRPr>
              </a:p>
              <a:p>
                <a:pPr marL="457189" lvl="1" algn="ctr"/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742DB1B-D193-3648-89D0-DD15DAD7F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756" y="3690119"/>
                <a:ext cx="5077244" cy="830997"/>
              </a:xfrm>
              <a:prstGeom prst="rect">
                <a:avLst/>
              </a:prstGeom>
              <a:blipFill>
                <a:blip r:embed="rId16"/>
                <a:stretch>
                  <a:fillRect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ABA612A0-6030-494C-99C3-05D52589710E}"/>
              </a:ext>
            </a:extLst>
          </p:cNvPr>
          <p:cNvSpPr/>
          <p:nvPr/>
        </p:nvSpPr>
        <p:spPr>
          <a:xfrm>
            <a:off x="-212034" y="389711"/>
            <a:ext cx="12404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Disentangling mixture distributions into “quark” and “gluon”</a:t>
            </a:r>
          </a:p>
        </p:txBody>
      </p:sp>
    </p:spTree>
    <p:extLst>
      <p:ext uri="{BB962C8B-B14F-4D97-AF65-F5344CB8AC3E}">
        <p14:creationId xmlns:p14="http://schemas.microsoft.com/office/powerpoint/2010/main" val="2991166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51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7F4608-CA0D-E344-A9FA-4AD76C7135D2}"/>
              </a:ext>
            </a:extLst>
          </p:cNvPr>
          <p:cNvSpPr/>
          <p:nvPr/>
        </p:nvSpPr>
        <p:spPr>
          <a:xfrm>
            <a:off x="819355" y="450837"/>
            <a:ext cx="1036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How are quark- and gluon-initiated jets modified by the quark–gluon plasma?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06BB5E-CCE6-6445-9389-AFC072107BDA}"/>
              </a:ext>
            </a:extLst>
          </p:cNvPr>
          <p:cNvSpPr/>
          <p:nvPr/>
        </p:nvSpPr>
        <p:spPr>
          <a:xfrm>
            <a:off x="1031191" y="2163813"/>
            <a:ext cx="9939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DB0000"/>
                </a:solidFill>
                <a:latin typeface="Times" pitchFamily="2" charset="0"/>
              </a:rPr>
              <a:t>Separately extract quark and gluon jet fractions and the modification of quark and gluon jets in proton–proton and heavy-ion collisions</a:t>
            </a:r>
          </a:p>
        </p:txBody>
      </p:sp>
    </p:spTree>
    <p:extLst>
      <p:ext uri="{BB962C8B-B14F-4D97-AF65-F5344CB8AC3E}">
        <p14:creationId xmlns:p14="http://schemas.microsoft.com/office/powerpoint/2010/main" val="8921483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52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7F4608-CA0D-E344-A9FA-4AD76C7135D2}"/>
              </a:ext>
            </a:extLst>
          </p:cNvPr>
          <p:cNvSpPr/>
          <p:nvPr/>
        </p:nvSpPr>
        <p:spPr>
          <a:xfrm>
            <a:off x="819355" y="450837"/>
            <a:ext cx="1036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How are quark- and gluon-initiated jets modified by the quark–gluon plasma?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75868F-69FB-534D-AF2F-47149DC2DF8F}"/>
              </a:ext>
            </a:extLst>
          </p:cNvPr>
          <p:cNvSpPr/>
          <p:nvPr/>
        </p:nvSpPr>
        <p:spPr>
          <a:xfrm>
            <a:off x="-304924" y="1767273"/>
            <a:ext cx="551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proton–proton </a:t>
            </a:r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69D17A-9F5E-5A45-B292-48E260465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46" y="2539646"/>
            <a:ext cx="3798433" cy="2606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6A8E1-ADD7-FA4B-A07F-D1C9852E0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981" y="2540372"/>
            <a:ext cx="3834255" cy="26100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C12599-467F-6F45-B081-71BF3594414B}"/>
              </a:ext>
            </a:extLst>
          </p:cNvPr>
          <p:cNvSpPr/>
          <p:nvPr/>
        </p:nvSpPr>
        <p:spPr>
          <a:xfrm>
            <a:off x="4700215" y="1767273"/>
            <a:ext cx="551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heavy-ion</a:t>
            </a:r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 </a:t>
            </a:r>
            <a:r>
              <a:rPr lang="en-US" sz="3200" dirty="0">
                <a:latin typeface="Times" pitchFamily="2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D0C4C6-F7DD-0B40-82E5-39C7B631E16A}"/>
                  </a:ext>
                </a:extLst>
              </p:cNvPr>
              <p:cNvSpPr/>
              <p:nvPr/>
            </p:nvSpPr>
            <p:spPr>
              <a:xfrm>
                <a:off x="471949" y="5632593"/>
                <a:ext cx="11242888" cy="502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667" dirty="0">
                    <a:solidFill>
                      <a:schemeClr val="tx1"/>
                    </a:solidFill>
                    <a:latin typeface="Times" pitchFamily="2" charset="0"/>
                  </a:rPr>
                  <a:t>Comparatively limited statistics of</a:t>
                </a:r>
                <a:r>
                  <a:rPr lang="en-US" sz="2667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667" dirty="0">
                    <a:solidFill>
                      <a:schemeClr val="tx1"/>
                    </a:solidFill>
                    <a:latin typeface="Times" pitchFamily="2" charset="0"/>
                  </a:rPr>
                  <a:t>+jet available in Run 4 of the LHC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D0C4C6-F7DD-0B40-82E5-39C7B631E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9" y="5632593"/>
                <a:ext cx="11242888" cy="502766"/>
              </a:xfrm>
              <a:prstGeom prst="rect">
                <a:avLst/>
              </a:prstGeom>
              <a:blipFill>
                <a:blip r:embed="rId5"/>
                <a:stretch>
                  <a:fillRect t="-15385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B097263B-89AB-8E4F-8DF7-90628BCB4360}"/>
              </a:ext>
            </a:extLst>
          </p:cNvPr>
          <p:cNvSpPr/>
          <p:nvPr/>
        </p:nvSpPr>
        <p:spPr>
          <a:xfrm>
            <a:off x="3490437" y="6352143"/>
            <a:ext cx="520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5F2"/>
                </a:solidFill>
                <a:latin typeface="Times" pitchFamily="2" charset="0"/>
              </a:rPr>
              <a:t>JB</a:t>
            </a:r>
            <a:r>
              <a:rPr lang="en-US" dirty="0">
                <a:latin typeface="Times" pitchFamily="2" charset="0"/>
              </a:rPr>
              <a:t>, Jesse Thaler, Andrew Patrick Turner [2007.xxxxx]</a:t>
            </a:r>
          </a:p>
        </p:txBody>
      </p:sp>
    </p:spTree>
    <p:extLst>
      <p:ext uri="{BB962C8B-B14F-4D97-AF65-F5344CB8AC3E}">
        <p14:creationId xmlns:p14="http://schemas.microsoft.com/office/powerpoint/2010/main" val="764808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290470-9386-5743-8E25-01BE7D5FA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644" y="1524285"/>
            <a:ext cx="6462268" cy="248548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53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7F4608-CA0D-E344-A9FA-4AD76C7135D2}"/>
              </a:ext>
            </a:extLst>
          </p:cNvPr>
          <p:cNvSpPr/>
          <p:nvPr/>
        </p:nvSpPr>
        <p:spPr>
          <a:xfrm>
            <a:off x="819355" y="450837"/>
            <a:ext cx="1036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Primary difficulty: extracting fractions is sensitive to tails of the distribution where statistics are low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1D4388-260C-2248-965A-309F80772DEA}"/>
              </a:ext>
            </a:extLst>
          </p:cNvPr>
          <p:cNvSpPr/>
          <p:nvPr/>
        </p:nvSpPr>
        <p:spPr>
          <a:xfrm>
            <a:off x="-609724" y="1781128"/>
            <a:ext cx="551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proton–proton </a:t>
            </a:r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5D7457-EC5C-554F-9DA1-74BC2859FC51}"/>
                  </a:ext>
                </a:extLst>
              </p:cNvPr>
              <p:cNvSpPr txBox="1"/>
              <p:nvPr/>
            </p:nvSpPr>
            <p:spPr>
              <a:xfrm>
                <a:off x="3525735" y="2938051"/>
                <a:ext cx="5009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5D7457-EC5C-554F-9DA1-74BC2859F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735" y="2938051"/>
                <a:ext cx="500971" cy="369332"/>
              </a:xfrm>
              <a:prstGeom prst="rect">
                <a:avLst/>
              </a:prstGeom>
              <a:blipFill>
                <a:blip r:embed="rId4"/>
                <a:stretch>
                  <a:fillRect l="-7500" r="-25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DADDDD-AECB-DE40-8235-F5356F08DCEA}"/>
                  </a:ext>
                </a:extLst>
              </p:cNvPr>
              <p:cNvSpPr txBox="1"/>
              <p:nvPr/>
            </p:nvSpPr>
            <p:spPr>
              <a:xfrm>
                <a:off x="10177559" y="3209434"/>
                <a:ext cx="5080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DADDDD-AECB-DE40-8235-F5356F08D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559" y="3209434"/>
                <a:ext cx="508088" cy="369332"/>
              </a:xfrm>
              <a:prstGeom prst="rect">
                <a:avLst/>
              </a:prstGeom>
              <a:blipFill>
                <a:blip r:embed="rId5"/>
                <a:stretch>
                  <a:fillRect l="-4878" r="-4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26164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315AA9-0309-DA4F-91B2-3B6E7F71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644" y="3997463"/>
            <a:ext cx="6462269" cy="2485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290470-9386-5743-8E25-01BE7D5FA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644" y="1524285"/>
            <a:ext cx="6462268" cy="248548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54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7F4608-CA0D-E344-A9FA-4AD76C7135D2}"/>
              </a:ext>
            </a:extLst>
          </p:cNvPr>
          <p:cNvSpPr/>
          <p:nvPr/>
        </p:nvSpPr>
        <p:spPr>
          <a:xfrm>
            <a:off x="819355" y="450837"/>
            <a:ext cx="1036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Primary difficulty: extracting fractions is sensitive to tails of the distribution where statistics are low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B67021-9184-DC49-B32D-385C37C8F864}"/>
              </a:ext>
            </a:extLst>
          </p:cNvPr>
          <p:cNvSpPr/>
          <p:nvPr/>
        </p:nvSpPr>
        <p:spPr>
          <a:xfrm>
            <a:off x="-609724" y="1781128"/>
            <a:ext cx="551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proton–proton </a:t>
            </a:r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F7DD52-9EEA-5C4C-A13E-A266215BE752}"/>
              </a:ext>
            </a:extLst>
          </p:cNvPr>
          <p:cNvSpPr/>
          <p:nvPr/>
        </p:nvSpPr>
        <p:spPr>
          <a:xfrm>
            <a:off x="-952440" y="4354813"/>
            <a:ext cx="551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heavy-ion</a:t>
            </a:r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8A7F88-C5FF-AF48-B5DB-C762D2EFAA94}"/>
                  </a:ext>
                </a:extLst>
              </p:cNvPr>
              <p:cNvSpPr txBox="1"/>
              <p:nvPr/>
            </p:nvSpPr>
            <p:spPr>
              <a:xfrm>
                <a:off x="3525735" y="2938051"/>
                <a:ext cx="5009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8A7F88-C5FF-AF48-B5DB-C762D2EFA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735" y="2938051"/>
                <a:ext cx="500971" cy="369332"/>
              </a:xfrm>
              <a:prstGeom prst="rect">
                <a:avLst/>
              </a:prstGeom>
              <a:blipFill>
                <a:blip r:embed="rId5"/>
                <a:stretch>
                  <a:fillRect l="-7500" r="-25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67B85D-79F6-FC48-B82B-787073E11BED}"/>
                  </a:ext>
                </a:extLst>
              </p:cNvPr>
              <p:cNvSpPr txBox="1"/>
              <p:nvPr/>
            </p:nvSpPr>
            <p:spPr>
              <a:xfrm>
                <a:off x="10177559" y="3209434"/>
                <a:ext cx="5080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67B85D-79F6-FC48-B82B-787073E11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559" y="3209434"/>
                <a:ext cx="508088" cy="369332"/>
              </a:xfrm>
              <a:prstGeom prst="rect">
                <a:avLst/>
              </a:prstGeom>
              <a:blipFill>
                <a:blip r:embed="rId6"/>
                <a:stretch>
                  <a:fillRect l="-4878" r="-4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9EEA48D-A8C7-A745-94E7-75FE6DAC70AF}"/>
                  </a:ext>
                </a:extLst>
              </p:cNvPr>
              <p:cNvSpPr txBox="1"/>
              <p:nvPr/>
            </p:nvSpPr>
            <p:spPr>
              <a:xfrm>
                <a:off x="3525735" y="5334690"/>
                <a:ext cx="5009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9EEA48D-A8C7-A745-94E7-75FE6DAC7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735" y="5334690"/>
                <a:ext cx="500971" cy="369332"/>
              </a:xfrm>
              <a:prstGeom prst="rect">
                <a:avLst/>
              </a:prstGeom>
              <a:blipFill>
                <a:blip r:embed="rId7"/>
                <a:stretch>
                  <a:fillRect l="-7500" r="-2500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83EC23-7CD1-3540-847E-FAEBDD04BD20}"/>
                  </a:ext>
                </a:extLst>
              </p:cNvPr>
              <p:cNvSpPr txBox="1"/>
              <p:nvPr/>
            </p:nvSpPr>
            <p:spPr>
              <a:xfrm>
                <a:off x="10177559" y="5486834"/>
                <a:ext cx="5080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83EC23-7CD1-3540-847E-FAEBDD04B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559" y="5486834"/>
                <a:ext cx="508088" cy="369332"/>
              </a:xfrm>
              <a:prstGeom prst="rect">
                <a:avLst/>
              </a:prstGeom>
              <a:blipFill>
                <a:blip r:embed="rId8"/>
                <a:stretch>
                  <a:fillRect l="-4878" r="-4878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97958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9668C8F-2276-E340-A272-DADAA9825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291" y="3997463"/>
            <a:ext cx="6469621" cy="24883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30DE28-4FBD-BC4E-822E-34875F6BA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291" y="1511975"/>
            <a:ext cx="6462268" cy="248548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55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7F4608-CA0D-E344-A9FA-4AD76C7135D2}"/>
              </a:ext>
            </a:extLst>
          </p:cNvPr>
          <p:cNvSpPr/>
          <p:nvPr/>
        </p:nvSpPr>
        <p:spPr>
          <a:xfrm>
            <a:off x="819355" y="450837"/>
            <a:ext cx="1036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Primary difficulty: extracting fractions is sensitive to tails of the distribution where statistics are low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988936-5D99-654E-838A-78E861FB9D95}"/>
              </a:ext>
            </a:extLst>
          </p:cNvPr>
          <p:cNvSpPr/>
          <p:nvPr/>
        </p:nvSpPr>
        <p:spPr>
          <a:xfrm>
            <a:off x="-609724" y="1781128"/>
            <a:ext cx="551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proton–proton </a:t>
            </a:r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529AC7-E768-7B49-837A-6180560A9B7A}"/>
              </a:ext>
            </a:extLst>
          </p:cNvPr>
          <p:cNvSpPr/>
          <p:nvPr/>
        </p:nvSpPr>
        <p:spPr>
          <a:xfrm>
            <a:off x="-952440" y="4354813"/>
            <a:ext cx="551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heavy-ion</a:t>
            </a:r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BBE481-4A55-0945-A787-D0250B5CCF19}"/>
                  </a:ext>
                </a:extLst>
              </p:cNvPr>
              <p:cNvSpPr txBox="1"/>
              <p:nvPr/>
            </p:nvSpPr>
            <p:spPr>
              <a:xfrm>
                <a:off x="3525735" y="2938051"/>
                <a:ext cx="5009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BBE481-4A55-0945-A787-D0250B5CC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735" y="2938051"/>
                <a:ext cx="500971" cy="369332"/>
              </a:xfrm>
              <a:prstGeom prst="rect">
                <a:avLst/>
              </a:prstGeom>
              <a:blipFill>
                <a:blip r:embed="rId5"/>
                <a:stretch>
                  <a:fillRect l="-7500" r="-25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C9B64F-3014-BA40-B4C4-9EB9288D4A26}"/>
                  </a:ext>
                </a:extLst>
              </p:cNvPr>
              <p:cNvSpPr txBox="1"/>
              <p:nvPr/>
            </p:nvSpPr>
            <p:spPr>
              <a:xfrm>
                <a:off x="10177559" y="3209434"/>
                <a:ext cx="5080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C9B64F-3014-BA40-B4C4-9EB9288D4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559" y="3209434"/>
                <a:ext cx="508088" cy="369332"/>
              </a:xfrm>
              <a:prstGeom prst="rect">
                <a:avLst/>
              </a:prstGeom>
              <a:blipFill>
                <a:blip r:embed="rId6"/>
                <a:stretch>
                  <a:fillRect l="-4878" r="-4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C08D22-53EF-F240-B28B-CFD4FE1FA933}"/>
                  </a:ext>
                </a:extLst>
              </p:cNvPr>
              <p:cNvSpPr txBox="1"/>
              <p:nvPr/>
            </p:nvSpPr>
            <p:spPr>
              <a:xfrm>
                <a:off x="3525735" y="5334690"/>
                <a:ext cx="5009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C08D22-53EF-F240-B28B-CFD4FE1FA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735" y="5334690"/>
                <a:ext cx="500971" cy="369332"/>
              </a:xfrm>
              <a:prstGeom prst="rect">
                <a:avLst/>
              </a:prstGeom>
              <a:blipFill>
                <a:blip r:embed="rId7"/>
                <a:stretch>
                  <a:fillRect l="-7500" r="-2500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334B92-C1EA-0947-8AA4-9E7033F1DBCC}"/>
                  </a:ext>
                </a:extLst>
              </p:cNvPr>
              <p:cNvSpPr txBox="1"/>
              <p:nvPr/>
            </p:nvSpPr>
            <p:spPr>
              <a:xfrm>
                <a:off x="10177559" y="5486834"/>
                <a:ext cx="5080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DB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334B92-C1EA-0947-8AA4-9E7033F1D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559" y="5486834"/>
                <a:ext cx="508088" cy="369332"/>
              </a:xfrm>
              <a:prstGeom prst="rect">
                <a:avLst/>
              </a:prstGeom>
              <a:blipFill>
                <a:blip r:embed="rId8"/>
                <a:stretch>
                  <a:fillRect l="-4878" r="-4878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9239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56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7CC601-A3B3-764E-825B-D21929F66EF5}"/>
              </a:ext>
            </a:extLst>
          </p:cNvPr>
          <p:cNvSpPr/>
          <p:nvPr/>
        </p:nvSpPr>
        <p:spPr>
          <a:xfrm>
            <a:off x="304801" y="394967"/>
            <a:ext cx="11388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Extracting quark/gluon contributions to constituent multiplicity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29FEE9-1A64-A941-9FE6-72357B947842}"/>
              </a:ext>
            </a:extLst>
          </p:cNvPr>
          <p:cNvSpPr/>
          <p:nvPr/>
        </p:nvSpPr>
        <p:spPr>
          <a:xfrm>
            <a:off x="-218756" y="1060691"/>
            <a:ext cx="4275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proton–proton </a:t>
            </a:r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AA2D7D-5B29-7147-96E1-1F3BFC894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82" y="1831811"/>
            <a:ext cx="3782525" cy="2604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EB2DF3-A2FC-0E4B-A23E-D3F5A79C6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954" y="1837036"/>
            <a:ext cx="3773607" cy="26067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6C23C9-8630-7048-A053-4B5721ED6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00" y="1833064"/>
            <a:ext cx="3798433" cy="260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15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06C23C9-8630-7048-A053-4B5721ED6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0" y="1833064"/>
            <a:ext cx="3798433" cy="2606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2B8445-ABFF-4E41-884D-0FFE28337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37" y="1833790"/>
            <a:ext cx="3834255" cy="261001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57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7CC601-A3B3-764E-825B-D21929F66EF5}"/>
              </a:ext>
            </a:extLst>
          </p:cNvPr>
          <p:cNvSpPr/>
          <p:nvPr/>
        </p:nvSpPr>
        <p:spPr>
          <a:xfrm>
            <a:off x="304801" y="394967"/>
            <a:ext cx="11388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Extracting quark/gluon contributions to constituent multiplicity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AA2D7D-5B29-7147-96E1-1F3BFC894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282" y="1831811"/>
            <a:ext cx="3782525" cy="2604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EB2DF3-A2FC-0E4B-A23E-D3F5A79C6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954" y="1837036"/>
            <a:ext cx="3773607" cy="2606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89A5B-925D-8845-AC22-738ACF0953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8787" y="1825162"/>
            <a:ext cx="3796020" cy="26133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BCAD83-A41D-A341-9F15-86EB1C266E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8046" y="1833381"/>
            <a:ext cx="3800020" cy="25982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D3D20E9-ED8F-D542-889A-85AB17845ACD}"/>
              </a:ext>
            </a:extLst>
          </p:cNvPr>
          <p:cNvSpPr/>
          <p:nvPr/>
        </p:nvSpPr>
        <p:spPr>
          <a:xfrm>
            <a:off x="-218756" y="1060691"/>
            <a:ext cx="330333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heavy-ion</a:t>
            </a:r>
            <a:endParaRPr lang="en-US" sz="3200" dirty="0">
              <a:solidFill>
                <a:srgbClr val="0085F2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9757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EC5474-0462-B84C-BBA4-BD074655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82" y="1827520"/>
            <a:ext cx="3782526" cy="26040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6C23C9-8630-7048-A053-4B5721ED6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00" y="1833064"/>
            <a:ext cx="3798433" cy="2606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2B8445-ABFF-4E41-884D-0FFE28337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37" y="1833790"/>
            <a:ext cx="3834255" cy="261001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58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7CC601-A3B3-764E-825B-D21929F66EF5}"/>
              </a:ext>
            </a:extLst>
          </p:cNvPr>
          <p:cNvSpPr/>
          <p:nvPr/>
        </p:nvSpPr>
        <p:spPr>
          <a:xfrm>
            <a:off x="304801" y="394967"/>
            <a:ext cx="11388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Extracting quark/gluon contributions to constituent multiplicity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EB2DF3-A2FC-0E4B-A23E-D3F5A79C6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954" y="1837036"/>
            <a:ext cx="3773607" cy="26067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BCAD83-A41D-A341-9F15-86EB1C266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8046" y="1833381"/>
            <a:ext cx="3800020" cy="25982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D3D20E9-ED8F-D542-889A-85AB17845ACD}"/>
              </a:ext>
            </a:extLst>
          </p:cNvPr>
          <p:cNvSpPr/>
          <p:nvPr/>
        </p:nvSpPr>
        <p:spPr>
          <a:xfrm>
            <a:off x="-218756" y="1060691"/>
            <a:ext cx="330333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heavy-ion</a:t>
            </a:r>
            <a:endParaRPr lang="en-US" sz="3200" dirty="0">
              <a:solidFill>
                <a:srgbClr val="0085F2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77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4C9B1759-6D2E-BD4C-AD7B-485D7FD68A96}"/>
              </a:ext>
            </a:extLst>
          </p:cNvPr>
          <p:cNvGrpSpPr/>
          <p:nvPr/>
        </p:nvGrpSpPr>
        <p:grpSpPr>
          <a:xfrm>
            <a:off x="1965184" y="1734047"/>
            <a:ext cx="2888796" cy="2225443"/>
            <a:chOff x="931808" y="2395426"/>
            <a:chExt cx="2166597" cy="166908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F0F1969-2801-8E4D-9D74-A2D2E6615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808" y="2395426"/>
              <a:ext cx="2166597" cy="166908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D15D11D-8910-5B42-AA83-7AC0522AFFC3}"/>
                </a:ext>
              </a:extLst>
            </p:cNvPr>
            <p:cNvSpPr/>
            <p:nvPr/>
          </p:nvSpPr>
          <p:spPr>
            <a:xfrm>
              <a:off x="1474875" y="2606700"/>
              <a:ext cx="1141645" cy="114051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5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88BC6E-4632-854E-AAC3-61D93B4B98C9}"/>
              </a:ext>
            </a:extLst>
          </p:cNvPr>
          <p:cNvCxnSpPr>
            <a:cxnSpLocks/>
          </p:cNvCxnSpPr>
          <p:nvPr/>
        </p:nvCxnSpPr>
        <p:spPr>
          <a:xfrm>
            <a:off x="2763392" y="1661052"/>
            <a:ext cx="7768607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0E3211-24D2-BC49-A0FC-A3258DB28575}"/>
              </a:ext>
            </a:extLst>
          </p:cNvPr>
          <p:cNvCxnSpPr>
            <a:cxnSpLocks/>
          </p:cNvCxnSpPr>
          <p:nvPr/>
        </p:nvCxnSpPr>
        <p:spPr>
          <a:xfrm>
            <a:off x="3415192" y="1521196"/>
            <a:ext cx="0" cy="29736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8C0937-12B3-5E4C-9753-A23F19327479}"/>
              </a:ext>
            </a:extLst>
          </p:cNvPr>
          <p:cNvSpPr/>
          <p:nvPr/>
        </p:nvSpPr>
        <p:spPr>
          <a:xfrm>
            <a:off x="-1547430" y="447093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317CFE"/>
                </a:solidFill>
                <a:latin typeface="Times" pitchFamily="2" charset="0"/>
              </a:rPr>
              <a:t>Perfect liquid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00529BC-674D-D14F-939D-80BD38346FC5}"/>
                  </a:ext>
                </a:extLst>
              </p:cNvPr>
              <p:cNvSpPr/>
              <p:nvPr/>
            </p:nvSpPr>
            <p:spPr>
              <a:xfrm>
                <a:off x="-1668854" y="1033206"/>
                <a:ext cx="9925243" cy="502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667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667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00529BC-674D-D14F-939D-80BD38346F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68854" y="1033206"/>
                <a:ext cx="9925243" cy="5027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1418532D-B604-A641-B9B7-217FB1CEE95C}"/>
              </a:ext>
            </a:extLst>
          </p:cNvPr>
          <p:cNvSpPr/>
          <p:nvPr/>
        </p:nvSpPr>
        <p:spPr>
          <a:xfrm>
            <a:off x="1351277" y="3649796"/>
            <a:ext cx="380085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Suggestive of strong interactions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6EC3BF-B053-C046-B39A-F9C0EAA35DF6}"/>
              </a:ext>
            </a:extLst>
          </p:cNvPr>
          <p:cNvSpPr/>
          <p:nvPr/>
        </p:nvSpPr>
        <p:spPr>
          <a:xfrm>
            <a:off x="-86665" y="1185878"/>
            <a:ext cx="3067825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momentum</a:t>
            </a:r>
          </a:p>
          <a:p>
            <a:pPr marL="457189" lvl="1" algn="ctr"/>
            <a:r>
              <a:rPr lang="en-US" sz="2667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transfer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FEC38B6-9FF1-1E40-8FC1-5F10E71253C9}"/>
              </a:ext>
            </a:extLst>
          </p:cNvPr>
          <p:cNvSpPr/>
          <p:nvPr/>
        </p:nvSpPr>
        <p:spPr>
          <a:xfrm>
            <a:off x="4469733" y="198006"/>
            <a:ext cx="992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317CFE"/>
                </a:solidFill>
                <a:latin typeface="Times" pitchFamily="2" charset="0"/>
              </a:rPr>
              <a:t>Asymptotic</a:t>
            </a:r>
          </a:p>
          <a:p>
            <a:pPr marL="457189" lvl="1" algn="ctr"/>
            <a:r>
              <a:rPr lang="en-US" sz="3200" dirty="0">
                <a:solidFill>
                  <a:srgbClr val="317CFE"/>
                </a:solidFill>
                <a:latin typeface="Times" pitchFamily="2" charset="0"/>
              </a:rPr>
              <a:t>freedom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04D6D05-E87D-A049-A4FB-3680E57149BD}"/>
              </a:ext>
            </a:extLst>
          </p:cNvPr>
          <p:cNvGrpSpPr/>
          <p:nvPr/>
        </p:nvGrpSpPr>
        <p:grpSpPr>
          <a:xfrm>
            <a:off x="9009806" y="2014046"/>
            <a:ext cx="1522193" cy="1520684"/>
            <a:chOff x="1572322" y="2583994"/>
            <a:chExt cx="1141645" cy="114051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4333AA8-7091-DA42-A874-92A272AC4205}"/>
                </a:ext>
              </a:extLst>
            </p:cNvPr>
            <p:cNvSpPr/>
            <p:nvPr/>
          </p:nvSpPr>
          <p:spPr>
            <a:xfrm>
              <a:off x="1572322" y="2583994"/>
              <a:ext cx="1141645" cy="114051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26AAE9-717B-A842-99C4-B001D7D49E08}"/>
                </a:ext>
              </a:extLst>
            </p:cNvPr>
            <p:cNvSpPr/>
            <p:nvPr/>
          </p:nvSpPr>
          <p:spPr>
            <a:xfrm>
              <a:off x="1905000" y="2812147"/>
              <a:ext cx="111513" cy="1115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60A631C-A6FD-7647-88CA-C5504CE865E1}"/>
                </a:ext>
              </a:extLst>
            </p:cNvPr>
            <p:cNvSpPr/>
            <p:nvPr/>
          </p:nvSpPr>
          <p:spPr>
            <a:xfrm>
              <a:off x="2031631" y="3081490"/>
              <a:ext cx="111513" cy="1115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527A42D-9647-7145-8BF9-05C797BAFA56}"/>
                </a:ext>
              </a:extLst>
            </p:cNvPr>
            <p:cNvSpPr/>
            <p:nvPr/>
          </p:nvSpPr>
          <p:spPr>
            <a:xfrm>
              <a:off x="2456985" y="3144547"/>
              <a:ext cx="111513" cy="1115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CCEC1C7-A8F7-D44B-B0AE-33EC87EB0370}"/>
                </a:ext>
              </a:extLst>
            </p:cNvPr>
            <p:cNvSpPr/>
            <p:nvPr/>
          </p:nvSpPr>
          <p:spPr>
            <a:xfrm>
              <a:off x="2345472" y="2800996"/>
              <a:ext cx="111513" cy="111512"/>
            </a:xfrm>
            <a:prstGeom prst="ellipse">
              <a:avLst/>
            </a:prstGeom>
            <a:solidFill>
              <a:srgbClr val="2F60FF"/>
            </a:solidFill>
            <a:ln>
              <a:solidFill>
                <a:srgbClr val="2F60FF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A8F3B58-1C6F-F542-B9B4-5069E6982609}"/>
                </a:ext>
              </a:extLst>
            </p:cNvPr>
            <p:cNvSpPr/>
            <p:nvPr/>
          </p:nvSpPr>
          <p:spPr>
            <a:xfrm>
              <a:off x="2401228" y="3294717"/>
              <a:ext cx="111513" cy="111512"/>
            </a:xfrm>
            <a:prstGeom prst="ellipse">
              <a:avLst/>
            </a:prstGeom>
            <a:solidFill>
              <a:srgbClr val="2F60FF"/>
            </a:solidFill>
            <a:ln>
              <a:solidFill>
                <a:srgbClr val="2F60FF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0D6ADAF-D346-164D-9990-7570A91B864B}"/>
                </a:ext>
              </a:extLst>
            </p:cNvPr>
            <p:cNvSpPr/>
            <p:nvPr/>
          </p:nvSpPr>
          <p:spPr>
            <a:xfrm>
              <a:off x="1782083" y="3036608"/>
              <a:ext cx="111513" cy="111512"/>
            </a:xfrm>
            <a:prstGeom prst="ellipse">
              <a:avLst/>
            </a:prstGeom>
            <a:solidFill>
              <a:srgbClr val="2F60FF"/>
            </a:solidFill>
            <a:ln>
              <a:solidFill>
                <a:srgbClr val="2F60FF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4179153-1C30-E448-B78D-627DF83EF30C}"/>
                </a:ext>
              </a:extLst>
            </p:cNvPr>
            <p:cNvSpPr/>
            <p:nvPr/>
          </p:nvSpPr>
          <p:spPr>
            <a:xfrm>
              <a:off x="1793486" y="3262179"/>
              <a:ext cx="111513" cy="11151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9B27841-6C3C-0342-9C01-13B7A82E5FE7}"/>
                </a:ext>
              </a:extLst>
            </p:cNvPr>
            <p:cNvSpPr/>
            <p:nvPr/>
          </p:nvSpPr>
          <p:spPr>
            <a:xfrm>
              <a:off x="2087387" y="3386938"/>
              <a:ext cx="111513" cy="11151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1AFABF3-EE6D-A740-935B-408CB27DBB36}"/>
                </a:ext>
              </a:extLst>
            </p:cNvPr>
            <p:cNvSpPr/>
            <p:nvPr/>
          </p:nvSpPr>
          <p:spPr>
            <a:xfrm>
              <a:off x="2248025" y="3036608"/>
              <a:ext cx="111513" cy="11151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581C7AE-6B14-0F40-94A6-E60CED961670}"/>
              </a:ext>
            </a:extLst>
          </p:cNvPr>
          <p:cNvSpPr/>
          <p:nvPr/>
        </p:nvSpPr>
        <p:spPr>
          <a:xfrm>
            <a:off x="7552949" y="3959490"/>
            <a:ext cx="380085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Weak interactions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6F4538-98AA-E045-ABEB-5B5AC0D13FBE}"/>
              </a:ext>
            </a:extLst>
          </p:cNvPr>
          <p:cNvSpPr/>
          <p:nvPr/>
        </p:nvSpPr>
        <p:spPr>
          <a:xfrm>
            <a:off x="538810" y="5127415"/>
            <a:ext cx="5425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How does hydrodynamic behavior emerge?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572467-2392-544B-A81E-BDD52D41E285}"/>
              </a:ext>
            </a:extLst>
          </p:cNvPr>
          <p:cNvSpPr/>
          <p:nvPr/>
        </p:nvSpPr>
        <p:spPr>
          <a:xfrm>
            <a:off x="5527351" y="5127415"/>
            <a:ext cx="6436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How do the degrees of freedom depend on length scale?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50C5AB-8F0F-BD4E-A16E-3211CA0770B7}"/>
              </a:ext>
            </a:extLst>
          </p:cNvPr>
          <p:cNvSpPr/>
          <p:nvPr/>
        </p:nvSpPr>
        <p:spPr>
          <a:xfrm>
            <a:off x="1428557" y="2376594"/>
            <a:ext cx="992524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4267" dirty="0">
                <a:solidFill>
                  <a:srgbClr val="317CFE"/>
                </a:solidFill>
                <a:latin typeface="Times" pitchFamily="2" charset="0"/>
              </a:rPr>
              <a:t>???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1264F9D-529E-3D4E-8068-005C82F799DC}"/>
              </a:ext>
            </a:extLst>
          </p:cNvPr>
          <p:cNvSpPr/>
          <p:nvPr/>
        </p:nvSpPr>
        <p:spPr>
          <a:xfrm>
            <a:off x="5884847" y="2014045"/>
            <a:ext cx="1522193" cy="152068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215823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59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7CC601-A3B3-764E-825B-D21929F66EF5}"/>
              </a:ext>
            </a:extLst>
          </p:cNvPr>
          <p:cNvSpPr/>
          <p:nvPr/>
        </p:nvSpPr>
        <p:spPr>
          <a:xfrm>
            <a:off x="304801" y="394967"/>
            <a:ext cx="11388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Extracting quark/gluon contributions to constituent multiplicity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EF548-3096-8A4D-A72C-E922EBF92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31" y="1430420"/>
            <a:ext cx="5570415" cy="4202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C510D2-1ABE-BF4A-AAEB-B7DA5E6C2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0" y="1430420"/>
            <a:ext cx="5570414" cy="42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518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60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17BB1A3-C548-544D-8D75-A1F6A187597E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Jasmine Brewer (MIT)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A7F9A-C652-8346-A244-C0BC2508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658" y="1740584"/>
            <a:ext cx="2804876" cy="1852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70769-0AC0-6242-8D03-E8EBD8410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658" y="4257769"/>
            <a:ext cx="2804876" cy="168487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D91570-1F9B-4A4B-A7B6-32311CDEF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D0665-B222-A04C-9996-4E75E20820A5}"/>
              </a:ext>
            </a:extLst>
          </p:cNvPr>
          <p:cNvSpPr/>
          <p:nvPr/>
        </p:nvSpPr>
        <p:spPr>
          <a:xfrm>
            <a:off x="300501" y="401825"/>
            <a:ext cx="11281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Two pictures of the quark–gluon plasma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C8DE37-7579-8D44-829D-D5E7820D5B4E}"/>
              </a:ext>
            </a:extLst>
          </p:cNvPr>
          <p:cNvSpPr/>
          <p:nvPr/>
        </p:nvSpPr>
        <p:spPr>
          <a:xfrm>
            <a:off x="664779" y="1740584"/>
            <a:ext cx="7277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Emergence of hydrodynamic behavior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F619D9-8CE9-8748-8911-C3C3DD3BA8E0}"/>
              </a:ext>
            </a:extLst>
          </p:cNvPr>
          <p:cNvSpPr/>
          <p:nvPr/>
        </p:nvSpPr>
        <p:spPr>
          <a:xfrm>
            <a:off x="662071" y="4257769"/>
            <a:ext cx="643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Jet modification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044D4-AB7F-984B-A09C-75529CF2A886}"/>
              </a:ext>
            </a:extLst>
          </p:cNvPr>
          <p:cNvSpPr/>
          <p:nvPr/>
        </p:nvSpPr>
        <p:spPr>
          <a:xfrm>
            <a:off x="1907795" y="2500406"/>
            <a:ext cx="53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“Adiabatic </a:t>
            </a:r>
            <a:r>
              <a:rPr lang="en-US" dirty="0" err="1">
                <a:latin typeface="Times" pitchFamily="2" charset="0"/>
              </a:rPr>
              <a:t>hydrodynamization</a:t>
            </a:r>
            <a:r>
              <a:rPr lang="en-US" dirty="0">
                <a:latin typeface="Times" pitchFamily="2" charset="0"/>
              </a:rPr>
              <a:t> in rapidly-expanding quark–gluon plasma”</a:t>
            </a:r>
          </a:p>
          <a:p>
            <a:r>
              <a:rPr lang="en-US" dirty="0">
                <a:latin typeface="Times" pitchFamily="2" charset="0"/>
              </a:rPr>
              <a:t>JB, Li Yan, Yi Yin [1910.00021]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6BDC7F-9A8E-F344-825B-2CE764D4A649}"/>
              </a:ext>
            </a:extLst>
          </p:cNvPr>
          <p:cNvSpPr/>
          <p:nvPr/>
        </p:nvSpPr>
        <p:spPr>
          <a:xfrm>
            <a:off x="1910309" y="5019312"/>
            <a:ext cx="5795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“Data-driven quark and gluon jet modification in heavy-ion collisions”</a:t>
            </a:r>
          </a:p>
          <a:p>
            <a:r>
              <a:rPr lang="en-US" dirty="0">
                <a:latin typeface="Times" pitchFamily="2" charset="0"/>
              </a:rPr>
              <a:t>Jasmine Brewer, Jesse Thaler, Andrew Turner [2007.xxxxx]</a:t>
            </a:r>
          </a:p>
        </p:txBody>
      </p:sp>
    </p:spTree>
    <p:extLst>
      <p:ext uri="{BB962C8B-B14F-4D97-AF65-F5344CB8AC3E}">
        <p14:creationId xmlns:p14="http://schemas.microsoft.com/office/powerpoint/2010/main" val="23311221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61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127052" y="434697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004667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62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127052" y="434697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Hamiltonian formulation from kinetic theory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B16D49-6FA6-6748-8631-B08F9A7EF55E}"/>
              </a:ext>
            </a:extLst>
          </p:cNvPr>
          <p:cNvSpPr/>
          <p:nvPr/>
        </p:nvSpPr>
        <p:spPr>
          <a:xfrm>
            <a:off x="192409" y="1664674"/>
            <a:ext cx="542685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 err="1">
                <a:solidFill>
                  <a:srgbClr val="E0410B"/>
                </a:solidFill>
                <a:latin typeface="Times" pitchFamily="2" charset="0"/>
              </a:rPr>
              <a:t>Bjorken</a:t>
            </a:r>
            <a:r>
              <a:rPr lang="en-US" sz="2667" dirty="0">
                <a:solidFill>
                  <a:srgbClr val="E0410B"/>
                </a:solidFill>
                <a:latin typeface="Times" pitchFamily="2" charset="0"/>
              </a:rPr>
              <a:t>-expanding kinetic theory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B947189-E746-0645-90A7-7ED1EFE4D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591" y="1645124"/>
            <a:ext cx="4858196" cy="58102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B6C7487F-0AB4-6C40-A7DD-3E0CD95B4664}"/>
              </a:ext>
            </a:extLst>
          </p:cNvPr>
          <p:cNvSpPr/>
          <p:nvPr/>
        </p:nvSpPr>
        <p:spPr>
          <a:xfrm>
            <a:off x="7125243" y="2390134"/>
            <a:ext cx="3026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longitudinal expansion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308C2CD-3E28-794D-8707-1B6217433A1E}"/>
              </a:ext>
            </a:extLst>
          </p:cNvPr>
          <p:cNvSpPr/>
          <p:nvPr/>
        </p:nvSpPr>
        <p:spPr>
          <a:xfrm>
            <a:off x="9262035" y="2618215"/>
            <a:ext cx="3026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collisions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CED8647-6C22-DE46-84A8-7C7ECBEE8D57}"/>
              </a:ext>
            </a:extLst>
          </p:cNvPr>
          <p:cNvCxnSpPr/>
          <p:nvPr/>
        </p:nvCxnSpPr>
        <p:spPr>
          <a:xfrm>
            <a:off x="9731777" y="2849048"/>
            <a:ext cx="504496" cy="0"/>
          </a:xfrm>
          <a:prstGeom prst="straightConnector1">
            <a:avLst/>
          </a:prstGeom>
          <a:ln>
            <a:solidFill>
              <a:srgbClr val="0085F2"/>
            </a:solidFill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3834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FF6472-DD75-7749-9C0D-CDB8F621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393" y="4422740"/>
            <a:ext cx="2714807" cy="63662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63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127052" y="434697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Hamiltonian formulation from kinetic theory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B16D49-6FA6-6748-8631-B08F9A7EF55E}"/>
              </a:ext>
            </a:extLst>
          </p:cNvPr>
          <p:cNvSpPr/>
          <p:nvPr/>
        </p:nvSpPr>
        <p:spPr>
          <a:xfrm>
            <a:off x="192409" y="1664674"/>
            <a:ext cx="542685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 err="1">
                <a:solidFill>
                  <a:srgbClr val="E0410B"/>
                </a:solidFill>
                <a:latin typeface="Times" pitchFamily="2" charset="0"/>
              </a:rPr>
              <a:t>Bjorken</a:t>
            </a:r>
            <a:r>
              <a:rPr lang="en-US" sz="2667" dirty="0">
                <a:solidFill>
                  <a:srgbClr val="E0410B"/>
                </a:solidFill>
                <a:latin typeface="Times" pitchFamily="2" charset="0"/>
              </a:rPr>
              <a:t>-expanding kinetic theory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E6FA16-5F90-1D4C-9584-2E1ECBD54301}"/>
              </a:ext>
            </a:extLst>
          </p:cNvPr>
          <p:cNvSpPr/>
          <p:nvPr/>
        </p:nvSpPr>
        <p:spPr>
          <a:xfrm>
            <a:off x="5648774" y="4551581"/>
            <a:ext cx="4489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Energy density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230952-EAB0-8049-9C12-6B219ED2E932}"/>
              </a:ext>
            </a:extLst>
          </p:cNvPr>
          <p:cNvSpPr/>
          <p:nvPr/>
        </p:nvSpPr>
        <p:spPr>
          <a:xfrm>
            <a:off x="4456387" y="5269019"/>
            <a:ext cx="7331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0085F2"/>
                </a:solidFill>
                <a:latin typeface="Times" pitchFamily="2" charset="0"/>
              </a:rPr>
              <a:t>Angular distribution contributing to energy density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B947189-E746-0645-90A7-7ED1EFE4D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591" y="1645124"/>
            <a:ext cx="4858196" cy="58102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B6C7487F-0AB4-6C40-A7DD-3E0CD95B4664}"/>
              </a:ext>
            </a:extLst>
          </p:cNvPr>
          <p:cNvSpPr/>
          <p:nvPr/>
        </p:nvSpPr>
        <p:spPr>
          <a:xfrm>
            <a:off x="7125243" y="2390134"/>
            <a:ext cx="3026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longitudinal expansion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CED8647-6C22-DE46-84A8-7C7ECBEE8D57}"/>
              </a:ext>
            </a:extLst>
          </p:cNvPr>
          <p:cNvCxnSpPr/>
          <p:nvPr/>
        </p:nvCxnSpPr>
        <p:spPr>
          <a:xfrm>
            <a:off x="9731777" y="2849048"/>
            <a:ext cx="504496" cy="0"/>
          </a:xfrm>
          <a:prstGeom prst="straightConnector1">
            <a:avLst/>
          </a:prstGeom>
          <a:ln>
            <a:solidFill>
              <a:srgbClr val="0085F2"/>
            </a:solidFill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49A6D44-3B0E-7942-AB2D-7E630B7283A2}"/>
              </a:ext>
            </a:extLst>
          </p:cNvPr>
          <p:cNvSpPr/>
          <p:nvPr/>
        </p:nvSpPr>
        <p:spPr>
          <a:xfrm>
            <a:off x="192410" y="3527978"/>
            <a:ext cx="1138999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E0410B"/>
                </a:solidFill>
                <a:latin typeface="Times" pitchFamily="2" charset="0"/>
              </a:rPr>
              <a:t>Moments of kinetic equation give evolution of more macroscopic quantities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41788-A618-A14C-BE99-31F765D6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392" y="5198590"/>
            <a:ext cx="3550755" cy="6333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75F1DF-FBCD-D047-ADD7-9640781D759D}"/>
              </a:ext>
            </a:extLst>
          </p:cNvPr>
          <p:cNvSpPr/>
          <p:nvPr/>
        </p:nvSpPr>
        <p:spPr>
          <a:xfrm>
            <a:off x="9262035" y="2618215"/>
            <a:ext cx="3026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collisions</a:t>
            </a:r>
          </a:p>
        </p:txBody>
      </p:sp>
    </p:spTree>
    <p:extLst>
      <p:ext uri="{BB962C8B-B14F-4D97-AF65-F5344CB8AC3E}">
        <p14:creationId xmlns:p14="http://schemas.microsoft.com/office/powerpoint/2010/main" val="40478445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4FF3BD-9E9B-9D4C-A7C5-914A04DD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26" y="1667787"/>
            <a:ext cx="6470485" cy="69461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64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sp>
        <p:nvSpPr>
          <p:cNvPr id="22" name="Left Brace 21">
            <a:extLst>
              <a:ext uri="{FF2B5EF4-FFF2-40B4-BE49-F238E27FC236}">
                <a16:creationId xmlns:a16="http://schemas.microsoft.com/office/drawing/2014/main" id="{B72B98B0-2266-4840-B42A-6E51921ED06D}"/>
              </a:ext>
            </a:extLst>
          </p:cNvPr>
          <p:cNvSpPr/>
          <p:nvPr/>
        </p:nvSpPr>
        <p:spPr>
          <a:xfrm>
            <a:off x="3203446" y="1705374"/>
            <a:ext cx="167495" cy="1798359"/>
          </a:xfrm>
          <a:prstGeom prst="leftBrace">
            <a:avLst/>
          </a:prstGeom>
          <a:ln>
            <a:solidFill>
              <a:srgbClr val="E0410B"/>
            </a:solidFill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B786C890-59A4-9642-BC5F-64DC704BF01E}"/>
              </a:ext>
            </a:extLst>
          </p:cNvPr>
          <p:cNvSpPr/>
          <p:nvPr/>
        </p:nvSpPr>
        <p:spPr>
          <a:xfrm>
            <a:off x="5745990" y="1697287"/>
            <a:ext cx="167495" cy="1798359"/>
          </a:xfrm>
          <a:prstGeom prst="leftBrace">
            <a:avLst/>
          </a:prstGeom>
          <a:ln>
            <a:solidFill>
              <a:srgbClr val="E0410B"/>
            </a:solidFill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D9F53AD-C810-594F-9625-A3E50F301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971" y="2775110"/>
            <a:ext cx="750443" cy="72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F1AB7A-BD60-9846-A76E-20841B77B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894" y="2775109"/>
            <a:ext cx="1388191" cy="70360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C85BDEF-1FE0-4B47-BB59-2B964720CCC6}"/>
              </a:ext>
            </a:extLst>
          </p:cNvPr>
          <p:cNvSpPr/>
          <p:nvPr/>
        </p:nvSpPr>
        <p:spPr>
          <a:xfrm>
            <a:off x="1127052" y="434697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Hamiltonian formulation from kinetic theory</a:t>
            </a:r>
          </a:p>
        </p:txBody>
      </p:sp>
    </p:spTree>
    <p:extLst>
      <p:ext uri="{BB962C8B-B14F-4D97-AF65-F5344CB8AC3E}">
        <p14:creationId xmlns:p14="http://schemas.microsoft.com/office/powerpoint/2010/main" val="21177910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4FF3BD-9E9B-9D4C-A7C5-914A04DD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26" y="1667787"/>
            <a:ext cx="6470485" cy="69461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65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sp>
        <p:nvSpPr>
          <p:cNvPr id="22" name="Left Brace 21">
            <a:extLst>
              <a:ext uri="{FF2B5EF4-FFF2-40B4-BE49-F238E27FC236}">
                <a16:creationId xmlns:a16="http://schemas.microsoft.com/office/drawing/2014/main" id="{B72B98B0-2266-4840-B42A-6E51921ED06D}"/>
              </a:ext>
            </a:extLst>
          </p:cNvPr>
          <p:cNvSpPr/>
          <p:nvPr/>
        </p:nvSpPr>
        <p:spPr>
          <a:xfrm>
            <a:off x="3203446" y="1705374"/>
            <a:ext cx="167495" cy="1798359"/>
          </a:xfrm>
          <a:prstGeom prst="leftBrace">
            <a:avLst/>
          </a:prstGeom>
          <a:ln>
            <a:solidFill>
              <a:srgbClr val="E0410B"/>
            </a:solidFill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B786C890-59A4-9642-BC5F-64DC704BF01E}"/>
              </a:ext>
            </a:extLst>
          </p:cNvPr>
          <p:cNvSpPr/>
          <p:nvPr/>
        </p:nvSpPr>
        <p:spPr>
          <a:xfrm>
            <a:off x="5745990" y="1697287"/>
            <a:ext cx="167495" cy="1798359"/>
          </a:xfrm>
          <a:prstGeom prst="leftBrace">
            <a:avLst/>
          </a:prstGeom>
          <a:ln>
            <a:solidFill>
              <a:srgbClr val="E0410B"/>
            </a:solidFill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D9F53AD-C810-594F-9625-A3E50F301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971" y="2775110"/>
            <a:ext cx="750443" cy="72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F1AB7A-BD60-9846-A76E-20841B77B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894" y="2775109"/>
            <a:ext cx="1388191" cy="70360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C85BDEF-1FE0-4B47-BB59-2B964720CCC6}"/>
              </a:ext>
            </a:extLst>
          </p:cNvPr>
          <p:cNvSpPr/>
          <p:nvPr/>
        </p:nvSpPr>
        <p:spPr>
          <a:xfrm>
            <a:off x="1127052" y="434697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Hamiltonian formulation from kinetic theory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EF13B7-1A4D-0B49-B0C1-D0E42FE1A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737" y="4190601"/>
            <a:ext cx="2238736" cy="703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E9451EC-9480-DB4D-A459-3C1FEF0C8175}"/>
                  </a:ext>
                </a:extLst>
              </p:cNvPr>
              <p:cNvSpPr/>
              <p:nvPr/>
            </p:nvSpPr>
            <p:spPr>
              <a:xfrm>
                <a:off x="609601" y="4268695"/>
                <a:ext cx="2716815" cy="516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667" dirty="0">
                    <a:solidFill>
                      <a:srgbClr val="E0410B"/>
                    </a:solidFill>
                    <a:latin typeface="Times" pitchFamily="2" charset="0"/>
                  </a:rPr>
                  <a:t>For some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E0410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E0410B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d>
                      <m:dPr>
                        <m:begChr m:val="["/>
                        <m:endChr m:val="]"/>
                        <m:ctrlPr>
                          <a:rPr lang="en-US" sz="2667" i="1" dirty="0">
                            <a:solidFill>
                              <a:srgbClr val="E0410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67" i="1" dirty="0">
                            <a:solidFill>
                              <a:srgbClr val="E0410B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2667" dirty="0">
                  <a:solidFill>
                    <a:srgbClr val="E0410B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E9451EC-9480-DB4D-A459-3C1FEF0C8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4268695"/>
                <a:ext cx="2716815" cy="516745"/>
              </a:xfrm>
              <a:prstGeom prst="rect">
                <a:avLst/>
              </a:prstGeom>
              <a:blipFill>
                <a:blip r:embed="rId8"/>
                <a:stretch>
                  <a:fillRect t="-9756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DFD026F-05BE-3741-B3D4-87AE08ABA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3291" y="4339765"/>
            <a:ext cx="2224925" cy="358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57A15FE-50AB-9E4C-9DF5-52846A0FB210}"/>
                  </a:ext>
                </a:extLst>
              </p:cNvPr>
              <p:cNvSpPr/>
              <p:nvPr/>
            </p:nvSpPr>
            <p:spPr>
              <a:xfrm>
                <a:off x="5167898" y="5210019"/>
                <a:ext cx="5884397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3200" dirty="0">
                    <a:solidFill>
                      <a:srgbClr val="0085F2"/>
                    </a:solidFill>
                    <a:latin typeface="Times" pitchFamily="2" charset="0"/>
                  </a:rPr>
                  <a:t>Schrodinger-type evolution of generalized Hamiltonian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85F2"/>
                        </a:solidFill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endParaRPr lang="en-US" sz="3200" dirty="0">
                  <a:solidFill>
                    <a:srgbClr val="0085F2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57A15FE-50AB-9E4C-9DF5-52846A0FB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898" y="5210019"/>
                <a:ext cx="5884397" cy="1077218"/>
              </a:xfrm>
              <a:prstGeom prst="rect">
                <a:avLst/>
              </a:prstGeom>
              <a:blipFill>
                <a:blip r:embed="rId10"/>
                <a:stretch>
                  <a:fillRect t="-5814" r="-1293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6C26DC-6B7D-0D42-8209-4CA1BC486CD2}"/>
              </a:ext>
            </a:extLst>
          </p:cNvPr>
          <p:cNvCxnSpPr/>
          <p:nvPr/>
        </p:nvCxnSpPr>
        <p:spPr>
          <a:xfrm>
            <a:off x="6242837" y="4544967"/>
            <a:ext cx="504496" cy="0"/>
          </a:xfrm>
          <a:prstGeom prst="straightConnector1">
            <a:avLst/>
          </a:prstGeom>
          <a:ln>
            <a:solidFill>
              <a:srgbClr val="0085F2"/>
            </a:solidFill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4D10034-31E4-1349-A1BF-F35D08FB6F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8617" y="4144588"/>
            <a:ext cx="1789759" cy="75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101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66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595542" y="2243521"/>
            <a:ext cx="970311" cy="7252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6FE315-61E2-8240-84BD-6B05D4C8E8BD}"/>
              </a:ext>
            </a:extLst>
          </p:cNvPr>
          <p:cNvSpPr/>
          <p:nvPr/>
        </p:nvSpPr>
        <p:spPr>
          <a:xfrm>
            <a:off x="5111999" y="4637768"/>
            <a:ext cx="9925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 err="1">
                <a:latin typeface="Times" pitchFamily="2" charset="0"/>
              </a:rPr>
              <a:t>Blaizot</a:t>
            </a:r>
            <a:r>
              <a:rPr lang="en-US" sz="2000" dirty="0">
                <a:latin typeface="Times" pitchFamily="2" charset="0"/>
              </a:rPr>
              <a:t> and Yan [1712.03856]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09E730-4FF3-CB48-9C8C-E196B1D30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35" y="3742364"/>
            <a:ext cx="2238736" cy="7036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FCB68C-18B2-C845-9CEB-2AC2D72D450F}"/>
              </a:ext>
            </a:extLst>
          </p:cNvPr>
          <p:cNvSpPr/>
          <p:nvPr/>
        </p:nvSpPr>
        <p:spPr>
          <a:xfrm>
            <a:off x="354957" y="2936775"/>
            <a:ext cx="24425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FF0000"/>
                </a:solidFill>
                <a:latin typeface="Times" pitchFamily="2" charset="0"/>
              </a:rPr>
              <a:t>For RTA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C8CD44-A334-8B44-BBC5-1B30AE70D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954" y="1442813"/>
            <a:ext cx="6313917" cy="776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28DFA1-2F5C-CD46-A9DC-8FA0F58DE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401" y="3838096"/>
            <a:ext cx="7242996" cy="60076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F611D9-50FB-F74D-8403-6EEC0BF9C341}"/>
              </a:ext>
            </a:extLst>
          </p:cNvPr>
          <p:cNvSpPr/>
          <p:nvPr/>
        </p:nvSpPr>
        <p:spPr>
          <a:xfrm>
            <a:off x="1127052" y="434697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Hamiltonian formulation from kinetic theory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F2EF6F-2544-EC45-879E-7EBC11C92CC4}"/>
              </a:ext>
            </a:extLst>
          </p:cNvPr>
          <p:cNvSpPr/>
          <p:nvPr/>
        </p:nvSpPr>
        <p:spPr>
          <a:xfrm>
            <a:off x="581584" y="1375144"/>
            <a:ext cx="3836387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FF0000"/>
                </a:solidFill>
                <a:latin typeface="Times" pitchFamily="2" charset="0"/>
              </a:rPr>
              <a:t>Expand F in Legendre polynomials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D2C49C-B01A-FF4E-BE58-7678B778DBD3}"/>
              </a:ext>
            </a:extLst>
          </p:cNvPr>
          <p:cNvCxnSpPr>
            <a:cxnSpLocks/>
          </p:cNvCxnSpPr>
          <p:nvPr/>
        </p:nvCxnSpPr>
        <p:spPr>
          <a:xfrm>
            <a:off x="3451044" y="4112840"/>
            <a:ext cx="740120" cy="0"/>
          </a:xfrm>
          <a:prstGeom prst="straightConnector1">
            <a:avLst/>
          </a:prstGeom>
          <a:ln w="38100">
            <a:solidFill>
              <a:srgbClr val="E0410B"/>
            </a:solidFill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7477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67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595542" y="2243521"/>
            <a:ext cx="970311" cy="7252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6FE315-61E2-8240-84BD-6B05D4C8E8BD}"/>
              </a:ext>
            </a:extLst>
          </p:cNvPr>
          <p:cNvSpPr/>
          <p:nvPr/>
        </p:nvSpPr>
        <p:spPr>
          <a:xfrm>
            <a:off x="5111999" y="4637768"/>
            <a:ext cx="9925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 err="1">
                <a:latin typeface="Times" pitchFamily="2" charset="0"/>
              </a:rPr>
              <a:t>Blaizot</a:t>
            </a:r>
            <a:r>
              <a:rPr lang="en-US" sz="2000" dirty="0">
                <a:latin typeface="Times" pitchFamily="2" charset="0"/>
              </a:rPr>
              <a:t> and Yan [1712.03856]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09E730-4FF3-CB48-9C8C-E196B1D30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35" y="3742364"/>
            <a:ext cx="2238736" cy="7036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FCB68C-18B2-C845-9CEB-2AC2D72D450F}"/>
              </a:ext>
            </a:extLst>
          </p:cNvPr>
          <p:cNvSpPr/>
          <p:nvPr/>
        </p:nvSpPr>
        <p:spPr>
          <a:xfrm>
            <a:off x="354957" y="2936775"/>
            <a:ext cx="24425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FF0000"/>
                </a:solidFill>
                <a:latin typeface="Times" pitchFamily="2" charset="0"/>
              </a:rPr>
              <a:t>For RTA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C8CD44-A334-8B44-BBC5-1B30AE70D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954" y="1442813"/>
            <a:ext cx="6313917" cy="776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28DFA1-2F5C-CD46-A9DC-8FA0F58DE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401" y="3838096"/>
            <a:ext cx="7242996" cy="60076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F611D9-50FB-F74D-8403-6EEC0BF9C341}"/>
              </a:ext>
            </a:extLst>
          </p:cNvPr>
          <p:cNvSpPr/>
          <p:nvPr/>
        </p:nvSpPr>
        <p:spPr>
          <a:xfrm>
            <a:off x="1127052" y="434697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Hamiltonian formulation from kinetic theory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F2EF6F-2544-EC45-879E-7EBC11C92CC4}"/>
              </a:ext>
            </a:extLst>
          </p:cNvPr>
          <p:cNvSpPr/>
          <p:nvPr/>
        </p:nvSpPr>
        <p:spPr>
          <a:xfrm>
            <a:off x="581584" y="1375144"/>
            <a:ext cx="3836387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FF0000"/>
                </a:solidFill>
                <a:latin typeface="Times" pitchFamily="2" charset="0"/>
              </a:rPr>
              <a:t>Expand F in Legendre polynomials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D2C49C-B01A-FF4E-BE58-7678B778DBD3}"/>
              </a:ext>
            </a:extLst>
          </p:cNvPr>
          <p:cNvCxnSpPr>
            <a:cxnSpLocks/>
          </p:cNvCxnSpPr>
          <p:nvPr/>
        </p:nvCxnSpPr>
        <p:spPr>
          <a:xfrm>
            <a:off x="3451044" y="4112840"/>
            <a:ext cx="740120" cy="0"/>
          </a:xfrm>
          <a:prstGeom prst="straightConnector1">
            <a:avLst/>
          </a:prstGeom>
          <a:ln w="38100">
            <a:solidFill>
              <a:srgbClr val="E0410B"/>
            </a:solidFill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233D865-9CA5-7C4B-BB1A-B3C7DF055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126" y="5658225"/>
            <a:ext cx="2370135" cy="323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15C2FE-9A32-CD43-900B-AAC92F6DD0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8885" y="5443475"/>
            <a:ext cx="3601012" cy="75309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A8774B-19BA-B647-993B-73451EAE1BB0}"/>
              </a:ext>
            </a:extLst>
          </p:cNvPr>
          <p:cNvSpPr/>
          <p:nvPr/>
        </p:nvSpPr>
        <p:spPr>
          <a:xfrm>
            <a:off x="3230990" y="5237881"/>
            <a:ext cx="4014887" cy="1118469"/>
          </a:xfrm>
          <a:prstGeom prst="rect">
            <a:avLst/>
          </a:prstGeom>
          <a:noFill/>
          <a:ln w="19050">
            <a:solidFill>
              <a:srgbClr val="0085F2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7129134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68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595542" y="2243521"/>
            <a:ext cx="970311" cy="7252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9CA601B-2246-5144-BAA6-5C647E3F6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30337" y="2643183"/>
            <a:ext cx="4386052" cy="21358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467B24-6399-4448-A5A3-CCB35F9D3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002" y="4879646"/>
            <a:ext cx="437079" cy="3871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D00DFBE-EEFD-2049-AC5A-1D9CB6D72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363" y="3701912"/>
            <a:ext cx="449045" cy="3977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8A74045-81C0-9B48-8CFB-2B2B53F39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3364" y="2456226"/>
            <a:ext cx="441953" cy="3914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C8841A-6EBE-354F-9085-E45DE98D03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71" y="578393"/>
            <a:ext cx="6313917" cy="7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C5EB9E-3F42-BB44-A398-C2D3F472BF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1813" y="702654"/>
            <a:ext cx="2660588" cy="36325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4C793B-1A05-2B4C-BD63-FC324F2A188C}"/>
              </a:ext>
            </a:extLst>
          </p:cNvPr>
          <p:cNvCxnSpPr>
            <a:cxnSpLocks/>
          </p:cNvCxnSpPr>
          <p:nvPr/>
        </p:nvCxnSpPr>
        <p:spPr>
          <a:xfrm>
            <a:off x="7748913" y="874480"/>
            <a:ext cx="740120" cy="0"/>
          </a:xfrm>
          <a:prstGeom prst="straightConnector1">
            <a:avLst/>
          </a:prstGeom>
          <a:ln w="38100">
            <a:solidFill>
              <a:srgbClr val="E0410B"/>
            </a:solidFill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92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6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17BB1A3-C548-544D-8D75-A1F6A187597E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Jasmine Brewer (MIT)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A7F9A-C652-8346-A244-C0BC2508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658" y="1740584"/>
            <a:ext cx="2804876" cy="1852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70769-0AC0-6242-8D03-E8EBD8410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658" y="4257769"/>
            <a:ext cx="2804876" cy="168487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D91570-1F9B-4A4B-A7B6-32311CDEF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D0665-B222-A04C-9996-4E75E20820A5}"/>
              </a:ext>
            </a:extLst>
          </p:cNvPr>
          <p:cNvSpPr/>
          <p:nvPr/>
        </p:nvSpPr>
        <p:spPr>
          <a:xfrm>
            <a:off x="300501" y="401825"/>
            <a:ext cx="11281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Two pictures of the quark–gluon plasma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C8DE37-7579-8D44-829D-D5E7820D5B4E}"/>
              </a:ext>
            </a:extLst>
          </p:cNvPr>
          <p:cNvSpPr/>
          <p:nvPr/>
        </p:nvSpPr>
        <p:spPr>
          <a:xfrm>
            <a:off x="664779" y="1740584"/>
            <a:ext cx="7277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Emergence of hydrodynamic behavior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F619D9-8CE9-8748-8911-C3C3DD3BA8E0}"/>
              </a:ext>
            </a:extLst>
          </p:cNvPr>
          <p:cNvSpPr/>
          <p:nvPr/>
        </p:nvSpPr>
        <p:spPr>
          <a:xfrm>
            <a:off x="662071" y="4257769"/>
            <a:ext cx="643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Jet modification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044D4-AB7F-984B-A09C-75529CF2A886}"/>
              </a:ext>
            </a:extLst>
          </p:cNvPr>
          <p:cNvSpPr/>
          <p:nvPr/>
        </p:nvSpPr>
        <p:spPr>
          <a:xfrm>
            <a:off x="1907795" y="2500406"/>
            <a:ext cx="53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“Adiabatic </a:t>
            </a:r>
            <a:r>
              <a:rPr lang="en-US" dirty="0" err="1">
                <a:latin typeface="Times" pitchFamily="2" charset="0"/>
              </a:rPr>
              <a:t>hydrodynamization</a:t>
            </a:r>
            <a:r>
              <a:rPr lang="en-US" dirty="0">
                <a:latin typeface="Times" pitchFamily="2" charset="0"/>
              </a:rPr>
              <a:t> in rapidly-expanding quark–gluon plasma”</a:t>
            </a:r>
          </a:p>
          <a:p>
            <a:r>
              <a:rPr lang="en-US" dirty="0">
                <a:latin typeface="Times" pitchFamily="2" charset="0"/>
              </a:rPr>
              <a:t>JB, Li Yan, Yi Yin [1910.00021]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6BDC7F-9A8E-F344-825B-2CE764D4A649}"/>
              </a:ext>
            </a:extLst>
          </p:cNvPr>
          <p:cNvSpPr/>
          <p:nvPr/>
        </p:nvSpPr>
        <p:spPr>
          <a:xfrm>
            <a:off x="1910309" y="5019312"/>
            <a:ext cx="5795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“Data-driven quark and gluon jet modification in heavy-ion collisions”</a:t>
            </a:r>
          </a:p>
          <a:p>
            <a:r>
              <a:rPr lang="en-US" dirty="0">
                <a:latin typeface="Times" pitchFamily="2" charset="0"/>
              </a:rPr>
              <a:t>Jasmine Brewer, Jesse Thaler, Andrew Turner [2007.xxxxx]</a:t>
            </a:r>
          </a:p>
        </p:txBody>
      </p:sp>
    </p:spTree>
    <p:extLst>
      <p:ext uri="{BB962C8B-B14F-4D97-AF65-F5344CB8AC3E}">
        <p14:creationId xmlns:p14="http://schemas.microsoft.com/office/powerpoint/2010/main" val="4512878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69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595542" y="2243521"/>
            <a:ext cx="970311" cy="7252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9CA601B-2246-5144-BAA6-5C647E3F6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30337" y="2643183"/>
            <a:ext cx="4386052" cy="21358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467B24-6399-4448-A5A3-CCB35F9D3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002" y="4879646"/>
            <a:ext cx="437079" cy="3871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D00DFBE-EEFD-2049-AC5A-1D9CB6D72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363" y="3701912"/>
            <a:ext cx="449045" cy="3977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8A74045-81C0-9B48-8CFB-2B2B53F39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3364" y="2456226"/>
            <a:ext cx="441953" cy="3914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C8841A-6EBE-354F-9085-E45DE98D03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71" y="578393"/>
            <a:ext cx="6313917" cy="7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C5EB9E-3F42-BB44-A398-C2D3F472BF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1813" y="702654"/>
            <a:ext cx="2660588" cy="36325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4C793B-1A05-2B4C-BD63-FC324F2A188C}"/>
              </a:ext>
            </a:extLst>
          </p:cNvPr>
          <p:cNvCxnSpPr>
            <a:cxnSpLocks/>
          </p:cNvCxnSpPr>
          <p:nvPr/>
        </p:nvCxnSpPr>
        <p:spPr>
          <a:xfrm>
            <a:off x="7748913" y="874480"/>
            <a:ext cx="740120" cy="0"/>
          </a:xfrm>
          <a:prstGeom prst="straightConnector1">
            <a:avLst/>
          </a:prstGeom>
          <a:ln w="38100">
            <a:solidFill>
              <a:srgbClr val="E0410B"/>
            </a:solidFill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D6B4ED9B-EF5D-8946-BABC-9B5FEE537F93}"/>
              </a:ext>
            </a:extLst>
          </p:cNvPr>
          <p:cNvSpPr/>
          <p:nvPr/>
        </p:nvSpPr>
        <p:spPr>
          <a:xfrm>
            <a:off x="4056044" y="6369474"/>
            <a:ext cx="4989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Fig adapted from KMPST [1805.00961]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EEFEE2D-8EDF-EA45-9243-F950CBF04956}"/>
              </a:ext>
            </a:extLst>
          </p:cNvPr>
          <p:cNvGrpSpPr/>
          <p:nvPr/>
        </p:nvGrpSpPr>
        <p:grpSpPr>
          <a:xfrm>
            <a:off x="5764203" y="2124881"/>
            <a:ext cx="5449660" cy="2431256"/>
            <a:chOff x="4201976" y="2013866"/>
            <a:chExt cx="4087244" cy="186558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666FE16-4541-F247-A3EB-4B2568F14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18493" y="2013866"/>
              <a:ext cx="4070727" cy="1814209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D7489CF-21A5-3D40-A747-ABF621016C26}"/>
                </a:ext>
              </a:extLst>
            </p:cNvPr>
            <p:cNvSpPr/>
            <p:nvPr/>
          </p:nvSpPr>
          <p:spPr>
            <a:xfrm>
              <a:off x="4218493" y="2013866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A1DA15A-8C7D-3E48-9F6A-577CC45F2457}"/>
                </a:ext>
              </a:extLst>
            </p:cNvPr>
            <p:cNvSpPr/>
            <p:nvPr/>
          </p:nvSpPr>
          <p:spPr>
            <a:xfrm>
              <a:off x="5567083" y="2031550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DDBD47-DC9D-FE48-929A-609DE91CFE20}"/>
                </a:ext>
              </a:extLst>
            </p:cNvPr>
            <p:cNvSpPr/>
            <p:nvPr/>
          </p:nvSpPr>
          <p:spPr>
            <a:xfrm>
              <a:off x="6891021" y="2031550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ED7F157-A46B-1948-BEAA-631845BCB90C}"/>
                </a:ext>
              </a:extLst>
            </p:cNvPr>
            <p:cNvSpPr/>
            <p:nvPr/>
          </p:nvSpPr>
          <p:spPr>
            <a:xfrm>
              <a:off x="4201976" y="3636239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C3C47AE-7006-F442-91F9-D16DF1667351}"/>
                </a:ext>
              </a:extLst>
            </p:cNvPr>
            <p:cNvSpPr/>
            <p:nvPr/>
          </p:nvSpPr>
          <p:spPr>
            <a:xfrm>
              <a:off x="5458248" y="3605033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DF35CBF-DC76-744B-A1ED-E999375F4680}"/>
                </a:ext>
              </a:extLst>
            </p:cNvPr>
            <p:cNvSpPr/>
            <p:nvPr/>
          </p:nvSpPr>
          <p:spPr>
            <a:xfrm>
              <a:off x="6714520" y="3533706"/>
              <a:ext cx="547145" cy="24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8E1670F-A0F0-D44C-ABCA-717E0BFAE7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4545" y="4821695"/>
            <a:ext cx="1669319" cy="41176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9474205-273A-9542-B24D-5FACBB73FC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3959" y="4815047"/>
            <a:ext cx="2205149" cy="418413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793F83-18E4-3742-ABEC-C2DE6DEC58B5}"/>
              </a:ext>
            </a:extLst>
          </p:cNvPr>
          <p:cNvCxnSpPr>
            <a:cxnSpLocks/>
          </p:cNvCxnSpPr>
          <p:nvPr/>
        </p:nvCxnSpPr>
        <p:spPr>
          <a:xfrm>
            <a:off x="8374143" y="5054248"/>
            <a:ext cx="740120" cy="0"/>
          </a:xfrm>
          <a:prstGeom prst="straightConnector1">
            <a:avLst/>
          </a:prstGeom>
          <a:ln w="38100">
            <a:solidFill>
              <a:srgbClr val="E0410B"/>
            </a:solidFill>
            <a:headEnd type="none"/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84D89CC-E144-8A45-ADAB-6E21B6FF6F40}"/>
              </a:ext>
            </a:extLst>
          </p:cNvPr>
          <p:cNvSpPr/>
          <p:nvPr/>
        </p:nvSpPr>
        <p:spPr>
          <a:xfrm>
            <a:off x="5963740" y="5558528"/>
            <a:ext cx="525012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 err="1">
                <a:solidFill>
                  <a:srgbClr val="0085F2"/>
                </a:solidFill>
                <a:latin typeface="Times" pitchFamily="2" charset="0"/>
              </a:rPr>
              <a:t>hydrodynamization</a:t>
            </a:r>
            <a:endParaRPr lang="en-US" sz="2667" dirty="0">
              <a:solidFill>
                <a:srgbClr val="0085F2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243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70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DE5B59-1C17-474D-A3C5-0ECA338A9B64}"/>
              </a:ext>
            </a:extLst>
          </p:cNvPr>
          <p:cNvSpPr/>
          <p:nvPr/>
        </p:nvSpPr>
        <p:spPr>
          <a:xfrm>
            <a:off x="445639" y="382648"/>
            <a:ext cx="8146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Is the system prepared in the ground state?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4155C18-5AC2-F74D-AD79-14BAC60E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723" y="1271173"/>
            <a:ext cx="1992963" cy="3461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7D7816-5EEC-5D4A-9E9F-F0ABC9EA2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148" y="1241792"/>
            <a:ext cx="1176608" cy="3892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EBB054-ABD8-9044-9BA7-1EEB514A1A31}"/>
              </a:ext>
            </a:extLst>
          </p:cNvPr>
          <p:cNvSpPr/>
          <p:nvPr/>
        </p:nvSpPr>
        <p:spPr>
          <a:xfrm>
            <a:off x="1114547" y="1177531"/>
            <a:ext cx="34043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At early times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D8177-30CD-BD44-9336-35CB83AF40C8}"/>
              </a:ext>
            </a:extLst>
          </p:cNvPr>
          <p:cNvCxnSpPr/>
          <p:nvPr/>
        </p:nvCxnSpPr>
        <p:spPr>
          <a:xfrm>
            <a:off x="5611758" y="1462697"/>
            <a:ext cx="72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4117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827D29-56AD-AB4C-8C24-BC0095739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143" y="1570779"/>
            <a:ext cx="6844488" cy="435558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71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DE5B59-1C17-474D-A3C5-0ECA338A9B64}"/>
              </a:ext>
            </a:extLst>
          </p:cNvPr>
          <p:cNvSpPr/>
          <p:nvPr/>
        </p:nvSpPr>
        <p:spPr>
          <a:xfrm>
            <a:off x="445639" y="382648"/>
            <a:ext cx="8146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Is the system prepared in the ground state?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39627F-CC07-A949-8A0E-9525D6E76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2467542"/>
            <a:ext cx="2397787" cy="5994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F2E7F-EABF-9D4F-99FB-1077333814F5}"/>
              </a:ext>
            </a:extLst>
          </p:cNvPr>
          <p:cNvCxnSpPr>
            <a:cxnSpLocks/>
          </p:cNvCxnSpPr>
          <p:nvPr/>
        </p:nvCxnSpPr>
        <p:spPr>
          <a:xfrm flipV="1">
            <a:off x="6691745" y="2001897"/>
            <a:ext cx="0" cy="2659620"/>
          </a:xfrm>
          <a:prstGeom prst="line">
            <a:avLst/>
          </a:prstGeom>
          <a:ln w="31750">
            <a:solidFill>
              <a:srgbClr val="00BC00"/>
            </a:solidFill>
            <a:prstDash val="dash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B4155C18-5AC2-F74D-AD79-14BAC60E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723" y="1271173"/>
            <a:ext cx="1992963" cy="3461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7D7816-5EEC-5D4A-9E9F-F0ABC9EA2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148" y="1241792"/>
            <a:ext cx="1176608" cy="3892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EBB054-ABD8-9044-9BA7-1EEB514A1A31}"/>
              </a:ext>
            </a:extLst>
          </p:cNvPr>
          <p:cNvSpPr/>
          <p:nvPr/>
        </p:nvSpPr>
        <p:spPr>
          <a:xfrm>
            <a:off x="1114547" y="1177531"/>
            <a:ext cx="34043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At early times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D8177-30CD-BD44-9336-35CB83AF40C8}"/>
              </a:ext>
            </a:extLst>
          </p:cNvPr>
          <p:cNvCxnSpPr/>
          <p:nvPr/>
        </p:nvCxnSpPr>
        <p:spPr>
          <a:xfrm>
            <a:off x="5611758" y="1462697"/>
            <a:ext cx="72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4731B62-15D0-4D4E-9767-EE62CA73B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541" y="2478837"/>
            <a:ext cx="1253737" cy="3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847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827D29-56AD-AB4C-8C24-BC0095739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143" y="1570779"/>
            <a:ext cx="6844488" cy="435558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72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DE5B59-1C17-474D-A3C5-0ECA338A9B64}"/>
              </a:ext>
            </a:extLst>
          </p:cNvPr>
          <p:cNvSpPr/>
          <p:nvPr/>
        </p:nvSpPr>
        <p:spPr>
          <a:xfrm>
            <a:off x="445639" y="382648"/>
            <a:ext cx="8146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Is the system prepared in the ground state?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39627F-CC07-A949-8A0E-9525D6E76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2467542"/>
            <a:ext cx="2397787" cy="5994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F2E7F-EABF-9D4F-99FB-1077333814F5}"/>
              </a:ext>
            </a:extLst>
          </p:cNvPr>
          <p:cNvCxnSpPr>
            <a:cxnSpLocks/>
          </p:cNvCxnSpPr>
          <p:nvPr/>
        </p:nvCxnSpPr>
        <p:spPr>
          <a:xfrm flipV="1">
            <a:off x="6691745" y="2001897"/>
            <a:ext cx="0" cy="2659620"/>
          </a:xfrm>
          <a:prstGeom prst="line">
            <a:avLst/>
          </a:prstGeom>
          <a:ln w="31750">
            <a:solidFill>
              <a:srgbClr val="00BC00"/>
            </a:solidFill>
            <a:prstDash val="dash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B4155C18-5AC2-F74D-AD79-14BAC60E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723" y="1271173"/>
            <a:ext cx="1992963" cy="3461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7D7816-5EEC-5D4A-9E9F-F0ABC9EA2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148" y="1241792"/>
            <a:ext cx="1176608" cy="3892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EBB054-ABD8-9044-9BA7-1EEB514A1A31}"/>
              </a:ext>
            </a:extLst>
          </p:cNvPr>
          <p:cNvSpPr/>
          <p:nvPr/>
        </p:nvSpPr>
        <p:spPr>
          <a:xfrm>
            <a:off x="1114547" y="1177531"/>
            <a:ext cx="34043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At early times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D8177-30CD-BD44-9336-35CB83AF40C8}"/>
              </a:ext>
            </a:extLst>
          </p:cNvPr>
          <p:cNvCxnSpPr/>
          <p:nvPr/>
        </p:nvCxnSpPr>
        <p:spPr>
          <a:xfrm>
            <a:off x="5611758" y="1462697"/>
            <a:ext cx="72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4731B62-15D0-4D4E-9767-EE62CA73B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541" y="2478837"/>
            <a:ext cx="1253737" cy="3250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07600F-DF68-2945-AA36-FEE899467DED}"/>
              </a:ext>
            </a:extLst>
          </p:cNvPr>
          <p:cNvSpPr/>
          <p:nvPr/>
        </p:nvSpPr>
        <p:spPr>
          <a:xfrm>
            <a:off x="2140584" y="6304001"/>
            <a:ext cx="9020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Similar result to </a:t>
            </a:r>
            <a:r>
              <a:rPr lang="en-US" sz="2400" dirty="0" err="1"/>
              <a:t>Kurkela</a:t>
            </a:r>
            <a:r>
              <a:rPr lang="en-US" sz="2400" dirty="0"/>
              <a:t>, van der </a:t>
            </a:r>
            <a:r>
              <a:rPr lang="en-US" sz="2400" dirty="0" err="1"/>
              <a:t>Schee</a:t>
            </a:r>
            <a:r>
              <a:rPr lang="en-US" sz="2400" dirty="0"/>
              <a:t>, Wiedemann, Wu [1907.08101]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98DB6-3D9F-6F4C-B1CB-812ED6B564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1069" y="5348563"/>
            <a:ext cx="3405379" cy="8774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003FE3-F633-D941-BC01-0747050DEC45}"/>
              </a:ext>
            </a:extLst>
          </p:cNvPr>
          <p:cNvSpPr/>
          <p:nvPr/>
        </p:nvSpPr>
        <p:spPr>
          <a:xfrm>
            <a:off x="3415481" y="5589915"/>
            <a:ext cx="920682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BC00"/>
                </a:solidFill>
                <a:latin typeface="Times" pitchFamily="2" charset="0"/>
              </a:rPr>
              <a:t>gives time scale for decay of initial conditions</a:t>
            </a:r>
          </a:p>
        </p:txBody>
      </p:sp>
    </p:spTree>
    <p:extLst>
      <p:ext uri="{BB962C8B-B14F-4D97-AF65-F5344CB8AC3E}">
        <p14:creationId xmlns:p14="http://schemas.microsoft.com/office/powerpoint/2010/main" val="28605584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827D29-56AD-AB4C-8C24-BC0095739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143" y="1570779"/>
            <a:ext cx="6844488" cy="435558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73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DE5B59-1C17-474D-A3C5-0ECA338A9B64}"/>
              </a:ext>
            </a:extLst>
          </p:cNvPr>
          <p:cNvSpPr/>
          <p:nvPr/>
        </p:nvSpPr>
        <p:spPr>
          <a:xfrm>
            <a:off x="445639" y="382648"/>
            <a:ext cx="8146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Is the system prepared in the ground state?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39627F-CC07-A949-8A0E-9525D6E76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2467542"/>
            <a:ext cx="2397787" cy="5994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F2E7F-EABF-9D4F-99FB-1077333814F5}"/>
              </a:ext>
            </a:extLst>
          </p:cNvPr>
          <p:cNvCxnSpPr>
            <a:cxnSpLocks/>
          </p:cNvCxnSpPr>
          <p:nvPr/>
        </p:nvCxnSpPr>
        <p:spPr>
          <a:xfrm flipV="1">
            <a:off x="6691745" y="2001897"/>
            <a:ext cx="0" cy="2659620"/>
          </a:xfrm>
          <a:prstGeom prst="line">
            <a:avLst/>
          </a:prstGeom>
          <a:ln w="31750">
            <a:solidFill>
              <a:srgbClr val="00BC00"/>
            </a:solidFill>
            <a:prstDash val="dash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B4155C18-5AC2-F74D-AD79-14BAC60E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723" y="1271173"/>
            <a:ext cx="1992963" cy="3461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7D7816-5EEC-5D4A-9E9F-F0ABC9EA2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148" y="1241792"/>
            <a:ext cx="1176608" cy="3892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EBB054-ABD8-9044-9BA7-1EEB514A1A31}"/>
              </a:ext>
            </a:extLst>
          </p:cNvPr>
          <p:cNvSpPr/>
          <p:nvPr/>
        </p:nvSpPr>
        <p:spPr>
          <a:xfrm>
            <a:off x="1114547" y="1177531"/>
            <a:ext cx="340433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latin typeface="Times" pitchFamily="2" charset="0"/>
              </a:rPr>
              <a:t>At early times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D8177-30CD-BD44-9336-35CB83AF40C8}"/>
              </a:ext>
            </a:extLst>
          </p:cNvPr>
          <p:cNvCxnSpPr/>
          <p:nvPr/>
        </p:nvCxnSpPr>
        <p:spPr>
          <a:xfrm>
            <a:off x="5611758" y="1462697"/>
            <a:ext cx="72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4731B62-15D0-4D4E-9767-EE62CA73B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541" y="2478837"/>
            <a:ext cx="1253737" cy="3250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07600F-DF68-2945-AA36-FEE899467DED}"/>
              </a:ext>
            </a:extLst>
          </p:cNvPr>
          <p:cNvSpPr/>
          <p:nvPr/>
        </p:nvSpPr>
        <p:spPr>
          <a:xfrm>
            <a:off x="3027275" y="6329664"/>
            <a:ext cx="7574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" pitchFamily="2" charset="0"/>
              </a:rPr>
              <a:t>Similar result to </a:t>
            </a:r>
            <a:r>
              <a:rPr lang="en-US" sz="2000" dirty="0" err="1">
                <a:latin typeface="Times" pitchFamily="2" charset="0"/>
              </a:rPr>
              <a:t>Kurkela</a:t>
            </a:r>
            <a:r>
              <a:rPr lang="en-US" sz="2000" dirty="0">
                <a:latin typeface="Times" pitchFamily="2" charset="0"/>
              </a:rPr>
              <a:t>, van der </a:t>
            </a:r>
            <a:r>
              <a:rPr lang="en-US" sz="2000" dirty="0" err="1">
                <a:latin typeface="Times" pitchFamily="2" charset="0"/>
              </a:rPr>
              <a:t>Schee</a:t>
            </a:r>
            <a:r>
              <a:rPr lang="en-US" sz="2000" dirty="0">
                <a:latin typeface="Times" pitchFamily="2" charset="0"/>
              </a:rPr>
              <a:t>, Wiedemann, Wu [1907.08101]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98DB6-3D9F-6F4C-B1CB-812ED6B564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1069" y="5348563"/>
            <a:ext cx="3405379" cy="8774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003FE3-F633-D941-BC01-0747050DEC45}"/>
              </a:ext>
            </a:extLst>
          </p:cNvPr>
          <p:cNvSpPr/>
          <p:nvPr/>
        </p:nvSpPr>
        <p:spPr>
          <a:xfrm>
            <a:off x="3415481" y="5589915"/>
            <a:ext cx="920682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BC00"/>
                </a:solidFill>
                <a:latin typeface="Times" pitchFamily="2" charset="0"/>
              </a:rPr>
              <a:t>gives time scale for decay of initial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18EC15-F27E-A645-ACBE-A0188A0370E2}"/>
                  </a:ext>
                </a:extLst>
              </p:cNvPr>
              <p:cNvSpPr/>
              <p:nvPr/>
            </p:nvSpPr>
            <p:spPr>
              <a:xfrm>
                <a:off x="8592128" y="2247861"/>
                <a:ext cx="3135745" cy="1734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667" dirty="0">
                    <a:solidFill>
                      <a:srgbClr val="E0410B"/>
                    </a:solidFill>
                    <a:latin typeface="Times" pitchFamily="2" charset="0"/>
                  </a:rPr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67" i="1">
                            <a:solidFill>
                              <a:srgbClr val="E0410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67" i="1">
                            <a:solidFill>
                              <a:srgbClr val="E0410B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2667" i="1">
                            <a:solidFill>
                              <a:srgbClr val="E0410B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2667" dirty="0">
                    <a:solidFill>
                      <a:srgbClr val="E0410B"/>
                    </a:solidFill>
                    <a:latin typeface="Times" pitchFamily="2" charset="0"/>
                  </a:rPr>
                  <a:t> is gapped,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srgbClr val="E0410B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667" dirty="0">
                    <a:solidFill>
                      <a:srgbClr val="E0410B"/>
                    </a:solidFill>
                    <a:latin typeface="Times" pitchFamily="2" charset="0"/>
                  </a:rPr>
                  <a:t> decays toward the ground state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18EC15-F27E-A645-ACBE-A0188A037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128" y="2247861"/>
                <a:ext cx="3135745" cy="1734064"/>
              </a:xfrm>
              <a:prstGeom prst="rect">
                <a:avLst/>
              </a:prstGeom>
              <a:blipFill>
                <a:blip r:embed="rId9"/>
                <a:stretch>
                  <a:fillRect t="-2899" r="-607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F741152C-1FDA-7942-BE91-ED33C3F8339F}"/>
              </a:ext>
            </a:extLst>
          </p:cNvPr>
          <p:cNvSpPr/>
          <p:nvPr/>
        </p:nvSpPr>
        <p:spPr>
          <a:xfrm>
            <a:off x="7010511" y="2312908"/>
            <a:ext cx="1561104" cy="656901"/>
          </a:xfrm>
          <a:prstGeom prst="rect">
            <a:avLst/>
          </a:prstGeom>
          <a:noFill/>
          <a:ln w="31750">
            <a:solidFill>
              <a:srgbClr val="E0410B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825487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74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78BB23-EC4E-7D4E-8859-1A76492FA012}"/>
              </a:ext>
            </a:extLst>
          </p:cNvPr>
          <p:cNvSpPr/>
          <p:nvPr/>
        </p:nvSpPr>
        <p:spPr>
          <a:xfrm>
            <a:off x="-181037" y="644420"/>
            <a:ext cx="8781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E0410B"/>
                </a:solidFill>
                <a:latin typeface="Times" pitchFamily="2" charset="0"/>
              </a:rPr>
              <a:t>Definition of adiabatic </a:t>
            </a:r>
            <a:r>
              <a:rPr lang="en-US" sz="3200" dirty="0" err="1">
                <a:solidFill>
                  <a:srgbClr val="E0410B"/>
                </a:solidFill>
                <a:latin typeface="Times" pitchFamily="2" charset="0"/>
              </a:rPr>
              <a:t>hydrodynamization</a:t>
            </a:r>
            <a:r>
              <a:rPr lang="en-US" sz="3200" dirty="0">
                <a:solidFill>
                  <a:srgbClr val="E0410B"/>
                </a:solidFill>
                <a:latin typeface="Times" pitchFamily="2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7A94D-D231-3E41-94CC-579A76C84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990" y="1845126"/>
            <a:ext cx="2230687" cy="4126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2C13EB-DC2F-EB4A-876D-77978C0F4713}"/>
              </a:ext>
            </a:extLst>
          </p:cNvPr>
          <p:cNvSpPr/>
          <p:nvPr/>
        </p:nvSpPr>
        <p:spPr>
          <a:xfrm>
            <a:off x="1807780" y="1579540"/>
            <a:ext cx="5244185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System evolution determined by the instantaneous ground state</a:t>
            </a:r>
          </a:p>
        </p:txBody>
      </p:sp>
    </p:spTree>
    <p:extLst>
      <p:ext uri="{BB962C8B-B14F-4D97-AF65-F5344CB8AC3E}">
        <p14:creationId xmlns:p14="http://schemas.microsoft.com/office/powerpoint/2010/main" val="23101180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75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0BAD7-8779-3448-B3AA-C7B27AC93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506" y="3988263"/>
            <a:ext cx="3947092" cy="4189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278BB23-EC4E-7D4E-8859-1A76492FA012}"/>
              </a:ext>
            </a:extLst>
          </p:cNvPr>
          <p:cNvSpPr/>
          <p:nvPr/>
        </p:nvSpPr>
        <p:spPr>
          <a:xfrm>
            <a:off x="-181037" y="644420"/>
            <a:ext cx="8781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E0410B"/>
                </a:solidFill>
                <a:latin typeface="Times" pitchFamily="2" charset="0"/>
              </a:rPr>
              <a:t>Definition of adiabatic </a:t>
            </a:r>
            <a:r>
              <a:rPr lang="en-US" sz="3200" dirty="0" err="1">
                <a:solidFill>
                  <a:srgbClr val="E0410B"/>
                </a:solidFill>
                <a:latin typeface="Times" pitchFamily="2" charset="0"/>
              </a:rPr>
              <a:t>hydrodynamization</a:t>
            </a:r>
            <a:r>
              <a:rPr lang="en-US" sz="3200" dirty="0">
                <a:solidFill>
                  <a:srgbClr val="E0410B"/>
                </a:solidFill>
                <a:latin typeface="Times" pitchFamily="2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7A94D-D231-3E41-94CC-579A76C84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990" y="1845126"/>
            <a:ext cx="2230687" cy="4126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2C13EB-DC2F-EB4A-876D-77978C0F4713}"/>
              </a:ext>
            </a:extLst>
          </p:cNvPr>
          <p:cNvSpPr/>
          <p:nvPr/>
        </p:nvSpPr>
        <p:spPr>
          <a:xfrm>
            <a:off x="1807780" y="1579540"/>
            <a:ext cx="5244185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System evolution determined by the instantaneous ground state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8699E1-A396-AF41-9FE2-7AAB8402B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136" y="3988263"/>
            <a:ext cx="2562941" cy="41267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8FC1CB7-D95F-AF45-9A45-65EC1FE085C1}"/>
              </a:ext>
            </a:extLst>
          </p:cNvPr>
          <p:cNvCxnSpPr/>
          <p:nvPr/>
        </p:nvCxnSpPr>
        <p:spPr>
          <a:xfrm>
            <a:off x="5446187" y="4187083"/>
            <a:ext cx="728869" cy="0"/>
          </a:xfrm>
          <a:prstGeom prst="straightConnector1">
            <a:avLst/>
          </a:prstGeom>
          <a:ln>
            <a:solidFill>
              <a:srgbClr val="E0410B"/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0E95C4F-AC43-E245-A371-CE0B211D6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136" y="5004331"/>
            <a:ext cx="3918344" cy="38868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324209D-BEAA-B747-8DF9-B59F948BD83B}"/>
              </a:ext>
            </a:extLst>
          </p:cNvPr>
          <p:cNvSpPr/>
          <p:nvPr/>
        </p:nvSpPr>
        <p:spPr>
          <a:xfrm>
            <a:off x="2193809" y="5923360"/>
            <a:ext cx="8820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Test extent to which these relations are satisfied!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45A042F-9B6C-3948-9011-27612669FC08}"/>
                  </a:ext>
                </a:extLst>
              </p:cNvPr>
              <p:cNvSpPr/>
              <p:nvPr/>
            </p:nvSpPr>
            <p:spPr>
              <a:xfrm>
                <a:off x="-181037" y="3133151"/>
                <a:ext cx="1065048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3200" dirty="0">
                    <a:solidFill>
                      <a:srgbClr val="E0410B"/>
                    </a:solidFill>
                    <a:latin typeface="Times" pitchFamily="2" charset="0"/>
                  </a:rPr>
                  <a:t>Predicts non-trivial relations between components of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E0410B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3200" dirty="0">
                  <a:solidFill>
                    <a:srgbClr val="E0410B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45A042F-9B6C-3948-9011-27612669FC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37" y="3133151"/>
                <a:ext cx="10650481" cy="584775"/>
              </a:xfrm>
              <a:prstGeom prst="rect">
                <a:avLst/>
              </a:prstGeom>
              <a:blipFill>
                <a:blip r:embed="rId7"/>
                <a:stretch>
                  <a:fillRect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D12CE5A-C479-A24A-9AD1-15A65C0BD782}"/>
              </a:ext>
            </a:extLst>
          </p:cNvPr>
          <p:cNvSpPr/>
          <p:nvPr/>
        </p:nvSpPr>
        <p:spPr>
          <a:xfrm>
            <a:off x="1109941" y="4952452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0410B"/>
                </a:solidFill>
                <a:latin typeface="Times" pitchFamily="2" charset="0"/>
              </a:rPr>
              <a:t>e.g.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26474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C41E0B8-78E9-084C-8BF3-2146AF257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618" y="1928263"/>
            <a:ext cx="6925685" cy="440725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76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165357" y="389169"/>
            <a:ext cx="94033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Implies presence of a small “adiabatic” parameter that suppresses contributions from other 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59E645A-8C0C-494A-9F45-4B15C9FE79A8}"/>
                  </a:ext>
                </a:extLst>
              </p:cNvPr>
              <p:cNvSpPr/>
              <p:nvPr/>
            </p:nvSpPr>
            <p:spPr>
              <a:xfrm>
                <a:off x="7739890" y="2455345"/>
                <a:ext cx="3780493" cy="1323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85F2"/>
                        </a:solidFill>
                        <a:latin typeface="Cambria Math" panose="02040503050406030204" pitchFamily="18" charset="0"/>
                      </a:rPr>
                      <m:t>&gt;95% </m:t>
                    </m:r>
                  </m:oMath>
                </a14:m>
                <a:r>
                  <a:rPr lang="en-US" sz="2667" dirty="0">
                    <a:solidFill>
                      <a:srgbClr val="0085F2"/>
                    </a:solidFill>
                    <a:latin typeface="Times" pitchFamily="2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85F2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667" dirty="0">
                    <a:solidFill>
                      <a:srgbClr val="0085F2"/>
                    </a:solidFill>
                    <a:latin typeface="Times" pitchFamily="2" charset="0"/>
                  </a:rPr>
                  <a:t> described by instantaneous ground state mode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59E645A-8C0C-494A-9F45-4B15C9FE79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890" y="2455345"/>
                <a:ext cx="3780493" cy="1323632"/>
              </a:xfrm>
              <a:prstGeom prst="rect">
                <a:avLst/>
              </a:prstGeom>
              <a:blipFill>
                <a:blip r:embed="rId4"/>
                <a:stretch>
                  <a:fillRect t="-3774" r="-4013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65E92D-A53C-BA4D-90CD-8ABF00BF4455}"/>
              </a:ext>
            </a:extLst>
          </p:cNvPr>
          <p:cNvCxnSpPr>
            <a:cxnSpLocks/>
          </p:cNvCxnSpPr>
          <p:nvPr/>
        </p:nvCxnSpPr>
        <p:spPr>
          <a:xfrm>
            <a:off x="3755989" y="2798704"/>
            <a:ext cx="4204137" cy="0"/>
          </a:xfrm>
          <a:prstGeom prst="line">
            <a:avLst/>
          </a:prstGeom>
          <a:ln>
            <a:solidFill>
              <a:srgbClr val="0085F2"/>
            </a:solidFill>
            <a:prstDash val="dash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5058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77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01673-5818-AF4D-8508-F60A19799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55" y="1557547"/>
            <a:ext cx="5105401" cy="3646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4A1B8D-0A2D-7740-8806-67544896C32B}"/>
              </a:ext>
            </a:extLst>
          </p:cNvPr>
          <p:cNvSpPr/>
          <p:nvPr/>
        </p:nvSpPr>
        <p:spPr>
          <a:xfrm>
            <a:off x="-76324" y="972772"/>
            <a:ext cx="551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proton–proton </a:t>
            </a:r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E1D1E9-EA85-7D48-9B65-96976F5A4609}"/>
              </a:ext>
            </a:extLst>
          </p:cNvPr>
          <p:cNvSpPr/>
          <p:nvPr/>
        </p:nvSpPr>
        <p:spPr>
          <a:xfrm>
            <a:off x="4928815" y="972772"/>
            <a:ext cx="551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667" dirty="0">
                <a:solidFill>
                  <a:srgbClr val="0085F2"/>
                </a:solidFill>
                <a:latin typeface="Times" pitchFamily="2" charset="0"/>
              </a:rPr>
              <a:t>heavy-ion</a:t>
            </a:r>
            <a:r>
              <a:rPr lang="en-US" sz="3200" dirty="0">
                <a:solidFill>
                  <a:srgbClr val="0085F2"/>
                </a:solidFill>
                <a:latin typeface="Times" pitchFamily="2" charset="0"/>
              </a:rPr>
              <a:t> </a:t>
            </a:r>
            <a:r>
              <a:rPr lang="en-US" sz="3200" dirty="0">
                <a:latin typeface="Times" pitchFamily="2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A5373B-0A3A-1B46-AF69-BDB76D2B7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656" y="1557547"/>
            <a:ext cx="5105401" cy="3646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BD6FAB-4A18-924B-B7DE-2B1900349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189" y="5631796"/>
            <a:ext cx="4843236" cy="7707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C9A602-5812-7F46-999C-AEC12ABDC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090" y="247945"/>
            <a:ext cx="4116317" cy="8820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6EC1BB6-CBEB-8648-AA07-08C06C7106F2}"/>
              </a:ext>
            </a:extLst>
          </p:cNvPr>
          <p:cNvSpPr/>
          <p:nvPr/>
        </p:nvSpPr>
        <p:spPr>
          <a:xfrm>
            <a:off x="-2426929" y="458146"/>
            <a:ext cx="9403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Fit function: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3237B3-8AE0-A44B-9388-32350381085A}"/>
              </a:ext>
            </a:extLst>
          </p:cNvPr>
          <p:cNvSpPr/>
          <p:nvPr/>
        </p:nvSpPr>
        <p:spPr>
          <a:xfrm>
            <a:off x="1149301" y="5786328"/>
            <a:ext cx="4385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Likelihood function:</a:t>
            </a:r>
          </a:p>
        </p:txBody>
      </p:sp>
    </p:spTree>
    <p:extLst>
      <p:ext uri="{BB962C8B-B14F-4D97-AF65-F5344CB8AC3E}">
        <p14:creationId xmlns:p14="http://schemas.microsoft.com/office/powerpoint/2010/main" val="1416149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7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17BB1A3-C548-544D-8D75-A1F6A187597E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Jasmine Brewer (MIT)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A7F9A-C652-8346-A244-C0BC2508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658" y="1740584"/>
            <a:ext cx="2804876" cy="1852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70769-0AC0-6242-8D03-E8EBD8410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658" y="4257769"/>
            <a:ext cx="2804876" cy="168487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D91570-1F9B-4A4B-A7B6-32311CDEF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Jasmine Brewer (MIT)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D0665-B222-A04C-9996-4E75E20820A5}"/>
              </a:ext>
            </a:extLst>
          </p:cNvPr>
          <p:cNvSpPr/>
          <p:nvPr/>
        </p:nvSpPr>
        <p:spPr>
          <a:xfrm>
            <a:off x="300501" y="401825"/>
            <a:ext cx="11281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Two pictures of the quark–gluon plasma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C8DE37-7579-8D44-829D-D5E7820D5B4E}"/>
              </a:ext>
            </a:extLst>
          </p:cNvPr>
          <p:cNvSpPr/>
          <p:nvPr/>
        </p:nvSpPr>
        <p:spPr>
          <a:xfrm>
            <a:off x="664779" y="1740584"/>
            <a:ext cx="7277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Emergence of hydrodynamic behavior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F619D9-8CE9-8748-8911-C3C3DD3BA8E0}"/>
              </a:ext>
            </a:extLst>
          </p:cNvPr>
          <p:cNvSpPr/>
          <p:nvPr/>
        </p:nvSpPr>
        <p:spPr>
          <a:xfrm>
            <a:off x="662071" y="4257769"/>
            <a:ext cx="643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Jet modification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044D4-AB7F-984B-A09C-75529CF2A886}"/>
              </a:ext>
            </a:extLst>
          </p:cNvPr>
          <p:cNvSpPr/>
          <p:nvPr/>
        </p:nvSpPr>
        <p:spPr>
          <a:xfrm>
            <a:off x="1907795" y="2500406"/>
            <a:ext cx="53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“Adiabatic </a:t>
            </a:r>
            <a:r>
              <a:rPr lang="en-US" dirty="0" err="1">
                <a:latin typeface="Times" pitchFamily="2" charset="0"/>
              </a:rPr>
              <a:t>hydrodynamization</a:t>
            </a:r>
            <a:r>
              <a:rPr lang="en-US" dirty="0">
                <a:latin typeface="Times" pitchFamily="2" charset="0"/>
              </a:rPr>
              <a:t> in rapidly-expanding quark–gluon plasma”</a:t>
            </a:r>
          </a:p>
          <a:p>
            <a:r>
              <a:rPr lang="en-US" dirty="0">
                <a:latin typeface="Times" pitchFamily="2" charset="0"/>
              </a:rPr>
              <a:t>JB, Li Yan, Yi Yin [1910.00021]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6BDC7F-9A8E-F344-825B-2CE764D4A649}"/>
              </a:ext>
            </a:extLst>
          </p:cNvPr>
          <p:cNvSpPr/>
          <p:nvPr/>
        </p:nvSpPr>
        <p:spPr>
          <a:xfrm>
            <a:off x="1910309" y="5019312"/>
            <a:ext cx="5795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“Data-driven quark and gluon jet modification in heavy-ion collisions”</a:t>
            </a:r>
          </a:p>
          <a:p>
            <a:r>
              <a:rPr lang="en-US" dirty="0">
                <a:latin typeface="Times" pitchFamily="2" charset="0"/>
              </a:rPr>
              <a:t>Jasmine Brewer, Jesse Thaler, Andrew Turner [2007.xxxxx]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9BB782-61AD-124D-9028-92A4CE7D567C}"/>
              </a:ext>
            </a:extLst>
          </p:cNvPr>
          <p:cNvSpPr/>
          <p:nvPr/>
        </p:nvSpPr>
        <p:spPr>
          <a:xfrm>
            <a:off x="1027134" y="1543763"/>
            <a:ext cx="10020617" cy="2248747"/>
          </a:xfrm>
          <a:prstGeom prst="rect">
            <a:avLst/>
          </a:prstGeom>
          <a:noFill/>
          <a:ln w="38100">
            <a:solidFill>
              <a:srgbClr val="DB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5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Jasmine Brewer (MIT)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7F991-BDD6-B548-B89E-2815903A931D}"/>
              </a:ext>
            </a:extLst>
          </p:cNvPr>
          <p:cNvSpPr/>
          <p:nvPr/>
        </p:nvSpPr>
        <p:spPr>
          <a:xfrm>
            <a:off x="1029109" y="387749"/>
            <a:ext cx="9925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latin typeface="Times" pitchFamily="2" charset="0"/>
              </a:rPr>
              <a:t>Hydrodynamics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4EDC5A-BB69-4241-99D9-9092C9A22EF7}"/>
              </a:ext>
            </a:extLst>
          </p:cNvPr>
          <p:cNvSpPr/>
          <p:nvPr/>
        </p:nvSpPr>
        <p:spPr>
          <a:xfrm>
            <a:off x="1903570" y="5428891"/>
            <a:ext cx="5290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Far from equilibrium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1FB852-A6AB-C342-9CD1-D8365E364A59}"/>
              </a:ext>
            </a:extLst>
          </p:cNvPr>
          <p:cNvGrpSpPr/>
          <p:nvPr/>
        </p:nvGrpSpPr>
        <p:grpSpPr>
          <a:xfrm>
            <a:off x="1903570" y="3447860"/>
            <a:ext cx="8920203" cy="1701212"/>
            <a:chOff x="1202635" y="2946876"/>
            <a:chExt cx="6690152" cy="1275909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EA05B39-5CF5-1245-B7C8-16C1CE64FA99}"/>
                </a:ext>
              </a:extLst>
            </p:cNvPr>
            <p:cNvCxnSpPr>
              <a:cxnSpLocks/>
            </p:cNvCxnSpPr>
            <p:nvPr/>
          </p:nvCxnSpPr>
          <p:spPr>
            <a:xfrm>
              <a:off x="1202635" y="3824726"/>
              <a:ext cx="6609522" cy="0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none" w="lg" len="lg"/>
              <a:tailEnd type="triangle" w="med" len="med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A0BD973-F5B9-7341-8082-01C0EED3BFF6}"/>
                </a:ext>
              </a:extLst>
            </p:cNvPr>
            <p:cNvCxnSpPr>
              <a:cxnSpLocks/>
            </p:cNvCxnSpPr>
            <p:nvPr/>
          </p:nvCxnSpPr>
          <p:spPr>
            <a:xfrm>
              <a:off x="5449956" y="3705456"/>
              <a:ext cx="0" cy="23853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B318CD-09A7-DF4A-BFF0-EF44808EB7A9}"/>
                </a:ext>
              </a:extLst>
            </p:cNvPr>
            <p:cNvSpPr txBox="1"/>
            <p:nvPr/>
          </p:nvSpPr>
          <p:spPr>
            <a:xfrm>
              <a:off x="2230149" y="3104032"/>
              <a:ext cx="3069020" cy="377074"/>
            </a:xfrm>
            <a:prstGeom prst="rect">
              <a:avLst/>
            </a:prstGeom>
            <a:solidFill>
              <a:srgbClr val="55D13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>
                  <a:latin typeface="Times" pitchFamily="2" charset="0"/>
                </a:rPr>
                <a:t>Many modes are important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9E9189-DB83-6F4F-B273-348EE1AEC9CC}"/>
                </a:ext>
              </a:extLst>
            </p:cNvPr>
            <p:cNvSpPr txBox="1"/>
            <p:nvPr/>
          </p:nvSpPr>
          <p:spPr>
            <a:xfrm>
              <a:off x="5546050" y="2946876"/>
              <a:ext cx="1980632" cy="684899"/>
            </a:xfrm>
            <a:prstGeom prst="rect">
              <a:avLst/>
            </a:prstGeom>
            <a:solidFill>
              <a:srgbClr val="00A9F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>
                  <a:latin typeface="Times" pitchFamily="2" charset="0"/>
                </a:rPr>
                <a:t>Hydrodynamic modes dominate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AF5A4EE-FB8F-2542-A672-3ADF8475B0DC}"/>
                    </a:ext>
                  </a:extLst>
                </p:cNvPr>
                <p:cNvSpPr txBox="1"/>
                <p:nvPr/>
              </p:nvSpPr>
              <p:spPr>
                <a:xfrm>
                  <a:off x="5110151" y="3920298"/>
                  <a:ext cx="678022" cy="3024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Hydro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AF5A4EE-FB8F-2542-A672-3ADF8475B0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0151" y="3920298"/>
                  <a:ext cx="678022" cy="302487"/>
                </a:xfrm>
                <a:prstGeom prst="rect">
                  <a:avLst/>
                </a:prstGeom>
                <a:blipFill>
                  <a:blip r:embed="rId3"/>
                  <a:stretch>
                    <a:fillRect l="-4225" r="-5634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0099A38-3483-AA4D-8867-BB30A358A35C}"/>
                    </a:ext>
                  </a:extLst>
                </p:cNvPr>
                <p:cNvSpPr txBox="1"/>
                <p:nvPr/>
              </p:nvSpPr>
              <p:spPr>
                <a:xfrm>
                  <a:off x="7730339" y="3932218"/>
                  <a:ext cx="16244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0099A38-3483-AA4D-8867-BB30A358A3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0339" y="3932218"/>
                  <a:ext cx="16244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1111" r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5654B0B-6E27-F64F-A505-27F2B7EDBAD1}"/>
              </a:ext>
            </a:extLst>
          </p:cNvPr>
          <p:cNvSpPr/>
          <p:nvPr/>
        </p:nvSpPr>
        <p:spPr>
          <a:xfrm>
            <a:off x="6911000" y="5428891"/>
            <a:ext cx="444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Near equilibrium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AC6705-394D-A449-8D8C-2BD749CB054A}"/>
              </a:ext>
            </a:extLst>
          </p:cNvPr>
          <p:cNvSpPr txBox="1"/>
          <p:nvPr/>
        </p:nvSpPr>
        <p:spPr>
          <a:xfrm>
            <a:off x="576009" y="3447862"/>
            <a:ext cx="253299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imes" pitchFamily="2" charset="0"/>
              </a:rPr>
              <a:t>Non-equilibrium initial conditions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74254D-8568-3E44-B785-3B6A80CB11C9}"/>
              </a:ext>
            </a:extLst>
          </p:cNvPr>
          <p:cNvCxnSpPr>
            <a:cxnSpLocks/>
          </p:cNvCxnSpPr>
          <p:nvPr/>
        </p:nvCxnSpPr>
        <p:spPr>
          <a:xfrm flipH="1">
            <a:off x="1903571" y="4305405"/>
            <a:ext cx="1" cy="226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43DE32F-5655-144C-8D7F-7F353580E344}"/>
              </a:ext>
            </a:extLst>
          </p:cNvPr>
          <p:cNvSpPr/>
          <p:nvPr/>
        </p:nvSpPr>
        <p:spPr>
          <a:xfrm>
            <a:off x="838200" y="1496108"/>
            <a:ext cx="8261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0085F2"/>
                </a:solidFill>
                <a:latin typeface="Times" pitchFamily="2" charset="0"/>
              </a:rPr>
              <a:t>Effective theory of long time/ long wavelength dynamics governed by conservation laws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5EFCE-7141-9E4D-AEFC-FC3556A81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1115845"/>
            <a:ext cx="2986667" cy="15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45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46845</TotalTime>
  <Words>4837</Words>
  <Application>Microsoft Macintosh PowerPoint</Application>
  <PresentationFormat>Widescreen</PresentationFormat>
  <Paragraphs>635</Paragraphs>
  <Slides>78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Arial</vt:lpstr>
      <vt:lpstr>Calibri</vt:lpstr>
      <vt:lpstr>Calibri Light</vt:lpstr>
      <vt:lpstr>Cambria Math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787</cp:revision>
  <cp:lastPrinted>2020-06-03T01:58:17Z</cp:lastPrinted>
  <dcterms:created xsi:type="dcterms:W3CDTF">2020-05-07T11:01:18Z</dcterms:created>
  <dcterms:modified xsi:type="dcterms:W3CDTF">2020-07-16T01:09:39Z</dcterms:modified>
</cp:coreProperties>
</file>