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6"/>
  </p:notesMasterIdLst>
  <p:handoutMasterIdLst>
    <p:handoutMasterId r:id="rId7"/>
  </p:handoutMasterIdLst>
  <p:sldIdLst>
    <p:sldId id="348" r:id="rId2"/>
    <p:sldId id="350" r:id="rId3"/>
    <p:sldId id="349" r:id="rId4"/>
    <p:sldId id="351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21AA"/>
    <a:srgbClr val="FF1A3F"/>
    <a:srgbClr val="BC0000"/>
    <a:srgbClr val="A9E1DC"/>
    <a:srgbClr val="265B81"/>
    <a:srgbClr val="9CD0CB"/>
    <a:srgbClr val="93C3BF"/>
    <a:srgbClr val="FFB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3"/>
    <p:restoredTop sz="94692"/>
  </p:normalViewPr>
  <p:slideViewPr>
    <p:cSldViewPr snapToGrid="0" snapToObjects="1">
      <p:cViewPr varScale="1">
        <p:scale>
          <a:sx n="88" d="100"/>
          <a:sy n="88" d="100"/>
        </p:scale>
        <p:origin x="176" y="1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46A4A7-1913-E54A-BF88-141B89880A2E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83F2AD-6C36-394A-BF35-112041037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24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857785-C734-9A48-8DB0-2847B2A057EB}" type="datetimeFigureOut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97A2B8-371D-C545-9886-E0CD2EEDF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4BCB-4873-5047-866D-D216D115FDFF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FA74-D8C0-6241-B4DA-515B0DB49C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6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5326-7EFB-EA46-AF4A-FBC27AA04371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82EC-56C0-4441-A403-14128C9724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751D0-94FC-8B44-BB9B-893F6A926B97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B63C-06D6-F643-88AF-E916E5B723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3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31B35-C051-EA43-8E15-8879B4F587C1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FBD61-D6D5-404E-BEB4-46888F5AC7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5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EAB08-8E1B-4C4E-AE66-2CAF348A6401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AB6CF-59D8-E04D-A219-95D08EB069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6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7E61-AA57-BF43-94E0-61E412D66980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9A348-42EA-C140-B816-FDCE7B7652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6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8E373-A2DF-4C48-A419-C99C7FA8EB1D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14101-015C-AB43-96B8-56AE18BB5C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6F76E-C20F-3C4F-BAE6-A4C9039CD607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FDB2C-9C8D-1B48-8B41-D1C083C602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8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B41FD-508D-2242-AF1F-E1B625EF388F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D1816-AADC-1C45-A4E1-0F1709702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3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FE3E-866D-6B48-833D-EF711ADB1C8B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CC20-3AAF-4744-9B51-D70E7C8C64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B30B1-5CB8-B64A-ACA0-783B0D3A9EC0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67225-88E0-2A40-A224-A9F78780AD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1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A9CCF8-CDD3-0F46-A6E5-B5C15C9616CB}" type="datetime1">
              <a:rPr lang="en-US"/>
              <a:pPr>
                <a:defRPr/>
              </a:pPr>
              <a:t>4/15/20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EAA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CEEC73-FEA8-6B47-91BF-8814D0B6B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华文宋体"/>
          <a:ea typeface="华文宋体"/>
          <a:cs typeface="华文宋体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华文宋体" charset="0"/>
          <a:ea typeface="华文宋体" charset="0"/>
          <a:cs typeface="华文宋体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儷黑 Pro"/>
          <a:ea typeface="儷黑 Pro"/>
          <a:cs typeface="儷黑 Pro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儷黑 Pro"/>
          <a:ea typeface="儷黑 Pro"/>
          <a:cs typeface="儷黑 Pro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xfluo-at-mail.ccnu.edu.cn/" TargetMode="External"/><Relationship Id="rId13" Type="http://schemas.openxmlformats.org/officeDocument/2006/relationships/hyperlink" Target="http://xnwang-at-iopp.ccnu.edu.cn/" TargetMode="External"/><Relationship Id="rId3" Type="http://schemas.openxmlformats.org/officeDocument/2006/relationships/hyperlink" Target="http://huangm-at-mail.ihep.ac.cn/" TargetMode="External"/><Relationship Id="rId7" Type="http://schemas.openxmlformats.org/officeDocument/2006/relationships/hyperlink" Target="http://yxliu-at-pku.edu.cn/" TargetMode="External"/><Relationship Id="rId12" Type="http://schemas.openxmlformats.org/officeDocument/2006/relationships/hyperlink" Target="http://qunwang-at-ustc.edu.cn/" TargetMode="External"/><Relationship Id="rId2" Type="http://schemas.openxmlformats.org/officeDocument/2006/relationships/hyperlink" Target="http://chenjinhui-at-sinap.ac.cn/" TargetMode="External"/><Relationship Id="rId16" Type="http://schemas.openxmlformats.org/officeDocument/2006/relationships/hyperlink" Target="http://zhux-at-tsinghua.edu.c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ang-at-sdu.edu.cn/" TargetMode="External"/><Relationship Id="rId11" Type="http://schemas.openxmlformats.org/officeDocument/2006/relationships/hyperlink" Target="http://zbtang-at-ustc.edu.cn/" TargetMode="External"/><Relationship Id="rId5" Type="http://schemas.openxmlformats.org/officeDocument/2006/relationships/hyperlink" Target="http://huang-at-physics.ucla.edu/" TargetMode="External"/><Relationship Id="rId15" Type="http://schemas.openxmlformats.org/officeDocument/2006/relationships/hyperlink" Target="http://zhuangpf-at-mail.tsinghua.edu.cn/" TargetMode="External"/><Relationship Id="rId10" Type="http://schemas.openxmlformats.org/officeDocument/2006/relationships/hyperlink" Target="http://huichaosong-at-pku.edu.cn/" TargetMode="External"/><Relationship Id="rId4" Type="http://schemas.openxmlformats.org/officeDocument/2006/relationships/hyperlink" Target="http://huangxuguang-at-fudan.edu.cn/" TargetMode="External"/><Relationship Id="rId9" Type="http://schemas.openxmlformats.org/officeDocument/2006/relationships/hyperlink" Target="http://ygma-at-sinap.ac.cn/" TargetMode="External"/><Relationship Id="rId14" Type="http://schemas.openxmlformats.org/officeDocument/2006/relationships/hyperlink" Target="http://xuqh-at-sdu.edu.c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华文宋体" charset="0"/>
                <a:ea typeface="华文宋体" charset="0"/>
                <a:cs typeface="华文宋体" charset="0"/>
              </a:rPr>
              <a:t>中国高能核物理网络论坛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B54E6B-777E-C441-937C-E5220062FA09}" type="slidenum">
              <a:rPr lang="en-US" sz="1400">
                <a:solidFill>
                  <a:srgbClr val="FFEAAB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400">
              <a:solidFill>
                <a:srgbClr val="FFEAAB"/>
              </a:solidFill>
            </a:endParaRPr>
          </a:p>
        </p:txBody>
      </p:sp>
      <p:pic>
        <p:nvPicPr>
          <p:cNvPr id="552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746250"/>
            <a:ext cx="79946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542263" y="769801"/>
            <a:ext cx="8144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</a:rPr>
              <a:t>HENPIC: High-energy Nuclear Physics in China e-Forum</a:t>
            </a:r>
          </a:p>
        </p:txBody>
      </p:sp>
      <p:pic>
        <p:nvPicPr>
          <p:cNvPr id="553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665663"/>
            <a:ext cx="256063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4665663"/>
            <a:ext cx="23749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4665663"/>
            <a:ext cx="27844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3769324" y="1291712"/>
            <a:ext cx="1484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ea typeface="宋体" charset="0"/>
                <a:cs typeface="宋体" charset="0"/>
              </a:rPr>
              <a:t>(since 2012</a:t>
            </a:r>
            <a:r>
              <a:rPr lang="zh-CN" altLang="en-US" dirty="0">
                <a:solidFill>
                  <a:srgbClr val="FFFFFF"/>
                </a:solidFill>
                <a:ea typeface="宋体" charset="0"/>
                <a:cs typeface="宋体" charset="0"/>
              </a:rPr>
              <a:t>）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305" name="TextBox 10"/>
          <p:cNvSpPr txBox="1">
            <a:spLocks noChangeArrowheads="1"/>
          </p:cNvSpPr>
          <p:nvPr/>
        </p:nvSpPr>
        <p:spPr bwMode="auto">
          <a:xfrm>
            <a:off x="946150" y="6307138"/>
            <a:ext cx="667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ea typeface="宋体" charset="0"/>
              </a:rPr>
              <a:t>USTC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5306" name="TextBox 11"/>
          <p:cNvSpPr txBox="1">
            <a:spLocks noChangeArrowheads="1"/>
          </p:cNvSpPr>
          <p:nvPr/>
        </p:nvSpPr>
        <p:spPr bwMode="auto">
          <a:xfrm>
            <a:off x="3905250" y="6313488"/>
            <a:ext cx="617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ea typeface="宋体" charset="0"/>
              </a:rPr>
              <a:t>IHEP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5307" name="TextBox 12"/>
          <p:cNvSpPr txBox="1">
            <a:spLocks noChangeArrowheads="1"/>
          </p:cNvSpPr>
          <p:nvPr/>
        </p:nvSpPr>
        <p:spPr bwMode="auto">
          <a:xfrm>
            <a:off x="6570663" y="6351588"/>
            <a:ext cx="728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ea typeface="宋体" charset="0"/>
              </a:rPr>
              <a:t>CCNU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华文宋体" charset="0"/>
                <a:ea typeface="华文宋体" charset="0"/>
                <a:cs typeface="华文宋体" charset="0"/>
              </a:rPr>
              <a:t>中国高能核物理网络论坛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B54E6B-777E-C441-937C-E5220062FA09}" type="slidenum">
              <a:rPr lang="en-US" sz="1400">
                <a:solidFill>
                  <a:srgbClr val="FFEAAB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400">
              <a:solidFill>
                <a:srgbClr val="FFEAAB"/>
              </a:solidFill>
            </a:endParaRP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414443" y="762060"/>
            <a:ext cx="8144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</a:rPr>
              <a:t>HENPIC: High-energy Nuclear Physics in China e-Forum</a:t>
            </a: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3744360" y="1250434"/>
            <a:ext cx="1484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ea typeface="宋体" charset="0"/>
                <a:cs typeface="宋体" charset="0"/>
              </a:rPr>
              <a:t>(since 2012</a:t>
            </a:r>
            <a:r>
              <a:rPr lang="zh-CN" altLang="en-US" dirty="0">
                <a:solidFill>
                  <a:srgbClr val="FFFFFF"/>
                </a:solidFill>
                <a:ea typeface="宋体" charset="0"/>
                <a:cs typeface="宋体" charset="0"/>
              </a:rPr>
              <a:t>）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B3946-5A51-7D4C-9F75-FAAEDC50CB1A}"/>
              </a:ext>
            </a:extLst>
          </p:cNvPr>
          <p:cNvSpPr txBox="1"/>
          <p:nvPr/>
        </p:nvSpPr>
        <p:spPr>
          <a:xfrm>
            <a:off x="1467700" y="2109033"/>
            <a:ext cx="67079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C000"/>
                </a:solidFill>
              </a:rPr>
              <a:t>陈金辉 </a:t>
            </a:r>
            <a:r>
              <a:rPr lang="en-US" dirty="0" err="1">
                <a:solidFill>
                  <a:srgbClr val="FFC000"/>
                </a:solidFill>
              </a:rPr>
              <a:t>Jinhui</a:t>
            </a:r>
            <a:r>
              <a:rPr lang="en-US" dirty="0">
                <a:solidFill>
                  <a:srgbClr val="FFC000"/>
                </a:solidFill>
              </a:rPr>
              <a:t> Chen (SINAP) </a:t>
            </a:r>
            <a:r>
              <a:rPr lang="en-US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chenjinhui-at-sinap.ac.cn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黄   梅 </a:t>
            </a:r>
            <a:r>
              <a:rPr lang="en-US" dirty="0">
                <a:solidFill>
                  <a:srgbClr val="FFC000"/>
                </a:solidFill>
              </a:rPr>
              <a:t>Mei Huang (IHEP)  </a:t>
            </a:r>
            <a:r>
              <a:rPr 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huangm-at-mail.ihep.ac.cn</a:t>
            </a:r>
            <a:r>
              <a:rPr lang="en-US" dirty="0">
                <a:solidFill>
                  <a:srgbClr val="FFC000"/>
                </a:solidFill>
              </a:rPr>
              <a:t>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黄旭光 </a:t>
            </a:r>
            <a:r>
              <a:rPr lang="en-US" dirty="0">
                <a:solidFill>
                  <a:srgbClr val="FFC000"/>
                </a:solidFill>
              </a:rPr>
              <a:t>Xu-</a:t>
            </a:r>
            <a:r>
              <a:rPr lang="en-US" dirty="0" err="1">
                <a:solidFill>
                  <a:srgbClr val="FFC000"/>
                </a:solidFill>
              </a:rPr>
              <a:t>Guang</a:t>
            </a:r>
            <a:r>
              <a:rPr lang="en-US" dirty="0">
                <a:solidFill>
                  <a:srgbClr val="FFC000"/>
                </a:solidFill>
              </a:rPr>
              <a:t> Huang ( Fudan) </a:t>
            </a:r>
            <a:r>
              <a:rPr lang="en-US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huangxuguang-at-fudan.edu.cn</a:t>
            </a:r>
            <a:r>
              <a:rPr lang="en-US" dirty="0">
                <a:solidFill>
                  <a:srgbClr val="FFC000"/>
                </a:solidFill>
              </a:rPr>
              <a:t>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黄焕中 </a:t>
            </a:r>
            <a:r>
              <a:rPr lang="en-US" dirty="0">
                <a:solidFill>
                  <a:srgbClr val="FFC000"/>
                </a:solidFill>
              </a:rPr>
              <a:t>Huan Zhong Huang (Fudan) </a:t>
            </a:r>
            <a:r>
              <a:rPr lang="en-US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huang-at-physics.ucla.edu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梁作堂 </a:t>
            </a:r>
            <a:r>
              <a:rPr lang="en-US" dirty="0" err="1">
                <a:solidFill>
                  <a:srgbClr val="FFC000"/>
                </a:solidFill>
              </a:rPr>
              <a:t>Zuo</a:t>
            </a:r>
            <a:r>
              <a:rPr lang="en-US" dirty="0">
                <a:solidFill>
                  <a:srgbClr val="FFC000"/>
                </a:solidFill>
              </a:rPr>
              <a:t>-tang Liang ( SDU) </a:t>
            </a:r>
            <a:r>
              <a:rPr lang="en-US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liang-at-sdu.edu.cn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刘玉鑫 </a:t>
            </a:r>
            <a:r>
              <a:rPr lang="en-US" dirty="0" err="1">
                <a:solidFill>
                  <a:srgbClr val="FFC000"/>
                </a:solidFill>
              </a:rPr>
              <a:t>Yuxin</a:t>
            </a:r>
            <a:r>
              <a:rPr lang="en-US" dirty="0">
                <a:solidFill>
                  <a:srgbClr val="FFC000"/>
                </a:solidFill>
              </a:rPr>
              <a:t> Liu (PKU) </a:t>
            </a:r>
            <a:r>
              <a:rPr lang="en-US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yxliu-at-pku.edu.cn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ja-JP" altLang="en-US">
                <a:solidFill>
                  <a:srgbClr val="FF0000"/>
                </a:solidFill>
              </a:rPr>
              <a:t>罗晓峰 </a:t>
            </a:r>
            <a:r>
              <a:rPr lang="en-US" dirty="0" err="1">
                <a:solidFill>
                  <a:srgbClr val="FF0000"/>
                </a:solidFill>
              </a:rPr>
              <a:t>Xiaofeng</a:t>
            </a:r>
            <a:r>
              <a:rPr lang="en-US" dirty="0">
                <a:solidFill>
                  <a:srgbClr val="FF0000"/>
                </a:solidFill>
              </a:rPr>
              <a:t> Luo (CCNU) </a:t>
            </a:r>
            <a:r>
              <a:rPr lang="en-US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xfluo-at-mail.ccnu.edu.cn</a:t>
            </a:r>
            <a:r>
              <a:rPr lang="en-US" dirty="0">
                <a:solidFill>
                  <a:srgbClr val="FF0000"/>
                </a:solidFill>
              </a:rPr>
              <a:t> (current chair)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马余刚 </a:t>
            </a:r>
            <a:r>
              <a:rPr lang="en-US" dirty="0" err="1">
                <a:solidFill>
                  <a:srgbClr val="FFC000"/>
                </a:solidFill>
              </a:rPr>
              <a:t>Yugang</a:t>
            </a:r>
            <a:r>
              <a:rPr lang="en-US" dirty="0">
                <a:solidFill>
                  <a:srgbClr val="FFC000"/>
                </a:solidFill>
              </a:rPr>
              <a:t> Ma (SINAP) </a:t>
            </a:r>
            <a:r>
              <a:rPr lang="en-US" dirty="0">
                <a:solidFill>
                  <a:srgbClr val="FFC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ygma-at-sinap.ac.cn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宋慧超  </a:t>
            </a:r>
            <a:r>
              <a:rPr lang="en-US" dirty="0" err="1">
                <a:solidFill>
                  <a:srgbClr val="FFC000"/>
                </a:solidFill>
              </a:rPr>
              <a:t>Huichao</a:t>
            </a:r>
            <a:r>
              <a:rPr lang="en-US" dirty="0">
                <a:solidFill>
                  <a:srgbClr val="FFC000"/>
                </a:solidFill>
              </a:rPr>
              <a:t> Song (PKU) </a:t>
            </a:r>
            <a:r>
              <a:rPr lang="en-US" dirty="0">
                <a:solidFill>
                  <a:srgbClr val="FFC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huichaosong-at-pku.edu.cn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唐泽波  </a:t>
            </a:r>
            <a:r>
              <a:rPr lang="en-US" dirty="0" err="1">
                <a:solidFill>
                  <a:srgbClr val="FFC000"/>
                </a:solidFill>
              </a:rPr>
              <a:t>Zebo</a:t>
            </a:r>
            <a:r>
              <a:rPr lang="en-US" dirty="0">
                <a:solidFill>
                  <a:srgbClr val="FFC000"/>
                </a:solidFill>
              </a:rPr>
              <a:t> Tang （USTC) </a:t>
            </a:r>
            <a:r>
              <a:rPr lang="en-US" dirty="0">
                <a:solidFill>
                  <a:srgbClr val="FFC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zbtang-at-ustc.edu.cn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王    群 </a:t>
            </a:r>
            <a:r>
              <a:rPr lang="en-US" dirty="0" err="1">
                <a:solidFill>
                  <a:srgbClr val="FFC000"/>
                </a:solidFill>
              </a:rPr>
              <a:t>Qun</a:t>
            </a:r>
            <a:r>
              <a:rPr lang="en-US" dirty="0">
                <a:solidFill>
                  <a:srgbClr val="FFC000"/>
                </a:solidFill>
              </a:rPr>
              <a:t> Wang (USTC) </a:t>
            </a:r>
            <a:r>
              <a:rPr lang="en-US" dirty="0">
                <a:solidFill>
                  <a:srgbClr val="FFC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qunwang-at-ustc.edu.cn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王新年 </a:t>
            </a:r>
            <a:r>
              <a:rPr lang="en-US" dirty="0">
                <a:solidFill>
                  <a:srgbClr val="FFC000"/>
                </a:solidFill>
              </a:rPr>
              <a:t>Xin-Nian Wang (CCNU) </a:t>
            </a:r>
            <a:r>
              <a:rPr lang="en-US" dirty="0">
                <a:solidFill>
                  <a:srgbClr val="FFC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xnwang-at-iopp.ccnu.edu.cn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徐庆华 </a:t>
            </a:r>
            <a:r>
              <a:rPr lang="en-US" dirty="0" err="1">
                <a:solidFill>
                  <a:srgbClr val="FFC000"/>
                </a:solidFill>
              </a:rPr>
              <a:t>Qinghua</a:t>
            </a:r>
            <a:r>
              <a:rPr lang="en-US" dirty="0">
                <a:solidFill>
                  <a:srgbClr val="FFC000"/>
                </a:solidFill>
              </a:rPr>
              <a:t> Xu  (SDU)  </a:t>
            </a:r>
            <a:r>
              <a:rPr lang="en-US" dirty="0">
                <a:solidFill>
                  <a:srgbClr val="FFC0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xuqh-at-sdu.edu.cn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ja-JP" altLang="en-US">
                <a:solidFill>
                  <a:srgbClr val="FFC000"/>
                </a:solidFill>
              </a:rPr>
              <a:t>庄鹏飞 </a:t>
            </a:r>
            <a:r>
              <a:rPr lang="en-US" dirty="0" err="1">
                <a:solidFill>
                  <a:srgbClr val="FFC000"/>
                </a:solidFill>
              </a:rPr>
              <a:t>Pengfei</a:t>
            </a:r>
            <a:r>
              <a:rPr lang="en-US" dirty="0">
                <a:solidFill>
                  <a:srgbClr val="FFC000"/>
                </a:solidFill>
              </a:rPr>
              <a:t> Zhuang (THU) </a:t>
            </a:r>
            <a:r>
              <a:rPr lang="en-US" dirty="0">
                <a:solidFill>
                  <a:srgbClr val="FFC00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zhuangpf-at-mail.tsinghua.edu.cn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ja-JP" altLang="en-US">
                <a:solidFill>
                  <a:srgbClr val="FFC000"/>
                </a:solidFill>
              </a:rPr>
              <a:t>朱相雷 </a:t>
            </a:r>
            <a:r>
              <a:rPr lang="en-US" dirty="0" err="1">
                <a:solidFill>
                  <a:srgbClr val="FFC000"/>
                </a:solidFill>
              </a:rPr>
              <a:t>Xianglei</a:t>
            </a:r>
            <a:r>
              <a:rPr lang="en-US" dirty="0">
                <a:solidFill>
                  <a:srgbClr val="FFC000"/>
                </a:solidFill>
              </a:rPr>
              <a:t> Zhu (THU) </a:t>
            </a:r>
            <a:r>
              <a:rPr lang="en-US" dirty="0">
                <a:solidFill>
                  <a:srgbClr val="FFC00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zhux-at-tsinghua.edu.cn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78E3E-1AE7-BF49-8312-69362A17C005}"/>
              </a:ext>
            </a:extLst>
          </p:cNvPr>
          <p:cNvSpPr/>
          <p:nvPr/>
        </p:nvSpPr>
        <p:spPr>
          <a:xfrm>
            <a:off x="2512612" y="1678008"/>
            <a:ext cx="394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HENPIC e-Forum Organizing Committee: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9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9D0D-6023-524C-A5D2-BD70AB1F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HENPIC Speakers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A33CC08-9679-B342-BF13-63C36BFE9F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259952"/>
              </p:ext>
            </p:extLst>
          </p:nvPr>
        </p:nvGraphicFramePr>
        <p:xfrm>
          <a:off x="457200" y="1281430"/>
          <a:ext cx="82296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10112521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7973985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51001467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80202003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68935854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77834441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3136466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0127881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87893588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00283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LG Pang</a:t>
                      </a:r>
                    </a:p>
                    <a:p>
                      <a:r>
                        <a:rPr lang="en-US" sz="1400" dirty="0"/>
                        <a:t>6/7/12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Kai Zhou</a:t>
                      </a:r>
                    </a:p>
                    <a:p>
                      <a:r>
                        <a:rPr lang="en-US" sz="1400" dirty="0"/>
                        <a:t>2/28/13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JY Chao</a:t>
                      </a:r>
                    </a:p>
                    <a:p>
                      <a:r>
                        <a:rPr lang="en-US" sz="1200" dirty="0"/>
                        <a:t>12/12/13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 Yan</a:t>
                      </a:r>
                    </a:p>
                    <a:p>
                      <a:r>
                        <a:rPr lang="en-US" sz="1200" dirty="0"/>
                        <a:t>10/23/14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 </a:t>
                      </a:r>
                      <a:r>
                        <a:rPr lang="en-US" sz="1000" dirty="0" err="1"/>
                        <a:t>Gyulassy</a:t>
                      </a:r>
                      <a:endParaRPr lang="en-US" sz="1000" dirty="0"/>
                    </a:p>
                    <a:p>
                      <a:r>
                        <a:rPr lang="en-US" sz="1400" dirty="0"/>
                        <a:t>9/24/15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Toro Kojo</a:t>
                      </a:r>
                    </a:p>
                    <a:p>
                      <a:r>
                        <a:rPr lang="en-US" sz="1400" dirty="0"/>
                        <a:t>8/11/16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XM Zhang</a:t>
                      </a:r>
                    </a:p>
                    <a:p>
                      <a:r>
                        <a:rPr lang="en-US" sz="1400" dirty="0"/>
                        <a:t>8/10/17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JL Zhang</a:t>
                      </a:r>
                    </a:p>
                    <a:p>
                      <a:r>
                        <a:rPr lang="en-US" sz="1400" dirty="0"/>
                        <a:t>7/26/18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 M Liu</a:t>
                      </a:r>
                    </a:p>
                    <a:p>
                      <a:r>
                        <a:rPr lang="en-US" sz="1400" dirty="0"/>
                        <a:t>5/30/19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J Zhou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2/17/20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422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Xuan Li </a:t>
                      </a:r>
                    </a:p>
                    <a:p>
                      <a:r>
                        <a:rPr lang="en-US" sz="1400" dirty="0"/>
                        <a:t>6/21/12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SS Shu</a:t>
                      </a:r>
                    </a:p>
                    <a:p>
                      <a:r>
                        <a:rPr lang="en-US" sz="1400" dirty="0"/>
                        <a:t>3/21/13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 Huang</a:t>
                      </a:r>
                    </a:p>
                    <a:p>
                      <a:r>
                        <a:rPr lang="en-US" sz="1300" dirty="0"/>
                        <a:t>1/16/14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Zhe</a:t>
                      </a:r>
                      <a:r>
                        <a:rPr lang="en-US" sz="1400" dirty="0"/>
                        <a:t> Xu</a:t>
                      </a:r>
                    </a:p>
                    <a:p>
                      <a:r>
                        <a:rPr lang="en-US" sz="1300" dirty="0"/>
                        <a:t>11/13/14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SS Cao</a:t>
                      </a:r>
                    </a:p>
                    <a:p>
                      <a:r>
                        <a:rPr lang="en-US" sz="1300" dirty="0"/>
                        <a:t>10/22/15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 H Tang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9/8/16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 G Pang</a:t>
                      </a:r>
                    </a:p>
                    <a:p>
                      <a:r>
                        <a:rPr lang="en-US" sz="1400" dirty="0"/>
                        <a:t>9/14/17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 J Xu</a:t>
                      </a:r>
                    </a:p>
                    <a:p>
                      <a:r>
                        <a:rPr lang="en-US" sz="1400" dirty="0"/>
                        <a:t>8/23/18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 J </a:t>
                      </a:r>
                      <a:r>
                        <a:rPr lang="en-US" sz="1400" dirty="0" err="1"/>
                        <a:t>Ruan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6/20/19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Shuai Liu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2/20/20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1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Shi Pu</a:t>
                      </a:r>
                    </a:p>
                    <a:p>
                      <a:r>
                        <a:rPr lang="en-US" sz="1400" dirty="0"/>
                        <a:t>7/12/12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XB Zhao</a:t>
                      </a:r>
                    </a:p>
                    <a:p>
                      <a:r>
                        <a:rPr lang="en-US" sz="1400" dirty="0"/>
                        <a:t>4/16/13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XF Luo</a:t>
                      </a:r>
                    </a:p>
                    <a:p>
                      <a:r>
                        <a:rPr lang="en-US" sz="1400" dirty="0"/>
                        <a:t>2/20/14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GL Ma</a:t>
                      </a:r>
                    </a:p>
                    <a:p>
                      <a:r>
                        <a:rPr lang="en-US" sz="1300" dirty="0"/>
                        <a:t>12/23/14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YX Zhang</a:t>
                      </a:r>
                    </a:p>
                    <a:p>
                      <a:r>
                        <a:rPr lang="en-US" sz="1300" dirty="0"/>
                        <a:t>11/12/15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Bin Wu</a:t>
                      </a:r>
                    </a:p>
                    <a:p>
                      <a:r>
                        <a:rPr lang="en-US" sz="1300" dirty="0"/>
                        <a:t>10/13/15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Chi Wang</a:t>
                      </a:r>
                    </a:p>
                    <a:p>
                      <a:r>
                        <a:rPr lang="en-US" sz="1300" dirty="0"/>
                        <a:t>10/19/17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Tan Luo</a:t>
                      </a:r>
                    </a:p>
                    <a:p>
                      <a:r>
                        <a:rPr lang="en-US" sz="1400" dirty="0"/>
                        <a:t>9/13/18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X. L Xia</a:t>
                      </a:r>
                    </a:p>
                    <a:p>
                      <a:r>
                        <a:rPr lang="en-US" sz="1400" dirty="0"/>
                        <a:t>7/25/19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 Sahoo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2/27/20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7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GL Ma</a:t>
                      </a:r>
                    </a:p>
                    <a:p>
                      <a:r>
                        <a:rPr lang="en-US" sz="1400" dirty="0"/>
                        <a:t>8/9/12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Jun Xu</a:t>
                      </a:r>
                    </a:p>
                    <a:p>
                      <a:r>
                        <a:rPr lang="en-US" sz="1400" dirty="0"/>
                        <a:t>3/9/13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Shu Lin</a:t>
                      </a:r>
                    </a:p>
                    <a:p>
                      <a:r>
                        <a:rPr lang="en-US" sz="1400" dirty="0"/>
                        <a:t>3/13/14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 Yi</a:t>
                      </a:r>
                    </a:p>
                    <a:p>
                      <a:r>
                        <a:rPr lang="en-US" sz="1400" dirty="0"/>
                        <a:t>1/15/15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BC Huang</a:t>
                      </a:r>
                    </a:p>
                    <a:p>
                      <a:r>
                        <a:rPr lang="en-US" sz="1300" dirty="0"/>
                        <a:t>12/10/15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 F Liao</a:t>
                      </a:r>
                    </a:p>
                    <a:p>
                      <a:r>
                        <a:rPr lang="en-US" sz="1300" dirty="0"/>
                        <a:t>11/10/16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 X Xing</a:t>
                      </a:r>
                    </a:p>
                    <a:p>
                      <a:r>
                        <a:rPr lang="en-US" sz="1300" dirty="0"/>
                        <a:t>11/16/17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 Y Chen</a:t>
                      </a:r>
                    </a:p>
                    <a:p>
                      <a:r>
                        <a:rPr lang="en-US" sz="1300" dirty="0"/>
                        <a:t>10/18/18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 J Sun</a:t>
                      </a:r>
                    </a:p>
                    <a:p>
                      <a:r>
                        <a:rPr lang="en-US" sz="1400" dirty="0"/>
                        <a:t>8/22/19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Min He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3/5/20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765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DN Li</a:t>
                      </a:r>
                    </a:p>
                    <a:p>
                      <a:r>
                        <a:rPr lang="en-US" sz="1400" dirty="0"/>
                        <a:t>9/13/12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SQ </a:t>
                      </a:r>
                      <a:r>
                        <a:rPr lang="en-US" sz="1400" dirty="0" err="1"/>
                        <a:t>Tuo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6/20/13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ZB Tang</a:t>
                      </a:r>
                    </a:p>
                    <a:p>
                      <a:r>
                        <a:rPr lang="en-US" sz="1400" dirty="0"/>
                        <a:t>4/10/14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XR Zhu</a:t>
                      </a:r>
                    </a:p>
                    <a:p>
                      <a:r>
                        <a:rPr lang="en-US" sz="1400" dirty="0"/>
                        <a:t>3/26/15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GQ Cao</a:t>
                      </a:r>
                    </a:p>
                    <a:p>
                      <a:r>
                        <a:rPr lang="en-US" sz="1400" dirty="0"/>
                        <a:t>1/14/16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Yin Yi</a:t>
                      </a:r>
                    </a:p>
                    <a:p>
                      <a:r>
                        <a:rPr lang="en-US" sz="1400" dirty="0"/>
                        <a:t>12/8/16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QY </a:t>
                      </a:r>
                      <a:r>
                        <a:rPr lang="en-US" sz="1400" dirty="0" err="1"/>
                        <a:t>Shou</a:t>
                      </a:r>
                      <a:endParaRPr lang="en-US" sz="1400" dirty="0"/>
                    </a:p>
                    <a:p>
                      <a:r>
                        <a:rPr lang="en-US" sz="1300" dirty="0"/>
                        <a:t>12/14/17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 Zhao</a:t>
                      </a:r>
                    </a:p>
                    <a:p>
                      <a:r>
                        <a:rPr lang="en-US" sz="1300" dirty="0"/>
                        <a:t>11/15/18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 N </a:t>
                      </a:r>
                      <a:r>
                        <a:rPr lang="en-US" sz="1400" dirty="0" err="1"/>
                        <a:t>Xie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9/19/19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BW Xiao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3/12/20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649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 Shen</a:t>
                      </a:r>
                    </a:p>
                    <a:p>
                      <a:r>
                        <a:rPr lang="en-US" sz="1400" dirty="0"/>
                        <a:t>9/27/12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XL Zhu</a:t>
                      </a:r>
                    </a:p>
                    <a:p>
                      <a:r>
                        <a:rPr lang="en-US" sz="1400" dirty="0"/>
                        <a:t>7/25/13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BW Xiao</a:t>
                      </a:r>
                    </a:p>
                    <a:p>
                      <a:r>
                        <a:rPr lang="en-US" sz="1400" dirty="0"/>
                        <a:t>5/15/14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Jian Zhou</a:t>
                      </a:r>
                    </a:p>
                    <a:p>
                      <a:r>
                        <a:rPr lang="en-US" sz="1300" dirty="0"/>
                        <a:t>4/22/15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 Dong</a:t>
                      </a:r>
                    </a:p>
                    <a:p>
                      <a:r>
                        <a:rPr lang="en-US" sz="1400" dirty="0"/>
                        <a:t>3/10/16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WM </a:t>
                      </a:r>
                      <a:r>
                        <a:rPr lang="en-US" sz="1400" dirty="0" err="1"/>
                        <a:t>Zha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1/5/17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 Y Chen</a:t>
                      </a:r>
                    </a:p>
                    <a:p>
                      <a:r>
                        <a:rPr lang="en-US" sz="1400" dirty="0"/>
                        <a:t>1/18/18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 L Zhu</a:t>
                      </a:r>
                    </a:p>
                    <a:p>
                      <a:r>
                        <a:rPr lang="en-US" sz="1300" dirty="0"/>
                        <a:t>12/27/18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Jie</a:t>
                      </a:r>
                      <a:r>
                        <a:rPr lang="en-US" sz="1400" dirty="0"/>
                        <a:t> Zhao</a:t>
                      </a:r>
                    </a:p>
                    <a:p>
                      <a:r>
                        <a:rPr lang="en-US" sz="1300" dirty="0"/>
                        <a:t>12/12/19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H N Li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3/19/20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792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F. </a:t>
                      </a:r>
                      <a:r>
                        <a:rPr lang="en-US" sz="1400" dirty="0" err="1"/>
                        <a:t>Karsch</a:t>
                      </a:r>
                      <a:endParaRPr lang="en-US" sz="1400" dirty="0"/>
                    </a:p>
                    <a:p>
                      <a:r>
                        <a:rPr lang="en-US" sz="1300" dirty="0"/>
                        <a:t>10/10/12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 Muller</a:t>
                      </a:r>
                    </a:p>
                    <a:p>
                      <a:r>
                        <a:rPr lang="en-US" sz="1400" dirty="0"/>
                        <a:t>8/16/13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Nan </a:t>
                      </a:r>
                      <a:r>
                        <a:rPr lang="en-US" sz="1400" dirty="0" err="1"/>
                        <a:t>Su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6/19/14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YF Zhang</a:t>
                      </a:r>
                    </a:p>
                    <a:p>
                      <a:r>
                        <a:rPr lang="en-US" sz="1300" dirty="0"/>
                        <a:t>5/21/15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 He</a:t>
                      </a:r>
                    </a:p>
                    <a:p>
                      <a:r>
                        <a:rPr lang="en-US" sz="1400" dirty="0"/>
                        <a:t>4/14/16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 </a:t>
                      </a:r>
                      <a:r>
                        <a:rPr lang="en-US" sz="1400" dirty="0" err="1"/>
                        <a:t>Hirono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3/7/17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 Shen</a:t>
                      </a:r>
                    </a:p>
                    <a:p>
                      <a:r>
                        <a:rPr lang="en-US" sz="1400" dirty="0"/>
                        <a:t>3/22/18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 Y </a:t>
                      </a:r>
                      <a:r>
                        <a:rPr lang="en-US" sz="1400" dirty="0" err="1"/>
                        <a:t>Ke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1/17/19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Feng Li</a:t>
                      </a:r>
                    </a:p>
                    <a:p>
                      <a:r>
                        <a:rPr lang="en-US" sz="1300" dirty="0"/>
                        <a:t>12/26/19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H J Xu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3/26/20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583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YH Zhu</a:t>
                      </a:r>
                    </a:p>
                    <a:p>
                      <a:r>
                        <a:rPr lang="en-US" sz="1400" dirty="0"/>
                        <a:t>11/8/12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Shi Pu</a:t>
                      </a:r>
                    </a:p>
                    <a:p>
                      <a:r>
                        <a:rPr lang="en-US" sz="1400" dirty="0"/>
                        <a:t>9/18/13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XM Zhang</a:t>
                      </a:r>
                    </a:p>
                    <a:p>
                      <a:r>
                        <a:rPr lang="en-US" sz="1200" dirty="0"/>
                        <a:t>7/17/14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H Hattori</a:t>
                      </a:r>
                    </a:p>
                    <a:p>
                      <a:r>
                        <a:rPr lang="en-US" sz="1300" dirty="0"/>
                        <a:t>6/18/15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 Deng</a:t>
                      </a:r>
                    </a:p>
                    <a:p>
                      <a:r>
                        <a:rPr lang="en-US" sz="1400" dirty="0"/>
                        <a:t>5/12/16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 Y Qin</a:t>
                      </a:r>
                    </a:p>
                    <a:p>
                      <a:r>
                        <a:rPr lang="en-US" sz="1400" dirty="0"/>
                        <a:t>4/11/17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 Yi</a:t>
                      </a:r>
                    </a:p>
                    <a:p>
                      <a:r>
                        <a:rPr lang="en-US" sz="1400" dirty="0"/>
                        <a:t>4/26/18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 J Fu</a:t>
                      </a:r>
                    </a:p>
                    <a:p>
                      <a:r>
                        <a:rPr lang="en-US" sz="1400" dirty="0"/>
                        <a:t>2/28/19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 P Hu</a:t>
                      </a:r>
                    </a:p>
                    <a:p>
                      <a:r>
                        <a:rPr lang="en-US" sz="1400" dirty="0"/>
                        <a:t>1/16/20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Z C Ye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4/2/20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79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XG Huang</a:t>
                      </a:r>
                    </a:p>
                    <a:p>
                      <a:r>
                        <a:rPr lang="en-US" sz="1200" dirty="0"/>
                        <a:t>12/13/12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JY Jia</a:t>
                      </a:r>
                    </a:p>
                    <a:p>
                      <a:r>
                        <a:rPr lang="en-US" sz="1300" dirty="0"/>
                        <a:t>10/17/13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Jie</a:t>
                      </a:r>
                      <a:r>
                        <a:rPr lang="en-US" sz="1400" dirty="0"/>
                        <a:t> Zhao</a:t>
                      </a:r>
                    </a:p>
                    <a:p>
                      <a:r>
                        <a:rPr lang="en-US" sz="1400" dirty="0"/>
                        <a:t>8/14/14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JH Gao</a:t>
                      </a:r>
                    </a:p>
                    <a:p>
                      <a:r>
                        <a:rPr lang="en-US" sz="1400" dirty="0"/>
                        <a:t>7/10/15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 J Jiang</a:t>
                      </a:r>
                    </a:p>
                    <a:p>
                      <a:r>
                        <a:rPr lang="en-US" sz="1400" dirty="0"/>
                        <a:t>6/23/16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 T Ding</a:t>
                      </a:r>
                    </a:p>
                    <a:p>
                      <a:r>
                        <a:rPr lang="en-US" sz="1400" dirty="0"/>
                        <a:t>5/16/17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You Zhou</a:t>
                      </a:r>
                    </a:p>
                    <a:p>
                      <a:r>
                        <a:rPr lang="en-US" sz="1400" dirty="0"/>
                        <a:t>5/31/18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Hao </a:t>
                      </a:r>
                      <a:r>
                        <a:rPr lang="en-US" sz="1400" dirty="0" err="1"/>
                        <a:t>Qiu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3/28/19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 J Yao</a:t>
                      </a:r>
                    </a:p>
                    <a:p>
                      <a:r>
                        <a:rPr lang="en-US" sz="1400" dirty="0"/>
                        <a:t>2/6/20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D </a:t>
                      </a:r>
                      <a:r>
                        <a:rPr lang="en-US" sz="900" b="0" dirty="0" err="1">
                          <a:solidFill>
                            <a:srgbClr val="FF0000"/>
                          </a:solidFill>
                        </a:rPr>
                        <a:t>Oliinychenko</a:t>
                      </a:r>
                      <a:endParaRPr lang="en-US" sz="900" b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4/9/20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838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YF Zhang</a:t>
                      </a:r>
                    </a:p>
                    <a:p>
                      <a:r>
                        <a:rPr lang="en-US" sz="1300" dirty="0"/>
                        <a:t>1/10/13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 Shao</a:t>
                      </a:r>
                    </a:p>
                    <a:p>
                      <a:r>
                        <a:rPr lang="en-US" sz="1300" dirty="0"/>
                        <a:t>11/21/13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Yan Zhu</a:t>
                      </a:r>
                    </a:p>
                    <a:p>
                      <a:r>
                        <a:rPr lang="en-US" sz="1400" dirty="0"/>
                        <a:t>9/11/14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JH Chen</a:t>
                      </a:r>
                    </a:p>
                    <a:p>
                      <a:r>
                        <a:rPr lang="en-US" sz="1400" dirty="0"/>
                        <a:t>8/17/15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 Wang</a:t>
                      </a:r>
                    </a:p>
                    <a:p>
                      <a:r>
                        <a:rPr lang="en-US" sz="1400" dirty="0"/>
                        <a:t>7/21/16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Wei Li</a:t>
                      </a:r>
                    </a:p>
                    <a:p>
                      <a:r>
                        <a:rPr lang="en-US" sz="1400" dirty="0"/>
                        <a:t>6/20/17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 Yang</a:t>
                      </a:r>
                    </a:p>
                    <a:p>
                      <a:r>
                        <a:rPr lang="en-US" sz="1400" dirty="0"/>
                        <a:t>6/28/18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 X Mao</a:t>
                      </a:r>
                    </a:p>
                    <a:p>
                      <a:r>
                        <a:rPr lang="en-US" sz="1400" dirty="0"/>
                        <a:t>4/18/19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Yi Yin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2/13/20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3535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1EF7A-E566-A440-B6D6-4DE46123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FBD61-D6D5-404E-BEB4-46888F5AC70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953FF6A-F30D-4348-99B8-1587BA864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212" y="802402"/>
            <a:ext cx="2734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ea typeface="宋体" charset="0"/>
                <a:cs typeface="宋体" charset="0"/>
              </a:rPr>
              <a:t>( 99 Seminars since 2012</a:t>
            </a:r>
            <a:r>
              <a:rPr lang="zh-CN" altLang="en-US" dirty="0">
                <a:solidFill>
                  <a:srgbClr val="FFFFFF"/>
                </a:solidFill>
                <a:ea typeface="宋体" charset="0"/>
                <a:cs typeface="宋体" charset="0"/>
              </a:rPr>
              <a:t>）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D84C-6999-BE49-81FA-79C55D85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research in the near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EF75C-C2E4-A943-A22B-37E4D0C1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FBD61-D6D5-404E-BEB4-46888F5AC70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5CDEA-D29D-BE42-A4EB-4C52F0AD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978" y="3952139"/>
            <a:ext cx="5473700" cy="2667000"/>
          </a:xfrm>
          <a:prstGeom prst="rect">
            <a:avLst/>
          </a:prstGeo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5C8B9B2-CB76-0949-BA8B-5CEC70531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88" y="1071527"/>
            <a:ext cx="4833257" cy="2800385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6CD5690-12B4-7142-BE9B-9E7C38EE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5" y="1142265"/>
            <a:ext cx="4572000" cy="26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62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30182</TotalTime>
  <Words>593</Words>
  <Application>Microsoft Macintosh PowerPoint</Application>
  <PresentationFormat>On-screen Show (4:3)</PresentationFormat>
  <Paragraphs>217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华文宋体</vt:lpstr>
      <vt:lpstr>儷黑 Pro</vt:lpstr>
      <vt:lpstr>Arial</vt:lpstr>
      <vt:lpstr>Calibri</vt:lpstr>
      <vt:lpstr>Office Theme</vt:lpstr>
      <vt:lpstr>中国高能核物理网络论坛</vt:lpstr>
      <vt:lpstr>中国高能核物理网络论坛</vt:lpstr>
      <vt:lpstr>Past HENPIC Speakers </vt:lpstr>
      <vt:lpstr>Science research in the near future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Xin-Nian Wang</cp:lastModifiedBy>
  <cp:revision>664</cp:revision>
  <cp:lastPrinted>2015-10-11T14:28:46Z</cp:lastPrinted>
  <dcterms:created xsi:type="dcterms:W3CDTF">2011-06-24T03:57:59Z</dcterms:created>
  <dcterms:modified xsi:type="dcterms:W3CDTF">2020-04-15T23:21:41Z</dcterms:modified>
</cp:coreProperties>
</file>