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5" r:id="rId3"/>
    <p:sldId id="260" r:id="rId4"/>
    <p:sldId id="258" r:id="rId5"/>
    <p:sldId id="279" r:id="rId6"/>
    <p:sldId id="261" r:id="rId7"/>
    <p:sldId id="271" r:id="rId8"/>
    <p:sldId id="280" r:id="rId9"/>
    <p:sldId id="259" r:id="rId10"/>
    <p:sldId id="262" r:id="rId11"/>
    <p:sldId id="263" r:id="rId12"/>
    <p:sldId id="281" r:id="rId13"/>
    <p:sldId id="264" r:id="rId14"/>
    <p:sldId id="265" r:id="rId15"/>
    <p:sldId id="292" r:id="rId16"/>
    <p:sldId id="293" r:id="rId17"/>
    <p:sldId id="294" r:id="rId18"/>
    <p:sldId id="282" r:id="rId19"/>
    <p:sldId id="283" r:id="rId20"/>
    <p:sldId id="285" r:id="rId21"/>
    <p:sldId id="270" r:id="rId22"/>
    <p:sldId id="257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默认节" id="{54365638-FF58-4D25-8619-C4900B5D1DFC}">
          <p14:sldIdLst>
            <p14:sldId id="256"/>
            <p14:sldId id="260"/>
            <p14:sldId id="258"/>
            <p14:sldId id="261"/>
            <p14:sldId id="271"/>
            <p14:sldId id="259"/>
            <p14:sldId id="262"/>
            <p14:sldId id="263"/>
            <p14:sldId id="264"/>
            <p14:sldId id="265"/>
            <p14:sldId id="266"/>
            <p14:sldId id="272"/>
            <p14:sldId id="267"/>
            <p14:sldId id="268"/>
            <p14:sldId id="269"/>
            <p14:sldId id="274"/>
            <p14:sldId id="270"/>
            <p14:sldId id="257"/>
            <p14:sldId id="275"/>
            <p14:sldId id="276"/>
            <p14:sldId id="277"/>
            <p14:sldId id="278"/>
          </p14:sldIdLst>
        </p14:section>
        <p14:section name="无标题节" id="{C2576FF1-A4AD-49D8-AB94-EEC5F97DA388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3560" autoAdjust="0"/>
  </p:normalViewPr>
  <p:slideViewPr>
    <p:cSldViewPr snapToGrid="0" snapToObjects="1">
      <p:cViewPr varScale="1">
        <p:scale>
          <a:sx n="122" d="100"/>
          <a:sy n="122" d="100"/>
        </p:scale>
        <p:origin x="-13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FBEA-0CC4-4F66-9A1A-6568171434C0}" type="datetimeFigureOut">
              <a:rPr lang="zh-CN" altLang="en-US" smtClean="0"/>
              <a:pPr/>
              <a:t>2019/12/17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BD636-FA57-4B14-B4AB-C344C7E91F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1DE00-DB85-49EE-A069-F12A04CCC3C3}" type="datetimeFigureOut">
              <a:rPr lang="zh-CN" altLang="en-US" smtClean="0"/>
              <a:pPr/>
              <a:t>2019/12/17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40D28-0CEF-4FD3-A5ED-564F8C67B8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40D28-0CEF-4FD3-A5ED-564F8C67B85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40D28-0CEF-4FD3-A5ED-564F8C67B85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0599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40D28-0CEF-4FD3-A5ED-564F8C67B85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7731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40D28-0CEF-4FD3-A5ED-564F8C67B85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7731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08C7-EBEA-4ACA-9591-5B259C112555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1915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57E5-B2F4-43CC-9494-236BDEBD31D9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7824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8DA2-F8D8-4FBD-B9A8-C900CE8CFB18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512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F9C9-6812-4283-A584-02B8001A7BF3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6595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DD233-3405-468D-84FE-A71D44FA0AA2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651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5E69-C9A8-498C-8056-F98A4C1E7F82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5714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3D8A9-A520-443C-973A-95100740CCE6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87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65986-CAD7-4284-8BAA-7F37A3ED65BF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5363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1A6-60BA-410A-ABE4-59205406270B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628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2769-C34D-408E-9781-38BC49618A33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3132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600D-40E2-4199-BD0F-F5C2F59E6D75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0105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timgsa.baidu.com/timg?image&amp;quality=80&amp;size=b9999_10000&amp;sec=1555918309450&amp;di=43b5c2445203dd195091d9018b3c6bb3&amp;imgtype=0&amp;src=http%3A%2F%2Fpic1.win4000.com%2Fwallpaper%2F2%2F58f85241e9d51.jpg%3Fdow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20123" y="-15093"/>
            <a:ext cx="9164123" cy="6873093"/>
          </a:xfrm>
          <a:prstGeom prst="rect">
            <a:avLst/>
          </a:prstGeom>
          <a:noFill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A04B8-C30D-4FBF-8DFD-D2E798314D3A}" type="datetime1">
              <a:rPr kumimoji="1" lang="zh-CN" altLang="en-US" smtClean="0"/>
              <a:pPr/>
              <a:t>2019/12/17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6FF67-AB73-8F4A-A393-0549FE312B8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cxnSp>
        <p:nvCxnSpPr>
          <p:cNvPr id="8" name="直线连接符 11"/>
          <p:cNvCxnSpPr/>
          <p:nvPr userDrawn="1"/>
        </p:nvCxnSpPr>
        <p:spPr>
          <a:xfrm>
            <a:off x="1121485" y="204395"/>
            <a:ext cx="0" cy="935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116106"/>
            <a:ext cx="1039689" cy="102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8643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/>
        </p:nvCxnSpPr>
        <p:spPr>
          <a:xfrm>
            <a:off x="1121485" y="204395"/>
            <a:ext cx="0" cy="935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" y="158886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 smtClean="0">
                <a:solidFill>
                  <a:schemeClr val="bg1"/>
                </a:solidFill>
              </a:rPr>
              <a:t>μSR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 study on a doped magnetic </a:t>
            </a:r>
          </a:p>
          <a:p>
            <a:pPr algn="ctr"/>
            <a:r>
              <a:rPr kumimoji="1" lang="en-US" altLang="zh-CN" sz="4000" b="1" dirty="0" err="1" smtClean="0">
                <a:solidFill>
                  <a:schemeClr val="bg1"/>
                </a:solidFill>
              </a:rPr>
              <a:t>Weyl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4000" b="1" dirty="0">
                <a:solidFill>
                  <a:schemeClr val="bg1"/>
                </a:solidFill>
              </a:rPr>
              <a:t>semimetal 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Co</a:t>
            </a:r>
            <a:r>
              <a:rPr kumimoji="1" lang="en-US" altLang="zh-CN" sz="4000" b="1" baseline="-25000" dirty="0" smtClean="0">
                <a:solidFill>
                  <a:schemeClr val="bg1"/>
                </a:solidFill>
              </a:rPr>
              <a:t>3-x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Ni</a:t>
            </a:r>
            <a:r>
              <a:rPr kumimoji="1" lang="en-US" altLang="zh-CN" sz="4000" b="1" baseline="-25000" dirty="0" smtClean="0">
                <a:solidFill>
                  <a:schemeClr val="bg1"/>
                </a:solidFill>
              </a:rPr>
              <a:t>x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Sn</a:t>
            </a:r>
            <a:r>
              <a:rPr kumimoji="1" lang="en-US" altLang="zh-CN" sz="4000" b="1" baseline="-25000" dirty="0" smtClean="0">
                <a:solidFill>
                  <a:schemeClr val="bg1"/>
                </a:solidFill>
              </a:rPr>
              <a:t>2</a:t>
            </a:r>
            <a:r>
              <a:rPr kumimoji="1" lang="en-US" altLang="zh-CN" sz="4000" b="1" dirty="0" smtClean="0">
                <a:solidFill>
                  <a:schemeClr val="bg1"/>
                </a:solidFill>
              </a:rPr>
              <a:t>S</a:t>
            </a:r>
            <a:r>
              <a:rPr kumimoji="1" lang="en-US" altLang="zh-CN" sz="4000" b="1" baseline="-25000" dirty="0" smtClean="0">
                <a:solidFill>
                  <a:schemeClr val="bg1"/>
                </a:solidFill>
              </a:rPr>
              <a:t>2</a:t>
            </a:r>
            <a:endParaRPr kumimoji="1" lang="zh-CN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2887" y="5250220"/>
            <a:ext cx="7698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Huiqian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Luo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罗会仟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Institute of Physics, CAS</a:t>
            </a:r>
          </a:p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2019.12.13 Hefei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840" y="4474735"/>
            <a:ext cx="1383564" cy="223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1531" y="4426857"/>
            <a:ext cx="2169641" cy="202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73629" y="320711"/>
            <a:ext cx="843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</a:rPr>
              <a:t>第二届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CSNS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缪子源多学科应用研讨会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17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Band structure and </a:t>
            </a:r>
            <a:r>
              <a:rPr lang="en-US" altLang="zh-CN" sz="3200" b="1" dirty="0" err="1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Weyl</a:t>
            </a:r>
            <a:r>
              <a:rPr lang="en-US" altLang="zh-CN" sz="32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nodes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b="40888"/>
          <a:stretch>
            <a:fillRect/>
          </a:stretch>
        </p:blipFill>
        <p:spPr bwMode="auto">
          <a:xfrm>
            <a:off x="56517" y="1114347"/>
            <a:ext cx="6026117" cy="27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64CC3225-10AF-47DE-B922-383498060E5C}"/>
              </a:ext>
            </a:extLst>
          </p:cNvPr>
          <p:cNvSpPr/>
          <p:nvPr/>
        </p:nvSpPr>
        <p:spPr>
          <a:xfrm>
            <a:off x="114345" y="6138094"/>
            <a:ext cx="5430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E. Liu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Phys. 14, 1125 (2018)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9861876-FA67-432C-85E6-92684C950188}"/>
              </a:ext>
            </a:extLst>
          </p:cNvPr>
          <p:cNvSpPr/>
          <p:nvPr/>
        </p:nvSpPr>
        <p:spPr>
          <a:xfrm>
            <a:off x="348343" y="4136571"/>
            <a:ext cx="6299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 smtClean="0">
                <a:solidFill>
                  <a:schemeClr val="bg1"/>
                </a:solidFill>
                <a:latin typeface="AdvOT1ef757c0"/>
              </a:rPr>
              <a:t>Only </a:t>
            </a: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spin up cross E</a:t>
            </a:r>
            <a:r>
              <a:rPr lang="en-US" altLang="zh-CN" sz="2000" b="1" baseline="-25000" dirty="0">
                <a:solidFill>
                  <a:schemeClr val="bg1"/>
                </a:solidFill>
                <a:latin typeface="AdvOT1ef757c0"/>
              </a:rPr>
              <a:t>F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Weyl points are </a:t>
            </a:r>
            <a:r>
              <a:rPr lang="en-US" altLang="zh-CN" sz="2000" b="1" dirty="0" smtClean="0">
                <a:solidFill>
                  <a:schemeClr val="bg1"/>
                </a:solidFill>
                <a:latin typeface="AdvOT1ef757c0"/>
              </a:rPr>
              <a:t>60 </a:t>
            </a:r>
            <a:r>
              <a:rPr lang="en-US" altLang="zh-CN" sz="2000" b="1" dirty="0" err="1">
                <a:solidFill>
                  <a:schemeClr val="bg1"/>
                </a:solidFill>
                <a:latin typeface="AdvOT1ef757c0"/>
              </a:rPr>
              <a:t>meV</a:t>
            </a: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 above E</a:t>
            </a:r>
            <a:r>
              <a:rPr lang="en-US" altLang="zh-CN" sz="2000" b="1" baseline="-25000" dirty="0">
                <a:solidFill>
                  <a:schemeClr val="bg1"/>
                </a:solidFill>
                <a:latin typeface="AdvOT1ef757c0"/>
              </a:rPr>
              <a:t>F</a:t>
            </a:r>
            <a:endParaRPr lang="en-US" altLang="zh-CN" sz="20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6 pairs of </a:t>
            </a:r>
            <a:r>
              <a:rPr lang="en-US" altLang="zh-CN" sz="2000" b="1" dirty="0" err="1">
                <a:solidFill>
                  <a:schemeClr val="bg1"/>
                </a:solidFill>
                <a:latin typeface="AdvOT1ef757c0"/>
              </a:rPr>
              <a:t>Weyl</a:t>
            </a: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AdvOT1ef757c0"/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AdvOT1ef757c0"/>
              </a:rPr>
              <a:t>ferminon</a:t>
            </a:r>
            <a:endParaRPr lang="en-US" altLang="zh-CN" sz="20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Strong Berry </a:t>
            </a:r>
            <a:r>
              <a:rPr lang="en-US" altLang="zh-CN" sz="2000" b="1" dirty="0" smtClean="0">
                <a:solidFill>
                  <a:schemeClr val="bg1"/>
                </a:solidFill>
                <a:latin typeface="AdvOT1ef757c0"/>
              </a:rPr>
              <a:t> curvature</a:t>
            </a:r>
            <a:endParaRPr lang="en-US" altLang="zh-CN" sz="20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4805" t="54308"/>
          <a:stretch>
            <a:fillRect/>
          </a:stretch>
        </p:blipFill>
        <p:spPr bwMode="auto">
          <a:xfrm>
            <a:off x="6312810" y="3959497"/>
            <a:ext cx="2686049" cy="28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t="57358" r="64637"/>
          <a:stretch>
            <a:fillRect/>
          </a:stretch>
        </p:blipFill>
        <p:spPr bwMode="auto">
          <a:xfrm>
            <a:off x="6126176" y="1114347"/>
            <a:ext cx="2959767" cy="278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ARPES and STM results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876" y="1203634"/>
            <a:ext cx="5081879" cy="486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21BAF80-988C-4628-A1B6-CE2260FCD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523" y="1223034"/>
            <a:ext cx="2084972" cy="18992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BC3782A-F699-40C5-B40B-F79B50A46AFC}"/>
              </a:ext>
            </a:extLst>
          </p:cNvPr>
          <p:cNvSpPr/>
          <p:nvPr/>
        </p:nvSpPr>
        <p:spPr>
          <a:xfrm>
            <a:off x="103952" y="6138283"/>
            <a:ext cx="60108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Q. Wang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</a:t>
            </a:r>
            <a:r>
              <a:rPr lang="en-US" altLang="zh-CN" sz="1400" dirty="0" err="1">
                <a:solidFill>
                  <a:schemeClr val="bg1"/>
                </a:solidFill>
              </a:rPr>
              <a:t>Commun</a:t>
            </a:r>
            <a:r>
              <a:rPr lang="en-US" altLang="zh-CN" sz="1400" dirty="0">
                <a:solidFill>
                  <a:schemeClr val="bg1"/>
                </a:solidFill>
              </a:rPr>
              <a:t>. 9, 3681 (2018), N. </a:t>
            </a:r>
            <a:r>
              <a:rPr lang="en-US" altLang="zh-CN" sz="1400" dirty="0" err="1">
                <a:solidFill>
                  <a:schemeClr val="bg1"/>
                </a:solidFill>
              </a:rPr>
              <a:t>Morali</a:t>
            </a:r>
            <a:r>
              <a:rPr lang="en-US" altLang="zh-CN" sz="1400" dirty="0">
                <a:solidFill>
                  <a:schemeClr val="bg1"/>
                </a:solidFill>
              </a:rPr>
              <a:t> et al., </a:t>
            </a:r>
            <a:r>
              <a:rPr lang="en-US" altLang="zh-CN" sz="1400" dirty="0" err="1">
                <a:solidFill>
                  <a:schemeClr val="bg1"/>
                </a:solidFill>
              </a:rPr>
              <a:t>ArXiv</a:t>
            </a:r>
            <a:r>
              <a:rPr lang="en-US" altLang="zh-CN" sz="1400" dirty="0">
                <a:solidFill>
                  <a:schemeClr val="bg1"/>
                </a:solidFill>
              </a:rPr>
              <a:t>: 1903.00509, J.-X Yin et al., Nature Phys. 15,443 (2019) 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51E4380-AEE7-44EB-B487-1AD3258C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033" y="1262152"/>
            <a:ext cx="1775018" cy="18601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26BE2EC-4ECC-4B98-8364-D44074BEA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215" y="3765337"/>
            <a:ext cx="3525531" cy="28961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08A699C-57A3-4B3E-A33A-7A8282A934A5}"/>
              </a:ext>
            </a:extLst>
          </p:cNvPr>
          <p:cNvSpPr/>
          <p:nvPr/>
        </p:nvSpPr>
        <p:spPr>
          <a:xfrm>
            <a:off x="5427176" y="3122287"/>
            <a:ext cx="2173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dvOT1ef757c0"/>
              </a:rPr>
              <a:t>Fermi arc on </a:t>
            </a:r>
            <a:endParaRPr lang="en-US" altLang="zh-CN" b="1" dirty="0" smtClean="0">
              <a:solidFill>
                <a:schemeClr val="bg1"/>
              </a:solidFill>
              <a:latin typeface="AdvOT1ef757c0"/>
            </a:endParaRPr>
          </a:p>
          <a:p>
            <a:r>
              <a:rPr lang="en-US" altLang="zh-CN" b="1" dirty="0" smtClean="0">
                <a:solidFill>
                  <a:schemeClr val="bg1"/>
                </a:solidFill>
                <a:latin typeface="AdvOT1ef757c0"/>
              </a:rPr>
              <a:t>surface </a:t>
            </a:r>
            <a:r>
              <a:rPr lang="en-US" altLang="zh-CN" b="1" dirty="0">
                <a:solidFill>
                  <a:schemeClr val="bg1"/>
                </a:solidFill>
                <a:latin typeface="AdvOT1ef757c0"/>
              </a:rPr>
              <a:t>state</a:t>
            </a:r>
          </a:p>
          <a:p>
            <a:endParaRPr lang="en-US" altLang="zh-CN" b="1" dirty="0">
              <a:solidFill>
                <a:schemeClr val="bg1"/>
              </a:solidFill>
              <a:latin typeface="AdvOT1ef757c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08A699C-57A3-4B3E-A33A-7A8282A934A5}"/>
              </a:ext>
            </a:extLst>
          </p:cNvPr>
          <p:cNvSpPr/>
          <p:nvPr/>
        </p:nvSpPr>
        <p:spPr>
          <a:xfrm>
            <a:off x="7352495" y="3122287"/>
            <a:ext cx="21734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dvOT1ef757c0"/>
              </a:rPr>
              <a:t>Negative </a:t>
            </a:r>
          </a:p>
          <a:p>
            <a:r>
              <a:rPr lang="en-US" altLang="zh-CN" b="1" dirty="0" smtClean="0">
                <a:solidFill>
                  <a:schemeClr val="bg1"/>
                </a:solidFill>
                <a:latin typeface="AdvOT1ef757c0"/>
              </a:rPr>
              <a:t>magnetis</a:t>
            </a:r>
            <a:r>
              <a:rPr lang="en-US" altLang="zh-CN" sz="2000" b="1" dirty="0" smtClean="0">
                <a:solidFill>
                  <a:schemeClr val="bg1"/>
                </a:solidFill>
                <a:latin typeface="AdvOT1ef757c0"/>
              </a:rPr>
              <a:t>m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ARPES and STM results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88" y="1219200"/>
            <a:ext cx="5162139" cy="48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798" y="1219200"/>
            <a:ext cx="3836625" cy="48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17714" y="6308601"/>
            <a:ext cx="66076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Science 365, 1282 (2019). Science 365, 1286 (2019).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Anomalous Hall effect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45" y="1377260"/>
            <a:ext cx="3475024" cy="523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4580" y="1377260"/>
            <a:ext cx="2469254" cy="212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4580" y="3541862"/>
            <a:ext cx="4769969" cy="30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3724" y="1377259"/>
            <a:ext cx="2931905" cy="212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B1DDE72-9A8F-431D-A94A-789FA9719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201" y="1399593"/>
            <a:ext cx="1620168" cy="4209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C7A1C32-E745-4687-8C57-4F1C1D947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306" y="3517423"/>
            <a:ext cx="541800" cy="36991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20EB82ED-B406-4D40-A498-73851E05ABCB}"/>
              </a:ext>
            </a:extLst>
          </p:cNvPr>
          <p:cNvSpPr/>
          <p:nvPr/>
        </p:nvSpPr>
        <p:spPr>
          <a:xfrm>
            <a:off x="114345" y="6566303"/>
            <a:ext cx="5778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E. Liu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Phys. 14, 1125 (2018)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49" y="1121308"/>
            <a:ext cx="4661927" cy="504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475" y="1121308"/>
            <a:ext cx="4331861" cy="50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Elastic neutron scattering on single crystal</a:t>
            </a:r>
            <a:endParaRPr lang="zh-CN" altLang="en-US" sz="28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D5443E52-4A6C-4B25-95A0-FC721017349E}"/>
              </a:ext>
            </a:extLst>
          </p:cNvPr>
          <p:cNvSpPr txBox="1"/>
          <p:nvPr/>
        </p:nvSpPr>
        <p:spPr>
          <a:xfrm>
            <a:off x="114345" y="2558426"/>
            <a:ext cx="75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1.5 g</a:t>
            </a:r>
            <a:endParaRPr lang="zh-CN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BB58E93A-3B7F-4EC6-BB98-42EFDD94E03E}"/>
              </a:ext>
            </a:extLst>
          </p:cNvPr>
          <p:cNvSpPr/>
          <p:nvPr/>
        </p:nvSpPr>
        <p:spPr>
          <a:xfrm>
            <a:off x="114345" y="6356351"/>
            <a:ext cx="5444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Liu, Shen, Gao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unpublished manuscript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What  can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μSR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do in this material ?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9" y="1443264"/>
            <a:ext cx="8861510" cy="398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271460" y="5956241"/>
            <a:ext cx="3505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solidFill>
                  <a:schemeClr val="bg1"/>
                </a:solidFill>
              </a:rPr>
              <a:t>arXiv</a:t>
            </a:r>
            <a:r>
              <a:rPr lang="en-US" altLang="zh-CN" sz="2000" dirty="0" smtClean="0">
                <a:solidFill>
                  <a:schemeClr val="bg1"/>
                </a:solidFill>
              </a:rPr>
              <a:t>: 1904.09353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What  can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μSR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do in this material ?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98" y="1322390"/>
            <a:ext cx="8883051" cy="4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71460" y="6206692"/>
            <a:ext cx="3505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solidFill>
                  <a:schemeClr val="bg1"/>
                </a:solidFill>
              </a:rPr>
              <a:t>arXiv</a:t>
            </a:r>
            <a:r>
              <a:rPr lang="en-US" altLang="zh-CN" sz="2000" dirty="0" smtClean="0">
                <a:solidFill>
                  <a:schemeClr val="bg1"/>
                </a:solidFill>
              </a:rPr>
              <a:t>: 1904.09353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What  can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μSR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do in this material ?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42" y="1433968"/>
            <a:ext cx="4303259" cy="44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0218" y="1433967"/>
            <a:ext cx="4622996" cy="41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71460" y="6241629"/>
            <a:ext cx="3505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solidFill>
                  <a:schemeClr val="bg1"/>
                </a:solidFill>
              </a:rPr>
              <a:t>arXiv</a:t>
            </a:r>
            <a:r>
              <a:rPr lang="en-US" altLang="zh-CN" sz="2000" dirty="0" smtClean="0">
                <a:solidFill>
                  <a:schemeClr val="bg1"/>
                </a:solidFill>
              </a:rPr>
              <a:t>: 1904.09353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77115" y="6156296"/>
            <a:ext cx="5656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</a:rPr>
              <a:t>In-plane 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antiferromagnetic</a:t>
            </a:r>
            <a:r>
              <a:rPr lang="en-US" altLang="zh-CN" sz="2000" dirty="0" smtClean="0">
                <a:solidFill>
                  <a:schemeClr val="bg1"/>
                </a:solidFill>
              </a:rPr>
              <a:t> order ?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03462BD-E86A-4188-ACC0-C64063D0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18</a:t>
            </a:fld>
            <a:endParaRPr kumimoji="1" lang="zh-CN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b="52354"/>
          <a:stretch>
            <a:fillRect/>
          </a:stretch>
        </p:blipFill>
        <p:spPr bwMode="auto">
          <a:xfrm>
            <a:off x="0" y="1654629"/>
            <a:ext cx="9144000" cy="384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 4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Doping effect on magnetism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1198" y="5890478"/>
            <a:ext cx="8802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PhD. Dissertation of Dr. M. A. </a:t>
            </a:r>
            <a:r>
              <a:rPr lang="en-US" altLang="zh-CN" dirty="0" err="1" smtClean="0">
                <a:solidFill>
                  <a:schemeClr val="bg1"/>
                </a:solidFill>
              </a:rPr>
              <a:t>Kassem</a:t>
            </a:r>
            <a:r>
              <a:rPr lang="en-US" altLang="zh-CN" dirty="0" smtClean="0">
                <a:solidFill>
                  <a:schemeClr val="bg1"/>
                </a:solidFill>
              </a:rPr>
              <a:t>, Kyoto University (2017).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0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03462BD-E86A-4188-ACC0-C64063D0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 t="47579"/>
          <a:stretch>
            <a:fillRect/>
          </a:stretch>
        </p:blipFill>
        <p:spPr bwMode="auto">
          <a:xfrm>
            <a:off x="10482" y="1440090"/>
            <a:ext cx="9089976" cy="407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 4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Doping effect on magnetism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9876" y="5991309"/>
            <a:ext cx="802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1600" dirty="0" smtClean="0">
                <a:solidFill>
                  <a:schemeClr val="bg1"/>
                </a:solidFill>
              </a:rPr>
              <a:t>J. Cryst. Growth. 426, 208 (2015).  J. Solid State Chem. 233, 8 (2016).</a:t>
            </a:r>
          </a:p>
          <a:p>
            <a:r>
              <a:rPr lang="da-DK" altLang="zh-CN" sz="1600" dirty="0" smtClean="0">
                <a:solidFill>
                  <a:schemeClr val="bg1"/>
                </a:solidFill>
              </a:rPr>
              <a:t> Physica B 378, 1142 (2006). Physica Status Solidi 10, 1130(2013).</a:t>
            </a:r>
          </a:p>
        </p:txBody>
      </p:sp>
    </p:spTree>
    <p:extLst>
      <p:ext uri="{BB962C8B-B14F-4D97-AF65-F5344CB8AC3E}">
        <p14:creationId xmlns="" xmlns:p14="http://schemas.microsoft.com/office/powerpoint/2010/main" val="27400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sc8.iphy.ac.cn/images/highlights/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1507"/>
            <a:ext cx="3929058" cy="199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428596" y="6417254"/>
            <a:ext cx="32146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Science 345, 657(2014) 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9156" y="1484293"/>
            <a:ext cx="4714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2"/>
                </a:solidFill>
              </a:rPr>
              <a:t>http://sc8.iphy.ac.cn/</a:t>
            </a:r>
          </a:p>
          <a:p>
            <a:pPr algn="ctr"/>
            <a:r>
              <a:rPr lang="en-US" altLang="zh-CN" sz="2800" b="1" dirty="0" smtClean="0">
                <a:solidFill>
                  <a:schemeClr val="bg2"/>
                </a:solidFill>
                <a:latin typeface="黑体" pitchFamily="49" charset="-122"/>
                <a:ea typeface="黑体" pitchFamily="49" charset="-122"/>
              </a:rPr>
              <a:t>2009-2019</a:t>
            </a: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16260"/>
            <a:ext cx="4320480" cy="325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36512" y="-27384"/>
            <a:ext cx="914400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002060"/>
                </a:solidFill>
                <a:latin typeface="华文新魏" pitchFamily="2" charset="-122"/>
                <a:ea typeface="华文新魏" pitchFamily="2" charset="-122"/>
              </a:rPr>
              <a:t>      </a:t>
            </a:r>
            <a:r>
              <a:rPr lang="zh-CN" altLang="en-US" sz="4400" b="1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中国科学院物理所  </a:t>
            </a:r>
            <a:r>
              <a:rPr lang="en-US" altLang="zh-CN" sz="4400" b="1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SC8 </a:t>
            </a:r>
            <a:r>
              <a:rPr lang="zh-CN" altLang="en-US" sz="4400" b="1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组</a:t>
            </a:r>
            <a:endParaRPr lang="en-US" altLang="zh-CN" sz="4400" b="1" dirty="0" smtClean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Neutron scattering on correlated electron materials</a:t>
            </a:r>
            <a:r>
              <a:rPr lang="zh-CN" altLang="en-US" sz="2800" b="1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                    </a:t>
            </a:r>
            <a:endParaRPr lang="zh-CN" altLang="en-US" sz="4800" dirty="0" smtClean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0" name="流程图: 可选过程 9"/>
          <p:cNvSpPr/>
          <p:nvPr/>
        </p:nvSpPr>
        <p:spPr>
          <a:xfrm>
            <a:off x="214282" y="2955698"/>
            <a:ext cx="1571636" cy="7143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solidFill>
                  <a:srgbClr val="FFFF00"/>
                </a:solidFill>
                <a:latin typeface="华文隶书" pitchFamily="2" charset="-122"/>
                <a:ea typeface="华文隶书" pitchFamily="2" charset="-122"/>
              </a:rPr>
              <a:t>翠竹</a:t>
            </a:r>
            <a:endParaRPr lang="zh-CN" altLang="en-US" sz="3600" dirty="0">
              <a:solidFill>
                <a:srgbClr val="FFFF00"/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985" y="2919279"/>
            <a:ext cx="5500047" cy="393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流程图: 可选过程 11"/>
          <p:cNvSpPr/>
          <p:nvPr/>
        </p:nvSpPr>
        <p:spPr>
          <a:xfrm>
            <a:off x="214282" y="3667127"/>
            <a:ext cx="1571636" cy="7143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rgbClr val="FFFF00"/>
                </a:solidFill>
                <a:latin typeface="华文隶书" pitchFamily="2" charset="-122"/>
                <a:ea typeface="华文隶书" pitchFamily="2" charset="-122"/>
              </a:rPr>
              <a:t>Bamboo</a:t>
            </a:r>
            <a:endParaRPr lang="zh-CN" altLang="en-US" sz="3600" dirty="0">
              <a:solidFill>
                <a:srgbClr val="FFFF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Doping effect on Co</a:t>
            </a:r>
            <a:r>
              <a:rPr lang="en-US" altLang="zh-CN" sz="3200" b="1" baseline="-25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3-x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Ni</a:t>
            </a:r>
            <a:r>
              <a:rPr lang="en-US" altLang="zh-CN" sz="3200" b="1" baseline="-25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Sn</a:t>
            </a:r>
            <a:r>
              <a:rPr lang="en-US" altLang="zh-CN" sz="3200" b="1" baseline="-25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  <a:r>
              <a:rPr lang="en-US" altLang="zh-CN" sz="3200" b="1" baseline="-250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endParaRPr lang="zh-CN" altLang="en-US" sz="3200" b="1" baseline="-250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90" y="1461584"/>
            <a:ext cx="8964701" cy="40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0D5D3E5E-B826-4B6B-85C5-B646728093FF}"/>
              </a:ext>
            </a:extLst>
          </p:cNvPr>
          <p:cNvSpPr/>
          <p:nvPr/>
        </p:nvSpPr>
        <p:spPr>
          <a:xfrm>
            <a:off x="1465944" y="6259810"/>
            <a:ext cx="7417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 Liu,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Shen</a:t>
            </a:r>
            <a:r>
              <a:rPr lang="en-US" altLang="zh-CN" sz="1400" dirty="0" smtClean="0">
                <a:solidFill>
                  <a:schemeClr val="bg1"/>
                </a:solidFill>
              </a:rPr>
              <a:t>, </a:t>
            </a:r>
            <a:r>
              <a:rPr lang="en-US" altLang="zh-CN" sz="1400" i="1" dirty="0" smtClean="0">
                <a:solidFill>
                  <a:schemeClr val="bg1"/>
                </a:solidFill>
              </a:rPr>
              <a:t>et </a:t>
            </a:r>
            <a:r>
              <a:rPr lang="en-US" altLang="zh-CN" sz="1400" i="1" dirty="0">
                <a:solidFill>
                  <a:schemeClr val="bg1"/>
                </a:solidFill>
              </a:rPr>
              <a:t>al.</a:t>
            </a:r>
            <a:r>
              <a:rPr lang="en-US" altLang="zh-CN" sz="1400" dirty="0">
                <a:solidFill>
                  <a:schemeClr val="bg1"/>
                </a:solidFill>
              </a:rPr>
              <a:t>, unpublished manuscript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Conclusion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EA178A-88A2-4D6B-9905-FE76A4426086}"/>
              </a:ext>
            </a:extLst>
          </p:cNvPr>
          <p:cNvSpPr/>
          <p:nvPr/>
        </p:nvSpPr>
        <p:spPr>
          <a:xfrm>
            <a:off x="206838" y="1364693"/>
            <a:ext cx="86217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600" b="1" dirty="0" smtClean="0">
                <a:solidFill>
                  <a:schemeClr val="bg1"/>
                </a:solidFill>
              </a:rPr>
              <a:t>Co</a:t>
            </a:r>
            <a:r>
              <a:rPr kumimoji="1" lang="en-US" altLang="zh-CN" sz="3600" b="1" baseline="-25000" dirty="0" smtClean="0">
                <a:solidFill>
                  <a:schemeClr val="bg1"/>
                </a:solidFill>
              </a:rPr>
              <a:t>3-x</a:t>
            </a:r>
            <a:r>
              <a:rPr kumimoji="1" lang="en-US" altLang="zh-CN" sz="3600" b="1" dirty="0" smtClean="0">
                <a:solidFill>
                  <a:schemeClr val="bg1"/>
                </a:solidFill>
              </a:rPr>
              <a:t>Ni</a:t>
            </a:r>
            <a:r>
              <a:rPr kumimoji="1" lang="en-US" altLang="zh-CN" sz="3600" b="1" baseline="-25000" dirty="0" smtClean="0">
                <a:solidFill>
                  <a:schemeClr val="bg1"/>
                </a:solidFill>
              </a:rPr>
              <a:t>x</a:t>
            </a:r>
            <a:r>
              <a:rPr kumimoji="1" lang="en-US" altLang="zh-CN" sz="3600" b="1" dirty="0" smtClean="0">
                <a:solidFill>
                  <a:schemeClr val="bg1"/>
                </a:solidFill>
              </a:rPr>
              <a:t>Sn</a:t>
            </a:r>
            <a:r>
              <a:rPr kumimoji="1" lang="en-US" altLang="zh-CN" sz="3600" b="1" baseline="-25000" dirty="0" smtClean="0">
                <a:solidFill>
                  <a:schemeClr val="bg1"/>
                </a:solidFill>
              </a:rPr>
              <a:t>2</a:t>
            </a:r>
            <a:r>
              <a:rPr kumimoji="1" lang="en-US" altLang="zh-CN" sz="3600" b="1" dirty="0" smtClean="0">
                <a:solidFill>
                  <a:schemeClr val="bg1"/>
                </a:solidFill>
              </a:rPr>
              <a:t>S</a:t>
            </a:r>
            <a:r>
              <a:rPr kumimoji="1" lang="en-US" altLang="zh-CN" sz="36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zh-CN" sz="3600" b="1" baseline="-25000" dirty="0" smtClean="0">
                <a:solidFill>
                  <a:schemeClr val="bg1"/>
                </a:solidFill>
                <a:latin typeface="AdvOT1ef757c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AdvOT1ef757c0"/>
              </a:rPr>
              <a:t> MWSM</a:t>
            </a:r>
            <a:endParaRPr lang="en-US" altLang="zh-CN" sz="2400" b="1" dirty="0">
              <a:solidFill>
                <a:schemeClr val="bg1"/>
              </a:solidFill>
              <a:latin typeface="AdvOT1ef757c0"/>
            </a:endParaRPr>
          </a:p>
          <a:p>
            <a:pPr algn="ctr"/>
            <a:endParaRPr lang="en-US" altLang="zh-CN" sz="24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sz="24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3D ferromagnetic interactions with strong SOC;</a:t>
            </a:r>
            <a:endParaRPr lang="en-US" altLang="zh-CN" sz="22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sz="22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Complex magnetic structure between </a:t>
            </a:r>
            <a:r>
              <a:rPr lang="en-US" altLang="zh-CN" sz="2200" b="1" dirty="0" err="1" smtClean="0">
                <a:solidFill>
                  <a:schemeClr val="bg1"/>
                </a:solidFill>
                <a:latin typeface="AdvOT1ef757c0"/>
              </a:rPr>
              <a:t>T</a:t>
            </a:r>
            <a:r>
              <a:rPr lang="en-US" altLang="zh-CN" sz="2200" b="1" baseline="-25000" dirty="0" err="1" smtClean="0">
                <a:solidFill>
                  <a:schemeClr val="bg1"/>
                </a:solidFill>
                <a:latin typeface="AdvOT1ef757c0"/>
              </a:rPr>
              <a:t>c</a:t>
            </a: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 and T</a:t>
            </a:r>
            <a:r>
              <a:rPr lang="en-US" altLang="zh-CN" sz="2200" b="1" baseline="-25000" dirty="0" smtClean="0">
                <a:solidFill>
                  <a:schemeClr val="bg1"/>
                </a:solidFill>
                <a:latin typeface="AdvOT1ef757c0"/>
              </a:rPr>
              <a:t>A</a:t>
            </a: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latin typeface="AdvOT1ef757c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sz="22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Doping suppress ferromagnetism and affect on AHE;</a:t>
            </a:r>
            <a:endParaRPr lang="en-US" altLang="zh-CN" sz="22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sz="2200" b="1" dirty="0" smtClean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 smtClean="0">
                <a:solidFill>
                  <a:schemeClr val="bg1"/>
                </a:solidFill>
                <a:latin typeface="AdvOT1ef757c0"/>
              </a:rPr>
              <a:t>AF order vanishes above x=0.7 (possible FM QCP ?);</a:t>
            </a:r>
            <a:endParaRPr lang="en-US" altLang="zh-CN" sz="2200" b="1" dirty="0">
              <a:solidFill>
                <a:schemeClr val="bg1"/>
              </a:solidFill>
              <a:latin typeface="AdvOT1ef757c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3678" y="1205039"/>
            <a:ext cx="1644513" cy="265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740229"/>
            <a:ext cx="8947040" cy="5065486"/>
          </a:xfrm>
          <a:prstGeom prst="rect">
            <a:avLst/>
          </a:prstGeom>
        </p:spPr>
      </p:pic>
      <p:cxnSp>
        <p:nvCxnSpPr>
          <p:cNvPr id="7" name="直线连接符 6"/>
          <p:cNvCxnSpPr/>
          <p:nvPr/>
        </p:nvCxnSpPr>
        <p:spPr>
          <a:xfrm>
            <a:off x="2379355" y="3898133"/>
            <a:ext cx="4284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80393" y="2579429"/>
            <a:ext cx="7610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dirty="0">
                <a:solidFill>
                  <a:schemeClr val="bg1"/>
                </a:solidFill>
              </a:rPr>
              <a:t>Thanks</a:t>
            </a:r>
            <a:endParaRPr kumimoji="1"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22</a:t>
            </a:fld>
            <a:endParaRPr kumimoji="1" lang="zh-CN" altLang="en-US"/>
          </a:p>
        </p:txBody>
      </p:sp>
      <p:sp>
        <p:nvSpPr>
          <p:cNvPr id="11" name="文本框 7"/>
          <p:cNvSpPr txBox="1"/>
          <p:nvPr/>
        </p:nvSpPr>
        <p:spPr>
          <a:xfrm>
            <a:off x="-43536" y="5172583"/>
            <a:ext cx="9260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chemeClr val="bg1"/>
                </a:solidFill>
              </a:rPr>
              <a:t>http://sc8.iphy.ac.cn/</a:t>
            </a:r>
          </a:p>
          <a:p>
            <a:pPr algn="ctr"/>
            <a:r>
              <a:rPr kumimoji="1" lang="en-US" altLang="zh-CN" sz="3200" b="1" dirty="0">
                <a:solidFill>
                  <a:schemeClr val="bg1"/>
                </a:solidFill>
              </a:rPr>
              <a:t>hqluo@iphy.ac.cn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177955" y="96499"/>
            <a:ext cx="868239" cy="108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06374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/>
          <a:srcRect t="5224" b="8584"/>
          <a:stretch>
            <a:fillRect/>
          </a:stretch>
        </p:blipFill>
        <p:spPr bwMode="auto">
          <a:xfrm>
            <a:off x="44849" y="3609774"/>
            <a:ext cx="2130389" cy="281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2695" y="1273711"/>
            <a:ext cx="92351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lt"/>
                <a:ea typeface="+mn-ea"/>
              </a:rPr>
              <a:t>IOP</a:t>
            </a:r>
            <a:r>
              <a:rPr lang="zh-CN" altLang="en-US" sz="2000" b="1" dirty="0">
                <a:solidFill>
                  <a:schemeClr val="bg1"/>
                </a:solidFill>
                <a:latin typeface="+mj-lt"/>
                <a:ea typeface="+mn-ea"/>
              </a:rPr>
              <a:t>，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  <a:ea typeface="+mn-ea"/>
              </a:rPr>
              <a:t>CAS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:   Chang Liu,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+mj-lt"/>
              </a:rPr>
              <a:t>Xiaoyan</a:t>
            </a:r>
            <a:r>
              <a:rPr lang="en-US" altLang="zh-CN" sz="2000" b="1" dirty="0" smtClean="0">
                <a:solidFill>
                  <a:schemeClr val="bg1"/>
                </a:solidFill>
                <a:latin typeface="+mj-lt"/>
              </a:rPr>
              <a:t> Ma,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</a:rPr>
              <a:t>Jianlei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</a:rPr>
              <a:t>Shen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,</a:t>
            </a:r>
            <a:endParaRPr lang="en-US" altLang="zh-CN" sz="2000" b="1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u"/>
              <a:defRPr/>
            </a:pPr>
            <a:endParaRPr lang="en-US" altLang="zh-CN" sz="2000" b="1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schemeClr val="bg1"/>
                </a:solidFill>
                <a:latin typeface="+mj-lt"/>
              </a:rPr>
              <a:t>Enke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 Liu,  </a:t>
            </a:r>
            <a:r>
              <a:rPr lang="en-US" altLang="zh-CN" sz="2000" b="1" dirty="0" err="1">
                <a:solidFill>
                  <a:schemeClr val="bg1"/>
                </a:solidFill>
                <a:latin typeface="+mj-lt"/>
              </a:rPr>
              <a:t>Hongming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+mj-lt"/>
              </a:rPr>
              <a:t>Weng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zh-CN" sz="2000" b="1" dirty="0" err="1">
                <a:solidFill>
                  <a:schemeClr val="bg1"/>
                </a:solidFill>
                <a:latin typeface="+mj-lt"/>
              </a:rPr>
              <a:t>Youguo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+mj-lt"/>
              </a:rPr>
              <a:t>Shi</a:t>
            </a:r>
            <a:endParaRPr lang="en-US" altLang="zh-CN" sz="2000" b="1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u"/>
              <a:defRPr/>
            </a:pPr>
            <a:endParaRPr lang="en-US" altLang="zh-CN" sz="2000" b="1" dirty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u"/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lt"/>
              </a:rPr>
              <a:t>Instrument Scientists :</a:t>
            </a:r>
          </a:p>
          <a:p>
            <a:pPr>
              <a:defRPr/>
            </a:pPr>
            <a:r>
              <a:rPr lang="en-US" altLang="zh-CN" sz="2000" b="1" dirty="0" err="1" smtClean="0">
                <a:solidFill>
                  <a:schemeClr val="bg1"/>
                </a:solidFill>
                <a:latin typeface="+mj-lt"/>
              </a:rPr>
              <a:t>Pabitra</a:t>
            </a:r>
            <a:r>
              <a:rPr lang="en-US" altLang="zh-CN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+mj-lt"/>
              </a:rPr>
              <a:t>Biswas</a:t>
            </a:r>
            <a:r>
              <a:rPr lang="zh-CN" altLang="en-US" sz="2000" b="1" dirty="0" smtClean="0">
                <a:solidFill>
                  <a:schemeClr val="bg1"/>
                </a:solidFill>
                <a:latin typeface="+mj-lt"/>
              </a:rPr>
              <a:t>、</a:t>
            </a:r>
            <a:r>
              <a:rPr lang="en-US" altLang="zh-CN" sz="2000" b="1" dirty="0" smtClean="0">
                <a:solidFill>
                  <a:schemeClr val="bg1"/>
                </a:solidFill>
                <a:latin typeface="+mj-lt"/>
              </a:rPr>
              <a:t>D.T. 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+mj-lt"/>
              </a:rPr>
              <a:t>Adroja</a:t>
            </a:r>
            <a:r>
              <a:rPr lang="en-US" altLang="zh-CN" sz="2000" b="1" dirty="0" smtClean="0">
                <a:solidFill>
                  <a:schemeClr val="bg1"/>
                </a:solidFill>
                <a:latin typeface="+mj-lt"/>
              </a:rPr>
              <a:t> (ISIS, RAL, UK)</a:t>
            </a:r>
            <a:endParaRPr lang="en-US" altLang="zh-CN" sz="2000" b="1" dirty="0">
              <a:solidFill>
                <a:schemeClr val="bg1"/>
              </a:solidFill>
              <a:latin typeface="+mj-lt"/>
            </a:endParaRPr>
          </a:p>
          <a:p>
            <a:endParaRPr lang="en-US" altLang="zh-CN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Collaborators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62842" y="6054698"/>
            <a:ext cx="1652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MUSR</a:t>
            </a:r>
            <a:endParaRPr lang="zh-CN" altLang="en-US" sz="2000" dirty="0"/>
          </a:p>
        </p:txBody>
      </p:sp>
      <p:pic>
        <p:nvPicPr>
          <p:cNvPr id="19458" name="Picture 2" descr="http://sc8.iphy.ac.cn/images/people/liucha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2400" y="1698171"/>
            <a:ext cx="948617" cy="1346294"/>
          </a:xfrm>
          <a:prstGeom prst="rect">
            <a:avLst/>
          </a:prstGeom>
          <a:noFill/>
        </p:spPr>
      </p:pic>
      <p:pic>
        <p:nvPicPr>
          <p:cNvPr id="19460" name="Picture 4" descr="http://in.iphy.ac.cn/upload/1605/201605251756483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8701" y="3599241"/>
            <a:ext cx="854318" cy="1113485"/>
          </a:xfrm>
          <a:prstGeom prst="rect">
            <a:avLst/>
          </a:prstGeom>
          <a:noFill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5847" y="3599241"/>
            <a:ext cx="976363" cy="111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http://in.iphy.ac.cn/upload/1502/2015022511071472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8402" y="3611497"/>
            <a:ext cx="793512" cy="1139743"/>
          </a:xfrm>
          <a:prstGeom prst="rect">
            <a:avLst/>
          </a:prstGeom>
          <a:noFill/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7"/>
          <a:srcRect l="2670" r="10015"/>
          <a:stretch>
            <a:fillRect/>
          </a:stretch>
        </p:blipFill>
        <p:spPr bwMode="auto">
          <a:xfrm>
            <a:off x="8143904" y="1698171"/>
            <a:ext cx="928010" cy="13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8"/>
          <a:srcRect l="13414"/>
          <a:stretch>
            <a:fillRect/>
          </a:stretch>
        </p:blipFill>
        <p:spPr bwMode="auto">
          <a:xfrm>
            <a:off x="8234860" y="5150508"/>
            <a:ext cx="878465" cy="122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97160" y="5167112"/>
            <a:ext cx="944165" cy="123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http://sc8.iphy.ac.cn/images/people/maxiaoya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73673" y="1698171"/>
            <a:ext cx="929645" cy="1346294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/>
          <a:srcRect b="2693"/>
          <a:stretch>
            <a:fillRect/>
          </a:stretch>
        </p:blipFill>
        <p:spPr bwMode="auto">
          <a:xfrm>
            <a:off x="7306045" y="5168261"/>
            <a:ext cx="829058" cy="122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18778" y="3599241"/>
            <a:ext cx="3973622" cy="284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Background: Hall effect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1029" y="1191566"/>
            <a:ext cx="5936342" cy="507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14345" y="6462791"/>
            <a:ext cx="6692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H. </a:t>
            </a:r>
            <a:r>
              <a:rPr lang="en-US" altLang="zh-CN" sz="1400" dirty="0" err="1">
                <a:solidFill>
                  <a:schemeClr val="bg1"/>
                </a:solidFill>
              </a:rPr>
              <a:t>Weng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Adv. Phys. 64, </a:t>
            </a:r>
            <a:r>
              <a:rPr lang="en-US" altLang="zh-CN" sz="1400" dirty="0" smtClean="0">
                <a:solidFill>
                  <a:schemeClr val="bg1"/>
                </a:solidFill>
              </a:rPr>
              <a:t>227 </a:t>
            </a:r>
            <a:r>
              <a:rPr lang="en-US" altLang="zh-CN" sz="1400" dirty="0">
                <a:solidFill>
                  <a:schemeClr val="bg1"/>
                </a:solidFill>
              </a:rPr>
              <a:t>(2015)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iop.cas.cn/xwzx/kydt/201303/W0201303154811468595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1776"/>
            <a:ext cx="6285041" cy="4177413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Quantum anomalous </a:t>
            </a:r>
            <a:r>
              <a:rPr lang="en-US" altLang="zh-CN" sz="32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Hall effect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8776" y="1291778"/>
            <a:ext cx="2654016" cy="22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6969" y="3618452"/>
            <a:ext cx="2635823" cy="247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141512" y="6279573"/>
            <a:ext cx="7783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Science</a:t>
            </a:r>
            <a:r>
              <a:rPr lang="en-US" i="1" dirty="0" smtClean="0">
                <a:solidFill>
                  <a:schemeClr val="bg1"/>
                </a:solidFill>
              </a:rPr>
              <a:t>  </a:t>
            </a:r>
            <a:r>
              <a:rPr lang="en-US" dirty="0" smtClean="0">
                <a:solidFill>
                  <a:schemeClr val="bg1"/>
                </a:solidFill>
              </a:rPr>
              <a:t>329, 61 (2010), Science</a:t>
            </a:r>
            <a:r>
              <a:rPr lang="en-US" i="1" dirty="0" smtClean="0">
                <a:solidFill>
                  <a:schemeClr val="bg1"/>
                </a:solidFill>
              </a:rPr>
              <a:t>  </a:t>
            </a:r>
            <a:r>
              <a:rPr lang="en-US" dirty="0" smtClean="0">
                <a:solidFill>
                  <a:schemeClr val="bg1"/>
                </a:solidFill>
              </a:rPr>
              <a:t>340, 167 (2013)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06007" y="5040051"/>
            <a:ext cx="3751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Cr doped (</a:t>
            </a:r>
            <a:r>
              <a:rPr lang="en-US" sz="2000" b="1" dirty="0" err="1" smtClean="0"/>
              <a:t>Bi,Sb</a:t>
            </a:r>
            <a:r>
              <a:rPr lang="en-US" sz="2000" b="1" dirty="0" smtClean="0"/>
              <a:t>)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Te</a:t>
            </a:r>
            <a:r>
              <a:rPr lang="en-US" sz="2000" b="1" baseline="-25000" dirty="0" smtClean="0"/>
              <a:t>3</a:t>
            </a:r>
            <a:endParaRPr lang="zh-CN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Anomalous </a:t>
            </a:r>
            <a:r>
              <a:rPr lang="en-US" altLang="zh-CN" sz="3600" b="1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Hall effect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291" y="1173197"/>
            <a:ext cx="7505011" cy="408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14344" y="6491819"/>
            <a:ext cx="4827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E. Liu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Phys. 14, 1125 (2018)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1F729161-F546-4461-96D9-BCDC22537AEC}"/>
              </a:ext>
            </a:extLst>
          </p:cNvPr>
          <p:cNvSpPr txBox="1"/>
          <p:nvPr/>
        </p:nvSpPr>
        <p:spPr>
          <a:xfrm>
            <a:off x="3044938" y="1462972"/>
            <a:ext cx="6316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anomalous Hall angle (AHA) </a:t>
            </a:r>
            <a:endParaRPr lang="en-US" altLang="zh-CN" sz="2000" b="1" dirty="0" smtClean="0"/>
          </a:p>
          <a:p>
            <a:r>
              <a:rPr lang="en-US" altLang="zh-CN" sz="2000" b="1" dirty="0" smtClean="0"/>
              <a:t>vs</a:t>
            </a:r>
            <a:r>
              <a:rPr lang="en-US" altLang="zh-CN" sz="2000" b="1" dirty="0"/>
              <a:t>. </a:t>
            </a:r>
            <a:br>
              <a:rPr lang="en-US" altLang="zh-CN" sz="2000" b="1" dirty="0"/>
            </a:br>
            <a:r>
              <a:rPr lang="en-US" altLang="zh-CN" sz="2000" b="1" dirty="0"/>
              <a:t>anomalous Hall conductivity (AHC)</a:t>
            </a:r>
            <a:endParaRPr lang="zh-CN" altLang="en-US" sz="2000" b="1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3825" y="5475155"/>
            <a:ext cx="9307889" cy="1095444"/>
            <a:chOff x="53825" y="5533211"/>
            <a:chExt cx="9307889" cy="1095444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786B6514-D6F6-4222-9751-48BBD1CE3473}"/>
                </a:ext>
              </a:extLst>
            </p:cNvPr>
            <p:cNvSpPr/>
            <p:nvPr/>
          </p:nvSpPr>
          <p:spPr>
            <a:xfrm>
              <a:off x="53825" y="5583849"/>
              <a:ext cx="93078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AdvOT1ef757c0"/>
                </a:rPr>
                <a:t>Extrinsic mechanism: skew scattering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AdvOT1ef757c0"/>
                </a:rPr>
                <a:t>                       </a:t>
              </a:r>
              <a:r>
                <a:rPr lang="en-US" altLang="zh-CN" sz="1600" b="1" dirty="0" smtClean="0">
                  <a:solidFill>
                    <a:schemeClr val="bg1"/>
                  </a:solidFill>
                </a:rPr>
                <a:t>side 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jump mechanisms</a:t>
              </a:r>
            </a:p>
            <a:p>
              <a:endParaRPr lang="en-US" altLang="zh-CN" sz="1600" b="1" dirty="0">
                <a:solidFill>
                  <a:schemeClr val="bg1"/>
                </a:solidFill>
              </a:endParaRPr>
            </a:p>
            <a:p>
              <a:r>
                <a:rPr lang="en-US" altLang="zh-CN" sz="1600" b="1" dirty="0">
                  <a:solidFill>
                    <a:schemeClr val="bg1"/>
                  </a:solidFill>
                </a:rPr>
                <a:t>Intrinsic </a:t>
              </a:r>
              <a:r>
                <a:rPr lang="en-US" altLang="zh-CN" sz="1600" b="1" dirty="0" err="1">
                  <a:solidFill>
                    <a:schemeClr val="bg1"/>
                  </a:solidFill>
                </a:rPr>
                <a:t>Kaplus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–</a:t>
              </a:r>
              <a:r>
                <a:rPr lang="en-US" altLang="zh-CN" sz="1600" b="1" dirty="0" err="1">
                  <a:solidFill>
                    <a:schemeClr val="bg1"/>
                  </a:solidFill>
                </a:rPr>
                <a:t>Luttinger</a:t>
              </a:r>
              <a:r>
                <a:rPr lang="en-US" altLang="zh-CN" sz="1600" b="1" dirty="0">
                  <a:solidFill>
                    <a:schemeClr val="bg1"/>
                  </a:solidFill>
                </a:rPr>
                <a:t> mechanism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B1B38E78-EB4C-42F2-85E0-2870FB66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7510" y="5554821"/>
              <a:ext cx="1315939" cy="46908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1425DA24-943A-4E13-BE39-E83156E4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7877" y="5533211"/>
              <a:ext cx="1178231" cy="53668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3F2EA365-BC8A-4086-9189-5BC34F74A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7877" y="6159571"/>
              <a:ext cx="1315939" cy="469084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92BB7B4-FF79-4390-B45E-D7EAB06143C1}"/>
              </a:ext>
            </a:extLst>
          </p:cNvPr>
          <p:cNvSpPr/>
          <p:nvPr/>
        </p:nvSpPr>
        <p:spPr>
          <a:xfrm>
            <a:off x="4941402" y="6590878"/>
            <a:ext cx="5058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Q. Wang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</a:t>
            </a:r>
            <a:r>
              <a:rPr lang="en-US" altLang="zh-CN" sz="1400" dirty="0" err="1">
                <a:solidFill>
                  <a:schemeClr val="bg1"/>
                </a:solidFill>
              </a:rPr>
              <a:t>Commun</a:t>
            </a:r>
            <a:r>
              <a:rPr lang="en-US" altLang="zh-CN" sz="1400" dirty="0">
                <a:solidFill>
                  <a:schemeClr val="bg1"/>
                </a:solidFill>
              </a:rPr>
              <a:t>. 9, 3681 (2018)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Magnetism  and  AHE</a:t>
            </a:r>
            <a:endParaRPr lang="zh-CN" altLang="en-US" sz="36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r="29052"/>
          <a:stretch>
            <a:fillRect/>
          </a:stretch>
        </p:blipFill>
        <p:spPr bwMode="auto">
          <a:xfrm>
            <a:off x="116470" y="1259458"/>
            <a:ext cx="3911254" cy="191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7724" y="1259457"/>
            <a:ext cx="4997663" cy="503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14345" y="6462791"/>
            <a:ext cx="6343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S. </a:t>
            </a:r>
            <a:r>
              <a:rPr lang="en-US" altLang="zh-CN" sz="1400" dirty="0" err="1">
                <a:solidFill>
                  <a:schemeClr val="bg1"/>
                </a:solidFill>
              </a:rPr>
              <a:t>Itoh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Nat. </a:t>
            </a:r>
            <a:r>
              <a:rPr lang="en-US" altLang="zh-CN" sz="1400" dirty="0" err="1">
                <a:solidFill>
                  <a:schemeClr val="bg1"/>
                </a:solidFill>
              </a:rPr>
              <a:t>Commun</a:t>
            </a:r>
            <a:r>
              <a:rPr lang="en-US" altLang="zh-CN" sz="1400" dirty="0">
                <a:solidFill>
                  <a:schemeClr val="bg1"/>
                </a:solidFill>
              </a:rPr>
              <a:t>. 7, 11788 (2016)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5995" y="1440611"/>
            <a:ext cx="663910" cy="29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268" y="6013569"/>
            <a:ext cx="2950571" cy="44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70948"/>
          <a:stretch>
            <a:fillRect/>
          </a:stretch>
        </p:blipFill>
        <p:spPr bwMode="auto">
          <a:xfrm>
            <a:off x="576268" y="3401186"/>
            <a:ext cx="2556500" cy="251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From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Tl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to magnetic WSM</a:t>
            </a:r>
            <a:endParaRPr lang="zh-CN" altLang="en-US" sz="3200" b="1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1284"/>
            <a:ext cx="7969203" cy="561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 descr="https://3c1703fe8d.site.internapcdn.net/newman/csz/news/800/2018/themarriag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3152" y="1166957"/>
            <a:ext cx="5520847" cy="5569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6FF67-AB73-8F4A-A393-0549FE312B85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74553" y="316826"/>
            <a:ext cx="7608498" cy="718347"/>
          </a:xfrm>
          <a:prstGeom prst="roundRect">
            <a:avLst/>
          </a:prstGeom>
          <a:noFill/>
          <a:ln w="22225" cmpd="thickThin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chemeClr val="bg1"/>
                </a:solidFill>
                <a:latin typeface="AdvOT1ef757c0"/>
              </a:rPr>
              <a:t>Co</a:t>
            </a:r>
            <a:r>
              <a:rPr lang="en-US" altLang="zh-CN" sz="3600" b="1" baseline="-25000" dirty="0" smtClean="0">
                <a:solidFill>
                  <a:schemeClr val="bg1"/>
                </a:solidFill>
                <a:latin typeface="AdvOT1ef757c0"/>
              </a:rPr>
              <a:t>3</a:t>
            </a:r>
            <a:r>
              <a:rPr lang="en-US" altLang="zh-CN" sz="3600" b="1" dirty="0" smtClean="0">
                <a:solidFill>
                  <a:schemeClr val="bg1"/>
                </a:solidFill>
                <a:latin typeface="AdvOT1ef757c0"/>
              </a:rPr>
              <a:t>Sn</a:t>
            </a:r>
            <a:r>
              <a:rPr lang="en-US" altLang="zh-CN" sz="3600" b="1" baseline="-25000" dirty="0" smtClean="0">
                <a:solidFill>
                  <a:schemeClr val="bg1"/>
                </a:solidFill>
                <a:latin typeface="AdvOT1ef757c0"/>
              </a:rPr>
              <a:t>2</a:t>
            </a:r>
            <a:r>
              <a:rPr lang="en-US" altLang="zh-CN" sz="3600" b="1" dirty="0" smtClean="0">
                <a:solidFill>
                  <a:schemeClr val="bg1"/>
                </a:solidFill>
                <a:latin typeface="AdvOT1ef757c0"/>
              </a:rPr>
              <a:t>S</a:t>
            </a:r>
            <a:r>
              <a:rPr lang="en-US" altLang="zh-CN" sz="3600" b="1" baseline="-25000" dirty="0" smtClean="0">
                <a:solidFill>
                  <a:schemeClr val="bg1"/>
                </a:solidFill>
                <a:latin typeface="AdvOT1ef757c0"/>
              </a:rPr>
              <a:t>2</a:t>
            </a:r>
            <a:endParaRPr lang="en-US" altLang="zh-CN" sz="3600" b="1" baseline="-25000" dirty="0">
              <a:solidFill>
                <a:schemeClr val="bg1"/>
              </a:solidFill>
              <a:latin typeface="AdvOT1ef757c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89" y="1221803"/>
            <a:ext cx="5631996" cy="264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r="48260"/>
          <a:stretch>
            <a:fillRect/>
          </a:stretch>
        </p:blipFill>
        <p:spPr bwMode="auto">
          <a:xfrm>
            <a:off x="5709146" y="1236317"/>
            <a:ext cx="3406130" cy="259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114345" y="6450191"/>
            <a:ext cx="7360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E. Liu </a:t>
            </a:r>
            <a:r>
              <a:rPr lang="en-US" altLang="zh-CN" sz="1400" i="1" dirty="0">
                <a:solidFill>
                  <a:schemeClr val="bg1"/>
                </a:solidFill>
              </a:rPr>
              <a:t>et al.</a:t>
            </a:r>
            <a:r>
              <a:rPr lang="en-US" altLang="zh-CN" sz="1400" dirty="0">
                <a:solidFill>
                  <a:schemeClr val="bg1"/>
                </a:solidFill>
              </a:rPr>
              <a:t>, Nature Phys. 14, 1125 (2018)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D77F87C9-ABC7-468E-828C-5CC901EC8B83}"/>
              </a:ext>
            </a:extLst>
          </p:cNvPr>
          <p:cNvSpPr/>
          <p:nvPr/>
        </p:nvSpPr>
        <p:spPr>
          <a:xfrm>
            <a:off x="419139" y="3833917"/>
            <a:ext cx="57146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000" b="1" dirty="0">
              <a:solidFill>
                <a:schemeClr val="bg1"/>
              </a:solidFill>
              <a:latin typeface="AdvOT1ef757c0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Ferromagnetic half metal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Layered structure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Ordered moment 0.3 </a:t>
            </a:r>
            <a:r>
              <a:rPr lang="el-GR" altLang="zh-CN" sz="2000" b="1" dirty="0">
                <a:solidFill>
                  <a:schemeClr val="bg1"/>
                </a:solidFill>
                <a:latin typeface="AdvOT1ef757c0"/>
              </a:rPr>
              <a:t>μ</a:t>
            </a:r>
            <a:r>
              <a:rPr lang="en-US" altLang="zh-CN" sz="2000" b="1" baseline="-25000" dirty="0">
                <a:solidFill>
                  <a:schemeClr val="bg1"/>
                </a:solidFill>
                <a:latin typeface="AdvOT1ef757c0"/>
              </a:rPr>
              <a:t>B</a:t>
            </a: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/Co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M// c on Co </a:t>
            </a:r>
            <a:r>
              <a:rPr lang="en-US" altLang="zh-CN" sz="2000" b="1" dirty="0" err="1">
                <a:solidFill>
                  <a:schemeClr val="bg1"/>
                </a:solidFill>
                <a:latin typeface="AdvOT1ef757c0"/>
              </a:rPr>
              <a:t>kagome</a:t>
            </a: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 lattice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Strong magnetic anisotropy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 B//c      ~0.1 T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dvOT1ef757c0"/>
              </a:rPr>
              <a:t> B//ab    ~26 T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51740"/>
          <a:stretch>
            <a:fillRect/>
          </a:stretch>
        </p:blipFill>
        <p:spPr bwMode="auto">
          <a:xfrm>
            <a:off x="5746341" y="3918404"/>
            <a:ext cx="3310877" cy="27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564</Words>
  <Application>Microsoft Office PowerPoint</Application>
  <PresentationFormat>全屏显示(4:3)</PresentationFormat>
  <Paragraphs>119</Paragraphs>
  <Slides>22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Luo Huiqian</dc:creator>
  <cp:lastModifiedBy>lenovo</cp:lastModifiedBy>
  <cp:revision>14</cp:revision>
  <dcterms:created xsi:type="dcterms:W3CDTF">2019-06-28T09:11:23Z</dcterms:created>
  <dcterms:modified xsi:type="dcterms:W3CDTF">2019-12-17T02:50:35Z</dcterms:modified>
</cp:coreProperties>
</file>