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93" r:id="rId3"/>
    <p:sldId id="274" r:id="rId4"/>
    <p:sldId id="276" r:id="rId5"/>
    <p:sldId id="256" r:id="rId6"/>
    <p:sldId id="515" r:id="rId7"/>
    <p:sldId id="277" r:id="rId8"/>
    <p:sldId id="278" r:id="rId9"/>
    <p:sldId id="514" r:id="rId10"/>
    <p:sldId id="513" r:id="rId11"/>
    <p:sldId id="510" r:id="rId12"/>
    <p:sldId id="508" r:id="rId13"/>
    <p:sldId id="259" r:id="rId14"/>
    <p:sldId id="295" r:id="rId15"/>
    <p:sldId id="262" r:id="rId16"/>
    <p:sldId id="263" r:id="rId17"/>
    <p:sldId id="264" r:id="rId18"/>
    <p:sldId id="267" r:id="rId19"/>
    <p:sldId id="287" r:id="rId20"/>
    <p:sldId id="269" r:id="rId21"/>
    <p:sldId id="270" r:id="rId22"/>
    <p:sldId id="279" r:id="rId23"/>
    <p:sldId id="296" r:id="rId24"/>
    <p:sldId id="288" r:id="rId25"/>
    <p:sldId id="509" r:id="rId26"/>
    <p:sldId id="289" r:id="rId27"/>
    <p:sldId id="290" r:id="rId28"/>
    <p:sldId id="511" r:id="rId29"/>
    <p:sldId id="291" r:id="rId30"/>
    <p:sldId id="297" r:id="rId31"/>
    <p:sldId id="265" r:id="rId32"/>
    <p:sldId id="266" r:id="rId33"/>
    <p:sldId id="268" r:id="rId34"/>
    <p:sldId id="298" r:id="rId35"/>
    <p:sldId id="299" r:id="rId36"/>
    <p:sldId id="300" r:id="rId37"/>
    <p:sldId id="506" r:id="rId38"/>
    <p:sldId id="408" r:id="rId39"/>
    <p:sldId id="410" r:id="rId40"/>
    <p:sldId id="50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B16A-E7C5-4348-8FC8-7DAB121DEDF8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C9F19-A098-454D-8FE6-E5A846C4FD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638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B16A-E7C5-4348-8FC8-7DAB121DEDF8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C9F19-A098-454D-8FE6-E5A846C4FD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379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B16A-E7C5-4348-8FC8-7DAB121DEDF8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C9F19-A098-454D-8FE6-E5A846C4FD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28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B16A-E7C5-4348-8FC8-7DAB121DEDF8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C9F19-A098-454D-8FE6-E5A846C4FD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323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B16A-E7C5-4348-8FC8-7DAB121DEDF8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C9F19-A098-454D-8FE6-E5A846C4FD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654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B16A-E7C5-4348-8FC8-7DAB121DEDF8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C9F19-A098-454D-8FE6-E5A846C4FD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377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B16A-E7C5-4348-8FC8-7DAB121DEDF8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C9F19-A098-454D-8FE6-E5A846C4FD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331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B16A-E7C5-4348-8FC8-7DAB121DEDF8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C9F19-A098-454D-8FE6-E5A846C4FD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90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B16A-E7C5-4348-8FC8-7DAB121DEDF8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C9F19-A098-454D-8FE6-E5A846C4FD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160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B16A-E7C5-4348-8FC8-7DAB121DEDF8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C9F19-A098-454D-8FE6-E5A846C4FD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287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B16A-E7C5-4348-8FC8-7DAB121DEDF8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C9F19-A098-454D-8FE6-E5A846C4FD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524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5B16A-E7C5-4348-8FC8-7DAB121DEDF8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C9F19-A098-454D-8FE6-E5A846C4FD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22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803.02618" TargetMode="Externa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3" descr="图片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1"/>
            <a:ext cx="9130748" cy="68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230188" y="1482086"/>
            <a:ext cx="8572500" cy="3678242"/>
            <a:chOff x="0" y="84"/>
            <a:chExt cx="13500" cy="5793"/>
          </a:xfrm>
        </p:grpSpPr>
        <p:sp>
          <p:nvSpPr>
            <p:cNvPr id="2052" name="Text Box 8"/>
            <p:cNvSpPr>
              <a:spLocks noChangeArrowheads="1"/>
            </p:cNvSpPr>
            <p:nvPr/>
          </p:nvSpPr>
          <p:spPr bwMode="auto">
            <a:xfrm>
              <a:off x="0" y="3377"/>
              <a:ext cx="13500" cy="1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altLang="en-US" sz="2800" b="1" dirty="0">
                  <a:solidFill>
                    <a:srgbClr val="000000"/>
                  </a:solidFill>
                  <a:ea typeface="SimSun" pitchFamily="2" charset="-122"/>
                  <a:sym typeface="Arial" charset="0"/>
                </a:rPr>
                <a:t>Michael </a:t>
              </a:r>
              <a:r>
                <a:rPr lang="en-GB" altLang="en-US" sz="2800" b="1" dirty="0" err="1">
                  <a:solidFill>
                    <a:srgbClr val="000000"/>
                  </a:solidFill>
                  <a:ea typeface="SimSun" pitchFamily="2" charset="-122"/>
                  <a:sym typeface="Arial" charset="0"/>
                </a:rPr>
                <a:t>Smidman</a:t>
              </a:r>
              <a:endParaRPr lang="en-GB" altLang="en-US" sz="2800" b="1" dirty="0">
                <a:solidFill>
                  <a:srgbClr val="000000"/>
                </a:solidFill>
                <a:ea typeface="SimSun" pitchFamily="2" charset="-122"/>
                <a:sym typeface="Arial" charset="0"/>
              </a:endParaRPr>
            </a:p>
            <a:p>
              <a:pPr algn="ctr"/>
              <a:endParaRPr lang="en-US" altLang="en-US" sz="1200" b="1" dirty="0">
                <a:solidFill>
                  <a:srgbClr val="000000"/>
                </a:solidFill>
                <a:ea typeface="SimSun" pitchFamily="2" charset="-122"/>
                <a:sym typeface="Arial" charset="0"/>
              </a:endParaRPr>
            </a:p>
          </p:txBody>
        </p:sp>
        <p:sp>
          <p:nvSpPr>
            <p:cNvPr id="2053" name="Text Box 9"/>
            <p:cNvSpPr>
              <a:spLocks noChangeArrowheads="1"/>
            </p:cNvSpPr>
            <p:nvPr/>
          </p:nvSpPr>
          <p:spPr bwMode="auto">
            <a:xfrm>
              <a:off x="350" y="4568"/>
              <a:ext cx="12628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i="1" dirty="0">
                  <a:solidFill>
                    <a:srgbClr val="0000CC"/>
                  </a:solidFill>
                  <a:ea typeface="SimSun" pitchFamily="2" charset="-122"/>
                </a:rPr>
                <a:t>Center for Correlated Matter and Department of Physics</a:t>
              </a:r>
              <a:endParaRPr lang="en-US" altLang="en-US" sz="2400" b="1" i="1" dirty="0">
                <a:solidFill>
                  <a:srgbClr val="0000CC"/>
                </a:solidFill>
                <a:ea typeface="SimSun" pitchFamily="2" charset="-122"/>
              </a:endParaRPr>
            </a:p>
            <a:p>
              <a:pPr algn="ctr"/>
              <a:r>
                <a:rPr lang="en-US" sz="2400" b="1" i="1" dirty="0">
                  <a:solidFill>
                    <a:srgbClr val="0000CC"/>
                  </a:solidFill>
                  <a:ea typeface="SimSun" pitchFamily="2" charset="-122"/>
                </a:rPr>
                <a:t>Zhejiang University, China</a:t>
              </a:r>
            </a:p>
          </p:txBody>
        </p:sp>
        <p:sp>
          <p:nvSpPr>
            <p:cNvPr id="2054" name="TextBox 6"/>
            <p:cNvSpPr>
              <a:spLocks noChangeArrowheads="1"/>
            </p:cNvSpPr>
            <p:nvPr/>
          </p:nvSpPr>
          <p:spPr bwMode="auto">
            <a:xfrm>
              <a:off x="520" y="84"/>
              <a:ext cx="12980" cy="2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rPr>
                <a:t>Time reversal symmetry breaking in fully-gapped superconductors</a:t>
              </a:r>
              <a:endParaRPr lang="en-GB" altLang="en-US" sz="4400" b="1" dirty="0">
                <a:solidFill>
                  <a:srgbClr val="000000"/>
                </a:solidFill>
                <a:latin typeface="Calibri" pitchFamily="34" charset="0"/>
                <a:sym typeface="Calibri" pitchFamily="34" charset="0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7D0B8812-5B7A-4F2E-AA74-DF7577971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63" y="49213"/>
            <a:ext cx="91344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Nodal superconductivity: Sr</a:t>
            </a:r>
            <a:r>
              <a:rPr lang="en-GB" altLang="en-US" sz="3200" b="1" baseline="-25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RuO</a:t>
            </a:r>
            <a:r>
              <a:rPr lang="en-GB" altLang="en-US" sz="3200" b="1" baseline="-25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and UPt</a:t>
            </a:r>
            <a:r>
              <a:rPr lang="en-GB" altLang="en-US" sz="3200" b="1" baseline="-25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AA65EFD-3499-4809-B5C4-6094C7C4A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85" y="1306300"/>
            <a:ext cx="4661631" cy="387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9DB6571A-7DB6-4D03-B3FC-DE829A9FDA36}"/>
              </a:ext>
            </a:extLst>
          </p:cNvPr>
          <p:cNvSpPr/>
          <p:nvPr/>
        </p:nvSpPr>
        <p:spPr>
          <a:xfrm>
            <a:off x="1077977" y="5236919"/>
            <a:ext cx="31089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Bonalde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PRL 85, 4775 (2000)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927B6F-B308-4FC5-BDA9-6505540A7AFB}"/>
              </a:ext>
            </a:extLst>
          </p:cNvPr>
          <p:cNvSpPr txBox="1"/>
          <p:nvPr/>
        </p:nvSpPr>
        <p:spPr>
          <a:xfrm>
            <a:off x="728870" y="5852453"/>
            <a:ext cx="4235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r>
              <a:rPr lang="en-US" altLang="zh-CN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RuO</a:t>
            </a:r>
            <a:r>
              <a:rPr lang="en-US" altLang="zh-CN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Penetration depth: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~</a:t>
            </a:r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4D1C0CE-33B2-4C30-9606-64DC2753A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012" y="1102273"/>
            <a:ext cx="3003977" cy="407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EEEE40-F6FE-4420-8FA5-73CE62EB9F83}"/>
              </a:ext>
            </a:extLst>
          </p:cNvPr>
          <p:cNvSpPr txBox="1"/>
          <p:nvPr/>
        </p:nvSpPr>
        <p:spPr>
          <a:xfrm>
            <a:off x="5397902" y="5822616"/>
            <a:ext cx="4821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UPt</a:t>
            </a:r>
            <a:r>
              <a:rPr lang="en-US" altLang="zh-CN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dependence of 1/</a:t>
            </a:r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矩形 7">
            <a:extLst>
              <a:ext uri="{FF2B5EF4-FFF2-40B4-BE49-F238E27FC236}">
                <a16:creationId xmlns:a16="http://schemas.microsoft.com/office/drawing/2014/main" id="{A93A7B19-1684-4B03-958A-2E3B7AEBB5CC}"/>
              </a:ext>
            </a:extLst>
          </p:cNvPr>
          <p:cNvSpPr/>
          <p:nvPr/>
        </p:nvSpPr>
        <p:spPr>
          <a:xfrm>
            <a:off x="5609937" y="5236919"/>
            <a:ext cx="29241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Kohori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JPSJ 57, 395 (1988)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17F0C23F-E43A-469C-BABF-77E1C7366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934" y="6253484"/>
            <a:ext cx="851376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</a:rPr>
              <a:t>Evidence for nodal superconductivity</a:t>
            </a:r>
            <a:endParaRPr lang="en-GB" altLang="en-US" sz="2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013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63500"/>
            <a:ext cx="9390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TRS breaking and triplet superconductivity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38148" y="642824"/>
            <a:ext cx="851376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600" dirty="0">
                <a:latin typeface="Times New Roman" pitchFamily="18" charset="0"/>
              </a:rPr>
              <a:t>Triplet order parameter: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27092"/>
            <a:ext cx="5715000" cy="102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56" y="625654"/>
            <a:ext cx="2570952" cy="51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1DE2069-8D6D-4FAD-96E3-66FE6DE7F07B}"/>
              </a:ext>
            </a:extLst>
          </p:cNvPr>
          <p:cNvGrpSpPr/>
          <p:nvPr/>
        </p:nvGrpSpPr>
        <p:grpSpPr>
          <a:xfrm>
            <a:off x="17336" y="2873579"/>
            <a:ext cx="8769118" cy="2021841"/>
            <a:chOff x="587339" y="2909039"/>
            <a:chExt cx="8769118" cy="2021841"/>
          </a:xfrm>
        </p:grpSpPr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590546" y="2909039"/>
              <a:ext cx="8513763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en-US" sz="2600" b="1" i="1" dirty="0">
                  <a:solidFill>
                    <a:srgbClr val="FF0000"/>
                  </a:solidFill>
                  <a:latin typeface="Times New Roman" pitchFamily="18" charset="0"/>
                </a:rPr>
                <a:t>Unitary:</a:t>
              </a:r>
              <a:endParaRPr lang="en-GB" altLang="en-US" sz="26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587339" y="3525291"/>
              <a:ext cx="8666162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en-US" sz="2600" dirty="0">
                  <a:latin typeface="Times New Roman" pitchFamily="18" charset="0"/>
                </a:rPr>
                <a:t>Sr</a:t>
              </a:r>
              <a:r>
                <a:rPr lang="en-GB" altLang="en-US" sz="2600" baseline="-25000" dirty="0">
                  <a:latin typeface="Times New Roman" pitchFamily="18" charset="0"/>
                </a:rPr>
                <a:t>2</a:t>
              </a:r>
              <a:r>
                <a:rPr lang="en-GB" altLang="en-US" sz="2600" dirty="0">
                  <a:latin typeface="Times New Roman" pitchFamily="18" charset="0"/>
                </a:rPr>
                <a:t>RuO</a:t>
              </a:r>
              <a:r>
                <a:rPr lang="en-GB" altLang="en-US" sz="2600" baseline="-25000" dirty="0">
                  <a:latin typeface="Times New Roman" pitchFamily="18" charset="0"/>
                </a:rPr>
                <a:t>4</a:t>
              </a:r>
              <a:r>
                <a:rPr lang="en-GB" altLang="en-US" sz="2600" dirty="0">
                  <a:latin typeface="Times New Roman" pitchFamily="18" charset="0"/>
                </a:rPr>
                <a:t>:</a:t>
              </a:r>
              <a:r>
                <a:rPr lang="en-GB" altLang="en-US" sz="2600" baseline="-25000" dirty="0">
                  <a:latin typeface="Times New Roman" pitchFamily="18" charset="0"/>
                </a:rPr>
                <a:t> </a:t>
              </a:r>
              <a:r>
                <a:rPr lang="en-GB" altLang="en-US" sz="2600" dirty="0">
                  <a:latin typeface="Times New Roman" pitchFamily="18" charset="0"/>
                </a:rPr>
                <a:t>chiral </a:t>
              </a:r>
              <a:r>
                <a:rPr lang="en-GB" altLang="en-US" sz="2600" i="1" dirty="0">
                  <a:latin typeface="Times New Roman" pitchFamily="18" charset="0"/>
                </a:rPr>
                <a:t>p</a:t>
              </a:r>
              <a:r>
                <a:rPr lang="en-GB" altLang="en-US" sz="2600" dirty="0">
                  <a:latin typeface="Times New Roman" pitchFamily="18" charset="0"/>
                </a:rPr>
                <a:t>-wave (</a:t>
              </a:r>
              <a:r>
                <a:rPr lang="en-GB" altLang="en-US" sz="2600" i="1" dirty="0">
                  <a:latin typeface="Times New Roman" pitchFamily="18" charset="0"/>
                </a:rPr>
                <a:t>E</a:t>
              </a:r>
              <a:r>
                <a:rPr lang="en-GB" altLang="en-US" sz="2600" i="1" baseline="-25000" dirty="0">
                  <a:latin typeface="Times New Roman" pitchFamily="18" charset="0"/>
                </a:rPr>
                <a:t>u</a:t>
              </a:r>
              <a:r>
                <a:rPr lang="en-GB" altLang="en-US" sz="2600" dirty="0">
                  <a:latin typeface="Times New Roman" pitchFamily="18" charset="0"/>
                </a:rPr>
                <a:t>)</a:t>
              </a:r>
              <a:endParaRPr lang="en-GB" altLang="en-US" sz="2600" baseline="-25000" dirty="0">
                <a:latin typeface="Times New Roman" pitchFamily="18" charset="0"/>
              </a:endParaRP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4864" y="3589057"/>
              <a:ext cx="2270125" cy="447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 Box 3">
              <a:extLst>
                <a:ext uri="{FF2B5EF4-FFF2-40B4-BE49-F238E27FC236}">
                  <a16:creationId xmlns:a16="http://schemas.microsoft.com/office/drawing/2014/main" id="{1C4F6AAD-B905-43C0-A461-F661309D6F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390" y="3978930"/>
              <a:ext cx="8723067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en-US" sz="2600" dirty="0">
                  <a:latin typeface="Times New Roman" pitchFamily="18" charset="0"/>
                </a:rPr>
                <a:t>UPt</a:t>
              </a:r>
              <a:r>
                <a:rPr lang="en-GB" altLang="en-US" sz="2600" baseline="-25000" dirty="0">
                  <a:latin typeface="Times New Roman" pitchFamily="18" charset="0"/>
                </a:rPr>
                <a:t>3</a:t>
              </a:r>
              <a:r>
                <a:rPr lang="en-GB" altLang="en-US" sz="2600" dirty="0">
                  <a:latin typeface="Times New Roman" pitchFamily="18" charset="0"/>
                </a:rPr>
                <a:t>:</a:t>
              </a:r>
              <a:r>
                <a:rPr lang="en-GB" altLang="en-US" sz="2600" baseline="-25000" dirty="0">
                  <a:latin typeface="Times New Roman" pitchFamily="18" charset="0"/>
                </a:rPr>
                <a:t>  </a:t>
              </a:r>
              <a:r>
                <a:rPr lang="en-GB" altLang="en-US" sz="2600" i="1" dirty="0">
                  <a:latin typeface="Times New Roman" pitchFamily="18" charset="0"/>
                </a:rPr>
                <a:t>E</a:t>
              </a:r>
              <a:r>
                <a:rPr lang="en-GB" altLang="en-US" sz="2600" i="1" baseline="-25000" dirty="0">
                  <a:latin typeface="Times New Roman" pitchFamily="18" charset="0"/>
                </a:rPr>
                <a:t>2u </a:t>
              </a:r>
              <a:r>
                <a:rPr lang="en-GB" altLang="en-US" sz="2600" dirty="0">
                  <a:latin typeface="Times New Roman" pitchFamily="18" charset="0"/>
                </a:rPr>
                <a:t>state</a:t>
              </a:r>
              <a:endParaRPr lang="en-GB" altLang="en-US" sz="2600" baseline="-25000" dirty="0">
                <a:latin typeface="Times New Roman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7805D7-7146-41A1-A8BB-B845F1958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73836" y="4032295"/>
              <a:ext cx="3250013" cy="374058"/>
            </a:xfrm>
            <a:prstGeom prst="rect">
              <a:avLst/>
            </a:prstGeom>
          </p:spPr>
        </p:pic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8833F241-3F06-44C2-95C8-4750D0A226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295" y="4499993"/>
              <a:ext cx="8666162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en-US" sz="2200" b="1" dirty="0">
                  <a:latin typeface="Times New Roman" pitchFamily="18" charset="0"/>
                </a:rPr>
                <a:t>N.B. Singlet </a:t>
              </a:r>
              <a:r>
                <a:rPr lang="en-GB" altLang="en-US" sz="2200" b="1" i="1" dirty="0">
                  <a:latin typeface="Times New Roman" pitchFamily="18" charset="0"/>
                </a:rPr>
                <a:t>E</a:t>
              </a:r>
              <a:r>
                <a:rPr lang="en-GB" altLang="en-US" sz="2200" b="1" baseline="-25000" dirty="0">
                  <a:latin typeface="Times New Roman" pitchFamily="18" charset="0"/>
                </a:rPr>
                <a:t>1g</a:t>
              </a:r>
              <a:r>
                <a:rPr lang="en-GB" altLang="en-US" sz="2200" b="1" dirty="0">
                  <a:latin typeface="Times New Roman" pitchFamily="18" charset="0"/>
                </a:rPr>
                <a:t> also break TRS (see also </a:t>
              </a:r>
              <a:r>
                <a:rPr lang="en-GB" altLang="en-US" sz="2200" b="1" i="1" dirty="0" err="1">
                  <a:latin typeface="Times New Roman" pitchFamily="18" charset="0"/>
                </a:rPr>
                <a:t>s</a:t>
              </a:r>
              <a:r>
                <a:rPr lang="en-GB" altLang="en-US" sz="2200" b="1" dirty="0" err="1">
                  <a:latin typeface="Times New Roman" pitchFamily="18" charset="0"/>
                </a:rPr>
                <a:t>+</a:t>
              </a:r>
              <a:r>
                <a:rPr lang="en-GB" altLang="en-US" sz="2200" b="1" i="1" dirty="0" err="1">
                  <a:latin typeface="Times New Roman" pitchFamily="18" charset="0"/>
                </a:rPr>
                <a:t>id</a:t>
              </a:r>
              <a:r>
                <a:rPr lang="en-GB" altLang="en-US" sz="2200" b="1" dirty="0">
                  <a:latin typeface="Times New Roman" pitchFamily="18" charset="0"/>
                </a:rPr>
                <a:t>)</a:t>
              </a:r>
            </a:p>
          </p:txBody>
        </p:sp>
      </p:grpSp>
      <p:sp>
        <p:nvSpPr>
          <p:cNvPr id="21" name="Text Box 3">
            <a:extLst>
              <a:ext uri="{FF2B5EF4-FFF2-40B4-BE49-F238E27FC236}">
                <a16:creationId xmlns:a16="http://schemas.microsoft.com/office/drawing/2014/main" id="{CEBF00F0-550B-4E7C-90CE-1BA307B5F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2508" y="3523576"/>
            <a:ext cx="262889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600" b="1" dirty="0">
                <a:solidFill>
                  <a:schemeClr val="accent1"/>
                </a:solidFill>
                <a:latin typeface="Times New Roman" pitchFamily="18" charset="0"/>
              </a:rPr>
              <a:t>Non-zero orbital moment </a:t>
            </a:r>
            <a:r>
              <a:rPr lang="en-GB" altLang="en-US" sz="2600" b="1" i="1" dirty="0">
                <a:solidFill>
                  <a:schemeClr val="accent1"/>
                </a:solidFill>
                <a:latin typeface="Times New Roman" pitchFamily="18" charset="0"/>
              </a:rPr>
              <a:t>L </a:t>
            </a:r>
            <a:r>
              <a:rPr lang="en-GB" altLang="en-US" sz="2600" b="1" dirty="0">
                <a:solidFill>
                  <a:schemeClr val="accent1"/>
                </a:solidFill>
                <a:latin typeface="Times New Roman" pitchFamily="18" charset="0"/>
              </a:rPr>
              <a:t>= +/-1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D44349E-9B04-44DA-8DF0-696705A03FD5}"/>
              </a:ext>
            </a:extLst>
          </p:cNvPr>
          <p:cNvGrpSpPr/>
          <p:nvPr/>
        </p:nvGrpSpPr>
        <p:grpSpPr>
          <a:xfrm>
            <a:off x="-1746643" y="2929993"/>
            <a:ext cx="13713132" cy="2854910"/>
            <a:chOff x="-1759109" y="4003090"/>
            <a:chExt cx="13713132" cy="285491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8036DC5-B2E7-40C4-8F77-CAB55B299379}"/>
                </a:ext>
              </a:extLst>
            </p:cNvPr>
            <p:cNvGrpSpPr/>
            <p:nvPr/>
          </p:nvGrpSpPr>
          <p:grpSpPr>
            <a:xfrm>
              <a:off x="65700" y="5803684"/>
              <a:ext cx="4157132" cy="835949"/>
              <a:chOff x="120292" y="5762740"/>
              <a:chExt cx="4157132" cy="83594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2A50F22-1E26-47BB-8F90-9606B99049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0292" y="5762740"/>
                <a:ext cx="2855254" cy="835949"/>
              </a:xfrm>
              <a:prstGeom prst="rect">
                <a:avLst/>
              </a:prstGeom>
            </p:spPr>
          </p:pic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8BB4EB0-56B5-4FF1-8A58-F5A157431364}"/>
                  </a:ext>
                </a:extLst>
              </p:cNvPr>
              <p:cNvGrpSpPr/>
              <p:nvPr/>
            </p:nvGrpSpPr>
            <p:grpSpPr>
              <a:xfrm>
                <a:off x="2989194" y="5916689"/>
                <a:ext cx="1288230" cy="392880"/>
                <a:chOff x="2989194" y="6176000"/>
                <a:chExt cx="1288230" cy="392880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A67F41C0-E3AE-4507-AF3D-721EEEBDDD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89194" y="6187880"/>
                  <a:ext cx="762000" cy="381000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697A8B07-383E-401D-BF13-588932EE1B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782124" y="6176000"/>
                  <a:ext cx="495300" cy="361950"/>
                </a:xfrm>
                <a:prstGeom prst="rect">
                  <a:avLst/>
                </a:prstGeom>
              </p:spPr>
            </p:pic>
          </p:grpSp>
        </p:grpSp>
        <p:sp>
          <p:nvSpPr>
            <p:cNvPr id="22" name="Text Box 3">
              <a:extLst>
                <a:ext uri="{FF2B5EF4-FFF2-40B4-BE49-F238E27FC236}">
                  <a16:creationId xmlns:a16="http://schemas.microsoft.com/office/drawing/2014/main" id="{A047A8CE-4003-4D46-B17F-CB0699E04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78" y="4132072"/>
              <a:ext cx="5346234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en-US" sz="2800" b="1" dirty="0">
                  <a:latin typeface="Times New Roman" pitchFamily="18" charset="0"/>
                </a:rPr>
                <a:t>Not all unitary triplet states break TRS!</a:t>
              </a:r>
            </a:p>
          </p:txBody>
        </p:sp>
        <p:sp>
          <p:nvSpPr>
            <p:cNvPr id="23" name="Text Box 3">
              <a:extLst>
                <a:ext uri="{FF2B5EF4-FFF2-40B4-BE49-F238E27FC236}">
                  <a16:creationId xmlns:a16="http://schemas.microsoft.com/office/drawing/2014/main" id="{A742943F-1866-4363-823C-95CC4B421E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78" y="5013398"/>
              <a:ext cx="8666162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en-US" sz="2600" dirty="0" err="1">
                  <a:latin typeface="Times New Roman" pitchFamily="18" charset="0"/>
                </a:rPr>
                <a:t>e.g</a:t>
              </a:r>
              <a:r>
                <a:rPr lang="en-GB" altLang="en-US" sz="2600" dirty="0">
                  <a:latin typeface="Times New Roman" pitchFamily="18" charset="0"/>
                </a:rPr>
                <a:t>  </a:t>
              </a:r>
              <a:r>
                <a:rPr lang="en-GB" altLang="en-US" sz="2600" dirty="0" err="1">
                  <a:latin typeface="Times New Roman" pitchFamily="18" charset="0"/>
                </a:rPr>
                <a:t>Balian</a:t>
              </a:r>
              <a:r>
                <a:rPr lang="en-GB" altLang="en-US" sz="2600" dirty="0">
                  <a:latin typeface="Times New Roman" pitchFamily="18" charset="0"/>
                </a:rPr>
                <a:t> – </a:t>
              </a:r>
              <a:r>
                <a:rPr lang="en-GB" altLang="en-US" sz="2600" dirty="0" err="1">
                  <a:latin typeface="Times New Roman" pitchFamily="18" charset="0"/>
                </a:rPr>
                <a:t>Werthamer</a:t>
              </a:r>
              <a:r>
                <a:rPr lang="en-GB" altLang="en-US" sz="2600" dirty="0">
                  <a:latin typeface="Times New Roman" pitchFamily="18" charset="0"/>
                </a:rPr>
                <a:t> phase </a:t>
              </a:r>
            </a:p>
            <a:p>
              <a:pPr eaLnBrk="1" hangingPunct="1"/>
              <a:r>
                <a:rPr lang="en-GB" altLang="en-US" sz="2600" dirty="0">
                  <a:latin typeface="Times New Roman" pitchFamily="18" charset="0"/>
                </a:rPr>
                <a:t>c.f. B-phase of </a:t>
              </a:r>
              <a:r>
                <a:rPr lang="en-GB" altLang="en-US" sz="2600" baseline="30000" dirty="0">
                  <a:latin typeface="Times New Roman" pitchFamily="18" charset="0"/>
                </a:rPr>
                <a:t>3</a:t>
              </a:r>
              <a:r>
                <a:rPr lang="en-GB" altLang="en-US" sz="2600" dirty="0">
                  <a:latin typeface="Times New Roman" pitchFamily="18" charset="0"/>
                </a:rPr>
                <a:t>He </a:t>
              </a:r>
              <a:endParaRPr lang="en-GB" altLang="en-US" sz="2600" baseline="-25000" dirty="0">
                <a:latin typeface="Times New Roman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7BAC68-65AA-4D84-BB60-8D2042BE2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58668" y="4003090"/>
              <a:ext cx="3893244" cy="2597950"/>
            </a:xfrm>
            <a:prstGeom prst="rect">
              <a:avLst/>
            </a:prstGeom>
          </p:spPr>
        </p:pic>
        <p:sp>
          <p:nvSpPr>
            <p:cNvPr id="30" name="Text Box 9">
              <a:extLst>
                <a:ext uri="{FF2B5EF4-FFF2-40B4-BE49-F238E27FC236}">
                  <a16:creationId xmlns:a16="http://schemas.microsoft.com/office/drawing/2014/main" id="{B331E502-7BA7-480F-88EA-04E5C2B866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3889" y="6519446"/>
              <a:ext cx="870013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GB" altLang="en-US" sz="1600" dirty="0">
                  <a:latin typeface="Times New Roman" pitchFamily="18" charset="0"/>
                </a:rPr>
                <a:t>AIP Conf. Proc. 789, 165 (2005)</a:t>
              </a:r>
            </a:p>
          </p:txBody>
        </p:sp>
        <p:sp>
          <p:nvSpPr>
            <p:cNvPr id="31" name="Text Box 9">
              <a:extLst>
                <a:ext uri="{FF2B5EF4-FFF2-40B4-BE49-F238E27FC236}">
                  <a16:creationId xmlns:a16="http://schemas.microsoft.com/office/drawing/2014/main" id="{4EB01A6D-52A4-4E99-97A0-CC3568BFE7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759109" y="6494685"/>
              <a:ext cx="870013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600" dirty="0">
                  <a:latin typeface="Times New Roman" pitchFamily="18" charset="0"/>
                </a:rPr>
                <a:t>R. </a:t>
              </a:r>
              <a:r>
                <a:rPr lang="en-US" altLang="en-US" sz="1600" dirty="0" err="1">
                  <a:latin typeface="Times New Roman" pitchFamily="18" charset="0"/>
                </a:rPr>
                <a:t>Balian</a:t>
              </a:r>
              <a:r>
                <a:rPr lang="en-US" altLang="en-US" sz="1600" dirty="0">
                  <a:latin typeface="Times New Roman" pitchFamily="18" charset="0"/>
                </a:rPr>
                <a:t> and N. R. </a:t>
              </a:r>
              <a:r>
                <a:rPr lang="en-US" altLang="en-US" sz="1600" dirty="0" err="1">
                  <a:latin typeface="Times New Roman" pitchFamily="18" charset="0"/>
                </a:rPr>
                <a:t>Werthamer</a:t>
              </a:r>
              <a:r>
                <a:rPr lang="en-US" altLang="en-US" sz="1600" dirty="0">
                  <a:latin typeface="Times New Roman" pitchFamily="18" charset="0"/>
                </a:rPr>
                <a:t> </a:t>
              </a:r>
              <a:r>
                <a:rPr lang="en-GB" altLang="en-US" sz="1600" dirty="0">
                  <a:latin typeface="Times New Roman" pitchFamily="18" charset="0"/>
                </a:rPr>
                <a:t>Phys. Rev. 131, 1553 (1963)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248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4EED1C6A-0C9E-4893-AC2E-4E85ABA2F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500"/>
            <a:ext cx="9390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TRS breaking and triplet superconductivity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13178E3A-2D75-44D6-96C7-A7B66F023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48" y="642824"/>
            <a:ext cx="851376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600" dirty="0">
                <a:latin typeface="Times New Roman" pitchFamily="18" charset="0"/>
              </a:rPr>
              <a:t>Triplet order parameter: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608A997-FD98-436A-9934-AF76FD78B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27092"/>
            <a:ext cx="5715000" cy="102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C2438DF-76A4-414A-8DDE-5E4A41D9D092}"/>
              </a:ext>
            </a:extLst>
          </p:cNvPr>
          <p:cNvGrpSpPr/>
          <p:nvPr/>
        </p:nvGrpSpPr>
        <p:grpSpPr>
          <a:xfrm>
            <a:off x="344962" y="2985688"/>
            <a:ext cx="8700134" cy="2151989"/>
            <a:chOff x="578800" y="5046500"/>
            <a:chExt cx="8700134" cy="2151989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D56D0AB-160E-4B9D-9EC3-DF6CF89ED1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025" y="6098959"/>
              <a:ext cx="2150269" cy="447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AF180FE-2E52-4EB2-9A1C-7302FA118927}"/>
                </a:ext>
              </a:extLst>
            </p:cNvPr>
            <p:cNvGrpSpPr/>
            <p:nvPr/>
          </p:nvGrpSpPr>
          <p:grpSpPr>
            <a:xfrm>
              <a:off x="578800" y="5046500"/>
              <a:ext cx="8700134" cy="2151989"/>
              <a:chOff x="578800" y="5046500"/>
              <a:chExt cx="8700134" cy="2151989"/>
            </a:xfrm>
          </p:grpSpPr>
          <p:sp>
            <p:nvSpPr>
              <p:cNvPr id="10" name="Text Box 3">
                <a:extLst>
                  <a:ext uri="{FF2B5EF4-FFF2-40B4-BE49-F238E27FC236}">
                    <a16:creationId xmlns:a16="http://schemas.microsoft.com/office/drawing/2014/main" id="{2694CE14-AB08-46F8-968C-DFFBE55C3A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0547" y="5046500"/>
                <a:ext cx="8513763" cy="4924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GB" altLang="en-US" sz="2600" b="1" i="1" dirty="0">
                    <a:solidFill>
                      <a:srgbClr val="FF0000"/>
                    </a:solidFill>
                    <a:latin typeface="Times New Roman" pitchFamily="18" charset="0"/>
                  </a:rPr>
                  <a:t>Non-unitary</a:t>
                </a:r>
                <a:r>
                  <a:rPr lang="en-GB" altLang="en-US" sz="2600" b="1" dirty="0">
                    <a:solidFill>
                      <a:srgbClr val="FF0000"/>
                    </a:solidFill>
                    <a:latin typeface="Times New Roman" pitchFamily="18" charset="0"/>
                  </a:rPr>
                  <a:t>:</a:t>
                </a:r>
                <a:r>
                  <a:rPr lang="en-GB" altLang="en-US" sz="2600" dirty="0">
                    <a:latin typeface="Times New Roman" pitchFamily="18" charset="0"/>
                  </a:rPr>
                  <a:t> </a:t>
                </a:r>
              </a:p>
            </p:txBody>
          </p:sp>
          <p:pic>
            <p:nvPicPr>
              <p:cNvPr id="11" name="Picture 3">
                <a:extLst>
                  <a:ext uri="{FF2B5EF4-FFF2-40B4-BE49-F238E27FC236}">
                    <a16:creationId xmlns:a16="http://schemas.microsoft.com/office/drawing/2014/main" id="{0B1EFFE7-76D8-487A-9880-BCDCFEEA24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350" y="5105396"/>
                <a:ext cx="2628900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4">
                <a:extLst>
                  <a:ext uri="{FF2B5EF4-FFF2-40B4-BE49-F238E27FC236}">
                    <a16:creationId xmlns:a16="http://schemas.microsoft.com/office/drawing/2014/main" id="{7338404B-ABBA-4B4D-A76D-54CD1A6785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9846" y="5635621"/>
                <a:ext cx="1924050" cy="41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Text Box 3">
                <a:extLst>
                  <a:ext uri="{FF2B5EF4-FFF2-40B4-BE49-F238E27FC236}">
                    <a16:creationId xmlns:a16="http://schemas.microsoft.com/office/drawing/2014/main" id="{EA2CFC8F-E557-4BB6-90DA-F154DFB7CB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99399" y="6054489"/>
                <a:ext cx="3304035" cy="4924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GB" altLang="en-US" sz="2600" dirty="0">
                    <a:latin typeface="Times New Roman" pitchFamily="18" charset="0"/>
                  </a:rPr>
                  <a:t>E.g. A</a:t>
                </a:r>
                <a:r>
                  <a:rPr lang="en-GB" altLang="en-US" sz="2600" baseline="-25000" dirty="0">
                    <a:latin typeface="Times New Roman" pitchFamily="18" charset="0"/>
                  </a:rPr>
                  <a:t>1</a:t>
                </a:r>
                <a:r>
                  <a:rPr lang="en-GB" altLang="en-US" sz="2600" dirty="0">
                    <a:latin typeface="Times New Roman" pitchFamily="18" charset="0"/>
                  </a:rPr>
                  <a:t> phase of </a:t>
                </a:r>
                <a:r>
                  <a:rPr lang="en-GB" altLang="en-US" sz="2600" baseline="30000" dirty="0">
                    <a:latin typeface="Times New Roman" pitchFamily="18" charset="0"/>
                  </a:rPr>
                  <a:t>3</a:t>
                </a:r>
                <a:r>
                  <a:rPr lang="en-GB" altLang="en-US" sz="2600" dirty="0">
                    <a:latin typeface="Times New Roman" pitchFamily="18" charset="0"/>
                  </a:rPr>
                  <a:t>He</a:t>
                </a:r>
                <a:endParaRPr lang="en-GB" altLang="en-US" sz="2600" baseline="-25000" dirty="0">
                  <a:latin typeface="Times New Roman" pitchFamily="18" charset="0"/>
                </a:endParaRPr>
              </a:p>
            </p:txBody>
          </p:sp>
          <p:sp>
            <p:nvSpPr>
              <p:cNvPr id="14" name="Text Box 9">
                <a:extLst>
                  <a:ext uri="{FF2B5EF4-FFF2-40B4-BE49-F238E27FC236}">
                    <a16:creationId xmlns:a16="http://schemas.microsoft.com/office/drawing/2014/main" id="{7CC628CB-8894-4239-BC38-9D07DFC0C0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8800" y="6859935"/>
                <a:ext cx="8700134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GB" altLang="en-US" sz="1600" dirty="0">
                    <a:latin typeface="Times New Roman" pitchFamily="18" charset="0"/>
                  </a:rPr>
                  <a:t>AIP Conf. Proc. 789, 165 (2005)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6613" y="638175"/>
            <a:ext cx="2117725" cy="2463800"/>
          </a:xfrm>
          <a:noFill/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30175" y="34925"/>
            <a:ext cx="91344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TRS breaking with fully open gaps</a:t>
            </a:r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175" y="3100388"/>
            <a:ext cx="3181350" cy="2305050"/>
          </a:xfr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52450" y="5407025"/>
            <a:ext cx="30543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200" b="1" dirty="0">
                <a:latin typeface="Times New Roman" pitchFamily="18" charset="0"/>
              </a:rPr>
              <a:t>Re</a:t>
            </a:r>
            <a:r>
              <a:rPr lang="en-GB" altLang="en-US" sz="2200" b="1" baseline="-25000" dirty="0">
                <a:latin typeface="Times New Roman" pitchFamily="18" charset="0"/>
              </a:rPr>
              <a:t>6</a:t>
            </a:r>
            <a:r>
              <a:rPr lang="en-GB" altLang="en-US" sz="2200" b="1" dirty="0">
                <a:latin typeface="Times New Roman" pitchFamily="18" charset="0"/>
              </a:rPr>
              <a:t>Zr </a:t>
            </a:r>
            <a:endParaRPr lang="en-GB" altLang="en-US" sz="2200" b="1" baseline="-25000" dirty="0">
              <a:latin typeface="Times New Roman" pitchFamily="18" charset="0"/>
            </a:endParaRPr>
          </a:p>
          <a:p>
            <a:pPr algn="ctr" eaLnBrk="1" hangingPunct="1"/>
            <a:r>
              <a:rPr lang="en-GB" altLang="en-US" sz="1600" dirty="0">
                <a:latin typeface="Times New Roman" pitchFamily="18" charset="0"/>
              </a:rPr>
              <a:t>Singh et al. PRL 112, 107002 (2014)</a:t>
            </a:r>
            <a:endParaRPr lang="en-GB" altLang="en-US" sz="1600" baseline="-25000" dirty="0">
              <a:latin typeface="Times New Roman" pitchFamily="18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865188" y="830263"/>
            <a:ext cx="2117725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>
                <a:latin typeface="Times New Roman" pitchFamily="18" charset="0"/>
              </a:rPr>
              <a:t>ZF-μSR </a:t>
            </a:r>
            <a:endParaRPr lang="en-GB" altLang="en-US" baseline="-25000">
              <a:latin typeface="Times New Roman" pitchFamily="18" charset="0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533400" y="4214813"/>
            <a:ext cx="2117725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>
                <a:latin typeface="Times New Roman" pitchFamily="18" charset="0"/>
              </a:rPr>
              <a:t>TF-μSR </a:t>
            </a:r>
            <a:endParaRPr lang="en-GB" altLang="en-US" baseline="-25000">
              <a:latin typeface="Times New Roman" pitchFamily="18" charset="0"/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3195638"/>
            <a:ext cx="2359649" cy="235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630238"/>
            <a:ext cx="2897188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4699000" y="1079500"/>
            <a:ext cx="21177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>
                <a:latin typeface="Times New Roman" pitchFamily="18" charset="0"/>
              </a:rPr>
              <a:t>ZF-μSR </a:t>
            </a:r>
            <a:endParaRPr lang="en-GB" altLang="en-US" baseline="-25000">
              <a:latin typeface="Times New Roman" pitchFamily="18" charset="0"/>
            </a:endParaRP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3733800" y="4214813"/>
            <a:ext cx="2117725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dirty="0">
                <a:latin typeface="Times New Roman" pitchFamily="18" charset="0"/>
              </a:rPr>
              <a:t>TF-</a:t>
            </a:r>
            <a:r>
              <a:rPr lang="en-GB" altLang="en-US" dirty="0" err="1">
                <a:latin typeface="Times New Roman" pitchFamily="18" charset="0"/>
              </a:rPr>
              <a:t>μSR</a:t>
            </a:r>
            <a:r>
              <a:rPr lang="en-GB" altLang="en-US" dirty="0">
                <a:latin typeface="Times New Roman" pitchFamily="18" charset="0"/>
              </a:rPr>
              <a:t> </a:t>
            </a:r>
            <a:endParaRPr lang="en-GB" altLang="en-US" baseline="-25000" dirty="0">
              <a:latin typeface="Times New Roman" pitchFamily="18" charset="0"/>
            </a:endParaRP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3802063" y="5525768"/>
            <a:ext cx="264318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200" b="1" dirty="0">
                <a:latin typeface="Times New Roman" pitchFamily="18" charset="0"/>
              </a:rPr>
              <a:t>La</a:t>
            </a:r>
            <a:r>
              <a:rPr lang="en-GB" altLang="en-US" sz="2200" b="1" baseline="-25000" dirty="0">
                <a:latin typeface="Times New Roman" pitchFamily="18" charset="0"/>
              </a:rPr>
              <a:t>7</a:t>
            </a:r>
            <a:r>
              <a:rPr lang="en-GB" altLang="en-US" sz="2200" b="1" dirty="0">
                <a:latin typeface="Times New Roman" pitchFamily="18" charset="0"/>
              </a:rPr>
              <a:t>Ir</a:t>
            </a:r>
            <a:r>
              <a:rPr lang="en-GB" altLang="en-US" sz="2200" b="1" baseline="-25000" dirty="0">
                <a:latin typeface="Times New Roman" pitchFamily="18" charset="0"/>
              </a:rPr>
              <a:t>3</a:t>
            </a:r>
            <a:r>
              <a:rPr lang="en-GB" altLang="en-US" sz="2200" dirty="0">
                <a:latin typeface="Times New Roman" pitchFamily="18" charset="0"/>
              </a:rPr>
              <a:t> </a:t>
            </a:r>
            <a:endParaRPr lang="en-GB" altLang="en-US" sz="2200" baseline="-25000" dirty="0">
              <a:latin typeface="Times New Roman" pitchFamily="18" charset="0"/>
            </a:endParaRPr>
          </a:p>
          <a:p>
            <a:pPr algn="ctr" eaLnBrk="1" hangingPunct="1"/>
            <a:r>
              <a:rPr lang="en-GB" altLang="en-US" sz="1600" dirty="0">
                <a:latin typeface="Times New Roman" pitchFamily="18" charset="0"/>
              </a:rPr>
              <a:t>Barker et al. PRL 115, 267001 (2015)</a:t>
            </a:r>
            <a:endParaRPr lang="en-GB" altLang="en-US" sz="1600" baseline="-25000" dirty="0">
              <a:latin typeface="Times New Roman" pitchFamily="18" charset="0"/>
            </a:endParaRPr>
          </a:p>
        </p:txBody>
      </p:sp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677863"/>
            <a:ext cx="2355850" cy="28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182" name="Group 14"/>
          <p:cNvGrpSpPr>
            <a:grpSpLocks noChangeAspect="1"/>
          </p:cNvGrpSpPr>
          <p:nvPr/>
        </p:nvGrpSpPr>
        <p:grpSpPr bwMode="auto">
          <a:xfrm>
            <a:off x="6345238" y="3579813"/>
            <a:ext cx="2671762" cy="1643062"/>
            <a:chOff x="0" y="0"/>
            <a:chExt cx="4262" cy="2621"/>
          </a:xfrm>
        </p:grpSpPr>
        <p:pic>
          <p:nvPicPr>
            <p:cNvPr id="7184" name="Picture 1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5"/>
              <a:ext cx="4262" cy="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85" name="Picture 1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7" y="0"/>
              <a:ext cx="855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7183" name="Text Box 17"/>
          <p:cNvSpPr txBox="1">
            <a:spLocks noChangeArrowheads="1"/>
          </p:cNvSpPr>
          <p:nvPr/>
        </p:nvSpPr>
        <p:spPr bwMode="auto">
          <a:xfrm>
            <a:off x="6448425" y="5381625"/>
            <a:ext cx="26701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200" b="1" dirty="0">
                <a:latin typeface="Times New Roman" pitchFamily="18" charset="0"/>
              </a:rPr>
              <a:t>Lu</a:t>
            </a:r>
            <a:r>
              <a:rPr lang="en-GB" altLang="en-US" sz="2200" b="1" baseline="-25000" dirty="0">
                <a:latin typeface="Times New Roman" pitchFamily="18" charset="0"/>
              </a:rPr>
              <a:t>5</a:t>
            </a:r>
            <a:r>
              <a:rPr lang="en-GB" altLang="en-US" sz="2200" b="1" dirty="0">
                <a:latin typeface="Times New Roman" pitchFamily="18" charset="0"/>
              </a:rPr>
              <a:t>Rh</a:t>
            </a:r>
            <a:r>
              <a:rPr lang="en-GB" altLang="en-US" sz="2200" b="1" baseline="-25000" dirty="0">
                <a:latin typeface="Times New Roman" pitchFamily="18" charset="0"/>
              </a:rPr>
              <a:t>6</a:t>
            </a:r>
            <a:r>
              <a:rPr lang="en-GB" altLang="en-US" sz="2200" b="1" dirty="0">
                <a:latin typeface="Times New Roman" pitchFamily="18" charset="0"/>
              </a:rPr>
              <a:t>Sn</a:t>
            </a:r>
            <a:r>
              <a:rPr lang="en-GB" altLang="en-US" sz="2200" b="1" baseline="-25000" dirty="0">
                <a:latin typeface="Times New Roman" pitchFamily="18" charset="0"/>
              </a:rPr>
              <a:t>18</a:t>
            </a:r>
            <a:r>
              <a:rPr lang="en-GB" altLang="en-US" sz="2200" b="1" dirty="0">
                <a:latin typeface="Times New Roman" pitchFamily="18" charset="0"/>
              </a:rPr>
              <a:t> </a:t>
            </a:r>
          </a:p>
          <a:p>
            <a:pPr algn="ctr" eaLnBrk="1" hangingPunct="1"/>
            <a:r>
              <a:rPr lang="en-GB" altLang="en-US" sz="1600" dirty="0">
                <a:latin typeface="Times New Roman" pitchFamily="18" charset="0"/>
              </a:rPr>
              <a:t>Bhattacharyya et al. PRB. 91, 060503(R) (2015)</a:t>
            </a:r>
            <a:endParaRPr lang="en-GB" altLang="en-US" sz="1600" baseline="-25000" dirty="0">
              <a:latin typeface="Times New Roman" pitchFamily="18" charset="0"/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01CE222C-B070-43BA-807A-7DC763D0F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88" y="6357481"/>
            <a:ext cx="2740924" cy="43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170" tIns="46990" rIns="90170" bIns="46990">
            <a:spAutoFit/>
          </a:bodyPr>
          <a:lstStyle/>
          <a:p>
            <a:pPr algn="just">
              <a:buSzPct val="100000"/>
              <a:buFont typeface="Wingdings" pitchFamily="2" charset="2"/>
              <a:buNone/>
              <a:defRPr/>
            </a:pPr>
            <a:r>
              <a:rPr lang="en-GB" altLang="en-US" sz="2200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Non-centrosymmetric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3B404B5D-7A1F-45C4-A74C-CD96585B0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132" y="6376515"/>
            <a:ext cx="2740924" cy="43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170" tIns="46990" rIns="90170" bIns="46990">
            <a:spAutoFit/>
          </a:bodyPr>
          <a:lstStyle/>
          <a:p>
            <a:pPr algn="just">
              <a:buSzPct val="100000"/>
              <a:buFont typeface="Wingdings" pitchFamily="2" charset="2"/>
              <a:buNone/>
              <a:defRPr/>
            </a:pPr>
            <a:r>
              <a:rPr lang="en-GB" altLang="en-US" sz="2200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Non-centrosymmetric</a:t>
            </a: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6C86A10C-3132-40E6-9EB2-CBCF2D23D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6713" y="6364202"/>
            <a:ext cx="2740924" cy="43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170" tIns="46990" rIns="90170" bIns="46990">
            <a:spAutoFit/>
          </a:bodyPr>
          <a:lstStyle/>
          <a:p>
            <a:pPr algn="just">
              <a:buSzPct val="100000"/>
              <a:buFont typeface="Wingdings" pitchFamily="2" charset="2"/>
              <a:buNone/>
              <a:defRPr/>
            </a:pPr>
            <a:r>
              <a:rPr lang="en-GB" altLang="en-US" sz="2200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Centrosymmetric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537252" y="2152727"/>
            <a:ext cx="6003237" cy="255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170" tIns="46990" rIns="90170" bIns="46990">
            <a:spAutoFit/>
          </a:bodyPr>
          <a:lstStyle/>
          <a:p>
            <a:pPr algn="just">
              <a:buSzPct val="100000"/>
              <a:buFont typeface="Wingdings" pitchFamily="2" charset="2"/>
              <a:buNone/>
              <a:defRPr/>
            </a:pPr>
            <a:endParaRPr lang="en-GB" altLang="en-US" sz="3200" dirty="0">
              <a:solidFill>
                <a:srgbClr val="FF0000"/>
              </a:solidFill>
              <a:latin typeface="Times New Roman" pitchFamily="18" charset="0"/>
              <a:cs typeface="Arial" pitchFamily="34" charset="0"/>
            </a:endParaRPr>
          </a:p>
          <a:p>
            <a:pPr algn="just">
              <a:buSzPct val="100000"/>
              <a:defRPr/>
            </a:pPr>
            <a:r>
              <a:rPr lang="en-GB" altLang="en-US" sz="32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Two </a:t>
            </a:r>
            <a:r>
              <a:rPr lang="en-GB" altLang="en-US" sz="3200" b="1" dirty="0" err="1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nodeless</a:t>
            </a:r>
            <a:r>
              <a:rPr lang="en-GB" altLang="en-US" sz="32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 gaps in LaNiC</a:t>
            </a:r>
            <a:r>
              <a:rPr lang="en-GB" altLang="en-US" sz="3200" b="1" baseline="-25000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2</a:t>
            </a:r>
            <a:r>
              <a:rPr lang="en-GB" altLang="en-US" sz="32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 and LaNiGa</a:t>
            </a:r>
            <a:r>
              <a:rPr lang="en-GB" altLang="en-US" sz="3200" b="1" baseline="-25000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2</a:t>
            </a:r>
            <a:r>
              <a:rPr lang="en-GB" altLang="en-US" sz="32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 – triplet pairing with even parity</a:t>
            </a:r>
          </a:p>
          <a:p>
            <a:pPr algn="just">
              <a:buSzPct val="100000"/>
              <a:buFont typeface="Wingdings" pitchFamily="2" charset="2"/>
              <a:buNone/>
              <a:defRPr/>
            </a:pPr>
            <a:r>
              <a:rPr lang="en-GB" altLang="en-US" sz="3200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1823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84150" y="123825"/>
            <a:ext cx="85931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The case of LaNiC</a:t>
            </a:r>
            <a:r>
              <a:rPr lang="en-GB" altLang="en-US" sz="3200" b="1" baseline="-25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2</a:t>
            </a: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 and LaNiGa</a:t>
            </a:r>
            <a:r>
              <a:rPr lang="en-GB" altLang="en-US" sz="3200" b="1" baseline="-25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2</a:t>
            </a:r>
            <a:endParaRPr lang="en-GB" altLang="en-US" sz="32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901700" y="4629150"/>
            <a:ext cx="37496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 b="1" dirty="0">
                <a:latin typeface="Times New Roman" pitchFamily="18" charset="0"/>
              </a:rPr>
              <a:t>LaNiC</a:t>
            </a:r>
            <a:r>
              <a:rPr lang="en-GB" altLang="en-US" sz="2400" b="1" baseline="-25000" dirty="0">
                <a:latin typeface="Times New Roman" pitchFamily="18" charset="0"/>
              </a:rPr>
              <a:t>2</a:t>
            </a:r>
            <a:endParaRPr lang="en-GB" altLang="en-US" sz="2400" b="1" dirty="0">
              <a:latin typeface="Times New Roman" pitchFamily="18" charset="0"/>
            </a:endParaRPr>
          </a:p>
          <a:p>
            <a:pPr algn="ctr" eaLnBrk="1" hangingPunct="1"/>
            <a:r>
              <a:rPr lang="en-GB" altLang="en-US" sz="2400" dirty="0">
                <a:latin typeface="Times New Roman" pitchFamily="18" charset="0"/>
              </a:rPr>
              <a:t>Orthorhombic </a:t>
            </a:r>
            <a:r>
              <a:rPr lang="en-GB" altLang="en-US" sz="2400" i="1" dirty="0" err="1">
                <a:latin typeface="Times New Roman" pitchFamily="18" charset="0"/>
              </a:rPr>
              <a:t>noncentrosymmetric</a:t>
            </a:r>
            <a:endParaRPr lang="en-GB" altLang="en-US" sz="2400" dirty="0">
              <a:latin typeface="Times New Roman" pitchFamily="18" charset="0"/>
            </a:endParaRPr>
          </a:p>
          <a:p>
            <a:pPr algn="ctr" eaLnBrk="1" hangingPunct="1"/>
            <a:endParaRPr lang="en-GB" altLang="en-US" sz="2400" dirty="0">
              <a:latin typeface="Times New Roman" pitchFamily="18" charset="0"/>
            </a:endParaRPr>
          </a:p>
        </p:txBody>
      </p:sp>
      <p:grpSp>
        <p:nvGrpSpPr>
          <p:cNvPr id="9220" name="Group 4"/>
          <p:cNvGrpSpPr>
            <a:grpSpLocks noChangeAspect="1"/>
          </p:cNvGrpSpPr>
          <p:nvPr/>
        </p:nvGrpSpPr>
        <p:grpSpPr bwMode="auto">
          <a:xfrm>
            <a:off x="715963" y="908050"/>
            <a:ext cx="3368675" cy="3732213"/>
            <a:chOff x="0" y="0"/>
            <a:chExt cx="5842" cy="6472"/>
          </a:xfrm>
        </p:grpSpPr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0"/>
              <a:ext cx="5425" cy="5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22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32"/>
              <a:ext cx="1410" cy="2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893763"/>
            <a:ext cx="1554162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4829175" y="4629150"/>
            <a:ext cx="374808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 b="1" dirty="0">
                <a:latin typeface="Times New Roman" pitchFamily="18" charset="0"/>
              </a:rPr>
              <a:t>LaNiGa</a:t>
            </a:r>
            <a:r>
              <a:rPr lang="en-GB" altLang="en-US" sz="2400" b="1" baseline="-25000" dirty="0">
                <a:latin typeface="Times New Roman" pitchFamily="18" charset="0"/>
              </a:rPr>
              <a:t>2</a:t>
            </a:r>
            <a:endParaRPr lang="en-GB" altLang="en-US" sz="2400" b="1" dirty="0">
              <a:latin typeface="Times New Roman" pitchFamily="18" charset="0"/>
            </a:endParaRPr>
          </a:p>
          <a:p>
            <a:pPr algn="ctr" eaLnBrk="1" hangingPunct="1"/>
            <a:r>
              <a:rPr lang="en-GB" altLang="en-US" sz="2400" dirty="0">
                <a:latin typeface="Times New Roman" pitchFamily="18" charset="0"/>
              </a:rPr>
              <a:t>Orthorhombic </a:t>
            </a:r>
            <a:r>
              <a:rPr lang="en-GB" altLang="en-US" sz="2400" i="1" dirty="0" err="1">
                <a:latin typeface="Times New Roman" pitchFamily="18" charset="0"/>
              </a:rPr>
              <a:t>centrosymmetric</a:t>
            </a:r>
            <a:endParaRPr lang="en-GB" altLang="en-US" sz="2400" i="1" dirty="0">
              <a:latin typeface="Times New Roman" pitchFamily="18" charset="0"/>
            </a:endParaRPr>
          </a:p>
          <a:p>
            <a:pPr algn="ctr" eaLnBrk="1" hangingPunct="1"/>
            <a:endParaRPr lang="en-GB" altLang="en-US" sz="2400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1168400"/>
            <a:ext cx="4325937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30175" y="136525"/>
            <a:ext cx="91344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TRS breaking in LaNiC</a:t>
            </a:r>
            <a:r>
              <a:rPr lang="en-GB" altLang="en-US" sz="3200" b="1" baseline="-25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and LaNiGa</a:t>
            </a:r>
            <a:r>
              <a:rPr lang="en-GB" altLang="en-US" sz="3200" b="1" baseline="-25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GB" alt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None/>
              <a:defRPr/>
            </a:pPr>
            <a:endParaRPr lang="en-GB" alt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244" name="Group 4"/>
          <p:cNvGrpSpPr>
            <a:grpSpLocks noChangeAspect="1"/>
          </p:cNvGrpSpPr>
          <p:nvPr/>
        </p:nvGrpSpPr>
        <p:grpSpPr bwMode="auto">
          <a:xfrm>
            <a:off x="5619750" y="1270000"/>
            <a:ext cx="2390775" cy="2759075"/>
            <a:chOff x="0" y="0"/>
            <a:chExt cx="3480" cy="4019"/>
          </a:xfrm>
        </p:grpSpPr>
        <p:pic>
          <p:nvPicPr>
            <p:cNvPr id="1024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480" cy="3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24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" y="3615"/>
              <a:ext cx="2070" cy="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611188" y="5319229"/>
            <a:ext cx="78882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800" b="1" dirty="0">
                <a:solidFill>
                  <a:srgbClr val="FF0000"/>
                </a:solidFill>
                <a:latin typeface="Times New Roman" pitchFamily="18" charset="0"/>
              </a:rPr>
              <a:t>Zero field </a:t>
            </a:r>
            <a:r>
              <a:rPr lang="en-GB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μSR</a:t>
            </a:r>
            <a:r>
              <a:rPr lang="en-GB" altLang="en-US" sz="2800" b="1" dirty="0">
                <a:solidFill>
                  <a:srgbClr val="FF0000"/>
                </a:solidFill>
                <a:latin typeface="Times New Roman" pitchFamily="18" charset="0"/>
              </a:rPr>
              <a:t> indicates that TRS is broken in both LaNiC</a:t>
            </a:r>
            <a:r>
              <a:rPr lang="en-GB" altLang="en-US" sz="2800" b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GB" altLang="en-US" sz="2800" b="1" dirty="0">
                <a:solidFill>
                  <a:srgbClr val="FF0000"/>
                </a:solidFill>
                <a:latin typeface="Times New Roman" pitchFamily="18" charset="0"/>
              </a:rPr>
              <a:t> and LaNiGa</a:t>
            </a:r>
            <a:r>
              <a:rPr lang="en-GB" altLang="en-US" sz="2800" b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828675" y="4340225"/>
            <a:ext cx="32893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200" b="1" dirty="0">
                <a:latin typeface="Times New Roman" pitchFamily="18" charset="0"/>
              </a:rPr>
              <a:t>LaNiC</a:t>
            </a:r>
            <a:r>
              <a:rPr lang="en-GB" altLang="en-US" sz="2200" b="1" baseline="-25000" dirty="0">
                <a:latin typeface="Times New Roman" pitchFamily="18" charset="0"/>
              </a:rPr>
              <a:t>2 </a:t>
            </a:r>
            <a:endParaRPr lang="en-GB" altLang="en-US" sz="2200" b="1" dirty="0">
              <a:latin typeface="Times New Roman" pitchFamily="18" charset="0"/>
            </a:endParaRPr>
          </a:p>
          <a:p>
            <a:pPr algn="ctr" eaLnBrk="1" hangingPunct="1"/>
            <a:r>
              <a:rPr lang="en-GB" altLang="en-US" dirty="0">
                <a:latin typeface="Times New Roman" pitchFamily="18" charset="0"/>
              </a:rPr>
              <a:t>Hillier et al. PRL 102, 117007 (2009)  </a:t>
            </a:r>
            <a:endParaRPr lang="en-GB" altLang="en-US" dirty="0"/>
          </a:p>
        </p:txBody>
      </p:sp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5272088" y="4286250"/>
            <a:ext cx="356235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200" b="1" dirty="0">
                <a:latin typeface="Times New Roman" pitchFamily="18" charset="0"/>
              </a:rPr>
              <a:t>LaNiGa</a:t>
            </a:r>
            <a:r>
              <a:rPr lang="en-GB" altLang="en-US" sz="2200" b="1" baseline="-25000" dirty="0">
                <a:latin typeface="Times New Roman" pitchFamily="18" charset="0"/>
              </a:rPr>
              <a:t>2</a:t>
            </a:r>
            <a:r>
              <a:rPr lang="en-GB" altLang="en-US" baseline="-25000" dirty="0">
                <a:latin typeface="Times New Roman" pitchFamily="18" charset="0"/>
              </a:rPr>
              <a:t> </a:t>
            </a:r>
          </a:p>
          <a:p>
            <a:pPr algn="ctr" eaLnBrk="1" hangingPunct="1"/>
            <a:r>
              <a:rPr lang="en-GB" altLang="en-US" dirty="0">
                <a:latin typeface="Times New Roman" pitchFamily="18" charset="0"/>
              </a:rPr>
              <a:t>Hillier et al. PRL 109, 097001 (2012) </a:t>
            </a:r>
            <a:endParaRPr lang="en-GB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327" y="3326925"/>
            <a:ext cx="3305681" cy="26183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567" y="751816"/>
            <a:ext cx="3421200" cy="2618348"/>
          </a:xfrm>
          <a:noFill/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32566" y="49213"/>
            <a:ext cx="87435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Penetration depth and superfluid density</a:t>
            </a:r>
            <a:endParaRPr lang="en-GB" altLang="en-US" sz="32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1113" y="6090012"/>
            <a:ext cx="37480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 b="1" dirty="0">
                <a:latin typeface="Times New Roman" pitchFamily="18" charset="0"/>
              </a:rPr>
              <a:t>J. Chen et al. New J. Phys. 15, 053005 (2013)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D5DEB3CC-C72E-4825-9A62-5DE41DA1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51816"/>
            <a:ext cx="4304144" cy="312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36">
            <a:extLst>
              <a:ext uri="{FF2B5EF4-FFF2-40B4-BE49-F238E27FC236}">
                <a16:creationId xmlns:a16="http://schemas.microsoft.com/office/drawing/2014/main" id="{040EF494-8CC9-4957-908B-F086940B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411" y="6150114"/>
            <a:ext cx="3917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 b="1" dirty="0">
                <a:latin typeface="Times New Roman" pitchFamily="18" charset="0"/>
              </a:rPr>
              <a:t>Z. F. </a:t>
            </a:r>
            <a:r>
              <a:rPr lang="en-GB" altLang="en-US" sz="1600" b="1" dirty="0" err="1">
                <a:latin typeface="Times New Roman" pitchFamily="18" charset="0"/>
              </a:rPr>
              <a:t>Weng</a:t>
            </a:r>
            <a:r>
              <a:rPr lang="en-GB" altLang="en-US" sz="1600" b="1" dirty="0">
                <a:latin typeface="Times New Roman" pitchFamily="18" charset="0"/>
              </a:rPr>
              <a:t> et al. Phys. Rev. </a:t>
            </a:r>
            <a:r>
              <a:rPr lang="en-GB" altLang="en-US" sz="1600" b="1" dirty="0" err="1">
                <a:latin typeface="Times New Roman" pitchFamily="18" charset="0"/>
              </a:rPr>
              <a:t>Lett</a:t>
            </a:r>
            <a:r>
              <a:rPr lang="en-GB" altLang="en-US" sz="1600" b="1" dirty="0">
                <a:latin typeface="Times New Roman" pitchFamily="18" charset="0"/>
              </a:rPr>
              <a:t>. 117, 027001 (2016) 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781E6BFE-40CA-4729-B18A-3D3A89607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135" y="3967966"/>
            <a:ext cx="3282502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GB" altLang="en-US" sz="2600" b="1" dirty="0">
                <a:solidFill>
                  <a:srgbClr val="FF0000"/>
                </a:solidFill>
                <a:latin typeface="Times New Roman" pitchFamily="18" charset="0"/>
              </a:rPr>
              <a:t>TRS breaking and </a:t>
            </a:r>
            <a:r>
              <a:rPr lang="en-GB" altLang="en-US" sz="2600" b="1" dirty="0" err="1">
                <a:solidFill>
                  <a:srgbClr val="FF0000"/>
                </a:solidFill>
                <a:latin typeface="Times New Roman" pitchFamily="18" charset="0"/>
              </a:rPr>
              <a:t>nodeless</a:t>
            </a:r>
            <a:r>
              <a:rPr lang="en-GB" altLang="en-US" sz="2600" b="1" dirty="0">
                <a:solidFill>
                  <a:srgbClr val="FF0000"/>
                </a:solidFill>
                <a:latin typeface="Times New Roman" pitchFamily="18" charset="0"/>
              </a:rPr>
              <a:t>, two gap superconductivity are common features of LaNiC</a:t>
            </a:r>
            <a:r>
              <a:rPr lang="en-GB" altLang="en-US" sz="2600" b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GB" altLang="en-US" sz="2600" b="1" dirty="0">
                <a:solidFill>
                  <a:srgbClr val="FF0000"/>
                </a:solidFill>
                <a:latin typeface="Times New Roman" pitchFamily="18" charset="0"/>
              </a:rPr>
              <a:t> and LaNiGa</a:t>
            </a:r>
            <a:r>
              <a:rPr lang="en-GB" altLang="en-US" sz="2600" b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65112" y="57150"/>
            <a:ext cx="863184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TRS breaking in LaNiGa</a:t>
            </a:r>
            <a:r>
              <a:rPr lang="en-GB" altLang="en-US" sz="3200" b="1" baseline="-25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2 </a:t>
            </a: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and LaNiC</a:t>
            </a:r>
            <a:r>
              <a:rPr lang="en-GB" altLang="en-US" sz="3200" b="1" baseline="-25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715963" y="684213"/>
            <a:ext cx="77962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Arial" charset="0"/>
              <a:buAutoNum type="arabicPeriod"/>
            </a:pPr>
            <a:r>
              <a:rPr lang="en-GB" altLang="en-US" sz="2400" dirty="0">
                <a:latin typeface="Times New Roman" pitchFamily="18" charset="0"/>
              </a:rPr>
              <a:t> TRS breaking spin-singlet or unitary triplet pairing</a:t>
            </a:r>
          </a:p>
          <a:p>
            <a:pPr algn="ctr" eaLnBrk="1" hangingPunct="1">
              <a:buFont typeface="Arial" charset="0"/>
              <a:buAutoNum type="arabicPeriod"/>
            </a:pPr>
            <a:endParaRPr lang="en-GB" altLang="en-US" sz="2400" dirty="0">
              <a:latin typeface="Times New Roman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39750" y="1679575"/>
            <a:ext cx="8357209" cy="2129108"/>
            <a:chOff x="539750" y="2568575"/>
            <a:chExt cx="8357209" cy="2129108"/>
          </a:xfrm>
        </p:grpSpPr>
        <p:pic>
          <p:nvPicPr>
            <p:cNvPr id="1536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2568575"/>
              <a:ext cx="4191940" cy="2023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36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2447" y="2581922"/>
              <a:ext cx="4354512" cy="2115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5368" name="Text Box 9"/>
          <p:cNvSpPr txBox="1">
            <a:spLocks noChangeArrowheads="1"/>
          </p:cNvSpPr>
          <p:nvPr/>
        </p:nvSpPr>
        <p:spPr bwMode="auto">
          <a:xfrm>
            <a:off x="554991" y="3745183"/>
            <a:ext cx="870013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 b="1" dirty="0">
                <a:latin typeface="Times New Roman" pitchFamily="18" charset="0"/>
              </a:rPr>
              <a:t>All the </a:t>
            </a:r>
            <a:r>
              <a:rPr lang="en-GB" altLang="en-US" sz="2400" b="1" dirty="0" err="1">
                <a:latin typeface="Times New Roman" pitchFamily="18" charset="0"/>
              </a:rPr>
              <a:t>irreps</a:t>
            </a:r>
            <a:r>
              <a:rPr lang="en-GB" altLang="en-US" sz="2400" b="1" dirty="0">
                <a:latin typeface="Times New Roman" pitchFamily="18" charset="0"/>
              </a:rPr>
              <a:t> of </a:t>
            </a:r>
            <a:r>
              <a:rPr lang="en-GB" altLang="en-US" sz="2400" b="1" dirty="0" err="1">
                <a:latin typeface="Times New Roman" pitchFamily="18" charset="0"/>
              </a:rPr>
              <a:t>G</a:t>
            </a:r>
            <a:r>
              <a:rPr lang="en-GB" altLang="en-US" sz="2400" b="1" baseline="-25000" dirty="0" err="1">
                <a:latin typeface="Times New Roman" pitchFamily="18" charset="0"/>
              </a:rPr>
              <a:t>c</a:t>
            </a:r>
            <a:r>
              <a:rPr lang="en-GB" altLang="en-US" sz="2400" b="1" dirty="0">
                <a:latin typeface="Times New Roman" pitchFamily="18" charset="0"/>
              </a:rPr>
              <a:t> are one dimensional and the TRS breaking states are all non-unitary triplet</a:t>
            </a:r>
          </a:p>
          <a:p>
            <a:pPr algn="ctr" eaLnBrk="1" hangingPunct="1"/>
            <a:r>
              <a:rPr lang="en-GB" altLang="en-US" sz="1600" dirty="0">
                <a:latin typeface="Times New Roman" pitchFamily="18" charset="0"/>
              </a:rPr>
              <a:t>[PRL 102, 117007 (2009), PRL 109, 097001 (2012)] </a:t>
            </a:r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1790700" y="862011"/>
            <a:ext cx="5918200" cy="1984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93699" y="1169988"/>
            <a:ext cx="85032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400" dirty="0">
                <a:latin typeface="Times New Roman" pitchFamily="18" charset="0"/>
              </a:rPr>
              <a:t>Symmetry analysis of the  point group:</a:t>
            </a: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V="1">
            <a:off x="1447801" y="1985505"/>
            <a:ext cx="1416520" cy="16287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V="1">
            <a:off x="5497511" y="1847076"/>
            <a:ext cx="1131889" cy="171640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 flipV="1">
            <a:off x="1560512" y="1986776"/>
            <a:ext cx="1182688" cy="1627504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flipH="1" flipV="1">
            <a:off x="5497512" y="1847076"/>
            <a:ext cx="1182688" cy="1627504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20041" y="5575518"/>
            <a:ext cx="87001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 b="1" dirty="0">
                <a:latin typeface="Times New Roman" pitchFamily="18" charset="0"/>
              </a:rPr>
              <a:t>All the odd parity, triplet TRS breaking states have nodes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47222" y="4938713"/>
            <a:ext cx="77962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 dirty="0">
                <a:latin typeface="Times New Roman" pitchFamily="18" charset="0"/>
              </a:rPr>
              <a:t>2. Odd parity, non-unitary spin triplet states.</a:t>
            </a:r>
          </a:p>
          <a:p>
            <a:pPr algn="ctr" eaLnBrk="1" hangingPunct="1">
              <a:buFont typeface="Arial" charset="0"/>
              <a:buAutoNum type="arabicPeriod"/>
            </a:pPr>
            <a:endParaRPr lang="en-GB" altLang="en-US" sz="2400" dirty="0">
              <a:latin typeface="Times New Roman" pitchFamily="18" charset="0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V="1">
            <a:off x="1772590" y="5155774"/>
            <a:ext cx="5918200" cy="1984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31376"/>
          <a:stretch/>
        </p:blipFill>
        <p:spPr bwMode="auto">
          <a:xfrm>
            <a:off x="5376361" y="1227369"/>
            <a:ext cx="1775142" cy="40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/>
      <p:bldP spid="12298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5112" y="57150"/>
            <a:ext cx="863184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TRS breaking in LaNiGa</a:t>
            </a:r>
            <a:r>
              <a:rPr lang="en-GB" altLang="en-US" sz="3200" b="1" baseline="-25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2 </a:t>
            </a: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and LaNiC</a:t>
            </a:r>
            <a:r>
              <a:rPr lang="en-GB" altLang="en-US" sz="3200" b="1" baseline="-25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65112" y="886470"/>
            <a:ext cx="88788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 dirty="0">
                <a:latin typeface="Times New Roman" pitchFamily="18" charset="0"/>
              </a:rPr>
              <a:t>Cf. Unitary chiral </a:t>
            </a:r>
            <a:r>
              <a:rPr lang="en-GB" altLang="en-US" sz="2400" i="1" dirty="0">
                <a:latin typeface="Times New Roman" pitchFamily="18" charset="0"/>
              </a:rPr>
              <a:t>p</a:t>
            </a:r>
            <a:r>
              <a:rPr lang="en-GB" altLang="en-US" sz="2400" dirty="0">
                <a:latin typeface="Times New Roman" pitchFamily="18" charset="0"/>
              </a:rPr>
              <a:t>-wave state in Sr</a:t>
            </a:r>
            <a:r>
              <a:rPr lang="en-GB" altLang="en-US" sz="2400" baseline="-25000" dirty="0">
                <a:latin typeface="Times New Roman" pitchFamily="18" charset="0"/>
              </a:rPr>
              <a:t>2</a:t>
            </a:r>
            <a:r>
              <a:rPr lang="en-GB" altLang="en-US" sz="2400" dirty="0">
                <a:latin typeface="Times New Roman" pitchFamily="18" charset="0"/>
              </a:rPr>
              <a:t>RuO</a:t>
            </a:r>
            <a:r>
              <a:rPr lang="en-GB" altLang="en-US" sz="2400" baseline="-25000" dirty="0">
                <a:latin typeface="Times New Roman" pitchFamily="18" charset="0"/>
              </a:rPr>
              <a:t>4</a:t>
            </a:r>
            <a:r>
              <a:rPr lang="en-GB" altLang="en-US" sz="2400" dirty="0">
                <a:latin typeface="Times New Roman" pitchFamily="18" charset="0"/>
              </a:rPr>
              <a:t> – point group D</a:t>
            </a:r>
            <a:r>
              <a:rPr lang="en-GB" altLang="en-US" sz="2400" baseline="-25000" dirty="0">
                <a:latin typeface="Times New Roman" pitchFamily="18" charset="0"/>
              </a:rPr>
              <a:t>4h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54991" y="4392613"/>
            <a:ext cx="87001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 dirty="0">
                <a:latin typeface="Times New Roman" pitchFamily="18" charset="0"/>
              </a:rPr>
              <a:t>AIP Conf. Proc. 789, 165 (2005)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28598" y="4987339"/>
            <a:ext cx="850325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600" b="1" dirty="0">
                <a:solidFill>
                  <a:srgbClr val="FF0000"/>
                </a:solidFill>
                <a:latin typeface="Times New Roman" pitchFamily="18" charset="0"/>
              </a:rPr>
              <a:t>Two dimensional </a:t>
            </a:r>
            <a:r>
              <a:rPr lang="en-GB" altLang="en-US" sz="2600" b="1" dirty="0" err="1">
                <a:solidFill>
                  <a:srgbClr val="FF0000"/>
                </a:solidFill>
                <a:latin typeface="Times New Roman" pitchFamily="18" charset="0"/>
              </a:rPr>
              <a:t>E</a:t>
            </a:r>
            <a:r>
              <a:rPr lang="en-GB" altLang="en-US" sz="2600" b="1" baseline="-25000" dirty="0" err="1">
                <a:solidFill>
                  <a:srgbClr val="FF0000"/>
                </a:solidFill>
                <a:latin typeface="Times New Roman" pitchFamily="18" charset="0"/>
              </a:rPr>
              <a:t>u</a:t>
            </a:r>
            <a:r>
              <a:rPr lang="en-GB" altLang="en-US" sz="2600" b="1" dirty="0">
                <a:solidFill>
                  <a:srgbClr val="FF0000"/>
                </a:solidFill>
                <a:latin typeface="Times New Roman" pitchFamily="18" charset="0"/>
              </a:rPr>
              <a:t> representation:</a:t>
            </a:r>
            <a:endParaRPr lang="en-GB" altLang="en-US" sz="2600" b="1" baseline="-25000" dirty="0">
              <a:latin typeface="Times New Roman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73250" y="1740936"/>
            <a:ext cx="5683250" cy="2651677"/>
            <a:chOff x="1873250" y="1740936"/>
            <a:chExt cx="5683250" cy="265167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250" y="1740936"/>
              <a:ext cx="5683250" cy="26516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椭圆 4"/>
            <p:cNvSpPr/>
            <p:nvPr/>
          </p:nvSpPr>
          <p:spPr bwMode="auto">
            <a:xfrm>
              <a:off x="1968500" y="3937000"/>
              <a:ext cx="5588000" cy="455613"/>
            </a:xfrm>
            <a:prstGeom prst="ellips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04798" y="5601404"/>
            <a:ext cx="85032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400" dirty="0">
                <a:latin typeface="Times New Roman" pitchFamily="18" charset="0"/>
              </a:rPr>
              <a:t>TRS breaking chiral p-wave state: (</a:t>
            </a:r>
            <a:r>
              <a:rPr lang="en-GB" altLang="en-US" sz="2400" i="1" dirty="0">
                <a:latin typeface="Times New Roman" pitchFamily="18" charset="0"/>
              </a:rPr>
              <a:t>a</a:t>
            </a:r>
            <a:r>
              <a:rPr lang="en-GB" altLang="en-US" sz="2400" baseline="-25000" dirty="0">
                <a:latin typeface="Times New Roman" pitchFamily="18" charset="0"/>
              </a:rPr>
              <a:t>1</a:t>
            </a:r>
            <a:r>
              <a:rPr lang="en-GB" altLang="en-US" sz="2400" dirty="0">
                <a:latin typeface="Times New Roman" pitchFamily="18" charset="0"/>
              </a:rPr>
              <a:t>,</a:t>
            </a:r>
            <a:r>
              <a:rPr lang="en-GB" altLang="en-US" sz="2400" i="1" dirty="0">
                <a:latin typeface="Times New Roman" pitchFamily="18" charset="0"/>
              </a:rPr>
              <a:t>a</a:t>
            </a:r>
            <a:r>
              <a:rPr lang="en-GB" altLang="en-US" sz="2400" baseline="-25000" dirty="0">
                <a:latin typeface="Times New Roman" pitchFamily="18" charset="0"/>
              </a:rPr>
              <a:t>2</a:t>
            </a:r>
            <a:r>
              <a:rPr lang="en-GB" altLang="en-US" sz="2400" dirty="0">
                <a:latin typeface="Times New Roman" pitchFamily="18" charset="0"/>
              </a:rPr>
              <a:t>) = (1,</a:t>
            </a:r>
            <a:r>
              <a:rPr lang="en-GB" altLang="en-US" sz="2400" i="1" dirty="0">
                <a:latin typeface="Times New Roman" pitchFamily="18" charset="0"/>
              </a:rPr>
              <a:t>i</a:t>
            </a:r>
            <a:r>
              <a:rPr lang="en-GB" altLang="en-US" sz="2400" dirty="0">
                <a:latin typeface="Times New Roman" pitchFamily="18" charset="0"/>
              </a:rPr>
              <a:t>) </a:t>
            </a:r>
            <a:endParaRPr lang="en-GB" altLang="en-US" sz="2400" b="1" baseline="-25000" dirty="0"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026728"/>
            <a:ext cx="298450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18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>
            <a:spLocks noChangeArrowheads="1"/>
          </p:cNvSpPr>
          <p:nvPr/>
        </p:nvSpPr>
        <p:spPr bwMode="auto">
          <a:xfrm>
            <a:off x="0" y="23813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chemeClr val="hlink"/>
                </a:solidFill>
                <a:latin typeface="Times New Roman" pitchFamily="18" charset="0"/>
                <a:sym typeface="Times New Roman" pitchFamily="18" charset="0"/>
              </a:rPr>
              <a:t>Acknowledgements</a:t>
            </a:r>
          </a:p>
        </p:txBody>
      </p:sp>
      <p:sp>
        <p:nvSpPr>
          <p:cNvPr id="3075" name="TextBox 16"/>
          <p:cNvSpPr>
            <a:spLocks noChangeArrowheads="1"/>
          </p:cNvSpPr>
          <p:nvPr/>
        </p:nvSpPr>
        <p:spPr bwMode="auto">
          <a:xfrm>
            <a:off x="179388" y="3535363"/>
            <a:ext cx="309562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22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  <a:p>
            <a:endParaRPr lang="en-US" b="1">
              <a:solidFill>
                <a:srgbClr val="000000"/>
              </a:solidFill>
              <a:latin typeface="Calibri" pitchFamily="34" charset="0"/>
              <a:ea typeface="MS PGothic" pitchFamily="34" charset="-128"/>
              <a:sym typeface="MS PGothic" pitchFamily="34" charset="-128"/>
            </a:endParaRPr>
          </a:p>
          <a:p>
            <a:endParaRPr lang="en-US" b="1">
              <a:solidFill>
                <a:srgbClr val="000000"/>
              </a:solidFill>
              <a:latin typeface="Calibri" pitchFamily="34" charset="0"/>
              <a:ea typeface="MS PGothic" pitchFamily="34" charset="-128"/>
              <a:sym typeface="MS PGothic" pitchFamily="34" charset="-128"/>
            </a:endParaRPr>
          </a:p>
        </p:txBody>
      </p:sp>
      <p:sp>
        <p:nvSpPr>
          <p:cNvPr id="3076" name="TextBox 14"/>
          <p:cNvSpPr>
            <a:spLocks noChangeArrowheads="1"/>
          </p:cNvSpPr>
          <p:nvPr/>
        </p:nvSpPr>
        <p:spPr bwMode="auto">
          <a:xfrm>
            <a:off x="1809750" y="-485775"/>
            <a:ext cx="408305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altLang="en-US" sz="2200" b="1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  <a:p>
            <a:endParaRPr lang="en-GB" altLang="en-US" sz="22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  <a:p>
            <a:endParaRPr lang="en-GB" altLang="en-US" sz="22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  <a:p>
            <a:endParaRPr lang="en-GB" altLang="en-US" sz="22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  <a:p>
            <a:endParaRPr lang="en-US" altLang="en-US" sz="22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  <a:p>
            <a:endParaRPr lang="en-GB" altLang="en-US" sz="22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  <a:p>
            <a:endParaRPr lang="en-GB" altLang="en-US" sz="24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grpSp>
        <p:nvGrpSpPr>
          <p:cNvPr id="3077" name="Group 5"/>
          <p:cNvGrpSpPr>
            <a:grpSpLocks/>
          </p:cNvGrpSpPr>
          <p:nvPr/>
        </p:nvGrpSpPr>
        <p:grpSpPr bwMode="auto">
          <a:xfrm>
            <a:off x="938213" y="804863"/>
            <a:ext cx="7865742" cy="6007100"/>
            <a:chOff x="0" y="0"/>
            <a:chExt cx="12386" cy="9460"/>
          </a:xfrm>
        </p:grpSpPr>
        <p:pic>
          <p:nvPicPr>
            <p:cNvPr id="3079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32"/>
              <a:ext cx="4707" cy="1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08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3" y="7142"/>
              <a:ext cx="2330" cy="2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081" name="Text Box 8"/>
            <p:cNvSpPr txBox="1">
              <a:spLocks noChangeArrowheads="1"/>
            </p:cNvSpPr>
            <p:nvPr/>
          </p:nvSpPr>
          <p:spPr bwMode="auto">
            <a:xfrm>
              <a:off x="456" y="0"/>
              <a:ext cx="5535" cy="7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en-US" sz="2400" b="1" u="sng" dirty="0">
                  <a:solidFill>
                    <a:srgbClr val="FF0000"/>
                  </a:solidFill>
                  <a:latin typeface="Times New Roman" pitchFamily="18" charset="0"/>
                  <a:sym typeface="Times New Roman" pitchFamily="18" charset="0"/>
                </a:rPr>
                <a:t>Zhejiang University</a:t>
              </a:r>
              <a:endParaRPr lang="en-GB" altLang="en-US" sz="2400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endParaRPr>
            </a:p>
            <a:p>
              <a:pPr eaLnBrk="1" hangingPunct="1"/>
              <a:r>
                <a:rPr lang="en-GB" altLang="en-US" sz="2400" dirty="0">
                  <a:solidFill>
                    <a:srgbClr val="000000"/>
                  </a:solidFill>
                  <a:latin typeface="Times New Roman" pitchFamily="18" charset="0"/>
                  <a:sym typeface="Times New Roman" pitchFamily="18" charset="0"/>
                </a:rPr>
                <a:t>Z. F. </a:t>
              </a:r>
              <a:r>
                <a:rPr lang="en-GB" altLang="en-US" sz="2400" dirty="0" err="1">
                  <a:solidFill>
                    <a:srgbClr val="000000"/>
                  </a:solidFill>
                  <a:latin typeface="Times New Roman" pitchFamily="18" charset="0"/>
                  <a:sym typeface="Times New Roman" pitchFamily="18" charset="0"/>
                </a:rPr>
                <a:t>Weng</a:t>
              </a:r>
              <a:endParaRPr lang="en-GB" altLang="en-US" sz="2400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endParaRPr>
            </a:p>
            <a:p>
              <a:pPr eaLnBrk="1" hangingPunct="1"/>
              <a:r>
                <a:rPr lang="en-GB" altLang="en-US" sz="2400" dirty="0">
                  <a:solidFill>
                    <a:srgbClr val="000000"/>
                  </a:solidFill>
                  <a:latin typeface="Times New Roman" pitchFamily="18" charset="0"/>
                  <a:sym typeface="Times New Roman" pitchFamily="18" charset="0"/>
                </a:rPr>
                <a:t>J. Chen</a:t>
              </a:r>
            </a:p>
            <a:p>
              <a:pPr eaLnBrk="1" hangingPunct="1"/>
              <a:r>
                <a:rPr lang="en-GB" altLang="en-US" sz="2400" dirty="0">
                  <a:solidFill>
                    <a:srgbClr val="000000"/>
                  </a:solidFill>
                  <a:latin typeface="Times New Roman" pitchFamily="18" charset="0"/>
                  <a:sym typeface="Times New Roman" pitchFamily="18" charset="0"/>
                </a:rPr>
                <a:t>G. M. Pang</a:t>
              </a:r>
            </a:p>
            <a:p>
              <a:pPr eaLnBrk="1" hangingPunct="1"/>
              <a:r>
                <a:rPr lang="en-GB" altLang="en-US" sz="2400" dirty="0">
                  <a:solidFill>
                    <a:srgbClr val="000000"/>
                  </a:solidFill>
                  <a:latin typeface="Times New Roman" pitchFamily="18" charset="0"/>
                  <a:sym typeface="Times New Roman" pitchFamily="18" charset="0"/>
                </a:rPr>
                <a:t>J. L. Zhang</a:t>
              </a:r>
            </a:p>
            <a:p>
              <a:pPr eaLnBrk="1" hangingPunct="1"/>
              <a:r>
                <a:rPr lang="en-GB" altLang="en-US" sz="2400" dirty="0">
                  <a:solidFill>
                    <a:srgbClr val="000000"/>
                  </a:solidFill>
                  <a:latin typeface="Times New Roman" pitchFamily="18" charset="0"/>
                  <a:sym typeface="Times New Roman" pitchFamily="18" charset="0"/>
                </a:rPr>
                <a:t>T. Shang</a:t>
              </a:r>
            </a:p>
            <a:p>
              <a:pPr eaLnBrk="1" hangingPunct="1"/>
              <a:r>
                <a:rPr lang="en-GB" altLang="en-US" sz="2400" dirty="0">
                  <a:solidFill>
                    <a:srgbClr val="000000"/>
                  </a:solidFill>
                  <a:latin typeface="Times New Roman" pitchFamily="18" charset="0"/>
                  <a:sym typeface="Times New Roman" pitchFamily="18" charset="0"/>
                </a:rPr>
                <a:t>L. Jiao</a:t>
              </a:r>
            </a:p>
            <a:p>
              <a:pPr eaLnBrk="1" hangingPunct="1"/>
              <a:r>
                <a:rPr lang="en-GB" altLang="en-US" sz="2400" dirty="0">
                  <a:solidFill>
                    <a:srgbClr val="000000"/>
                  </a:solidFill>
                  <a:latin typeface="Times New Roman" pitchFamily="18" charset="0"/>
                  <a:sym typeface="Times New Roman" pitchFamily="18" charset="0"/>
                </a:rPr>
                <a:t>W. B. Jiang</a:t>
              </a:r>
            </a:p>
            <a:p>
              <a:pPr eaLnBrk="1" hangingPunct="1"/>
              <a:r>
                <a:rPr lang="en-GB" altLang="en-US" sz="2400" dirty="0">
                  <a:solidFill>
                    <a:srgbClr val="000000"/>
                  </a:solidFill>
                  <a:latin typeface="Times New Roman" pitchFamily="18" charset="0"/>
                  <a:sym typeface="Times New Roman" pitchFamily="18" charset="0"/>
                </a:rPr>
                <a:t>Y. Chen</a:t>
              </a:r>
            </a:p>
            <a:p>
              <a:pPr eaLnBrk="1" hangingPunct="1"/>
              <a:r>
                <a:rPr lang="en-GB" altLang="en-US" sz="2400" dirty="0">
                  <a:solidFill>
                    <a:srgbClr val="000000"/>
                  </a:solidFill>
                  <a:latin typeface="Times New Roman" pitchFamily="18" charset="0"/>
                  <a:sym typeface="Times New Roman" pitchFamily="18" charset="0"/>
                </a:rPr>
                <a:t>L. Yang</a:t>
              </a:r>
            </a:p>
            <a:p>
              <a:r>
                <a:rPr lang="en-GB" altLang="en-US" sz="2400" b="1" dirty="0">
                  <a:solidFill>
                    <a:srgbClr val="000000"/>
                  </a:solidFill>
                  <a:latin typeface="Times New Roman" pitchFamily="18" charset="0"/>
                  <a:sym typeface="Times New Roman" pitchFamily="18" charset="0"/>
                </a:rPr>
                <a:t>F. </a:t>
              </a:r>
              <a:r>
                <a:rPr lang="en-GB" altLang="en-US" sz="2400" b="1" dirty="0" err="1">
                  <a:solidFill>
                    <a:srgbClr val="000000"/>
                  </a:solidFill>
                  <a:latin typeface="Times New Roman" pitchFamily="18" charset="0"/>
                  <a:sym typeface="Times New Roman" pitchFamily="18" charset="0"/>
                </a:rPr>
                <a:t>Steglich</a:t>
              </a:r>
              <a:endParaRPr lang="en-GB" altLang="en-US" sz="24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endParaRPr>
            </a:p>
            <a:p>
              <a:r>
                <a:rPr lang="en-GB" altLang="en-US" sz="2400" b="1" dirty="0">
                  <a:solidFill>
                    <a:srgbClr val="000000"/>
                  </a:solidFill>
                  <a:latin typeface="Times New Roman" pitchFamily="18" charset="0"/>
                  <a:sym typeface="Times New Roman" pitchFamily="18" charset="0"/>
                </a:rPr>
                <a:t>H. Q. Yuan</a:t>
              </a:r>
            </a:p>
            <a:p>
              <a:pPr eaLnBrk="1" hangingPunct="1"/>
              <a:endParaRPr lang="en-GB" altLang="en-US" sz="2400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endParaRPr>
            </a:p>
          </p:txBody>
        </p:sp>
        <p:sp>
          <p:nvSpPr>
            <p:cNvPr id="3082" name="Text Box 10"/>
            <p:cNvSpPr txBox="1">
              <a:spLocks noChangeArrowheads="1"/>
            </p:cNvSpPr>
            <p:nvPr/>
          </p:nvSpPr>
          <p:spPr bwMode="auto">
            <a:xfrm>
              <a:off x="8917" y="3798"/>
              <a:ext cx="3469" cy="4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en-US" sz="2400" b="1" u="sng" dirty="0">
                  <a:solidFill>
                    <a:srgbClr val="FF0000"/>
                  </a:solidFill>
                  <a:latin typeface="Times New Roman" pitchFamily="18" charset="0"/>
                  <a:sym typeface="Times New Roman" pitchFamily="18" charset="0"/>
                </a:rPr>
                <a:t>Theory</a:t>
              </a:r>
            </a:p>
            <a:p>
              <a:pPr eaLnBrk="1" hangingPunct="1"/>
              <a:r>
                <a:rPr lang="en-GB" altLang="en-US" sz="2400" dirty="0">
                  <a:solidFill>
                    <a:srgbClr val="000000"/>
                  </a:solidFill>
                  <a:latin typeface="Times New Roman" pitchFamily="18" charset="0"/>
                  <a:sym typeface="Times New Roman" pitchFamily="18" charset="0"/>
                </a:rPr>
                <a:t>S. K. Ghosh </a:t>
              </a:r>
            </a:p>
            <a:p>
              <a:pPr eaLnBrk="1" hangingPunct="1"/>
              <a:r>
                <a:rPr lang="en-GB" altLang="en-US" sz="2400" dirty="0">
                  <a:solidFill>
                    <a:srgbClr val="000000"/>
                  </a:solidFill>
                  <a:latin typeface="Times New Roman" pitchFamily="18" charset="0"/>
                  <a:sym typeface="Times New Roman" pitchFamily="18" charset="0"/>
                </a:rPr>
                <a:t>J. Quintanilla </a:t>
              </a:r>
            </a:p>
            <a:p>
              <a:pPr eaLnBrk="1" hangingPunct="1"/>
              <a:r>
                <a:rPr lang="en-GB" altLang="en-US" sz="2400" dirty="0">
                  <a:solidFill>
                    <a:srgbClr val="000000"/>
                  </a:solidFill>
                  <a:latin typeface="Times New Roman" pitchFamily="18" charset="0"/>
                  <a:sym typeface="Times New Roman" pitchFamily="18" charset="0"/>
                </a:rPr>
                <a:t>(U. Kent, UK)</a:t>
              </a:r>
            </a:p>
            <a:p>
              <a:pPr eaLnBrk="1" hangingPunct="1"/>
              <a:r>
                <a:rPr lang="en-GB" altLang="en-US" sz="2400" dirty="0">
                  <a:solidFill>
                    <a:srgbClr val="000000"/>
                  </a:solidFill>
                  <a:latin typeface="Times New Roman" pitchFamily="18" charset="0"/>
                  <a:sym typeface="Times New Roman" pitchFamily="18" charset="0"/>
                </a:rPr>
                <a:t>J. F. Annett</a:t>
              </a:r>
            </a:p>
            <a:p>
              <a:pPr eaLnBrk="1" hangingPunct="1"/>
              <a:r>
                <a:rPr lang="en-GB" altLang="en-US" sz="2400" dirty="0">
                  <a:solidFill>
                    <a:srgbClr val="000000"/>
                  </a:solidFill>
                  <a:latin typeface="Times New Roman" pitchFamily="18" charset="0"/>
                  <a:sym typeface="Times New Roman" pitchFamily="18" charset="0"/>
                </a:rPr>
                <a:t>(U. Bristol, UK)</a:t>
              </a:r>
            </a:p>
            <a:p>
              <a:pPr eaLnBrk="1" hangingPunct="1"/>
              <a:endParaRPr lang="en-GB" altLang="en-US" sz="2400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endParaRPr>
            </a:p>
            <a:p>
              <a:pPr eaLnBrk="1" hangingPunct="1"/>
              <a:endParaRPr lang="en-GB" altLang="en-US" sz="2400" dirty="0"/>
            </a:p>
          </p:txBody>
        </p:sp>
        <p:pic>
          <p:nvPicPr>
            <p:cNvPr id="3083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50"/>
            <a:stretch>
              <a:fillRect/>
            </a:stretch>
          </p:blipFill>
          <p:spPr bwMode="auto">
            <a:xfrm>
              <a:off x="8117" y="7330"/>
              <a:ext cx="4193" cy="20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078" name="矩形 2"/>
          <p:cNvSpPr>
            <a:spLocks noChangeArrowheads="1"/>
          </p:cNvSpPr>
          <p:nvPr/>
        </p:nvSpPr>
        <p:spPr bwMode="auto">
          <a:xfrm>
            <a:off x="4189993" y="827854"/>
            <a:ext cx="375285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2400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M. Nicklas</a:t>
            </a:r>
          </a:p>
          <a:p>
            <a:r>
              <a:rPr lang="en-GB" altLang="en-US" sz="2400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(MPI-Dresden)</a:t>
            </a:r>
          </a:p>
          <a:p>
            <a:endParaRPr lang="en-GB" altLang="en-US" sz="2400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  <a:p>
            <a:r>
              <a:rPr lang="en-GB" altLang="en-US" sz="2400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T. Shang</a:t>
            </a:r>
          </a:p>
          <a:p>
            <a:r>
              <a:rPr lang="en-GB" altLang="en-US" sz="2400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J. </a:t>
            </a:r>
            <a:r>
              <a:rPr lang="en-GB" altLang="en-US" sz="2400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Verezhak</a:t>
            </a:r>
            <a:endParaRPr lang="en-GB" altLang="en-US" sz="2400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  <a:p>
            <a:r>
              <a:rPr lang="en-GB" altLang="en-US" sz="2400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T. </a:t>
            </a:r>
            <a:r>
              <a:rPr lang="en-GB" altLang="en-US" sz="2400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Shiroka</a:t>
            </a:r>
            <a:endParaRPr lang="en-GB" altLang="en-US" sz="2400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  <a:p>
            <a:r>
              <a:rPr lang="en-GB" altLang="en-US" sz="2400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(PSI Facility)</a:t>
            </a:r>
          </a:p>
          <a:p>
            <a:endParaRPr lang="en-GB" altLang="en-US" sz="2400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  <a:p>
            <a:pPr marL="457200" indent="-457200">
              <a:buAutoNum type="alphaUcPeriod"/>
            </a:pPr>
            <a:r>
              <a:rPr lang="en-GB" altLang="en-US" sz="2400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D. Hillier</a:t>
            </a:r>
          </a:p>
          <a:p>
            <a:r>
              <a:rPr lang="en-GB" altLang="en-US" sz="2400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D. T. </a:t>
            </a:r>
            <a:r>
              <a:rPr lang="en-GB" altLang="en-US" sz="2400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Adroja</a:t>
            </a:r>
            <a:endParaRPr lang="en-GB" altLang="en-US" sz="2400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  <a:p>
            <a:r>
              <a:rPr lang="en-GB" altLang="en-US" sz="2400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(ISIS Facility)</a:t>
            </a: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748224F2-8AA9-4075-BE93-FFBC84D0B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2255" y="834482"/>
            <a:ext cx="37528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2400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G. Balakrishnan</a:t>
            </a:r>
          </a:p>
          <a:p>
            <a:r>
              <a:rPr lang="en-GB" altLang="en-US" sz="2400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D. M. Paul</a:t>
            </a:r>
          </a:p>
          <a:p>
            <a:r>
              <a:rPr lang="en-GB" altLang="en-US" sz="2400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(Warwick)</a:t>
            </a:r>
          </a:p>
          <a:p>
            <a:endParaRPr lang="en-GB" altLang="en-US" sz="2400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  <a:p>
            <a:r>
              <a:rPr lang="en-GB" altLang="en-US" sz="2400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R. P. Singh</a:t>
            </a:r>
          </a:p>
          <a:p>
            <a:r>
              <a:rPr lang="en-GB" altLang="en-US" sz="2400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(IISER-Bhopal)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65112" y="107950"/>
            <a:ext cx="877728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TRS breaking in LaNiGa</a:t>
            </a:r>
            <a:r>
              <a:rPr lang="en-GB" altLang="en-US" sz="3200" b="1" baseline="-25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2 </a:t>
            </a: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and LaNiC</a:t>
            </a:r>
            <a:r>
              <a:rPr lang="en-GB" altLang="en-US" sz="3200" b="1" baseline="-25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715963" y="692150"/>
            <a:ext cx="7796212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 dirty="0">
                <a:latin typeface="Times New Roman" pitchFamily="18" charset="0"/>
              </a:rPr>
              <a:t>3.  Multiband superconductivity with a non-trivial phase difference, e.g. </a:t>
            </a:r>
            <a:r>
              <a:rPr lang="en-GB" altLang="en-US" sz="2400" i="1" dirty="0" err="1">
                <a:latin typeface="Times New Roman" pitchFamily="18" charset="0"/>
              </a:rPr>
              <a:t>s</a:t>
            </a:r>
            <a:r>
              <a:rPr lang="en-GB" altLang="en-US" sz="2400" dirty="0" err="1">
                <a:latin typeface="Times New Roman" pitchFamily="18" charset="0"/>
              </a:rPr>
              <a:t>+</a:t>
            </a:r>
            <a:r>
              <a:rPr lang="en-GB" altLang="en-US" sz="2400" i="1" dirty="0" err="1">
                <a:latin typeface="Times New Roman" pitchFamily="18" charset="0"/>
              </a:rPr>
              <a:t>id</a:t>
            </a:r>
            <a:r>
              <a:rPr lang="en-GB" altLang="en-US" sz="2400" dirty="0">
                <a:latin typeface="Times New Roman" pitchFamily="18" charset="0"/>
              </a:rPr>
              <a:t>, </a:t>
            </a:r>
            <a:r>
              <a:rPr lang="en-GB" altLang="en-US" sz="2400" i="1" dirty="0" err="1">
                <a:latin typeface="Times New Roman" pitchFamily="18" charset="0"/>
              </a:rPr>
              <a:t>d</a:t>
            </a:r>
            <a:r>
              <a:rPr lang="en-GB" altLang="en-US" sz="2400" dirty="0" err="1">
                <a:latin typeface="Times New Roman" pitchFamily="18" charset="0"/>
              </a:rPr>
              <a:t>+</a:t>
            </a:r>
            <a:r>
              <a:rPr lang="en-GB" altLang="en-US" sz="2400" i="1" dirty="0" err="1">
                <a:latin typeface="Times New Roman" pitchFamily="18" charset="0"/>
              </a:rPr>
              <a:t>id</a:t>
            </a:r>
            <a:r>
              <a:rPr lang="en-GB" altLang="en-US" sz="2400" dirty="0">
                <a:latin typeface="Times New Roman" pitchFamily="18" charset="0"/>
              </a:rPr>
              <a:t> </a:t>
            </a:r>
          </a:p>
          <a:p>
            <a:pPr algn="ctr" eaLnBrk="1" hangingPunct="1">
              <a:buFont typeface="Arial" charset="0"/>
              <a:buAutoNum type="arabicPeriod"/>
            </a:pPr>
            <a:endParaRPr lang="en-GB" altLang="en-US" sz="2400" dirty="0">
              <a:latin typeface="Times New Roman" pitchFamily="18" charset="0"/>
            </a:endParaRP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 flipV="1">
            <a:off x="1589088" y="885825"/>
            <a:ext cx="6475412" cy="5794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139700" y="1843088"/>
            <a:ext cx="9004300" cy="4367813"/>
            <a:chOff x="117" y="0"/>
            <a:chExt cx="12965" cy="6878"/>
          </a:xfrm>
        </p:grpSpPr>
        <p:pic>
          <p:nvPicPr>
            <p:cNvPr id="16390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" y="1032"/>
              <a:ext cx="5040" cy="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391" name="Text Box 7"/>
            <p:cNvSpPr txBox="1">
              <a:spLocks noChangeArrowheads="1"/>
            </p:cNvSpPr>
            <p:nvPr/>
          </p:nvSpPr>
          <p:spPr bwMode="auto">
            <a:xfrm>
              <a:off x="125" y="0"/>
              <a:ext cx="12811" cy="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GB" altLang="en-US" sz="2800" b="1" dirty="0">
                  <a:solidFill>
                    <a:srgbClr val="FF0000"/>
                  </a:solidFill>
                  <a:latin typeface="Times New Roman" pitchFamily="18" charset="0"/>
                </a:rPr>
                <a:t>Two-bands</a:t>
              </a:r>
              <a:endParaRPr lang="en-GB" altLang="en-US" sz="2800" dirty="0">
                <a:latin typeface="Times New Roman" pitchFamily="18" charset="0"/>
              </a:endParaRPr>
            </a:p>
          </p:txBody>
        </p:sp>
        <p:sp>
          <p:nvSpPr>
            <p:cNvPr id="16392" name="Text Box 8"/>
            <p:cNvSpPr txBox="1">
              <a:spLocks noChangeArrowheads="1"/>
            </p:cNvSpPr>
            <p:nvPr/>
          </p:nvSpPr>
          <p:spPr bwMode="auto">
            <a:xfrm>
              <a:off x="117" y="2080"/>
              <a:ext cx="12965" cy="4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GB" altLang="en-US" sz="2400" dirty="0">
                  <a:latin typeface="Times New Roman" pitchFamily="18" charset="0"/>
                </a:rPr>
                <a:t>Multidimensional order parameter required to break TRS </a:t>
              </a:r>
            </a:p>
            <a:p>
              <a:pPr algn="ctr" eaLnBrk="1" hangingPunct="1"/>
              <a:r>
                <a:rPr lang="en-GB" altLang="en-US" sz="2400" b="1" dirty="0">
                  <a:solidFill>
                    <a:srgbClr val="FF0000"/>
                  </a:solidFill>
                  <a:latin typeface="Times New Roman" pitchFamily="18" charset="0"/>
                </a:rPr>
                <a:t>Need a 2D or higher dimensional </a:t>
              </a:r>
              <a:r>
                <a:rPr lang="en-GB" altLang="en-US" sz="2400" b="1" dirty="0" err="1">
                  <a:solidFill>
                    <a:srgbClr val="FF0000"/>
                  </a:solidFill>
                  <a:latin typeface="Times New Roman" pitchFamily="18" charset="0"/>
                </a:rPr>
                <a:t>irrep</a:t>
              </a:r>
              <a:endParaRPr lang="en-GB" altLang="en-US" sz="2400" b="1" dirty="0">
                <a:solidFill>
                  <a:srgbClr val="FF0000"/>
                </a:solidFill>
                <a:latin typeface="Times New Roman" pitchFamily="18" charset="0"/>
              </a:endParaRPr>
            </a:p>
            <a:p>
              <a:pPr algn="ctr" eaLnBrk="1" hangingPunct="1"/>
              <a:endParaRPr lang="en-GB" altLang="en-US" sz="2400" dirty="0">
                <a:latin typeface="Times New Roman" pitchFamily="18" charset="0"/>
              </a:endParaRPr>
            </a:p>
            <a:p>
              <a:pPr algn="ctr" eaLnBrk="1" hangingPunct="1"/>
              <a:r>
                <a:rPr lang="en-GB" altLang="en-US" sz="2400" dirty="0">
                  <a:latin typeface="Times New Roman" pitchFamily="18" charset="0"/>
                </a:rPr>
                <a:t>Orthorhombic structures of LaNiC</a:t>
              </a:r>
              <a:r>
                <a:rPr lang="en-GB" altLang="en-US" sz="2400" baseline="-25000" dirty="0">
                  <a:latin typeface="Times New Roman" pitchFamily="18" charset="0"/>
                </a:rPr>
                <a:t>2</a:t>
              </a:r>
              <a:r>
                <a:rPr lang="en-GB" altLang="en-US" sz="2400" dirty="0">
                  <a:latin typeface="Times New Roman" pitchFamily="18" charset="0"/>
                </a:rPr>
                <a:t> and LaNiGa</a:t>
              </a:r>
              <a:r>
                <a:rPr lang="en-GB" altLang="en-US" sz="2400" baseline="-25000" dirty="0">
                  <a:latin typeface="Times New Roman" pitchFamily="18" charset="0"/>
                </a:rPr>
                <a:t>2</a:t>
              </a:r>
              <a:r>
                <a:rPr lang="en-GB" altLang="en-US" sz="2400" dirty="0">
                  <a:latin typeface="Times New Roman" pitchFamily="18" charset="0"/>
                </a:rPr>
                <a:t>: </a:t>
              </a:r>
            </a:p>
            <a:p>
              <a:pPr algn="ctr" eaLnBrk="1" hangingPunct="1"/>
              <a:endParaRPr lang="en-GB" altLang="en-US" sz="2400" b="1" i="1" dirty="0">
                <a:latin typeface="Times New Roman" pitchFamily="18" charset="0"/>
              </a:endParaRPr>
            </a:p>
            <a:p>
              <a:pPr algn="ctr" eaLnBrk="1" hangingPunct="1"/>
              <a:r>
                <a:rPr lang="en-GB" altLang="en-US" sz="2400" b="1" i="1" dirty="0" err="1">
                  <a:latin typeface="Times New Roman" pitchFamily="18" charset="0"/>
                </a:rPr>
                <a:t>G</a:t>
              </a:r>
              <a:r>
                <a:rPr lang="en-GB" altLang="en-US" sz="2400" b="1" i="1" baseline="-25000" dirty="0" err="1">
                  <a:latin typeface="Times New Roman" pitchFamily="18" charset="0"/>
                </a:rPr>
                <a:t>c</a:t>
              </a:r>
              <a:r>
                <a:rPr lang="en-GB" altLang="en-US" sz="2400" b="1" i="1" baseline="-25000" dirty="0">
                  <a:latin typeface="Times New Roman" pitchFamily="18" charset="0"/>
                </a:rPr>
                <a:t> </a:t>
              </a:r>
              <a:r>
                <a:rPr lang="en-GB" altLang="en-US" sz="2400" b="1" i="1" dirty="0">
                  <a:latin typeface="Times New Roman" pitchFamily="18" charset="0"/>
                </a:rPr>
                <a:t>only has 1D </a:t>
              </a:r>
              <a:r>
                <a:rPr lang="en-GB" altLang="en-US" sz="2400" b="1" i="1" dirty="0" err="1">
                  <a:latin typeface="Times New Roman" pitchFamily="18" charset="0"/>
                </a:rPr>
                <a:t>irreps</a:t>
              </a:r>
              <a:endParaRPr lang="en-GB" altLang="en-US" sz="2400" b="1" i="1" dirty="0">
                <a:latin typeface="Times New Roman" pitchFamily="18" charset="0"/>
              </a:endParaRPr>
            </a:p>
            <a:p>
              <a:pPr algn="ctr" eaLnBrk="1" hangingPunct="1"/>
              <a:r>
                <a:rPr lang="en-GB" altLang="en-US" sz="2400" b="1" dirty="0">
                  <a:latin typeface="Times New Roman" pitchFamily="18" charset="0"/>
                </a:rPr>
                <a:t>SC state must correspond to 3D triplet </a:t>
              </a:r>
              <a:r>
                <a:rPr lang="en-GB" altLang="en-US" sz="2400" b="1" dirty="0" err="1">
                  <a:latin typeface="Times New Roman" pitchFamily="18" charset="0"/>
                </a:rPr>
                <a:t>irrep</a:t>
              </a:r>
              <a:r>
                <a:rPr lang="en-GB" altLang="en-US" sz="2400" b="1" dirty="0">
                  <a:latin typeface="Times New Roman" pitchFamily="18" charset="0"/>
                </a:rPr>
                <a:t> of SO(3)</a:t>
              </a:r>
              <a:endParaRPr lang="en-GB" altLang="en-US" sz="2400" b="1" baseline="-25000" dirty="0">
                <a:latin typeface="Times New Roman" pitchFamily="18" charset="0"/>
              </a:endParaRPr>
            </a:p>
            <a:p>
              <a:pPr algn="ctr" eaLnBrk="1" hangingPunct="1">
                <a:buFont typeface="Arial" charset="0"/>
                <a:buAutoNum type="arabicPeriod"/>
              </a:pPr>
              <a:endParaRPr lang="en-GB" altLang="en-US" sz="2400" dirty="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04B2E16D-0240-465A-888C-2B7364644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72" y="1505813"/>
            <a:ext cx="4255553" cy="394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39700" y="93663"/>
            <a:ext cx="867409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TRS breaking in LaNiGa</a:t>
            </a:r>
            <a:r>
              <a:rPr lang="en-GB" altLang="en-US" sz="3200" b="1" baseline="-25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2 </a:t>
            </a: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and LaNiC</a:t>
            </a:r>
            <a:r>
              <a:rPr lang="en-GB" altLang="en-US" sz="3200" b="1" baseline="-25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715963" y="836613"/>
            <a:ext cx="7796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 dirty="0">
                <a:latin typeface="Times New Roman" pitchFamily="18" charset="0"/>
              </a:rPr>
              <a:t>4.  Singlet-triplet mixing due to ASOC</a:t>
            </a: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348972" y="866775"/>
            <a:ext cx="5129741" cy="84291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254000" y="2609408"/>
            <a:ext cx="8803323" cy="5290173"/>
            <a:chOff x="0" y="1647"/>
            <a:chExt cx="13865" cy="8332"/>
          </a:xfrm>
        </p:grpSpPr>
        <p:sp>
          <p:nvSpPr>
            <p:cNvPr id="17414" name="Text Box 6"/>
            <p:cNvSpPr txBox="1">
              <a:spLocks noChangeArrowheads="1"/>
            </p:cNvSpPr>
            <p:nvPr/>
          </p:nvSpPr>
          <p:spPr bwMode="auto">
            <a:xfrm>
              <a:off x="728" y="1647"/>
              <a:ext cx="12279" cy="1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GB" altLang="en-US" sz="2400" dirty="0">
                  <a:latin typeface="Times New Roman" pitchFamily="18" charset="0"/>
                </a:rPr>
                <a:t>For LaNiC</a:t>
              </a:r>
              <a:r>
                <a:rPr lang="en-GB" altLang="en-US" sz="2400" baseline="-25000" dirty="0">
                  <a:latin typeface="Times New Roman" pitchFamily="18" charset="0"/>
                </a:rPr>
                <a:t>2</a:t>
              </a:r>
              <a:r>
                <a:rPr lang="en-GB" altLang="en-US" sz="2400" dirty="0">
                  <a:latin typeface="Times New Roman" pitchFamily="18" charset="0"/>
                </a:rPr>
                <a:t> with significant </a:t>
              </a:r>
              <a:r>
                <a:rPr lang="en-GB" altLang="en-US" sz="2400" dirty="0" err="1">
                  <a:latin typeface="Times New Roman" pitchFamily="18" charset="0"/>
                </a:rPr>
                <a:t>ASOC:"</a:t>
              </a:r>
              <a:r>
                <a:rPr lang="en-GB" altLang="en-US" sz="2400" i="1" dirty="0" err="1">
                  <a:latin typeface="Times New Roman" pitchFamily="18" charset="0"/>
                </a:rPr>
                <a:t>double</a:t>
              </a:r>
              <a:r>
                <a:rPr lang="en-GB" altLang="en-US" sz="2400" i="1" dirty="0">
                  <a:latin typeface="Times New Roman" pitchFamily="18" charset="0"/>
                </a:rPr>
                <a:t> group</a:t>
              </a:r>
              <a:r>
                <a:rPr lang="en-GB" altLang="en-US" sz="2400" dirty="0">
                  <a:latin typeface="Times New Roman" pitchFamily="18" charset="0"/>
                </a:rPr>
                <a:t>"</a:t>
              </a:r>
            </a:p>
            <a:p>
              <a:pPr algn="ctr" eaLnBrk="1" hangingPunct="1">
                <a:buFont typeface="Arial" charset="0"/>
                <a:buAutoNum type="arabicPeriod"/>
              </a:pPr>
              <a:endParaRPr lang="en-GB" altLang="en-US" sz="2400" dirty="0">
                <a:latin typeface="Times New Roman" pitchFamily="18" charset="0"/>
              </a:endParaRPr>
            </a:p>
          </p:txBody>
        </p:sp>
        <p:sp>
          <p:nvSpPr>
            <p:cNvPr id="17415" name="Text Box 7"/>
            <p:cNvSpPr txBox="1">
              <a:spLocks noChangeArrowheads="1"/>
            </p:cNvSpPr>
            <p:nvPr/>
          </p:nvSpPr>
          <p:spPr bwMode="auto">
            <a:xfrm>
              <a:off x="0" y="3047"/>
              <a:ext cx="13865" cy="6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GB" altLang="en-US" sz="2400" b="1" i="1" dirty="0" err="1">
                  <a:solidFill>
                    <a:srgbClr val="FF0000"/>
                  </a:solidFill>
                  <a:latin typeface="Times New Roman" pitchFamily="18" charset="0"/>
                </a:rPr>
                <a:t>Irreps</a:t>
              </a:r>
              <a:r>
                <a:rPr lang="en-GB" altLang="en-US" sz="2400" b="1" i="1" dirty="0">
                  <a:solidFill>
                    <a:srgbClr val="FF0000"/>
                  </a:solidFill>
                  <a:latin typeface="Times New Roman" pitchFamily="18" charset="0"/>
                </a:rPr>
                <a:t> of the "double group" have the same dimensions as </a:t>
              </a:r>
              <a:r>
                <a:rPr lang="en-GB" altLang="en-US" sz="2400" b="1" i="1" dirty="0" err="1">
                  <a:solidFill>
                    <a:srgbClr val="FF0000"/>
                  </a:solidFill>
                  <a:latin typeface="Times New Roman" pitchFamily="18" charset="0"/>
                </a:rPr>
                <a:t>irreps</a:t>
              </a:r>
              <a:r>
                <a:rPr lang="en-GB" altLang="en-US" sz="2400" b="1" i="1" dirty="0">
                  <a:solidFill>
                    <a:srgbClr val="FF0000"/>
                  </a:solidFill>
                  <a:latin typeface="Times New Roman" pitchFamily="18" charset="0"/>
                </a:rPr>
                <a:t> of </a:t>
              </a:r>
              <a:r>
                <a:rPr lang="en-GB" altLang="en-US" sz="2400" b="1" i="1" dirty="0" err="1">
                  <a:solidFill>
                    <a:srgbClr val="FF0000"/>
                  </a:solidFill>
                  <a:latin typeface="Times New Roman" pitchFamily="18" charset="0"/>
                </a:rPr>
                <a:t>G</a:t>
              </a:r>
              <a:r>
                <a:rPr lang="en-GB" altLang="en-US" sz="2400" b="1" i="1" baseline="-25000" dirty="0" err="1">
                  <a:solidFill>
                    <a:srgbClr val="FF0000"/>
                  </a:solidFill>
                  <a:latin typeface="Times New Roman" pitchFamily="18" charset="0"/>
                </a:rPr>
                <a:t>c</a:t>
              </a:r>
              <a:r>
                <a:rPr lang="en-GB" altLang="en-US" sz="2400" b="1" i="1" baseline="-25000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GB" altLang="en-US" sz="2400" b="1" i="1" dirty="0">
                  <a:solidFill>
                    <a:srgbClr val="FF0000"/>
                  </a:solidFill>
                  <a:latin typeface="Times New Roman" pitchFamily="18" charset="0"/>
                </a:rPr>
                <a:t>- all are 1D</a:t>
              </a:r>
              <a:endParaRPr lang="en-GB" altLang="en-US" sz="2400" b="1" dirty="0">
                <a:solidFill>
                  <a:srgbClr val="FF0000"/>
                </a:solidFill>
                <a:latin typeface="Times New Roman" pitchFamily="18" charset="0"/>
              </a:endParaRPr>
            </a:p>
            <a:p>
              <a:pPr algn="ctr" eaLnBrk="1" hangingPunct="1"/>
              <a:endParaRPr lang="en-GB" altLang="en-US" sz="2400" dirty="0">
                <a:latin typeface="Times New Roman" pitchFamily="18" charset="0"/>
              </a:endParaRPr>
            </a:p>
            <a:p>
              <a:pPr algn="ctr" eaLnBrk="1" hangingPunct="1"/>
              <a:r>
                <a:rPr lang="en-GB" altLang="en-US" sz="2400" b="1" dirty="0">
                  <a:latin typeface="Times New Roman" pitchFamily="18" charset="0"/>
                </a:rPr>
                <a:t>TRS breaking at </a:t>
              </a:r>
              <a:r>
                <a:rPr lang="en-GB" altLang="en-US" sz="2400" b="1" dirty="0" err="1">
                  <a:latin typeface="Times New Roman" pitchFamily="18" charset="0"/>
                </a:rPr>
                <a:t>T</a:t>
              </a:r>
              <a:r>
                <a:rPr lang="en-GB" altLang="en-US" sz="2400" b="1" baseline="-25000" dirty="0" err="1">
                  <a:latin typeface="Times New Roman" pitchFamily="18" charset="0"/>
                </a:rPr>
                <a:t>c</a:t>
              </a:r>
              <a:r>
                <a:rPr lang="en-GB" altLang="en-US" sz="2400" b="1" dirty="0">
                  <a:latin typeface="Times New Roman" pitchFamily="18" charset="0"/>
                </a:rPr>
                <a:t> implies that the effect of ASOC in LaNiC</a:t>
              </a:r>
              <a:r>
                <a:rPr lang="en-GB" altLang="en-US" sz="2400" b="1" baseline="-25000" dirty="0">
                  <a:latin typeface="Times New Roman" pitchFamily="18" charset="0"/>
                </a:rPr>
                <a:t>2</a:t>
              </a:r>
              <a:r>
                <a:rPr lang="en-GB" altLang="en-US" sz="2400" b="1" dirty="0">
                  <a:latin typeface="Times New Roman" pitchFamily="18" charset="0"/>
                </a:rPr>
                <a:t> is very weak - </a:t>
              </a:r>
              <a:r>
                <a:rPr lang="en-GB" altLang="en-US" sz="2400" b="1" i="1" dirty="0">
                  <a:solidFill>
                    <a:srgbClr val="00B050"/>
                  </a:solidFill>
                  <a:latin typeface="Times New Roman" pitchFamily="18" charset="0"/>
                </a:rPr>
                <a:t>negligible singlet-triplet mixing</a:t>
              </a:r>
              <a:r>
                <a:rPr lang="en-GB" altLang="en-US" sz="2400" b="1" dirty="0">
                  <a:solidFill>
                    <a:srgbClr val="00B050"/>
                  </a:solidFill>
                  <a:latin typeface="Times New Roman" pitchFamily="18" charset="0"/>
                </a:rPr>
                <a:t>. </a:t>
              </a:r>
            </a:p>
            <a:p>
              <a:pPr algn="ctr" eaLnBrk="1" hangingPunct="1"/>
              <a:endParaRPr lang="en-GB" altLang="en-US" sz="2400" b="1" dirty="0">
                <a:latin typeface="Times New Roman" pitchFamily="18" charset="0"/>
              </a:endParaRPr>
            </a:p>
            <a:p>
              <a:pPr algn="ctr" eaLnBrk="1" hangingPunct="1"/>
              <a:r>
                <a:rPr lang="en-GB" altLang="en-US" sz="2400" b="1" dirty="0">
                  <a:latin typeface="Times New Roman" pitchFamily="18" charset="0"/>
                </a:rPr>
                <a:t>LaNiGa</a:t>
              </a:r>
              <a:r>
                <a:rPr lang="en-GB" altLang="en-US" sz="2400" b="1" baseline="-25000" dirty="0">
                  <a:latin typeface="Times New Roman" pitchFamily="18" charset="0"/>
                </a:rPr>
                <a:t>2</a:t>
              </a:r>
              <a:r>
                <a:rPr lang="en-GB" altLang="en-US" sz="2400" b="1" dirty="0">
                  <a:latin typeface="Times New Roman" pitchFamily="18" charset="0"/>
                </a:rPr>
                <a:t> is </a:t>
              </a:r>
              <a:r>
                <a:rPr lang="en-GB" altLang="en-US" sz="2400" b="1" dirty="0" err="1">
                  <a:latin typeface="Times New Roman" pitchFamily="18" charset="0"/>
                </a:rPr>
                <a:t>centrosymmetric</a:t>
              </a:r>
              <a:r>
                <a:rPr lang="en-GB" altLang="en-US" sz="2400" b="1" dirty="0">
                  <a:latin typeface="Times New Roman" pitchFamily="18" charset="0"/>
                </a:rPr>
                <a:t> - singlet-triplet mixing is forbidden</a:t>
              </a:r>
            </a:p>
            <a:p>
              <a:pPr algn="ctr" eaLnBrk="1" hangingPunct="1"/>
              <a:endParaRPr lang="en-GB" altLang="en-US" sz="2400" b="1" dirty="0">
                <a:latin typeface="Times New Roman" pitchFamily="18" charset="0"/>
              </a:endParaRPr>
            </a:p>
            <a:p>
              <a:pPr algn="ctr" eaLnBrk="1" hangingPunct="1"/>
              <a:r>
                <a:rPr lang="en-GB" altLang="en-US" dirty="0">
                  <a:latin typeface="Times New Roman" pitchFamily="18" charset="0"/>
                </a:rPr>
                <a:t> Quintanilla et al. PRB 82, 174511 (2010) </a:t>
              </a:r>
              <a:r>
                <a:rPr lang="en-GB" altLang="en-US" sz="2400" b="1" dirty="0">
                  <a:latin typeface="Times New Roman" pitchFamily="18" charset="0"/>
                </a:rPr>
                <a:t> </a:t>
              </a:r>
            </a:p>
            <a:p>
              <a:pPr algn="ctr" eaLnBrk="1" hangingPunct="1"/>
              <a:endParaRPr lang="en-GB" altLang="en-US" sz="2400" dirty="0">
                <a:latin typeface="Times New Roman" pitchFamily="18" charset="0"/>
              </a:endParaRPr>
            </a:p>
            <a:p>
              <a:pPr algn="ctr" eaLnBrk="1" hangingPunct="1"/>
              <a:endParaRPr lang="en-GB" altLang="en-US" sz="2400" b="1" baseline="-25000" dirty="0">
                <a:latin typeface="Times New Roman" pitchFamily="18" charset="0"/>
              </a:endParaRPr>
            </a:p>
            <a:p>
              <a:pPr algn="ctr" eaLnBrk="1" hangingPunct="1">
                <a:buFont typeface="Arial" charset="0"/>
                <a:buAutoNum type="arabicPeriod"/>
              </a:pPr>
              <a:endParaRPr lang="en-GB" altLang="en-US" sz="2400" dirty="0">
                <a:latin typeface="Times New Roman" pitchFamily="18" charset="0"/>
              </a:endParaRPr>
            </a:p>
          </p:txBody>
        </p:sp>
        <p:pic>
          <p:nvPicPr>
            <p:cNvPr id="1741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2" y="2302"/>
              <a:ext cx="1560" cy="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6225" y="146050"/>
            <a:ext cx="86995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Reconciling TRS breaking and two fully open gaps in LaNiC</a:t>
            </a:r>
            <a:r>
              <a:rPr lang="en-GB" altLang="en-US" sz="3200" b="1" baseline="-25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2</a:t>
            </a: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and LaNiGa</a:t>
            </a:r>
            <a:r>
              <a:rPr lang="en-GB" altLang="en-US" sz="3200" b="1" baseline="-25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2 </a:t>
            </a:r>
            <a:endParaRPr lang="en-GB" alt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t="1280" r="-889" b="53567"/>
          <a:stretch/>
        </p:blipFill>
        <p:spPr bwMode="auto">
          <a:xfrm>
            <a:off x="42069" y="1217748"/>
            <a:ext cx="4733131" cy="179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843088" y="1462210"/>
            <a:ext cx="63103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 b="1" dirty="0">
                <a:latin typeface="Times New Roman" pitchFamily="18" charset="0"/>
              </a:rPr>
              <a:t>Conventional multiband superconductivity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A5B31A-FBA0-4C9F-B80E-EA891CE3F7A1}"/>
              </a:ext>
            </a:extLst>
          </p:cNvPr>
          <p:cNvGrpSpPr/>
          <p:nvPr/>
        </p:nvGrpSpPr>
        <p:grpSpPr>
          <a:xfrm>
            <a:off x="45245" y="2521830"/>
            <a:ext cx="9161954" cy="3933574"/>
            <a:chOff x="45245" y="2521830"/>
            <a:chExt cx="9161954" cy="393357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45" y="3186215"/>
              <a:ext cx="4580730" cy="2169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 Box 36"/>
            <p:cNvSpPr txBox="1">
              <a:spLocks noChangeArrowheads="1"/>
            </p:cNvSpPr>
            <p:nvPr/>
          </p:nvSpPr>
          <p:spPr bwMode="auto">
            <a:xfrm>
              <a:off x="3238199" y="5395790"/>
              <a:ext cx="596900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GB" altLang="en-US" sz="2000" b="1" dirty="0">
                  <a:latin typeface="Times New Roman" pitchFamily="18" charset="0"/>
                </a:rPr>
                <a:t>Z. F. </a:t>
              </a:r>
              <a:r>
                <a:rPr lang="en-GB" altLang="en-US" sz="2000" b="1" dirty="0" err="1">
                  <a:latin typeface="Times New Roman" pitchFamily="18" charset="0"/>
                </a:rPr>
                <a:t>Weng</a:t>
              </a:r>
              <a:r>
                <a:rPr lang="en-GB" altLang="en-US" sz="2000" b="1" dirty="0">
                  <a:latin typeface="Times New Roman" pitchFamily="18" charset="0"/>
                </a:rPr>
                <a:t> et al. Phys. Rev. </a:t>
              </a:r>
              <a:r>
                <a:rPr lang="en-GB" altLang="en-US" sz="2000" b="1" dirty="0" err="1">
                  <a:latin typeface="Times New Roman" pitchFamily="18" charset="0"/>
                </a:rPr>
                <a:t>Lett</a:t>
              </a:r>
              <a:r>
                <a:rPr lang="en-GB" altLang="en-US" sz="2000" b="1" dirty="0">
                  <a:latin typeface="Times New Roman" pitchFamily="18" charset="0"/>
                </a:rPr>
                <a:t>. 117, 027001 (2016) </a:t>
              </a: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114800" y="2521830"/>
              <a:ext cx="4873625" cy="2385598"/>
              <a:chOff x="4419600" y="3207630"/>
              <a:chExt cx="4873625" cy="2385598"/>
            </a:xfrm>
          </p:grpSpPr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4419600" y="3207630"/>
                <a:ext cx="4873625" cy="1938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GB" altLang="en-US" sz="2400" b="1" dirty="0">
                    <a:solidFill>
                      <a:srgbClr val="0070C0"/>
                    </a:solidFill>
                    <a:latin typeface="Times New Roman" pitchFamily="18" charset="0"/>
                  </a:rPr>
                  <a:t>Non-unitary triplet with even parity</a:t>
                </a:r>
              </a:p>
              <a:p>
                <a:pPr algn="ctr" eaLnBrk="1" hangingPunct="1"/>
                <a:endParaRPr lang="en-GB" altLang="en-US" sz="2400" dirty="0">
                  <a:latin typeface="Times New Roman" pitchFamily="18" charset="0"/>
                </a:endParaRPr>
              </a:p>
              <a:p>
                <a:pPr algn="ctr" eaLnBrk="1" hangingPunct="1"/>
                <a:r>
                  <a:rPr lang="en-GB" altLang="en-US" sz="2400" b="1" dirty="0">
                    <a:solidFill>
                      <a:srgbClr val="00B050"/>
                    </a:solidFill>
                    <a:latin typeface="Times New Roman" pitchFamily="18" charset="0"/>
                  </a:rPr>
                  <a:t>Same spin pairing between orbitals: Two fully open gaps</a:t>
                </a:r>
              </a:p>
              <a:p>
                <a:pPr algn="ctr" eaLnBrk="1" hangingPunct="1"/>
                <a:endParaRPr lang="en-GB" altLang="en-US" sz="2400" dirty="0">
                  <a:latin typeface="Times New Roman" pitchFamily="18" charset="0"/>
                </a:endParaRPr>
              </a:p>
            </p:txBody>
          </p:sp>
          <p:pic>
            <p:nvPicPr>
              <p:cNvPr id="32771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0174" y="5052091"/>
                <a:ext cx="777077" cy="5036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cmpd="sng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772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3748" y="5064597"/>
                <a:ext cx="785803" cy="5286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cmpd="sng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1" name="Picture 35">
              <a:extLst>
                <a:ext uri="{FF2B5EF4-FFF2-40B4-BE49-F238E27FC236}">
                  <a16:creationId xmlns:a16="http://schemas.microsoft.com/office/drawing/2014/main" id="{DDB7BE40-6A88-43E3-9262-234312E18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33" y="3385930"/>
              <a:ext cx="1618597" cy="330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7E3DEF-8D53-4404-8CAF-090F2ACC39EE}"/>
                </a:ext>
              </a:extLst>
            </p:cNvPr>
            <p:cNvSpPr txBox="1"/>
            <p:nvPr/>
          </p:nvSpPr>
          <p:spPr>
            <a:xfrm>
              <a:off x="539733" y="5532074"/>
              <a:ext cx="2416046" cy="923330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Orbital: </a:t>
              </a:r>
              <a:r>
                <a:rPr lang="en-US" altLang="zh-CN" b="1" dirty="0" err="1">
                  <a:solidFill>
                    <a:srgbClr val="FF0000"/>
                  </a:solidFill>
                </a:rPr>
                <a:t>antisymmetric</a:t>
              </a:r>
              <a:endParaRPr lang="en-US" altLang="zh-CN" b="1" dirty="0">
                <a:solidFill>
                  <a:srgbClr val="FF0000"/>
                </a:solidFill>
              </a:endParaRPr>
            </a:p>
            <a:p>
              <a:r>
                <a:rPr lang="en-US" altLang="zh-CN" b="1" dirty="0">
                  <a:solidFill>
                    <a:srgbClr val="FF0000"/>
                  </a:solidFill>
                </a:rPr>
                <a:t>Spin: symmetric</a:t>
              </a:r>
            </a:p>
            <a:p>
              <a:r>
                <a:rPr lang="en-US" altLang="zh-CN" b="1" dirty="0">
                  <a:solidFill>
                    <a:srgbClr val="FF0000"/>
                  </a:solidFill>
                </a:rPr>
                <a:t>Parity: even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45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" y="2470779"/>
            <a:ext cx="9144000" cy="107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170" tIns="46990" rIns="90170" bIns="46990">
            <a:spAutoFit/>
          </a:bodyPr>
          <a:lstStyle/>
          <a:p>
            <a:pPr algn="ctr">
              <a:buSzPct val="100000"/>
              <a:buFont typeface="Wingdings" pitchFamily="2" charset="2"/>
              <a:buNone/>
              <a:defRPr/>
            </a:pPr>
            <a:r>
              <a:rPr lang="en-GB" altLang="en-US" sz="3200" dirty="0">
                <a:latin typeface="Times New Roman" pitchFamily="18" charset="0"/>
                <a:cs typeface="Arial" pitchFamily="34" charset="0"/>
              </a:rPr>
              <a:t> </a:t>
            </a:r>
          </a:p>
          <a:p>
            <a:pPr algn="ctr">
              <a:buSzPct val="100000"/>
              <a:defRPr/>
            </a:pPr>
            <a:r>
              <a:rPr lang="en-GB" altLang="en-US" sz="32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What about when there are higher symmetries?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568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ABCBBD2A-9DD5-45E7-94D6-FDE73E333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755" y="584775"/>
            <a:ext cx="3754245" cy="250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1121993E-D9D1-49A6-BB4E-E998369A4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82" y="0"/>
            <a:ext cx="8699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Re-based </a:t>
            </a:r>
            <a:r>
              <a:rPr lang="en-GB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noncentrosymmetric</a:t>
            </a: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superconductors</a:t>
            </a:r>
            <a:endParaRPr lang="en-GB" alt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B1D2F708-F20A-4F56-9DA2-65448E963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25" y="826696"/>
            <a:ext cx="548519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400" b="1" dirty="0">
                <a:latin typeface="Times New Roman" pitchFamily="18" charset="0"/>
              </a:rPr>
              <a:t>Cubic Re-based NCS (</a:t>
            </a:r>
            <a:r>
              <a:rPr lang="el-GR" altLang="en-US" sz="2400" b="1" dirty="0">
                <a:latin typeface="Times New Roman" pitchFamily="18" charset="0"/>
              </a:rPr>
              <a:t>α</a:t>
            </a:r>
            <a:r>
              <a:rPr lang="en-US" altLang="en-US" sz="2400" b="1" dirty="0">
                <a:latin typeface="Times New Roman" pitchFamily="18" charset="0"/>
              </a:rPr>
              <a:t>-</a:t>
            </a:r>
            <a:r>
              <a:rPr lang="en-GB" altLang="en-US" sz="2400" b="1" dirty="0">
                <a:latin typeface="Times New Roman" pitchFamily="18" charset="0"/>
              </a:rPr>
              <a:t>Mn structure): </a:t>
            </a:r>
          </a:p>
          <a:p>
            <a:pPr eaLnBrk="1" hangingPunct="1"/>
            <a:r>
              <a:rPr lang="en-GB" altLang="en-US" sz="2400" b="1" dirty="0">
                <a:solidFill>
                  <a:srgbClr val="FF0000"/>
                </a:solidFill>
                <a:latin typeface="Times New Roman" pitchFamily="18" charset="0"/>
              </a:rPr>
              <a:t>TRSB + Singlet-triplet mixing not forbidden </a:t>
            </a:r>
            <a:endParaRPr lang="en-GB" altLang="en-US" sz="2400" b="1" baseline="-25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91A80B8-2849-4A7F-BA17-16AC16B51A9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182" y="2516577"/>
            <a:ext cx="2764010" cy="3215700"/>
          </a:xfrm>
          <a:noFill/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402BD63D-B5A5-49EA-965C-21BB06F8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82" y="5910354"/>
            <a:ext cx="30543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 dirty="0">
                <a:latin typeface="Times New Roman" pitchFamily="18" charset="0"/>
              </a:rPr>
              <a:t>Singh et al. PRL 112, 107002 (2014)</a:t>
            </a:r>
            <a:endParaRPr lang="en-GB" altLang="en-US" sz="1600" baseline="-25000" dirty="0">
              <a:latin typeface="Times New Roman" pitchFamily="18" charset="0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4291A75E-6DC6-4F08-827F-452CA75DA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539" y="2694654"/>
            <a:ext cx="1001296" cy="461665"/>
          </a:xfrm>
          <a:prstGeom prst="rect">
            <a:avLst/>
          </a:prstGeom>
          <a:noFill/>
          <a:ln w="9525" cap="flat" cmpd="sng">
            <a:noFill/>
            <a:bevel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Re</a:t>
            </a:r>
            <a:r>
              <a:rPr lang="en-GB" alt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6</a:t>
            </a:r>
            <a:r>
              <a:rPr lang="en-GB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Zr</a:t>
            </a:r>
            <a:endParaRPr lang="en-GB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F6B35A6F-D9A3-4AE4-A190-1FF96B41B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0412" y="6170091"/>
            <a:ext cx="30543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600" dirty="0">
                <a:latin typeface="Times New Roman" pitchFamily="18" charset="0"/>
              </a:rPr>
              <a:t>T. Shang et al. PRB 97 020502 (2018)</a:t>
            </a:r>
            <a:endParaRPr lang="en-GB" altLang="en-US" sz="1600" baseline="-25000" dirty="0">
              <a:latin typeface="Times New Roman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A79721-7F87-48E0-B7E1-F8AAC170BC8E}"/>
              </a:ext>
            </a:extLst>
          </p:cNvPr>
          <p:cNvGrpSpPr/>
          <p:nvPr/>
        </p:nvGrpSpPr>
        <p:grpSpPr>
          <a:xfrm>
            <a:off x="4012131" y="3315758"/>
            <a:ext cx="3812209" cy="2715546"/>
            <a:chOff x="3919365" y="3473203"/>
            <a:chExt cx="3812209" cy="27155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2F48F08-519A-418F-8D8E-EAE0BF480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9365" y="3473203"/>
              <a:ext cx="3812209" cy="2715546"/>
            </a:xfrm>
            <a:prstGeom prst="rect">
              <a:avLst/>
            </a:prstGeom>
          </p:spPr>
        </p:pic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10A86088-927D-457A-A4A5-92DB8898E4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4821" y="3678575"/>
              <a:ext cx="1115736" cy="461665"/>
            </a:xfrm>
            <a:prstGeom prst="rect">
              <a:avLst/>
            </a:prstGeom>
            <a:noFill/>
            <a:ln w="9525" cap="flat" cmpd="sng">
              <a:noFill/>
              <a:bevel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GB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Re</a:t>
              </a:r>
              <a:r>
                <a:rPr lang="en-GB" altLang="en-US" sz="2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24</a:t>
              </a:r>
              <a:r>
                <a:rPr lang="en-GB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Ti</a:t>
              </a:r>
              <a:endParaRPr lang="en-GB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484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F765EFFA-2DD8-4A45-A58F-8B64D4F11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82" y="0"/>
            <a:ext cx="8699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Re-based </a:t>
            </a:r>
            <a:r>
              <a:rPr lang="en-GB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noncentrosymmetric</a:t>
            </a: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superconductors</a:t>
            </a:r>
            <a:endParaRPr lang="en-GB" alt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949A99-C69E-46C4-BEFE-E2B1740F8FDA}"/>
              </a:ext>
            </a:extLst>
          </p:cNvPr>
          <p:cNvGrpSpPr/>
          <p:nvPr/>
        </p:nvGrpSpPr>
        <p:grpSpPr>
          <a:xfrm>
            <a:off x="264182" y="1671163"/>
            <a:ext cx="8777615" cy="4854144"/>
            <a:chOff x="264182" y="1671163"/>
            <a:chExt cx="8777615" cy="4854144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4D47363-86F5-4D1D-91F3-E10CD6B3E7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03"/>
            <a:stretch/>
          </p:blipFill>
          <p:spPr bwMode="auto">
            <a:xfrm>
              <a:off x="264182" y="1671163"/>
              <a:ext cx="4804018" cy="424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478599DD-5C65-49CF-B2E3-244725A930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8200" y="2681403"/>
              <a:ext cx="3973597" cy="1384995"/>
            </a:xfrm>
            <a:prstGeom prst="rect">
              <a:avLst/>
            </a:prstGeom>
            <a:noFill/>
            <a:ln w="9525" cap="flat" cmpd="sng">
              <a:noFill/>
              <a:bevel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GB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Re</a:t>
              </a:r>
              <a:r>
                <a:rPr lang="en-GB" altLang="en-US" sz="2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6</a:t>
              </a:r>
              <a:r>
                <a:rPr lang="en-GB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Zr: </a:t>
              </a:r>
              <a:r>
                <a:rPr lang="en-GB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Superfluid density consistent with </a:t>
              </a:r>
              <a:r>
                <a:rPr lang="en-GB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single-gap s-wave </a:t>
              </a:r>
              <a:r>
                <a:rPr lang="en-GB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superconductivity.</a:t>
              </a:r>
              <a:endParaRPr lang="en-GB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3500BBA1-2842-43D8-8BAA-6643B05E5C23}"/>
                </a:ext>
              </a:extLst>
            </p:cNvPr>
            <p:cNvSpPr/>
            <p:nvPr/>
          </p:nvSpPr>
          <p:spPr>
            <a:xfrm>
              <a:off x="3093626" y="6186753"/>
              <a:ext cx="368204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G. M. Pang et al. PRB 97, 224506 (2018)</a:t>
              </a:r>
              <a:endPara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5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675B1CF6-B27A-43D9-92F6-35D04A747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82" y="0"/>
            <a:ext cx="8699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TRS breaking with conventional pairing?</a:t>
            </a:r>
            <a:endParaRPr lang="en-GB" alt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55EF1A-5D70-49A8-9155-CE9410C87D44}"/>
              </a:ext>
            </a:extLst>
          </p:cNvPr>
          <p:cNvGrpSpPr>
            <a:grpSpLocks/>
          </p:cNvGrpSpPr>
          <p:nvPr/>
        </p:nvGrpSpPr>
        <p:grpSpPr bwMode="auto">
          <a:xfrm>
            <a:off x="358864" y="2497620"/>
            <a:ext cx="4130756" cy="1640856"/>
            <a:chOff x="635" y="2774"/>
            <a:chExt cx="4397" cy="143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8784C3-00F6-496D-BB28-65BB915946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5" y="2774"/>
              <a:ext cx="4397" cy="1057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" name="Picture 16">
              <a:extLst>
                <a:ext uri="{FF2B5EF4-FFF2-40B4-BE49-F238E27FC236}">
                  <a16:creationId xmlns:a16="http://schemas.microsoft.com/office/drawing/2014/main" id="{ADFC78B7-7CBC-4E93-9E76-D4131A33F3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r="65108"/>
            <a:stretch>
              <a:fillRect/>
            </a:stretch>
          </p:blipFill>
          <p:spPr bwMode="auto">
            <a:xfrm>
              <a:off x="658" y="3832"/>
              <a:ext cx="1018" cy="36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B989593B-CB53-4ECE-BEF2-BB61261D23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36412" r="28694"/>
            <a:stretch>
              <a:fillRect/>
            </a:stretch>
          </p:blipFill>
          <p:spPr bwMode="auto">
            <a:xfrm>
              <a:off x="1769" y="3844"/>
              <a:ext cx="1018" cy="36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9" name="Picture 18">
              <a:extLst>
                <a:ext uri="{FF2B5EF4-FFF2-40B4-BE49-F238E27FC236}">
                  <a16:creationId xmlns:a16="http://schemas.microsoft.com/office/drawing/2014/main" id="{7195EA85-0615-4541-9AC8-ECB1DEA05C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71297" r="13196"/>
            <a:stretch>
              <a:fillRect/>
            </a:stretch>
          </p:blipFill>
          <p:spPr bwMode="auto">
            <a:xfrm>
              <a:off x="3129" y="3844"/>
              <a:ext cx="451" cy="36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0" name="Picture 19">
              <a:extLst>
                <a:ext uri="{FF2B5EF4-FFF2-40B4-BE49-F238E27FC236}">
                  <a16:creationId xmlns:a16="http://schemas.microsoft.com/office/drawing/2014/main" id="{5046C915-A522-499F-86CC-92FA2E086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87589"/>
            <a:stretch>
              <a:fillRect/>
            </a:stretch>
          </p:blipFill>
          <p:spPr bwMode="auto">
            <a:xfrm>
              <a:off x="4309" y="3844"/>
              <a:ext cx="361" cy="36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pic>
        <p:nvPicPr>
          <p:cNvPr id="11" name="Picture 3">
            <a:extLst>
              <a:ext uri="{FF2B5EF4-FFF2-40B4-BE49-F238E27FC236}">
                <a16:creationId xmlns:a16="http://schemas.microsoft.com/office/drawing/2014/main" id="{9F80D508-CC9A-4D29-9786-CA3A715F6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068" y="672413"/>
            <a:ext cx="3893653" cy="1737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8">
            <a:extLst>
              <a:ext uri="{FF2B5EF4-FFF2-40B4-BE49-F238E27FC236}">
                <a16:creationId xmlns:a16="http://schemas.microsoft.com/office/drawing/2014/main" id="{6554F6D2-782A-432B-8B3A-4848906E5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36" y="4322890"/>
            <a:ext cx="4052678" cy="15101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57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>
                <a:latin typeface="Times New Roman" panose="02020603050405020304" pitchFamily="18" charset="0"/>
                <a:ea typeface="Droid Sans Fallback" charset="0"/>
                <a:cs typeface="Times New Roman" panose="02020603050405020304" pitchFamily="18" charset="0"/>
              </a:rPr>
              <a:t>S. K. Ghosh et al. arXiv:1803.02618</a:t>
            </a:r>
            <a:endParaRPr lang="en-GB" sz="1600" dirty="0">
              <a:latin typeface="Times New Roman" panose="02020603050405020304" pitchFamily="18" charset="0"/>
              <a:ea typeface="Droid Sans Fallback" charset="0"/>
              <a:cs typeface="Times New Roman" panose="02020603050405020304" pitchFamily="18" charset="0"/>
              <a:hlinkClick r:id="rId5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2BFE6848-9EDA-4A88-BED5-813F2CF01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4381" y="1010202"/>
            <a:ext cx="4309301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Times New Roman" pitchFamily="18" charset="0"/>
              </a:rPr>
              <a:t>More than two atoms per cell related by certain symmetries</a:t>
            </a:r>
          </a:p>
          <a:p>
            <a:pPr eaLnBrk="1" hangingPunct="1"/>
            <a:endParaRPr lang="en-US" altLang="en-US" sz="2400" dirty="0">
              <a:latin typeface="Times New Roman" pitchFamily="18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Times New Roman" pitchFamily="18" charset="0"/>
              </a:rPr>
              <a:t>Onsite </a:t>
            </a:r>
            <a:r>
              <a:rPr lang="en-US" altLang="en-US" sz="2400" b="1" i="1" dirty="0">
                <a:solidFill>
                  <a:srgbClr val="00B0F0"/>
                </a:solidFill>
                <a:latin typeface="Times New Roman" pitchFamily="18" charset="0"/>
              </a:rPr>
              <a:t>conventional </a:t>
            </a:r>
            <a:r>
              <a:rPr lang="en-US" altLang="en-US" sz="2400" dirty="0">
                <a:latin typeface="Times New Roman" pitchFamily="18" charset="0"/>
              </a:rPr>
              <a:t>electron-phonon pairing interaction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endParaRPr lang="en-US" altLang="en-US" sz="2400" dirty="0">
              <a:latin typeface="Times New Roman" pitchFamily="18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Times New Roman" pitchFamily="18" charset="0"/>
              </a:rPr>
              <a:t>Change of phase of pairing wavefunction in real space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endParaRPr lang="en-US" altLang="en-US" sz="2400" dirty="0">
              <a:latin typeface="Times New Roman" pitchFamily="18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Circulating loop currents =&gt; broken TRS</a:t>
            </a:r>
            <a:endParaRPr lang="en-GB" alt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95DC1C-6AFF-4EB4-9AC9-76AB27506A17}"/>
              </a:ext>
            </a:extLst>
          </p:cNvPr>
          <p:cNvGrpSpPr/>
          <p:nvPr/>
        </p:nvGrpSpPr>
        <p:grpSpPr>
          <a:xfrm>
            <a:off x="858650" y="4856095"/>
            <a:ext cx="3297517" cy="2001905"/>
            <a:chOff x="1696278" y="1192696"/>
            <a:chExt cx="3991759" cy="26652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F286F7-D886-462D-9A84-4F53AB422579}"/>
                </a:ext>
              </a:extLst>
            </p:cNvPr>
            <p:cNvSpPr/>
            <p:nvPr/>
          </p:nvSpPr>
          <p:spPr>
            <a:xfrm>
              <a:off x="1696278" y="1192696"/>
              <a:ext cx="1484244" cy="149749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1510C35-25E9-40F8-B95F-1A3BBDF1319C}"/>
                </a:ext>
              </a:extLst>
            </p:cNvPr>
            <p:cNvCxnSpPr>
              <a:cxnSpLocks/>
              <a:stCxn id="15" idx="0"/>
              <a:endCxn id="15" idx="2"/>
            </p:cNvCxnSpPr>
            <p:nvPr/>
          </p:nvCxnSpPr>
          <p:spPr>
            <a:xfrm>
              <a:off x="2438400" y="1192696"/>
              <a:ext cx="0" cy="1497495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713467E-3111-4FDE-B641-6E978C9A4D56}"/>
                </a:ext>
              </a:extLst>
            </p:cNvPr>
            <p:cNvCxnSpPr>
              <a:cxnSpLocks/>
              <a:endCxn id="15" idx="3"/>
            </p:cNvCxnSpPr>
            <p:nvPr/>
          </p:nvCxnSpPr>
          <p:spPr>
            <a:xfrm>
              <a:off x="1696278" y="1941443"/>
              <a:ext cx="1484244" cy="1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E796C0F-AD92-41AB-8ED7-0EF5D3004AE3}"/>
                </a:ext>
              </a:extLst>
            </p:cNvPr>
            <p:cNvSpPr/>
            <p:nvPr/>
          </p:nvSpPr>
          <p:spPr>
            <a:xfrm>
              <a:off x="2283656" y="1347545"/>
              <a:ext cx="309487" cy="3516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ECD5D76-966F-437A-BDF6-14B13E79A7F2}"/>
                </a:ext>
              </a:extLst>
            </p:cNvPr>
            <p:cNvSpPr/>
            <p:nvPr/>
          </p:nvSpPr>
          <p:spPr>
            <a:xfrm>
              <a:off x="2288344" y="2183653"/>
              <a:ext cx="309487" cy="3516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AD48419-DC40-4849-9CF8-FB86903C074F}"/>
                </a:ext>
              </a:extLst>
            </p:cNvPr>
            <p:cNvSpPr/>
            <p:nvPr/>
          </p:nvSpPr>
          <p:spPr>
            <a:xfrm>
              <a:off x="2682854" y="1761724"/>
              <a:ext cx="309487" cy="3516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FDBEADF-6BF4-49EF-8FC1-404CAA2290DD}"/>
                </a:ext>
              </a:extLst>
            </p:cNvPr>
            <p:cNvSpPr/>
            <p:nvPr/>
          </p:nvSpPr>
          <p:spPr>
            <a:xfrm>
              <a:off x="1884458" y="1765597"/>
              <a:ext cx="309487" cy="3516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76BDEE-62C2-4189-9A91-672CD319B632}"/>
                </a:ext>
              </a:extLst>
            </p:cNvPr>
            <p:cNvGrpSpPr/>
            <p:nvPr/>
          </p:nvGrpSpPr>
          <p:grpSpPr>
            <a:xfrm>
              <a:off x="4203793" y="1192696"/>
              <a:ext cx="1484244" cy="1497495"/>
              <a:chOff x="4611756" y="1192695"/>
              <a:chExt cx="1484244" cy="1497495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443BCEB-F6FB-4C4D-8673-07831A5AB5D4}"/>
                  </a:ext>
                </a:extLst>
              </p:cNvPr>
              <p:cNvSpPr/>
              <p:nvPr/>
            </p:nvSpPr>
            <p:spPr>
              <a:xfrm>
                <a:off x="4611756" y="1192695"/>
                <a:ext cx="1484244" cy="149749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8CCF3A4-9F91-4CD8-B80B-EE94E6BB2FD5}"/>
                  </a:ext>
                </a:extLst>
              </p:cNvPr>
              <p:cNvCxnSpPr>
                <a:cxnSpLocks/>
                <a:stCxn id="27" idx="0"/>
                <a:endCxn id="27" idx="2"/>
              </p:cNvCxnSpPr>
              <p:nvPr/>
            </p:nvCxnSpPr>
            <p:spPr>
              <a:xfrm>
                <a:off x="5353878" y="1192695"/>
                <a:ext cx="0" cy="1497495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D0894E1-5075-4D31-BE0B-3D161582C38D}"/>
                  </a:ext>
                </a:extLst>
              </p:cNvPr>
              <p:cNvCxnSpPr>
                <a:cxnSpLocks/>
                <a:endCxn id="27" idx="3"/>
              </p:cNvCxnSpPr>
              <p:nvPr/>
            </p:nvCxnSpPr>
            <p:spPr>
              <a:xfrm>
                <a:off x="4611756" y="1941442"/>
                <a:ext cx="1484244" cy="1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6A87B1F-79B1-4160-A913-FD9FE6AEDABA}"/>
                  </a:ext>
                </a:extLst>
              </p:cNvPr>
              <p:cNvSpPr/>
              <p:nvPr/>
            </p:nvSpPr>
            <p:spPr>
              <a:xfrm>
                <a:off x="4894845" y="1319316"/>
                <a:ext cx="309487" cy="35168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1F35ACA-A9DA-4B37-A047-7609F0D65C6C}"/>
                  </a:ext>
                </a:extLst>
              </p:cNvPr>
              <p:cNvSpPr/>
              <p:nvPr/>
            </p:nvSpPr>
            <p:spPr>
              <a:xfrm>
                <a:off x="5503425" y="2229364"/>
                <a:ext cx="309487" cy="35168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313193D-9991-4257-9822-F8A2F43C4D8A}"/>
                  </a:ext>
                </a:extLst>
              </p:cNvPr>
              <p:cNvSpPr/>
              <p:nvPr/>
            </p:nvSpPr>
            <p:spPr>
              <a:xfrm>
                <a:off x="5632894" y="1519609"/>
                <a:ext cx="309487" cy="35168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69CF14A-E915-4F78-9B20-94B5D7ABADD9}"/>
                  </a:ext>
                </a:extLst>
              </p:cNvPr>
              <p:cNvSpPr/>
              <p:nvPr/>
            </p:nvSpPr>
            <p:spPr>
              <a:xfrm>
                <a:off x="4799935" y="2032889"/>
                <a:ext cx="309487" cy="35168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Multiplication Sign 22">
              <a:extLst>
                <a:ext uri="{FF2B5EF4-FFF2-40B4-BE49-F238E27FC236}">
                  <a16:creationId xmlns:a16="http://schemas.microsoft.com/office/drawing/2014/main" id="{6CEC3362-F4B3-454D-B5A6-AA11D8815941}"/>
                </a:ext>
              </a:extLst>
            </p:cNvPr>
            <p:cNvSpPr/>
            <p:nvPr/>
          </p:nvSpPr>
          <p:spPr>
            <a:xfrm>
              <a:off x="1851020" y="2845040"/>
              <a:ext cx="1141321" cy="1012874"/>
            </a:xfrm>
            <a:prstGeom prst="mathMultiply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0C950F3-9B83-4067-A127-2AAA09AA983E}"/>
                </a:ext>
              </a:extLst>
            </p:cNvPr>
            <p:cNvGrpSpPr/>
            <p:nvPr/>
          </p:nvGrpSpPr>
          <p:grpSpPr>
            <a:xfrm>
              <a:off x="4486882" y="2960628"/>
              <a:ext cx="693828" cy="624483"/>
              <a:chOff x="4437858" y="3016321"/>
              <a:chExt cx="693828" cy="624483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819BF03-366F-4B57-9EBC-A09D8DF42030}"/>
                  </a:ext>
                </a:extLst>
              </p:cNvPr>
              <p:cNvSpPr/>
              <p:nvPr/>
            </p:nvSpPr>
            <p:spPr>
              <a:xfrm rot="18687990">
                <a:off x="4703789" y="3155631"/>
                <a:ext cx="567208" cy="28858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DCC21FA-9C95-4F9A-A2BA-CEB269D25544}"/>
                  </a:ext>
                </a:extLst>
              </p:cNvPr>
              <p:cNvSpPr/>
              <p:nvPr/>
            </p:nvSpPr>
            <p:spPr>
              <a:xfrm rot="2514428">
                <a:off x="4437858" y="3309171"/>
                <a:ext cx="507224" cy="33163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9889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9D39C534-01D8-46BA-BD69-48DFD8286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82" y="0"/>
            <a:ext cx="8699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Importance of Re element?</a:t>
            </a:r>
            <a:endParaRPr lang="en-GB" alt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18">
            <a:extLst>
              <a:ext uri="{FF2B5EF4-FFF2-40B4-BE49-F238E27FC236}">
                <a16:creationId xmlns:a16="http://schemas.microsoft.com/office/drawing/2014/main" id="{C08277D2-7A3B-4C57-ABD1-ECD99519C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37" y="1061854"/>
            <a:ext cx="4240230" cy="4615595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0667F1E5-5A06-45AF-AC5B-65464A85C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3217" y="1025483"/>
            <a:ext cx="461129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400" b="1" dirty="0">
                <a:latin typeface="Times New Roman" pitchFamily="18" charset="0"/>
              </a:rPr>
              <a:t>Nb</a:t>
            </a:r>
            <a:r>
              <a:rPr lang="en-GB" altLang="en-US" sz="2400" b="1" baseline="-25000" dirty="0">
                <a:latin typeface="Times New Roman" pitchFamily="18" charset="0"/>
              </a:rPr>
              <a:t>0.18</a:t>
            </a:r>
            <a:r>
              <a:rPr lang="en-GB" altLang="en-US" sz="2400" b="1" dirty="0">
                <a:latin typeface="Times New Roman" pitchFamily="18" charset="0"/>
              </a:rPr>
              <a:t>Re</a:t>
            </a:r>
            <a:r>
              <a:rPr lang="en-GB" altLang="en-US" sz="2400" b="1" baseline="-25000" dirty="0">
                <a:latin typeface="Times New Roman" pitchFamily="18" charset="0"/>
              </a:rPr>
              <a:t>0.82</a:t>
            </a:r>
            <a:r>
              <a:rPr lang="en-GB" altLang="en-US" sz="2400" b="1" dirty="0">
                <a:latin typeface="Times New Roman" pitchFamily="18" charset="0"/>
              </a:rPr>
              <a:t> (</a:t>
            </a:r>
            <a:r>
              <a:rPr lang="el-GR" altLang="en-US" sz="2400" b="1" dirty="0">
                <a:latin typeface="Times New Roman" pitchFamily="18" charset="0"/>
              </a:rPr>
              <a:t>α</a:t>
            </a:r>
            <a:r>
              <a:rPr lang="en-US" altLang="en-US" sz="2400" b="1" dirty="0">
                <a:latin typeface="Times New Roman" pitchFamily="18" charset="0"/>
              </a:rPr>
              <a:t>-</a:t>
            </a:r>
            <a:r>
              <a:rPr lang="en-GB" altLang="en-US" sz="2400" b="1" dirty="0">
                <a:latin typeface="Times New Roman" pitchFamily="18" charset="0"/>
              </a:rPr>
              <a:t>Mn structure) and Re element: </a:t>
            </a:r>
          </a:p>
          <a:p>
            <a:pPr eaLnBrk="1" hangingPunct="1"/>
            <a:endParaRPr lang="en-GB" altLang="en-US" sz="2400" b="1" baseline="-25000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en-GB" altLang="en-US" sz="2400" b="1" dirty="0">
                <a:solidFill>
                  <a:srgbClr val="FF0000"/>
                </a:solidFill>
                <a:latin typeface="Times New Roman" pitchFamily="18" charset="0"/>
              </a:rPr>
              <a:t>Broken TRS below T</a:t>
            </a:r>
            <a:r>
              <a:rPr lang="en-GB" altLang="en-US" sz="2400" b="1" baseline="-25000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endParaRPr lang="en-GB" alt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E5B28564-943A-4121-8F03-68FF87EBA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469" y="2370574"/>
            <a:ext cx="4611294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endParaRPr lang="en-GB" alt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en-GB" altLang="en-US" sz="2400" b="1" dirty="0">
                <a:solidFill>
                  <a:srgbClr val="00B050"/>
                </a:solidFill>
                <a:latin typeface="Times New Roman" pitchFamily="18" charset="0"/>
              </a:rPr>
              <a:t>Re is centrosymmetric and loop current cannot explain TRS breaking</a:t>
            </a:r>
          </a:p>
          <a:p>
            <a:pPr algn="just" eaLnBrk="1" hangingPunct="1"/>
            <a:endParaRPr lang="en-GB" altLang="en-US" sz="2400" b="1" dirty="0">
              <a:solidFill>
                <a:srgbClr val="00B050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en-GB" altLang="en-US" sz="2400" b="1" dirty="0">
                <a:solidFill>
                  <a:srgbClr val="00B050"/>
                </a:solidFill>
                <a:latin typeface="Times New Roman" pitchFamily="18" charset="0"/>
              </a:rPr>
              <a:t>Local electronic structure of Re important?</a:t>
            </a:r>
          </a:p>
          <a:p>
            <a:pPr algn="just" eaLnBrk="1" hangingPunct="1"/>
            <a:endParaRPr lang="en-GB" altLang="en-US" sz="2400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E72DCE-D9C1-4E37-88D3-142943A4208A}"/>
              </a:ext>
            </a:extLst>
          </p:cNvPr>
          <p:cNvSpPr/>
          <p:nvPr/>
        </p:nvSpPr>
        <p:spPr>
          <a:xfrm>
            <a:off x="2710070" y="596986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Shang et al., PRL. 121, 257002 (2018)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6362395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>
            <a:extLst>
              <a:ext uri="{FF2B5EF4-FFF2-40B4-BE49-F238E27FC236}">
                <a16:creationId xmlns:a16="http://schemas.microsoft.com/office/drawing/2014/main" id="{23DF622C-7D8C-455F-A94A-2BC0AF5CE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16" y="1311965"/>
            <a:ext cx="6360567" cy="3897754"/>
          </a:xfrm>
          <a:prstGeom prst="rect">
            <a:avLst/>
          </a:prstGeom>
        </p:spPr>
      </p:pic>
      <p:sp>
        <p:nvSpPr>
          <p:cNvPr id="6" name="矩形 2">
            <a:extLst>
              <a:ext uri="{FF2B5EF4-FFF2-40B4-BE49-F238E27FC236}">
                <a16:creationId xmlns:a16="http://schemas.microsoft.com/office/drawing/2014/main" id="{3E47F615-36C2-432F-BA39-20A070F766A3}"/>
              </a:ext>
            </a:extLst>
          </p:cNvPr>
          <p:cNvSpPr/>
          <p:nvPr/>
        </p:nvSpPr>
        <p:spPr>
          <a:xfrm>
            <a:off x="2063707" y="5632974"/>
            <a:ext cx="5334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Shang et al., PRL, 121, 257002 (2018)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6A8C6258-E0A7-4B50-9E46-A78F4C54A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9269"/>
            <a:ext cx="91439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Correlation with nuclear moments?</a:t>
            </a:r>
            <a:endParaRPr lang="en-GB" alt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506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2B531F07-13CB-46B2-9367-9F8C37271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82" y="0"/>
            <a:ext cx="8699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Summary</a:t>
            </a:r>
            <a:endParaRPr lang="en-GB" alt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7489023C-3FC2-4398-A290-0C0238F80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25" y="1138238"/>
            <a:ext cx="8339138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GB" altLang="en-US" sz="2400" dirty="0">
                <a:latin typeface="Times New Roman" pitchFamily="18" charset="0"/>
              </a:rPr>
              <a:t> Growing number of materials show evidence for </a:t>
            </a:r>
            <a:r>
              <a:rPr lang="en-GB" altLang="en-US" sz="2400" dirty="0">
                <a:solidFill>
                  <a:srgbClr val="00B050"/>
                </a:solidFill>
                <a:latin typeface="Times New Roman" pitchFamily="18" charset="0"/>
              </a:rPr>
              <a:t>broken TRS with a fully open gap</a:t>
            </a:r>
          </a:p>
          <a:p>
            <a:pPr algn="just"/>
            <a:endParaRPr lang="en-GB" altLang="en-US" sz="2400" dirty="0">
              <a:latin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GB" altLang="en-US" sz="2400" dirty="0">
                <a:latin typeface="Times New Roman" pitchFamily="18" charset="0"/>
              </a:rPr>
              <a:t> Open questions: </a:t>
            </a:r>
          </a:p>
          <a:p>
            <a:pPr algn="just"/>
            <a:r>
              <a:rPr lang="en-GB" altLang="en-US" sz="2400" dirty="0">
                <a:solidFill>
                  <a:srgbClr val="FF0000"/>
                </a:solidFill>
                <a:latin typeface="Times New Roman" pitchFamily="18" charset="0"/>
              </a:rPr>
              <a:t>	What is the origin of the TRS breaking? </a:t>
            </a:r>
          </a:p>
          <a:p>
            <a:pPr algn="just"/>
            <a:r>
              <a:rPr lang="en-GB" altLang="en-US" sz="2400" dirty="0">
                <a:solidFill>
                  <a:srgbClr val="FF0000"/>
                </a:solidFill>
                <a:latin typeface="Times New Roman" pitchFamily="18" charset="0"/>
              </a:rPr>
              <a:t>	What is the nature of the pairing state? </a:t>
            </a:r>
          </a:p>
          <a:p>
            <a:pPr algn="just"/>
            <a:r>
              <a:rPr lang="en-GB" altLang="en-US" sz="2400" dirty="0">
                <a:solidFill>
                  <a:srgbClr val="FF0000"/>
                </a:solidFill>
                <a:latin typeface="Times New Roman" pitchFamily="18" charset="0"/>
              </a:rPr>
              <a:t>	Are the pairing states/mechanism conventional?</a:t>
            </a:r>
          </a:p>
          <a:p>
            <a:pPr algn="just"/>
            <a:endParaRPr lang="en-GB" altLang="en-US" sz="2400" dirty="0">
              <a:latin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GB" altLang="en-US" sz="2400" dirty="0">
                <a:latin typeface="Times New Roman" pitchFamily="18" charset="0"/>
              </a:rPr>
              <a:t> Low symmetry of LaNiC</a:t>
            </a:r>
            <a:r>
              <a:rPr lang="en-GB" altLang="en-US" sz="2400" baseline="-25000" dirty="0">
                <a:latin typeface="Times New Roman" pitchFamily="18" charset="0"/>
              </a:rPr>
              <a:t>2</a:t>
            </a:r>
            <a:r>
              <a:rPr lang="en-GB" altLang="en-US" sz="2400" dirty="0">
                <a:latin typeface="Times New Roman" pitchFamily="18" charset="0"/>
              </a:rPr>
              <a:t>/LaNiGa</a:t>
            </a:r>
            <a:r>
              <a:rPr lang="en-GB" altLang="en-US" sz="2400" baseline="-25000" dirty="0">
                <a:latin typeface="Times New Roman" pitchFamily="18" charset="0"/>
              </a:rPr>
              <a:t>2 </a:t>
            </a:r>
            <a:r>
              <a:rPr lang="en-GB" altLang="en-US" sz="2400" dirty="0">
                <a:latin typeface="Times New Roman" pitchFamily="18" charset="0"/>
              </a:rPr>
              <a:t>means that broken TRS at T</a:t>
            </a:r>
            <a:r>
              <a:rPr lang="en-GB" altLang="en-US" sz="2400" baseline="-25000" dirty="0">
                <a:latin typeface="Times New Roman" pitchFamily="18" charset="0"/>
              </a:rPr>
              <a:t>c</a:t>
            </a:r>
            <a:r>
              <a:rPr lang="en-GB" altLang="en-US" sz="2400" dirty="0">
                <a:latin typeface="Times New Roman" pitchFamily="18" charset="0"/>
              </a:rPr>
              <a:t> implies non-unitary triplet pairing =&gt; </a:t>
            </a:r>
            <a:r>
              <a:rPr lang="en-GB" altLang="en-US" sz="2400" dirty="0">
                <a:solidFill>
                  <a:srgbClr val="00B050"/>
                </a:solidFill>
                <a:latin typeface="Times New Roman" pitchFamily="18" charset="0"/>
              </a:rPr>
              <a:t>even-parity triplet state</a:t>
            </a:r>
            <a:endParaRPr lang="en-GB" altLang="en-US" sz="2400" baseline="-25000" dirty="0">
              <a:solidFill>
                <a:srgbClr val="00B050"/>
              </a:solidFill>
              <a:latin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en-GB" altLang="en-US" sz="2400" baseline="-25000" dirty="0">
              <a:latin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GB" altLang="en-US" sz="2400" dirty="0">
                <a:latin typeface="Times New Roman" pitchFamily="18" charset="0"/>
              </a:rPr>
              <a:t> Other systems have more possibilities, e.g. cubic Re-based NCS, can these be explained by a conventional pairing mechanism?</a:t>
            </a:r>
          </a:p>
          <a:p>
            <a:pPr algn="just"/>
            <a:endParaRPr lang="en-GB" altLang="en-US" sz="2400" dirty="0">
              <a:latin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77088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63500"/>
            <a:ext cx="9390063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Broken symmetry in unconventional superconductors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77825" y="1579563"/>
            <a:ext cx="8513763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600" dirty="0">
                <a:latin typeface="Times New Roman" pitchFamily="18" charset="0"/>
              </a:rPr>
              <a:t>In the superconducting state, U(1) gauge symmetry is broken </a:t>
            </a:r>
          </a:p>
          <a:p>
            <a:pPr eaLnBrk="1" hangingPunct="1"/>
            <a:r>
              <a:rPr lang="en-GB" altLang="en-US" sz="2600" dirty="0">
                <a:latin typeface="Times New Roman" pitchFamily="18" charset="0"/>
              </a:rPr>
              <a:t>below </a:t>
            </a:r>
            <a:r>
              <a:rPr lang="en-GB" altLang="en-US" sz="2600" dirty="0" err="1">
                <a:latin typeface="Times New Roman" pitchFamily="18" charset="0"/>
              </a:rPr>
              <a:t>T</a:t>
            </a:r>
            <a:r>
              <a:rPr lang="en-GB" altLang="en-US" sz="2600" baseline="-25000" dirty="0" err="1">
                <a:latin typeface="Times New Roman" pitchFamily="18" charset="0"/>
              </a:rPr>
              <a:t>c</a:t>
            </a:r>
            <a:endParaRPr lang="en-GB" altLang="en-US" sz="2600" dirty="0">
              <a:latin typeface="Times New Roman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85763" y="2501900"/>
            <a:ext cx="8513762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GB" altLang="en-US" sz="2600" dirty="0">
                <a:latin typeface="Times New Roman" pitchFamily="18" charset="0"/>
                <a:cs typeface="Arial" pitchFamily="34" charset="0"/>
              </a:rPr>
              <a:t>In </a:t>
            </a:r>
            <a:r>
              <a:rPr lang="en-GB" altLang="en-US" sz="2600" b="1" i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unconventional superconductors</a:t>
            </a:r>
            <a:r>
              <a:rPr lang="en-GB" altLang="en-US" sz="26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GB" altLang="en-US" sz="2600" dirty="0">
                <a:latin typeface="Times New Roman" pitchFamily="18" charset="0"/>
                <a:cs typeface="Arial" pitchFamily="34" charset="0"/>
              </a:rPr>
              <a:t>additional symmetries are often broken, e.g.</a:t>
            </a:r>
          </a:p>
          <a:p>
            <a:pPr>
              <a:buFont typeface="Arial" pitchFamily="34" charset="0"/>
              <a:buNone/>
              <a:defRPr/>
            </a:pPr>
            <a:endParaRPr lang="en-GB" altLang="en-US" sz="2600" i="1" dirty="0">
              <a:latin typeface="Times New Roman" pitchFamily="18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en-GB" altLang="en-US" sz="2600" dirty="0">
                <a:latin typeface="Times New Roman" pitchFamily="18" charset="0"/>
                <a:cs typeface="Arial" pitchFamily="34" charset="0"/>
              </a:rPr>
              <a:t>Rotational symmetry</a:t>
            </a:r>
          </a:p>
          <a:p>
            <a:pPr>
              <a:buFont typeface="Arial" pitchFamily="34" charset="0"/>
              <a:buNone/>
              <a:defRPr/>
            </a:pPr>
            <a:endParaRPr lang="en-GB" altLang="en-US" sz="2600" dirty="0">
              <a:latin typeface="Times New Roman" pitchFamily="18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en-GB" altLang="en-US" sz="2600" dirty="0">
                <a:latin typeface="Times New Roman" pitchFamily="18" charset="0"/>
                <a:cs typeface="Arial" pitchFamily="34" charset="0"/>
              </a:rPr>
              <a:t>Time reversal symmetry</a:t>
            </a:r>
          </a:p>
        </p:txBody>
      </p:sp>
      <p:graphicFrame>
        <p:nvGraphicFramePr>
          <p:cNvPr id="18" name="对象 1">
            <a:extLst>
              <a:ext uri="{FF2B5EF4-FFF2-40B4-BE49-F238E27FC236}">
                <a16:creationId xmlns:a16="http://schemas.microsoft.com/office/drawing/2014/main" id="{CC911791-AE98-41FF-B85A-E2C85966BC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0349064"/>
              </p:ext>
            </p:extLst>
          </p:nvPr>
        </p:nvGraphicFramePr>
        <p:xfrm>
          <a:off x="6544329" y="3281155"/>
          <a:ext cx="2347259" cy="1997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r:id="rId3" imgW="3010320" imgH="2448267" progId="PBrush">
                  <p:embed/>
                </p:oleObj>
              </mc:Choice>
              <mc:Fallback>
                <p:oleObj r:id="rId3" imgW="3010320" imgH="2448267" progId="PBrush">
                  <p:embed/>
                  <p:pic>
                    <p:nvPicPr>
                      <p:cNvPr id="2" name="对象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4329" y="3281155"/>
                        <a:ext cx="2347259" cy="19972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9">
            <a:extLst>
              <a:ext uri="{FF2B5EF4-FFF2-40B4-BE49-F238E27FC236}">
                <a16:creationId xmlns:a16="http://schemas.microsoft.com/office/drawing/2014/main" id="{578B17B8-D4E2-4C6C-90D0-D74434C23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34" y="3429000"/>
            <a:ext cx="2197188" cy="194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203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087" y="1042918"/>
            <a:ext cx="3921075" cy="31226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22238" y="49213"/>
            <a:ext cx="8085137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LaNiC</a:t>
            </a:r>
            <a:r>
              <a:rPr lang="en-GB" altLang="en-US" sz="3200" b="1" baseline="-25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2</a:t>
            </a: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: Specific heat and upper critical field</a:t>
            </a:r>
            <a:endParaRPr lang="en-GB" altLang="en-US" sz="32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958974" y="4208418"/>
            <a:ext cx="59308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800" dirty="0">
                <a:latin typeface="Times New Roman" pitchFamily="18" charset="0"/>
              </a:rPr>
              <a:t>Specific heat and B</a:t>
            </a:r>
            <a:r>
              <a:rPr lang="en-GB" altLang="en-US" sz="2800" baseline="-25000" dirty="0">
                <a:latin typeface="Times New Roman" pitchFamily="18" charset="0"/>
              </a:rPr>
              <a:t>c2</a:t>
            </a:r>
            <a:r>
              <a:rPr lang="en-GB" altLang="en-US" sz="2800" dirty="0">
                <a:latin typeface="Times New Roman" pitchFamily="18" charset="0"/>
              </a:rPr>
              <a:t>(T) also indicate two-gap superconductivity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181" y="685800"/>
            <a:ext cx="3505994" cy="349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886075" y="5289550"/>
            <a:ext cx="37480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000" b="1" dirty="0">
                <a:latin typeface="Times New Roman" pitchFamily="18" charset="0"/>
              </a:rPr>
              <a:t>J. Chen et al. New J. Phys. 15, 053005 (2013)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1688" y="663575"/>
            <a:ext cx="3532187" cy="3333750"/>
          </a:xfrm>
          <a:noFill/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95250" y="20638"/>
            <a:ext cx="83121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2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LaNiGa</a:t>
            </a:r>
            <a:r>
              <a:rPr lang="en-GB" altLang="en-US" sz="3200" b="1" baseline="-250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2</a:t>
            </a:r>
            <a:r>
              <a:rPr lang="en-GB" altLang="en-US" sz="32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: Specific heat and upper critical field</a:t>
            </a:r>
            <a:endParaRPr lang="en-GB" altLang="en-US" sz="320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9476" y="777875"/>
            <a:ext cx="3899524" cy="2987042"/>
          </a:xfrm>
          <a:noFill/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95250" y="3864868"/>
            <a:ext cx="883285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600" dirty="0">
                <a:latin typeface="Times New Roman" pitchFamily="18" charset="0"/>
              </a:rPr>
              <a:t>Specific heat and B</a:t>
            </a:r>
            <a:r>
              <a:rPr lang="en-GB" altLang="en-US" sz="2600" baseline="-25000" dirty="0">
                <a:latin typeface="Times New Roman" pitchFamily="18" charset="0"/>
              </a:rPr>
              <a:t>c2</a:t>
            </a:r>
            <a:r>
              <a:rPr lang="en-GB" altLang="en-US" sz="2600" dirty="0">
                <a:latin typeface="Times New Roman" pitchFamily="18" charset="0"/>
              </a:rPr>
              <a:t>(T) further support two-gaps</a:t>
            </a:r>
            <a:endParaRPr lang="en-GB" altLang="en-US" sz="2600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683592"/>
              </p:ext>
            </p:extLst>
          </p:nvPr>
        </p:nvGraphicFramePr>
        <p:xfrm>
          <a:off x="2729395" y="4671821"/>
          <a:ext cx="42672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4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en-GB" sz="1800" b="0" baseline="-25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GB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en-GB" sz="1800" b="0" baseline="-25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GB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Times New Roman" pitchFamily="18" charset="0"/>
                          <a:cs typeface="Times New Roman" pitchFamily="18" charset="0"/>
                        </a:rPr>
                        <a:t>LaNiC</a:t>
                      </a:r>
                      <a:r>
                        <a:rPr lang="en-GB" sz="1800" b="1" baseline="-25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1.2k</a:t>
                      </a:r>
                      <a:r>
                        <a:rPr lang="en-GB" sz="1800" baseline="-25000" dirty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GB" sz="1800" baseline="-25000" dirty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GB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2.0k</a:t>
                      </a:r>
                      <a:r>
                        <a:rPr lang="en-GB" sz="1800" baseline="-25000" dirty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GB" sz="1800" baseline="-25000" dirty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GB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latin typeface="Times New Roman" pitchFamily="18" charset="0"/>
                          <a:cs typeface="Times New Roman" pitchFamily="18" charset="0"/>
                        </a:rPr>
                        <a:t>LaNiGa</a:t>
                      </a:r>
                      <a:r>
                        <a:rPr lang="en-GB" sz="1800" b="1" baseline="-25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1.29k</a:t>
                      </a:r>
                      <a:r>
                        <a:rPr lang="en-GB" sz="1800" baseline="-25000" dirty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GB" sz="1800" baseline="-25000" dirty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GB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2.04k</a:t>
                      </a:r>
                      <a:r>
                        <a:rPr lang="en-GB" sz="1800" baseline="-25000" dirty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GB" sz="1800" baseline="-25000" dirty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GB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0.43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4925" y="4081463"/>
            <a:ext cx="6340475" cy="1985962"/>
          </a:xfrm>
          <a:noFill/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" y="1371600"/>
            <a:ext cx="4038600" cy="2665413"/>
          </a:xfrm>
          <a:noFill/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343400" y="1520825"/>
            <a:ext cx="3560763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200" dirty="0">
                <a:latin typeface="Times New Roman" pitchFamily="18" charset="0"/>
              </a:rPr>
              <a:t>Prediction of spontaneous magnetization below </a:t>
            </a:r>
            <a:r>
              <a:rPr lang="en-GB" altLang="en-US" sz="2200" dirty="0" err="1">
                <a:latin typeface="Times New Roman" pitchFamily="18" charset="0"/>
              </a:rPr>
              <a:t>T</a:t>
            </a:r>
            <a:r>
              <a:rPr lang="en-GB" altLang="en-US" sz="2200" baseline="-25000" dirty="0" err="1">
                <a:latin typeface="Times New Roman" pitchFamily="18" charset="0"/>
              </a:rPr>
              <a:t>c</a:t>
            </a:r>
            <a:endParaRPr lang="en-GB" altLang="en-US" sz="2200" baseline="-25000" dirty="0">
              <a:latin typeface="Times New Roman" pitchFamily="18" charset="0"/>
            </a:endParaRPr>
          </a:p>
          <a:p>
            <a:pPr algn="ctr" eaLnBrk="1" hangingPunct="1"/>
            <a:endParaRPr lang="en-GB" altLang="en-US" sz="2200" dirty="0">
              <a:latin typeface="Times New Roman" pitchFamily="18" charset="0"/>
            </a:endParaRPr>
          </a:p>
          <a:p>
            <a:pPr algn="ctr" eaLnBrk="1" hangingPunct="1"/>
            <a:r>
              <a:rPr lang="en-GB" altLang="en-US" sz="2200" dirty="0">
                <a:latin typeface="Times New Roman" pitchFamily="18" charset="0"/>
              </a:rPr>
              <a:t>Some evidence for this in measurements of LaNiC</a:t>
            </a:r>
            <a:r>
              <a:rPr lang="en-GB" altLang="en-US" sz="2200" baseline="-25000" dirty="0">
                <a:latin typeface="Times New Roman" pitchFamily="18" charset="0"/>
              </a:rPr>
              <a:t>2 </a:t>
            </a:r>
            <a:r>
              <a:rPr lang="en-GB" altLang="en-US" sz="2200" dirty="0">
                <a:latin typeface="Times New Roman" pitchFamily="18" charset="0"/>
              </a:rPr>
              <a:t>single crystals but no reports yet of LaNiGa</a:t>
            </a:r>
            <a:r>
              <a:rPr lang="en-GB" altLang="en-US" sz="2200" baseline="-25000" dirty="0">
                <a:latin typeface="Times New Roman" pitchFamily="18" charset="0"/>
              </a:rPr>
              <a:t>2</a:t>
            </a:r>
            <a:r>
              <a:rPr lang="en-GB" altLang="en-US" sz="2200" dirty="0">
                <a:latin typeface="Times New Roman" pitchFamily="18" charset="0"/>
              </a:rPr>
              <a:t> single crystals</a:t>
            </a:r>
            <a:endParaRPr lang="en-GB" altLang="en-US" sz="2200" baseline="-25000" dirty="0">
              <a:latin typeface="Times New Roman" pitchFamily="1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146050"/>
            <a:ext cx="92583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Further evidence for unconventional superconductivity </a:t>
            </a:r>
            <a:endParaRPr lang="en-GB" alt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958" y="1219200"/>
            <a:ext cx="6226042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46050"/>
            <a:ext cx="92583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Fermi surface of LaNiGa</a:t>
            </a:r>
            <a:r>
              <a:rPr lang="en-GB" altLang="en-US" sz="3200" b="1" baseline="-25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2</a:t>
            </a:r>
            <a:endParaRPr lang="en-GB" altLang="en-US" sz="3200" baseline="-25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1905000" y="5091052"/>
            <a:ext cx="5969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D. Singh PRB 86, 174507 (2012)</a:t>
            </a:r>
            <a:endParaRPr lang="en-GB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6317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146050"/>
            <a:ext cx="92583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Mean field theory</a:t>
            </a:r>
            <a:endParaRPr lang="en-GB" altLang="en-US" sz="3200" baseline="-25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88" y="947738"/>
            <a:ext cx="3885946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8" y="1755774"/>
            <a:ext cx="458152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42900" y="1816556"/>
            <a:ext cx="356076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200" b="1" dirty="0">
                <a:latin typeface="Times New Roman" pitchFamily="18" charset="0"/>
              </a:rPr>
              <a:t>Two mean fields:</a:t>
            </a:r>
            <a:endParaRPr lang="en-GB" altLang="en-US" sz="2200" b="1" baseline="-25000" dirty="0">
              <a:latin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39" y="2424203"/>
            <a:ext cx="4056062" cy="74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281" y="3100973"/>
            <a:ext cx="5419471" cy="237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36"/>
          <p:cNvSpPr txBox="1">
            <a:spLocks noChangeArrowheads="1"/>
          </p:cNvSpPr>
          <p:nvPr/>
        </p:nvSpPr>
        <p:spPr bwMode="auto">
          <a:xfrm>
            <a:off x="1993900" y="5675252"/>
            <a:ext cx="5969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000" b="1" dirty="0">
                <a:latin typeface="Times New Roman" pitchFamily="18" charset="0"/>
              </a:rPr>
              <a:t>Z. F. </a:t>
            </a:r>
            <a:r>
              <a:rPr lang="en-GB" altLang="en-US" sz="2000" b="1" dirty="0" err="1">
                <a:latin typeface="Times New Roman" pitchFamily="18" charset="0"/>
              </a:rPr>
              <a:t>Weng</a:t>
            </a:r>
            <a:r>
              <a:rPr lang="en-GB" altLang="en-US" sz="2000" b="1" dirty="0">
                <a:latin typeface="Times New Roman" pitchFamily="18" charset="0"/>
              </a:rPr>
              <a:t> et al. Phys. Rev. </a:t>
            </a:r>
            <a:r>
              <a:rPr lang="en-GB" altLang="en-US" sz="2000" b="1" dirty="0" err="1">
                <a:latin typeface="Times New Roman" pitchFamily="18" charset="0"/>
              </a:rPr>
              <a:t>Lett</a:t>
            </a:r>
            <a:r>
              <a:rPr lang="en-GB" altLang="en-US" sz="2000" b="1" dirty="0">
                <a:latin typeface="Times New Roman" pitchFamily="18" charset="0"/>
              </a:rPr>
              <a:t>. 117, 027001 (2016) </a:t>
            </a:r>
          </a:p>
        </p:txBody>
      </p:sp>
    </p:spTree>
    <p:extLst>
      <p:ext uri="{BB962C8B-B14F-4D97-AF65-F5344CB8AC3E}">
        <p14:creationId xmlns:p14="http://schemas.microsoft.com/office/powerpoint/2010/main" val="2139720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146050"/>
            <a:ext cx="92583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GL theory for paramagnetic non-unitary triplet</a:t>
            </a:r>
            <a:endParaRPr lang="en-GB" altLang="en-US" sz="3200" baseline="-25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128" y="908624"/>
            <a:ext cx="5140043" cy="174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2730499"/>
            <a:ext cx="18097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828" y="3070224"/>
            <a:ext cx="187642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4110035"/>
            <a:ext cx="2581275" cy="75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206625" y="3679604"/>
            <a:ext cx="499254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200" b="1" dirty="0">
                <a:latin typeface="Times New Roman" pitchFamily="18" charset="0"/>
              </a:rPr>
              <a:t>Condition for non-unitary triplet:</a:t>
            </a:r>
            <a:endParaRPr lang="en-GB" altLang="en-US" sz="2200" b="1" baseline="-25000" dirty="0">
              <a:latin typeface="Times New Roman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732088" y="4866332"/>
            <a:ext cx="41259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dirty="0">
                <a:latin typeface="Times New Roman" pitchFamily="18" charset="0"/>
              </a:rPr>
              <a:t>Hillier et al. PRL 109, 097001 (2012) 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665284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>
            <a:extLst>
              <a:ext uri="{FF2B5EF4-FFF2-40B4-BE49-F238E27FC236}">
                <a16:creationId xmlns:a16="http://schemas.microsoft.com/office/drawing/2014/main" id="{23DF622C-7D8C-455F-A94A-2BC0AF5CE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20" y="1661533"/>
            <a:ext cx="5768498" cy="3534934"/>
          </a:xfrm>
          <a:prstGeom prst="rect">
            <a:avLst/>
          </a:prstGeom>
        </p:spPr>
      </p:pic>
      <p:sp>
        <p:nvSpPr>
          <p:cNvPr id="6" name="矩形 2">
            <a:extLst>
              <a:ext uri="{FF2B5EF4-FFF2-40B4-BE49-F238E27FC236}">
                <a16:creationId xmlns:a16="http://schemas.microsoft.com/office/drawing/2014/main" id="{3E47F615-36C2-432F-BA39-20A070F766A3}"/>
              </a:ext>
            </a:extLst>
          </p:cNvPr>
          <p:cNvSpPr/>
          <p:nvPr/>
        </p:nvSpPr>
        <p:spPr>
          <a:xfrm>
            <a:off x="1904681" y="5689277"/>
            <a:ext cx="5334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Shang et al., PRL, 121, 257002 (2018)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584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72" y="1518583"/>
            <a:ext cx="3973847" cy="330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9306" y="1149646"/>
            <a:ext cx="3699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Penetration depth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7733" y="1146014"/>
            <a:ext cx="3223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heat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9306" y="4850860"/>
            <a:ext cx="28453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Bonalde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PRL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.4775 (2000)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63124" y="4839618"/>
            <a:ext cx="31050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Deguchi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PRL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.047002 (2004)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0473" y="5514344"/>
            <a:ext cx="3634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Penetration depth: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~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矩形 13"/>
          <p:cNvSpPr/>
          <p:nvPr/>
        </p:nvSpPr>
        <p:spPr>
          <a:xfrm>
            <a:off x="2145095" y="6111901"/>
            <a:ext cx="50875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p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Wingdings" pitchFamily="2" charset="2"/>
              </a:rPr>
              <a:t>Evidence for </a:t>
            </a:r>
            <a:r>
              <a:rPr lang="en-US" altLang="zh-CN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Wingdings" pitchFamily="2" charset="2"/>
              </a:rPr>
              <a:t>nodal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Wingdings" pitchFamily="2" charset="2"/>
              </a:rPr>
              <a:t> SC in Sr</a:t>
            </a:r>
            <a:r>
              <a:rPr lang="en-US" altLang="zh-CN" sz="20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Wingdings" pitchFamily="2" charset="2"/>
              </a:rPr>
              <a:t>2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Wingdings" pitchFamily="2" charset="2"/>
              </a:rPr>
              <a:t>RuO</a:t>
            </a:r>
            <a:r>
              <a:rPr lang="en-US" altLang="zh-CN" sz="20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Wingdings" pitchFamily="2" charset="2"/>
              </a:rPr>
              <a:t>4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Wingdings" pitchFamily="2" charset="2"/>
              </a:rPr>
              <a:t>.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" y="210194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Classic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examples of SC with broken TRS: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r>
              <a:rPr lang="en-US" altLang="zh-CN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RuO</a:t>
            </a:r>
            <a:r>
              <a:rPr lang="en-US" altLang="zh-CN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2800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337" y="1549756"/>
            <a:ext cx="4542679" cy="31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47733" y="5514344"/>
            <a:ext cx="3322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heat: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</a:t>
            </a:r>
            <a:r>
              <a:rPr lang="en-US" altLang="zh-CN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/T~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21530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606" y="1221346"/>
            <a:ext cx="3581134" cy="516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30" y="1198768"/>
            <a:ext cx="2756285" cy="374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15337" y="826137"/>
            <a:ext cx="1493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NMR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34756" y="826137"/>
            <a:ext cx="2065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heat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6140" y="4950543"/>
            <a:ext cx="27295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Kohori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JPSJ.57.395 (1988)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06217" y="6446019"/>
            <a:ext cx="3012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Kittaka et al. JPSJ.82.024707 (2013)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5328" y="5223458"/>
            <a:ext cx="482138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dependence of 1/T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dependent specific heat at low temperatures.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27894" y="6253095"/>
            <a:ext cx="4202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Wingdings" pitchFamily="2" charset="2"/>
              </a:rPr>
              <a:t> Evidence for </a:t>
            </a:r>
            <a:r>
              <a:rPr lang="en-US" altLang="zh-CN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Wingdings" pitchFamily="2" charset="2"/>
              </a:rPr>
              <a:t>line nodes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Wingdings" pitchFamily="2" charset="2"/>
              </a:rPr>
              <a:t> in UPt</a:t>
            </a:r>
            <a:r>
              <a:rPr lang="en-US" altLang="zh-CN" sz="20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Wingdings" pitchFamily="2" charset="2"/>
              </a:rPr>
              <a:t>3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Wingdings" pitchFamily="2" charset="2"/>
              </a:rPr>
              <a:t>.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" y="210194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Classic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examples of SC with broken TRS: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UPt</a:t>
            </a:r>
            <a:r>
              <a:rPr lang="en-US" altLang="zh-CN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800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816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0734F5FB-979A-4A68-9CA5-099897E5B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49213"/>
            <a:ext cx="91344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Detecting TRS breaking: </a:t>
            </a:r>
            <a:r>
              <a:rPr lang="el-GR" alt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μ</a:t>
            </a: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SR</a:t>
            </a:r>
            <a:endParaRPr lang="en-GB" alt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F4920E1-8DCF-46C4-827D-611E62325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61" y="695739"/>
            <a:ext cx="4816424" cy="315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http://users.ox.ac.uk/%7Esjb/musr/asydec-0.gif">
            <a:extLst>
              <a:ext uri="{FF2B5EF4-FFF2-40B4-BE49-F238E27FC236}">
                <a16:creationId xmlns:a16="http://schemas.microsoft.com/office/drawing/2014/main" id="{35CB4776-7369-47F4-997C-9E62F5E90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73" y="768115"/>
            <a:ext cx="1599057" cy="173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348789-2D09-4A4C-A688-BEC00CDAC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2" y="2590810"/>
            <a:ext cx="3949850" cy="90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B8E17A6-0A01-42B2-B63F-505967147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87" y="3900745"/>
            <a:ext cx="2582882" cy="84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2AA3B9C-9B71-4938-8BFF-12F64B631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" y="5853034"/>
            <a:ext cx="4240696" cy="96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125BF55B-C09A-43A9-BDA7-C6519FDD6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4912850"/>
            <a:ext cx="401775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400" dirty="0">
                <a:latin typeface="Times New Roman" pitchFamily="18" charset="0"/>
              </a:rPr>
              <a:t>Static Gaussian field distribution </a:t>
            </a:r>
            <a:r>
              <a:rPr lang="en-GB" altLang="en-US" sz="2400" i="1" dirty="0">
                <a:latin typeface="Times New Roman" pitchFamily="18" charset="0"/>
              </a:rPr>
              <a:t>P</a:t>
            </a:r>
            <a:r>
              <a:rPr lang="en-GB" altLang="en-US" sz="2400" dirty="0">
                <a:latin typeface="Times New Roman" pitchFamily="18" charset="0"/>
              </a:rPr>
              <a:t>(</a:t>
            </a:r>
            <a:r>
              <a:rPr lang="en-GB" altLang="en-US" sz="2400" i="1" dirty="0">
                <a:latin typeface="Times New Roman" pitchFamily="18" charset="0"/>
              </a:rPr>
              <a:t>B</a:t>
            </a:r>
            <a:r>
              <a:rPr lang="en-GB" altLang="en-US" sz="2400" dirty="0">
                <a:latin typeface="Times New Roman" pitchFamily="18" charset="0"/>
              </a:rPr>
              <a:t>) of width </a:t>
            </a:r>
            <a:r>
              <a:rPr lang="el-GR" altLang="en-US" sz="2400" dirty="0">
                <a:latin typeface="Times New Roman" pitchFamily="18" charset="0"/>
              </a:rPr>
              <a:t>σ</a:t>
            </a:r>
            <a:r>
              <a:rPr lang="en-US" altLang="en-US" sz="2400" dirty="0">
                <a:latin typeface="Times New Roman" pitchFamily="18" charset="0"/>
              </a:rPr>
              <a:t>/</a:t>
            </a:r>
            <a:r>
              <a:rPr lang="el-GR" altLang="en-US" sz="2400" dirty="0">
                <a:latin typeface="Times New Roman" pitchFamily="18" charset="0"/>
              </a:rPr>
              <a:t>γ</a:t>
            </a:r>
            <a:r>
              <a:rPr lang="el-GR" altLang="en-US" sz="2400" baseline="-25000" dirty="0">
                <a:latin typeface="Times New Roman" pitchFamily="18" charset="0"/>
              </a:rPr>
              <a:t>μ</a:t>
            </a:r>
            <a:endParaRPr lang="en-GB" altLang="en-US" sz="2400" baseline="-25000" dirty="0">
              <a:latin typeface="Times New Roman" pitchFamily="18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4203C6B9-B8A1-43BE-9E1F-BE89B9E36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73" y="6044383"/>
            <a:ext cx="4566862" cy="52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08739915-BAE4-4BA4-AF45-1937FAC7C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828" y="4896092"/>
            <a:ext cx="45668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itchFamily="18" charset="0"/>
              </a:rPr>
              <a:t>ZF-spectra analyzed considering Lorentzian and Gaussian relaxation</a:t>
            </a:r>
            <a:endParaRPr lang="en-GB" altLang="en-US" sz="2400" baseline="-25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55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/>
          <p:nvPr/>
        </p:nvGrpSpPr>
        <p:grpSpPr>
          <a:xfrm>
            <a:off x="181610" y="3034146"/>
            <a:ext cx="4419658" cy="1748075"/>
            <a:chOff x="-184535" y="3329405"/>
            <a:chExt cx="4306232" cy="1800714"/>
          </a:xfrm>
        </p:grpSpPr>
        <p:pic>
          <p:nvPicPr>
            <p:cNvPr id="5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9629" y="3329405"/>
              <a:ext cx="3592068" cy="1540604"/>
            </a:xfrm>
            <a:prstGeom prst="rect">
              <a:avLst/>
            </a:prstGeom>
          </p:spPr>
        </p:pic>
        <p:sp>
          <p:nvSpPr>
            <p:cNvPr id="6" name="矩形 2"/>
            <p:cNvSpPr/>
            <p:nvPr/>
          </p:nvSpPr>
          <p:spPr>
            <a:xfrm>
              <a:off x="1072926" y="4844779"/>
              <a:ext cx="2559642" cy="285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sz="12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Singh, Phys. Rev. B 96, 180501 (2017)</a:t>
              </a:r>
              <a:endParaRPr lang="zh-CN" alt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35"/>
            <p:cNvSpPr txBox="1"/>
            <p:nvPr/>
          </p:nvSpPr>
          <p:spPr>
            <a:xfrm>
              <a:off x="-184535" y="3418229"/>
              <a:ext cx="701075" cy="31704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eaLnBrk="1" hangingPunct="1"/>
              <a:r>
                <a:rPr lang="en-US" altLang="zh-CN" sz="1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</a:t>
              </a:r>
              <a:r>
                <a:rPr lang="en-US" altLang="zh-CN" sz="1400" b="1" baseline="-25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altLang="zh-CN" sz="1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Hf</a:t>
              </a:r>
              <a:endParaRPr lang="zh-CN" alt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489" y="4832314"/>
            <a:ext cx="3582551" cy="1962128"/>
            <a:chOff x="-117972" y="5172225"/>
            <a:chExt cx="3515384" cy="2114351"/>
          </a:xfrm>
        </p:grpSpPr>
        <p:sp>
          <p:nvSpPr>
            <p:cNvPr id="9" name="TextBox 41"/>
            <p:cNvSpPr txBox="1"/>
            <p:nvPr/>
          </p:nvSpPr>
          <p:spPr>
            <a:xfrm>
              <a:off x="-117972" y="5172225"/>
              <a:ext cx="770687" cy="3316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eaLnBrk="1" hangingPunct="1"/>
              <a:r>
                <a:rPr lang="en-US" altLang="zh-CN" sz="1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</a:t>
              </a:r>
              <a:r>
                <a:rPr lang="en-US" altLang="zh-CN" sz="1400" b="1" baseline="-25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r>
                <a:rPr lang="en-US" altLang="zh-CN" sz="1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r>
                <a:rPr lang="en-US" altLang="zh-CN" sz="1400" b="1" baseline="-25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zh-CN" altLang="en-US" sz="1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" name="Group 6"/>
            <p:cNvGrpSpPr/>
            <p:nvPr/>
          </p:nvGrpSpPr>
          <p:grpSpPr>
            <a:xfrm>
              <a:off x="642714" y="5243889"/>
              <a:ext cx="2754698" cy="2042687"/>
              <a:chOff x="642714" y="5243889"/>
              <a:chExt cx="2754698" cy="204268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2714" y="5243889"/>
                <a:ext cx="2681288" cy="1798575"/>
              </a:xfrm>
              <a:prstGeom prst="rect">
                <a:avLst/>
              </a:prstGeom>
            </p:spPr>
          </p:pic>
          <p:sp>
            <p:nvSpPr>
              <p:cNvPr id="12" name="矩形 2"/>
              <p:cNvSpPr/>
              <p:nvPr/>
            </p:nvSpPr>
            <p:spPr>
              <a:xfrm>
                <a:off x="837770" y="6988087"/>
                <a:ext cx="2559642" cy="298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en-US" altLang="zh-CN" sz="1200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Shang, Phys. Rev. B 97, 020502 (2018)</a:t>
                </a:r>
                <a:endParaRPr lang="zh-CN" altLang="en-US" sz="12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8" name="Group 63"/>
          <p:cNvGrpSpPr/>
          <p:nvPr/>
        </p:nvGrpSpPr>
        <p:grpSpPr>
          <a:xfrm>
            <a:off x="5122857" y="1204101"/>
            <a:ext cx="3723850" cy="3859853"/>
            <a:chOff x="5084775" y="2424685"/>
            <a:chExt cx="3604982" cy="3707818"/>
          </a:xfrm>
        </p:grpSpPr>
        <p:grpSp>
          <p:nvGrpSpPr>
            <p:cNvPr id="19" name="Group 60"/>
            <p:cNvGrpSpPr/>
            <p:nvPr/>
          </p:nvGrpSpPr>
          <p:grpSpPr>
            <a:xfrm>
              <a:off x="5084775" y="4306431"/>
              <a:ext cx="3604982" cy="1826072"/>
              <a:chOff x="4999050" y="4396258"/>
              <a:chExt cx="3604982" cy="1732505"/>
            </a:xfrm>
          </p:grpSpPr>
          <p:pic>
            <p:nvPicPr>
              <p:cNvPr id="24" name="Picture 5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5628" y="4397114"/>
                <a:ext cx="2648320" cy="1505160"/>
              </a:xfrm>
              <a:prstGeom prst="rect">
                <a:avLst/>
              </a:prstGeom>
            </p:spPr>
          </p:pic>
          <p:sp>
            <p:nvSpPr>
              <p:cNvPr id="25" name="TextBox 50"/>
              <p:cNvSpPr txBox="1"/>
              <p:nvPr/>
            </p:nvSpPr>
            <p:spPr>
              <a:xfrm rot="16200000">
                <a:off x="4728471" y="4947294"/>
                <a:ext cx="749489" cy="208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de-DE" altLang="zh-CN" sz="1200" kern="1000" spc="3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Asymmetry</a:t>
                </a:r>
                <a:endParaRPr lang="en-US" sz="1200" kern="1000" spc="30" dirty="0" err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TextBox 51"/>
              <p:cNvSpPr txBox="1"/>
              <p:nvPr/>
            </p:nvSpPr>
            <p:spPr>
              <a:xfrm>
                <a:off x="7451969" y="4396258"/>
                <a:ext cx="1152063" cy="28050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eaLnBrk="1" hangingPunct="1"/>
                <a:r>
                  <a:rPr lang="de-DE" altLang="zh-CN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Mg</a:t>
                </a:r>
                <a:r>
                  <a:rPr lang="de-DE" altLang="zh-CN" sz="14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de-DE" altLang="zh-CN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Ir</a:t>
                </a:r>
                <a:r>
                  <a:rPr lang="de-DE" altLang="zh-CN" sz="14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</a:t>
                </a:r>
                <a:r>
                  <a:rPr lang="de-DE" altLang="zh-CN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de-DE" altLang="zh-CN" sz="14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  <a:endParaRPr lang="zh-CN" altLang="en-US" sz="1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Rectangle 52"/>
              <p:cNvSpPr/>
              <p:nvPr/>
            </p:nvSpPr>
            <p:spPr>
              <a:xfrm>
                <a:off x="5631278" y="5876309"/>
                <a:ext cx="1994417" cy="2524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CH" sz="1200" i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Aczel</a:t>
                </a:r>
                <a:r>
                  <a:rPr lang="en-US" sz="1200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de-DE" altLang="zh-CN" sz="1200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PRB, </a:t>
                </a:r>
                <a:r>
                  <a:rPr lang="de-CH" sz="1200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82, 024520(2010)</a:t>
                </a:r>
                <a:endParaRPr lang="en-US" sz="12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" name="Group 57"/>
            <p:cNvGrpSpPr/>
            <p:nvPr/>
          </p:nvGrpSpPr>
          <p:grpSpPr>
            <a:xfrm>
              <a:off x="5084775" y="2424685"/>
              <a:ext cx="3525531" cy="1822026"/>
              <a:chOff x="7907549" y="2802142"/>
              <a:chExt cx="4214002" cy="2533195"/>
            </a:xfrm>
          </p:grpSpPr>
          <p:pic>
            <p:nvPicPr>
              <p:cNvPr id="21" name="Picture 5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07549" y="2802142"/>
                <a:ext cx="3045810" cy="2243288"/>
              </a:xfrm>
              <a:prstGeom prst="rect">
                <a:avLst/>
              </a:prstGeom>
            </p:spPr>
          </p:pic>
          <p:sp>
            <p:nvSpPr>
              <p:cNvPr id="22" name="TextBox 55"/>
              <p:cNvSpPr txBox="1"/>
              <p:nvPr/>
            </p:nvSpPr>
            <p:spPr>
              <a:xfrm>
                <a:off x="10915140" y="2816394"/>
                <a:ext cx="1206411" cy="41105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eaLnBrk="1" hangingPunct="1"/>
                <a:r>
                  <a:rPr lang="en-US" altLang="zh-CN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Nb</a:t>
                </a:r>
                <a:r>
                  <a:rPr lang="en-US" altLang="zh-CN" sz="14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0.5</a:t>
                </a:r>
                <a:r>
                  <a:rPr lang="en-US" altLang="zh-CN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Os</a:t>
                </a:r>
                <a:r>
                  <a:rPr lang="en-US" altLang="zh-CN" sz="14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0.5</a:t>
                </a:r>
                <a:endParaRPr lang="zh-CN" altLang="en-US" sz="1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矩形 1"/>
              <p:cNvSpPr>
                <a:spLocks noChangeArrowheads="1"/>
              </p:cNvSpPr>
              <p:nvPr/>
            </p:nvSpPr>
            <p:spPr bwMode="auto">
              <a:xfrm>
                <a:off x="8456694" y="4965390"/>
                <a:ext cx="2713502" cy="3699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de-DE" altLang="zh-CN" sz="1200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Singh,</a:t>
                </a:r>
                <a:r>
                  <a:rPr lang="en-US" altLang="zh-CN" sz="1200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JPCM, 30 075601 (2018)</a:t>
                </a:r>
                <a:endParaRPr lang="zh-CN" altLang="en-US" sz="12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8" name="TextBox 58"/>
          <p:cNvSpPr txBox="1"/>
          <p:nvPr/>
        </p:nvSpPr>
        <p:spPr>
          <a:xfrm>
            <a:off x="4015047" y="5268105"/>
            <a:ext cx="5012575" cy="1249337"/>
          </a:xfrm>
          <a:prstGeom prst="rect">
            <a:avLst/>
          </a:prstGeom>
          <a:solidFill>
            <a:srgbClr val="CCFFFF"/>
          </a:solidFill>
        </p:spPr>
        <p:txBody>
          <a:bodyPr wrap="none" lIns="0" tIns="0" rIns="0" bIns="0" rtlCol="0">
            <a:noAutofit/>
          </a:bodyPr>
          <a:lstStyle/>
          <a:p>
            <a:pPr marL="180000" indent="-18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sz="17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O</a:t>
            </a:r>
            <a:r>
              <a:rPr lang="en-GB" alt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nset of spontaneous magnetic field at </a:t>
            </a:r>
            <a:r>
              <a:rPr lang="en-GB" alt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altLang="en-US" sz="17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altLang="en-US" sz="17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Re</a:t>
            </a:r>
            <a:r>
              <a:rPr lang="en-GB" altLang="en-US" sz="17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GB" alt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altLang="en-US" sz="17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alt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80000" indent="-18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700" kern="10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TRS is </a:t>
            </a:r>
            <a:r>
              <a:rPr lang="en-US" sz="1700" i="1" kern="10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preserved</a:t>
            </a:r>
            <a:r>
              <a:rPr lang="en-US" sz="1700" kern="10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some isostructural compounds!</a:t>
            </a:r>
          </a:p>
          <a:p>
            <a:pPr marL="180000" indent="-18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1700" kern="10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electronic structure is crucial for TRS breaking.</a:t>
            </a:r>
            <a:endParaRPr lang="en-US" sz="1700" kern="1000" spc="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4"/>
          <p:cNvGrpSpPr/>
          <p:nvPr/>
        </p:nvGrpSpPr>
        <p:grpSpPr>
          <a:xfrm>
            <a:off x="170248" y="1066730"/>
            <a:ext cx="4123666" cy="1926142"/>
            <a:chOff x="-379976" y="1209456"/>
            <a:chExt cx="3882834" cy="2765451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087" y="1209456"/>
              <a:ext cx="3013771" cy="239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26"/>
            <p:cNvSpPr txBox="1"/>
            <p:nvPr/>
          </p:nvSpPr>
          <p:spPr>
            <a:xfrm>
              <a:off x="-379976" y="1406686"/>
              <a:ext cx="696207" cy="4418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eaLnBrk="1" hangingPunct="1"/>
              <a:r>
                <a:rPr lang="en-US" altLang="zh-CN" sz="1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</a:t>
              </a:r>
              <a:r>
                <a:rPr lang="en-US" altLang="zh-CN" sz="1400" b="1" baseline="-25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altLang="zh-CN" sz="1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Zr</a:t>
              </a:r>
              <a:endParaRPr lang="zh-CN" alt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矩形 2"/>
            <p:cNvSpPr/>
            <p:nvPr/>
          </p:nvSpPr>
          <p:spPr>
            <a:xfrm>
              <a:off x="1280806" y="3577207"/>
              <a:ext cx="2093459" cy="397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sz="12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Singh, PRL 112, 107002 (2014)</a:t>
              </a:r>
              <a:endParaRPr lang="zh-CN" alt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itle 1"/>
          <p:cNvSpPr txBox="1">
            <a:spLocks/>
          </p:cNvSpPr>
          <p:nvPr/>
        </p:nvSpPr>
        <p:spPr bwMode="auto">
          <a:xfrm>
            <a:off x="0" y="59850"/>
            <a:ext cx="8647204" cy="8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GB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en-GB" altLang="en-US" sz="28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8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GB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Zr</a:t>
            </a:r>
            <a:r>
              <a:rPr lang="en-GB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Ti,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Hf</a:t>
            </a:r>
            <a:r>
              <a:rPr lang="en-GB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family of TRS breaking </a:t>
            </a:r>
            <a:r>
              <a:rPr lang="de-DE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Non-centrosymmetric  S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</a:p>
        </p:txBody>
      </p:sp>
    </p:spTree>
    <p:extLst>
      <p:ext uri="{BB962C8B-B14F-4D97-AF65-F5344CB8AC3E}">
        <p14:creationId xmlns:p14="http://schemas.microsoft.com/office/powerpoint/2010/main" val="8276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>
            <a:extLst>
              <a:ext uri="{FF2B5EF4-FFF2-40B4-BE49-F238E27FC236}">
                <a16:creationId xmlns:a16="http://schemas.microsoft.com/office/drawing/2014/main" id="{66A2E6F9-F6AD-4F87-B6FF-BB9259DBD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204310"/>
            <a:ext cx="913447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TRS breaking: ‘Classic examples’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CF32BB-818D-41D2-9CD5-9F4F7197323E}"/>
              </a:ext>
            </a:extLst>
          </p:cNvPr>
          <p:cNvGrpSpPr/>
          <p:nvPr/>
        </p:nvGrpSpPr>
        <p:grpSpPr>
          <a:xfrm>
            <a:off x="-291545" y="1914099"/>
            <a:ext cx="10144057" cy="5027304"/>
            <a:chOff x="-291545" y="4789828"/>
            <a:chExt cx="10144057" cy="502730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6575" y="4789828"/>
              <a:ext cx="4607423" cy="32017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4436411" y="7929436"/>
              <a:ext cx="5416101" cy="188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GB" altLang="en-US" sz="2200" dirty="0">
                <a:latin typeface="Times New Roman" pitchFamily="18" charset="0"/>
              </a:endParaRPr>
            </a:p>
            <a:p>
              <a:pPr algn="ctr" eaLnBrk="1" hangingPunct="1"/>
              <a:r>
                <a:rPr lang="en-GB" altLang="en-US" sz="4000" b="1" dirty="0">
                  <a:latin typeface="Times New Roman" pitchFamily="18" charset="0"/>
                </a:rPr>
                <a:t>UPt</a:t>
              </a:r>
              <a:r>
                <a:rPr lang="en-GB" altLang="en-US" sz="4000" b="1" baseline="-25000" dirty="0">
                  <a:latin typeface="Times New Roman" pitchFamily="18" charset="0"/>
                </a:rPr>
                <a:t>3</a:t>
              </a:r>
            </a:p>
            <a:p>
              <a:pPr algn="ctr" eaLnBrk="1" hangingPunct="1"/>
              <a:endParaRPr lang="en-GB" altLang="en-US" sz="4000" b="1" baseline="-25000" dirty="0">
                <a:latin typeface="Times New Roman" pitchFamily="18" charset="0"/>
              </a:endParaRPr>
            </a:p>
            <a:p>
              <a:pPr algn="ctr" eaLnBrk="1" hangingPunct="1"/>
              <a:r>
                <a:rPr lang="en-GB" altLang="en-US" sz="1600" dirty="0">
                  <a:latin typeface="Times New Roman" pitchFamily="18" charset="0"/>
                </a:rPr>
                <a:t>Luke et al. PRL 71, 1466 (1993)</a:t>
              </a:r>
              <a:endParaRPr lang="en-GB" altLang="en-US" sz="1600" baseline="-25000" dirty="0">
                <a:latin typeface="Times New Roman" pitchFamily="18" charset="0"/>
              </a:endParaRPr>
            </a:p>
            <a:p>
              <a:pPr algn="ctr" eaLnBrk="1" hangingPunct="1"/>
              <a:endParaRPr lang="en-GB" altLang="en-US" baseline="-25000" dirty="0">
                <a:latin typeface="Times New Roman" pitchFamily="18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174EECF-1C2B-4FA4-B9A0-A46CFB6DF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4917838"/>
              <a:ext cx="4536577" cy="2945751"/>
            </a:xfrm>
            <a:prstGeom prst="rect">
              <a:avLst/>
            </a:prstGeom>
          </p:spPr>
        </p:pic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D23E26BB-91BB-44D4-9170-C844244699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91545" y="7918382"/>
              <a:ext cx="5416101" cy="188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GB" altLang="en-US" sz="2200" dirty="0">
                <a:latin typeface="Times New Roman" pitchFamily="18" charset="0"/>
              </a:endParaRPr>
            </a:p>
            <a:p>
              <a:pPr algn="ctr" eaLnBrk="1" hangingPunct="1"/>
              <a:r>
                <a:rPr lang="en-GB" altLang="en-US" sz="4000" b="1" dirty="0">
                  <a:latin typeface="Times New Roman" pitchFamily="18" charset="0"/>
                </a:rPr>
                <a:t>U</a:t>
              </a:r>
              <a:r>
                <a:rPr lang="en-GB" altLang="en-US" sz="4000" b="1" baseline="-25000" dirty="0">
                  <a:latin typeface="Times New Roman" pitchFamily="18" charset="0"/>
                </a:rPr>
                <a:t>1-x</a:t>
              </a:r>
              <a:r>
                <a:rPr lang="en-GB" altLang="en-US" sz="4000" b="1" dirty="0">
                  <a:latin typeface="Times New Roman" pitchFamily="18" charset="0"/>
                </a:rPr>
                <a:t>Th</a:t>
              </a:r>
              <a:r>
                <a:rPr lang="en-GB" altLang="en-US" sz="4000" b="1" baseline="-25000" dirty="0">
                  <a:latin typeface="Times New Roman" pitchFamily="18" charset="0"/>
                </a:rPr>
                <a:t>x</a:t>
              </a:r>
              <a:r>
                <a:rPr lang="en-GB" altLang="en-US" sz="4000" b="1" dirty="0">
                  <a:latin typeface="Times New Roman" pitchFamily="18" charset="0"/>
                </a:rPr>
                <a:t>Be</a:t>
              </a:r>
              <a:r>
                <a:rPr lang="en-GB" altLang="en-US" sz="4000" b="1" baseline="-25000" dirty="0">
                  <a:latin typeface="Times New Roman" pitchFamily="18" charset="0"/>
                </a:rPr>
                <a:t>13</a:t>
              </a:r>
            </a:p>
            <a:p>
              <a:pPr algn="ctr" eaLnBrk="1" hangingPunct="1"/>
              <a:endParaRPr lang="en-GB" altLang="en-US" sz="4000" b="1" baseline="-25000" dirty="0">
                <a:latin typeface="Times New Roman" pitchFamily="18" charset="0"/>
              </a:endParaRPr>
            </a:p>
            <a:p>
              <a:pPr algn="ctr" eaLnBrk="1" hangingPunct="1"/>
              <a:r>
                <a:rPr lang="en-GB" altLang="en-US" sz="1600" dirty="0">
                  <a:latin typeface="Times New Roman" pitchFamily="18" charset="0"/>
                </a:rPr>
                <a:t>Heffner et al. PRL 65, 2816 (1990)</a:t>
              </a:r>
              <a:endParaRPr lang="en-GB" altLang="en-US" sz="1600" baseline="-25000" dirty="0">
                <a:latin typeface="Times New Roman" pitchFamily="18" charset="0"/>
              </a:endParaRPr>
            </a:p>
            <a:p>
              <a:pPr algn="ctr" eaLnBrk="1" hangingPunct="1"/>
              <a:endParaRPr lang="en-GB" altLang="en-US" baseline="-25000" dirty="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80" y="3551169"/>
            <a:ext cx="4801392" cy="322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40" y="648736"/>
            <a:ext cx="4339684" cy="306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124688" y="2653289"/>
            <a:ext cx="5416101" cy="211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sz="2200" dirty="0">
              <a:latin typeface="Times New Roman" pitchFamily="18" charset="0"/>
            </a:endParaRPr>
          </a:p>
          <a:p>
            <a:pPr algn="ctr" eaLnBrk="1" hangingPunct="1"/>
            <a:r>
              <a:rPr lang="en-GB" altLang="en-US" sz="4000" b="1" dirty="0">
                <a:latin typeface="Times New Roman" pitchFamily="18" charset="0"/>
              </a:rPr>
              <a:t>Sr</a:t>
            </a:r>
            <a:r>
              <a:rPr lang="en-GB" altLang="en-US" sz="4000" b="1" baseline="-25000" dirty="0">
                <a:latin typeface="Times New Roman" pitchFamily="18" charset="0"/>
              </a:rPr>
              <a:t>2</a:t>
            </a:r>
            <a:r>
              <a:rPr lang="en-GB" altLang="en-US" sz="4000" b="1" dirty="0">
                <a:latin typeface="Times New Roman" pitchFamily="18" charset="0"/>
              </a:rPr>
              <a:t>RuO</a:t>
            </a:r>
            <a:r>
              <a:rPr lang="en-GB" altLang="en-US" sz="4000" b="1" baseline="-25000" dirty="0">
                <a:latin typeface="Times New Roman" pitchFamily="18" charset="0"/>
              </a:rPr>
              <a:t>4 </a:t>
            </a:r>
          </a:p>
          <a:p>
            <a:pPr algn="ctr" eaLnBrk="1" hangingPunct="1"/>
            <a:endParaRPr lang="en-GB" altLang="en-US" sz="4000" b="1" baseline="-25000" dirty="0">
              <a:latin typeface="Times New Roman" pitchFamily="18" charset="0"/>
            </a:endParaRPr>
          </a:p>
          <a:p>
            <a:pPr algn="ctr" eaLnBrk="1" hangingPunct="1"/>
            <a:endParaRPr lang="en-GB" altLang="en-US" sz="4000" b="1" baseline="-25000" dirty="0">
              <a:latin typeface="Times New Roman" pitchFamily="18" charset="0"/>
            </a:endParaRPr>
          </a:p>
          <a:p>
            <a:pPr algn="ctr" eaLnBrk="1" hangingPunct="1"/>
            <a:r>
              <a:rPr lang="en-GB" altLang="en-US" sz="1600" dirty="0">
                <a:latin typeface="Times New Roman" pitchFamily="18" charset="0"/>
              </a:rPr>
              <a:t>Luke et al. Nature 394, 558-561 (1999)</a:t>
            </a:r>
            <a:endParaRPr lang="en-GB" altLang="en-US" sz="1600" baseline="-25000" dirty="0">
              <a:latin typeface="Times New Roman" pitchFamily="18" charset="0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66A2E6F9-F6AD-4F87-B6FF-BB9259DBD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49213"/>
            <a:ext cx="913447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TRS breaking: ‘Classic examples’ </a:t>
            </a:r>
          </a:p>
        </p:txBody>
      </p:sp>
    </p:spTree>
    <p:extLst>
      <p:ext uri="{BB962C8B-B14F-4D97-AF65-F5344CB8AC3E}">
        <p14:creationId xmlns:p14="http://schemas.microsoft.com/office/powerpoint/2010/main" val="592724266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090196-4D8B-45AB-B426-7BB0DE56E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8" y="974189"/>
            <a:ext cx="4049264" cy="261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3E635BE9-8E9A-4B3E-AC9B-985C5E6A8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08873"/>
            <a:ext cx="5416101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sz="2200" dirty="0">
              <a:latin typeface="Times New Roman" pitchFamily="18" charset="0"/>
            </a:endParaRPr>
          </a:p>
          <a:p>
            <a:pPr algn="ctr" eaLnBrk="1" hangingPunct="1"/>
            <a:r>
              <a:rPr lang="en-GB" altLang="en-US" sz="2200" b="1" dirty="0">
                <a:latin typeface="Times New Roman" pitchFamily="18" charset="0"/>
              </a:rPr>
              <a:t>Sr</a:t>
            </a:r>
            <a:r>
              <a:rPr lang="en-GB" altLang="en-US" sz="2200" b="1" baseline="-25000" dirty="0">
                <a:latin typeface="Times New Roman" pitchFamily="18" charset="0"/>
              </a:rPr>
              <a:t>2</a:t>
            </a:r>
            <a:r>
              <a:rPr lang="en-GB" altLang="en-US" sz="2200" b="1" dirty="0">
                <a:latin typeface="Times New Roman" pitchFamily="18" charset="0"/>
              </a:rPr>
              <a:t>RuO</a:t>
            </a:r>
            <a:r>
              <a:rPr lang="en-GB" altLang="en-US" sz="2200" b="1" baseline="-25000" dirty="0">
                <a:latin typeface="Times New Roman" pitchFamily="18" charset="0"/>
              </a:rPr>
              <a:t>4 </a:t>
            </a:r>
          </a:p>
          <a:p>
            <a:pPr algn="ctr" eaLnBrk="1" hangingPunct="1"/>
            <a:r>
              <a:rPr lang="en-GB" altLang="en-US" sz="1600" dirty="0">
                <a:latin typeface="Times New Roman" pitchFamily="18" charset="0"/>
              </a:rPr>
              <a:t>Xia et al. PRL 97, 167006 (2006)</a:t>
            </a:r>
            <a:endParaRPr lang="en-GB" altLang="en-US" sz="1600" baseline="-25000" dirty="0">
              <a:latin typeface="Times New Roman" pitchFamily="18" charset="0"/>
            </a:endParaRPr>
          </a:p>
          <a:p>
            <a:pPr algn="ctr" eaLnBrk="1" hangingPunct="1"/>
            <a:endParaRPr lang="en-GB" altLang="en-US" baseline="-25000" dirty="0">
              <a:latin typeface="Times New Roman" pitchFamily="18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C550CC06-3083-451C-86BB-94A791ABE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49213"/>
            <a:ext cx="913447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TRS breaking: ‘Classic examples’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D9367AF-466F-4B27-AE7D-180E3F1E2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11" y="807223"/>
            <a:ext cx="3166803" cy="277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8521DFE5-18F3-4B1E-9407-9015A5198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1672" y="3279692"/>
            <a:ext cx="5416101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sz="2200" dirty="0">
              <a:latin typeface="Times New Roman" pitchFamily="18" charset="0"/>
            </a:endParaRPr>
          </a:p>
          <a:p>
            <a:pPr algn="ctr" eaLnBrk="1" hangingPunct="1"/>
            <a:r>
              <a:rPr lang="en-GB" altLang="en-US" sz="2200" b="1" dirty="0">
                <a:latin typeface="Times New Roman" pitchFamily="18" charset="0"/>
              </a:rPr>
              <a:t>UPt</a:t>
            </a:r>
            <a:r>
              <a:rPr lang="en-GB" altLang="en-US" sz="2200" b="1" baseline="-25000" dirty="0">
                <a:latin typeface="Times New Roman" pitchFamily="18" charset="0"/>
              </a:rPr>
              <a:t>3</a:t>
            </a:r>
          </a:p>
          <a:p>
            <a:pPr algn="ctr" eaLnBrk="1" hangingPunct="1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R.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Schemm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Science 345,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6193 (2014)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GB" altLang="en-US" baseline="-25000" dirty="0">
              <a:latin typeface="Times New Roman" pitchFamily="18" charset="0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C5EB08B6-1654-4C9E-94C0-B0BCDC92B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2605"/>
            <a:ext cx="915725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600" b="1" dirty="0">
                <a:solidFill>
                  <a:srgbClr val="FF0000"/>
                </a:solidFill>
                <a:latin typeface="Times New Roman" pitchFamily="18" charset="0"/>
              </a:rPr>
              <a:t>Evidence for TRS breaking in Sr</a:t>
            </a:r>
            <a:r>
              <a:rPr lang="en-GB" altLang="en-US" sz="2600" b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GB" altLang="en-US" sz="2600" b="1" dirty="0">
                <a:solidFill>
                  <a:srgbClr val="FF0000"/>
                </a:solidFill>
                <a:latin typeface="Times New Roman" pitchFamily="18" charset="0"/>
              </a:rPr>
              <a:t>RuO</a:t>
            </a:r>
            <a:r>
              <a:rPr lang="en-GB" altLang="en-US" sz="2600" b="1" baseline="-25000" dirty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GB" altLang="en-US" sz="2600" b="1" dirty="0">
                <a:solidFill>
                  <a:srgbClr val="FF0000"/>
                </a:solidFill>
                <a:latin typeface="Times New Roman" pitchFamily="18" charset="0"/>
              </a:rPr>
              <a:t> and UPt</a:t>
            </a:r>
            <a:r>
              <a:rPr lang="en-GB" altLang="en-US" sz="2600" b="1" baseline="-25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GB" altLang="en-US" sz="2600" b="1" dirty="0">
                <a:solidFill>
                  <a:srgbClr val="FF0000"/>
                </a:solidFill>
                <a:latin typeface="Times New Roman" pitchFamily="18" charset="0"/>
              </a:rPr>
              <a:t> from both </a:t>
            </a:r>
            <a:r>
              <a:rPr lang="el-GR" altLang="en-US" sz="2800" b="1" dirty="0">
                <a:solidFill>
                  <a:srgbClr val="FF0000"/>
                </a:solidFill>
                <a:latin typeface="Times New Roman" pitchFamily="18" charset="0"/>
              </a:rPr>
              <a:t>μ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SR</a:t>
            </a:r>
            <a:r>
              <a:rPr lang="el-GR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GB" altLang="en-US" sz="2600" b="1" dirty="0">
                <a:solidFill>
                  <a:srgbClr val="FF0000"/>
                </a:solidFill>
                <a:latin typeface="Times New Roman" pitchFamily="18" charset="0"/>
              </a:rPr>
              <a:t>and Kerr effect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9F38AEAB-C54C-4101-869C-850D370E5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0" y="5893147"/>
            <a:ext cx="906021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B050"/>
                </a:solidFill>
                <a:latin typeface="Times New Roman" pitchFamily="18" charset="0"/>
              </a:rPr>
              <a:t>Strongly correlated magnetic systems: unconventional SC anticipated</a:t>
            </a:r>
            <a:endParaRPr lang="en-GB" altLang="en-US" sz="2600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0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7C1CF8AB-598C-440D-B19A-C9F723B2A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63" y="49213"/>
            <a:ext cx="91344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Nodal triplet superconductivity: Sr</a:t>
            </a:r>
            <a:r>
              <a:rPr lang="en-GB" altLang="en-US" sz="3200" b="1" baseline="-25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RuO</a:t>
            </a:r>
            <a:r>
              <a:rPr lang="en-GB" altLang="en-US" sz="3200" b="1" baseline="-25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and UPt</a:t>
            </a:r>
            <a:r>
              <a:rPr lang="en-GB" altLang="en-US" sz="3200" b="1" baseline="-25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63F137E-33B8-4CA0-A951-349E3A93B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6" y="840812"/>
            <a:ext cx="3167825" cy="419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14E8864A-60BA-4FAC-B123-DE40B6D81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90" y="4771890"/>
            <a:ext cx="54161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sz="2200" dirty="0">
              <a:latin typeface="Times New Roman" pitchFamily="18" charset="0"/>
            </a:endParaRPr>
          </a:p>
          <a:p>
            <a:pPr algn="ctr" eaLnBrk="1" hangingPunct="1"/>
            <a:r>
              <a:rPr lang="en-GB" altLang="en-US" sz="2200" b="1" dirty="0">
                <a:latin typeface="Times New Roman" pitchFamily="18" charset="0"/>
              </a:rPr>
              <a:t>Sr</a:t>
            </a:r>
            <a:r>
              <a:rPr lang="en-GB" altLang="en-US" sz="2200" b="1" baseline="-25000" dirty="0">
                <a:latin typeface="Times New Roman" pitchFamily="18" charset="0"/>
              </a:rPr>
              <a:t>2</a:t>
            </a:r>
            <a:r>
              <a:rPr lang="en-GB" altLang="en-US" sz="2200" b="1" dirty="0">
                <a:latin typeface="Times New Roman" pitchFamily="18" charset="0"/>
              </a:rPr>
              <a:t>RuO</a:t>
            </a:r>
            <a:r>
              <a:rPr lang="en-GB" altLang="en-US" sz="2200" b="1" baseline="-25000" dirty="0">
                <a:latin typeface="Times New Roman" pitchFamily="18" charset="0"/>
              </a:rPr>
              <a:t>4 </a:t>
            </a: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 Ishida et al. Nature 396, 658 (1998)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GB" altLang="en-US" baseline="-25000" dirty="0">
              <a:latin typeface="Times New Roman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70205CE-0359-4E78-BE84-860F2F928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26" y="840812"/>
            <a:ext cx="3618250" cy="392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2">
            <a:extLst>
              <a:ext uri="{FF2B5EF4-FFF2-40B4-BE49-F238E27FC236}">
                <a16:creationId xmlns:a16="http://schemas.microsoft.com/office/drawing/2014/main" id="{93D1DAEB-7D1E-4D2D-852F-4868573A9524}"/>
              </a:ext>
            </a:extLst>
          </p:cNvPr>
          <p:cNvSpPr/>
          <p:nvPr/>
        </p:nvSpPr>
        <p:spPr>
          <a:xfrm>
            <a:off x="5103431" y="5088862"/>
            <a:ext cx="331236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200" b="1" dirty="0">
                <a:latin typeface="Times New Roman" pitchFamily="18" charset="0"/>
              </a:rPr>
              <a:t>UPt</a:t>
            </a:r>
            <a:r>
              <a:rPr lang="en-GB" altLang="en-US" sz="2200" b="1" baseline="-25000" dirty="0">
                <a:latin typeface="Times New Roman" pitchFamily="18" charset="0"/>
              </a:rPr>
              <a:t>3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PRL 80, 3129 (1998)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3469A64D-D66B-42D4-8ED7-0681A806F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92" y="5939528"/>
            <a:ext cx="851376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600" b="1" dirty="0">
                <a:solidFill>
                  <a:srgbClr val="FF0000"/>
                </a:solidFill>
                <a:latin typeface="Times New Roman" pitchFamily="18" charset="0"/>
              </a:rPr>
              <a:t>Knight shift measurements indicate triplet 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</a:rPr>
              <a:t>pairing</a:t>
            </a:r>
            <a:endParaRPr lang="en-GB" altLang="en-US" sz="2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427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7C1CF8AB-598C-440D-B19A-C9F723B2A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63" y="49213"/>
            <a:ext cx="91344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GB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Or do they?</a:t>
            </a:r>
            <a:endParaRPr lang="en-GB" altLang="en-US" sz="3200" b="1" baseline="-25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14E8864A-60BA-4FAC-B123-DE40B6D81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849" y="4782575"/>
            <a:ext cx="541610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sz="2200" dirty="0">
              <a:latin typeface="Times New Roman" pitchFamily="18" charset="0"/>
            </a:endParaRPr>
          </a:p>
          <a:p>
            <a:pPr algn="ctr" eaLnBrk="1" hangingPunct="1"/>
            <a:r>
              <a:rPr lang="en-GB" altLang="en-US" sz="2200" b="1" dirty="0">
                <a:latin typeface="Times New Roman" pitchFamily="18" charset="0"/>
              </a:rPr>
              <a:t>Sr</a:t>
            </a:r>
            <a:r>
              <a:rPr lang="en-GB" altLang="en-US" sz="2200" b="1" baseline="-25000" dirty="0">
                <a:latin typeface="Times New Roman" pitchFamily="18" charset="0"/>
              </a:rPr>
              <a:t>2</a:t>
            </a:r>
            <a:r>
              <a:rPr lang="en-GB" altLang="en-US" sz="2200" b="1" dirty="0">
                <a:latin typeface="Times New Roman" pitchFamily="18" charset="0"/>
              </a:rPr>
              <a:t>RuO</a:t>
            </a:r>
            <a:r>
              <a:rPr lang="en-GB" altLang="en-US" sz="2200" b="1" baseline="-25000" dirty="0">
                <a:latin typeface="Times New Roman" pitchFamily="18" charset="0"/>
              </a:rPr>
              <a:t>4 </a:t>
            </a: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Pustogow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Nature 574, 72–75(2019)</a:t>
            </a:r>
            <a:endParaRPr lang="en-GB" altLang="en-US" baseline="-25000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16AAF2-2975-4EB1-8297-A1D8C165A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02" y="944818"/>
            <a:ext cx="7883595" cy="397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46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2713</TotalTime>
  <Words>1752</Words>
  <Application>Microsoft Office PowerPoint</Application>
  <PresentationFormat>On-screen Show (4:3)</PresentationFormat>
  <Paragraphs>293</Paragraphs>
  <Slides>40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Smidman</dc:creator>
  <cp:lastModifiedBy>Michael Smidman</cp:lastModifiedBy>
  <cp:revision>73</cp:revision>
  <dcterms:created xsi:type="dcterms:W3CDTF">2019-04-04T05:51:12Z</dcterms:created>
  <dcterms:modified xsi:type="dcterms:W3CDTF">2019-12-13T05:50:25Z</dcterms:modified>
</cp:coreProperties>
</file>