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4"/>
  </p:notesMasterIdLst>
  <p:handoutMasterIdLst>
    <p:handoutMasterId r:id="rId35"/>
  </p:handoutMasterIdLst>
  <p:sldIdLst>
    <p:sldId id="256" r:id="rId3"/>
    <p:sldId id="350" r:id="rId4"/>
    <p:sldId id="369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70" r:id="rId13"/>
    <p:sldId id="329" r:id="rId14"/>
    <p:sldId id="374" r:id="rId15"/>
    <p:sldId id="372" r:id="rId16"/>
    <p:sldId id="375" r:id="rId17"/>
    <p:sldId id="371" r:id="rId18"/>
    <p:sldId id="376" r:id="rId19"/>
    <p:sldId id="363" r:id="rId20"/>
    <p:sldId id="364" r:id="rId21"/>
    <p:sldId id="365" r:id="rId22"/>
    <p:sldId id="366" r:id="rId23"/>
    <p:sldId id="367" r:id="rId24"/>
    <p:sldId id="368" r:id="rId25"/>
    <p:sldId id="377" r:id="rId26"/>
    <p:sldId id="378" r:id="rId27"/>
    <p:sldId id="315" r:id="rId28"/>
    <p:sldId id="316" r:id="rId29"/>
    <p:sldId id="379" r:id="rId30"/>
    <p:sldId id="373" r:id="rId31"/>
    <p:sldId id="291" r:id="rId32"/>
    <p:sldId id="258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napToGrid="0" showGuides="1">
      <p:cViewPr>
        <p:scale>
          <a:sx n="90" d="100"/>
          <a:sy n="90" d="100"/>
        </p:scale>
        <p:origin x="-984" y="-108"/>
      </p:cViewPr>
      <p:guideLst>
        <p:guide orient="horz" pos="216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-2596" y="-56"/>
      </p:cViewPr>
      <p:guideLst>
        <p:guide orient="horz" pos="2880"/>
        <p:guide pos="217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111111112211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MC simulation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2022</c:v>
                </c:pt>
                <c:pt idx="1">
                  <c:v>2022</c:v>
                </c:pt>
                <c:pt idx="2">
                  <c:v>2023</c:v>
                </c:pt>
                <c:pt idx="3">
                  <c:v>2023</c:v>
                </c:pt>
                <c:pt idx="4">
                  <c:v>2023</c:v>
                </c:pt>
              </c:numCache>
            </c:numRef>
          </c:val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Prototype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工作表1!$C$2:$C$6</c:f>
              <c:numCache>
                <c:formatCode>General</c:formatCode>
                <c:ptCount val="5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Construction</c:v>
                </c:pt>
              </c:strCache>
            </c:strRef>
          </c:tx>
          <c:invertIfNegative val="0"/>
          <c:cat>
            <c:strRef>
              <c:f>工作表1!$A$2:$A$6</c:f>
              <c:strCache>
                <c:ptCount val="5"/>
                <c:pt idx="0">
                  <c:v>Muonium production</c:v>
                </c:pt>
                <c:pt idx="1">
                  <c:v>Muon modulation</c:v>
                </c:pt>
                <c:pt idx="2">
                  <c:v>Detector</c:v>
                </c:pt>
                <c:pt idx="3">
                  <c:v>Muon beamline</c:v>
                </c:pt>
                <c:pt idx="4">
                  <c:v>Physics study</c:v>
                </c:pt>
              </c:strCache>
            </c:strRef>
          </c:cat>
          <c:val>
            <c:numRef>
              <c:f>工作表1!$D$2:$D$6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9189632"/>
        <c:axId val="327806976"/>
      </c:barChart>
      <c:catAx>
        <c:axId val="329189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806976"/>
        <c:crossesAt val="2020"/>
        <c:auto val="1"/>
        <c:lblAlgn val="ctr"/>
        <c:lblOffset val="100"/>
        <c:noMultiLvlLbl val="0"/>
      </c:catAx>
      <c:valAx>
        <c:axId val="327806976"/>
        <c:scaling>
          <c:orientation val="minMax"/>
          <c:max val="2030"/>
          <c:min val="202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9189632"/>
        <c:crosses val="autoZero"/>
        <c:crossBetween val="between"/>
        <c:majorUnit val="5"/>
      </c:valAx>
    </c:plotArea>
    <c:legend>
      <c:legendPos val="r"/>
      <c:layout/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lang="en-US"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92054939769956"/>
          <c:y val="0.19064874353751851"/>
          <c:w val="0.5744875279486702"/>
          <c:h val="0.700199310026328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μSR谱仪的应用</c:v>
                </c:pt>
              </c:strCache>
            </c:strRef>
          </c:tx>
          <c:explosion val="25"/>
          <c:cat>
            <c:strRef>
              <c:f>Sheet1!$A$2:$A$5</c:f>
              <c:strCache>
                <c:ptCount val="4"/>
                <c:pt idx="0">
                  <c:v>Physics</c:v>
                </c:pt>
                <c:pt idx="1">
                  <c:v>Chemistry</c:v>
                </c:pt>
                <c:pt idx="2">
                  <c:v>Materials</c:v>
                </c:pt>
                <c:pt idx="3">
                  <c:v>Biology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67</c:v>
                </c:pt>
                <c:pt idx="1">
                  <c:v>20</c:v>
                </c:pt>
                <c:pt idx="2">
                  <c:v>10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435644209250093"/>
          <c:y val="0"/>
          <c:w val="0.25643557907499065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0.55021</cdr:x>
      <cdr:y>0.02712</cdr:y>
    </cdr:from>
    <cdr:to>
      <cdr:x>0.55021</cdr:x>
      <cdr:y>0.88962</cdr:y>
    </cdr:to>
    <cdr:sp macro="" textlink="">
      <cdr:nvSpPr>
        <cdr:cNvPr id="2" name="Straight Connector 1"/>
        <cdr:cNvSpPr/>
      </cdr:nvSpPr>
      <cdr:spPr>
        <a:xfrm xmlns:a="http://schemas.openxmlformats.org/drawingml/2006/main">
          <a:off x="4318348" y="110198"/>
          <a:ext cx="0" cy="3505200"/>
        </a:xfrm>
        <a:prstGeom xmlns:a="http://schemas.openxmlformats.org/drawingml/2006/main" prst="line">
          <a:avLst/>
        </a:prstGeom>
        <a:ln xmlns:a="http://schemas.openxmlformats.org/drawingml/2006/main" w="3175" cmpd="sng">
          <a:solidFill>
            <a:schemeClr val="tx1">
              <a:lumMod val="50000"/>
              <a:lumOff val="5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56AC2-4148-431C-BA95-85672F042B12}" type="datetimeFigureOut">
              <a:rPr lang="en-US" smtClean="0"/>
              <a:t>12/13/2019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E14542-146F-417A-B8E0-10981D6A66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53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B9A8-1ABF-4201-8FB4-446784B138E3}" type="datetimeFigureOut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ADB92-F98C-4289-B5A2-BC4D4472C3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3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400" y="2675143"/>
            <a:ext cx="6932055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050" y="3911306"/>
            <a:ext cx="3370473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0B4D-644A-45E5-963B-A67C791BA571}" type="datetime1">
              <a:rPr lang="zh-CN" altLang="en-US" smtClean="0"/>
              <a:t>2019/12/13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794130" y="768661"/>
            <a:ext cx="396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02900" y="28242"/>
            <a:ext cx="3837073" cy="668818"/>
            <a:chOff x="4254304" y="81407"/>
            <a:chExt cx="4525088" cy="7887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1340" y="116515"/>
              <a:ext cx="1778052" cy="753634"/>
              <a:chOff x="7024200" y="116515"/>
              <a:chExt cx="1778052" cy="753634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24200" y="116515"/>
                <a:ext cx="1778052" cy="544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物理学院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88968" y="597927"/>
                <a:ext cx="1713284" cy="27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873E-727D-450B-98D2-C09BC78EC022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5DB3-5EF9-4327-B7A2-93FF87F12704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CA48-CFED-4774-854B-1EE190DABA12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09550" y="2850306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850307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2537640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rot="16200000" flipH="1">
            <a:off x="246" y="4246142"/>
            <a:ext cx="322592" cy="34537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 flipH="1" flipV="1">
            <a:off x="8815479" y="4251602"/>
            <a:ext cx="322592" cy="33445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5"/>
          <p:cNvSpPr txBox="1"/>
          <p:nvPr/>
        </p:nvSpPr>
        <p:spPr>
          <a:xfrm>
            <a:off x="1419534" y="2537640"/>
            <a:ext cx="63049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00582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</a:t>
            </a:r>
            <a:endParaRPr lang="zh-CN" altLang="en-US" sz="8000" b="1" dirty="0">
              <a:solidFill>
                <a:srgbClr val="00582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18143" y="2527714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02420" y="168275"/>
            <a:ext cx="8695583" cy="68024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00">
                <a:solidFill>
                  <a:srgbClr val="4B2D83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2420" y="1249852"/>
            <a:ext cx="8695583" cy="4789956"/>
          </a:xfrm>
          <a:prstGeom prst="rect">
            <a:avLst/>
          </a:prstGeom>
        </p:spPr>
        <p:txBody>
          <a:bodyPr lIns="0" tIns="0" rIns="0" bIns="0"/>
          <a:lstStyle>
            <a:lvl1pPr marL="191770" indent="-191770">
              <a:spcBef>
                <a:spcPts val="630"/>
              </a:spcBef>
              <a:buClr>
                <a:srgbClr val="50505F"/>
              </a:buClr>
              <a:buChar char="•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1pPr>
            <a:lvl2pPr marL="384175" indent="-191770">
              <a:spcBef>
                <a:spcPts val="630"/>
              </a:spcBef>
              <a:buChar char="-"/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2pPr>
            <a:lvl3pPr marL="575945" indent="-191770">
              <a:spcBef>
                <a:spcPts val="630"/>
              </a:spcBef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3pPr>
            <a:lvl4pPr marL="768350" indent="-191770">
              <a:spcBef>
                <a:spcPts val="630"/>
              </a:spcBef>
              <a:buChar char="-"/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4pPr>
            <a:lvl5pPr marL="960120" indent="-191770">
              <a:spcBef>
                <a:spcPts val="630"/>
              </a:spcBef>
              <a:buClr>
                <a:srgbClr val="50505F"/>
              </a:buClr>
              <a:buChar char="•"/>
              <a:defRPr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6496050"/>
            <a:ext cx="335757" cy="1841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4B2D83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aphicFrame>
        <p:nvGraphicFramePr>
          <p:cNvPr id="23" name="Table"/>
          <p:cNvGraphicFramePr/>
          <p:nvPr/>
        </p:nvGraphicFramePr>
        <p:xfrm>
          <a:off x="518754" y="6493966"/>
          <a:ext cx="5090817" cy="306070"/>
        </p:xfrm>
        <a:graphic>
          <a:graphicData uri="http://schemas.openxmlformats.org/drawingml/2006/table">
            <a:tbl>
              <a:tblPr/>
              <a:tblGrid>
                <a:gridCol w="639014"/>
                <a:gridCol w="4451803"/>
              </a:tblGrid>
              <a:tr h="30607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E83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Mar 08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D84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Kim Siang Khaw I Unlocking new physics with muons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6" name="Group"/>
          <p:cNvGrpSpPr/>
          <p:nvPr/>
        </p:nvGrpSpPr>
        <p:grpSpPr>
          <a:xfrm>
            <a:off x="192881" y="6173012"/>
            <a:ext cx="8853315" cy="343656"/>
            <a:chOff x="0" y="0"/>
            <a:chExt cx="23608839" cy="687310"/>
          </a:xfrm>
        </p:grpSpPr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3650" y="0"/>
              <a:ext cx="3295190" cy="68731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" name="Line"/>
            <p:cNvSpPr/>
            <p:nvPr/>
          </p:nvSpPr>
          <p:spPr>
            <a:xfrm>
              <a:off x="0" y="369054"/>
              <a:ext cx="20053704" cy="1"/>
            </a:xfrm>
            <a:prstGeom prst="line">
              <a:avLst/>
            </a:prstGeom>
            <a:noFill/>
            <a:ln w="190500" cap="flat">
              <a:solidFill>
                <a:srgbClr val="4B2D8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400" y="2675143"/>
            <a:ext cx="6932055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6050" y="3911306"/>
            <a:ext cx="3370473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0B4D-644A-45E5-963B-A67C791BA571}" type="datetime1">
              <a:rPr lang="zh-CN" altLang="en-US" smtClean="0"/>
              <a:t>2019/12/13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794130" y="768661"/>
            <a:ext cx="396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02900" y="28242"/>
            <a:ext cx="3837073" cy="668818"/>
            <a:chOff x="4254304" y="81407"/>
            <a:chExt cx="4525088" cy="788742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1340" y="116515"/>
              <a:ext cx="1778052" cy="753634"/>
              <a:chOff x="7024200" y="116515"/>
              <a:chExt cx="1778052" cy="753634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24200" y="116515"/>
                <a:ext cx="1778052" cy="544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物理学院</a:t>
                </a: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88968" y="597927"/>
                <a:ext cx="1713284" cy="27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550130" cy="576863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78" y="1338176"/>
            <a:ext cx="7886700" cy="435133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6599204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1DF4-6553-400E-B02A-475079A535DA}" type="datetime1">
              <a:rPr lang="zh-CN" altLang="en-US" smtClean="0"/>
              <a:t>2019/12/13</a:t>
            </a:fld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4314" y="6528676"/>
            <a:ext cx="2065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SimSun" pitchFamily="2" charset="-122"/>
              </a:rPr>
              <a:t>2019/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itchFamily="2" charset="-122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ea typeface="SimSun" pitchFamily="2" charset="-122"/>
              </a:rPr>
              <a:t>/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itchFamily="2" charset="-122"/>
              </a:rPr>
              <a:t>0</a:t>
            </a:r>
            <a:r>
              <a:rPr lang="" altLang="en-US" sz="2000" dirty="0" smtClean="0">
                <a:latin typeface="Times New Roman" panose="02020603050405020304" pitchFamily="18" charset="0"/>
                <a:ea typeface="SimSun" pitchFamily="2" charset="-122"/>
              </a:rPr>
              <a:t>1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544875" y="6527610"/>
            <a:ext cx="206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SimSun" pitchFamily="2" charset="-122"/>
              </a:rPr>
              <a:t>Jian Tang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397E-4EB0-457E-BEB0-B974911B4B7D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8DF-74E0-41E0-B90C-C78BB29AD12A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A83D-8140-4C04-9D88-79C1FC4D3A4B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6B2-3AFB-4D34-8D83-B7AB8B82B235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550130" cy="576863"/>
          </a:xfrm>
        </p:spPr>
        <p:txBody>
          <a:bodyPr>
            <a:normAutofit/>
          </a:bodyPr>
          <a:lstStyle>
            <a:lvl1pPr>
              <a:defRPr sz="2800" baseline="0"/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078" y="1338176"/>
            <a:ext cx="7886700" cy="4351338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cxnSp>
        <p:nvCxnSpPr>
          <p:cNvPr id="8" name="直接连接符 7"/>
          <p:cNvCxnSpPr/>
          <p:nvPr/>
        </p:nvCxnSpPr>
        <p:spPr>
          <a:xfrm>
            <a:off x="0" y="6599204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-11144" y="768662"/>
            <a:ext cx="9155144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1DF4-6553-400E-B02A-475079A535DA}" type="datetime1">
              <a:rPr lang="zh-CN" altLang="en-US" smtClean="0"/>
              <a:t>2019/12/13</a:t>
            </a:fld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4314" y="6528676"/>
            <a:ext cx="206539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2019/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12</a:t>
            </a:r>
            <a:r>
              <a:rPr lang="en-US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/</a:t>
            </a:r>
            <a:r>
              <a:rPr lang="en-US" altLang="zh-CN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0</a:t>
            </a:r>
            <a:r>
              <a:rPr lang="" altLang="en-US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544875" y="6527610"/>
            <a:ext cx="2065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Jian Tang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B90F-F155-42EB-A741-370EDD4D3A79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3DF6-0C40-4230-A45B-BB10A522A1AF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012F-7B06-49AD-BCF7-F1C293BD90AE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2873E-727D-450B-98D2-C09BC78EC022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5DB3-5EF9-4327-B7A2-93FF87F12704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CA48-CFED-4774-854B-1EE190DABA12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715" y="-650933"/>
            <a:ext cx="8283292" cy="828329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09550" y="2850306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850307"/>
            <a:ext cx="334449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2537640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/>
        </p:nvSpPr>
        <p:spPr>
          <a:xfrm rot="16200000" flipH="1">
            <a:off x="246" y="4246142"/>
            <a:ext cx="322592" cy="34537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/>
        </p:nvSpPr>
        <p:spPr>
          <a:xfrm rot="16200000" flipH="1" flipV="1">
            <a:off x="8815479" y="4251602"/>
            <a:ext cx="322592" cy="33445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5"/>
          <p:cNvSpPr txBox="1"/>
          <p:nvPr/>
        </p:nvSpPr>
        <p:spPr>
          <a:xfrm>
            <a:off x="1419534" y="2537640"/>
            <a:ext cx="63049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00582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THANK YOU</a:t>
            </a:r>
            <a:endParaRPr lang="zh-CN" altLang="en-US" sz="8000" b="1" dirty="0">
              <a:solidFill>
                <a:srgbClr val="00582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318143" y="2527714"/>
            <a:ext cx="825857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02420" y="168275"/>
            <a:ext cx="8695583" cy="68024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00">
                <a:solidFill>
                  <a:srgbClr val="4B2D83"/>
                </a:solidFill>
                <a:uFill>
                  <a:solidFill>
                    <a:srgbClr val="074184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02420" y="1249852"/>
            <a:ext cx="8695583" cy="4789956"/>
          </a:xfrm>
          <a:prstGeom prst="rect">
            <a:avLst/>
          </a:prstGeom>
        </p:spPr>
        <p:txBody>
          <a:bodyPr lIns="0" tIns="0" rIns="0" bIns="0"/>
          <a:lstStyle>
            <a:lvl1pPr marL="191770" indent="-191770">
              <a:spcBef>
                <a:spcPts val="630"/>
              </a:spcBef>
              <a:buClr>
                <a:srgbClr val="50505F"/>
              </a:buClr>
              <a:buChar char="•"/>
              <a:defRPr sz="2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1pPr>
            <a:lvl2pPr marL="384175" indent="-191770">
              <a:spcBef>
                <a:spcPts val="630"/>
              </a:spcBef>
              <a:buChar char="-"/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2pPr>
            <a:lvl3pPr marL="575945" indent="-191770">
              <a:spcBef>
                <a:spcPts val="630"/>
              </a:spcBef>
              <a:defRPr sz="17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3pPr>
            <a:lvl4pPr marL="768350" indent="-191770">
              <a:spcBef>
                <a:spcPts val="630"/>
              </a:spcBef>
              <a:buChar char="-"/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4pPr>
            <a:lvl5pPr marL="960120" indent="-191770">
              <a:spcBef>
                <a:spcPts val="630"/>
              </a:spcBef>
              <a:buClr>
                <a:srgbClr val="50505F"/>
              </a:buClr>
              <a:buChar char="•"/>
              <a:defRPr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6496050"/>
            <a:ext cx="335757" cy="18415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4B2D83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aphicFrame>
        <p:nvGraphicFramePr>
          <p:cNvPr id="23" name="Table"/>
          <p:cNvGraphicFramePr/>
          <p:nvPr/>
        </p:nvGraphicFramePr>
        <p:xfrm>
          <a:off x="518754" y="6493966"/>
          <a:ext cx="5090817" cy="306070"/>
        </p:xfrm>
        <a:graphic>
          <a:graphicData uri="http://schemas.openxmlformats.org/drawingml/2006/table">
            <a:tbl>
              <a:tblPr/>
              <a:tblGrid>
                <a:gridCol w="639014"/>
                <a:gridCol w="4451803"/>
              </a:tblGrid>
              <a:tr h="306070"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E83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Mar 08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100000"/>
                        </a:lnSpc>
                        <a:defRPr sz="1800" b="0" i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200">
                          <a:solidFill>
                            <a:srgbClr val="4B2D84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</a:rPr>
                        <a:t>Kim Siang Khaw I Unlocking new physics with muons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6" name="Group"/>
          <p:cNvGrpSpPr/>
          <p:nvPr/>
        </p:nvGrpSpPr>
        <p:grpSpPr>
          <a:xfrm>
            <a:off x="192881" y="6173012"/>
            <a:ext cx="8853315" cy="343656"/>
            <a:chOff x="0" y="0"/>
            <a:chExt cx="23608839" cy="687310"/>
          </a:xfrm>
        </p:grpSpPr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13650" y="0"/>
              <a:ext cx="3295190" cy="68731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sp>
          <p:nvSpPr>
            <p:cNvPr id="25" name="Line"/>
            <p:cNvSpPr/>
            <p:nvPr/>
          </p:nvSpPr>
          <p:spPr>
            <a:xfrm>
              <a:off x="0" y="369054"/>
              <a:ext cx="20053704" cy="1"/>
            </a:xfrm>
            <a:prstGeom prst="line">
              <a:avLst/>
            </a:prstGeom>
            <a:noFill/>
            <a:ln w="190500" cap="flat">
              <a:solidFill>
                <a:srgbClr val="4B2D83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 sz="1800"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397E-4EB0-457E-BEB0-B974911B4B7D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8DF-74E0-41E0-B90C-C78BB29AD12A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A83D-8140-4C04-9D88-79C1FC4D3A4B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956B2-3AFB-4D34-8D83-B7AB8B82B235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0B90F-F155-42EB-A741-370EDD4D3A79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3DF6-0C40-4230-A45B-BB10A522A1AF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012F-7B06-49AD-BCF7-F1C293BD90AE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1DF4-6553-400E-B02A-475079A535DA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1DF4-6553-400E-B02A-475079A535DA}" type="datetime1">
              <a:rPr lang="zh-CN" altLang="en-US" smtClean="0"/>
              <a:t>2019/12/13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</a:defRPr>
            </a:lvl1pPr>
          </a:lstStyle>
          <a:p>
            <a:fld id="{778C9005-E956-41E1-8C8F-C1C273793A4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8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SimSun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"/><Relationship Id="rId5" Type="http://schemas.openxmlformats.org/officeDocument/2006/relationships/image" Target="../media/image44.png"/><Relationship Id="rId4" Type="http://schemas.openxmlformats.org/officeDocument/2006/relationships/image" Target="../media/image43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0282" y="968287"/>
            <a:ext cx="8616461" cy="682284"/>
          </a:xfrm>
        </p:spPr>
        <p:txBody>
          <a:bodyPr anchor="ctr"/>
          <a:lstStyle/>
          <a:p>
            <a:pPr algn="ctr"/>
            <a:r>
              <a:rPr lang="" sz="2400" b="1" dirty="0" smtClean="0">
                <a:latin typeface="+mn-lt"/>
                <a:ea typeface="+mn-ea"/>
                <a:cs typeface="+mn-ea"/>
                <a:sym typeface="+mn-lt"/>
              </a:rPr>
              <a:t>Muonium to antimuonium conversions at EMuS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6513" y="1777186"/>
            <a:ext cx="9144000" cy="2968169"/>
          </a:xfrm>
        </p:spPr>
        <p:txBody>
          <a:bodyPr/>
          <a:lstStyle/>
          <a:p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Jian Tang (</a:t>
            </a:r>
            <a:r>
              <a:rPr lang="zh-CN" altLang="en-US" sz="2400" dirty="0" smtClean="0">
                <a:latin typeface="+mn-lt"/>
                <a:ea typeface="+mn-ea"/>
                <a:cs typeface="+mn-ea"/>
                <a:sym typeface="+mn-lt"/>
              </a:rPr>
              <a:t>唐 健</a:t>
            </a:r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)</a:t>
            </a:r>
            <a:endParaRPr lang="en-US" altLang="zh-CN" sz="24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sz="2400" dirty="0" smtClean="0">
                <a:latin typeface="+mn-lt"/>
                <a:ea typeface="+mn-ea"/>
                <a:cs typeface="+mn-ea"/>
                <a:sym typeface="+mn-lt"/>
              </a:rPr>
              <a:t>Dec. 14, 2019</a:t>
            </a:r>
            <a:endParaRPr lang="fr-FR" altLang="zh-CN" sz="2400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" altLang="fr-FR" sz="2000" dirty="0" smtClean="0">
                <a:latin typeface="+mn-lt"/>
                <a:ea typeface="+mn-ea"/>
                <a:cs typeface="+mn-ea"/>
                <a:sym typeface="+mn-lt"/>
              </a:rPr>
              <a:t>The second workshop on CSNS Muon Source Multidisciplinary applications</a:t>
            </a:r>
            <a:endParaRPr lang="fr-FR" altLang="zh-CN" sz="2000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fr-FR" altLang="zh-CN" sz="2000" dirty="0" smtClean="0">
                <a:latin typeface="+mn-lt"/>
                <a:ea typeface="+mn-ea"/>
                <a:cs typeface="+mn-ea"/>
                <a:sym typeface="+mn-lt"/>
              </a:rPr>
              <a:t>In collaboration with </a:t>
            </a:r>
            <a:endParaRPr lang="fr-FR" altLang="zh-CN" sz="2400" dirty="0" smtClean="0">
              <a:latin typeface="+mn-lt"/>
              <a:ea typeface="+mn-ea"/>
              <a:cs typeface="+mn-ea"/>
              <a:sym typeface="+mn-lt"/>
            </a:endParaRPr>
          </a:p>
          <a:p>
            <a:r>
              <a:rPr lang="fr-FR" altLang="zh-CN" sz="2000" dirty="0" smtClean="0">
                <a:latin typeface="+mn-lt"/>
                <a:ea typeface="+mn-ea"/>
                <a:cs typeface="+mn-ea"/>
                <a:sym typeface="+mn-lt"/>
              </a:rPr>
              <a:t>Jing-Yu Tang, Yu Bao, Hai-Bo Li, Ye Yuan, Yao Zhang, Tian-Yu Xing</a:t>
            </a:r>
          </a:p>
          <a:p>
            <a:r>
              <a:rPr lang="fr-FR" altLang="zh-CN" sz="2000" dirty="0" smtClean="0">
                <a:latin typeface="+mn-lt"/>
                <a:ea typeface="+mn-ea"/>
                <a:cs typeface="+mn-ea"/>
                <a:sym typeface="+mn-lt"/>
              </a:rPr>
              <a:t>Yu Chen, Zi-Xin Wang, Sampsa Vihonen</a:t>
            </a:r>
            <a:r>
              <a:rPr lang="en-US" altLang="zh-CN" sz="2000" dirty="0" smtClean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altLang="zh-CN" sz="2000" dirty="0" err="1" smtClean="0">
                <a:latin typeface="+mn-lt"/>
                <a:ea typeface="+mn-ea"/>
                <a:cs typeface="+mn-ea"/>
                <a:sym typeface="+mn-lt"/>
              </a:rPr>
              <a:t>Tse</a:t>
            </a:r>
            <a:r>
              <a:rPr lang="en-US" altLang="zh-CN" sz="2000" dirty="0" smtClean="0">
                <a:latin typeface="+mn-lt"/>
                <a:ea typeface="+mn-ea"/>
                <a:cs typeface="+mn-ea"/>
                <a:sym typeface="+mn-lt"/>
              </a:rPr>
              <a:t>-Chun Wang, </a:t>
            </a:r>
            <a:r>
              <a:rPr lang="fr-FR" altLang="zh-CN" sz="2000" dirty="0" smtClean="0">
                <a:latin typeface="+mn-lt"/>
                <a:ea typeface="+mn-ea"/>
                <a:cs typeface="+mn-ea"/>
                <a:sym typeface="+mn-lt"/>
              </a:rPr>
              <a:t>etc.</a:t>
            </a:r>
            <a:endParaRPr lang="en-US" altLang="zh-CN" sz="2400" dirty="0" smtClean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</a:t>
            </a:fld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2173664" y="4637164"/>
            <a:ext cx="6196404" cy="1482775"/>
            <a:chOff x="1065213" y="4772553"/>
            <a:chExt cx="7086600" cy="1692723"/>
          </a:xfrm>
        </p:grpSpPr>
        <p:grpSp>
          <p:nvGrpSpPr>
            <p:cNvPr id="22" name="组合 21"/>
            <p:cNvGrpSpPr/>
            <p:nvPr/>
          </p:nvGrpSpPr>
          <p:grpSpPr>
            <a:xfrm>
              <a:off x="1065213" y="5093676"/>
              <a:ext cx="7086600" cy="1371600"/>
              <a:chOff x="1065213" y="5128846"/>
              <a:chExt cx="7086600" cy="1371600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1065213" y="5128846"/>
                <a:ext cx="7086600" cy="1371600"/>
                <a:chOff x="762000" y="1752600"/>
                <a:chExt cx="7086600" cy="1371600"/>
              </a:xfrm>
            </p:grpSpPr>
            <p:sp>
              <p:nvSpPr>
                <p:cNvPr id="26" name="同心圆 25"/>
                <p:cNvSpPr/>
                <p:nvPr/>
              </p:nvSpPr>
              <p:spPr>
                <a:xfrm>
                  <a:off x="5105400" y="1752600"/>
                  <a:ext cx="2743200" cy="1371600"/>
                </a:xfrm>
                <a:prstGeom prst="donut">
                  <a:avLst>
                    <a:gd name="adj" fmla="val 0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" name="椭圆 26"/>
                <p:cNvSpPr/>
                <p:nvPr/>
              </p:nvSpPr>
              <p:spPr>
                <a:xfrm>
                  <a:off x="5257800" y="1847910"/>
                  <a:ext cx="304800" cy="3048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8" name="椭圆 27"/>
                <p:cNvSpPr/>
                <p:nvPr/>
              </p:nvSpPr>
              <p:spPr>
                <a:xfrm>
                  <a:off x="6285963" y="2286000"/>
                  <a:ext cx="304800" cy="304800"/>
                </a:xfrm>
                <a:prstGeom prst="ellipse">
                  <a:avLst/>
                </a:prstGeom>
                <a:solidFill>
                  <a:srgbClr val="008000"/>
                </a:solidFill>
                <a:ln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29" name="文本框 10"/>
                <p:cNvSpPr txBox="1"/>
                <p:nvPr/>
              </p:nvSpPr>
              <p:spPr>
                <a:xfrm>
                  <a:off x="6705600" y="2143780"/>
                  <a:ext cx="609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800" dirty="0" smtClean="0"/>
                    <a:t>μ</a:t>
                  </a:r>
                  <a:r>
                    <a:rPr kumimoji="1" lang="en-US" altLang="zh-CN" sz="2800" baseline="30000" dirty="0" smtClean="0"/>
                    <a:t>-</a:t>
                  </a:r>
                  <a:endParaRPr kumimoji="1" lang="zh-CN" altLang="en-US" sz="2800" dirty="0"/>
                </a:p>
              </p:txBody>
            </p:sp>
            <p:sp>
              <p:nvSpPr>
                <p:cNvPr id="30" name="文本框 11"/>
                <p:cNvSpPr txBox="1"/>
                <p:nvPr/>
              </p:nvSpPr>
              <p:spPr>
                <a:xfrm>
                  <a:off x="5562600" y="1905000"/>
                  <a:ext cx="60960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2800" dirty="0" smtClean="0"/>
                    <a:t>e</a:t>
                  </a:r>
                  <a:r>
                    <a:rPr kumimoji="1" lang="en-US" altLang="zh-CN" sz="2800" baseline="30000" dirty="0" smtClean="0"/>
                    <a:t>+</a:t>
                  </a:r>
                  <a:endParaRPr kumimoji="1" lang="zh-CN" altLang="en-US" sz="2800" dirty="0"/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762000" y="1752600"/>
                  <a:ext cx="2743200" cy="1371600"/>
                  <a:chOff x="762000" y="1752600"/>
                  <a:chExt cx="2743200" cy="1371600"/>
                </a:xfrm>
              </p:grpSpPr>
              <p:sp>
                <p:nvSpPr>
                  <p:cNvPr id="32" name="同心圆 31"/>
                  <p:cNvSpPr/>
                  <p:nvPr/>
                </p:nvSpPr>
                <p:spPr>
                  <a:xfrm>
                    <a:off x="762000" y="1752600"/>
                    <a:ext cx="2743200" cy="1371600"/>
                  </a:xfrm>
                  <a:prstGeom prst="donut">
                    <a:avLst>
                      <a:gd name="adj" fmla="val 0"/>
                    </a:avLst>
                  </a:prstGeom>
                  <a:ln w="38100"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3" name="椭圆 32"/>
                  <p:cNvSpPr/>
                  <p:nvPr/>
                </p:nvSpPr>
                <p:spPr>
                  <a:xfrm>
                    <a:off x="1981200" y="2286000"/>
                    <a:ext cx="304800" cy="304800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34" name="椭圆 33"/>
                  <p:cNvSpPr/>
                  <p:nvPr/>
                </p:nvSpPr>
                <p:spPr>
                  <a:xfrm>
                    <a:off x="990600" y="1828800"/>
                    <a:ext cx="304800" cy="304800"/>
                  </a:xfrm>
                  <a:prstGeom prst="ellipse">
                    <a:avLst/>
                  </a:prstGeom>
                  <a:solidFill>
                    <a:srgbClr val="008000"/>
                  </a:solidFill>
                  <a:ln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35" name="文本框 17"/>
                  <p:cNvSpPr txBox="1"/>
                  <p:nvPr/>
                </p:nvSpPr>
                <p:spPr>
                  <a:xfrm>
                    <a:off x="2362200" y="2143780"/>
                    <a:ext cx="6096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2800" dirty="0" smtClean="0"/>
                      <a:t>μ</a:t>
                    </a:r>
                    <a:r>
                      <a:rPr kumimoji="1" lang="en-US" altLang="zh-CN" sz="2800" baseline="30000" dirty="0" smtClean="0"/>
                      <a:t>+</a:t>
                    </a:r>
                    <a:endParaRPr kumimoji="1" lang="zh-CN" altLang="en-US" sz="2800" dirty="0"/>
                  </a:p>
                </p:txBody>
              </p:sp>
              <p:sp>
                <p:nvSpPr>
                  <p:cNvPr id="36" name="文本框 18"/>
                  <p:cNvSpPr txBox="1"/>
                  <p:nvPr/>
                </p:nvSpPr>
                <p:spPr>
                  <a:xfrm>
                    <a:off x="1219200" y="1905000"/>
                    <a:ext cx="60960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2800" dirty="0" smtClean="0"/>
                      <a:t>e</a:t>
                    </a:r>
                    <a:r>
                      <a:rPr kumimoji="1" lang="en-US" altLang="zh-CN" sz="2800" baseline="30000" dirty="0" smtClean="0"/>
                      <a:t>-</a:t>
                    </a:r>
                    <a:endParaRPr kumimoji="1" lang="zh-CN" altLang="en-US" sz="2800" dirty="0"/>
                  </a:p>
                </p:txBody>
              </p:sp>
            </p:grpSp>
          </p:grpSp>
          <p:sp>
            <p:nvSpPr>
              <p:cNvPr id="25" name="下箭头 24"/>
              <p:cNvSpPr/>
              <p:nvPr/>
            </p:nvSpPr>
            <p:spPr>
              <a:xfrm rot="16200000">
                <a:off x="4572000" y="5362536"/>
                <a:ext cx="304800" cy="838200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3" name="文本框 23"/>
            <p:cNvSpPr txBox="1"/>
            <p:nvPr/>
          </p:nvSpPr>
          <p:spPr>
            <a:xfrm>
              <a:off x="4305300" y="4772553"/>
              <a:ext cx="838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6000" b="1" dirty="0" smtClean="0">
                  <a:latin typeface="Wide Latin" panose="020A0A07050505020404" pitchFamily="18" charset="0"/>
                  <a:ea typeface="Zapf Dingbats"/>
                  <a:cs typeface="Zapf Dingbats"/>
                  <a:sym typeface="Zapf Dingbats"/>
                </a:rPr>
                <a:t>?</a:t>
              </a:r>
              <a:endParaRPr kumimoji="1" lang="zh-CN" altLang="en-US" sz="6000" b="1" dirty="0">
                <a:latin typeface="Wide Latin" panose="020A0A070505050204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9168" y="4984268"/>
            <a:ext cx="1705127" cy="1655235"/>
            <a:chOff x="5755700" y="3123785"/>
            <a:chExt cx="1955878" cy="1914988"/>
          </a:xfrm>
        </p:grpSpPr>
        <p:pic>
          <p:nvPicPr>
            <p:cNvPr id="38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00" y="312378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6711467" y="4337390"/>
              <a:ext cx="1000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  <a:p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狼牙棒</a:t>
              </a:r>
              <a:endParaRPr lang="en-US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2173663" y="6211669"/>
            <a:ext cx="6632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Muonium</a:t>
            </a:r>
            <a:r>
              <a:rPr lang="en-US" b="1" dirty="0"/>
              <a:t> to </a:t>
            </a:r>
            <a:r>
              <a:rPr lang="en-US" b="1" dirty="0" err="1"/>
              <a:t>Antimuonium</a:t>
            </a:r>
            <a:r>
              <a:rPr lang="en-US" b="1" dirty="0"/>
              <a:t> Conversion </a:t>
            </a:r>
            <a:r>
              <a:rPr lang="en-US" b="1" dirty="0" smtClean="0"/>
              <a:t>Experiment(MACE)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zh-CN" b="1" dirty="0" smtClean="0">
                <a:latin typeface="+mj-ea"/>
                <a:ea typeface="+mj-ea"/>
              </a:rPr>
              <a:t>Status of </a:t>
            </a:r>
            <a:r>
              <a:rPr lang="en-US" altLang="zh-CN" b="1" dirty="0" err="1" smtClean="0">
                <a:latin typeface="+mj-ea"/>
                <a:ea typeface="+mj-ea"/>
              </a:rPr>
              <a:t>cLFV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4" y="1076667"/>
            <a:ext cx="9053426" cy="483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00" y="6049010"/>
            <a:ext cx="4799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Times New Roman" panose="02020603050405020304" pitchFamily="18" charset="0"/>
                <a:ea typeface="SimSun" pitchFamily="2" charset="-122"/>
              </a:rPr>
              <a:t>Credits: A. Papa@PSI2019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Table of 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711" y="1338176"/>
            <a:ext cx="8947052" cy="4351338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High-intensity frontier with accelerator muons</a:t>
            </a:r>
            <a:endParaRPr lang="en-US" altLang="zh-CN" dirty="0" smtClean="0">
              <a:sym typeface="+mn-lt"/>
            </a:endParaRPr>
          </a:p>
          <a:p>
            <a:r>
              <a:rPr lang="en-US" altLang="zh-CN" sz="2400" dirty="0" smtClean="0">
                <a:sym typeface="+mn-lt"/>
              </a:rPr>
              <a:t>Progress of the first accelerator muons source in China</a:t>
            </a:r>
            <a:endParaRPr lang="en-US" altLang="zh-CN" dirty="0" smtClean="0">
              <a:sym typeface="+mn-lt"/>
            </a:endParaRPr>
          </a:p>
          <a:p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Search for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muonium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antimuonium </a:t>
            </a:r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at EMuS</a:t>
            </a:r>
            <a:endParaRPr lang="en-US" altLang="zh-CN" sz="2400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11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4" y="100605"/>
            <a:ext cx="8880721" cy="576863"/>
          </a:xfrm>
        </p:spPr>
        <p:txBody>
          <a:bodyPr>
            <a:normAutofit/>
          </a:bodyPr>
          <a:lstStyle/>
          <a:p>
            <a:r>
              <a:rPr lang="en-US" altLang="zh-CN" b="1" dirty="0" err="1" smtClean="0">
                <a:latin typeface="+mj-ea"/>
                <a:ea typeface="+mj-ea"/>
              </a:rPr>
              <a:t>EMuS</a:t>
            </a:r>
            <a:r>
              <a:rPr lang="en-US" altLang="zh-CN" b="1" dirty="0" smtClean="0">
                <a:latin typeface="+mj-ea"/>
                <a:ea typeface="+mj-ea"/>
              </a:rPr>
              <a:t> based on CSNS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8585" y="899795"/>
            <a:ext cx="8937625" cy="60261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Build the first accelerator muon source in China?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29" y="3019128"/>
            <a:ext cx="5444671" cy="352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29" y="4089036"/>
            <a:ext cx="3084023" cy="242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34" y="1320579"/>
            <a:ext cx="1914329" cy="20507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" name="Courtesy Group Bernhard, U. of Fribourg"/>
          <p:cNvSpPr txBox="1"/>
          <p:nvPr/>
        </p:nvSpPr>
        <p:spPr>
          <a:xfrm>
            <a:off x="6805759" y="1606474"/>
            <a:ext cx="2338241" cy="636072"/>
          </a:xfrm>
          <a:prstGeom prst="rect">
            <a:avLst/>
          </a:prstGeom>
          <a:ln w="12700">
            <a:miter lim="400000"/>
          </a:ln>
        </p:spPr>
        <p:txBody>
          <a:bodyPr wrap="square" lIns="101600" tIns="101600" rIns="101600" bIns="101600" anchor="ctr">
            <a:spAutoFit/>
          </a:bodyPr>
          <a:lstStyle>
            <a:lvl1pPr defTabSz="457200">
              <a:lnSpc>
                <a:spcPct val="100000"/>
              </a:lnSpc>
              <a:defRPr sz="2000" b="1">
                <a:solidFill>
                  <a:srgbClr val="000000"/>
                </a:solidFill>
                <a:uFillTx/>
              </a:defRPr>
            </a:lvl1pPr>
          </a:lstStyle>
          <a:p>
            <a:r>
              <a:rPr sz="1400" dirty="0"/>
              <a:t>Courtesy Group Bernhard, </a:t>
            </a:r>
            <a:endParaRPr lang="en-US" sz="1400" dirty="0" smtClean="0"/>
          </a:p>
          <a:p>
            <a:r>
              <a:rPr sz="1400" dirty="0" smtClean="0"/>
              <a:t>U</a:t>
            </a:r>
            <a:r>
              <a:rPr sz="1400" dirty="0"/>
              <a:t>. of Fribourg</a:t>
            </a:r>
            <a:endParaRPr dirty="0"/>
          </a:p>
        </p:txBody>
      </p:sp>
      <p:sp>
        <p:nvSpPr>
          <p:cNvPr id="12" name="Courtesy Group Bernhard, U. of Fribourg"/>
          <p:cNvSpPr txBox="1"/>
          <p:nvPr/>
        </p:nvSpPr>
        <p:spPr>
          <a:xfrm>
            <a:off x="7226429" y="5093164"/>
            <a:ext cx="2023080" cy="389850"/>
          </a:xfrm>
          <a:prstGeom prst="rect">
            <a:avLst/>
          </a:prstGeom>
          <a:ln w="12700">
            <a:miter lim="400000"/>
          </a:ln>
        </p:spPr>
        <p:txBody>
          <a:bodyPr wrap="square" lIns="101600" tIns="101600" rIns="101600" bIns="101600" anchor="ctr">
            <a:spAutoFit/>
          </a:bodyPr>
          <a:lstStyle>
            <a:lvl1pPr defTabSz="457200">
              <a:lnSpc>
                <a:spcPct val="100000"/>
              </a:lnSpc>
              <a:defRPr sz="2000" b="1">
                <a:solidFill>
                  <a:srgbClr val="000000"/>
                </a:solidFill>
                <a:uFillTx/>
              </a:defRPr>
            </a:lvl1pPr>
          </a:lstStyle>
          <a:p>
            <a:r>
              <a:rPr lang="en-US" sz="1200" dirty="0" smtClean="0"/>
              <a:t>Courtesy: </a:t>
            </a:r>
            <a:r>
              <a:rPr lang="en-US" altLang="zh-CN" sz="1200" dirty="0" smtClean="0"/>
              <a:t>Jiang-Yu Tang</a:t>
            </a:r>
            <a:endParaRPr sz="18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57748" y="1390755"/>
            <a:ext cx="4356580" cy="2422791"/>
            <a:chOff x="727538" y="1045157"/>
            <a:chExt cx="7761949" cy="4599136"/>
          </a:xfrm>
        </p:grpSpPr>
        <p:grpSp>
          <p:nvGrpSpPr>
            <p:cNvPr id="14" name="组合 13"/>
            <p:cNvGrpSpPr/>
            <p:nvPr/>
          </p:nvGrpSpPr>
          <p:grpSpPr>
            <a:xfrm>
              <a:off x="727538" y="1045157"/>
              <a:ext cx="7761949" cy="4599136"/>
              <a:chOff x="727537" y="851858"/>
              <a:chExt cx="7761949" cy="4599136"/>
            </a:xfrm>
          </p:grpSpPr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37" y="851858"/>
                <a:ext cx="7761949" cy="4599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7" name="Picture 1" descr="C:\Users\jtang\AppData\Roaming\Tencent\Users\55785110\QQ\WinTemp\RichOle\BOLGW[3KN8@NL(14XJ0G]1S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062" y="3624090"/>
                <a:ext cx="1132835" cy="701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直接连接符 17"/>
              <p:cNvCxnSpPr/>
              <p:nvPr/>
            </p:nvCxnSpPr>
            <p:spPr>
              <a:xfrm flipH="1">
                <a:off x="1821766" y="3151426"/>
                <a:ext cx="597877" cy="3865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2419643" y="3093396"/>
                <a:ext cx="116059" cy="116059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55676" y="3385169"/>
              <a:ext cx="890244" cy="52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ea typeface="SimSun" panose="02010600030101010101" pitchFamily="2" charset="-122"/>
                </a:rPr>
                <a:t>USA</a:t>
              </a:r>
            </a:p>
          </p:txBody>
        </p:sp>
      </p:grpSp>
      <p:cxnSp>
        <p:nvCxnSpPr>
          <p:cNvPr id="8" name="直接箭头连接符 7"/>
          <p:cNvCxnSpPr/>
          <p:nvPr/>
        </p:nvCxnSpPr>
        <p:spPr>
          <a:xfrm>
            <a:off x="3277352" y="2805808"/>
            <a:ext cx="1810696" cy="12682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3227879" y="2759151"/>
            <a:ext cx="65141" cy="6113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62600" y="1219200"/>
            <a:ext cx="3352800" cy="35111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4" y="100605"/>
            <a:ext cx="8880721" cy="5768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+mj-ea"/>
              </a:rPr>
              <a:t>Overview of </a:t>
            </a:r>
            <a:r>
              <a:rPr lang="en-US" altLang="zh-CN" b="1" dirty="0" err="1">
                <a:latin typeface="+mj-ea"/>
              </a:rPr>
              <a:t>EMuS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2" name="Courtesy Group Bernhard, U. of Fribourg"/>
          <p:cNvSpPr txBox="1"/>
          <p:nvPr/>
        </p:nvSpPr>
        <p:spPr>
          <a:xfrm>
            <a:off x="6281223" y="5054609"/>
            <a:ext cx="2862777" cy="4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600" tIns="101600" rIns="101600" bIns="101600" anchor="ctr">
            <a:spAutoFit/>
          </a:bodyPr>
          <a:lstStyle>
            <a:lvl1pPr defTabSz="457200">
              <a:lnSpc>
                <a:spcPct val="100000"/>
              </a:lnSpc>
              <a:defRPr sz="2000" b="1">
                <a:solidFill>
                  <a:srgbClr val="000000"/>
                </a:solidFill>
                <a:uFillTx/>
              </a:defRPr>
            </a:lvl1pPr>
          </a:lstStyle>
          <a:p>
            <a:r>
              <a:rPr lang="en-US" sz="1600" dirty="0" smtClean="0"/>
              <a:t>Courtesy: IHEP</a:t>
            </a:r>
            <a:r>
              <a:rPr lang="zh-CN" altLang="en-US" sz="1600" dirty="0" smtClean="0"/>
              <a:t>唐靖宇团队</a:t>
            </a:r>
            <a:endParaRPr sz="24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57748" y="1390755"/>
            <a:ext cx="4356580" cy="2422791"/>
            <a:chOff x="727538" y="1045157"/>
            <a:chExt cx="7761949" cy="4599136"/>
          </a:xfrm>
        </p:grpSpPr>
        <p:grpSp>
          <p:nvGrpSpPr>
            <p:cNvPr id="14" name="组合 13"/>
            <p:cNvGrpSpPr/>
            <p:nvPr/>
          </p:nvGrpSpPr>
          <p:grpSpPr>
            <a:xfrm>
              <a:off x="727538" y="1045157"/>
              <a:ext cx="7761949" cy="4599136"/>
              <a:chOff x="727537" y="851858"/>
              <a:chExt cx="7761949" cy="4599136"/>
            </a:xfrm>
          </p:grpSpPr>
          <p:pic>
            <p:nvPicPr>
              <p:cNvPr id="1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37" y="851858"/>
                <a:ext cx="7761949" cy="4599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7" name="Picture 1" descr="C:\Users\jtang\AppData\Roaming\Tencent\Users\55785110\QQ\WinTemp\RichOle\BOLGW[3KN8@NL(14XJ0G]1S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062" y="3624090"/>
                <a:ext cx="1132835" cy="701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直接连接符 17"/>
              <p:cNvCxnSpPr/>
              <p:nvPr/>
            </p:nvCxnSpPr>
            <p:spPr>
              <a:xfrm flipH="1">
                <a:off x="1821766" y="3151426"/>
                <a:ext cx="597877" cy="3865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2419643" y="3093396"/>
                <a:ext cx="116059" cy="116059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755676" y="3385169"/>
              <a:ext cx="890244" cy="525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USA</a:t>
              </a:r>
            </a:p>
          </p:txBody>
        </p:sp>
      </p:grpSp>
      <p:sp>
        <p:nvSpPr>
          <p:cNvPr id="21" name="椭圆 20"/>
          <p:cNvSpPr/>
          <p:nvPr/>
        </p:nvSpPr>
        <p:spPr>
          <a:xfrm>
            <a:off x="3227879" y="2759151"/>
            <a:ext cx="65141" cy="61139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17" y="3981157"/>
            <a:ext cx="4713080" cy="250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接箭头连接符 7"/>
          <p:cNvCxnSpPr/>
          <p:nvPr/>
        </p:nvCxnSpPr>
        <p:spPr>
          <a:xfrm>
            <a:off x="3277352" y="2805810"/>
            <a:ext cx="2285247" cy="144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3038624" y="2759151"/>
            <a:ext cx="3242599" cy="18058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93502" y="1793631"/>
            <a:ext cx="1205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EMuS</a:t>
            </a:r>
            <a:endParaRPr lang="en-US" altLang="zh-CN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en-US" altLang="zh-C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CDR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4986997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Target station</a:t>
            </a:r>
          </a:p>
        </p:txBody>
      </p:sp>
      <p:sp>
        <p:nvSpPr>
          <p:cNvPr id="35" name="Courtesy Group Bernhard, U. of Fribourg"/>
          <p:cNvSpPr txBox="1"/>
          <p:nvPr/>
        </p:nvSpPr>
        <p:spPr>
          <a:xfrm>
            <a:off x="73541" y="5400175"/>
            <a:ext cx="2862777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600" tIns="101600" rIns="101600" bIns="101600" anchor="ctr">
            <a:spAutoFit/>
          </a:bodyPr>
          <a:lstStyle>
            <a:lvl1pPr defTabSz="457200">
              <a:lnSpc>
                <a:spcPct val="100000"/>
              </a:lnSpc>
              <a:defRPr sz="2000" b="1">
                <a:solidFill>
                  <a:srgbClr val="000000"/>
                </a:solidFill>
                <a:uFillTx/>
              </a:defRPr>
            </a:lvl1pPr>
          </a:lstStyle>
          <a:p>
            <a:r>
              <a:rPr lang="en-US" sz="1600" dirty="0" smtClean="0"/>
              <a:t>Courtesy: </a:t>
            </a:r>
          </a:p>
          <a:p>
            <a:r>
              <a:rPr lang="en-US" sz="1600" dirty="0" smtClean="0"/>
              <a:t>IHEP</a:t>
            </a:r>
            <a:r>
              <a:rPr lang="zh-CN" altLang="en-US" sz="1600" dirty="0" smtClean="0"/>
              <a:t>袁野，</a:t>
            </a:r>
            <a:r>
              <a:rPr lang="en-US" altLang="zh-CN" sz="1600" dirty="0" smtClean="0"/>
              <a:t>Nikos</a:t>
            </a:r>
            <a:r>
              <a:rPr lang="zh-CN" altLang="en-US" sz="1600" dirty="0" smtClean="0"/>
              <a:t>，赵光等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4113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+mj-ea"/>
                <a:ea typeface="+mj-ea"/>
              </a:rPr>
              <a:t>Overview of </a:t>
            </a:r>
            <a:r>
              <a:rPr lang="en-US" altLang="zh-CN" b="1" dirty="0" err="1" smtClean="0">
                <a:latin typeface="+mj-ea"/>
                <a:ea typeface="+mj-ea"/>
              </a:rPr>
              <a:t>EMuS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内容占位符 7" descr="462EB09FC2AB78370081BBA3441B52497D2F7138_size140_w1200_h675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36277" r="18944" b="13416"/>
          <a:stretch>
            <a:fillRect/>
          </a:stretch>
        </p:blipFill>
        <p:spPr>
          <a:xfrm>
            <a:off x="304800" y="1219200"/>
            <a:ext cx="5165194" cy="2514600"/>
          </a:xfrm>
          <a:prstGeom prst="rect">
            <a:avLst/>
          </a:prstGeom>
        </p:spPr>
      </p:pic>
      <p:sp>
        <p:nvSpPr>
          <p:cNvPr id="6" name="梯形 5"/>
          <p:cNvSpPr/>
          <p:nvPr/>
        </p:nvSpPr>
        <p:spPr>
          <a:xfrm>
            <a:off x="2971800" y="2133600"/>
            <a:ext cx="703058" cy="260825"/>
          </a:xfrm>
          <a:prstGeom prst="trapezoid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12"/>
          <p:cNvSpPr txBox="1"/>
          <p:nvPr/>
        </p:nvSpPr>
        <p:spPr>
          <a:xfrm>
            <a:off x="304800" y="4216668"/>
            <a:ext cx="4850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sz="2000" dirty="0" smtClean="0"/>
              <a:t>Conceptual design of </a:t>
            </a:r>
            <a:r>
              <a:rPr kumimoji="1" lang="en-US" altLang="zh-CN" sz="2000" dirty="0" err="1" smtClean="0"/>
              <a:t>EMuS</a:t>
            </a:r>
            <a:r>
              <a:rPr kumimoji="1" lang="en-US" altLang="zh-CN" sz="2000" dirty="0" smtClean="0"/>
              <a:t> is almost done. Part of proposal in CSNS-II upgrade plan.</a:t>
            </a:r>
            <a:endParaRPr kumimoji="1" lang="en-US" altLang="en-US" sz="2000" dirty="0" smtClean="0"/>
          </a:p>
          <a:p>
            <a:pPr marL="285750" indent="-285750">
              <a:buFont typeface="Arial"/>
              <a:buChar char="•"/>
            </a:pPr>
            <a:r>
              <a:rPr kumimoji="1" lang="en-US" altLang="zh-CN" sz="2000" dirty="0" smtClean="0"/>
              <a:t>Superconductor solenoid might help to reach intensity 10</a:t>
            </a:r>
            <a:r>
              <a:rPr kumimoji="1" lang="en-US" altLang="zh-CN" sz="2000" baseline="30000" dirty="0" smtClean="0"/>
              <a:t>9</a:t>
            </a:r>
            <a:r>
              <a:rPr kumimoji="1" lang="en-US" altLang="zh-CN" sz="2000" dirty="0" smtClean="0"/>
              <a:t>/s: X100 of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PSI at 1999.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562600" y="1219200"/>
            <a:ext cx="3352800" cy="35111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7007861" y="2311689"/>
            <a:ext cx="1907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solidFill>
                  <a:srgbClr val="FFFF00"/>
                </a:solidFill>
              </a:rPr>
              <a:t>Vertical beamline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70346" y="3761522"/>
            <a:ext cx="1345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FF00"/>
                </a:solidFill>
              </a:rPr>
              <a:t>Decay muons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746686" y="4055751"/>
            <a:ext cx="1751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FFFF00"/>
                </a:solidFill>
              </a:rPr>
              <a:t>Surface muons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cxnSp>
        <p:nvCxnSpPr>
          <p:cNvPr id="12" name="直接箭头连接符 15"/>
          <p:cNvCxnSpPr/>
          <p:nvPr/>
        </p:nvCxnSpPr>
        <p:spPr>
          <a:xfrm flipH="1">
            <a:off x="6718704" y="2595111"/>
            <a:ext cx="476639" cy="1644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7"/>
          <p:cNvCxnSpPr/>
          <p:nvPr/>
        </p:nvCxnSpPr>
        <p:spPr>
          <a:xfrm flipH="1" flipV="1">
            <a:off x="7239000" y="3764662"/>
            <a:ext cx="369086" cy="716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9"/>
          <p:cNvCxnSpPr/>
          <p:nvPr/>
        </p:nvCxnSpPr>
        <p:spPr>
          <a:xfrm flipV="1">
            <a:off x="6203208" y="3588518"/>
            <a:ext cx="426192" cy="55909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2"/>
          <p:cNvSpPr txBox="1"/>
          <p:nvPr/>
        </p:nvSpPr>
        <p:spPr>
          <a:xfrm>
            <a:off x="5638800" y="51054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Muonium</a:t>
            </a:r>
            <a:r>
              <a:rPr kumimoji="1" lang="zh-CN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1" lang="en-US" altLang="zh-CN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physics can be also conducted at ADS&amp;HIAF</a:t>
            </a:r>
            <a:r>
              <a:rPr kumimoji="1" lang="zh-CN" alt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kumimoji="1" lang="en-US" altLang="zh-CN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with an even higher muon intensity.</a:t>
            </a:r>
            <a:endParaRPr kumimoji="1"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7965" y="6055995"/>
            <a:ext cx="33997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anose="02020603050405020304" pitchFamily="18" charset="0"/>
                <a:ea typeface="SimSun" pitchFamily="2" charset="-122"/>
              </a:rPr>
              <a:t>Ref: </a:t>
            </a:r>
            <a:r>
              <a:rPr lang="en-US" altLang="zh-CN" sz="2000" i="1" dirty="0" smtClean="0">
                <a:latin typeface="Times New Roman" panose="02020603050405020304" pitchFamily="18" charset="0"/>
                <a:ea typeface="SimSun" pitchFamily="2" charset="-122"/>
              </a:rPr>
              <a:t>slides@EMuS2019</a:t>
            </a:r>
            <a:endParaRPr lang="en-US" sz="2000" i="1" dirty="0" smtClean="0">
              <a:latin typeface="Times New Roman" panose="02020603050405020304" pitchFamily="18" charset="0"/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" y="76200"/>
            <a:ext cx="8890782" cy="753033"/>
          </a:xfrm>
        </p:spPr>
        <p:txBody>
          <a:bodyPr>
            <a:normAutofit fontScale="90000"/>
          </a:bodyPr>
          <a:lstStyle/>
          <a:p>
            <a:r>
              <a:rPr kumimoji="1" lang="en-US" altLang="zh-CN" sz="2800" b="1" dirty="0" err="1" smtClean="0">
                <a:latin typeface="微软雅黑"/>
                <a:ea typeface="微软雅黑"/>
                <a:cs typeface="微软雅黑"/>
              </a:rPr>
              <a:t>EMuS</a:t>
            </a:r>
            <a:r>
              <a:rPr kumimoji="1" lang="en-US" altLang="zh-CN" sz="2800" b="1" dirty="0" smtClean="0">
                <a:latin typeface="微软雅黑"/>
                <a:ea typeface="微软雅黑"/>
                <a:cs typeface="微软雅黑"/>
              </a:rPr>
              <a:t> in </a:t>
            </a:r>
            <a:r>
              <a:rPr kumimoji="1" lang="en-US" altLang="zh-CN" b="1" dirty="0" smtClean="0">
                <a:latin typeface="微软雅黑"/>
                <a:ea typeface="微软雅黑"/>
                <a:cs typeface="微软雅黑"/>
              </a:rPr>
              <a:t>a </a:t>
            </a:r>
            <a:r>
              <a:rPr kumimoji="1" lang="en-US" altLang="zh-CN" sz="2800" b="1" dirty="0" err="1" smtClean="0">
                <a:latin typeface="微软雅黑"/>
                <a:ea typeface="微软雅黑"/>
                <a:cs typeface="微软雅黑"/>
              </a:rPr>
              <a:t>comprison</a:t>
            </a:r>
            <a:r>
              <a:rPr kumimoji="1" lang="en-US" altLang="zh-CN" sz="2800" b="1" dirty="0" smtClean="0">
                <a:latin typeface="微软雅黑"/>
                <a:ea typeface="微软雅黑"/>
                <a:cs typeface="微软雅黑"/>
              </a:rPr>
              <a:t> with international muon sources</a:t>
            </a:r>
            <a:endParaRPr lang="en-US" sz="2800" b="1" dirty="0">
              <a:latin typeface="微软雅黑"/>
              <a:ea typeface="微软雅黑"/>
              <a:cs typeface="微软雅黑"/>
            </a:endParaRP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12686698"/>
              </p:ext>
            </p:extLst>
          </p:nvPr>
        </p:nvGraphicFramePr>
        <p:xfrm>
          <a:off x="304800" y="888602"/>
          <a:ext cx="8534527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985"/>
                <a:gridCol w="956603"/>
                <a:gridCol w="1343464"/>
                <a:gridCol w="1118382"/>
                <a:gridCol w="977704"/>
                <a:gridCol w="894995"/>
                <a:gridCol w="965197"/>
                <a:gridCol w="96519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Proton driver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[MW]</a:t>
                      </a:r>
                      <a:endParaRPr lang="zh-CN" alt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Surface muons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Decay muons</a:t>
                      </a:r>
                      <a:endParaRPr lang="zh-CN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sz="16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Intensity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[1E6/s]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Polarization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[%]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Spread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[%]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energy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[MeV/c]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Intensity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[1E6/s]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Spread</a:t>
                      </a:r>
                    </a:p>
                    <a:p>
                      <a:pPr algn="ctr"/>
                      <a:r>
                        <a:rPr lang="en-US" altLang="zh-CN" sz="1600" dirty="0" smtClean="0"/>
                        <a:t>[%]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PSI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420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85-125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240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ISIS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0.16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&lt;15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20-120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RIKEN/RAL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600" dirty="0" smtClean="0"/>
                        <a:t>0</a:t>
                      </a:r>
                      <a:r>
                        <a:rPr lang="en-US" altLang="zh-CN" sz="1600" dirty="0" smtClean="0"/>
                        <a:t>.16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&lt;15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65-120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JPARC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33-250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15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TRIUMF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0.075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90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20-100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0.0014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EMuS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0.005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83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50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50-</a:t>
                      </a:r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450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16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Baby </a:t>
                      </a:r>
                      <a:r>
                        <a:rPr lang="en-US" altLang="zh-CN" sz="1600" dirty="0" err="1" smtClean="0"/>
                        <a:t>EMuS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0.005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1.2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solidFill>
                            <a:srgbClr val="FF0000"/>
                          </a:solidFill>
                        </a:rPr>
                        <a:t>95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</a:t>
                      </a:r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59981" y="6492875"/>
            <a:ext cx="984019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9307" y="4873629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/>
              <a:t>Better extraction efficiency with SC solenoid.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/>
              <a:t>Better muon sources with higher energy.</a:t>
            </a:r>
          </a:p>
          <a:p>
            <a:pPr marL="342900" indent="-342900">
              <a:buFont typeface="Arial"/>
              <a:buChar char="•"/>
            </a:pPr>
            <a:r>
              <a:rPr kumimoji="1" lang="en-US" altLang="zh-CN" sz="2000" dirty="0" smtClean="0"/>
              <a:t>Plan to optimize the beamline for better polarization and higher intensity</a:t>
            </a:r>
            <a:endParaRPr kumimoji="1" lang="zh-CN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93895" y="6013937"/>
            <a:ext cx="8110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Ref: slides @2019EMuS&amp;MOMENT workshop in SYSU</a:t>
            </a:r>
          </a:p>
        </p:txBody>
      </p:sp>
      <p:sp>
        <p:nvSpPr>
          <p:cNvPr id="3" name="矩形 2"/>
          <p:cNvSpPr/>
          <p:nvPr/>
        </p:nvSpPr>
        <p:spPr>
          <a:xfrm>
            <a:off x="1793631" y="3706837"/>
            <a:ext cx="745587" cy="3587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直接箭头连接符 8"/>
          <p:cNvCxnSpPr>
            <a:stCxn id="3" idx="3"/>
          </p:cNvCxnSpPr>
          <p:nvPr/>
        </p:nvCxnSpPr>
        <p:spPr>
          <a:xfrm>
            <a:off x="2539218" y="3886200"/>
            <a:ext cx="3713871" cy="573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3428" y="4459458"/>
            <a:ext cx="2820572" cy="4001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×5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CSNS-II upgrade</a:t>
            </a:r>
            <a:endParaRPr lang="en-US" sz="2000" b="1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Table of 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711" y="1338176"/>
            <a:ext cx="8947052" cy="4351338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High-intensity frontier with accelerator muons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Progress of the first accelerator muons source in China</a:t>
            </a:r>
            <a:endParaRPr lang="en-US" altLang="zh-CN" dirty="0" smtClean="0">
              <a:sym typeface="+mn-lt"/>
            </a:endParaRPr>
          </a:p>
          <a:p>
            <a:r>
              <a:rPr lang="en-US" altLang="en-US" sz="2400" dirty="0" err="1">
                <a:sym typeface="+mn-lt"/>
              </a:rPr>
              <a:t>Search for </a:t>
            </a:r>
            <a:r>
              <a:rPr lang="en-US" altLang="zh-CN" sz="2400" dirty="0" err="1">
                <a:sym typeface="+mn-lt"/>
              </a:rPr>
              <a:t>muonium</a:t>
            </a:r>
            <a:r>
              <a:rPr lang="en-US" altLang="zh-CN" sz="2400" dirty="0">
                <a:sym typeface="+mn-lt"/>
              </a:rPr>
              <a:t>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ym typeface="+mn-lt"/>
              </a:rPr>
              <a:t> </a:t>
            </a:r>
            <a:r>
              <a:rPr lang="en-US" altLang="zh-CN" sz="2400" dirty="0" err="1">
                <a:sym typeface="+mn-lt"/>
              </a:rPr>
              <a:t>antimuonium </a:t>
            </a:r>
            <a:r>
              <a:rPr lang="en-US" altLang="en-US" sz="2400" dirty="0" err="1">
                <a:sym typeface="+mn-lt"/>
              </a:rPr>
              <a:t>at EMuS</a:t>
            </a:r>
            <a:endParaRPr lang="en-US" altLang="zh-CN" sz="2400" dirty="0" smtClean="0">
              <a:sym typeface="+mn-lt"/>
            </a:endParaRP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16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 frontier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06274"/>
            <a:ext cx="9087729" cy="3284372"/>
          </a:xfrm>
        </p:spPr>
        <p:txBody>
          <a:bodyPr/>
          <a:lstStyle/>
          <a:p>
            <a:r>
              <a:rPr lang="en-US" dirty="0" smtClean="0"/>
              <a:t>New physics with accelerator muon sources：</a:t>
            </a:r>
            <a:endParaRPr lang="en-US" dirty="0"/>
          </a:p>
          <a:p>
            <a:pPr lvl="1"/>
            <a:r>
              <a:rPr lang="en-US" dirty="0" smtClean="0"/>
              <a:t>Mu2e </a:t>
            </a:r>
            <a:r>
              <a:rPr lang="en-US" altLang="zh-CN" dirty="0" smtClean="0"/>
              <a:t>in US</a:t>
            </a:r>
            <a:endParaRPr lang="zh-CN" altLang="en-US" dirty="0"/>
          </a:p>
          <a:p>
            <a:pPr lvl="1"/>
            <a:r>
              <a:rPr lang="en-US" dirty="0" smtClean="0"/>
              <a:t>COMET in Japan</a:t>
            </a:r>
            <a:endParaRPr lang="zh-CN" altLang="en-US" dirty="0"/>
          </a:p>
          <a:p>
            <a:pPr lvl="1"/>
            <a:r>
              <a:rPr lang="en-US" dirty="0" smtClean="0"/>
              <a:t>MEG-II/Mu3e </a:t>
            </a:r>
            <a:r>
              <a:rPr lang="en-US" altLang="zh-CN" dirty="0" smtClean="0"/>
              <a:t>in Switzerland</a:t>
            </a:r>
            <a:endParaRPr lang="zh-CN" altLang="en-US" dirty="0"/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Muonium</a:t>
            </a:r>
            <a:r>
              <a:rPr lang="en-US" b="1" dirty="0" smtClean="0">
                <a:solidFill>
                  <a:srgbClr val="FF0000"/>
                </a:solidFill>
              </a:rPr>
              <a:t> to </a:t>
            </a:r>
            <a:r>
              <a:rPr lang="en-US" b="1" dirty="0" err="1" smtClean="0">
                <a:solidFill>
                  <a:srgbClr val="FF0000"/>
                </a:solidFill>
              </a:rPr>
              <a:t>Antimuonium</a:t>
            </a:r>
            <a:r>
              <a:rPr lang="en-US" b="1" dirty="0" smtClean="0">
                <a:solidFill>
                  <a:srgbClr val="FF0000"/>
                </a:solidFill>
              </a:rPr>
              <a:t> Conversion Experiment(</a:t>
            </a:r>
            <a:r>
              <a:rPr lang="en-US" altLang="zh-CN" b="1" dirty="0" smtClean="0">
                <a:solidFill>
                  <a:srgbClr val="FF0000"/>
                </a:solidFill>
              </a:rPr>
              <a:t>CSNS)</a:t>
            </a:r>
            <a:endParaRPr lang="zh-CN" alt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/>
          <a:srcRect l="-91" r="-265"/>
          <a:stretch/>
        </p:blipFill>
        <p:spPr>
          <a:xfrm>
            <a:off x="7097151" y="851095"/>
            <a:ext cx="1791020" cy="167253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3336" y="3454003"/>
            <a:ext cx="7265964" cy="2042338"/>
            <a:chOff x="977705" y="3401042"/>
            <a:chExt cx="7265964" cy="2042338"/>
          </a:xfrm>
        </p:grpSpPr>
        <p:sp>
          <p:nvSpPr>
            <p:cNvPr id="6" name="下箭头 5"/>
            <p:cNvSpPr/>
            <p:nvPr/>
          </p:nvSpPr>
          <p:spPr>
            <a:xfrm>
              <a:off x="4484078" y="4325821"/>
              <a:ext cx="239150" cy="590843"/>
            </a:xfrm>
            <a:prstGeom prst="downArrow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7705" y="5043270"/>
              <a:ext cx="7265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Proposed at the international Review of </a:t>
              </a:r>
              <a:r>
                <a:rPr lang="en-US" sz="2000" b="1" dirty="0" err="1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EMuS</a:t>
              </a:r>
              <a:r>
                <a:rPr lang="en-US" sz="2000" b="1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 last November.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267376" y="3401042"/>
              <a:ext cx="2672554" cy="746757"/>
              <a:chOff x="1476829" y="5029200"/>
              <a:chExt cx="1494971" cy="381000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829" y="5029200"/>
                <a:ext cx="580571" cy="3810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57400" y="5105400"/>
                <a:ext cx="304800" cy="177800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8400" y="5029200"/>
                <a:ext cx="533400" cy="320040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6564592" y="3123785"/>
            <a:ext cx="1963946" cy="1982003"/>
            <a:chOff x="5755700" y="3123785"/>
            <a:chExt cx="1963946" cy="1982003"/>
          </a:xfrm>
        </p:grpSpPr>
        <p:pic>
          <p:nvPicPr>
            <p:cNvPr id="3073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00" y="312378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719535" y="4459457"/>
              <a:ext cx="1000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  <a:p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狼牙棒</a:t>
              </a:r>
              <a:endParaRPr lang="en-US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00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/>
              <a:t>Why shall we choose Muonium?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82015"/>
            <a:ext cx="8062595" cy="53600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/>
              <a:t>Muonium to antimuonium beyond SM.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943610"/>
            <a:ext cx="8807450" cy="939165"/>
          </a:xfrm>
        </p:spPr>
        <p:txBody>
          <a:bodyPr>
            <a:normAutofit fontScale="97500" lnSpcReduction="10000"/>
          </a:bodyPr>
          <a:lstStyle/>
          <a:p>
            <a:r>
              <a:rPr lang="" altLang="en-US" dirty="0"/>
              <a:t>Lepton flavour violation process beyond SM.</a:t>
            </a:r>
          </a:p>
          <a:p>
            <a:r>
              <a:rPr lang="" altLang="en-US" dirty="0"/>
              <a:t>For example, predicted by type-II seesaw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" y="1847215"/>
            <a:ext cx="8331200" cy="4681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0288" y="4188142"/>
            <a:ext cx="243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n-ea"/>
              </a:rPr>
              <a:t>Results 20 ago!!!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Table of contents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711" y="1338176"/>
            <a:ext cx="8947052" cy="4351338"/>
          </a:xfrm>
        </p:spPr>
        <p:txBody>
          <a:bodyPr>
            <a:normAutofit/>
          </a:bodyPr>
          <a:lstStyle/>
          <a:p>
            <a:r>
              <a:rPr lang="" altLang="zh-CN" sz="2400" dirty="0" smtClean="0">
                <a:sym typeface="+mn-lt"/>
              </a:rPr>
              <a:t>High-intensity frontier with accelerator muons</a:t>
            </a:r>
            <a:endParaRPr lang="en-US" altLang="zh-CN" dirty="0" smtClean="0">
              <a:sym typeface="+mn-lt"/>
            </a:endParaRPr>
          </a:p>
          <a:p>
            <a:r>
              <a:rPr lang="" altLang="zh-CN" sz="2400" dirty="0" smtClean="0">
                <a:sym typeface="+mn-lt"/>
              </a:rPr>
              <a:t>Progress of the first accelerator muons source in China</a:t>
            </a:r>
            <a:endParaRPr lang="" altLang="zh-CN" dirty="0" smtClean="0">
              <a:sym typeface="+mn-lt"/>
            </a:endParaRPr>
          </a:p>
          <a:p>
            <a:r>
              <a:rPr lang="" altLang="en-US" sz="2400" dirty="0" err="1">
                <a:sym typeface="+mn-lt"/>
              </a:rPr>
              <a:t>Search for </a:t>
            </a:r>
            <a:r>
              <a:rPr lang="en-US" altLang="zh-CN" sz="2400" dirty="0" err="1">
                <a:sym typeface="+mn-lt"/>
              </a:rPr>
              <a:t>muonium</a:t>
            </a:r>
            <a:r>
              <a:rPr lang="en-US" altLang="zh-CN" sz="2400" dirty="0">
                <a:sym typeface="+mn-lt"/>
              </a:rPr>
              <a:t> </a:t>
            </a:r>
            <a:r>
              <a:rPr lang="en-US" altLang="zh-CN" sz="2400" dirty="0"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ym typeface="+mn-lt"/>
              </a:rPr>
              <a:t> </a:t>
            </a:r>
            <a:r>
              <a:rPr lang="en-US" altLang="zh-CN" sz="2400" dirty="0" err="1">
                <a:sym typeface="+mn-lt"/>
              </a:rPr>
              <a:t>antimuonium </a:t>
            </a:r>
            <a:r>
              <a:rPr lang="" altLang="en-US" sz="2400" dirty="0" err="1">
                <a:sym typeface="+mn-lt"/>
              </a:rPr>
              <a:t>at EMuS</a:t>
            </a:r>
            <a:endParaRPr lang="en-US" altLang="zh-CN" sz="2400" dirty="0" smtClean="0">
              <a:sym typeface="+mn-lt"/>
            </a:endParaRPr>
          </a:p>
          <a:p>
            <a:r>
              <a:rPr lang="" altLang="zh-CN" sz="2400" dirty="0" smtClean="0">
                <a:sym typeface="+mn-lt"/>
              </a:rPr>
              <a:t>Summary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2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1047"/>
            <a:ext cx="8550130" cy="576863"/>
          </a:xfrm>
        </p:spPr>
        <p:txBody>
          <a:bodyPr/>
          <a:lstStyle/>
          <a:p>
            <a:r>
              <a:rPr lang="" altLang="en-US" dirty="0" smtClean="0"/>
              <a:t>M</a:t>
            </a:r>
            <a:r>
              <a:rPr lang="en-US" altLang="zh-CN" dirty="0" err="1" smtClean="0"/>
              <a:t>uon</a:t>
            </a:r>
            <a:r>
              <a:rPr lang="en-US" altLang="zh-CN" dirty="0" smtClean="0"/>
              <a:t> and m</a:t>
            </a:r>
            <a:r>
              <a:rPr lang="" altLang="en-US" dirty="0" smtClean="0"/>
              <a:t>uonium </a:t>
            </a:r>
            <a:r>
              <a:rPr lang="" altLang="en-US" dirty="0"/>
              <a:t>productions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0"/>
          <a:stretch/>
        </p:blipFill>
        <p:spPr bwMode="auto">
          <a:xfrm>
            <a:off x="510100" y="813336"/>
            <a:ext cx="6720694" cy="290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71" y="3587443"/>
            <a:ext cx="2786503" cy="22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81" y="3587443"/>
            <a:ext cx="2239865" cy="227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0" y="3802973"/>
            <a:ext cx="2246362" cy="20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70447" y="5971735"/>
            <a:ext cx="2502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Super Fluid Helium</a:t>
            </a:r>
            <a:endParaRPr lang="en-US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3210" y="5989672"/>
            <a:ext cx="205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Silica powder</a:t>
            </a:r>
            <a:endParaRPr lang="en-US" sz="2000" dirty="0" smtClean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08031" y="5930817"/>
            <a:ext cx="972502" cy="700816"/>
            <a:chOff x="2897945" y="6042074"/>
            <a:chExt cx="972502" cy="700816"/>
          </a:xfrm>
        </p:grpSpPr>
        <p:sp>
          <p:nvSpPr>
            <p:cNvPr id="14" name="右箭头 13"/>
            <p:cNvSpPr/>
            <p:nvPr/>
          </p:nvSpPr>
          <p:spPr>
            <a:xfrm>
              <a:off x="2897945" y="6042074"/>
              <a:ext cx="972502" cy="239151"/>
            </a:xfrm>
            <a:prstGeom prst="rightArrow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61248" y="6281225"/>
              <a:ext cx="858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Increase efficiency</a:t>
              </a:r>
              <a:endPara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/>
              <a:t>How to detect such a process?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" y="904875"/>
            <a:ext cx="8910955" cy="558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 sz="2400" b="1"/>
              <a:t>Major backgrounds in the latest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966470"/>
            <a:ext cx="8703945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en-US"/>
              <a:t>The analysis at PSI 20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2534285"/>
            <a:ext cx="9063355" cy="3365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85" y="1074420"/>
            <a:ext cx="8157845" cy="13252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+mj-ea"/>
                <a:ea typeface="+mj-ea"/>
              </a:rPr>
              <a:t>Fundamental science with </a:t>
            </a:r>
            <a:r>
              <a:rPr lang="en-US" altLang="zh-CN" b="1" dirty="0" err="1" smtClean="0">
                <a:latin typeface="+mj-ea"/>
                <a:ea typeface="+mj-ea"/>
              </a:rPr>
              <a:t>EMuS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幻灯片编号占位符 1"/>
          <p:cNvSpPr txBox="1">
            <a:spLocks/>
          </p:cNvSpPr>
          <p:nvPr/>
        </p:nvSpPr>
        <p:spPr>
          <a:xfrm>
            <a:off x="8566150" y="6318251"/>
            <a:ext cx="318932" cy="5397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文本框 6"/>
          <p:cNvSpPr txBox="1"/>
          <p:nvPr/>
        </p:nvSpPr>
        <p:spPr>
          <a:xfrm>
            <a:off x="-2" y="5293085"/>
            <a:ext cx="9143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en-US" altLang="zh-CN" sz="2000" dirty="0" smtClean="0"/>
              <a:t>No competitive experiments in other places.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kumimoji="1" lang="en-US" altLang="zh-CN" sz="2000" b="1" dirty="0" smtClean="0">
                <a:solidFill>
                  <a:srgbClr val="FF0000"/>
                </a:solidFill>
              </a:rPr>
              <a:t>We have a chance to make a breakthrough at the high intensity frontier.</a:t>
            </a:r>
            <a:endParaRPr kumimoji="1" lang="en-US" altLang="zh-CN" sz="2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5" y="902499"/>
            <a:ext cx="4756806" cy="40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27" y="1003820"/>
            <a:ext cx="3855569" cy="254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897481" y="3637401"/>
                <a:ext cx="4246519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The latest bound was done at PSI more than 20 years ago with a muon intensity</a:t>
                </a:r>
                <a:r>
                  <a:rPr lang="zh-CN" alt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/>
                      </a:rPr>
                      <m:t>8×</m:t>
                    </m:r>
                    <m:sSup>
                      <m:sSup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latin typeface="Cambria Math"/>
                      </a:rPr>
                      <m:t>/</m:t>
                    </m:r>
                    <m:r>
                      <a:rPr lang="en-US" altLang="zh-CN" sz="1600" i="1">
                        <a:latin typeface="Cambria Math"/>
                      </a:rPr>
                      <m:t>𝑠</m:t>
                    </m:r>
                  </m:oMath>
                </a14:m>
                <a:endParaRPr lang="en-US" altLang="zh-CN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err="1" smtClean="0"/>
                  <a:t>EMuS</a:t>
                </a:r>
                <a:r>
                  <a:rPr lang="en-US" altLang="zh-CN" sz="1600" dirty="0" smtClean="0"/>
                  <a:t> plan to offer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latin typeface="Cambria Math"/>
                      </a:rPr>
                      <m:t>/</m:t>
                    </m:r>
                    <m:r>
                      <a:rPr lang="en-US" altLang="zh-CN" sz="1600" i="1">
                        <a:latin typeface="Cambria Math"/>
                      </a:rPr>
                      <m:t>𝑠</m:t>
                    </m:r>
                  </m:oMath>
                </a14:m>
                <a:endParaRPr lang="en-US" altLang="zh-CN" sz="16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/>
                  <a:t>Precision will be improved by more than </a:t>
                </a:r>
                <a:r>
                  <a:rPr lang="en-US" altLang="zh-CN" sz="1600" b="1" dirty="0" smtClean="0">
                    <a:solidFill>
                      <a:srgbClr val="FF0000"/>
                    </a:solidFill>
                  </a:rPr>
                  <a:t>two orders of magnitude</a:t>
                </a:r>
                <a:r>
                  <a:rPr lang="en-US" altLang="zh-CN" sz="1600" dirty="0" smtClean="0"/>
                  <a:t>!</a:t>
                </a:r>
                <a:endParaRPr lang="en-US" sz="16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481" y="3637401"/>
                <a:ext cx="4246519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430" t="-1167" b="-4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568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812383" y="2591170"/>
            <a:ext cx="7368373" cy="3957341"/>
            <a:chOff x="1812383" y="2591170"/>
            <a:chExt cx="7368373" cy="395734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/>
            <a:srcRect b="6979"/>
            <a:stretch/>
          </p:blipFill>
          <p:spPr>
            <a:xfrm>
              <a:off x="1812383" y="2591170"/>
              <a:ext cx="7368373" cy="39573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658792" y="6063994"/>
              <a:ext cx="3404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Preliminary design by Yu </a:t>
              </a:r>
              <a:r>
                <a:rPr lang="en-US" sz="2000" dirty="0" err="1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  <a:r>
                <a:rPr lang="en-US" altLang="zh-CN" sz="2000" dirty="0" err="1" smtClean="0">
                  <a:latin typeface="Times New Roman" panose="02020603050405020304" pitchFamily="18" charset="0"/>
                  <a:ea typeface="宋体" panose="02010600030101010101" pitchFamily="2" charset="-122"/>
                </a:rPr>
                <a:t>ao</a:t>
              </a:r>
              <a:endParaRPr lang="en-US" sz="2000" dirty="0" smtClean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Preliminary design for the detector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781" y="2048729"/>
            <a:ext cx="2743200" cy="437990"/>
          </a:xfrm>
          <a:prstGeom prst="rect">
            <a:avLst/>
          </a:prstGeom>
        </p:spPr>
      </p:pic>
      <p:sp>
        <p:nvSpPr>
          <p:cNvPr id="7" name="文本框 3"/>
          <p:cNvSpPr txBox="1"/>
          <p:nvPr/>
        </p:nvSpPr>
        <p:spPr>
          <a:xfrm>
            <a:off x="0" y="2392674"/>
            <a:ext cx="53175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Signal identifications: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sz="2000" dirty="0" smtClean="0"/>
              <a:t>High-energy electrons from μ</a:t>
            </a:r>
            <a:r>
              <a:rPr kumimoji="1" lang="en-US" altLang="zh-CN" sz="2000" baseline="30000" dirty="0" smtClean="0"/>
              <a:t>-</a:t>
            </a:r>
            <a:r>
              <a:rPr kumimoji="1" lang="zh-CN" altLang="en-US" sz="2000" dirty="0"/>
              <a:t> </a:t>
            </a:r>
            <a:r>
              <a:rPr kumimoji="1" lang="en-US" altLang="zh-CN" sz="2000" dirty="0" smtClean="0"/>
              <a:t>decays</a:t>
            </a:r>
            <a:r>
              <a:rPr kumimoji="1" lang="zh-CN" altLang="en-US" sz="2000" dirty="0" smtClean="0">
                <a:solidFill>
                  <a:srgbClr val="0000FF"/>
                </a:solidFill>
              </a:rPr>
              <a:t> </a:t>
            </a:r>
            <a:endParaRPr kumimoji="1" lang="en-US" altLang="zh-CN" sz="2000" dirty="0" smtClean="0">
              <a:solidFill>
                <a:srgbClr val="0000FF"/>
              </a:solidFill>
            </a:endParaRPr>
          </a:p>
          <a:p>
            <a:r>
              <a:rPr kumimoji="1" lang="en-US" altLang="zh-CN" sz="2000" dirty="0">
                <a:solidFill>
                  <a:srgbClr val="0000FF"/>
                </a:solidFill>
              </a:rPr>
              <a:t>	</a:t>
            </a:r>
            <a:r>
              <a:rPr kumimoji="1" lang="en-US" altLang="zh-CN" sz="2000" dirty="0" smtClean="0">
                <a:solidFill>
                  <a:srgbClr val="0000FF"/>
                </a:solidFill>
              </a:rPr>
              <a:t>-- TPC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sz="2000" dirty="0" smtClean="0"/>
              <a:t>Thermal released low-energy positron:</a:t>
            </a:r>
          </a:p>
          <a:p>
            <a:r>
              <a:rPr kumimoji="1" lang="en-US" altLang="zh-CN" sz="2000" dirty="0" smtClean="0">
                <a:solidFill>
                  <a:srgbClr val="FF0000"/>
                </a:solidFill>
              </a:rPr>
              <a:t>	--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FF0000"/>
                </a:solidFill>
              </a:rPr>
              <a:t>BGO</a:t>
            </a:r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132" y="746563"/>
            <a:ext cx="5029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Backgrounds: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sz="2000" dirty="0"/>
              <a:t>μ</a:t>
            </a:r>
            <a:r>
              <a:rPr kumimoji="1" lang="en-US" altLang="zh-CN" sz="2000" baseline="30000" dirty="0" smtClean="0"/>
              <a:t>+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decays to e</a:t>
            </a:r>
            <a:r>
              <a:rPr kumimoji="1" lang="en-US" altLang="zh-CN" sz="2000" baseline="30000" dirty="0" smtClean="0"/>
              <a:t>+</a:t>
            </a:r>
            <a:r>
              <a:rPr kumimoji="1" lang="en-US" altLang="zh-CN" sz="2000" dirty="0" smtClean="0"/>
              <a:t>, </a:t>
            </a:r>
            <a:r>
              <a:rPr kumimoji="1" lang="en-US" altLang="zh-CN" sz="2000" dirty="0" err="1" smtClean="0"/>
              <a:t>Bhabha</a:t>
            </a:r>
            <a:r>
              <a:rPr kumimoji="1" lang="en-US" altLang="zh-CN" sz="2000" dirty="0" smtClean="0"/>
              <a:t> scattering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to generate high-energy e</a:t>
            </a:r>
            <a:r>
              <a:rPr kumimoji="1" lang="en-US" altLang="zh-CN" sz="2000" baseline="30000" dirty="0" smtClean="0"/>
              <a:t>-</a:t>
            </a:r>
            <a:r>
              <a:rPr kumimoji="1" lang="en-US" altLang="zh-CN" sz="2000" dirty="0" smtClean="0"/>
              <a:t> in coincident with low-energy e</a:t>
            </a:r>
            <a:r>
              <a:rPr kumimoji="1" lang="en-US" altLang="zh-CN" sz="2000" baseline="30000" dirty="0"/>
              <a:t>+</a:t>
            </a:r>
          </a:p>
          <a:p>
            <a:pPr marL="457200" indent="-457200">
              <a:buFont typeface="+mj-lt"/>
              <a:buAutoNum type="arabicPeriod"/>
            </a:pPr>
            <a:r>
              <a:rPr kumimoji="1" lang="en-US" altLang="zh-CN" sz="2000" dirty="0"/>
              <a:t>μ</a:t>
            </a:r>
            <a:r>
              <a:rPr kumimoji="1" lang="en-US" altLang="zh-CN" sz="2000" baseline="30000" dirty="0" smtClean="0"/>
              <a:t>+</a:t>
            </a:r>
            <a:r>
              <a:rPr kumimoji="1" lang="en-US" altLang="zh-CN" sz="2000" dirty="0" smtClean="0"/>
              <a:t> decays:</a:t>
            </a:r>
            <a:endParaRPr kumimoji="1" lang="en-US" altLang="zh-CN" sz="20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64" y="792474"/>
            <a:ext cx="3407719" cy="1926101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7256" y="4305306"/>
            <a:ext cx="1705127" cy="1655235"/>
            <a:chOff x="5755700" y="3123785"/>
            <a:chExt cx="1955878" cy="1914988"/>
          </a:xfrm>
        </p:grpSpPr>
        <p:pic>
          <p:nvPicPr>
            <p:cNvPr id="12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00" y="312378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711467" y="4337390"/>
              <a:ext cx="1000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  <a:p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狼牙棒</a:t>
              </a:r>
              <a:endParaRPr lang="en-US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1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Recent progress in the R&amp;D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102" y="826476"/>
            <a:ext cx="914400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solidFill>
                  <a:srgbClr val="3333FF"/>
                </a:solidFill>
              </a:rPr>
              <a:t>Preliminary study: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CDR of </a:t>
            </a:r>
            <a:r>
              <a:rPr lang="en-US" altLang="zh-CN" dirty="0" err="1" smtClean="0"/>
              <a:t>EMuS</a:t>
            </a:r>
            <a:r>
              <a:rPr lang="en-US" altLang="zh-CN" dirty="0" smtClean="0"/>
              <a:t> at CSNS</a:t>
            </a:r>
            <a:r>
              <a:rPr lang="zh-CN" altLang="en-US" dirty="0" smtClean="0"/>
              <a:t> </a:t>
            </a:r>
            <a:r>
              <a:rPr lang="en-US" altLang="zh-CN" dirty="0" smtClean="0"/>
              <a:t>was reviewed by international experts last November.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R&amp;D of </a:t>
            </a:r>
            <a:r>
              <a:rPr lang="en-US" altLang="zh-CN" dirty="0" err="1" smtClean="0"/>
              <a:t>muonium</a:t>
            </a:r>
            <a:r>
              <a:rPr lang="en-US" altLang="zh-CN" dirty="0" smtClean="0"/>
              <a:t> productions was first tested at PSI.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Simulation tool for muon beamlines is almost finished.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Cooperation with</a:t>
            </a:r>
            <a:r>
              <a:rPr lang="zh-CN" altLang="en-US" dirty="0"/>
              <a:t> </a:t>
            </a:r>
            <a:r>
              <a:rPr lang="en-US" altLang="zh-CN" dirty="0" smtClean="0"/>
              <a:t>PSI</a:t>
            </a:r>
            <a:r>
              <a:rPr lang="en-US" altLang="zh-CN" dirty="0"/>
              <a:t>, </a:t>
            </a:r>
            <a:r>
              <a:rPr lang="en-US" altLang="zh-CN" dirty="0" smtClean="0"/>
              <a:t>ISIS in RAL, RIKEN and Osaka U.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solidFill>
                  <a:srgbClr val="3333FF"/>
                </a:solidFill>
              </a:rPr>
              <a:t>Platform support: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000000"/>
                </a:solidFill>
              </a:rPr>
              <a:t>CSNS will provide the high-intensity proton driver.</a:t>
            </a:r>
            <a:endParaRPr lang="en-US" altLang="zh-CN" dirty="0">
              <a:solidFill>
                <a:srgbClr val="000000"/>
              </a:solidFill>
            </a:endParaRPr>
          </a:p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solidFill>
                  <a:srgbClr val="3333FF"/>
                </a:solidFill>
              </a:rPr>
              <a:t>Team support:</a:t>
            </a:r>
            <a:endParaRPr lang="en-US" altLang="zh-CN" sz="2000" dirty="0">
              <a:solidFill>
                <a:srgbClr val="3333FF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IHEP has a team of experts in R&amp;D of the accelerator and detector.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Accelerator physicists: Jing-Yu Tang, Han-Tao </a:t>
            </a:r>
            <a:r>
              <a:rPr lang="en-US" altLang="zh-CN" dirty="0" err="1" smtClean="0"/>
              <a:t>Jin</a:t>
            </a:r>
            <a:r>
              <a:rPr lang="en-US" altLang="zh-CN" dirty="0" smtClean="0"/>
              <a:t>, Yu </a:t>
            </a:r>
            <a:r>
              <a:rPr lang="en-US" altLang="zh-CN" dirty="0" err="1" smtClean="0"/>
              <a:t>Bao</a:t>
            </a:r>
            <a:r>
              <a:rPr lang="en-US" altLang="zh-CN" dirty="0" smtClean="0"/>
              <a:t>…</a:t>
            </a:r>
            <a:endParaRPr lang="en-US" altLang="zh-CN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Detector and physics: Hai-Bo Li, Ye Yuan, Yao Zhang…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Sun </a:t>
            </a:r>
            <a:r>
              <a:rPr lang="en-US" altLang="zh-CN" dirty="0" err="1" smtClean="0"/>
              <a:t>Yat</a:t>
            </a:r>
            <a:r>
              <a:rPr lang="en-US" altLang="zh-CN" dirty="0" smtClean="0"/>
              <a:t>-Sen University team: Jian Tang(physics and detector), Yu Chen(electronics), </a:t>
            </a:r>
            <a:r>
              <a:rPr lang="en-US" altLang="zh-CN" dirty="0" err="1" smtClean="0"/>
              <a:t>Zi</a:t>
            </a:r>
            <a:r>
              <a:rPr lang="en-US" altLang="zh-CN" dirty="0" smtClean="0"/>
              <a:t>-Xing Wang</a:t>
            </a:r>
            <a:r>
              <a:rPr lang="zh-CN" altLang="en-US" dirty="0" smtClean="0"/>
              <a:t> </a:t>
            </a:r>
            <a:r>
              <a:rPr lang="en-US" altLang="zh-CN" dirty="0" smtClean="0"/>
              <a:t>(electronics), Jing-Kun Chen(MC simulations in </a:t>
            </a:r>
            <a:r>
              <a:rPr lang="en-US" altLang="zh-CN" dirty="0" err="1" smtClean="0"/>
              <a:t>Tianhe</a:t>
            </a:r>
            <a:r>
              <a:rPr lang="en-US" altLang="zh-CN" dirty="0" smtClean="0"/>
              <a:t>-II supercomputer).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Welcome all to joining the project to achieve the best results in the world.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000" dirty="0" smtClean="0">
                <a:solidFill>
                  <a:srgbClr val="3333FF"/>
                </a:solidFill>
              </a:rPr>
              <a:t>Funding support: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CAS fundamental science program: 2019.9-2024.9, 3 million CNY.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Apply for the NSFC funding to support R&amp;D.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altLang="zh-CN" dirty="0" smtClean="0"/>
              <a:t>Apply for the natural science foundation in Guangdong province to support R&amp;D.</a:t>
            </a:r>
            <a:endParaRPr lang="en-US" altLang="zh-CN" dirty="0"/>
          </a:p>
          <a:p>
            <a:pPr marL="342900" indent="-342900">
              <a:buFont typeface="Arial"/>
              <a:buChar char="•"/>
            </a:pPr>
            <a:endParaRPr lang="zh-CN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Roadmap and milestones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27</a:t>
            </a:fld>
            <a:endParaRPr lang="zh-CN" altLang="en-US"/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1595175285"/>
              </p:ext>
            </p:extLst>
          </p:nvPr>
        </p:nvGraphicFramePr>
        <p:xfrm>
          <a:off x="72668" y="1352836"/>
          <a:ext cx="78486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五角星 5"/>
          <p:cNvSpPr/>
          <p:nvPr/>
        </p:nvSpPr>
        <p:spPr>
          <a:xfrm>
            <a:off x="4294152" y="1281327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4"/>
          <p:cNvSpPr txBox="1"/>
          <p:nvPr/>
        </p:nvSpPr>
        <p:spPr>
          <a:xfrm>
            <a:off x="4598951" y="1212107"/>
            <a:ext cx="79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TDR</a:t>
            </a:r>
            <a:endParaRPr kumimoji="1" lang="zh-CN" altLang="en-US" b="1" dirty="0"/>
          </a:p>
        </p:txBody>
      </p:sp>
      <p:sp>
        <p:nvSpPr>
          <p:cNvPr id="8" name="五角星 7"/>
          <p:cNvSpPr/>
          <p:nvPr/>
        </p:nvSpPr>
        <p:spPr>
          <a:xfrm>
            <a:off x="5523899" y="1310634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51790" y="1227959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Data taking</a:t>
            </a:r>
            <a:endParaRPr kumimoji="1" lang="zh-CN" altLang="en-US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313726" y="5466220"/>
            <a:ext cx="521090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zh-CN" altLang="en-US" sz="3600" b="1" dirty="0" smtClean="0"/>
              <a:t>*</a:t>
            </a:r>
            <a:r>
              <a:rPr kumimoji="1" lang="en-US" altLang="zh-CN" b="1" dirty="0" smtClean="0"/>
              <a:t>Expected to get support from local province.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201560" y="1587298"/>
            <a:ext cx="4572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zh-CN" altLang="en-US" sz="4000" b="1" dirty="0" smtClean="0"/>
              <a:t>*</a:t>
            </a:r>
            <a:endParaRPr kumimoji="1" lang="zh-CN" altLang="en-US" sz="4000" b="1" dirty="0"/>
          </a:p>
        </p:txBody>
      </p:sp>
      <p:sp>
        <p:nvSpPr>
          <p:cNvPr id="12" name="五角星 11"/>
          <p:cNvSpPr/>
          <p:nvPr/>
        </p:nvSpPr>
        <p:spPr>
          <a:xfrm>
            <a:off x="3890754" y="1290548"/>
            <a:ext cx="304800" cy="304800"/>
          </a:xfrm>
          <a:prstGeom prst="star5">
            <a:avLst>
              <a:gd name="adj" fmla="val 22239"/>
              <a:gd name="hf" fmla="val 105146"/>
              <a:gd name="vf" fmla="val 11055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216680" y="1217966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/>
              <a:t>CDR</a:t>
            </a:r>
            <a:endParaRPr kumimoji="1" lang="zh-CN" altLang="en-US" b="1" dirty="0"/>
          </a:p>
        </p:txBody>
      </p:sp>
      <p:grpSp>
        <p:nvGrpSpPr>
          <p:cNvPr id="18" name="组合 17"/>
          <p:cNvGrpSpPr/>
          <p:nvPr/>
        </p:nvGrpSpPr>
        <p:grpSpPr>
          <a:xfrm>
            <a:off x="7438873" y="51641"/>
            <a:ext cx="1705127" cy="1655235"/>
            <a:chOff x="5755700" y="3123785"/>
            <a:chExt cx="1955878" cy="1914988"/>
          </a:xfrm>
        </p:grpSpPr>
        <p:pic>
          <p:nvPicPr>
            <p:cNvPr id="19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00" y="312378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711467" y="4337390"/>
              <a:ext cx="1000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  <a:p>
              <a:r>
                <a:rPr lang="zh-CN" altLang="en-US" b="1" dirty="0">
                  <a:solidFill>
                    <a:srgbClr val="FF0000"/>
                  </a:solidFill>
                  <a:latin typeface="+mj-ea"/>
                  <a:ea typeface="+mj-ea"/>
                </a:rPr>
                <a:t>狼牙棒</a:t>
              </a:r>
              <a:endParaRPr lang="en-US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 smtClean="0">
                <a:latin typeface="+mj-ea"/>
                <a:ea typeface="+mj-ea"/>
              </a:rPr>
              <a:t>μSR</a:t>
            </a:r>
            <a:r>
              <a:rPr lang="en-US" altLang="zh-CN" b="1" dirty="0" smtClean="0">
                <a:latin typeface="+mj-ea"/>
                <a:ea typeface="+mj-ea"/>
              </a:rPr>
              <a:t> applications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408497" y="1301471"/>
            <a:ext cx="1928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magnetism</a:t>
            </a:r>
          </a:p>
          <a:p>
            <a:r>
              <a:rPr lang="en-US" altLang="zh-CN" sz="1600" i="1" dirty="0" smtClean="0"/>
              <a:t>superconductivity</a:t>
            </a:r>
          </a:p>
          <a:p>
            <a:r>
              <a:rPr lang="en-US" altLang="zh-CN" sz="1600" i="1" dirty="0" smtClean="0"/>
              <a:t>Surface physics</a:t>
            </a:r>
          </a:p>
          <a:p>
            <a:r>
              <a:rPr lang="en-US" altLang="zh-CN" sz="1600" i="1" dirty="0" smtClean="0"/>
              <a:t>Fundamental physics</a:t>
            </a:r>
            <a:endParaRPr lang="zh-CN" alt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93868" y="2772216"/>
            <a:ext cx="187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 smtClean="0"/>
              <a:t>Molecule dynamics</a:t>
            </a:r>
          </a:p>
          <a:p>
            <a:r>
              <a:rPr lang="en-US" altLang="zh-CN" sz="1600" b="1" i="1" dirty="0" smtClean="0"/>
              <a:t>Oxide</a:t>
            </a:r>
          </a:p>
          <a:p>
            <a:r>
              <a:rPr lang="en-US" altLang="zh-CN" sz="1600" b="1" i="1" dirty="0" err="1" smtClean="0"/>
              <a:t>Muonium</a:t>
            </a:r>
            <a:r>
              <a:rPr lang="en-US" altLang="zh-CN" sz="1600" b="1" i="1" dirty="0" smtClean="0"/>
              <a:t> </a:t>
            </a:r>
            <a:endParaRPr lang="zh-CN" altLang="en-US" sz="1600" b="1" i="1" dirty="0"/>
          </a:p>
        </p:txBody>
      </p:sp>
      <p:sp>
        <p:nvSpPr>
          <p:cNvPr id="25" name="TextBox 4"/>
          <p:cNvSpPr txBox="1"/>
          <p:nvPr/>
        </p:nvSpPr>
        <p:spPr>
          <a:xfrm>
            <a:off x="7337058" y="3941909"/>
            <a:ext cx="205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i="1" dirty="0" smtClean="0"/>
              <a:t>Monomer</a:t>
            </a:r>
          </a:p>
          <a:p>
            <a:r>
              <a:rPr lang="en-US" altLang="zh-CN" sz="1600" b="1" i="1" dirty="0" smtClean="0"/>
              <a:t>Semi-conductor</a:t>
            </a:r>
          </a:p>
          <a:p>
            <a:r>
              <a:rPr lang="en-US" altLang="zh-CN" sz="1200" b="1" i="1" dirty="0" smtClean="0"/>
              <a:t>Hydrogen storage material</a:t>
            </a:r>
          </a:p>
        </p:txBody>
      </p:sp>
      <p:sp>
        <p:nvSpPr>
          <p:cNvPr id="26" name="TextBox 4"/>
          <p:cNvSpPr txBox="1"/>
          <p:nvPr/>
        </p:nvSpPr>
        <p:spPr>
          <a:xfrm>
            <a:off x="7366699" y="4978833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/>
              <a:t>protein</a:t>
            </a:r>
          </a:p>
          <a:p>
            <a:r>
              <a:rPr lang="en-US" altLang="zh-CN" b="1" i="1" dirty="0" smtClean="0"/>
              <a:t> DNA</a:t>
            </a:r>
          </a:p>
        </p:txBody>
      </p:sp>
      <p:sp>
        <p:nvSpPr>
          <p:cNvPr id="27" name="左中括号 26"/>
          <p:cNvSpPr/>
          <p:nvPr/>
        </p:nvSpPr>
        <p:spPr>
          <a:xfrm>
            <a:off x="7273753" y="1458415"/>
            <a:ext cx="71438" cy="93600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中括号 27"/>
          <p:cNvSpPr/>
          <p:nvPr/>
        </p:nvSpPr>
        <p:spPr>
          <a:xfrm>
            <a:off x="7273753" y="2744299"/>
            <a:ext cx="71438" cy="857256"/>
          </a:xfrm>
          <a:prstGeom prst="leftBracket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9" name="左中括号 28"/>
          <p:cNvSpPr/>
          <p:nvPr/>
        </p:nvSpPr>
        <p:spPr>
          <a:xfrm>
            <a:off x="7273753" y="4030183"/>
            <a:ext cx="71438" cy="714380"/>
          </a:xfrm>
          <a:prstGeom prst="leftBracket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左中括号 29"/>
          <p:cNvSpPr/>
          <p:nvPr/>
        </p:nvSpPr>
        <p:spPr>
          <a:xfrm>
            <a:off x="7294843" y="5100395"/>
            <a:ext cx="71438" cy="500066"/>
          </a:xfrm>
          <a:prstGeom prst="leftBracket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042" y="5722685"/>
            <a:ext cx="906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Major spectrometers: ZF-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SR,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TF-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SR,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LF-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SR, </a:t>
            </a:r>
            <a:r>
              <a:rPr lang="el-GR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SE, RF-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 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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/>
              </a:rPr>
              <a:t>SR,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Level Crossing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μACLR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)…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Cutting-edge detectors come from fundamental science.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2" name="Picture 2" descr="图片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03314"/>
            <a:ext cx="3383281" cy="352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矩形 32"/>
          <p:cNvSpPr/>
          <p:nvPr/>
        </p:nvSpPr>
        <p:spPr>
          <a:xfrm>
            <a:off x="436102" y="5276383"/>
            <a:ext cx="4002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Nature Materials 16, 467–473 (2017)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2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8699936"/>
              </p:ext>
            </p:extLst>
          </p:nvPr>
        </p:nvGraphicFramePr>
        <p:xfrm>
          <a:off x="2020151" y="1732587"/>
          <a:ext cx="5119206" cy="3113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直接箭头连接符 4"/>
          <p:cNvCxnSpPr>
            <a:endCxn id="27" idx="1"/>
          </p:cNvCxnSpPr>
          <p:nvPr/>
        </p:nvCxnSpPr>
        <p:spPr>
          <a:xfrm flipV="1">
            <a:off x="6907240" y="1926415"/>
            <a:ext cx="366513" cy="190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>
            <a:endCxn id="28" idx="1"/>
          </p:cNvCxnSpPr>
          <p:nvPr/>
        </p:nvCxnSpPr>
        <p:spPr>
          <a:xfrm>
            <a:off x="7054950" y="2968291"/>
            <a:ext cx="218803" cy="204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endCxn id="29" idx="1"/>
          </p:cNvCxnSpPr>
          <p:nvPr/>
        </p:nvCxnSpPr>
        <p:spPr>
          <a:xfrm>
            <a:off x="6998680" y="3720912"/>
            <a:ext cx="275073" cy="666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endCxn id="30" idx="1"/>
          </p:cNvCxnSpPr>
          <p:nvPr/>
        </p:nvCxnSpPr>
        <p:spPr>
          <a:xfrm>
            <a:off x="6766563" y="4515737"/>
            <a:ext cx="528280" cy="8346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uSR.gif" descr="uSR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89195" y="903345"/>
            <a:ext cx="1898329" cy="17202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组合 20"/>
          <p:cNvGrpSpPr/>
          <p:nvPr/>
        </p:nvGrpSpPr>
        <p:grpSpPr>
          <a:xfrm>
            <a:off x="4310958" y="4113026"/>
            <a:ext cx="1382548" cy="1640112"/>
            <a:chOff x="4892097" y="2825610"/>
            <a:chExt cx="3185114" cy="3265172"/>
          </a:xfrm>
        </p:grpSpPr>
        <p:pic>
          <p:nvPicPr>
            <p:cNvPr id="34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92" t="3458" r="54078"/>
            <a:stretch>
              <a:fillRect/>
            </a:stretch>
          </p:blipFill>
          <p:spPr>
            <a:xfrm>
              <a:off x="4892097" y="2825610"/>
              <a:ext cx="3185114" cy="32651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813042" y="4902597"/>
              <a:ext cx="923139" cy="611211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41483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Table of contents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711" y="1338176"/>
            <a:ext cx="8947052" cy="4351338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High-intensity frontier with accelerator muons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Progress of the first accelerator muons source in China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Search for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muonium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antimuonium </a:t>
            </a:r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at EMuS</a:t>
            </a:r>
            <a:endParaRPr lang="en-US" altLang="zh-CN" sz="2400" dirty="0" smtClean="0">
              <a:sym typeface="+mn-lt"/>
            </a:endParaRPr>
          </a:p>
          <a:p>
            <a:r>
              <a:rPr lang="en-US" altLang="zh-CN" sz="2400" dirty="0" smtClean="0">
                <a:sym typeface="+mn-lt"/>
              </a:rPr>
              <a:t>Summary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29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Table of contents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7711" y="1338176"/>
            <a:ext cx="8947052" cy="4351338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ym typeface="+mn-lt"/>
              </a:rPr>
              <a:t>High-intensity frontier with accelerator muons</a:t>
            </a:r>
            <a:endParaRPr lang="en-US" altLang="zh-CN" dirty="0" smtClean="0">
              <a:sym typeface="+mn-lt"/>
            </a:endParaRPr>
          </a:p>
          <a:p>
            <a:r>
              <a:rPr lang="en-US" altLang="zh-CN" sz="2400" dirty="0" smtClean="0">
                <a:solidFill>
                  <a:schemeClr val="bg2"/>
                </a:solidFill>
                <a:sym typeface="+mn-lt"/>
              </a:rPr>
              <a:t>Progress of the first accelerator muons source in China</a:t>
            </a:r>
            <a:endParaRPr lang="en-US" altLang="zh-CN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Search for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muonium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>
                <a:solidFill>
                  <a:schemeClr val="bg2"/>
                </a:solidFill>
                <a:sym typeface="Wingdings" panose="05000000000000000000" pitchFamily="2" charset="2"/>
              </a:rPr>
              <a:t></a:t>
            </a:r>
            <a:r>
              <a:rPr lang="en-US" altLang="zh-CN" sz="2400" dirty="0">
                <a:solidFill>
                  <a:schemeClr val="bg2"/>
                </a:solidFill>
                <a:sym typeface="+mn-lt"/>
              </a:rPr>
              <a:t> </a:t>
            </a:r>
            <a:r>
              <a:rPr lang="en-US" altLang="zh-CN" sz="2400" dirty="0" err="1">
                <a:solidFill>
                  <a:schemeClr val="bg2"/>
                </a:solidFill>
                <a:sym typeface="+mn-lt"/>
              </a:rPr>
              <a:t>antimuonium </a:t>
            </a:r>
            <a:r>
              <a:rPr lang="en-US" altLang="en-US" sz="2400" dirty="0" err="1">
                <a:solidFill>
                  <a:schemeClr val="bg2"/>
                </a:solidFill>
                <a:sym typeface="+mn-lt"/>
              </a:rPr>
              <a:t>at EMuS</a:t>
            </a:r>
            <a:endParaRPr lang="en-US" altLang="zh-CN" sz="2400" dirty="0" smtClean="0">
              <a:solidFill>
                <a:schemeClr val="bg2"/>
              </a:solidFill>
              <a:sym typeface="+mn-lt"/>
            </a:endParaRPr>
          </a:p>
          <a:p>
            <a:r>
              <a:rPr lang="en-US" altLang="zh-CN" dirty="0" smtClean="0">
                <a:solidFill>
                  <a:schemeClr val="bg2"/>
                </a:solidFill>
                <a:sym typeface="+mn-lt"/>
              </a:rPr>
              <a:t>Summary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7086600" y="6599204"/>
            <a:ext cx="2057400" cy="258796"/>
          </a:xfrm>
        </p:spPr>
        <p:txBody>
          <a:bodyPr/>
          <a:lstStyle/>
          <a:p>
            <a:fld id="{778C9005-E956-41E1-8C8F-C1C273793A40}" type="slidenum">
              <a:rPr lang="zh-CN" altLang="en-US" smtClean="0"/>
              <a:t>3</a:t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" y="930213"/>
            <a:ext cx="7357403" cy="4253732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/>
              <a:t>Hot topics to do precision measurements of QED and search for new physics with accelerator muon sources.</a:t>
            </a:r>
          </a:p>
          <a:p>
            <a:r>
              <a:rPr lang="en-US" altLang="zh-CN" dirty="0" smtClean="0"/>
              <a:t>Welcome all to pushing forward the first accelerator muon source </a:t>
            </a:r>
            <a:r>
              <a:rPr lang="en-US" altLang="zh-CN" dirty="0" err="1" smtClean="0"/>
              <a:t>EMuS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We proposed an experiment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to search for </a:t>
            </a:r>
            <a:r>
              <a:rPr lang="" altLang="en-US" dirty="0" smtClean="0"/>
              <a:t>Muonium to antimuonium conversions: aim at </a:t>
            </a:r>
            <a:r>
              <a:rPr lang="" altLang="en-US" b="1" dirty="0" smtClean="0">
                <a:solidFill>
                  <a:srgbClr val="FF0000"/>
                </a:solidFill>
              </a:rPr>
              <a:t>the best result</a:t>
            </a:r>
            <a:r>
              <a:rPr lang="" altLang="en-US" dirty="0" smtClean="0"/>
              <a:t> in the world, a potential </a:t>
            </a:r>
            <a:r>
              <a:rPr lang="" altLang="en-US" b="1" dirty="0" smtClean="0">
                <a:solidFill>
                  <a:srgbClr val="FF0000"/>
                </a:solidFill>
              </a:rPr>
              <a:t>breakthrough</a:t>
            </a:r>
            <a:r>
              <a:rPr lang="" altLang="en-US" dirty="0" smtClean="0"/>
              <a:t> in the intensity frontier.</a:t>
            </a:r>
            <a:endParaRPr lang="zh-CN" altLang="en-US" dirty="0"/>
          </a:p>
          <a:p>
            <a:r>
              <a:rPr lang="en-US" altLang="zh-CN" dirty="0" smtClean="0"/>
              <a:t>The local </a:t>
            </a:r>
            <a:r>
              <a:rPr lang="en-US" altLang="zh-CN" dirty="0" err="1" smtClean="0"/>
              <a:t>muonium</a:t>
            </a:r>
            <a:r>
              <a:rPr lang="en-US" altLang="zh-CN" dirty="0" smtClean="0"/>
              <a:t> experiment will boost the innovative creations in muon beamlines, </a:t>
            </a:r>
            <a:r>
              <a:rPr lang="en-US" altLang="zh-CN" dirty="0" err="1" smtClean="0"/>
              <a:t>muonium</a:t>
            </a:r>
            <a:r>
              <a:rPr lang="en-US" altLang="zh-CN" dirty="0" smtClean="0"/>
              <a:t> productions and high time and spatial resolution detectors. </a:t>
            </a:r>
            <a:r>
              <a:rPr lang="en-US" altLang="zh-CN" b="1" dirty="0" smtClean="0">
                <a:solidFill>
                  <a:srgbClr val="FF0000"/>
                </a:solidFill>
              </a:rPr>
              <a:t>Two orders of magnitude </a:t>
            </a:r>
            <a:r>
              <a:rPr lang="en-US" altLang="zh-CN" dirty="0" smtClean="0"/>
              <a:t>better than the current limit.</a:t>
            </a:r>
          </a:p>
          <a:p>
            <a:r>
              <a:rPr lang="en-US" altLang="zh-CN" dirty="0" smtClean="0"/>
              <a:t>The fundamental science project will boost the </a:t>
            </a:r>
            <a:r>
              <a:rPr lang="en-US" altLang="zh-CN" b="1" dirty="0" err="1" smtClean="0">
                <a:solidFill>
                  <a:srgbClr val="FF0000"/>
                </a:solidFill>
              </a:rPr>
              <a:t>muSR</a:t>
            </a:r>
            <a:r>
              <a:rPr lang="en-US" altLang="zh-CN" dirty="0" smtClean="0"/>
              <a:t> technology and its applications in China.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078432"/>
            <a:ext cx="9052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感谢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IHEP</a:t>
            </a: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唐靖宇、袁野、鲍煜等共同推动加速器缪子源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EMuS</a:t>
            </a:r>
            <a:r>
              <a:rPr lang="en-US" altLang="zh-CN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及其应用。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感谢中大陈羽博士和王自鑫老师积极参加预研。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感谢光电材料与技术国家重点实验室提供有效支持！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感谢中大优秀本科生和教学经费对本地实验室研发的支持！</a:t>
            </a:r>
            <a:endParaRPr lang="en-US" altLang="zh-CN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zh-CN" alt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请各位专家批评和指正，谢谢先！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227473" y="246184"/>
            <a:ext cx="1861796" cy="1525334"/>
            <a:chOff x="5755700" y="3123785"/>
            <a:chExt cx="1955878" cy="1968140"/>
          </a:xfrm>
        </p:grpSpPr>
        <p:pic>
          <p:nvPicPr>
            <p:cNvPr id="10" name="Picture 1" descr="C:\Users\jtang\AppData\Roaming\Tencent\Users\55785110\QQ\WinTemp\RichOle\6S{QU[]{YTAN`[G[AN53_0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700" y="3123785"/>
              <a:ext cx="1927670" cy="191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711468" y="4337389"/>
              <a:ext cx="1000110" cy="754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MACE</a:t>
              </a:r>
            </a:p>
            <a:p>
              <a:r>
                <a:rPr lang="zh-CN" altLang="en-US" sz="1600" b="1" dirty="0">
                  <a:solidFill>
                    <a:srgbClr val="FF0000"/>
                  </a:solidFill>
                  <a:latin typeface="+mj-ea"/>
                  <a:ea typeface="+mj-ea"/>
                </a:rPr>
                <a:t>狼牙棒</a:t>
              </a:r>
              <a:endParaRPr lang="en-US" sz="1600" b="1" dirty="0" smtClean="0">
                <a:solidFill>
                  <a:srgbClr val="FF0000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Three frontiers in Particle Physics</a:t>
            </a:r>
            <a:endParaRPr lang="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05680" y="1337945"/>
            <a:ext cx="4338320" cy="4351655"/>
          </a:xfrm>
        </p:spPr>
        <p:txBody>
          <a:bodyPr/>
          <a:lstStyle/>
          <a:p>
            <a:r>
              <a:rPr lang="" altLang="zh-CN" dirty="0" smtClean="0"/>
              <a:t>High-energy frontier</a:t>
            </a:r>
            <a:endParaRPr lang="en-US" altLang="zh-CN" dirty="0" smtClean="0"/>
          </a:p>
          <a:p>
            <a:r>
              <a:rPr lang="" altLang="zh-CN" dirty="0" smtClean="0"/>
              <a:t>High-intensity frontier</a:t>
            </a:r>
            <a:endParaRPr lang="en-US" altLang="zh-CN" dirty="0" smtClean="0"/>
          </a:p>
          <a:p>
            <a:r>
              <a:rPr lang="" dirty="0" smtClean="0"/>
              <a:t>Cosmic Frontier</a:t>
            </a:r>
            <a:endParaRPr lang="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/>
          <a:srcRect l="-91" r="-265"/>
          <a:stretch>
            <a:fillRect/>
          </a:stretch>
        </p:blipFill>
        <p:spPr>
          <a:xfrm>
            <a:off x="76200" y="1400907"/>
            <a:ext cx="4690138" cy="4379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7760" y="3742055"/>
            <a:ext cx="412623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Search for new physics beyond SM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What's the origin of mass?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Matter-antimatter asymmetry?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What is DM?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marL="342900" indent="-342900">
              <a:buFont typeface="Arial" panose="02080604020202020204" pitchFamily="34" charset="0"/>
              <a:buChar char="•"/>
            </a:pPr>
            <a:endParaRPr lang="en-US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High-intensity/high-precision frontier</a:t>
            </a:r>
            <a:endParaRPr lang="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8136" y="801858"/>
            <a:ext cx="9144000" cy="5605976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Neutrino experiments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T2K, </a:t>
            </a:r>
            <a:r>
              <a:rPr lang="en-US" altLang="zh-CN" dirty="0" err="1" smtClean="0"/>
              <a:t>NOvA</a:t>
            </a:r>
            <a:r>
              <a:rPr lang="en-US" altLang="zh-CN" dirty="0" smtClean="0"/>
              <a:t>, T2HK, DUNE…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JUNO</a:t>
            </a:r>
            <a:r>
              <a:rPr lang="en-US" altLang="zh-CN" dirty="0" smtClean="0"/>
              <a:t>, MOMENT…</a:t>
            </a:r>
            <a:endParaRPr lang="zh-CN" altLang="en-US" dirty="0"/>
          </a:p>
          <a:p>
            <a:r>
              <a:rPr lang="en-US" dirty="0" err="1" smtClean="0"/>
              <a:t>cLFV</a:t>
            </a:r>
            <a:r>
              <a:rPr lang="en-US" dirty="0"/>
              <a:t>：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Mu2e(</a:t>
            </a:r>
            <a:r>
              <a:rPr lang="zh-CN" altLang="en-US" dirty="0" smtClean="0"/>
              <a:t>美国</a:t>
            </a:r>
            <a:r>
              <a:rPr lang="en-US" altLang="zh-CN" dirty="0" smtClean="0"/>
              <a:t>)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FF0000"/>
                </a:solidFill>
              </a:rPr>
              <a:t>COMET(</a:t>
            </a:r>
            <a:r>
              <a:rPr lang="zh-CN" altLang="en-US" b="1" dirty="0" smtClean="0">
                <a:solidFill>
                  <a:srgbClr val="FF0000"/>
                </a:solidFill>
              </a:rPr>
              <a:t>日本</a:t>
            </a:r>
            <a:r>
              <a:rPr lang="en-US" altLang="zh-CN" b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MEG(</a:t>
            </a:r>
            <a:r>
              <a:rPr lang="zh-CN" altLang="en-US" dirty="0" smtClean="0"/>
              <a:t>瑞士</a:t>
            </a:r>
            <a:r>
              <a:rPr lang="en-US" altLang="zh-CN" dirty="0" smtClean="0"/>
              <a:t>)</a:t>
            </a:r>
            <a:endParaRPr lang="zh-CN" altLang="en-US" dirty="0"/>
          </a:p>
          <a:p>
            <a:r>
              <a:rPr lang="en-US" altLang="zh-CN" dirty="0" smtClean="0"/>
              <a:t>LNV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Mu3e(</a:t>
            </a:r>
            <a:r>
              <a:rPr lang="zh-CN" altLang="en-US" dirty="0" smtClean="0"/>
              <a:t>瑞士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Precision measurements of </a:t>
            </a:r>
            <a:r>
              <a:rPr lang="en-US" dirty="0" smtClean="0"/>
              <a:t>µ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MuLan&amp;FAST</a:t>
            </a:r>
            <a:r>
              <a:rPr lang="en-US" altLang="zh-CN" dirty="0"/>
              <a:t> at PSI: </a:t>
            </a:r>
            <a:r>
              <a:rPr lang="en-US" altLang="zh-CN" dirty="0" smtClean="0"/>
              <a:t>µ lifetime.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MuCap</a:t>
            </a:r>
            <a:r>
              <a:rPr lang="en-US" altLang="zh-CN" dirty="0" smtClean="0"/>
              <a:t> at PSI: couplings for µ captures.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MuSun</a:t>
            </a:r>
            <a:r>
              <a:rPr lang="en-US" altLang="zh-CN" dirty="0" smtClean="0"/>
              <a:t> to measure electroweak interactions and polarizations.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TWIST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TRIUMF to measure parameters in weak decays</a:t>
            </a:r>
            <a:r>
              <a:rPr lang="en-US" altLang="zh-CN" dirty="0"/>
              <a:t>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smtClean="0"/>
              <a:t>g-2</a:t>
            </a:r>
            <a:r>
              <a:rPr lang="zh-CN" altLang="en-US" dirty="0" smtClean="0"/>
              <a:t> </a:t>
            </a:r>
            <a:r>
              <a:rPr lang="en-US" altLang="zh-CN" dirty="0" smtClean="0"/>
              <a:t>at FNAL to measure magnetic moment.</a:t>
            </a:r>
            <a:endParaRPr lang="zh-CN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 err="1" smtClean="0"/>
              <a:t>MeuSEUM</a:t>
            </a:r>
            <a:r>
              <a:rPr lang="en-US" altLang="zh-CN" dirty="0"/>
              <a:t> at </a:t>
            </a:r>
            <a:r>
              <a:rPr lang="en-US" altLang="zh-CN" dirty="0" smtClean="0"/>
              <a:t>J-PARC</a:t>
            </a:r>
            <a:r>
              <a:rPr lang="zh-CN" altLang="en-US" dirty="0" smtClean="0"/>
              <a:t> </a:t>
            </a:r>
            <a:r>
              <a:rPr lang="en-US" altLang="zh-CN" dirty="0" smtClean="0"/>
              <a:t>to measure </a:t>
            </a:r>
            <a:r>
              <a:rPr lang="en-US" altLang="zh-CN" dirty="0" err="1" smtClean="0"/>
              <a:t>muonium</a:t>
            </a:r>
            <a:r>
              <a:rPr lang="zh-CN" altLang="en-US" dirty="0" smtClean="0"/>
              <a:t> </a:t>
            </a:r>
            <a:r>
              <a:rPr lang="en-US" altLang="zh-CN" dirty="0" smtClean="0"/>
              <a:t>hyper-fine structure.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/>
          <a:srcRect l="-91" r="-265"/>
          <a:stretch>
            <a:fillRect/>
          </a:stretch>
        </p:blipFill>
        <p:spPr>
          <a:xfrm>
            <a:off x="6330462" y="977703"/>
            <a:ext cx="2557709" cy="23884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366" y="2082527"/>
            <a:ext cx="2215662" cy="44313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366" y="2566741"/>
            <a:ext cx="1535760" cy="4818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366" y="3429000"/>
            <a:ext cx="2000958" cy="419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" altLang="zh-CN" b="1" dirty="0" smtClean="0">
                <a:latin typeface="+mj-ea"/>
                <a:ea typeface="+mj-ea"/>
              </a:rPr>
              <a:t>Global accelerator muon-based experiments</a:t>
            </a:r>
            <a:r>
              <a:rPr lang="zh-CN" altLang="en-US" b="1" dirty="0" smtClean="0">
                <a:latin typeface="+mj-ea"/>
                <a:ea typeface="+mj-ea"/>
              </a:rPr>
              <a:t>：</a:t>
            </a:r>
            <a:r>
              <a:rPr lang="en-US" altLang="zh-CN" b="1" dirty="0" err="1" smtClean="0">
                <a:latin typeface="+mj-ea"/>
                <a:ea typeface="+mj-ea"/>
              </a:rPr>
              <a:t>cLFV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8" y="870110"/>
            <a:ext cx="7608472" cy="271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8663"/>
            <a:ext cx="9144000" cy="267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" altLang="zh-CN" b="1" dirty="0" smtClean="0">
                <a:latin typeface="+mj-ea"/>
                <a:ea typeface="+mj-ea"/>
              </a:rPr>
              <a:t>Global accelerator muon-based experiment: </a:t>
            </a:r>
            <a:r>
              <a:rPr lang="en-US" altLang="zh-CN" b="1" dirty="0" smtClean="0">
                <a:latin typeface="+mj-ea"/>
                <a:ea typeface="+mj-ea"/>
              </a:rPr>
              <a:t>g-2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23" y="4124782"/>
            <a:ext cx="7239180" cy="241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>
            <a:fillRect/>
          </a:stretch>
        </p:blipFill>
        <p:spPr bwMode="auto">
          <a:xfrm>
            <a:off x="2144982" y="801858"/>
            <a:ext cx="4927062" cy="335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8682" y="2607343"/>
            <a:ext cx="2021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Ref: </a:t>
            </a:r>
          </a:p>
          <a:p>
            <a:r>
              <a:rPr lang="en-US" sz="20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D. Nomura,</a:t>
            </a:r>
          </a:p>
          <a:p>
            <a:r>
              <a:rPr lang="en-US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en-US" sz="2000" i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NuFact2019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609" y="1118382"/>
            <a:ext cx="1948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Exp. </a:t>
            </a:r>
            <a:r>
              <a:rPr 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v</a:t>
            </a:r>
            <a:r>
              <a:rPr lang="en-US" sz="2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.s</a:t>
            </a:r>
            <a:r>
              <a:rPr 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8" y="1270086"/>
            <a:ext cx="8651630" cy="307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805" y="100605"/>
            <a:ext cx="8493860" cy="576863"/>
          </a:xfrm>
        </p:spPr>
        <p:txBody>
          <a:bodyPr>
            <a:noAutofit/>
          </a:bodyPr>
          <a:lstStyle/>
          <a:p>
            <a:r>
              <a:rPr lang="" sz="2000" b="1" dirty="0" smtClean="0">
                <a:latin typeface="+mj-ea"/>
                <a:ea typeface="+mj-ea"/>
              </a:rPr>
              <a:t>Science and technology with an acceletor muon source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" y="4726909"/>
            <a:ext cx="84859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altLang="zh-CN" b="1" dirty="0" err="1" smtClean="0">
                <a:latin typeface="Arial" panose="02080604020202020204" pitchFamily="34" charset="0"/>
                <a:cs typeface="Arial" panose="02080604020202020204" pitchFamily="34" charset="0"/>
              </a:rPr>
              <a:t>μ</a:t>
            </a:r>
            <a:r>
              <a:rPr lang="en-US" b="1" dirty="0" err="1" smtClean="0">
                <a:latin typeface="Arial" panose="02080604020202020204" pitchFamily="34" charset="0"/>
                <a:cs typeface="Arial" panose="02080604020202020204" pitchFamily="34" charset="0"/>
              </a:rPr>
              <a:t>SR</a:t>
            </a:r>
            <a:r>
              <a:rPr lang="en-US" b="1" dirty="0" smtClean="0">
                <a:latin typeface="Arial" panose="02080604020202020204" pitchFamily="34" charset="0"/>
                <a:cs typeface="Arial" panose="02080604020202020204" pitchFamily="34" charset="0"/>
              </a:rPr>
              <a:t>:</a:t>
            </a:r>
            <a:r>
              <a:rPr lang="zh-CN" altLang="en-US" b="1" dirty="0" smtClean="0">
                <a:latin typeface="+mn-ea"/>
              </a:rPr>
              <a:t> </a:t>
            </a:r>
            <a:r>
              <a:rPr lang="en-US" b="1" dirty="0" smtClean="0">
                <a:latin typeface="Arial" panose="02080604020202020204" pitchFamily="34" charset="0"/>
                <a:cs typeface="Arial" panose="02080604020202020204" pitchFamily="34" charset="0"/>
              </a:rPr>
              <a:t>Muon </a:t>
            </a:r>
            <a:r>
              <a:rPr lang="en-US" b="1" dirty="0">
                <a:latin typeface="Arial" panose="02080604020202020204" pitchFamily="34" charset="0"/>
                <a:cs typeface="Arial" panose="02080604020202020204" pitchFamily="34" charset="0"/>
              </a:rPr>
              <a:t>Spin Relaxation, Rotation and </a:t>
            </a:r>
            <a:r>
              <a:rPr lang="en-US" b="1" dirty="0" smtClean="0">
                <a:latin typeface="Arial" panose="02080604020202020204" pitchFamily="34" charset="0"/>
                <a:cs typeface="Arial" panose="02080604020202020204" pitchFamily="34" charset="0"/>
              </a:rPr>
              <a:t>Resonance</a:t>
            </a:r>
            <a:r>
              <a:rPr lang="en-US" b="1" dirty="0">
                <a:latin typeface="Arial" panose="02080604020202020204" pitchFamily="34" charset="0"/>
                <a:cs typeface="Arial" panose="02080604020202020204" pitchFamily="34" charset="0"/>
              </a:rPr>
              <a:t>.</a:t>
            </a:r>
            <a:endParaRPr lang="en-US" altLang="zh-CN" dirty="0" smtClean="0"/>
          </a:p>
          <a:p>
            <a:pPr marL="342900" indent="-342900">
              <a:lnSpc>
                <a:spcPct val="150000"/>
              </a:lnSpc>
              <a:buFont typeface="Arial" panose="02080604020202020204" pitchFamily="34" charset="0"/>
              <a:buChar char="•"/>
            </a:pPr>
            <a:r>
              <a:rPr lang="en-US" dirty="0" smtClean="0"/>
              <a:t>µCF: µ </a:t>
            </a:r>
            <a:r>
              <a:rPr lang="en-US" dirty="0"/>
              <a:t>Catalyzed </a:t>
            </a:r>
            <a:r>
              <a:rPr lang="en-US" dirty="0" smtClean="0"/>
              <a:t>Fusion.</a:t>
            </a:r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189490" y="1132449"/>
            <a:ext cx="3221929" cy="33551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5814223" y="1132449"/>
            <a:ext cx="3221929" cy="335514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" altLang="zh-CN" b="1" dirty="0" smtClean="0">
                <a:latin typeface="+mj-ea"/>
                <a:ea typeface="+mj-ea"/>
              </a:rPr>
              <a:t>Accelerator muon souces all over the world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5859193"/>
            <a:ext cx="862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8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ea typeface="SimSun" pitchFamily="2" charset="-122"/>
              </a:rPr>
              <a:t>There are lots of accelerator muon sources for almost every accelerator center.</a:t>
            </a:r>
            <a:endParaRPr lang="en-US" sz="2000" dirty="0" smtClean="0">
              <a:latin typeface="Times New Roman" panose="02020603050405020304" pitchFamily="18" charset="0"/>
              <a:ea typeface="SimSun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27538" y="1045157"/>
            <a:ext cx="7761949" cy="4599136"/>
            <a:chOff x="727538" y="1045157"/>
            <a:chExt cx="7761949" cy="4599136"/>
          </a:xfrm>
        </p:grpSpPr>
        <p:grpSp>
          <p:nvGrpSpPr>
            <p:cNvPr id="9" name="组合 8"/>
            <p:cNvGrpSpPr/>
            <p:nvPr/>
          </p:nvGrpSpPr>
          <p:grpSpPr>
            <a:xfrm>
              <a:off x="727538" y="1045157"/>
              <a:ext cx="7761949" cy="4599136"/>
              <a:chOff x="727537" y="851858"/>
              <a:chExt cx="7761949" cy="4599136"/>
            </a:xfrm>
          </p:grpSpPr>
          <p:pic>
            <p:nvPicPr>
              <p:cNvPr id="5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37" y="851858"/>
                <a:ext cx="7761949" cy="45991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5" name="Picture 1" descr="C:\Users\jtang\AppData\Roaming\Tencent\Users\55785110\QQ\WinTemp\RichOle\BOLGW[3KN8@NL(14XJ0G]1S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062" y="3624090"/>
                <a:ext cx="1132835" cy="701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直接连接符 6"/>
              <p:cNvCxnSpPr/>
              <p:nvPr/>
            </p:nvCxnSpPr>
            <p:spPr>
              <a:xfrm flipH="1">
                <a:off x="1821766" y="3151426"/>
                <a:ext cx="597877" cy="38659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椭圆 7"/>
              <p:cNvSpPr/>
              <p:nvPr/>
            </p:nvSpPr>
            <p:spPr>
              <a:xfrm>
                <a:off x="2419643" y="3093396"/>
                <a:ext cx="116059" cy="116059"/>
              </a:xfrm>
              <a:prstGeom prst="ellipse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55675" y="3385169"/>
              <a:ext cx="8902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anose="02020603050405020304" pitchFamily="18" charset="0"/>
                  <a:ea typeface="SimSun" pitchFamily="2" charset="-122"/>
                </a:rPr>
                <a:t>USA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SimSun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1343</Words>
  <Application>Microsoft Office PowerPoint</Application>
  <PresentationFormat>全屏显示(4:3)</PresentationFormat>
  <Paragraphs>306</Paragraphs>
  <Slides>31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主题1</vt:lpstr>
      <vt:lpstr>1_主题1</vt:lpstr>
      <vt:lpstr>Muonium to antimuonium conversions at EMuS</vt:lpstr>
      <vt:lpstr>Table of contents</vt:lpstr>
      <vt:lpstr>Table of contents</vt:lpstr>
      <vt:lpstr>Three frontiers in Particle Physics</vt:lpstr>
      <vt:lpstr>High-intensity/high-precision frontier</vt:lpstr>
      <vt:lpstr>Global accelerator muon-based experiments：cLFV</vt:lpstr>
      <vt:lpstr>Global accelerator muon-based experiment: g-2</vt:lpstr>
      <vt:lpstr>Science and technology with an acceletor muon source</vt:lpstr>
      <vt:lpstr>Accelerator muon souces all over the world</vt:lpstr>
      <vt:lpstr>Status of cLFV</vt:lpstr>
      <vt:lpstr>Table of contents</vt:lpstr>
      <vt:lpstr>EMuS based on CSNS</vt:lpstr>
      <vt:lpstr>Overview of EMuS</vt:lpstr>
      <vt:lpstr>Overview of EMuS</vt:lpstr>
      <vt:lpstr>EMuS in a comprison with international muon sources</vt:lpstr>
      <vt:lpstr>Table of contents</vt:lpstr>
      <vt:lpstr>High-intensity frontier</vt:lpstr>
      <vt:lpstr>Why shall we choose Muonium?</vt:lpstr>
      <vt:lpstr>Muonium to antimuonium beyond SM.</vt:lpstr>
      <vt:lpstr>Muon and muonium productions</vt:lpstr>
      <vt:lpstr>How to detect such a process?</vt:lpstr>
      <vt:lpstr>Major backgrounds in the latest measurements</vt:lpstr>
      <vt:lpstr>The analysis at PSI 20 years ago</vt:lpstr>
      <vt:lpstr>Fundamental science with EMuS</vt:lpstr>
      <vt:lpstr>Preliminary design for the detector</vt:lpstr>
      <vt:lpstr>Recent progress in the R&amp;D</vt:lpstr>
      <vt:lpstr>Roadmap and milestones</vt:lpstr>
      <vt:lpstr>μSR applications</vt:lpstr>
      <vt:lpstr>Table of contents</vt:lpstr>
      <vt:lpstr>Summary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唐健</dc:creator>
  <cp:lastModifiedBy>唐健</cp:lastModifiedBy>
  <cp:revision>463</cp:revision>
  <dcterms:created xsi:type="dcterms:W3CDTF">2019-11-30T13:48:42Z</dcterms:created>
  <dcterms:modified xsi:type="dcterms:W3CDTF">2019-12-13T02:22:35Z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1033-11.1.0.8392</vt:lpwstr>
  </property>
</Properties>
</file>