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9" r:id="rId4"/>
    <p:sldId id="260" r:id="rId5"/>
    <p:sldId id="269" r:id="rId6"/>
    <p:sldId id="262" r:id="rId7"/>
    <p:sldId id="263" r:id="rId8"/>
    <p:sldId id="261" r:id="rId9"/>
    <p:sldId id="265" r:id="rId10"/>
    <p:sldId id="266" r:id="rId11"/>
    <p:sldId id="267" r:id="rId12"/>
    <p:sldId id="268" r:id="rId13"/>
    <p:sldId id="271" r:id="rId14"/>
    <p:sldId id="272" r:id="rId15"/>
    <p:sldId id="291" r:id="rId16"/>
    <p:sldId id="290" r:id="rId17"/>
    <p:sldId id="292" r:id="rId18"/>
    <p:sldId id="293" r:id="rId19"/>
    <p:sldId id="294" r:id="rId20"/>
    <p:sldId id="295" r:id="rId21"/>
    <p:sldId id="275" r:id="rId22"/>
    <p:sldId id="277" r:id="rId23"/>
    <p:sldId id="281" r:id="rId24"/>
    <p:sldId id="283" r:id="rId25"/>
    <p:sldId id="282" r:id="rId26"/>
    <p:sldId id="279" r:id="rId27"/>
    <p:sldId id="280" r:id="rId28"/>
    <p:sldId id="286" r:id="rId29"/>
    <p:sldId id="285" r:id="rId30"/>
    <p:sldId id="298" r:id="rId31"/>
    <p:sldId id="299" r:id="rId32"/>
    <p:sldId id="288" r:id="rId33"/>
    <p:sldId id="289" r:id="rId34"/>
    <p:sldId id="296" r:id="rId35"/>
    <p:sldId id="297" r:id="rId3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2E66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23" autoAdjust="0"/>
    <p:restoredTop sz="94660"/>
  </p:normalViewPr>
  <p:slideViewPr>
    <p:cSldViewPr snapToGrid="0">
      <p:cViewPr>
        <p:scale>
          <a:sx n="100" d="100"/>
          <a:sy n="100" d="100"/>
        </p:scale>
        <p:origin x="86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3F82B-1EF8-490F-ACE0-B043F65CA36B}" type="datetimeFigureOut">
              <a:rPr lang="zh-CN" altLang="en-US" smtClean="0"/>
              <a:t>2019/12/12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E057F-6755-452F-A240-4C73A018BD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414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970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55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41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480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913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092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470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276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123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890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890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207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903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524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554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529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754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350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492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8142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9491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96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9682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3870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45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826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703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329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902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286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E057F-6755-452F-A240-4C73A018BD7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481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7E02-12D4-4617-A6B6-D9A14C3ED3F1}" type="datetimeFigureOut">
              <a:rPr lang="zh-CN" altLang="en-US" smtClean="0"/>
              <a:t>2019/12/12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3B82F-3303-4E93-9800-9FAA5F26E8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2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7E02-12D4-4617-A6B6-D9A14C3ED3F1}" type="datetimeFigureOut">
              <a:rPr lang="zh-CN" altLang="en-US" smtClean="0"/>
              <a:t>2019/12/12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3B82F-3303-4E93-9800-9FAA5F26E8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721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7E02-12D4-4617-A6B6-D9A14C3ED3F1}" type="datetimeFigureOut">
              <a:rPr lang="zh-CN" altLang="en-US" smtClean="0"/>
              <a:t>2019/12/12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3B82F-3303-4E93-9800-9FAA5F26E8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0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7E02-12D4-4617-A6B6-D9A14C3ED3F1}" type="datetimeFigureOut">
              <a:rPr lang="zh-CN" altLang="en-US" smtClean="0"/>
              <a:t>2019/12/12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3B82F-3303-4E93-9800-9FAA5F26E8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774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7E02-12D4-4617-A6B6-D9A14C3ED3F1}" type="datetimeFigureOut">
              <a:rPr lang="zh-CN" altLang="en-US" smtClean="0"/>
              <a:t>2019/12/12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3B82F-3303-4E93-9800-9FAA5F26E8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116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7E02-12D4-4617-A6B6-D9A14C3ED3F1}" type="datetimeFigureOut">
              <a:rPr lang="zh-CN" altLang="en-US" smtClean="0"/>
              <a:t>2019/12/12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3B82F-3303-4E93-9800-9FAA5F26E8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424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7E02-12D4-4617-A6B6-D9A14C3ED3F1}" type="datetimeFigureOut">
              <a:rPr lang="zh-CN" altLang="en-US" smtClean="0"/>
              <a:t>2019/12/12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3B82F-3303-4E93-9800-9FAA5F26E8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040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7E02-12D4-4617-A6B6-D9A14C3ED3F1}" type="datetimeFigureOut">
              <a:rPr lang="zh-CN" altLang="en-US" smtClean="0"/>
              <a:t>2019/12/12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3B82F-3303-4E93-9800-9FAA5F26E8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946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7E02-12D4-4617-A6B6-D9A14C3ED3F1}" type="datetimeFigureOut">
              <a:rPr lang="zh-CN" altLang="en-US" smtClean="0"/>
              <a:t>2019/12/12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3B82F-3303-4E93-9800-9FAA5F26E8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879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7E02-12D4-4617-A6B6-D9A14C3ED3F1}" type="datetimeFigureOut">
              <a:rPr lang="zh-CN" altLang="en-US" smtClean="0"/>
              <a:t>2019/12/12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3B82F-3303-4E93-9800-9FAA5F26E8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411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7E02-12D4-4617-A6B6-D9A14C3ED3F1}" type="datetimeFigureOut">
              <a:rPr lang="zh-CN" altLang="en-US" smtClean="0"/>
              <a:t>2019/12/12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3B82F-3303-4E93-9800-9FAA5F26E8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595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37E02-12D4-4617-A6B6-D9A14C3ED3F1}" type="datetimeFigureOut">
              <a:rPr lang="zh-CN" altLang="en-US" smtClean="0"/>
              <a:t>2019/12/12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3B82F-3303-4E93-9800-9FAA5F26E8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26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798" y="834783"/>
            <a:ext cx="7772400" cy="2010373"/>
          </a:xfrm>
        </p:spPr>
        <p:txBody>
          <a:bodyPr>
            <a:no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  <a:latin typeface="Myriad Pro" panose="020B0503030403020204" pitchFamily="34" charset="0"/>
              </a:rPr>
              <a:t>Design of </a:t>
            </a:r>
            <a:r>
              <a:rPr lang="en-US" altLang="zh-CN" sz="40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EMuS</a:t>
            </a:r>
            <a:r>
              <a:rPr lang="en-US" altLang="zh-CN" sz="40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l-GR" altLang="zh-CN" sz="4000" b="1" dirty="0" smtClean="0">
                <a:solidFill>
                  <a:srgbClr val="0070C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μ</a:t>
            </a:r>
            <a:r>
              <a:rPr lang="en-US" altLang="zh-CN" sz="4000" b="1" dirty="0" smtClean="0">
                <a:solidFill>
                  <a:srgbClr val="0070C0"/>
                </a:solidFill>
                <a:latin typeface="Myriad Pro" panose="020B0503030403020204" pitchFamily="34" charset="0"/>
              </a:rPr>
              <a:t>SR </a:t>
            </a:r>
            <a:r>
              <a:rPr lang="en-US" altLang="zh-CN" sz="4000" b="1" dirty="0">
                <a:solidFill>
                  <a:srgbClr val="0070C0"/>
                </a:solidFill>
                <a:latin typeface="Myriad Pro" panose="020B0503030403020204" pitchFamily="34" charset="0"/>
              </a:rPr>
              <a:t>spectrometers and prototype development</a:t>
            </a:r>
            <a:endParaRPr lang="zh-CN" altLang="en-US" sz="40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2998" y="3385851"/>
            <a:ext cx="6858000" cy="731290"/>
          </a:xfrm>
        </p:spPr>
        <p:txBody>
          <a:bodyPr>
            <a:normAutofit/>
          </a:bodyPr>
          <a:lstStyle/>
          <a:p>
            <a:r>
              <a:rPr lang="en-US" altLang="zh-CN" sz="32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Ziwen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Pan</a:t>
            </a:r>
            <a:r>
              <a:rPr lang="en-US" altLang="zh-CN" sz="3200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Jingyu</a:t>
            </a:r>
            <a:r>
              <a:rPr lang="en-US" altLang="zh-CN" sz="3200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Dong,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Bangjiao</a:t>
            </a:r>
            <a:r>
              <a:rPr lang="en-US" altLang="zh-CN" sz="3200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Ye</a:t>
            </a:r>
          </a:p>
        </p:txBody>
      </p:sp>
      <p:sp>
        <p:nvSpPr>
          <p:cNvPr id="4" name="副标题 2"/>
          <p:cNvSpPr txBox="1">
            <a:spLocks/>
          </p:cNvSpPr>
          <p:nvPr/>
        </p:nvSpPr>
        <p:spPr>
          <a:xfrm>
            <a:off x="279301" y="6398231"/>
            <a:ext cx="8766628" cy="445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State Key Laboratory of Particle Detection and Electronics, USTC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80885" y="4759859"/>
            <a:ext cx="6582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14/12/2019, 2</a:t>
            </a:r>
            <a:r>
              <a:rPr lang="en-US" altLang="zh-CN" sz="2800" baseline="30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nd</a:t>
            </a:r>
            <a:r>
              <a:rPr lang="en-US" altLang="zh-CN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workshop on CSNS Muon Source Multidisciplinary Applications</a:t>
            </a:r>
            <a:endParaRPr lang="zh-CN" altLang="en-US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720" cy="12654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r="71312"/>
          <a:stretch/>
        </p:blipFill>
        <p:spPr>
          <a:xfrm>
            <a:off x="7376295" y="0"/>
            <a:ext cx="1767705" cy="1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40750" y="6424585"/>
            <a:ext cx="603250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10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96" y="1830805"/>
            <a:ext cx="4137849" cy="319239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319138" y="2535525"/>
            <a:ext cx="334978" cy="1539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654116" y="2689434"/>
            <a:ext cx="460784" cy="153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3114900" y="2843343"/>
            <a:ext cx="939800" cy="1539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319138" y="3718988"/>
            <a:ext cx="334978" cy="1539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2654116" y="3563358"/>
            <a:ext cx="460784" cy="153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3114900" y="3409449"/>
            <a:ext cx="939800" cy="1539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1494488" y="2535525"/>
            <a:ext cx="334978" cy="1539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1033704" y="2689434"/>
            <a:ext cx="460784" cy="153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93904" y="2843342"/>
            <a:ext cx="939800" cy="1539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494488" y="3718988"/>
            <a:ext cx="334978" cy="1539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020782" y="3563357"/>
            <a:ext cx="460784" cy="153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8060" y="3409448"/>
            <a:ext cx="939800" cy="1539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061276" y="3027637"/>
            <a:ext cx="54321" cy="36367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右箭头 8"/>
          <p:cNvSpPr/>
          <p:nvPr/>
        </p:nvSpPr>
        <p:spPr>
          <a:xfrm>
            <a:off x="376092" y="3160180"/>
            <a:ext cx="1685184" cy="8266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47736" y="2819914"/>
            <a:ext cx="1067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muons</a:t>
            </a:r>
            <a:endParaRPr lang="zh-CN" alt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527550" y="3262316"/>
            <a:ext cx="1067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sample</a:t>
            </a:r>
            <a:endParaRPr lang="zh-CN" alt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8620" y="1987176"/>
            <a:ext cx="4022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Arrangement of EMU spectrometer</a:t>
            </a:r>
            <a:endParaRPr lang="zh-CN" alt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08620" y="4325009"/>
            <a:ext cx="4425280" cy="7471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Cormorant Garamond SemiBold" panose="00000700000000000000" pitchFamily="2" charset="0"/>
              </a:rPr>
              <a:t>Requirements for spectrometers:</a:t>
            </a:r>
            <a:endParaRPr lang="zh-CN" altLang="en-US" sz="2400" dirty="0">
              <a:solidFill>
                <a:schemeClr val="bg1"/>
              </a:solidFill>
              <a:latin typeface="Cormorant Garamond SemiBold" panose="00000700000000000000" pitchFamily="2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56140" y="5435394"/>
            <a:ext cx="7749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Occupying high intrinsic asymmetries (a</a:t>
            </a:r>
            <a:r>
              <a:rPr lang="en-US" altLang="zh-CN" sz="2400" baseline="-25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0</a:t>
            </a: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) in space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Optimizing detector arrangement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Optimizing degrader thickness</a:t>
            </a:r>
          </a:p>
        </p:txBody>
      </p:sp>
      <p:sp>
        <p:nvSpPr>
          <p:cNvPr id="36" name="标题 1"/>
          <p:cNvSpPr txBox="1">
            <a:spLocks/>
          </p:cNvSpPr>
          <p:nvPr/>
        </p:nvSpPr>
        <p:spPr>
          <a:xfrm>
            <a:off x="401936" y="0"/>
            <a:ext cx="8258175" cy="1025582"/>
          </a:xfrm>
          <a:prstGeom prst="rect">
            <a:avLst/>
          </a:prstGeo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1 Design of muSR spectrometers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947418" y="1051272"/>
            <a:ext cx="5779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Precision: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198239" y="2025366"/>
            <a:ext cx="958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quartz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92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05825" y="6446624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11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64647" y="5668563"/>
            <a:ext cx="8761375" cy="799186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pc="-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After optimizing the intrinsic asymmetry, the oscillation becomes more significant.</a:t>
            </a:r>
            <a:endParaRPr lang="zh-CN" altLang="en-US" sz="2400" b="1" spc="-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2050144"/>
            <a:ext cx="3477555" cy="2795681"/>
          </a:xfrm>
          <a:prstGeom prst="rect">
            <a:avLst/>
          </a:prstGeom>
        </p:spPr>
      </p:pic>
      <p:sp>
        <p:nvSpPr>
          <p:cNvPr id="36" name="右箭头 35"/>
          <p:cNvSpPr/>
          <p:nvPr/>
        </p:nvSpPr>
        <p:spPr>
          <a:xfrm>
            <a:off x="3549030" y="3322452"/>
            <a:ext cx="2122141" cy="251066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499495" y="2953120"/>
            <a:ext cx="2091680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Change placement</a:t>
            </a:r>
          </a:p>
          <a:p>
            <a:pPr algn="ctr">
              <a:lnSpc>
                <a:spcPct val="150000"/>
              </a:lnSpc>
            </a:pPr>
            <a:r>
              <a:rPr lang="en-US" altLang="zh-CN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Adding degrader</a:t>
            </a:r>
            <a:endParaRPr lang="zh-CN" altLang="en-US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0545" y="4957688"/>
            <a:ext cx="3028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Counts: 3.60</a:t>
            </a:r>
            <a:r>
              <a:rPr lang="en-US" altLang="zh-CN" b="1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10</a:t>
            </a:r>
            <a:r>
              <a:rPr lang="en-US" altLang="zh-CN" b="1" baseline="30000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5</a:t>
            </a:r>
            <a:r>
              <a:rPr lang="en-US" altLang="zh-CN" b="1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 </a:t>
            </a:r>
            <a:r>
              <a:rPr lang="en-US" altLang="zh-CN" b="1" dirty="0" err="1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muons</a:t>
            </a:r>
            <a:endParaRPr lang="en-US" altLang="zh-CN" b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US" altLang="zh-CN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Asymmetry: 0.199</a:t>
            </a:r>
            <a:endParaRPr lang="zh-CN" altLang="en-US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115050" y="4952851"/>
            <a:ext cx="3028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Counts: 1.79</a:t>
            </a:r>
            <a:r>
              <a:rPr lang="en-US" altLang="zh-CN" b="1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10</a:t>
            </a:r>
            <a:r>
              <a:rPr lang="en-US" altLang="zh-CN" b="1" baseline="30000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5</a:t>
            </a:r>
            <a:r>
              <a:rPr lang="en-US" altLang="zh-CN" b="1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 </a:t>
            </a:r>
            <a:r>
              <a:rPr lang="en-US" altLang="zh-CN" b="1" dirty="0" err="1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muons</a:t>
            </a:r>
            <a:endParaRPr lang="en-US" altLang="zh-CN" b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US" altLang="zh-CN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Asymmetry: 0.376</a:t>
            </a:r>
            <a:endParaRPr lang="zh-CN" altLang="en-US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802" y="2130380"/>
            <a:ext cx="3269964" cy="2635207"/>
          </a:xfrm>
          <a:prstGeom prst="rect">
            <a:avLst/>
          </a:prstGeom>
        </p:spPr>
      </p:pic>
      <p:sp>
        <p:nvSpPr>
          <p:cNvPr id="40" name="标题 1"/>
          <p:cNvSpPr>
            <a:spLocks noGrp="1"/>
          </p:cNvSpPr>
          <p:nvPr>
            <p:ph type="title"/>
          </p:nvPr>
        </p:nvSpPr>
        <p:spPr>
          <a:xfrm>
            <a:off x="401936" y="0"/>
            <a:ext cx="8258175" cy="1025582"/>
          </a:xfr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>
            <a:noAutofit/>
          </a:bodyPr>
          <a:lstStyle/>
          <a:p>
            <a:pPr algn="ctr"/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1 </a:t>
            </a:r>
            <a:r>
              <a:rPr lang="en-US" altLang="zh-CN" sz="3600" spc="-100" dirty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Design of </a:t>
            </a:r>
            <a:r>
              <a:rPr lang="en-US" altLang="zh-CN" sz="3600" spc="-100" dirty="0" err="1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muSR</a:t>
            </a:r>
            <a:r>
              <a:rPr lang="en-US" altLang="zh-CN" sz="3600" spc="-100" dirty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 spectrometers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2439636" y="1097070"/>
            <a:ext cx="4211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Precision: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0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6" grpId="0" animBg="1"/>
      <p:bldP spid="12" grpId="0"/>
      <p:bldP spid="13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327904" y="5765263"/>
            <a:ext cx="8985899" cy="110456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altLang="zh-CN" sz="2000" i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ε</a:t>
            </a:r>
            <a:r>
              <a:rPr lang="zh-CN" altLang="en-US" sz="2000" i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altLang="zh-CN" sz="2000" i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is </a:t>
            </a:r>
            <a:r>
              <a:rPr lang="en-US" altLang="zh-CN" sz="2000" i="1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normalized kinetic </a:t>
            </a:r>
            <a:r>
              <a:rPr lang="en-US" altLang="zh-CN" sz="2000" i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energy of </a:t>
            </a:r>
            <a:r>
              <a:rPr lang="en-US" altLang="zh-CN" sz="2000" i="1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positrons</a:t>
            </a:r>
          </a:p>
          <a:p>
            <a:r>
              <a:rPr lang="el-GR" altLang="zh-CN" sz="2000" i="1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ε</a:t>
            </a:r>
            <a:r>
              <a:rPr lang="en-US" altLang="zh-CN" sz="2000" i="1" baseline="-250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0</a:t>
            </a:r>
            <a:r>
              <a:rPr lang="zh-CN" altLang="en-US" sz="2000" i="1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altLang="zh-CN" sz="2000" i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is the lower limit of primary kinetic energy of detected positrons</a:t>
            </a:r>
            <a:endParaRPr lang="zh-CN" altLang="en-US" sz="2000" i="1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05825" y="6435724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12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474002" y="932699"/>
            <a:ext cx="4421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Asymmetrical decay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5" y="2142611"/>
            <a:ext cx="4777314" cy="37333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矩形 16"/>
              <p:cNvSpPr/>
              <p:nvPr/>
            </p:nvSpPr>
            <p:spPr>
              <a:xfrm>
                <a:off x="5622413" y="3562600"/>
                <a:ext cx="2388153" cy="8643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den>
                      </m:f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𝑐𝑜𝑠</m:t>
                      </m:r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413" y="3562600"/>
                <a:ext cx="2388153" cy="86433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/>
          <p:cNvSpPr/>
          <p:nvPr/>
        </p:nvSpPr>
        <p:spPr>
          <a:xfrm>
            <a:off x="3799882" y="3035437"/>
            <a:ext cx="586740" cy="1066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3799882" y="4895958"/>
            <a:ext cx="586740" cy="1066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474002" y="3035437"/>
            <a:ext cx="586740" cy="1066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2474002" y="4895958"/>
            <a:ext cx="586740" cy="1066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箭头连接符 23"/>
          <p:cNvCxnSpPr/>
          <p:nvPr/>
        </p:nvCxnSpPr>
        <p:spPr>
          <a:xfrm flipV="1">
            <a:off x="3428353" y="3142117"/>
            <a:ext cx="371529" cy="880485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V="1">
            <a:off x="3428353" y="3138553"/>
            <a:ext cx="958269" cy="884049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下弧形箭头 25"/>
          <p:cNvSpPr/>
          <p:nvPr/>
        </p:nvSpPr>
        <p:spPr>
          <a:xfrm rot="14739466">
            <a:off x="3513783" y="3738440"/>
            <a:ext cx="413046" cy="153435"/>
          </a:xfrm>
          <a:prstGeom prst="curvedUpArrow">
            <a:avLst>
              <a:gd name="adj1" fmla="val 18907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下弧形箭头 26"/>
          <p:cNvSpPr/>
          <p:nvPr/>
        </p:nvSpPr>
        <p:spPr>
          <a:xfrm rot="14218882">
            <a:off x="3773329" y="3737286"/>
            <a:ext cx="461685" cy="11550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050788" y="3694696"/>
            <a:ext cx="67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b="1" i="1" baseline="-25000" dirty="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735534" y="3694696"/>
            <a:ext cx="384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i="1" baseline="-25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/>
              <p:cNvSpPr txBox="1"/>
              <p:nvPr/>
            </p:nvSpPr>
            <p:spPr>
              <a:xfrm>
                <a:off x="5516845" y="4931239"/>
                <a:ext cx="2381250" cy="864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845" y="4931239"/>
                <a:ext cx="2381250" cy="8643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文本框 31"/>
          <p:cNvSpPr txBox="1"/>
          <p:nvPr/>
        </p:nvSpPr>
        <p:spPr>
          <a:xfrm>
            <a:off x="5097609" y="4426939"/>
            <a:ext cx="268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Maximum value</a:t>
            </a:r>
            <a:r>
              <a:rPr lang="zh-CN" altLang="en-US" sz="2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文本框 32"/>
              <p:cNvSpPr txBox="1"/>
              <p:nvPr/>
            </p:nvSpPr>
            <p:spPr>
              <a:xfrm>
                <a:off x="5000516" y="1962192"/>
                <a:ext cx="4008449" cy="771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subHide m:val="on"/>
                              <m:supHide m:val="on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nary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nary>
                            <m:naryPr>
                              <m:subHide m:val="on"/>
                              <m:supHide m:val="on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nary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𝑐𝑜𝑠</m:t>
                      </m:r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zh-CN" altLang="en-US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𝑐𝑜𝑠</m:t>
                      </m:r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33" name="文本框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516" y="1962192"/>
                <a:ext cx="4008449" cy="77181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矩形 33"/>
              <p:cNvSpPr/>
              <p:nvPr/>
            </p:nvSpPr>
            <p:spPr>
              <a:xfrm>
                <a:off x="5516845" y="2624215"/>
                <a:ext cx="3761864" cy="8643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Sup>
                                <m:sSubSup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d>
                        <m:d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34" name="矩形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845" y="2624215"/>
                <a:ext cx="3761864" cy="8643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本框 34"/>
          <p:cNvSpPr txBox="1"/>
          <p:nvPr/>
        </p:nvSpPr>
        <p:spPr>
          <a:xfrm>
            <a:off x="5000516" y="1450597"/>
            <a:ext cx="3578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Intrinsic asymmetry</a:t>
            </a:r>
            <a:r>
              <a:rPr lang="zh-CN" altLang="en-US" sz="2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标题 1"/>
          <p:cNvSpPr txBox="1">
            <a:spLocks/>
          </p:cNvSpPr>
          <p:nvPr/>
        </p:nvSpPr>
        <p:spPr>
          <a:xfrm>
            <a:off x="401936" y="0"/>
            <a:ext cx="8258175" cy="1025582"/>
          </a:xfrm>
          <a:prstGeom prst="rect">
            <a:avLst/>
          </a:prstGeo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1 Design of muSR spectrometers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9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32648" y="4803361"/>
            <a:ext cx="8627764" cy="161645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altLang="zh-CN" sz="2400" spc="-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Detector rings far from the sample occupy high asymmetry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altLang="zh-CN" sz="2400" spc="-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Asymmetry can be increased by selecting positrons with high energy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altLang="zh-CN" sz="2400" spc="-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Degraders can be mounted on the path of positrons penetrating detectors to block low energy positrons with low asymmetries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7" y="1810808"/>
            <a:ext cx="2952301" cy="2707332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05825" y="6435724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13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494079" y="1002367"/>
            <a:ext cx="6383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arrangement: sphere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08" y="1880279"/>
            <a:ext cx="3307061" cy="256838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椭圆 10"/>
          <p:cNvSpPr/>
          <p:nvPr/>
        </p:nvSpPr>
        <p:spPr>
          <a:xfrm>
            <a:off x="8109459" y="2039642"/>
            <a:ext cx="169610" cy="1910281"/>
          </a:xfrm>
          <a:prstGeom prst="ellipse">
            <a:avLst/>
          </a:prstGeom>
          <a:noFill/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279069" y="2245374"/>
            <a:ext cx="762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</a:t>
            </a:r>
            <a:r>
              <a:rPr lang="en-US" altLang="zh-CN" sz="2400" baseline="-25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max</a:t>
            </a:r>
            <a:endParaRPr lang="zh-CN" altLang="en-US" sz="2400" baseline="-25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9" name="标题 1"/>
          <p:cNvSpPr txBox="1">
            <a:spLocks/>
          </p:cNvSpPr>
          <p:nvPr/>
        </p:nvSpPr>
        <p:spPr>
          <a:xfrm>
            <a:off x="401936" y="0"/>
            <a:ext cx="8258175" cy="1025582"/>
          </a:xfrm>
          <a:prstGeom prst="rect">
            <a:avLst/>
          </a:prstGeo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1 Design of muSR spectrometers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36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05825" y="6444179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14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708520" y="933849"/>
            <a:ext cx="6383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arrangement: cylinder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7" y="1784993"/>
            <a:ext cx="2937997" cy="2257104"/>
          </a:xfrm>
          <a:prstGeom prst="rect">
            <a:avLst/>
          </a:prstGeom>
        </p:spPr>
      </p:pic>
      <p:pic>
        <p:nvPicPr>
          <p:cNvPr id="39" name="图片 3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170" y="1686697"/>
            <a:ext cx="5210742" cy="259685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51139" y="4356952"/>
            <a:ext cx="8977667" cy="208722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altLang="zh-CN" sz="2400" spc="-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Penetration positions far from the sample occupy high asymmetries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altLang="zh-CN" sz="2400" spc="-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Detector rings with small radius have high asymmetries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altLang="zh-CN" sz="2400" spc="-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Asymmetry can be increased by selecting positrons with high energy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altLang="zh-CN" sz="2400" spc="-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Degraders can be mounted on the path of positrons penetrating detectors to block low energy positrons with low asymmetries</a:t>
            </a: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401936" y="0"/>
            <a:ext cx="8258175" cy="1025582"/>
          </a:xfrm>
          <a:prstGeom prst="rect">
            <a:avLst/>
          </a:prstGeo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1 Design of muSR spectrometers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6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875" y="1900835"/>
            <a:ext cx="4230928" cy="32955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96708" y="6435724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15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40753" y="1127974"/>
            <a:ext cx="8580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Demonstration of the theoretical calculation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401936" y="0"/>
            <a:ext cx="8258175" cy="1025582"/>
          </a:xfrm>
          <a:prstGeom prst="rect">
            <a:avLst/>
          </a:prstGeo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1 Design of muSR spectrometers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00" y="1971323"/>
            <a:ext cx="3601300" cy="2895890"/>
          </a:xfrm>
          <a:prstGeom prst="rect">
            <a:avLst/>
          </a:prstGeom>
        </p:spPr>
      </p:pic>
      <p:sp>
        <p:nvSpPr>
          <p:cNvPr id="10" name="右箭头 9"/>
          <p:cNvSpPr/>
          <p:nvPr/>
        </p:nvSpPr>
        <p:spPr>
          <a:xfrm rot="8727125">
            <a:off x="1216637" y="3273847"/>
            <a:ext cx="401276" cy="8488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 rot="19641130">
            <a:off x="2767102" y="2279537"/>
            <a:ext cx="401276" cy="8488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65901" y="3313810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degrader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H="1" flipV="1">
            <a:off x="2775904" y="3076319"/>
            <a:ext cx="462596" cy="3429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 rot="1929780">
            <a:off x="6329039" y="2499955"/>
            <a:ext cx="2286000" cy="1413275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40753" y="5518237"/>
            <a:ext cx="8059000" cy="1213946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400" spc="-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For Z &lt; 200 mm, the trend is similar to the theoretical calculation;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400" spc="-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After that, asymmetry reduces as more and more positrons are not from the sample.</a:t>
            </a:r>
            <a:endParaRPr lang="zh-CN" altLang="en-US" sz="2400" spc="-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2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05825" y="6435724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16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203566" y="1020225"/>
            <a:ext cx="6992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of Day-one spectrometer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401936" y="0"/>
            <a:ext cx="8258175" cy="1025582"/>
          </a:xfrm>
          <a:prstGeom prst="rect">
            <a:avLst/>
          </a:prstGeo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1 Design of muSR spectrometers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1430"/>
            <a:ext cx="4030564" cy="3319288"/>
          </a:xfrm>
          <a:prstGeom prst="rect">
            <a:avLst/>
          </a:prstGeom>
        </p:spPr>
      </p:pic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853748"/>
              </p:ext>
            </p:extLst>
          </p:nvPr>
        </p:nvGraphicFramePr>
        <p:xfrm>
          <a:off x="93904" y="5458151"/>
          <a:ext cx="659576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89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89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89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89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87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Degrader (mm)</a:t>
                      </a:r>
                      <a:endParaRPr lang="zh-CN" altLang="en-US" sz="20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Highest</a:t>
                      </a:r>
                      <a:r>
                        <a:rPr lang="en-US" altLang="zh-CN" sz="2000" baseline="0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 asymmetry</a:t>
                      </a:r>
                      <a:endParaRPr lang="zh-CN" altLang="en-US" sz="20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Average asymmetry</a:t>
                      </a:r>
                      <a:endParaRPr lang="zh-CN" altLang="en-US" sz="20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Event rate (</a:t>
                      </a:r>
                      <a:r>
                        <a:rPr lang="en-US" altLang="zh-CN" sz="2000" dirty="0" err="1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Mevents</a:t>
                      </a:r>
                      <a:r>
                        <a:rPr lang="en-US" altLang="zh-CN" sz="2000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/</a:t>
                      </a:r>
                      <a:r>
                        <a:rPr lang="en-US" altLang="zh-CN" sz="2000" dirty="0" err="1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hr</a:t>
                      </a:r>
                      <a:r>
                        <a:rPr lang="en-US" altLang="zh-CN" sz="2000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)</a:t>
                      </a:r>
                      <a:endParaRPr lang="zh-CN" altLang="en-US" sz="20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98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9</a:t>
                      </a:r>
                      <a:endParaRPr lang="zh-CN" altLang="en-US" sz="20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0.415</a:t>
                      </a:r>
                      <a:endParaRPr lang="zh-CN" altLang="en-US" sz="20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0.375</a:t>
                      </a:r>
                      <a:endParaRPr lang="zh-CN" altLang="en-US" sz="20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22.39</a:t>
                      </a:r>
                      <a:endParaRPr lang="zh-CN" altLang="en-US" sz="200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4" name="文本框 23"/>
          <p:cNvSpPr txBox="1"/>
          <p:nvPr/>
        </p:nvSpPr>
        <p:spPr>
          <a:xfrm>
            <a:off x="6893783" y="5683625"/>
            <a:ext cx="196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0.28 @ </a:t>
            </a:r>
            <a:r>
              <a:rPr lang="en-US" altLang="zh-CN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ISIS</a:t>
            </a:r>
          </a:p>
          <a:p>
            <a:r>
              <a:rPr lang="en-US" altLang="zh-CN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0.16 </a:t>
            </a:r>
            <a:r>
              <a:rPr lang="en-US" altLang="zh-CN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en-US" altLang="zh-CN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J-PARC</a:t>
            </a:r>
            <a:endParaRPr lang="zh-CN" altLang="en-US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3904" y="2247900"/>
            <a:ext cx="1485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256 Channels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0" y="1816199"/>
            <a:ext cx="4539032" cy="350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5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05825" y="6435724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17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09450" y="1061259"/>
            <a:ext cx="6992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of Super-</a:t>
            </a:r>
            <a:r>
              <a:rPr lang="el-GR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 spectrometer: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401936" y="0"/>
            <a:ext cx="8258175" cy="1025582"/>
          </a:xfrm>
          <a:prstGeom prst="rect">
            <a:avLst/>
          </a:prstGeo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1 Design of muSR spectrometers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73900" y="2253227"/>
            <a:ext cx="2871216" cy="425196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128390" y="2253227"/>
            <a:ext cx="2871216" cy="425196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82880" y="2253227"/>
            <a:ext cx="2871216" cy="425196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4" y="2329849"/>
            <a:ext cx="2714626" cy="208851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785179" y="1686126"/>
            <a:ext cx="1765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70C0"/>
                </a:solidFill>
                <a:latin typeface="Segoe UI Semilight" panose="020B0402040204020203" pitchFamily="34" charset="0"/>
                <a:ea typeface="黑体" panose="02010609060101010101" pitchFamily="49" charset="-122"/>
                <a:cs typeface="Segoe UI Semilight" panose="020B0402040204020203" pitchFamily="34" charset="0"/>
              </a:rPr>
              <a:t>Cylinder</a:t>
            </a:r>
            <a:endParaRPr lang="zh-CN" altLang="en-US" sz="2800" b="1" dirty="0">
              <a:solidFill>
                <a:srgbClr val="0070C0"/>
              </a:solidFill>
              <a:latin typeface="Segoe UI Semilight" panose="020B0402040204020203" pitchFamily="34" charset="0"/>
              <a:ea typeface="黑体" panose="02010609060101010101" pitchFamily="49" charset="-122"/>
              <a:cs typeface="Segoe UI Semilight" panose="020B0402040204020203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62144" y="4800058"/>
            <a:ext cx="3304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Size</a:t>
            </a:r>
            <a:r>
              <a:rPr lang="zh-CN" altLang="en-US" sz="20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10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1010 mm</a:t>
            </a:r>
            <a:r>
              <a:rPr lang="en-US" altLang="zh-CN" sz="2000" b="1" baseline="30000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3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                   </a:t>
            </a:r>
          </a:p>
          <a:p>
            <a:r>
              <a:rPr lang="en-US" altLang="zh-CN" sz="2000" b="1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Number</a:t>
            </a:r>
            <a:r>
              <a:rPr lang="zh-CN" altLang="en-US" sz="2000" b="1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2560</a:t>
            </a:r>
          </a:p>
          <a:p>
            <a:r>
              <a:rPr lang="en-US" altLang="zh-CN" sz="2000" b="1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Rings</a:t>
            </a:r>
            <a:r>
              <a:rPr lang="zh-CN" altLang="en-US" sz="2000" b="1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252</a:t>
            </a:r>
          </a:p>
          <a:p>
            <a:r>
              <a:rPr lang="en-US" altLang="zh-CN" sz="2000" b="1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Solid angle</a:t>
            </a:r>
            <a:r>
              <a:rPr lang="zh-CN" altLang="en-US" sz="2000" b="1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30.6%</a:t>
            </a:r>
            <a:endParaRPr lang="zh-CN" altLang="en-US" sz="20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68" y="2302404"/>
            <a:ext cx="2750288" cy="211596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9" name="文本框 18"/>
          <p:cNvSpPr txBox="1"/>
          <p:nvPr/>
        </p:nvSpPr>
        <p:spPr>
          <a:xfrm>
            <a:off x="3648310" y="1723528"/>
            <a:ext cx="1765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70C0"/>
                </a:solidFill>
                <a:latin typeface="Segoe UI Semilight" panose="020B0402040204020203" pitchFamily="34" charset="0"/>
                <a:ea typeface="黑体" panose="02010609060101010101" pitchFamily="49" charset="-122"/>
                <a:cs typeface="Segoe UI Semilight" panose="020B0402040204020203" pitchFamily="34" charset="0"/>
              </a:rPr>
              <a:t>Cone</a:t>
            </a:r>
            <a:endParaRPr lang="zh-CN" altLang="en-US" sz="2800" b="1" dirty="0">
              <a:solidFill>
                <a:srgbClr val="0070C0"/>
              </a:solidFill>
              <a:latin typeface="Segoe UI Semilight" panose="020B0402040204020203" pitchFamily="34" charset="0"/>
              <a:ea typeface="黑体" panose="02010609060101010101" pitchFamily="49" charset="-122"/>
              <a:cs typeface="Segoe UI Semilight" panose="020B0402040204020203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184168" y="4864482"/>
            <a:ext cx="3304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Size </a:t>
            </a:r>
            <a:r>
              <a:rPr lang="zh-CN" altLang="en-US" sz="20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10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1010 mm</a:t>
            </a:r>
            <a:r>
              <a:rPr lang="en-US" altLang="zh-CN" sz="2000" b="1" baseline="30000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3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                   </a:t>
            </a:r>
          </a:p>
          <a:p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Number </a:t>
            </a:r>
            <a:r>
              <a:rPr lang="zh-CN" altLang="en-US" sz="2000" b="1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2464</a:t>
            </a:r>
          </a:p>
          <a:p>
            <a:r>
              <a:rPr lang="en-US" altLang="zh-CN" sz="2000" b="1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Rings</a:t>
            </a:r>
            <a:r>
              <a:rPr lang="zh-CN" altLang="en-US" sz="2000" b="1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132</a:t>
            </a:r>
          </a:p>
          <a:p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Solid angle </a:t>
            </a:r>
            <a:r>
              <a:rPr lang="zh-CN" altLang="en-US" sz="2000" b="1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64.1%</a:t>
            </a:r>
            <a:endParaRPr lang="zh-CN" altLang="en-US" sz="20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689" y="2329850"/>
            <a:ext cx="2739725" cy="209508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25" name="文本框 24"/>
          <p:cNvSpPr txBox="1"/>
          <p:nvPr/>
        </p:nvSpPr>
        <p:spPr>
          <a:xfrm>
            <a:off x="6055384" y="4860264"/>
            <a:ext cx="3304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Size </a:t>
            </a:r>
            <a:r>
              <a:rPr lang="zh-CN" altLang="en-US" sz="20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~ 4.9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4.950 mm</a:t>
            </a:r>
            <a:r>
              <a:rPr lang="en-US" altLang="zh-CN" sz="2000" b="1" baseline="30000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3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                   </a:t>
            </a:r>
          </a:p>
          <a:p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Number </a:t>
            </a:r>
            <a:r>
              <a:rPr lang="zh-CN" altLang="en-US" sz="2000" b="1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2686</a:t>
            </a:r>
          </a:p>
          <a:p>
            <a:r>
              <a:rPr lang="en-US" altLang="zh-CN" sz="2000" b="1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Rings</a:t>
            </a:r>
            <a:r>
              <a:rPr lang="zh-CN" altLang="en-US" sz="2000" b="1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142</a:t>
            </a:r>
          </a:p>
          <a:p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Solid angle </a:t>
            </a:r>
            <a:r>
              <a:rPr lang="zh-CN" altLang="en-US" sz="2000" b="1" dirty="0" smtClean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42.5%</a:t>
            </a:r>
            <a:endParaRPr lang="zh-CN" altLang="en-US" sz="20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626795" y="1749185"/>
            <a:ext cx="1765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70C0"/>
                </a:solidFill>
                <a:latin typeface="Segoe UI Semilight" panose="020B0402040204020203" pitchFamily="34" charset="0"/>
                <a:ea typeface="黑体" panose="02010609060101010101" pitchFamily="49" charset="-122"/>
                <a:cs typeface="Segoe UI Semilight" panose="020B0402040204020203" pitchFamily="34" charset="0"/>
              </a:rPr>
              <a:t>Sphere</a:t>
            </a:r>
            <a:endParaRPr lang="zh-CN" altLang="en-US" sz="2800" b="1" dirty="0">
              <a:solidFill>
                <a:srgbClr val="0070C0"/>
              </a:solidFill>
              <a:latin typeface="Segoe UI Semilight" panose="020B0402040204020203" pitchFamily="34" charset="0"/>
              <a:ea typeface="黑体" panose="02010609060101010101" pitchFamily="49" charset="-122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71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851785" y="1066849"/>
            <a:ext cx="6992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of Super-</a:t>
            </a:r>
            <a:r>
              <a:rPr lang="el-GR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 spectrometer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401936" y="0"/>
            <a:ext cx="8258175" cy="1025582"/>
          </a:xfrm>
          <a:prstGeom prst="rect">
            <a:avLst/>
          </a:prstGeo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1 Design of muSR spectrometers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05825" y="6432979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18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71903" y="1832048"/>
            <a:ext cx="5972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Segoe UI Semilight" panose="020B0402040204020203" pitchFamily="34" charset="0"/>
                <a:ea typeface="微软雅黑" panose="020B0503020204020204" pitchFamily="34" charset="-122"/>
                <a:cs typeface="Segoe UI Semilight" panose="020B0402040204020203" pitchFamily="34" charset="0"/>
              </a:rPr>
              <a:t>Searching high asymmetry area</a:t>
            </a:r>
            <a:endParaRPr lang="zh-CN" altLang="en-US" sz="2800" b="1" dirty="0">
              <a:solidFill>
                <a:srgbClr val="0070C0"/>
              </a:solidFill>
              <a:latin typeface="Segoe UI Semilight" panose="020B0402040204020203" pitchFamily="34" charset="0"/>
              <a:ea typeface="微软雅黑" panose="020B0503020204020204" pitchFamily="34" charset="-122"/>
              <a:cs typeface="Segoe UI Semilight" panose="020B0402040204020203" pitchFamily="34" charset="0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V="1">
            <a:off x="401936" y="4543952"/>
            <a:ext cx="7775575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 flipV="1">
            <a:off x="4150975" y="2426662"/>
            <a:ext cx="52170" cy="42345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云形 22"/>
          <p:cNvSpPr/>
          <p:nvPr/>
        </p:nvSpPr>
        <p:spPr>
          <a:xfrm rot="2700000">
            <a:off x="4565153" y="2667559"/>
            <a:ext cx="1282700" cy="685838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云形 23"/>
          <p:cNvSpPr/>
          <p:nvPr/>
        </p:nvSpPr>
        <p:spPr>
          <a:xfrm rot="-2700000">
            <a:off x="4516595" y="5480473"/>
            <a:ext cx="1282700" cy="685838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云形 26"/>
          <p:cNvSpPr/>
          <p:nvPr/>
        </p:nvSpPr>
        <p:spPr>
          <a:xfrm rot="8100000">
            <a:off x="2525220" y="2609142"/>
            <a:ext cx="1282700" cy="685838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云形 27"/>
          <p:cNvSpPr/>
          <p:nvPr/>
        </p:nvSpPr>
        <p:spPr>
          <a:xfrm rot="14100000">
            <a:off x="2540648" y="5330433"/>
            <a:ext cx="1282700" cy="685838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 flipH="1">
            <a:off x="4651347" y="2724119"/>
            <a:ext cx="0" cy="330200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>
            <a:off x="3677011" y="2724119"/>
            <a:ext cx="0" cy="330200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4661796" y="4543953"/>
            <a:ext cx="808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Z</a:t>
            </a:r>
            <a:r>
              <a:rPr lang="en-US" altLang="zh-CN" sz="2400" baseline="-25000" dirty="0"/>
              <a:t>0</a:t>
            </a:r>
            <a:endParaRPr lang="zh-CN" altLang="en-US" sz="2400" baseline="-25000" dirty="0"/>
          </a:p>
        </p:txBody>
      </p:sp>
      <p:sp>
        <p:nvSpPr>
          <p:cNvPr id="32" name="文本框 31"/>
          <p:cNvSpPr txBox="1"/>
          <p:nvPr/>
        </p:nvSpPr>
        <p:spPr>
          <a:xfrm>
            <a:off x="8164700" y="4309476"/>
            <a:ext cx="808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Z</a:t>
            </a:r>
            <a:endParaRPr lang="zh-CN" altLang="en-US" sz="2400" baseline="-25000" dirty="0"/>
          </a:p>
        </p:txBody>
      </p:sp>
      <p:sp>
        <p:nvSpPr>
          <p:cNvPr id="33" name="文本框 32"/>
          <p:cNvSpPr txBox="1"/>
          <p:nvPr/>
        </p:nvSpPr>
        <p:spPr>
          <a:xfrm>
            <a:off x="3249539" y="4489633"/>
            <a:ext cx="808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-Z</a:t>
            </a:r>
            <a:r>
              <a:rPr lang="en-US" altLang="zh-CN" sz="2400" baseline="-25000" dirty="0"/>
              <a:t>0</a:t>
            </a:r>
            <a:endParaRPr lang="zh-CN" alt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22801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40741E-7 L 0.25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0.25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0.25 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25 4.07407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0.25 4.0740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25 -3.33333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5 -4.8148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25 4.8148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28" grpId="0" animBg="1"/>
      <p:bldP spid="31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05825" y="6435724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19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3904" y="5215438"/>
            <a:ext cx="8681300" cy="150603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800" spc="-3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Moving detector ring away from the sample can have high asymmetry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800" spc="-3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increase of asymmetry tends to saturate when moving rings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800" spc="-3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Spherical shape has the highest asymmetry</a:t>
            </a:r>
            <a:endParaRPr lang="zh-CN" altLang="en-US" sz="2800" spc="-3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34675" y="1025582"/>
            <a:ext cx="6992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of Super-</a:t>
            </a:r>
            <a:r>
              <a:rPr lang="el-GR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 spectrometer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401936" y="0"/>
            <a:ext cx="8258175" cy="1025582"/>
          </a:xfrm>
          <a:prstGeom prst="rect">
            <a:avLst/>
          </a:prstGeo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1 Design of muSR spectrometers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76609"/>
            <a:ext cx="7374663" cy="34023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466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5400" b="1" dirty="0" smtClean="0">
                <a:solidFill>
                  <a:srgbClr val="0070C0"/>
                </a:solidFill>
                <a:latin typeface="Myriad Pro" panose="020B0503030403020204" pitchFamily="34" charset="0"/>
              </a:rPr>
              <a:t>Outline</a:t>
            </a:r>
            <a:endParaRPr lang="zh-CN" altLang="en-US" sz="54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65190" y="2651126"/>
            <a:ext cx="6623221" cy="2305848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l"/>
            </a:pPr>
            <a:r>
              <a:rPr lang="en-US" altLang="zh-CN" sz="32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</a:t>
            </a:r>
            <a:r>
              <a:rPr lang="el-GR" altLang="zh-CN" sz="3200" b="1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3200" b="1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 </a:t>
            </a:r>
            <a:r>
              <a:rPr lang="en-US" altLang="zh-CN" sz="32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spectrometers (Day-one and Super-</a:t>
            </a:r>
            <a:r>
              <a:rPr lang="el-GR" altLang="zh-CN" sz="32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32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SR)</a:t>
            </a:r>
          </a:p>
          <a:p>
            <a:pPr algn="just">
              <a:buFont typeface="Wingdings" panose="05000000000000000000" pitchFamily="2" charset="2"/>
              <a:buChar char="l"/>
            </a:pPr>
            <a:r>
              <a:rPr lang="en-US" altLang="zh-CN" sz="32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first Chinese </a:t>
            </a:r>
            <a:r>
              <a:rPr lang="el-GR" altLang="zh-CN" sz="32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32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 spectrometer prototype</a:t>
            </a:r>
            <a:endParaRPr lang="zh-CN" altLang="en-US" sz="3600" b="1" spc="-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0" y="1325563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4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1203566" y="1065365"/>
            <a:ext cx="6992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of Super-</a:t>
            </a:r>
            <a:r>
              <a:rPr lang="el-GR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 spectrometer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401936" y="0"/>
            <a:ext cx="8258175" cy="1025582"/>
          </a:xfrm>
          <a:prstGeom prst="rect">
            <a:avLst/>
          </a:prstGeo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1 Design of muSR spectrometers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05825" y="6435724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20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71759"/>
              </p:ext>
            </p:extLst>
          </p:nvPr>
        </p:nvGraphicFramePr>
        <p:xfrm>
          <a:off x="1069959" y="5105400"/>
          <a:ext cx="632749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56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68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176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734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12775">
                <a:tc>
                  <a:txBody>
                    <a:bodyPr/>
                    <a:lstStyle/>
                    <a:p>
                      <a:pPr algn="ctr"/>
                      <a:endParaRPr lang="zh-CN" altLang="en-US" b="1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Thickness (mm</a:t>
                      </a:r>
                      <a:r>
                        <a:rPr lang="en-US" altLang="zh-CN" b="1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)</a:t>
                      </a:r>
                      <a:endParaRPr lang="zh-CN" altLang="en-US" b="1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Average</a:t>
                      </a:r>
                      <a:r>
                        <a:rPr lang="en-US" altLang="zh-CN" b="1" baseline="0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 a</a:t>
                      </a:r>
                      <a:r>
                        <a:rPr lang="en-US" altLang="zh-CN" b="1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symmetry</a:t>
                      </a:r>
                      <a:endParaRPr lang="zh-CN" altLang="en-US" b="1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Event rate</a:t>
                      </a:r>
                      <a:endParaRPr lang="en-US" altLang="zh-CN" b="1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  <a:p>
                      <a:pPr algn="ctr"/>
                      <a:r>
                        <a:rPr lang="en-US" altLang="zh-CN" b="1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(</a:t>
                      </a:r>
                      <a:r>
                        <a:rPr lang="en-US" altLang="zh-CN" b="1" dirty="0" err="1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MEvents</a:t>
                      </a:r>
                      <a:r>
                        <a:rPr lang="en-US" altLang="zh-CN" b="1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/</a:t>
                      </a:r>
                      <a:r>
                        <a:rPr lang="en-US" altLang="zh-CN" b="1" dirty="0" err="1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hr</a:t>
                      </a:r>
                      <a:r>
                        <a:rPr lang="en-US" altLang="zh-CN" b="1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)</a:t>
                      </a:r>
                      <a:endParaRPr lang="zh-CN" altLang="en-US" b="1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Cylindrical</a:t>
                      </a:r>
                      <a:endParaRPr lang="zh-CN" altLang="en-US" b="1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9</a:t>
                      </a:r>
                      <a:endParaRPr lang="zh-CN" altLang="en-US" b="1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0.384</a:t>
                      </a:r>
                      <a:endParaRPr lang="zh-CN" altLang="en-US" b="1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60.35</a:t>
                      </a:r>
                      <a:endParaRPr lang="zh-CN" altLang="en-US" b="1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Conical</a:t>
                      </a:r>
                      <a:endParaRPr lang="zh-CN" altLang="en-US" b="1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9.5</a:t>
                      </a:r>
                      <a:endParaRPr lang="zh-CN" altLang="en-US" b="1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0.270</a:t>
                      </a:r>
                      <a:endParaRPr lang="zh-CN" altLang="en-US" b="1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rgbClr val="FF0000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214.9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Spherical</a:t>
                      </a:r>
                      <a:endParaRPr lang="zh-CN" altLang="en-US" b="1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9.5</a:t>
                      </a:r>
                      <a:endParaRPr lang="zh-CN" altLang="en-US" b="1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rgbClr val="FF0000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0.409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18.85</a:t>
                      </a:r>
                      <a:endParaRPr lang="zh-CN" altLang="en-US" b="1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76609"/>
            <a:ext cx="7374663" cy="34023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995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05825" y="6435724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21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5400" b="1" dirty="0" smtClean="0">
                <a:solidFill>
                  <a:srgbClr val="0070C0"/>
                </a:solidFill>
                <a:latin typeface="Myriad Pro" panose="020B0503030403020204" pitchFamily="34" charset="0"/>
              </a:rPr>
              <a:t>Outline</a:t>
            </a:r>
            <a:endParaRPr lang="zh-CN" altLang="en-US" sz="54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0" y="1325563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内容占位符 2"/>
          <p:cNvSpPr>
            <a:spLocks noGrp="1"/>
          </p:cNvSpPr>
          <p:nvPr>
            <p:ph idx="1"/>
          </p:nvPr>
        </p:nvSpPr>
        <p:spPr>
          <a:xfrm>
            <a:off x="1046205" y="2389719"/>
            <a:ext cx="7051590" cy="3646261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l"/>
            </a:pPr>
            <a:r>
              <a:rPr lang="en-US" altLang="zh-CN" sz="3200" b="1" spc="-2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of </a:t>
            </a:r>
            <a:r>
              <a:rPr lang="el-GR" altLang="zh-CN" sz="3200" b="1" spc="-2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3200" b="1" spc="-2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 </a:t>
            </a:r>
            <a:r>
              <a:rPr lang="en-US" altLang="zh-CN" sz="3200" b="1" spc="-2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spectrometers (Day-one and Super-</a:t>
            </a:r>
            <a:r>
              <a:rPr lang="el-GR" altLang="zh-CN" sz="3200" b="1" spc="-2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3200" b="1" spc="-2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SR)</a:t>
            </a:r>
          </a:p>
          <a:p>
            <a:pPr algn="just">
              <a:buFont typeface="Wingdings" panose="05000000000000000000" pitchFamily="2" charset="2"/>
              <a:buChar char="l"/>
            </a:pPr>
            <a:r>
              <a:rPr lang="en-US" altLang="zh-CN" sz="32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first Chinese </a:t>
            </a:r>
            <a:r>
              <a:rPr lang="el-GR" altLang="zh-CN" sz="32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32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 spectrometer prototype</a:t>
            </a:r>
            <a:endParaRPr lang="zh-CN" altLang="en-US" sz="3600" b="1" spc="-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79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677237" y="1250762"/>
            <a:ext cx="7734262" cy="981018"/>
          </a:xfrm>
          <a:prstGeom prst="roundRect">
            <a:avLst/>
          </a:prstGeom>
          <a:solidFill>
            <a:srgbClr val="0070C0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zh-CN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constructing a 128-channel </a:t>
            </a:r>
            <a:r>
              <a:rPr lang="el-GR" altLang="zh-C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 </a:t>
            </a:r>
            <a:r>
              <a:rPr lang="en-US" altLang="zh-C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spectrometer prototype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576001" y="2355807"/>
            <a:ext cx="793673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solidFill>
                  <a:srgbClr val="014DA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Positron detectors: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14DA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	</a:t>
            </a:r>
            <a:r>
              <a:rPr lang="en-US" altLang="zh-CN" sz="2400" dirty="0" smtClean="0"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128 channels (scintillator + light guide + PMT)</a:t>
            </a:r>
          </a:p>
          <a:p>
            <a:r>
              <a:rPr lang="en-US" altLang="zh-CN" sz="2400" b="1" dirty="0">
                <a:solidFill>
                  <a:srgbClr val="014DA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Electronics</a:t>
            </a:r>
            <a:r>
              <a:rPr lang="zh-CN" altLang="en-US" sz="2400" b="1" dirty="0">
                <a:solidFill>
                  <a:srgbClr val="014DA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：</a:t>
            </a:r>
            <a:endParaRPr lang="en-US" altLang="zh-CN" sz="2400" b="1" dirty="0">
              <a:solidFill>
                <a:srgbClr val="014DA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US" altLang="zh-CN" sz="2400" b="1" dirty="0">
                <a:solidFill>
                  <a:srgbClr val="014DA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	</a:t>
            </a: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LED / CFD +</a:t>
            </a:r>
            <a:r>
              <a:rPr lang="en-US" altLang="zh-CN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TDC</a:t>
            </a:r>
            <a:endParaRPr lang="en-US" altLang="zh-CN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US" altLang="zh-CN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	data acquisition </a:t>
            </a: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software</a:t>
            </a:r>
            <a:endParaRPr lang="en-US" altLang="zh-CN" sz="2400" dirty="0"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solidFill>
                  <a:srgbClr val="014DA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Magnetic field</a:t>
            </a:r>
            <a:r>
              <a:rPr lang="zh-CN" altLang="en-US" sz="2400" b="1" dirty="0" smtClean="0">
                <a:solidFill>
                  <a:srgbClr val="014DA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：</a:t>
            </a:r>
            <a:endParaRPr lang="en-US" altLang="zh-CN" sz="2400" b="1" dirty="0" smtClean="0">
              <a:solidFill>
                <a:srgbClr val="014DA1"/>
              </a:solidFill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solidFill>
                  <a:srgbClr val="014DA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	</a:t>
            </a:r>
            <a:r>
              <a:rPr lang="en-US" altLang="zh-CN" sz="2400" dirty="0" smtClean="0"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zero </a:t>
            </a:r>
            <a:r>
              <a:rPr lang="en-US" altLang="zh-CN" sz="2400" dirty="0" smtClean="0"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field</a:t>
            </a:r>
            <a:endParaRPr lang="en-US" altLang="zh-CN" sz="2400" b="1" dirty="0" smtClean="0">
              <a:solidFill>
                <a:srgbClr val="0070C0"/>
              </a:solidFill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70C0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	</a:t>
            </a:r>
            <a:r>
              <a:rPr lang="en-US" altLang="zh-CN" sz="2400" dirty="0" smtClean="0"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longitudinal field: 0~300 </a:t>
            </a:r>
            <a:r>
              <a:rPr lang="en-US" altLang="zh-CN" sz="2400" dirty="0" smtClean="0"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Gauss</a:t>
            </a:r>
            <a:endParaRPr lang="en-US" altLang="zh-CN" sz="2400" dirty="0"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	transverse field: 0~100 Gauss</a:t>
            </a:r>
            <a:endParaRPr lang="en-US" altLang="zh-CN" sz="2400" dirty="0"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solidFill>
                  <a:srgbClr val="014DA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Sample environment</a:t>
            </a:r>
            <a:r>
              <a:rPr lang="zh-CN" altLang="en-US" sz="2400" b="1" dirty="0" smtClean="0">
                <a:solidFill>
                  <a:srgbClr val="014DA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：</a:t>
            </a:r>
            <a:endParaRPr lang="en-US" altLang="zh-CN" sz="2400" b="1" dirty="0" smtClean="0">
              <a:solidFill>
                <a:srgbClr val="014DA1"/>
              </a:solidFill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14DA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	</a:t>
            </a:r>
            <a:r>
              <a:rPr lang="en-US" altLang="zh-CN" sz="2400" dirty="0" smtClean="0"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room temperature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	sample holder</a:t>
            </a: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01936" y="0"/>
            <a:ext cx="8284864" cy="1126736"/>
          </a:xfrm>
          <a:solidFill>
            <a:schemeClr val="accent6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>
            <a:noAutofit/>
          </a:bodyPr>
          <a:lstStyle/>
          <a:p>
            <a:pPr algn="ctr"/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2 </a:t>
            </a:r>
            <a:r>
              <a:rPr lang="en-US" altLang="zh-CN" sz="3600" spc="-100" dirty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Development of </a:t>
            </a:r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the first Chinese </a:t>
            </a:r>
            <a:r>
              <a:rPr lang="en-US" altLang="zh-CN" sz="3600" spc="-100" dirty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μSR spectrometer prototype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255" y="3222071"/>
            <a:ext cx="3232745" cy="3424791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05825" y="6435724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22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76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05825" y="6428223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23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401936" y="0"/>
            <a:ext cx="8284864" cy="1126736"/>
          </a:xfrm>
          <a:solidFill>
            <a:schemeClr val="accent6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>
            <a:noAutofit/>
          </a:bodyPr>
          <a:lstStyle/>
          <a:p>
            <a:pPr algn="ctr"/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2 </a:t>
            </a:r>
            <a:r>
              <a:rPr lang="en-US" altLang="zh-CN" sz="3600" spc="-100" dirty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Development of </a:t>
            </a:r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the first Chinese </a:t>
            </a:r>
            <a:r>
              <a:rPr lang="en-US" altLang="zh-CN" sz="3600" spc="-100" dirty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μSR spectrometer prototype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76780" y="1163650"/>
            <a:ext cx="6383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have been done: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2924708"/>
            <a:ext cx="4079225" cy="29299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26224" y="1963997"/>
            <a:ext cx="4681296" cy="68358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Conceptual design and update </a:t>
            </a:r>
            <a:r>
              <a:rPr lang="en-US" altLang="zh-CN" sz="3200" b="1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Wingdings 2" panose="05020102010507070707" pitchFamily="18" charset="2"/>
              </a:rPr>
              <a:t></a:t>
            </a:r>
            <a:endParaRPr lang="zh-CN" altLang="en-US" sz="32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911" y="2520412"/>
            <a:ext cx="3232745" cy="3424791"/>
          </a:xfrm>
          <a:prstGeom prst="rect">
            <a:avLst/>
          </a:prstGeom>
        </p:spPr>
      </p:pic>
      <p:sp>
        <p:nvSpPr>
          <p:cNvPr id="13" name="右箭头 12"/>
          <p:cNvSpPr/>
          <p:nvPr/>
        </p:nvSpPr>
        <p:spPr>
          <a:xfrm>
            <a:off x="4345496" y="4107273"/>
            <a:ext cx="1284054" cy="496214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283688" y="3642776"/>
            <a:ext cx="133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update</a:t>
            </a:r>
            <a:endParaRPr lang="zh-CN" altLang="en-US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36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05825" y="6435724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24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401936" y="0"/>
            <a:ext cx="8284864" cy="1126736"/>
          </a:xfrm>
          <a:solidFill>
            <a:schemeClr val="accent6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>
            <a:noAutofit/>
          </a:bodyPr>
          <a:lstStyle/>
          <a:p>
            <a:pPr algn="ctr"/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2 </a:t>
            </a:r>
            <a:r>
              <a:rPr lang="en-US" altLang="zh-CN" sz="3600" spc="-100" dirty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Development of </a:t>
            </a:r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the first Chinese </a:t>
            </a:r>
            <a:r>
              <a:rPr lang="en-US" altLang="zh-CN" sz="3600" spc="-100" dirty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μSR spectrometer prototype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538001" y="1133421"/>
            <a:ext cx="6383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have been done: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3904" y="1725972"/>
            <a:ext cx="3182696" cy="68358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Detector prototype</a:t>
            </a:r>
            <a:r>
              <a:rPr lang="en-US" altLang="zh-CN" sz="3200" b="1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Wingdings 2" panose="05020102010507070707" pitchFamily="18" charset="2"/>
              </a:rPr>
              <a:t></a:t>
            </a:r>
            <a:endParaRPr lang="zh-CN" altLang="en-US" sz="32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3902341" y="4333696"/>
            <a:ext cx="1469759" cy="534866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877618" y="3869199"/>
            <a:ext cx="149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upgrade</a:t>
            </a:r>
            <a:endParaRPr lang="zh-CN" altLang="en-US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3" y="2548219"/>
            <a:ext cx="3079037" cy="357095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61366" y="2548219"/>
            <a:ext cx="2769833" cy="36931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4966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73934" y="6435724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25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401936" y="0"/>
            <a:ext cx="8284864" cy="1126736"/>
          </a:xfrm>
          <a:solidFill>
            <a:schemeClr val="accent6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>
            <a:noAutofit/>
          </a:bodyPr>
          <a:lstStyle/>
          <a:p>
            <a:pPr algn="ctr"/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2 </a:t>
            </a:r>
            <a:r>
              <a:rPr lang="en-US" altLang="zh-CN" sz="3600" spc="-100" dirty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Development of </a:t>
            </a:r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the first Chinese </a:t>
            </a:r>
            <a:r>
              <a:rPr lang="en-US" altLang="zh-CN" sz="3600" spc="-100" dirty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μSR spectrometer prototype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27705" y="1123373"/>
            <a:ext cx="3938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have been done: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3904" y="1725972"/>
            <a:ext cx="3970096" cy="68358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Electronics and software</a:t>
            </a:r>
            <a:r>
              <a:rPr lang="en-US" altLang="zh-CN" sz="3200" b="1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sym typeface="Wingdings 2" panose="05020102010507070707" pitchFamily="18" charset="2"/>
              </a:rPr>
              <a:t></a:t>
            </a:r>
            <a:endParaRPr lang="zh-CN" altLang="en-US" sz="32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55" y="2464808"/>
            <a:ext cx="2789046" cy="204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55" y="4564957"/>
            <a:ext cx="2941445" cy="222120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17600" y="3009900"/>
            <a:ext cx="1079500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TDC</a:t>
            </a:r>
            <a:endParaRPr lang="zh-CN" altLang="en-US" sz="3200" b="1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76841" y="5383171"/>
            <a:ext cx="178187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Software</a:t>
            </a:r>
            <a:endParaRPr lang="zh-CN" altLang="en-US" sz="3200" b="1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581400" y="2464808"/>
            <a:ext cx="0" cy="4045531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032" y="1070885"/>
            <a:ext cx="3517061" cy="280945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899" y="3903002"/>
            <a:ext cx="3470275" cy="2883160"/>
          </a:xfrm>
          <a:prstGeom prst="rect">
            <a:avLst/>
          </a:prstGeom>
        </p:spPr>
      </p:pic>
      <p:sp>
        <p:nvSpPr>
          <p:cNvPr id="21" name="右弧形箭头 20"/>
          <p:cNvSpPr/>
          <p:nvPr/>
        </p:nvSpPr>
        <p:spPr>
          <a:xfrm>
            <a:off x="7978047" y="2758070"/>
            <a:ext cx="724625" cy="2343032"/>
          </a:xfrm>
          <a:prstGeom prst="curvedLeftArrow">
            <a:avLst/>
          </a:prstGeom>
          <a:ln>
            <a:solidFill>
              <a:srgbClr val="0070C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490124" y="2067764"/>
            <a:ext cx="1544397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rgbClr val="7030A0"/>
                </a:solidFill>
              </a:rPr>
              <a:t>CFD</a:t>
            </a:r>
            <a:endParaRPr lang="zh-CN" altLang="en-US" sz="4000" dirty="0">
              <a:solidFill>
                <a:srgbClr val="7030A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611015" y="4564957"/>
            <a:ext cx="1544397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rgbClr val="7030A0"/>
                </a:solidFill>
              </a:rPr>
              <a:t>LED</a:t>
            </a:r>
            <a:endParaRPr lang="zh-CN" altLang="en-US" sz="4000" dirty="0">
              <a:solidFill>
                <a:srgbClr val="7030A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 rot="16200000">
            <a:off x="7435993" y="3618731"/>
            <a:ext cx="149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upgrade</a:t>
            </a:r>
            <a:endParaRPr lang="zh-CN" altLang="en-US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77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05825" y="6431132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26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11" name="Picture 4" descr="ISIS_annrep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285" y="2084199"/>
            <a:ext cx="3471032" cy="421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2390115" y="1837854"/>
            <a:ext cx="5812326" cy="3561014"/>
            <a:chOff x="1392" y="492"/>
            <a:chExt cx="4368" cy="2983"/>
          </a:xfrm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3467" y="492"/>
              <a:ext cx="2290" cy="1926"/>
              <a:chOff x="3380" y="646"/>
              <a:chExt cx="2041" cy="1716"/>
            </a:xfrm>
          </p:grpSpPr>
          <p:pic>
            <p:nvPicPr>
              <p:cNvPr id="17" name="Picture 7" descr="ISIS_annrep0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9129" t="56134" r="22862" b="23541"/>
              <a:stretch>
                <a:fillRect/>
              </a:stretch>
            </p:blipFill>
            <p:spPr bwMode="auto">
              <a:xfrm>
                <a:off x="3380" y="693"/>
                <a:ext cx="1893" cy="16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Rectangle 8"/>
              <p:cNvSpPr>
                <a:spLocks noChangeArrowheads="1"/>
              </p:cNvSpPr>
              <p:nvPr/>
            </p:nvSpPr>
            <p:spPr bwMode="auto">
              <a:xfrm>
                <a:off x="5030" y="1690"/>
                <a:ext cx="391" cy="6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 sz="2000">
                  <a:solidFill>
                    <a:srgbClr val="333399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9" name="Rectangle 9"/>
              <p:cNvSpPr>
                <a:spLocks noChangeArrowheads="1"/>
              </p:cNvSpPr>
              <p:nvPr/>
            </p:nvSpPr>
            <p:spPr bwMode="auto">
              <a:xfrm>
                <a:off x="4838" y="1952"/>
                <a:ext cx="282" cy="34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 sz="2000">
                  <a:solidFill>
                    <a:srgbClr val="333399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0" name="Rectangle 10"/>
              <p:cNvSpPr>
                <a:spLocks noChangeArrowheads="1"/>
              </p:cNvSpPr>
              <p:nvPr/>
            </p:nvSpPr>
            <p:spPr bwMode="auto">
              <a:xfrm>
                <a:off x="4934" y="646"/>
                <a:ext cx="359" cy="4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 sz="2000">
                  <a:solidFill>
                    <a:srgbClr val="333399"/>
                  </a:solidFill>
                  <a:latin typeface="Trebuchet MS" pitchFamily="34" charset="0"/>
                </a:endParaRPr>
              </a:p>
            </p:txBody>
          </p:sp>
        </p:grp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3221" y="494"/>
              <a:ext cx="2539" cy="1958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 sz="2000">
                <a:solidFill>
                  <a:srgbClr val="333399"/>
                </a:solidFill>
                <a:latin typeface="Trebuchet MS" pitchFamily="34" charset="0"/>
              </a:endParaRP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1392" y="2641"/>
              <a:ext cx="898" cy="834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 sz="2000">
                <a:solidFill>
                  <a:srgbClr val="333399"/>
                </a:solidFill>
                <a:latin typeface="Trebuchet MS" pitchFamily="34" charset="0"/>
              </a:endParaRPr>
            </a:p>
          </p:txBody>
        </p:sp>
        <p:cxnSp>
          <p:nvCxnSpPr>
            <p:cNvPr id="16" name="AutoShape 13"/>
            <p:cNvCxnSpPr>
              <a:cxnSpLocks noChangeShapeType="1"/>
              <a:stCxn id="15" idx="7"/>
              <a:endCxn id="14" idx="3"/>
            </p:cNvCxnSpPr>
            <p:nvPr/>
          </p:nvCxnSpPr>
          <p:spPr bwMode="auto">
            <a:xfrm flipV="1">
              <a:off x="2158" y="2165"/>
              <a:ext cx="1434" cy="59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oval" w="med" len="med"/>
              <a:tailEnd type="stealth" w="lg" len="lg"/>
            </a:ln>
          </p:spPr>
        </p:cxn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70" y="1349021"/>
            <a:ext cx="1307094" cy="174279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97977" y="3045056"/>
            <a:ext cx="2756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beam test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984341" y="2438111"/>
            <a:ext cx="580019" cy="223608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>
            <a:stCxn id="2" idx="3"/>
          </p:cNvCxnSpPr>
          <p:nvPr/>
        </p:nvCxnSpPr>
        <p:spPr>
          <a:xfrm>
            <a:off x="4598864" y="2220417"/>
            <a:ext cx="1385477" cy="329498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67" y="4348720"/>
            <a:ext cx="1334552" cy="1779403"/>
          </a:xfrm>
          <a:prstGeom prst="rect">
            <a:avLst/>
          </a:prstGeom>
        </p:spPr>
      </p:pic>
      <p:sp>
        <p:nvSpPr>
          <p:cNvPr id="26" name="椭圆 25"/>
          <p:cNvSpPr/>
          <p:nvPr/>
        </p:nvSpPr>
        <p:spPr>
          <a:xfrm>
            <a:off x="6690903" y="2499479"/>
            <a:ext cx="580019" cy="22360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箭头连接符 26"/>
          <p:cNvCxnSpPr>
            <a:endCxn id="26" idx="3"/>
          </p:cNvCxnSpPr>
          <p:nvPr/>
        </p:nvCxnSpPr>
        <p:spPr>
          <a:xfrm flipV="1">
            <a:off x="5644911" y="2690340"/>
            <a:ext cx="1130934" cy="16583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3675895" y="6127694"/>
            <a:ext cx="2950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beam test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25" y="4119960"/>
            <a:ext cx="1289825" cy="1719767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6564360" y="5768040"/>
            <a:ext cx="2863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Third beam test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037038" y="3420837"/>
            <a:ext cx="166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14</a:t>
            </a:r>
            <a:r>
              <a:rPr lang="en-US" altLang="zh-CN" baseline="30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</a:t>
            </a:r>
            <a:r>
              <a:rPr lang="en-US" altLang="zh-CN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Mar. 2018</a:t>
            </a:r>
            <a:endParaRPr lang="zh-CN" alt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201219" y="6484076"/>
            <a:ext cx="166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25</a:t>
            </a:r>
            <a:r>
              <a:rPr lang="en-US" altLang="zh-CN" baseline="30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</a:t>
            </a:r>
            <a:r>
              <a:rPr lang="en-US" altLang="zh-CN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Sept. 2018</a:t>
            </a:r>
            <a:endParaRPr lang="zh-CN" alt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074308" y="6114744"/>
            <a:ext cx="166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13</a:t>
            </a:r>
            <a:r>
              <a:rPr lang="en-US" altLang="zh-CN" baseline="30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</a:t>
            </a:r>
            <a:r>
              <a:rPr lang="en-US" altLang="zh-CN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Nov. 2019</a:t>
            </a:r>
            <a:endParaRPr lang="zh-CN" alt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7" name="直接箭头连接符 36"/>
          <p:cNvCxnSpPr>
            <a:stCxn id="32" idx="0"/>
            <a:endCxn id="26" idx="5"/>
          </p:cNvCxnSpPr>
          <p:nvPr/>
        </p:nvCxnSpPr>
        <p:spPr>
          <a:xfrm flipH="1" flipV="1">
            <a:off x="7185980" y="2690340"/>
            <a:ext cx="684458" cy="14296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标题 1"/>
          <p:cNvSpPr txBox="1">
            <a:spLocks/>
          </p:cNvSpPr>
          <p:nvPr/>
        </p:nvSpPr>
        <p:spPr>
          <a:xfrm>
            <a:off x="401936" y="0"/>
            <a:ext cx="8284864" cy="112673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2 Development of the first Chinese μSR spectrometer prototype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95" y="6272334"/>
            <a:ext cx="3909722" cy="56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2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877175" y="6299201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27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33095"/>
          <a:stretch/>
        </p:blipFill>
        <p:spPr>
          <a:xfrm>
            <a:off x="4294440" y="2207270"/>
            <a:ext cx="4579173" cy="451420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440" y="1015586"/>
            <a:ext cx="4579173" cy="11506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936" y="2233275"/>
            <a:ext cx="3044255" cy="4462195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936" y="1096412"/>
            <a:ext cx="3108370" cy="1070757"/>
          </a:xfrm>
          <a:prstGeom prst="rect">
            <a:avLst/>
          </a:prstGeom>
        </p:spPr>
      </p:pic>
      <p:sp>
        <p:nvSpPr>
          <p:cNvPr id="11" name="标题 1"/>
          <p:cNvSpPr txBox="1">
            <a:spLocks/>
          </p:cNvSpPr>
          <p:nvPr/>
        </p:nvSpPr>
        <p:spPr>
          <a:xfrm>
            <a:off x="401936" y="0"/>
            <a:ext cx="8284864" cy="112673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2 Development of the first Chinese μSR spectrometer prototype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6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05825" y="6435724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28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01936" y="0"/>
            <a:ext cx="8284864" cy="112673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2 Development of the first Chinese μSR spectrometer prototype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19797" y="1063358"/>
            <a:ext cx="7186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results: pulse height spectra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36" y="2133858"/>
            <a:ext cx="3009591" cy="22364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35" y="4464957"/>
            <a:ext cx="3009591" cy="2231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673100" y="1615116"/>
            <a:ext cx="2247900" cy="461665"/>
          </a:xfrm>
          <a:prstGeom prst="rect">
            <a:avLst/>
          </a:prstGeom>
          <a:solidFill>
            <a:srgbClr val="00B0F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</a:t>
            </a:r>
            <a:r>
              <a:rPr lang="en-US" altLang="zh-CN" sz="2400" baseline="30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st</a:t>
            </a: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beam test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3372050" y="4187624"/>
            <a:ext cx="845726" cy="507943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981810" y="2149120"/>
            <a:ext cx="2990380" cy="461665"/>
          </a:xfrm>
          <a:prstGeom prst="rect">
            <a:avLst/>
          </a:prstGeo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</a:t>
            </a:r>
            <a:r>
              <a:rPr lang="en-US" altLang="zh-CN" sz="2400" baseline="30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nd</a:t>
            </a: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/ 3</a:t>
            </a:r>
            <a:r>
              <a:rPr lang="en-US" altLang="zh-CN" sz="2400" baseline="30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rd</a:t>
            </a: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beam test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335" y="2780217"/>
            <a:ext cx="4197330" cy="3180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031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488" y="2785501"/>
            <a:ext cx="4455512" cy="35821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2785501"/>
            <a:ext cx="4465396" cy="35821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标题 1"/>
          <p:cNvSpPr txBox="1">
            <a:spLocks/>
          </p:cNvSpPr>
          <p:nvPr/>
        </p:nvSpPr>
        <p:spPr>
          <a:xfrm>
            <a:off x="401936" y="0"/>
            <a:ext cx="8284864" cy="112673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2 Development of the first Chinese μSR spectrometer prototype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54339" y="1120375"/>
            <a:ext cx="4808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results: </a:t>
            </a:r>
            <a:r>
              <a:rPr lang="el-GR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 spectra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63284" y="4523661"/>
            <a:ext cx="1227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Crosstalk</a:t>
            </a:r>
            <a:endParaRPr lang="zh-CN" alt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506904" y="4576566"/>
            <a:ext cx="419100" cy="995168"/>
          </a:xfrm>
          <a:prstGeom prst="ellipse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524250" y="1670927"/>
            <a:ext cx="2247900" cy="523220"/>
          </a:xfrm>
          <a:prstGeom prst="rect">
            <a:avLst/>
          </a:prstGeom>
          <a:solidFill>
            <a:srgbClr val="00B0F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</a:t>
            </a:r>
            <a:r>
              <a:rPr lang="en-US" altLang="zh-CN" sz="2800" baseline="30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st</a:t>
            </a:r>
            <a:r>
              <a:rPr lang="en-US" altLang="zh-CN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beam test</a:t>
            </a:r>
            <a:endParaRPr lang="zh-CN" altLang="en-US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869332" y="4576566"/>
            <a:ext cx="419100" cy="995168"/>
          </a:xfrm>
          <a:prstGeom prst="ellipse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 rot="2314240">
            <a:off x="832123" y="4499183"/>
            <a:ext cx="1663700" cy="449066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80365" y="5074150"/>
            <a:ext cx="1813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Unexpected oscillation</a:t>
            </a:r>
            <a:endParaRPr lang="zh-CN" alt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9" name="椭圆 18"/>
          <p:cNvSpPr/>
          <p:nvPr/>
        </p:nvSpPr>
        <p:spPr>
          <a:xfrm rot="4834179">
            <a:off x="4820337" y="3887702"/>
            <a:ext cx="1314861" cy="571551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188966" y="3336901"/>
            <a:ext cx="1813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Distortion</a:t>
            </a:r>
            <a:endParaRPr lang="zh-CN" alt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5650" y="2218632"/>
            <a:ext cx="27686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Low counting rate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91066" y="6402556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29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694582" y="2218632"/>
            <a:ext cx="27686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High counting rate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900789" y="4523661"/>
            <a:ext cx="1227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Crosstalk</a:t>
            </a:r>
            <a:endParaRPr lang="zh-CN" alt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26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6" grpId="0" animBg="1"/>
      <p:bldP spid="17" grpId="0" animBg="1"/>
      <p:bldP spid="10" grpId="0" animBg="1"/>
      <p:bldP spid="18" grpId="0"/>
      <p:bldP spid="19" grpId="0" animBg="1"/>
      <p:bldP spid="20" grpId="0"/>
      <p:bldP spid="22" grpId="0" animBg="1"/>
      <p:bldP spid="23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5400" b="1" dirty="0" smtClean="0">
                <a:solidFill>
                  <a:srgbClr val="0070C0"/>
                </a:solidFill>
                <a:latin typeface="Myriad Pro" panose="020B0503030403020204" pitchFamily="34" charset="0"/>
              </a:rPr>
              <a:t>Outline</a:t>
            </a:r>
            <a:endParaRPr lang="zh-CN" altLang="en-US" sz="54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0" y="1325563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43950" y="6435724"/>
            <a:ext cx="400050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3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1565190" y="2651126"/>
            <a:ext cx="6623221" cy="2305848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l"/>
            </a:pPr>
            <a:r>
              <a:rPr lang="en-US" altLang="zh-CN" sz="32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</a:t>
            </a:r>
            <a:r>
              <a:rPr lang="el-GR" altLang="zh-CN" sz="3200" b="1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3200" b="1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 </a:t>
            </a:r>
            <a:r>
              <a:rPr lang="en-US" altLang="zh-CN" sz="32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spectrometers (Day-one and Super-</a:t>
            </a:r>
            <a:r>
              <a:rPr lang="el-GR" altLang="zh-CN" sz="32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3200" b="1" spc="-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SR)</a:t>
            </a:r>
          </a:p>
          <a:p>
            <a:pPr algn="just">
              <a:buFont typeface="Wingdings" panose="05000000000000000000" pitchFamily="2" charset="2"/>
              <a:buChar char="l"/>
            </a:pPr>
            <a:r>
              <a:rPr lang="en-US" altLang="zh-CN" sz="3200" b="1" spc="-2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first Chinese </a:t>
            </a:r>
            <a:r>
              <a:rPr lang="el-GR" altLang="zh-CN" sz="3200" b="1" spc="-2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3200" b="1" spc="-2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 spectrometer prototype</a:t>
            </a:r>
            <a:endParaRPr lang="zh-CN" altLang="en-US" sz="3600" b="1" spc="-2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13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401936" y="0"/>
            <a:ext cx="8284864" cy="112673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2 Development of the first Chinese μSR spectrometer prototype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54339" y="1120375"/>
            <a:ext cx="4808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results: </a:t>
            </a:r>
            <a:r>
              <a:rPr lang="el-GR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 spectra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5650" y="2218632"/>
            <a:ext cx="27686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Low counting rate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91066" y="6402556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30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694582" y="2218632"/>
            <a:ext cx="27686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High counting rate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049178" y="1612697"/>
            <a:ext cx="2990380" cy="461665"/>
          </a:xfrm>
          <a:prstGeom prst="rect">
            <a:avLst/>
          </a:prstGeo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</a:t>
            </a:r>
            <a:r>
              <a:rPr lang="en-US" altLang="zh-CN" sz="2400" baseline="30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nd</a:t>
            </a: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beam </a:t>
            </a: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test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05FDD26-79C5-49B8-8041-8E4AB7BE5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5" y="2824567"/>
            <a:ext cx="4159130" cy="33436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7390BBEC-7100-4C93-921C-EB6892CEA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325" y="2824568"/>
            <a:ext cx="4181476" cy="3361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544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401936" y="0"/>
            <a:ext cx="8284864" cy="112673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2 Development of the first Chinese μSR spectrometer prototype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54339" y="1120375"/>
            <a:ext cx="4808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results: </a:t>
            </a:r>
            <a:r>
              <a:rPr lang="el-GR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 spectra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5650" y="2218632"/>
            <a:ext cx="27686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Low counting rate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91066" y="6402556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31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694582" y="2218632"/>
            <a:ext cx="27686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High counting rate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049178" y="1612697"/>
            <a:ext cx="299038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3</a:t>
            </a:r>
            <a:r>
              <a:rPr lang="en-US" altLang="zh-CN" sz="2400" baseline="30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rd</a:t>
            </a: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beam </a:t>
            </a: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test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F5F3E8C-1150-471C-8A71-3CB045826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8" y="2763970"/>
            <a:ext cx="4308107" cy="34633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48911D0-7CE6-4535-ACDD-88328CB61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768" y="2763970"/>
            <a:ext cx="4313882" cy="3468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3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401936" y="0"/>
            <a:ext cx="8284864" cy="112673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2 Development of the first Chinese μSR spectrometer prototype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903" y="1091896"/>
            <a:ext cx="8802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results: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dead time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in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05825" y="6406637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32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049178" y="1612697"/>
            <a:ext cx="2990380" cy="461665"/>
          </a:xfrm>
          <a:prstGeom prst="rect">
            <a:avLst/>
          </a:prstGeo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</a:t>
            </a:r>
            <a:r>
              <a:rPr lang="en-US" altLang="zh-CN" sz="2400" baseline="30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nd</a:t>
            </a: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/ 3</a:t>
            </a:r>
            <a:r>
              <a:rPr lang="en-US" altLang="zh-CN" sz="2400" baseline="30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rd</a:t>
            </a: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beam test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778818" y="5936736"/>
            <a:ext cx="7531100" cy="892177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400" spc="-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After upgrading the front-end electronics (CFD → LED), distortion of </a:t>
            </a:r>
            <a:r>
              <a:rPr lang="el-GR" altLang="zh-CN" sz="2400" spc="-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μ</a:t>
            </a:r>
            <a:r>
              <a:rPr lang="en-US" altLang="zh-CN" sz="2400" spc="-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SR spectra in early </a:t>
            </a:r>
            <a:r>
              <a:rPr lang="en-US" altLang="zh-CN" sz="2400" spc="-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times </a:t>
            </a:r>
            <a:r>
              <a:rPr lang="en-US" altLang="zh-CN" sz="2400" spc="-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improves a lot. </a:t>
            </a:r>
            <a:endParaRPr lang="zh-CN" altLang="en-US" sz="2400" spc="-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21" y="2218019"/>
            <a:ext cx="6868665" cy="36106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弧形 24"/>
          <p:cNvSpPr/>
          <p:nvPr/>
        </p:nvSpPr>
        <p:spPr>
          <a:xfrm rot="20022433">
            <a:off x="1155051" y="3472294"/>
            <a:ext cx="3014534" cy="1129708"/>
          </a:xfrm>
          <a:prstGeom prst="arc">
            <a:avLst>
              <a:gd name="adj1" fmla="val 12974584"/>
              <a:gd name="adj2" fmla="val 19889698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弧形 25"/>
          <p:cNvSpPr/>
          <p:nvPr/>
        </p:nvSpPr>
        <p:spPr>
          <a:xfrm rot="20985330">
            <a:off x="4098275" y="3592845"/>
            <a:ext cx="3014534" cy="1129708"/>
          </a:xfrm>
          <a:prstGeom prst="arc">
            <a:avLst>
              <a:gd name="adj1" fmla="val 13221513"/>
              <a:gd name="adj2" fmla="val 19889698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21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 animBg="1"/>
      <p:bldP spid="25" grpId="1" animBg="1"/>
      <p:bldP spid="2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05825" y="6435724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33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01936" y="0"/>
            <a:ext cx="8284864" cy="112673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2 Development of the first Chinese μSR spectrometer prototype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3330" y="1019776"/>
            <a:ext cx="9107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results: dead time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in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1990572" y="1561332"/>
            <a:ext cx="5969962" cy="4303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弧形 1"/>
          <p:cNvSpPr/>
          <p:nvPr/>
        </p:nvSpPr>
        <p:spPr>
          <a:xfrm rot="19446966">
            <a:off x="1767683" y="2686626"/>
            <a:ext cx="2067086" cy="1129708"/>
          </a:xfrm>
          <a:prstGeom prst="arc">
            <a:avLst>
              <a:gd name="adj1" fmla="val 15702205"/>
              <a:gd name="adj2" fmla="val 2065262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弧形 6"/>
          <p:cNvSpPr/>
          <p:nvPr/>
        </p:nvSpPr>
        <p:spPr>
          <a:xfrm rot="19446966">
            <a:off x="4679294" y="2714984"/>
            <a:ext cx="2067086" cy="1129708"/>
          </a:xfrm>
          <a:prstGeom prst="arc">
            <a:avLst>
              <a:gd name="adj1" fmla="val 15702205"/>
              <a:gd name="adj2" fmla="val 2065262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弧形 8"/>
          <p:cNvSpPr/>
          <p:nvPr/>
        </p:nvSpPr>
        <p:spPr>
          <a:xfrm rot="19446966">
            <a:off x="1691483" y="5011131"/>
            <a:ext cx="2067086" cy="1129708"/>
          </a:xfrm>
          <a:prstGeom prst="arc">
            <a:avLst>
              <a:gd name="adj1" fmla="val 15702205"/>
              <a:gd name="adj2" fmla="val 2065262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弧形 9"/>
          <p:cNvSpPr/>
          <p:nvPr/>
        </p:nvSpPr>
        <p:spPr>
          <a:xfrm rot="19446966">
            <a:off x="4679293" y="4967324"/>
            <a:ext cx="2067086" cy="1129708"/>
          </a:xfrm>
          <a:prstGeom prst="arc">
            <a:avLst>
              <a:gd name="adj1" fmla="val 15702205"/>
              <a:gd name="adj2" fmla="val 2065262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 rot="16200000">
            <a:off x="-456803" y="3298004"/>
            <a:ext cx="299038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3</a:t>
            </a:r>
            <a:r>
              <a:rPr lang="en-US" altLang="zh-CN" sz="2400" baseline="30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rd</a:t>
            </a: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beam test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836612" y="5944858"/>
            <a:ext cx="7531100" cy="892177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400" spc="-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performance of Chinese </a:t>
            </a:r>
            <a:r>
              <a:rPr lang="el-GR" altLang="zh-CN" sz="2400" spc="-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μ</a:t>
            </a:r>
            <a:r>
              <a:rPr lang="en-US" altLang="zh-CN" sz="2400" spc="-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SR spectrometer prototype reaches an advanced level similar to ISIS instruments.</a:t>
            </a:r>
            <a:endParaRPr lang="zh-CN" altLang="en-US" sz="2400" spc="-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1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5903" y="4020442"/>
            <a:ext cx="8926286" cy="266611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5903" y="1093458"/>
            <a:ext cx="8926286" cy="266611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54" y="1174230"/>
            <a:ext cx="2584806" cy="250456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584084" y="1111088"/>
            <a:ext cx="40420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Day-one</a:t>
            </a:r>
            <a:r>
              <a:rPr lang="zh-CN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spectrometer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06459" y="1772120"/>
            <a:ext cx="5985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256</a:t>
            </a:r>
            <a:r>
              <a:rPr lang="zh-CN" altLang="en-US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altLang="zh-CN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PMTs</a:t>
            </a:r>
            <a:r>
              <a:rPr lang="zh-CN" altLang="en-US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， </a:t>
            </a:r>
            <a:r>
              <a:rPr lang="en-US" altLang="zh-CN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8</a:t>
            </a:r>
            <a:r>
              <a:rPr lang="zh-CN" altLang="en-US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altLang="zh-CN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rings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Asymmetry</a:t>
            </a:r>
            <a:r>
              <a:rPr lang="zh-CN" altLang="en-US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：</a:t>
            </a:r>
            <a:r>
              <a:rPr lang="en-US" altLang="zh-CN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average-0.38, highest-0.42</a:t>
            </a:r>
            <a:endParaRPr lang="en-US" altLang="zh-CN" sz="2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Event rate</a:t>
            </a:r>
            <a:r>
              <a:rPr lang="zh-CN" altLang="en-US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：</a:t>
            </a:r>
            <a:r>
              <a:rPr lang="en-US" altLang="zh-CN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2.5</a:t>
            </a:r>
            <a:r>
              <a:rPr lang="en-US" altLang="zh-CN" sz="24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10</a:t>
            </a:r>
            <a:r>
              <a:rPr lang="en-US" altLang="zh-CN" sz="2400" b="1" baseline="30000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7</a:t>
            </a:r>
            <a:r>
              <a:rPr lang="en-US" altLang="zh-CN" sz="24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/hour</a:t>
            </a:r>
            <a:endParaRPr lang="en-US" altLang="zh-CN" sz="2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zh-CN" altLang="en-US" sz="2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57079" y="4101214"/>
            <a:ext cx="45093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Super-</a:t>
            </a:r>
            <a:r>
              <a:rPr lang="el-GR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μ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SR</a:t>
            </a:r>
            <a:r>
              <a:rPr lang="zh-CN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spectrometer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47362" y="4901443"/>
            <a:ext cx="4436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~</a:t>
            </a:r>
            <a:r>
              <a:rPr lang="en-US" altLang="zh-CN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2560 </a:t>
            </a:r>
            <a:r>
              <a:rPr lang="en-US" altLang="zh-CN" sz="2400" b="1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SiPMs</a:t>
            </a:r>
            <a:endParaRPr lang="en-US" altLang="zh-CN" sz="2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Asymmetry</a:t>
            </a:r>
            <a:r>
              <a:rPr lang="zh-CN" altLang="en-US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：</a:t>
            </a:r>
            <a:r>
              <a:rPr lang="en-US" altLang="zh-CN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average-0.35</a:t>
            </a:r>
            <a:endParaRPr lang="en-US" altLang="zh-CN" sz="2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Event rate</a:t>
            </a:r>
            <a:r>
              <a:rPr lang="zh-CN" altLang="en-US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：</a:t>
            </a:r>
            <a:r>
              <a:rPr lang="en-US" altLang="zh-CN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2 </a:t>
            </a:r>
            <a:r>
              <a:rPr lang="en-US" altLang="zh-CN" sz="24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10</a:t>
            </a:r>
            <a:r>
              <a:rPr lang="en-US" altLang="zh-CN" sz="2400" b="1" baseline="30000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8</a:t>
            </a:r>
            <a:r>
              <a:rPr lang="en-US" altLang="zh-CN" sz="24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/hour</a:t>
            </a:r>
            <a:endParaRPr lang="en-US" altLang="zh-CN" sz="2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zh-CN" altLang="en-US" sz="2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06459" y="233717"/>
            <a:ext cx="3410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anose="020B0503030403020204" pitchFamily="34" charset="0"/>
                <a:ea typeface="微软雅黑" panose="020B0503020204020204" pitchFamily="34" charset="-122"/>
              </a:rPr>
              <a:t>Conclusion</a:t>
            </a:r>
            <a:endParaRPr lang="zh-CN" altLang="en-U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yriad Pro" panose="020B0503030403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4" y="4101214"/>
            <a:ext cx="2910889" cy="237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3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363788"/>
            <a:ext cx="495300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178461" y="359242"/>
            <a:ext cx="7393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µSR: A quantum magnetism probe</a:t>
            </a:r>
            <a:r>
              <a:rPr lang="en-US" altLang="zh-CN" sz="3600" b="1" dirty="0"/>
              <a:t>      </a:t>
            </a:r>
            <a:endParaRPr lang="zh-CN" altLang="en-US" sz="36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341438"/>
            <a:ext cx="155892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precess_fa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338388"/>
            <a:ext cx="2254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precess_fa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3644900"/>
            <a:ext cx="2270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3163226" y="5322927"/>
            <a:ext cx="28746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Thanks!</a:t>
            </a:r>
            <a:endParaRPr lang="zh-CN" altLang="en-US" sz="6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547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82565" y="6435724"/>
            <a:ext cx="400050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4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401936" y="0"/>
            <a:ext cx="8258175" cy="1025582"/>
          </a:xfr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>
            <a:noAutofit/>
          </a:bodyPr>
          <a:lstStyle/>
          <a:p>
            <a:pPr algn="ctr"/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1 </a:t>
            </a:r>
            <a:r>
              <a:rPr lang="en-US" altLang="zh-CN" sz="3600" spc="-100" dirty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Design of </a:t>
            </a:r>
            <a:r>
              <a:rPr lang="en-US" altLang="zh-CN" sz="3600" spc="-100" dirty="0" err="1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muSR</a:t>
            </a:r>
            <a:r>
              <a:rPr lang="en-US" altLang="zh-CN" sz="3600" spc="-100" dirty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 spectrometers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00044" y="3315427"/>
            <a:ext cx="176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Polarized </a:t>
            </a:r>
            <a:r>
              <a:rPr lang="en-US" altLang="zh-CN" sz="24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muons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71284" y="1692230"/>
            <a:ext cx="1707872" cy="183309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2971284" y="3562174"/>
            <a:ext cx="176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Sample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40" y="1729745"/>
            <a:ext cx="1682502" cy="17425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" name="右箭头 26"/>
          <p:cNvSpPr/>
          <p:nvPr/>
        </p:nvSpPr>
        <p:spPr>
          <a:xfrm>
            <a:off x="4786288" y="2423158"/>
            <a:ext cx="1996633" cy="273053"/>
          </a:xfrm>
          <a:prstGeom prst="rightArrow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4597699" y="1935756"/>
            <a:ext cx="2261603" cy="1131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Asymmetrical</a:t>
            </a: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decay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4" descr="Muon_precession_fa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86279">
            <a:off x="1306078" y="2059479"/>
            <a:ext cx="711200" cy="87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4" descr="Muon_precession_fa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86279">
            <a:off x="1318778" y="2237279"/>
            <a:ext cx="711200" cy="87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4" descr="Muon_precession_fa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86279">
            <a:off x="1135720" y="2059479"/>
            <a:ext cx="711200" cy="87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4" descr="Muon_precession_fa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86279">
            <a:off x="1123020" y="2241311"/>
            <a:ext cx="711200" cy="87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4" descr="Muon_precession_fa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86279">
            <a:off x="1318778" y="2067995"/>
            <a:ext cx="711200" cy="87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4" descr="Muon_precession_fa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86279">
            <a:off x="1331478" y="2245795"/>
            <a:ext cx="711200" cy="87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4" descr="Muon_precession_fa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86279">
            <a:off x="1148420" y="2067995"/>
            <a:ext cx="711200" cy="87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4" descr="Muon_precession_fa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86279">
            <a:off x="1135720" y="2249827"/>
            <a:ext cx="711200" cy="87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文本框 40"/>
          <p:cNvSpPr txBox="1"/>
          <p:nvPr/>
        </p:nvSpPr>
        <p:spPr>
          <a:xfrm>
            <a:off x="6337784" y="3449229"/>
            <a:ext cx="2844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Positron detection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3" name="右箭头 42"/>
          <p:cNvSpPr/>
          <p:nvPr/>
        </p:nvSpPr>
        <p:spPr>
          <a:xfrm rot="5400000">
            <a:off x="7691981" y="4091532"/>
            <a:ext cx="545495" cy="231292"/>
          </a:xfrm>
          <a:prstGeom prst="rightArrow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792" y="4568067"/>
            <a:ext cx="2033872" cy="14857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592" y="4530421"/>
            <a:ext cx="2055183" cy="15610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6" name="右箭头 45"/>
          <p:cNvSpPr/>
          <p:nvPr/>
        </p:nvSpPr>
        <p:spPr>
          <a:xfrm rot="10800000">
            <a:off x="5210175" y="5174395"/>
            <a:ext cx="1572746" cy="273053"/>
          </a:xfrm>
          <a:prstGeom prst="rightArrow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5024294" y="4686394"/>
            <a:ext cx="199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Spectrum</a:t>
            </a: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unfolding</a:t>
            </a:r>
          </a:p>
        </p:txBody>
      </p:sp>
      <p:sp>
        <p:nvSpPr>
          <p:cNvPr id="48" name="右箭头 47"/>
          <p:cNvSpPr/>
          <p:nvPr/>
        </p:nvSpPr>
        <p:spPr>
          <a:xfrm rot="10800000">
            <a:off x="1752600" y="5114065"/>
            <a:ext cx="1192652" cy="273053"/>
          </a:xfrm>
          <a:prstGeom prst="rightArrow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1470679" y="4604260"/>
            <a:ext cx="187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Probing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93904" y="4528125"/>
            <a:ext cx="1615206" cy="16004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Magnetism</a:t>
            </a:r>
          </a:p>
          <a:p>
            <a:pPr algn="ctr"/>
            <a:r>
              <a:rPr lang="en-US" altLang="zh-CN" sz="1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Superconductivity</a:t>
            </a:r>
          </a:p>
          <a:p>
            <a:pPr algn="ctr"/>
            <a:r>
              <a:rPr lang="en-US" altLang="zh-CN" sz="1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Semiconductor</a:t>
            </a:r>
          </a:p>
          <a:p>
            <a:pPr algn="ctr"/>
            <a:r>
              <a:rPr lang="en-US" altLang="zh-CN" sz="1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Diffusion</a:t>
            </a:r>
          </a:p>
          <a:p>
            <a:pPr algn="ctr"/>
            <a:r>
              <a:rPr lang="en-US" altLang="zh-CN" sz="1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Physical chemistry</a:t>
            </a:r>
          </a:p>
          <a:p>
            <a:pPr algn="ctr"/>
            <a:r>
              <a:rPr lang="en-US" altLang="zh-CN" sz="1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Thin films</a:t>
            </a:r>
          </a:p>
          <a:p>
            <a:pPr algn="ctr"/>
            <a:r>
              <a:rPr lang="en-US" altLang="zh-CN" sz="1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</a:p>
        </p:txBody>
      </p:sp>
      <p:sp>
        <p:nvSpPr>
          <p:cNvPr id="52" name="右箭头 51"/>
          <p:cNvSpPr/>
          <p:nvPr/>
        </p:nvSpPr>
        <p:spPr>
          <a:xfrm>
            <a:off x="2177030" y="2467214"/>
            <a:ext cx="700647" cy="273053"/>
          </a:xfrm>
          <a:prstGeom prst="rightArrow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3604515" y="1033482"/>
            <a:ext cx="236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7007740" y="6037935"/>
            <a:ext cx="2064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μ</a:t>
            </a: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SR spectrum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142841" y="6058920"/>
            <a:ext cx="2064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Fit &amp; analysis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4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1375 7.40741E-7 C 0.19931 7.40741E-7 0.27552 -0.01343 0.27552 -0.02407 L 0.27552 -0.04792 " pathEditMode="relative" rAng="0" ptsTypes="AA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67" y="-240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L 0.13646 4.81481E-6 C 0.1974 4.81481E-6 0.27292 0.0155 0.27292 0.02847 L 0.27292 0.05763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287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10833 7.40741E-7 C 0.1566 7.40741E-7 0.21667 -0.01343 0.21667 -0.02407 L 0.21667 -0.04792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240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0.1099 3.7037E-7 C 0.1592 3.7037E-7 0.22084 0.01505 0.22084 0.02801 L 0.22084 0.05694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/>
      <p:bldP spid="27" grpId="0" animBg="1"/>
      <p:bldP spid="28" grpId="0"/>
      <p:bldP spid="41" grpId="0"/>
      <p:bldP spid="43" grpId="0" animBg="1"/>
      <p:bldP spid="46" grpId="0" animBg="1"/>
      <p:bldP spid="47" grpId="0"/>
      <p:bldP spid="48" grpId="0" animBg="1"/>
      <p:bldP spid="49" grpId="0"/>
      <p:bldP spid="50" grpId="0" animBg="1"/>
      <p:bldP spid="52" grpId="0" animBg="1"/>
      <p:bldP spid="54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877175" y="6299201"/>
            <a:ext cx="638175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5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401936" y="0"/>
            <a:ext cx="8258175" cy="1025582"/>
          </a:xfr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>
            <a:noAutofit/>
          </a:bodyPr>
          <a:lstStyle/>
          <a:p>
            <a:pPr algn="ctr"/>
            <a:r>
              <a:rPr lang="en-US" altLang="zh-CN" sz="3600" spc="-100" dirty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1 Design of </a:t>
            </a:r>
            <a:r>
              <a:rPr lang="en-US" altLang="zh-CN" sz="3600" spc="-100" dirty="0" err="1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muSR</a:t>
            </a:r>
            <a:r>
              <a:rPr lang="en-US" altLang="zh-CN" sz="3600" spc="-100" dirty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 spectrometers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3406733" y="1063771"/>
            <a:ext cx="323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745419" y="4624946"/>
            <a:ext cx="6093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µSR: A quantum magnetism probe</a:t>
            </a:r>
            <a:r>
              <a:rPr lang="en-US" altLang="zh-CN" sz="28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 </a:t>
            </a:r>
            <a:endParaRPr lang="zh-CN" altLang="en-US" sz="28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4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200650"/>
            <a:ext cx="29162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5211763"/>
            <a:ext cx="2927350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5213350"/>
            <a:ext cx="29972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内容占位符 2"/>
          <p:cNvSpPr txBox="1">
            <a:spLocks/>
          </p:cNvSpPr>
          <p:nvPr/>
        </p:nvSpPr>
        <p:spPr>
          <a:xfrm>
            <a:off x="453482" y="1586991"/>
            <a:ext cx="8677275" cy="32687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Very weak effects 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US" altLang="zh-CN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small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altLang="zh-CN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moment magnetism ~ 10</a:t>
            </a:r>
            <a:r>
              <a:rPr lang="en-US" altLang="zh-CN" sz="2000" baseline="30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-3</a:t>
            </a:r>
            <a:r>
              <a:rPr lang="en-US" altLang="zh-CN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µ</a:t>
            </a:r>
            <a:r>
              <a:rPr lang="en-US" altLang="zh-CN" sz="2000" baseline="-25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</a:t>
            </a:r>
            <a:r>
              <a:rPr lang="en-US" altLang="zh-CN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/Atom)</a:t>
            </a:r>
          </a:p>
          <a:p>
            <a:pPr algn="l"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Random</a:t>
            </a:r>
            <a:r>
              <a:rPr lang="en-US" altLang="zh-CN" sz="28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altLang="zh-CN" sz="2800" b="1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magnetism</a:t>
            </a:r>
            <a:r>
              <a:rPr lang="en-US" altLang="zh-CN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altLang="zh-CN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(e.g. spin glasses).</a:t>
            </a:r>
          </a:p>
          <a:p>
            <a:pPr algn="l"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Short range order</a:t>
            </a:r>
            <a:r>
              <a:rPr lang="en-US" altLang="zh-CN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altLang="zh-CN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(where neutron scattering is not sensitive).</a:t>
            </a:r>
          </a:p>
          <a:p>
            <a:pPr algn="l"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Full polarization in zero field </a:t>
            </a:r>
            <a:r>
              <a:rPr lang="en-US" altLang="zh-CN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(unique measurements without disturbance of the system)</a:t>
            </a:r>
          </a:p>
          <a:p>
            <a:pPr algn="l"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Single particle detection </a:t>
            </a:r>
            <a:r>
              <a:rPr lang="en-US" altLang="zh-CN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(with extremely high sensitivity)</a:t>
            </a:r>
          </a:p>
          <a:p>
            <a:pPr algn="l"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 restrictions </a:t>
            </a:r>
            <a:r>
              <a:rPr lang="en-US" altLang="zh-CN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(in choice of materials to be studied)</a:t>
            </a:r>
          </a:p>
        </p:txBody>
      </p:sp>
    </p:spTree>
    <p:extLst>
      <p:ext uri="{BB962C8B-B14F-4D97-AF65-F5344CB8AC3E}">
        <p14:creationId xmlns:p14="http://schemas.microsoft.com/office/powerpoint/2010/main" val="412693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43950" y="6435724"/>
            <a:ext cx="400050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6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/>
              <p:cNvSpPr txBox="1"/>
              <p:nvPr/>
            </p:nvSpPr>
            <p:spPr>
              <a:xfrm>
                <a:off x="2775699" y="3792826"/>
                <a:ext cx="4150441" cy="4817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𝑠𝑡𝑎𝑡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𝑠𝑦𝑠𝑡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sz="28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mc:Choice>
        <mc:Fallback xmlns=""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699" y="3792826"/>
                <a:ext cx="4150441" cy="481799"/>
              </a:xfrm>
              <a:prstGeom prst="rect">
                <a:avLst/>
              </a:prstGeom>
              <a:blipFill>
                <a:blip r:embed="rId3"/>
                <a:stretch>
                  <a:fillRect b="-12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4202824" y="3756703"/>
            <a:ext cx="879186" cy="57595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5447503" y="3770735"/>
            <a:ext cx="824727" cy="57595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130278" y="2810294"/>
            <a:ext cx="1016000" cy="5825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Rate</a:t>
            </a:r>
            <a:endParaRPr lang="zh-CN" altLang="en-US" sz="28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直接箭头连接符 8"/>
          <p:cNvCxnSpPr>
            <a:stCxn id="2" idx="0"/>
            <a:endCxn id="4" idx="2"/>
          </p:cNvCxnSpPr>
          <p:nvPr/>
        </p:nvCxnSpPr>
        <p:spPr>
          <a:xfrm flipH="1" flipV="1">
            <a:off x="4638278" y="3392859"/>
            <a:ext cx="4139" cy="3638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2527429" y="2246964"/>
            <a:ext cx="1720660" cy="480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Spectrometer</a:t>
            </a:r>
            <a:endParaRPr lang="zh-CN" altLang="en-US" sz="20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537013" y="2240625"/>
            <a:ext cx="1016000" cy="480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Beam</a:t>
            </a:r>
            <a:endParaRPr lang="zh-CN" altLang="en-US" sz="20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14" name="肘形连接符 13"/>
          <p:cNvCxnSpPr>
            <a:stCxn id="4" idx="1"/>
            <a:endCxn id="34" idx="2"/>
          </p:cNvCxnSpPr>
          <p:nvPr/>
        </p:nvCxnSpPr>
        <p:spPr>
          <a:xfrm rot="10800000">
            <a:off x="3387760" y="2727631"/>
            <a:ext cx="742519" cy="373947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肘形连接符 15"/>
          <p:cNvCxnSpPr>
            <a:stCxn id="4" idx="3"/>
            <a:endCxn id="37" idx="2"/>
          </p:cNvCxnSpPr>
          <p:nvPr/>
        </p:nvCxnSpPr>
        <p:spPr>
          <a:xfrm flipV="1">
            <a:off x="5146278" y="2721291"/>
            <a:ext cx="1898735" cy="380286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/>
          <p:cNvSpPr/>
          <p:nvPr/>
        </p:nvSpPr>
        <p:spPr>
          <a:xfrm>
            <a:off x="1689863" y="1560168"/>
            <a:ext cx="1330514" cy="480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Segments</a:t>
            </a:r>
            <a:endParaRPr lang="zh-CN" altLang="en-US" sz="20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703836" y="1597408"/>
            <a:ext cx="1388464" cy="480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err="1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Deadtime</a:t>
            </a:r>
            <a:endParaRPr lang="zh-CN" altLang="en-US" sz="20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481090" y="1597408"/>
            <a:ext cx="1239976" cy="480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Intensity</a:t>
            </a:r>
            <a:endParaRPr lang="zh-CN" altLang="en-US" sz="20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404525" y="1560168"/>
            <a:ext cx="1470977" cy="480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Frequency</a:t>
            </a:r>
            <a:endParaRPr lang="zh-CN" altLang="en-US" sz="20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45" name="肘形连接符 44"/>
          <p:cNvCxnSpPr>
            <a:stCxn id="34" idx="1"/>
            <a:endCxn id="47" idx="2"/>
          </p:cNvCxnSpPr>
          <p:nvPr/>
        </p:nvCxnSpPr>
        <p:spPr>
          <a:xfrm rot="10800000">
            <a:off x="2355121" y="2040835"/>
            <a:ext cx="172309" cy="446463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肘形连接符 51"/>
          <p:cNvCxnSpPr>
            <a:stCxn id="34" idx="3"/>
            <a:endCxn id="48" idx="2"/>
          </p:cNvCxnSpPr>
          <p:nvPr/>
        </p:nvCxnSpPr>
        <p:spPr>
          <a:xfrm flipV="1">
            <a:off x="4248089" y="2078074"/>
            <a:ext cx="149979" cy="409223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肘形连接符 60"/>
          <p:cNvCxnSpPr>
            <a:stCxn id="37" idx="1"/>
            <a:endCxn id="49" idx="2"/>
          </p:cNvCxnSpPr>
          <p:nvPr/>
        </p:nvCxnSpPr>
        <p:spPr>
          <a:xfrm rot="10800000">
            <a:off x="6101079" y="2078074"/>
            <a:ext cx="435935" cy="402884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肘形连接符 64"/>
          <p:cNvCxnSpPr>
            <a:stCxn id="37" idx="3"/>
            <a:endCxn id="50" idx="2"/>
          </p:cNvCxnSpPr>
          <p:nvPr/>
        </p:nvCxnSpPr>
        <p:spPr>
          <a:xfrm flipV="1">
            <a:off x="7553013" y="2040834"/>
            <a:ext cx="587001" cy="440124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 72"/>
          <p:cNvSpPr/>
          <p:nvPr/>
        </p:nvSpPr>
        <p:spPr>
          <a:xfrm>
            <a:off x="4130278" y="4666857"/>
            <a:ext cx="1016000" cy="582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</a:t>
            </a:r>
            <a:r>
              <a:rPr lang="en-US" altLang="zh-CN" sz="2800" baseline="-250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0</a:t>
            </a:r>
            <a:endParaRPr lang="zh-CN" altLang="en-US" sz="28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77" name="肘形连接符 76"/>
          <p:cNvCxnSpPr>
            <a:stCxn id="30" idx="2"/>
            <a:endCxn id="73" idx="0"/>
          </p:cNvCxnSpPr>
          <p:nvPr/>
        </p:nvCxnSpPr>
        <p:spPr>
          <a:xfrm rot="5400000">
            <a:off x="5088991" y="3895981"/>
            <a:ext cx="320164" cy="1221589"/>
          </a:xfrm>
          <a:prstGeom prst="bentConnector3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矩形 81"/>
          <p:cNvSpPr/>
          <p:nvPr/>
        </p:nvSpPr>
        <p:spPr>
          <a:xfrm>
            <a:off x="1855291" y="5433076"/>
            <a:ext cx="1720660" cy="4806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Spectrometer</a:t>
            </a:r>
            <a:endParaRPr lang="zh-CN" altLang="en-US" sz="20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5910140" y="5426737"/>
            <a:ext cx="1016000" cy="4806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Beam</a:t>
            </a:r>
            <a:endParaRPr lang="zh-CN" altLang="en-US" sz="20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901014" y="6261236"/>
            <a:ext cx="1435904" cy="4806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Placements</a:t>
            </a:r>
            <a:endParaRPr lang="zh-CN" altLang="en-US" sz="20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020377" y="6298476"/>
            <a:ext cx="1388464" cy="4806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Degrader</a:t>
            </a:r>
            <a:endParaRPr lang="zh-CN" altLang="en-US" sz="20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4797631" y="6298476"/>
            <a:ext cx="1447440" cy="4806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Time width</a:t>
            </a:r>
            <a:endParaRPr lang="zh-CN" altLang="en-US" sz="20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6721066" y="6261236"/>
            <a:ext cx="1470977" cy="4806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Polarization</a:t>
            </a:r>
            <a:endParaRPr lang="zh-CN" altLang="en-US" sz="20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89" name="肘形连接符 88"/>
          <p:cNvCxnSpPr>
            <a:stCxn id="73" idx="1"/>
            <a:endCxn id="82" idx="0"/>
          </p:cNvCxnSpPr>
          <p:nvPr/>
        </p:nvCxnSpPr>
        <p:spPr>
          <a:xfrm rot="10800000" flipV="1">
            <a:off x="2715622" y="4958140"/>
            <a:ext cx="1414657" cy="474936"/>
          </a:xfrm>
          <a:prstGeom prst="bentConnector2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肘形连接符 90"/>
          <p:cNvCxnSpPr>
            <a:stCxn id="73" idx="3"/>
            <a:endCxn id="83" idx="0"/>
          </p:cNvCxnSpPr>
          <p:nvPr/>
        </p:nvCxnSpPr>
        <p:spPr>
          <a:xfrm>
            <a:off x="5146278" y="4958140"/>
            <a:ext cx="1271862" cy="468597"/>
          </a:xfrm>
          <a:prstGeom prst="bentConnector2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肘形连接符 92"/>
          <p:cNvCxnSpPr>
            <a:stCxn id="82" idx="2"/>
            <a:endCxn id="84" idx="0"/>
          </p:cNvCxnSpPr>
          <p:nvPr/>
        </p:nvCxnSpPr>
        <p:spPr>
          <a:xfrm rot="5400000">
            <a:off x="1993547" y="5539162"/>
            <a:ext cx="347494" cy="1096655"/>
          </a:xfrm>
          <a:prstGeom prst="bentConnector3">
            <a:avLst>
              <a:gd name="adj1" fmla="val 50914"/>
            </a:avLst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肘形连接符 94"/>
          <p:cNvCxnSpPr>
            <a:stCxn id="82" idx="2"/>
            <a:endCxn id="85" idx="0"/>
          </p:cNvCxnSpPr>
          <p:nvPr/>
        </p:nvCxnSpPr>
        <p:spPr>
          <a:xfrm rot="16200000" flipH="1">
            <a:off x="3022748" y="5606615"/>
            <a:ext cx="384734" cy="998988"/>
          </a:xfrm>
          <a:prstGeom prst="bentConnector3">
            <a:avLst>
              <a:gd name="adj1" fmla="val 46039"/>
            </a:avLst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肘形连接符 97"/>
          <p:cNvCxnSpPr>
            <a:stCxn id="83" idx="2"/>
            <a:endCxn id="86" idx="0"/>
          </p:cNvCxnSpPr>
          <p:nvPr/>
        </p:nvCxnSpPr>
        <p:spPr>
          <a:xfrm rot="5400000">
            <a:off x="5774210" y="5654545"/>
            <a:ext cx="391073" cy="896789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肘形连接符 99"/>
          <p:cNvCxnSpPr>
            <a:stCxn id="83" idx="2"/>
            <a:endCxn id="87" idx="0"/>
          </p:cNvCxnSpPr>
          <p:nvPr/>
        </p:nvCxnSpPr>
        <p:spPr>
          <a:xfrm rot="16200000" flipH="1">
            <a:off x="6760431" y="5565111"/>
            <a:ext cx="353833" cy="1038415"/>
          </a:xfrm>
          <a:prstGeom prst="bentConnector3">
            <a:avLst>
              <a:gd name="adj1" fmla="val 55115"/>
            </a:avLst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/>
              <p:cNvSpPr txBox="1"/>
              <p:nvPr/>
            </p:nvSpPr>
            <p:spPr>
              <a:xfrm>
                <a:off x="309535" y="3822616"/>
                <a:ext cx="2760655" cy="4393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𝐹𝑜𝑀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𝑅𝑎𝑡𝑒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08" name="文本框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35" y="3822616"/>
                <a:ext cx="2760655" cy="439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左弧形箭头 109"/>
          <p:cNvSpPr/>
          <p:nvPr/>
        </p:nvSpPr>
        <p:spPr>
          <a:xfrm rot="1612676">
            <a:off x="1862486" y="2737125"/>
            <a:ext cx="366122" cy="1102818"/>
          </a:xfrm>
          <a:prstGeom prst="curvedRightArrow">
            <a:avLst/>
          </a:prstGeom>
          <a:solidFill>
            <a:schemeClr val="accent4">
              <a:lumMod val="75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1" name="左弧形箭头 110"/>
          <p:cNvSpPr/>
          <p:nvPr/>
        </p:nvSpPr>
        <p:spPr>
          <a:xfrm rot="9003573">
            <a:off x="3202626" y="4016510"/>
            <a:ext cx="352015" cy="885356"/>
          </a:xfrm>
          <a:prstGeom prst="curvedRightArrow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12" name="图片 1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11" y="3250962"/>
            <a:ext cx="2414759" cy="18267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113" name="矩形 112"/>
          <p:cNvSpPr/>
          <p:nvPr/>
        </p:nvSpPr>
        <p:spPr>
          <a:xfrm>
            <a:off x="153937" y="3717964"/>
            <a:ext cx="2987034" cy="695634"/>
          </a:xfrm>
          <a:prstGeom prst="rect">
            <a:avLst/>
          </a:prstGeom>
          <a:solidFill>
            <a:srgbClr val="0070C0">
              <a:alpha val="50196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标题 1"/>
          <p:cNvSpPr txBox="1">
            <a:spLocks/>
          </p:cNvSpPr>
          <p:nvPr/>
        </p:nvSpPr>
        <p:spPr>
          <a:xfrm>
            <a:off x="401936" y="0"/>
            <a:ext cx="8258175" cy="1025582"/>
          </a:xfrm>
          <a:prstGeom prst="rect">
            <a:avLst/>
          </a:prstGeo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1 Design of </a:t>
            </a:r>
            <a:r>
              <a:rPr lang="en-US" altLang="zh-CN" sz="3600" spc="-100" dirty="0" err="1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muSR</a:t>
            </a:r>
            <a:r>
              <a:rPr lang="en-US" altLang="zh-CN" sz="3600" spc="-100" dirty="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 spectrometers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167510" y="1077570"/>
            <a:ext cx="6727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Precision: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13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1" animBg="1"/>
      <p:bldP spid="4" grpId="0" animBg="1"/>
      <p:bldP spid="34" grpId="0" animBg="1"/>
      <p:bldP spid="37" grpId="0" animBg="1"/>
      <p:bldP spid="47" grpId="0" animBg="1"/>
      <p:bldP spid="48" grpId="0" animBg="1"/>
      <p:bldP spid="49" grpId="0" animBg="1"/>
      <p:bldP spid="50" grpId="0" animBg="1"/>
      <p:bldP spid="73" grpId="1" animBg="1"/>
      <p:bldP spid="82" grpId="1" animBg="1"/>
      <p:bldP spid="83" grpId="1" animBg="1"/>
      <p:bldP spid="84" grpId="1" animBg="1"/>
      <p:bldP spid="85" grpId="1" animBg="1"/>
      <p:bldP spid="86" grpId="1" animBg="1"/>
      <p:bldP spid="87" grpId="1" animBg="1"/>
      <p:bldP spid="108" grpId="0"/>
      <p:bldP spid="110" grpId="0" animBg="1"/>
      <p:bldP spid="111" grpId="0" animBg="1"/>
      <p:bldP spid="1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17" y="1823561"/>
            <a:ext cx="3119408" cy="250775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6" y="1817923"/>
            <a:ext cx="3119407" cy="2507759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42489" y="6425189"/>
            <a:ext cx="400050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7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67510" y="1077570"/>
            <a:ext cx="6727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Precision: Counting rate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右箭头 38"/>
          <p:cNvSpPr/>
          <p:nvPr/>
        </p:nvSpPr>
        <p:spPr bwMode="auto">
          <a:xfrm>
            <a:off x="3799280" y="2849956"/>
            <a:ext cx="1189864" cy="264103"/>
          </a:xfrm>
          <a:prstGeom prst="rightArrow">
            <a:avLst/>
          </a:prstGeom>
          <a:solidFill>
            <a:srgbClr val="0070C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728116" y="2337693"/>
            <a:ext cx="1229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Adding</a:t>
            </a:r>
            <a:endParaRPr lang="en-US" altLang="zh-CN" sz="2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counts</a:t>
            </a:r>
            <a:endParaRPr lang="en-US" altLang="zh-CN" sz="2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98104" y="3569371"/>
            <a:ext cx="1451456" cy="380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7030A0"/>
                </a:solidFill>
              </a:rPr>
              <a:t>2.83 </a:t>
            </a:r>
            <a:r>
              <a:rPr lang="en-US" altLang="zh-CN" dirty="0" err="1">
                <a:solidFill>
                  <a:srgbClr val="7030A0"/>
                </a:solidFill>
              </a:rPr>
              <a:t>MEvents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736205" y="3538022"/>
            <a:ext cx="1660476" cy="380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7030A0"/>
                </a:solidFill>
              </a:rPr>
              <a:t>97.97 </a:t>
            </a:r>
            <a:r>
              <a:rPr lang="en-US" altLang="zh-CN" dirty="0" err="1">
                <a:solidFill>
                  <a:srgbClr val="7030A0"/>
                </a:solidFill>
              </a:rPr>
              <a:t>MEvents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8104" y="2293537"/>
            <a:ext cx="1451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1 detector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5631145" y="2368230"/>
            <a:ext cx="160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48 detectors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6140" y="5435998"/>
            <a:ext cx="7749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Covering a large solid angle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Highly segmented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Short dead time to tolerate high muon beam intensity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99665" y="4581952"/>
            <a:ext cx="6397016" cy="7471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Cormorant Garamond SemiBold" panose="00000700000000000000" pitchFamily="2" charset="0"/>
              </a:rPr>
              <a:t>Requirements for spectrometers:</a:t>
            </a:r>
            <a:endParaRPr lang="zh-CN" altLang="en-US" sz="2800" b="1" dirty="0">
              <a:solidFill>
                <a:schemeClr val="bg1"/>
              </a:solidFill>
              <a:latin typeface="Cormorant Garamond SemiBold" panose="00000700000000000000" pitchFamily="2" charset="0"/>
            </a:endParaRPr>
          </a:p>
        </p:txBody>
      </p:sp>
      <p:sp>
        <p:nvSpPr>
          <p:cNvPr id="55" name="标题 1"/>
          <p:cNvSpPr txBox="1">
            <a:spLocks/>
          </p:cNvSpPr>
          <p:nvPr/>
        </p:nvSpPr>
        <p:spPr>
          <a:xfrm>
            <a:off x="401936" y="0"/>
            <a:ext cx="8258175" cy="1025582"/>
          </a:xfrm>
          <a:prstGeom prst="rect">
            <a:avLst/>
          </a:prstGeo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1 Design of muSR spectrometers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87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3" grpId="0" animBg="1"/>
      <p:bldP spid="44" grpId="0" animBg="1"/>
      <p:bldP spid="7" grpId="0"/>
      <p:bldP spid="53" grpId="0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43950" y="6435724"/>
            <a:ext cx="400050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8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311835" y="1036381"/>
            <a:ext cx="5730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Precision: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636" y="1687737"/>
            <a:ext cx="2452387" cy="181052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473" y="1692145"/>
            <a:ext cx="2344368" cy="180612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14" descr="precess_fas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6222">
            <a:off x="3717344" y="1854035"/>
            <a:ext cx="437687" cy="53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箭头连接符 2"/>
          <p:cNvCxnSpPr/>
          <p:nvPr/>
        </p:nvCxnSpPr>
        <p:spPr>
          <a:xfrm>
            <a:off x="3631212" y="1873062"/>
            <a:ext cx="5718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020676" y="1687737"/>
            <a:ext cx="69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ZF/LF</a:t>
            </a:r>
            <a:endParaRPr lang="zh-CN" altLang="en-US" dirty="0"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562" y="3627042"/>
            <a:ext cx="2459461" cy="1829451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6474" y="3698184"/>
            <a:ext cx="2344368" cy="177300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4" name="直接箭头连接符 53"/>
          <p:cNvCxnSpPr/>
          <p:nvPr/>
        </p:nvCxnSpPr>
        <p:spPr>
          <a:xfrm flipV="1">
            <a:off x="3664035" y="3698184"/>
            <a:ext cx="0" cy="4735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/>
        </p:nvSpPr>
        <p:spPr>
          <a:xfrm>
            <a:off x="3220871" y="3747005"/>
            <a:ext cx="69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TF</a:t>
            </a:r>
            <a:endParaRPr lang="zh-CN" altLang="en-US" dirty="0"/>
          </a:p>
        </p:txBody>
      </p:sp>
      <p:pic>
        <p:nvPicPr>
          <p:cNvPr id="56" name="Picture 14" descr="precess_fas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6933">
            <a:off x="3745486" y="3671985"/>
            <a:ext cx="437687" cy="53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右箭头 56"/>
          <p:cNvSpPr/>
          <p:nvPr/>
        </p:nvSpPr>
        <p:spPr>
          <a:xfrm>
            <a:off x="4640859" y="2430249"/>
            <a:ext cx="755778" cy="469470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右箭头 57"/>
          <p:cNvSpPr/>
          <p:nvPr/>
        </p:nvSpPr>
        <p:spPr>
          <a:xfrm>
            <a:off x="4640859" y="4304972"/>
            <a:ext cx="755778" cy="55942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38432" y="6102246"/>
            <a:ext cx="7897114" cy="72223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</a:t>
            </a:r>
            <a:r>
              <a:rPr lang="en-US" altLang="zh-CN" sz="2400" b="1" baseline="-25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0</a:t>
            </a:r>
            <a:r>
              <a:rPr lang="en-US" altLang="zh-CN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is the intrinsic asymmetry of a </a:t>
            </a:r>
            <a:r>
              <a:rPr lang="el-GR" altLang="zh-CN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μ</a:t>
            </a:r>
            <a:r>
              <a:rPr lang="en-US" altLang="zh-CN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SR spectrometer!</a:t>
            </a:r>
            <a:endParaRPr lang="zh-CN" altLang="en-US" sz="2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3020676" y="5484998"/>
                <a:ext cx="3782509" cy="6283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b="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zh-CN" altLang="en-US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[1+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𝑒𝑥𝑝</m:t>
                          </m:r>
                        </m:sup>
                      </m:sSup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676" y="5484998"/>
                <a:ext cx="3782509" cy="62831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标题 1"/>
          <p:cNvSpPr txBox="1">
            <a:spLocks/>
          </p:cNvSpPr>
          <p:nvPr/>
        </p:nvSpPr>
        <p:spPr>
          <a:xfrm>
            <a:off x="401936" y="0"/>
            <a:ext cx="8258175" cy="1025582"/>
          </a:xfrm>
          <a:prstGeom prst="rect">
            <a:avLst/>
          </a:prstGeo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1 Design of muSR spectrometers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74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5" grpId="0"/>
      <p:bldP spid="57" grpId="0" animBg="1"/>
      <p:bldP spid="58" grpId="0" animBg="1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1718" y="6401685"/>
            <a:ext cx="400050" cy="422276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fld id="{74F3B82F-3303-4E93-9800-9FAA5F26E863}" type="slidenum">
              <a:rPr lang="zh-CN" altLang="en-US" sz="2800" b="1" smtClean="0">
                <a:solidFill>
                  <a:schemeClr val="tx1"/>
                </a:solidFill>
                <a:latin typeface="Myriad Pro" panose="020B0503030403020204" pitchFamily="34" charset="0"/>
              </a:rPr>
              <a:pPr algn="ctr"/>
              <a:t>9</a:t>
            </a:fld>
            <a:endParaRPr lang="zh-CN" altLang="en-US" sz="28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96" y="1830805"/>
            <a:ext cx="4137849" cy="319239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76092" y="5499345"/>
            <a:ext cx="8218190" cy="10816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As the time width of muon pulses is large, the amplitude (asymmetry) </a:t>
            </a: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of muon spin oscillation </a:t>
            </a:r>
            <a:r>
              <a:rPr lang="en-US" altLang="zh-CN" sz="24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dephase</a:t>
            </a:r>
            <a:r>
              <a:rPr lang="en-US" altLang="zh-CN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altLang="zh-CN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(reduces).</a:t>
            </a:r>
            <a:endParaRPr lang="zh-CN" alt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319138" y="2535525"/>
            <a:ext cx="334978" cy="1539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2654116" y="2689434"/>
            <a:ext cx="460784" cy="153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3114900" y="2843343"/>
            <a:ext cx="939800" cy="1539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2319138" y="3718988"/>
            <a:ext cx="334978" cy="1539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2654116" y="3563358"/>
            <a:ext cx="460784" cy="153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3114900" y="3409449"/>
            <a:ext cx="939800" cy="1539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1494488" y="2535525"/>
            <a:ext cx="334978" cy="1539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1033704" y="2689434"/>
            <a:ext cx="460784" cy="153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93904" y="2843342"/>
            <a:ext cx="939800" cy="1539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1494488" y="3718988"/>
            <a:ext cx="334978" cy="1539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1020782" y="3563357"/>
            <a:ext cx="460784" cy="153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68060" y="3409448"/>
            <a:ext cx="939800" cy="1539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2061276" y="3027637"/>
            <a:ext cx="54321" cy="36367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右箭头 59"/>
          <p:cNvSpPr/>
          <p:nvPr/>
        </p:nvSpPr>
        <p:spPr>
          <a:xfrm>
            <a:off x="376092" y="3160180"/>
            <a:ext cx="1685184" cy="8266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947736" y="2819914"/>
            <a:ext cx="1067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muons</a:t>
            </a:r>
            <a:endParaRPr lang="zh-CN" alt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1527550" y="3262316"/>
            <a:ext cx="1067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sample</a:t>
            </a:r>
            <a:endParaRPr lang="zh-CN" alt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93904" y="1987900"/>
            <a:ext cx="4022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Arrangement of EMU spectrometer</a:t>
            </a:r>
            <a:endParaRPr lang="zh-CN" alt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4" name="标题 1"/>
          <p:cNvSpPr txBox="1">
            <a:spLocks/>
          </p:cNvSpPr>
          <p:nvPr/>
        </p:nvSpPr>
        <p:spPr>
          <a:xfrm>
            <a:off x="401936" y="0"/>
            <a:ext cx="8258175" cy="1025582"/>
          </a:xfrm>
          <a:prstGeom prst="rect">
            <a:avLst/>
          </a:prstGeo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spc="-100" smtClean="0">
                <a:solidFill>
                  <a:schemeClr val="bg1"/>
                </a:solidFill>
                <a:latin typeface="Myriad Pro" panose="020B0503030403020204" pitchFamily="34" charset="0"/>
                <a:cs typeface="Segoe UI Semilight" panose="020B0402040204020203" pitchFamily="34" charset="0"/>
              </a:rPr>
              <a:t>1 Design of muSR spectrometers</a:t>
            </a:r>
            <a:endParaRPr lang="en-US" altLang="zh-CN" sz="3600" spc="-100" dirty="0">
              <a:solidFill>
                <a:schemeClr val="bg1"/>
              </a:solidFill>
              <a:latin typeface="Myriad Pro" panose="020B05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1504369" y="1032490"/>
            <a:ext cx="6488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Precision: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98239" y="2025366"/>
            <a:ext cx="958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quartz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76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3387</TotalTime>
  <Words>1326</Words>
  <Application>Microsoft Office PowerPoint</Application>
  <PresentationFormat>全屏显示(4:3)</PresentationFormat>
  <Paragraphs>333</Paragraphs>
  <Slides>35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2" baseType="lpstr">
      <vt:lpstr>黑体</vt:lpstr>
      <vt:lpstr>宋体</vt:lpstr>
      <vt:lpstr>微软雅黑</vt:lpstr>
      <vt:lpstr>Arial</vt:lpstr>
      <vt:lpstr>Calibri</vt:lpstr>
      <vt:lpstr>Calibri Light</vt:lpstr>
      <vt:lpstr>Cambria Math</vt:lpstr>
      <vt:lpstr>Cormorant Garamond SemiBold</vt:lpstr>
      <vt:lpstr>Myriad Pro</vt:lpstr>
      <vt:lpstr>Segoe UI Black</vt:lpstr>
      <vt:lpstr>Segoe UI Semilight</vt:lpstr>
      <vt:lpstr>Symbol</vt:lpstr>
      <vt:lpstr>Times New Roman</vt:lpstr>
      <vt:lpstr>Trebuchet MS</vt:lpstr>
      <vt:lpstr>Wingdings</vt:lpstr>
      <vt:lpstr>Wingdings 2</vt:lpstr>
      <vt:lpstr>Office 主题</vt:lpstr>
      <vt:lpstr>Design of EMuS μSR spectrometers and prototype development</vt:lpstr>
      <vt:lpstr>Outline</vt:lpstr>
      <vt:lpstr>Outline</vt:lpstr>
      <vt:lpstr>1 Design of muSR spectrometers</vt:lpstr>
      <vt:lpstr>1 Design of muSR spectrometers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 Design of muSR spectrometers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2 Development of the first Chinese μSR spectrometer prototype</vt:lpstr>
      <vt:lpstr>2 Development of the first Chinese μSR spectrometer prototype</vt:lpstr>
      <vt:lpstr>2 Development of the first Chinese μSR spectrometer prototype</vt:lpstr>
      <vt:lpstr>2 Development of the first Chinese μSR spectrometer prototype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ustc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EMuS muSR spectrometers and prototype development</dc:title>
  <dc:creator>panzw14</dc:creator>
  <cp:lastModifiedBy>panzw14</cp:lastModifiedBy>
  <cp:revision>122</cp:revision>
  <dcterms:created xsi:type="dcterms:W3CDTF">2019-12-10T00:56:14Z</dcterms:created>
  <dcterms:modified xsi:type="dcterms:W3CDTF">2019-12-13T08:11:52Z</dcterms:modified>
</cp:coreProperties>
</file>