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69" r:id="rId2"/>
    <p:sldId id="471" r:id="rId3"/>
    <p:sldId id="526" r:id="rId4"/>
    <p:sldId id="490" r:id="rId5"/>
    <p:sldId id="492" r:id="rId6"/>
    <p:sldId id="611" r:id="rId7"/>
    <p:sldId id="615" r:id="rId8"/>
    <p:sldId id="608" r:id="rId9"/>
    <p:sldId id="598" r:id="rId10"/>
    <p:sldId id="495" r:id="rId11"/>
    <p:sldId id="600" r:id="rId12"/>
    <p:sldId id="601" r:id="rId13"/>
    <p:sldId id="599" r:id="rId14"/>
    <p:sldId id="607" r:id="rId15"/>
    <p:sldId id="610" r:id="rId16"/>
    <p:sldId id="609" r:id="rId17"/>
    <p:sldId id="605" r:id="rId18"/>
    <p:sldId id="616" r:id="rId19"/>
    <p:sldId id="612" r:id="rId20"/>
    <p:sldId id="613" r:id="rId21"/>
    <p:sldId id="606" r:id="rId22"/>
    <p:sldId id="603" r:id="rId23"/>
    <p:sldId id="587" r:id="rId24"/>
    <p:sldId id="517" r:id="rId25"/>
    <p:sldId id="503" r:id="rId26"/>
    <p:sldId id="614" r:id="rId27"/>
  </p:sldIdLst>
  <p:sldSz cx="12192000" cy="6858000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913231F-5C0D-6C48-991F-0814E758C71D}">
          <p14:sldIdLst>
            <p14:sldId id="469"/>
            <p14:sldId id="471"/>
            <p14:sldId id="526"/>
            <p14:sldId id="490"/>
            <p14:sldId id="492"/>
            <p14:sldId id="611"/>
            <p14:sldId id="615"/>
            <p14:sldId id="608"/>
            <p14:sldId id="598"/>
            <p14:sldId id="495"/>
            <p14:sldId id="600"/>
            <p14:sldId id="601"/>
            <p14:sldId id="599"/>
            <p14:sldId id="607"/>
            <p14:sldId id="610"/>
            <p14:sldId id="609"/>
            <p14:sldId id="605"/>
            <p14:sldId id="616"/>
            <p14:sldId id="612"/>
            <p14:sldId id="613"/>
            <p14:sldId id="606"/>
            <p14:sldId id="603"/>
            <p14:sldId id="587"/>
            <p14:sldId id="517"/>
            <p14:sldId id="503"/>
            <p14:sldId id="6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8"/>
    <a:srgbClr val="0000FF"/>
    <a:srgbClr val="0F0F9F"/>
    <a:srgbClr val="5555BB"/>
    <a:srgbClr val="ED7D31"/>
    <a:srgbClr val="D030B0"/>
    <a:srgbClr val="92ACA9"/>
    <a:srgbClr val="1F497D"/>
    <a:srgbClr val="2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1" autoAdjust="0"/>
    <p:restoredTop sz="93096" autoAdjust="0"/>
  </p:normalViewPr>
  <p:slideViewPr>
    <p:cSldViewPr snapToGrid="0" snapToObjects="1">
      <p:cViewPr>
        <p:scale>
          <a:sx n="66" d="100"/>
          <a:sy n="66" d="100"/>
        </p:scale>
        <p:origin x="883" y="2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ED013-6C45-2048-9533-874BD3EB882B}" type="datetimeFigureOut">
              <a:rPr lang="fr-FR" smtClean="0"/>
              <a:t>14/12/2019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2255D-3E22-9F4D-86C7-6109B4051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5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B384-555D-E745-8B2E-782018C8B8E5}" type="datetimeFigureOut">
              <a:rPr lang="fr-FR" smtClean="0"/>
              <a:t>14/12/2019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BEB-34B8-CC40-BBA8-762ACFCEE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41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9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3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7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EMuS20190510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EMuS20190510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EMuS20190510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4.e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360864"/>
            <a:ext cx="3939307" cy="155896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64" y="2083005"/>
            <a:ext cx="10537767" cy="7535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EMuS: Neutrinos for cross section measurements @ 25 kW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2597" y="2768200"/>
            <a:ext cx="596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Nikos IHEP/CAS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68648" y="3044158"/>
            <a:ext cx="8229600" cy="1666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10" name="Image 6" descr="Screen Shot 2015-07-07 at 4.4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29" y="538491"/>
            <a:ext cx="3448899" cy="626433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8" y="420977"/>
            <a:ext cx="1383777" cy="48372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1"/>
          <a:stretch/>
        </p:blipFill>
        <p:spPr>
          <a:xfrm>
            <a:off x="8700853" y="4112062"/>
            <a:ext cx="3255818" cy="161173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" y="3501869"/>
            <a:ext cx="3775891" cy="266683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50" y="3805714"/>
            <a:ext cx="3259773" cy="227155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4947665" y="5286157"/>
            <a:ext cx="193047" cy="8534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91356" y="5804927"/>
            <a:ext cx="1028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EMuS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/>
          <a:stretch/>
        </p:blipFill>
        <p:spPr>
          <a:xfrm>
            <a:off x="6014591" y="1630269"/>
            <a:ext cx="5853925" cy="358136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"/>
          <a:stretch/>
        </p:blipFill>
        <p:spPr>
          <a:xfrm>
            <a:off x="457093" y="1653100"/>
            <a:ext cx="4813026" cy="343761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5179410" y="2210076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72054" y="5217210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67" y="1301597"/>
            <a:ext cx="50246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π+</a:t>
            </a:r>
            <a:r>
              <a:rPr lang="en-US" sz="1600" dirty="0" smtClean="0"/>
              <a:t> entering MS1 as function for different tapers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810564" y="3290644"/>
            <a:ext cx="978408" cy="258593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1339" y="1337930"/>
            <a:ext cx="4384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T “slower”, 4.5 T “faster” taper variations</a:t>
            </a:r>
            <a:endParaRPr lang="en-US" sz="16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-49164" y="42989"/>
            <a:ext cx="11887200" cy="66975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		Field tuning for </a:t>
            </a:r>
            <a:r>
              <a:rPr lang="el-GR" sz="2400" dirty="0" smtClean="0">
                <a:solidFill>
                  <a:schemeClr val="accent6"/>
                </a:solidFill>
              </a:rPr>
              <a:t>π+ </a:t>
            </a:r>
            <a:r>
              <a:rPr lang="en-US" sz="2400" dirty="0" smtClean="0">
                <a:solidFill>
                  <a:schemeClr val="accent6"/>
                </a:solidFill>
              </a:rPr>
              <a:t>collection at MS1 for decay muons &amp; neutrinos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28074" y="2041092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0889" y="5032598"/>
            <a:ext cx="69923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 in m</a:t>
            </a: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921564" y="1764322"/>
            <a:ext cx="0" cy="31538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88267" y="4280075"/>
            <a:ext cx="149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l-GR" sz="1400" dirty="0" smtClean="0"/>
              <a:t>00</a:t>
            </a:r>
            <a:r>
              <a:rPr lang="en-US" sz="1400" dirty="0" smtClean="0"/>
              <a:t> MeV/c</a:t>
            </a:r>
          </a:p>
          <a:p>
            <a:r>
              <a:rPr lang="el-GR" sz="1400" dirty="0" smtClean="0"/>
              <a:t> </a:t>
            </a:r>
            <a:r>
              <a:rPr lang="en-US" sz="1400" dirty="0" smtClean="0"/>
              <a:t>-&gt; </a:t>
            </a:r>
            <a:r>
              <a:rPr lang="el-GR" sz="1400" dirty="0" smtClean="0"/>
              <a:t>μ</a:t>
            </a:r>
            <a:r>
              <a:rPr lang="el-GR" altLang="zh-CN" sz="1400" dirty="0" smtClean="0"/>
              <a:t>+ </a:t>
            </a:r>
            <a:r>
              <a:rPr lang="en-US" sz="1400" dirty="0" smtClean="0"/>
              <a:t>45 MeV/c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813157" y="1840745"/>
            <a:ext cx="0" cy="31693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807585" y="2243979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 MeV/c</a:t>
            </a:r>
            <a:endParaRPr lang="el-GR" sz="1400" dirty="0" smtClean="0"/>
          </a:p>
          <a:p>
            <a:r>
              <a:rPr lang="el-GR" sz="1400" dirty="0"/>
              <a:t> </a:t>
            </a:r>
            <a:r>
              <a:rPr lang="el-GR" sz="1400" dirty="0" smtClean="0"/>
              <a:t> -&gt; </a:t>
            </a:r>
            <a:r>
              <a:rPr lang="el-GR" sz="1400" dirty="0"/>
              <a:t>μ</a:t>
            </a:r>
            <a:r>
              <a:rPr lang="el-GR" altLang="zh-CN" sz="1400" dirty="0" smtClean="0"/>
              <a:t>+ </a:t>
            </a:r>
            <a:r>
              <a:rPr lang="el-GR" sz="1400" dirty="0" smtClean="0"/>
              <a:t>450 </a:t>
            </a:r>
            <a:r>
              <a:rPr lang="en-US" sz="1400" dirty="0" smtClean="0"/>
              <a:t>MeV/c</a:t>
            </a:r>
            <a:r>
              <a:rPr lang="el-GR" sz="1400" dirty="0" smtClean="0"/>
              <a:t>  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761989" y="1764322"/>
            <a:ext cx="0" cy="32322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76539" y="1840745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l-GR" sz="1400" dirty="0" smtClean="0"/>
          </a:p>
          <a:p>
            <a:r>
              <a:rPr lang="el-GR" sz="1400" dirty="0" smtClean="0"/>
              <a:t> </a:t>
            </a:r>
            <a:r>
              <a:rPr lang="en-US" sz="1400" dirty="0" smtClean="0"/>
              <a:t>-&gt; </a:t>
            </a:r>
            <a:r>
              <a:rPr lang="el-GR" sz="1400" dirty="0"/>
              <a:t>μ</a:t>
            </a:r>
            <a:r>
              <a:rPr lang="el-GR" altLang="zh-CN" sz="1400" dirty="0"/>
              <a:t>+ </a:t>
            </a:r>
            <a:r>
              <a:rPr lang="el-GR" altLang="zh-CN" sz="1400" dirty="0" smtClean="0"/>
              <a:t>150</a:t>
            </a:r>
            <a:r>
              <a:rPr lang="en-US" sz="1400" dirty="0" smtClean="0"/>
              <a:t> MeV/c</a:t>
            </a:r>
            <a:endParaRPr lang="en-US" sz="14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63452"/>
              </p:ext>
            </p:extLst>
          </p:nvPr>
        </p:nvGraphicFramePr>
        <p:xfrm>
          <a:off x="3367197" y="5448861"/>
          <a:ext cx="5895766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179"/>
                <a:gridCol w="1097529"/>
                <a:gridCol w="1097529"/>
                <a:gridCol w="1097529"/>
              </a:tblGrid>
              <a:tr h="16327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emittance </a:t>
                      </a:r>
                      <a:r>
                        <a:rPr lang="el-GR" sz="1400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mm mrad</a:t>
                      </a:r>
                      <a:r>
                        <a:rPr lang="el-GR" sz="1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100000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1632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(MeV/c) ± 10%</a:t>
                      </a:r>
                      <a:endParaRPr lang="en-US" sz="140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260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450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63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intensity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</a:rPr>
                        <a:t>π+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(x10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4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6327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stat. error</a:t>
                      </a:r>
                      <a:r>
                        <a:rPr lang="en-US" sz="1400" baseline="0" dirty="0" smtClean="0"/>
                        <a:t> ~ 3%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293443" y="2981465"/>
            <a:ext cx="177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100000</a:t>
            </a:r>
            <a:r>
              <a:rPr lang="el-GR" sz="1400" dirty="0" smtClean="0">
                <a:solidFill>
                  <a:srgbClr val="FF0000"/>
                </a:solidFill>
              </a:rPr>
              <a:t> π</a:t>
            </a:r>
            <a:r>
              <a:rPr lang="en-US" sz="1400" dirty="0" smtClean="0">
                <a:solidFill>
                  <a:srgbClr val="FF0000"/>
                </a:solidFill>
              </a:rPr>
              <a:t> mm mrad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06" y="734495"/>
            <a:ext cx="5543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Reference 5 </a:t>
            </a:r>
            <a:r>
              <a:rPr lang="en-US" dirty="0"/>
              <a:t>T and 4.5 T </a:t>
            </a:r>
            <a:r>
              <a:rPr lang="en-US" dirty="0" smtClean="0"/>
              <a:t>fields for  </a:t>
            </a:r>
            <a:r>
              <a:rPr lang="el-GR" dirty="0"/>
              <a:t>π</a:t>
            </a:r>
            <a:r>
              <a:rPr lang="en-US" dirty="0"/>
              <a:t>+ </a:t>
            </a:r>
            <a:r>
              <a:rPr lang="en-US" dirty="0" smtClean="0"/>
              <a:t>collection: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2" y="1323571"/>
            <a:ext cx="5175226" cy="360632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39" y="169412"/>
            <a:ext cx="10972800" cy="61377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is a lack of low energy neutrino cross section measurement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85" y="2177011"/>
            <a:ext cx="5006774" cy="369602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41120" y="963315"/>
            <a:ext cx="36231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PDG/Particle Data Group - 2019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43883" y="1841354"/>
            <a:ext cx="35589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PDG/Particle Data Group - past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6439" y="5965410"/>
            <a:ext cx="7439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is a lack of cross sections measurements below 0.300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“CCQE” only region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360920" y="4842072"/>
            <a:ext cx="558477" cy="8534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71600" y="4023360"/>
            <a:ext cx="335280" cy="85344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40158" y="539505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13847" y="461855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measurement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80" y="187682"/>
            <a:ext cx="10972800" cy="65858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EMuS neutrino beam might be able to solve the lack of those low energy cross sections</a:t>
            </a:r>
            <a:endParaRPr lang="en-US" sz="20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38" y="2643206"/>
            <a:ext cx="3396382" cy="225194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61739" y="3219137"/>
            <a:ext cx="4152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 </a:t>
            </a:r>
            <a:r>
              <a:rPr lang="en-US" sz="1400" dirty="0"/>
              <a:t>m superconducting transport </a:t>
            </a:r>
            <a:r>
              <a:rPr lang="en-US" sz="1400" dirty="0" smtClean="0"/>
              <a:t>solenoids (3 T)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955" t="48182" r="-1"/>
          <a:stretch/>
        </p:blipFill>
        <p:spPr>
          <a:xfrm rot="941918">
            <a:off x="3845210" y="3421953"/>
            <a:ext cx="459409" cy="556655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3004045" y="392840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“Surface” </a:t>
            </a:r>
            <a:r>
              <a:rPr lang="en-US" sz="1400" dirty="0"/>
              <a:t>muon 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49" y="3446306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pion decay section </a:t>
            </a:r>
            <a:r>
              <a:rPr lang="en-US" sz="1400" dirty="0" smtClean="0"/>
              <a:t>-&gt; muons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62800" y="4788120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Decay muon section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4921" y="2906978"/>
            <a:ext cx="537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Charge/momentum selection for </a:t>
            </a:r>
            <a:r>
              <a:rPr lang="en-US" sz="1400" dirty="0" smtClean="0"/>
              <a:t>surface muons/pions (100%)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817324" y="4183605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selection, </a:t>
            </a:r>
          </a:p>
          <a:p>
            <a:r>
              <a:rPr lang="en-US" sz="1400" dirty="0"/>
              <a:t>decay muons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4095" y="2247111"/>
            <a:ext cx="30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Superconducting Capture Solenoid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8025" y="2473981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5T -&gt; 3 T</a:t>
            </a:r>
            <a:endParaRPr lang="en-US" sz="14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347388" y="3963051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4413" y="4094334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Detector, 3 m away 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rom selection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3587" y="5633314"/>
            <a:ext cx="94648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Aim is to investigate the neutrinos 3 m away from pion decay section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if there are sufficient CCQE for a cross section measurement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6055" y="1471722"/>
            <a:ext cx="533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EMuS layout parameters with FLUKA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45" y="504238"/>
            <a:ext cx="4661995" cy="403162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" y="504238"/>
            <a:ext cx="4815253" cy="406854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03" y="0"/>
            <a:ext cx="10972800" cy="43137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neutrino beam from </a:t>
            </a:r>
            <a:r>
              <a:rPr lang="el-GR" sz="2400" dirty="0" smtClean="0"/>
              <a:t>π+</a:t>
            </a:r>
            <a:r>
              <a:rPr lang="en-US" sz="2400" dirty="0" smtClean="0"/>
              <a:t> </a:t>
            </a:r>
            <a:r>
              <a:rPr lang="el-GR" sz="2400" dirty="0" smtClean="0"/>
              <a:t>/</a:t>
            </a:r>
            <a:r>
              <a:rPr lang="en-US" sz="2400" dirty="0" smtClean="0"/>
              <a:t> no momentum selection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93308"/>
              </p:ext>
            </p:extLst>
          </p:nvPr>
        </p:nvGraphicFramePr>
        <p:xfrm>
          <a:off x="244409" y="4731204"/>
          <a:ext cx="679433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963"/>
                <a:gridCol w="1376822"/>
                <a:gridCol w="1540929"/>
                <a:gridCol w="1214311"/>
                <a:gridCol w="1214311"/>
              </a:tblGrid>
              <a:tr h="1978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~1%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stat. error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l-GR" sz="1600" baseline="-25000" dirty="0" smtClean="0"/>
                        <a:t>ν</a:t>
                      </a:r>
                      <a:r>
                        <a:rPr lang="en-US" sz="1600" baseline="0" dirty="0" smtClean="0"/>
                        <a:t> (x10</a:t>
                      </a:r>
                      <a:r>
                        <a:rPr lang="en-US" sz="1600" baseline="30000" dirty="0" smtClean="0"/>
                        <a:t>13</a:t>
                      </a:r>
                      <a:r>
                        <a:rPr lang="en-US" sz="1600" baseline="0" dirty="0" smtClean="0"/>
                        <a:t>) / cm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 / 200 days 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CC / ton / 200 days 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flux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events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l-GR" sz="1600" baseline="-25000" dirty="0" smtClean="0"/>
                        <a:t>μ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93.7%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7725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l-GR" sz="1600" baseline="-25000" dirty="0" smtClean="0"/>
                        <a:t>μ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e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0.21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e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5990" y="5653396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08347" y="6319312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9173" y="4460157"/>
            <a:ext cx="81945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25 kW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62967" y="795067"/>
            <a:ext cx="248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lux </a:t>
            </a:r>
            <a:r>
              <a:rPr lang="el-GR" sz="1600" dirty="0"/>
              <a:t>ν</a:t>
            </a:r>
            <a:r>
              <a:rPr lang="el-GR" sz="1600" baseline="-25000" dirty="0"/>
              <a:t>μ</a:t>
            </a:r>
            <a:r>
              <a:rPr lang="en-US" sz="1600" baseline="-25000" dirty="0"/>
              <a:t> </a:t>
            </a:r>
            <a:r>
              <a:rPr lang="en-US" sz="1600" dirty="0"/>
              <a:t> , </a:t>
            </a:r>
            <a:r>
              <a:rPr lang="el-GR" sz="1600" dirty="0"/>
              <a:t>&lt;</a:t>
            </a:r>
            <a:r>
              <a:rPr lang="en-US" sz="1600" dirty="0"/>
              <a:t>E</a:t>
            </a:r>
            <a:r>
              <a:rPr lang="el-GR" sz="1600" baseline="-25000" dirty="0"/>
              <a:t>ν</a:t>
            </a:r>
            <a:r>
              <a:rPr lang="el-GR" sz="1600" dirty="0"/>
              <a:t>&gt; ~ </a:t>
            </a:r>
            <a:r>
              <a:rPr lang="en-US" sz="1600" dirty="0" smtClean="0"/>
              <a:t>150</a:t>
            </a:r>
            <a:r>
              <a:rPr lang="el-GR" sz="1600" dirty="0" smtClean="0"/>
              <a:t> </a:t>
            </a:r>
            <a:r>
              <a:rPr lang="en-US" sz="1600" dirty="0"/>
              <a:t>MeV</a:t>
            </a:r>
            <a:r>
              <a:rPr lang="el-GR" sz="1600" dirty="0"/>
              <a:t>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313333" y="769961"/>
            <a:ext cx="248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CC </a:t>
            </a:r>
            <a:r>
              <a:rPr lang="el-GR" sz="1600" dirty="0" smtClean="0"/>
              <a:t>ν</a:t>
            </a:r>
            <a:r>
              <a:rPr lang="el-GR" sz="1600" baseline="-25000" dirty="0" smtClean="0"/>
              <a:t>μ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, </a:t>
            </a:r>
            <a:r>
              <a:rPr lang="el-GR" sz="1600" dirty="0"/>
              <a:t>&lt;</a:t>
            </a:r>
            <a:r>
              <a:rPr lang="en-US" sz="1600" dirty="0"/>
              <a:t>E</a:t>
            </a:r>
            <a:r>
              <a:rPr lang="el-GR" sz="1600" baseline="-25000" dirty="0"/>
              <a:t>ν</a:t>
            </a:r>
            <a:r>
              <a:rPr lang="el-GR" sz="1600" dirty="0"/>
              <a:t>&gt; ~ </a:t>
            </a:r>
            <a:r>
              <a:rPr lang="en-US" sz="1600" dirty="0" smtClean="0"/>
              <a:t>260</a:t>
            </a:r>
            <a:r>
              <a:rPr lang="el-GR" sz="1600" dirty="0" smtClean="0"/>
              <a:t> </a:t>
            </a:r>
            <a:r>
              <a:rPr lang="en-US" sz="1600" dirty="0"/>
              <a:t>MeV</a:t>
            </a:r>
            <a:r>
              <a:rPr lang="el-GR" sz="1600" dirty="0"/>
              <a:t>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58" y="5211374"/>
            <a:ext cx="5001021" cy="94274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5598704" y="5005487"/>
            <a:ext cx="4337776" cy="8009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28278" y="4899390"/>
            <a:ext cx="27895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SBN detectors parameters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182886" y="2304739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ν</a:t>
            </a:r>
            <a:r>
              <a:rPr lang="el-GR" sz="1200" baseline="-25000" dirty="0">
                <a:solidFill>
                  <a:srgbClr val="FF0000"/>
                </a:solidFill>
              </a:rPr>
              <a:t>μ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6156" y="1598554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1E1EA5"/>
                </a:solidFill>
              </a:rPr>
              <a:t>ν</a:t>
            </a:r>
            <a:r>
              <a:rPr lang="en-US" sz="1200" baseline="-25000" dirty="0">
                <a:solidFill>
                  <a:srgbClr val="1E1EA5"/>
                </a:solidFill>
              </a:rPr>
              <a:t>e</a:t>
            </a:r>
            <a:endParaRPr lang="en-US" sz="1200" dirty="0">
              <a:solidFill>
                <a:srgbClr val="1E1EA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3998" y="2217998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1207" y="2024305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ν</a:t>
            </a:r>
            <a:r>
              <a:rPr lang="el-GR" sz="1200" baseline="-25000" dirty="0">
                <a:solidFill>
                  <a:srgbClr val="FF0000"/>
                </a:solidFill>
              </a:rPr>
              <a:t>μ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6982" y="2714700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1E1EA5"/>
                </a:solidFill>
              </a:rPr>
              <a:t>ν</a:t>
            </a:r>
            <a:r>
              <a:rPr lang="en-US" sz="1200" baseline="-25000" dirty="0">
                <a:solidFill>
                  <a:srgbClr val="1E1EA5"/>
                </a:solidFill>
              </a:rPr>
              <a:t>e</a:t>
            </a:r>
            <a:endParaRPr lang="en-US" sz="1200" dirty="0">
              <a:solidFill>
                <a:srgbClr val="1E1E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0378" y="1940999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7404" y="6167250"/>
            <a:ext cx="40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is a potential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measuring cross sections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00097" y="1278238"/>
            <a:ext cx="2053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ν</a:t>
            </a:r>
            <a:r>
              <a:rPr lang="en-US" sz="1400" dirty="0" smtClean="0"/>
              <a:t> / cm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/</a:t>
            </a:r>
            <a:r>
              <a:rPr lang="en-US" sz="1400" baseline="30000" dirty="0" smtClean="0"/>
              <a:t> </a:t>
            </a:r>
            <a:r>
              <a:rPr lang="el-GR" sz="1400" dirty="0" smtClean="0"/>
              <a:t>0.02</a:t>
            </a:r>
            <a:r>
              <a:rPr lang="en-US" sz="1400" dirty="0" smtClean="0"/>
              <a:t> GeV bin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42786" y="1917516"/>
            <a:ext cx="3280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</a:t>
            </a:r>
            <a:r>
              <a:rPr lang="el-GR" sz="1400" dirty="0" smtClean="0"/>
              <a:t>ν</a:t>
            </a:r>
            <a:r>
              <a:rPr lang="en-US" sz="1400" dirty="0" smtClean="0"/>
              <a:t> / ton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/</a:t>
            </a:r>
            <a:r>
              <a:rPr lang="en-US" sz="1400" baseline="30000" dirty="0"/>
              <a:t> 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0.02 GeV bin / 200 days 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73003" y="4509233"/>
            <a:ext cx="7970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l-GR" sz="1400" baseline="-25000" dirty="0"/>
              <a:t>ν</a:t>
            </a:r>
            <a:r>
              <a:rPr lang="en-US" sz="1400" dirty="0" smtClean="0"/>
              <a:t> GeV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804612" y="4525362"/>
            <a:ext cx="7970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l-GR" sz="1400" baseline="-25000" dirty="0"/>
              <a:t>ν</a:t>
            </a:r>
            <a:r>
              <a:rPr lang="en-US" sz="1400" dirty="0" smtClean="0"/>
              <a:t> GeV 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4953" y="451346"/>
            <a:ext cx="5741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9069119" y="426255"/>
            <a:ext cx="7393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CCQE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 rot="373053">
            <a:off x="3388023" y="1589650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events = mass</a:t>
            </a:r>
            <a:r>
              <a:rPr lang="en-US" sz="1600" dirty="0"/>
              <a:t>* </a:t>
            </a:r>
            <a:r>
              <a:rPr lang="en-US" sz="1600" dirty="0" smtClean="0"/>
              <a:t>flux(E)*xs(E)*</a:t>
            </a:r>
            <a:r>
              <a:rPr lang="el-GR" sz="1600" dirty="0"/>
              <a:t>ε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(E)</a:t>
            </a:r>
            <a:endParaRPr lang="en-US" sz="16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044902" y="1784267"/>
            <a:ext cx="4604681" cy="54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9112736" y="635635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60211"/>
              </p:ext>
            </p:extLst>
          </p:nvPr>
        </p:nvGraphicFramePr>
        <p:xfrm>
          <a:off x="419645" y="5605494"/>
          <a:ext cx="7215593" cy="108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4701"/>
                <a:gridCol w="1030223"/>
                <a:gridCol w="1030223"/>
                <a:gridCol w="1030223"/>
                <a:gridCol w="1030223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Selectio</a:t>
                      </a:r>
                      <a:r>
                        <a:rPr lang="en-US" sz="1600" baseline="0" dirty="0" smtClean="0"/>
                        <a:t>n </a:t>
                      </a:r>
                      <a:r>
                        <a:rPr lang="el-GR" sz="1600" baseline="0" dirty="0" smtClean="0"/>
                        <a:t>π+, </a:t>
                      </a:r>
                      <a:r>
                        <a:rPr lang="en-US" sz="1600" dirty="0" smtClean="0"/>
                        <a:t>P</a:t>
                      </a:r>
                      <a:r>
                        <a:rPr lang="en-US" sz="1600" baseline="0" dirty="0" smtClean="0"/>
                        <a:t>(MeV/c)</a:t>
                      </a:r>
                      <a:r>
                        <a:rPr lang="el-GR" sz="1600" dirty="0" smtClean="0"/>
                        <a:t>  ±</a:t>
                      </a:r>
                      <a:r>
                        <a:rPr lang="el-GR" sz="1600" baseline="0" dirty="0" smtClean="0"/>
                        <a:t> 10 %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360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450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550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650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l-GR" sz="1600" baseline="-25000" dirty="0" smtClean="0"/>
                        <a:t>ν</a:t>
                      </a:r>
                      <a:r>
                        <a:rPr lang="en-US" sz="1600" baseline="0" dirty="0" smtClean="0"/>
                        <a:t> (x10</a:t>
                      </a:r>
                      <a:r>
                        <a:rPr lang="en-US" sz="1600" baseline="30000" dirty="0" smtClean="0"/>
                        <a:t>13</a:t>
                      </a:r>
                      <a:r>
                        <a:rPr lang="en-US" sz="1600" baseline="0" dirty="0" smtClean="0"/>
                        <a:t>) / cm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 / 200 days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0.92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CC </a:t>
                      </a:r>
                      <a:r>
                        <a:rPr lang="el-GR" sz="1600" dirty="0" smtClean="0"/>
                        <a:t>ν</a:t>
                      </a:r>
                      <a:r>
                        <a:rPr lang="el-GR" sz="1600" baseline="-25000" dirty="0" smtClean="0"/>
                        <a:t>μ</a:t>
                      </a:r>
                      <a:r>
                        <a:rPr lang="zh-CN" alt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/ ton / 200 days 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1658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50"/>
            <a:ext cx="10972800" cy="552721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with </a:t>
            </a:r>
            <a:r>
              <a:rPr lang="el-GR" sz="2400" dirty="0" smtClean="0"/>
              <a:t>π+</a:t>
            </a:r>
            <a:r>
              <a:rPr lang="en-US" sz="2400" dirty="0" smtClean="0"/>
              <a:t> momentum selection at the first bend </a:t>
            </a:r>
            <a:br>
              <a:rPr lang="en-US" sz="2400" dirty="0" smtClean="0"/>
            </a:br>
            <a:r>
              <a:rPr lang="en-US" sz="2400" dirty="0" smtClean="0"/>
              <a:t> narrow band beams (preliminary)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86439" y="6352254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1071" y="5552617"/>
            <a:ext cx="428267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Indication that can measure the </a:t>
            </a:r>
            <a:r>
              <a:rPr lang="el-GR" dirty="0"/>
              <a:t>ν</a:t>
            </a:r>
            <a:r>
              <a:rPr lang="el-GR" baseline="-25000" dirty="0"/>
              <a:t>μ</a:t>
            </a:r>
            <a:r>
              <a:rPr lang="en-US" baseline="-25000" dirty="0"/>
              <a:t> </a:t>
            </a:r>
            <a:r>
              <a:rPr lang="en-US" dirty="0" smtClean="0"/>
              <a:t>CCQE from 0.160 - 0.250 GeV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detector selection &amp; simulation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to fully determine the potential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3" y="687449"/>
            <a:ext cx="5166808" cy="455715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766774" y="1488848"/>
            <a:ext cx="20986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ν</a:t>
            </a:r>
            <a:r>
              <a:rPr lang="el-GR" sz="1400" baseline="-25000" dirty="0"/>
              <a:t>μ</a:t>
            </a:r>
            <a:r>
              <a:rPr lang="en-US" sz="1400" baseline="-25000" dirty="0"/>
              <a:t> </a:t>
            </a:r>
            <a:r>
              <a:rPr lang="en-US" sz="1400" dirty="0" smtClean="0"/>
              <a:t>/ cm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/</a:t>
            </a:r>
            <a:r>
              <a:rPr lang="en-US" sz="1400" baseline="30000" dirty="0" smtClean="0"/>
              <a:t> </a:t>
            </a:r>
            <a:r>
              <a:rPr lang="el-GR" sz="1400" dirty="0" smtClean="0"/>
              <a:t>0.02</a:t>
            </a:r>
            <a:r>
              <a:rPr lang="en-US" sz="1400" dirty="0" smtClean="0"/>
              <a:t> GeV bin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16843" y="5179793"/>
            <a:ext cx="7970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l-GR" sz="1400" baseline="-25000" dirty="0"/>
              <a:t>ν</a:t>
            </a:r>
            <a:r>
              <a:rPr lang="en-US" sz="1400" dirty="0" smtClean="0"/>
              <a:t> GeV 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8" y="1182683"/>
            <a:ext cx="4102963" cy="35116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59" y="1182683"/>
            <a:ext cx="4015554" cy="350382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4230113" y="2543209"/>
            <a:ext cx="33249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</a:t>
            </a:r>
            <a:r>
              <a:rPr lang="el-GR" sz="1400" dirty="0" smtClean="0"/>
              <a:t>ν</a:t>
            </a:r>
            <a:r>
              <a:rPr lang="el-GR" sz="1400" baseline="-25000" dirty="0" smtClean="0"/>
              <a:t>μ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/ ton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/</a:t>
            </a:r>
            <a:r>
              <a:rPr lang="en-US" sz="1400" baseline="30000" dirty="0"/>
              <a:t> 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0.02 GeV bin / 200 days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39863" y="4684558"/>
            <a:ext cx="7970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l-GR" sz="1400" baseline="-25000" dirty="0"/>
              <a:t>ν</a:t>
            </a:r>
            <a:r>
              <a:rPr lang="en-US" sz="1400" dirty="0" smtClean="0"/>
              <a:t> GeV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 rot="373053">
            <a:off x="2299243" y="1844073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events = mass</a:t>
            </a:r>
            <a:r>
              <a:rPr lang="en-US" sz="1600" dirty="0"/>
              <a:t>* </a:t>
            </a:r>
            <a:r>
              <a:rPr lang="en-US" sz="1600" dirty="0" smtClean="0"/>
              <a:t>flux(E)*xs(E)*</a:t>
            </a:r>
            <a:r>
              <a:rPr lang="el-GR" sz="1600" dirty="0"/>
              <a:t>ε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(E)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56122" y="2038690"/>
            <a:ext cx="4604681" cy="54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6430392" y="2649890"/>
            <a:ext cx="30396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</a:t>
            </a:r>
            <a:r>
              <a:rPr lang="el-GR" sz="1400" dirty="0"/>
              <a:t>ν</a:t>
            </a:r>
            <a:r>
              <a:rPr lang="el-GR" sz="1400" baseline="-25000" dirty="0"/>
              <a:t>μ</a:t>
            </a:r>
            <a:r>
              <a:rPr lang="en-US" sz="1400" dirty="0" smtClean="0"/>
              <a:t> / ton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/</a:t>
            </a:r>
            <a:r>
              <a:rPr lang="en-US" sz="1400" baseline="30000" dirty="0"/>
              <a:t> </a:t>
            </a:r>
            <a:r>
              <a:rPr lang="en-US" sz="1400" baseline="30000" dirty="0" smtClean="0"/>
              <a:t> </a:t>
            </a:r>
            <a:r>
              <a:rPr lang="en-US" sz="1400" dirty="0" smtClean="0"/>
              <a:t>0.02 GeV / 200 days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2041" y="2649889"/>
            <a:ext cx="3252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&lt;E</a:t>
            </a:r>
            <a:r>
              <a:rPr lang="el-GR" sz="1400" baseline="-25000" dirty="0" smtClean="0"/>
              <a:t>ν</a:t>
            </a:r>
            <a:r>
              <a:rPr lang="en-US" sz="1400" dirty="0"/>
              <a:t>&gt;</a:t>
            </a:r>
            <a:r>
              <a:rPr lang="en-US" sz="1400" dirty="0" smtClean="0"/>
              <a:t> GeV</a:t>
            </a:r>
            <a:r>
              <a:rPr lang="el-GR" sz="1400" dirty="0" smtClean="0"/>
              <a:t> =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0.125, selection 360 MeV</a:t>
            </a:r>
            <a:r>
              <a:rPr lang="el-GR" sz="1400" dirty="0" smtClean="0"/>
              <a:t> 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621252" y="668486"/>
            <a:ext cx="5741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flux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966636" y="986124"/>
            <a:ext cx="7393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CCQE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0155569" y="1911965"/>
            <a:ext cx="16369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&lt;E</a:t>
            </a:r>
            <a:r>
              <a:rPr lang="el-GR" sz="1400" baseline="-25000" dirty="0" smtClean="0"/>
              <a:t>ν</a:t>
            </a:r>
            <a:r>
              <a:rPr lang="en-US" sz="1400" dirty="0"/>
              <a:t>&gt;</a:t>
            </a:r>
            <a:r>
              <a:rPr lang="en-US" sz="1400" dirty="0" smtClean="0"/>
              <a:t> GeV</a:t>
            </a:r>
            <a:r>
              <a:rPr lang="el-GR" sz="1400" dirty="0" smtClean="0"/>
              <a:t> =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0.165</a:t>
            </a:r>
            <a:r>
              <a:rPr lang="el-GR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172801" y="2905481"/>
            <a:ext cx="23487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0.150, selection 450 MeV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40620" y="2157065"/>
            <a:ext cx="6896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0.190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5546" y="3177715"/>
            <a:ext cx="2353127" cy="307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0.170, selection 550 MeV</a:t>
            </a:r>
            <a:r>
              <a:rPr lang="el-GR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44800" y="2394318"/>
            <a:ext cx="718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FF"/>
                </a:solidFill>
              </a:rPr>
              <a:t>0.220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3490" y="3458110"/>
            <a:ext cx="23572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98"/>
                </a:solidFill>
              </a:rPr>
              <a:t>0.190, selection 650 MeV</a:t>
            </a:r>
            <a:r>
              <a:rPr lang="el-GR" sz="1400" dirty="0" smtClean="0">
                <a:solidFill>
                  <a:srgbClr val="000098"/>
                </a:solidFill>
              </a:rPr>
              <a:t> </a:t>
            </a:r>
            <a:r>
              <a:rPr lang="en-US" sz="1400" dirty="0" smtClean="0">
                <a:solidFill>
                  <a:srgbClr val="000098"/>
                </a:solidFill>
              </a:rPr>
              <a:t> </a:t>
            </a:r>
            <a:endParaRPr lang="en-US" sz="1400" dirty="0">
              <a:solidFill>
                <a:srgbClr val="000098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4800" y="2661853"/>
            <a:ext cx="718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98"/>
                </a:solidFill>
              </a:rPr>
              <a:t>0.250</a:t>
            </a:r>
            <a:r>
              <a:rPr lang="en-US" sz="1400" dirty="0" smtClean="0">
                <a:solidFill>
                  <a:srgbClr val="000098"/>
                </a:solidFill>
              </a:rPr>
              <a:t> </a:t>
            </a:r>
            <a:endParaRPr lang="en-US" sz="1400" dirty="0">
              <a:solidFill>
                <a:srgbClr val="00009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031" y="5302904"/>
            <a:ext cx="901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25 kW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183077" y="635635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883" y="4497914"/>
            <a:ext cx="11887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Studies have shown many CCQE with/without momentum selections for pions downstream of target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Narrow band neutrino beams and CCQE events distributions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Neutrino cross section measurements between 200-300 MeV/c </a:t>
            </a:r>
            <a:r>
              <a:rPr lang="en-US" dirty="0"/>
              <a:t>look evitable </a:t>
            </a:r>
            <a:r>
              <a:rPr lang="en-US" dirty="0" smtClean="0"/>
              <a:t>depending </a:t>
            </a:r>
            <a:r>
              <a:rPr lang="en-US" dirty="0"/>
              <a:t>on momentum selection for </a:t>
            </a:r>
            <a:r>
              <a:rPr lang="en-US" dirty="0" smtClean="0"/>
              <a:t>muon-imaging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099" y="2478514"/>
            <a:ext cx="11887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raphite conical target has been chosen as best solution for surface muons and pions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Superconducting solenoid has been chosen for capture  a la Muon Collider/Neutrino Factory, Comet, etc…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Powerful surface muons @ ~10</a:t>
            </a:r>
            <a:r>
              <a:rPr lang="en-US" baseline="30000" dirty="0" smtClean="0"/>
              <a:t>8</a:t>
            </a:r>
            <a:r>
              <a:rPr lang="en-US" dirty="0" smtClean="0"/>
              <a:t> / sec and </a:t>
            </a:r>
            <a:r>
              <a:rPr lang="el-GR" dirty="0" smtClean="0"/>
              <a:t>π+</a:t>
            </a:r>
            <a:r>
              <a:rPr lang="en-US" dirty="0" smtClean="0"/>
              <a:t> ~ 10</a:t>
            </a:r>
            <a:r>
              <a:rPr lang="en-US" baseline="30000" dirty="0" smtClean="0"/>
              <a:t>10</a:t>
            </a:r>
            <a:r>
              <a:rPr lang="en-US" dirty="0" smtClean="0"/>
              <a:t> / sec @ exit of target station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81" y="565852"/>
            <a:ext cx="3228474" cy="5852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Conclusions so far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1881" y="2136671"/>
            <a:ext cx="30123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Particles at target station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410" y="4153554"/>
            <a:ext cx="1771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Neutrino beam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8492840" y="528233"/>
            <a:ext cx="2818504" cy="140224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extra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836713"/>
            <a:ext cx="8316416" cy="4719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17446">
            <a:off x="8343625" y="5401202"/>
            <a:ext cx="759614" cy="270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86907">
            <a:off x="9465051" y="4967608"/>
            <a:ext cx="759614" cy="2704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0079" y="485986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177" y="558924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78302" y="5414849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3512" y="61917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1739" y="234888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Z=4359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14507" y="320368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Z=26848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3921" y="413978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Z=35848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58137" y="6011996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Z=33548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8256240" y="4437112"/>
            <a:ext cx="72008" cy="648072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8040216" y="4509120"/>
            <a:ext cx="388683" cy="1119255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7" idx="0"/>
          </p:cNvCxnSpPr>
          <p:nvPr/>
        </p:nvCxnSpPr>
        <p:spPr bwMode="auto">
          <a:xfrm>
            <a:off x="9984432" y="5445224"/>
            <a:ext cx="57358" cy="566772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703512" y="4499828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 from the last quadruple to detector is 0.6m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982"/>
            <a:ext cx="10972800" cy="952278"/>
          </a:xfrm>
        </p:spPr>
        <p:txBody>
          <a:bodyPr>
            <a:noAutofit/>
          </a:bodyPr>
          <a:lstStyle/>
          <a:p>
            <a:r>
              <a:rPr lang="en-US" sz="2800" dirty="0" smtClean="0"/>
              <a:t>no-backward collection for </a:t>
            </a:r>
            <a:r>
              <a:rPr lang="el-GR" sz="2800" dirty="0" smtClean="0"/>
              <a:t>π+</a:t>
            </a:r>
            <a:br>
              <a:rPr lang="el-GR" sz="2800" dirty="0" smtClean="0"/>
            </a:br>
            <a:r>
              <a:rPr lang="en-US" sz="2800" dirty="0" smtClean="0"/>
              <a:t>due to lower energy beam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26" y="1981883"/>
            <a:ext cx="4259580" cy="36195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31341" y="2186829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graphite</a:t>
            </a:r>
          </a:p>
          <a:p>
            <a:pPr algn="ctr"/>
            <a:r>
              <a:rPr lang="en-US" dirty="0" smtClean="0"/>
              <a:t>100000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en-US" dirty="0" smtClean="0"/>
              <a:t> mm mrad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0528"/>
          <a:stretch/>
        </p:blipFill>
        <p:spPr>
          <a:xfrm>
            <a:off x="1110584" y="1758560"/>
            <a:ext cx="3392775" cy="2340104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350353" y="2209201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30302"/>
                </a:solidFill>
              </a:rPr>
              <a:t>1 </a:t>
            </a:r>
            <a:r>
              <a:rPr lang="el-GR" dirty="0">
                <a:solidFill>
                  <a:srgbClr val="030302"/>
                </a:solidFill>
              </a:rPr>
              <a:t>λ</a:t>
            </a:r>
            <a:r>
              <a:rPr lang="en-US" baseline="-25000" dirty="0">
                <a:solidFill>
                  <a:srgbClr val="030302"/>
                </a:solidFill>
              </a:rPr>
              <a:t>I </a:t>
            </a:r>
            <a:endParaRPr lang="en-US" dirty="0">
              <a:solidFill>
                <a:srgbClr val="03030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5574" y="2988441"/>
            <a:ext cx="262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backward collection of </a:t>
            </a:r>
            <a:r>
              <a:rPr lang="el-GR" sz="1600" dirty="0" smtClean="0"/>
              <a:t>π+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62547" y="2667767"/>
            <a:ext cx="247426" cy="320674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06792" y="3101173"/>
            <a:ext cx="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945527"/>
            <a:ext cx="11724103" cy="683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rgbClr val="F79646"/>
                </a:solidFill>
              </a:rPr>
              <a:t>μ</a:t>
            </a:r>
            <a:r>
              <a:rPr lang="en-US" sz="2400" dirty="0" smtClean="0">
                <a:solidFill>
                  <a:srgbClr val="F79646"/>
                </a:solidFill>
              </a:rPr>
              <a:t>SR: surface muon</a:t>
            </a:r>
            <a:r>
              <a:rPr lang="el-GR" sz="2400" dirty="0" smtClean="0">
                <a:solidFill>
                  <a:srgbClr val="F79646"/>
                </a:solidFill>
              </a:rPr>
              <a:t> </a:t>
            </a:r>
            <a:r>
              <a:rPr lang="en-US" sz="2400" dirty="0" smtClean="0">
                <a:solidFill>
                  <a:srgbClr val="F79646"/>
                </a:solidFill>
              </a:rPr>
              <a:t>collection at MS1 from 1 to 5 T</a:t>
            </a:r>
            <a:endParaRPr lang="en-US" sz="2400" dirty="0">
              <a:solidFill>
                <a:srgbClr val="F79646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566348" y="2164281"/>
          <a:ext cx="912025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834"/>
                <a:gridCol w="1204856"/>
                <a:gridCol w="1403448"/>
                <a:gridCol w="1212040"/>
                <a:gridCol w="1212040"/>
                <a:gridCol w="12120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emittance (</a:t>
                      </a:r>
                      <a:r>
                        <a:rPr lang="el-GR" sz="1600" dirty="0" smtClean="0">
                          <a:solidFill>
                            <a:srgbClr val="C00000"/>
                          </a:solidFill>
                        </a:rPr>
                        <a:t>π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mm mrad)</a:t>
                      </a:r>
                      <a:endParaRPr lang="en-US" sz="1600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10000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momentum (MeV/c)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SR - </a:t>
                      </a:r>
                      <a:r>
                        <a:rPr lang="el-GR" sz="1600" dirty="0" smtClean="0">
                          <a:solidFill>
                            <a:srgbClr val="C00000"/>
                          </a:solidFill>
                        </a:rPr>
                        <a:t>μ</a:t>
                      </a:r>
                      <a:r>
                        <a:rPr lang="el-GR" sz="1600" baseline="300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  25 &lt; P &lt; 29.8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Field (baseline type)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-&gt; 0.5 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2.5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-&gt; 0.5 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-&gt; 1.5 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4 -&gt; 2.5 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</a:rPr>
                        <a:t> - &gt; 3 T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intensity (x10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μ/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sec 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polarization 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-0.83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-0.62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-0.44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surface muon purity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5280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stat. errors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for both intensity and  polarization ~ 5%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7227" y="623983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kW shielding studies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840407" y="5039357"/>
            <a:ext cx="6936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Highly polarized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SR beam at 1 T considering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superconducting taper solenoid capture and transportation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66" y="520201"/>
            <a:ext cx="2026023" cy="712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layout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6154" y="2687240"/>
            <a:ext cx="10653690" cy="1200329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6"/>
                </a:solidFill>
              </a:rPr>
              <a:t>Target systems for EMUS Baseline scheme/conical</a:t>
            </a:r>
            <a:endParaRPr lang="en-US" dirty="0" smtClean="0"/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 smtClean="0"/>
              <a:t>Description of the target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π+ </a:t>
            </a:r>
            <a:r>
              <a:rPr lang="en-US" dirty="0" smtClean="0"/>
              <a:t>rates, momentum distribution and adiabatic fields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eutrinos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/>
          <a:stretch/>
        </p:blipFill>
        <p:spPr>
          <a:xfrm>
            <a:off x="8845628" y="520201"/>
            <a:ext cx="2818504" cy="140224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639028" y="4991515"/>
            <a:ext cx="9147767" cy="646331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Aim of this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study of the neutrino situation at near distance from the </a:t>
            </a:r>
            <a:r>
              <a:rPr lang="el-GR" dirty="0" smtClean="0"/>
              <a:t>π </a:t>
            </a:r>
            <a:r>
              <a:rPr lang="en-US" dirty="0" smtClean="0"/>
              <a:t>decay section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3" y="3450344"/>
            <a:ext cx="3538317" cy="310808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098" y="81162"/>
            <a:ext cx="9964057" cy="7141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Adiabatic </a:t>
            </a:r>
            <a:r>
              <a:rPr lang="en-US" sz="2400" dirty="0" smtClean="0">
                <a:solidFill>
                  <a:schemeClr val="accent6"/>
                </a:solidFill>
              </a:rPr>
              <a:t>fields in solenoids: </a:t>
            </a:r>
            <a:r>
              <a:rPr lang="en-US" sz="2400" dirty="0">
                <a:solidFill>
                  <a:schemeClr val="accent6"/>
                </a:solidFill>
              </a:rPr>
              <a:t>slower </a:t>
            </a:r>
            <a:r>
              <a:rPr lang="en-US" sz="2400" dirty="0" smtClean="0">
                <a:solidFill>
                  <a:schemeClr val="accent6"/>
                </a:solidFill>
              </a:rPr>
              <a:t>to </a:t>
            </a:r>
            <a:r>
              <a:rPr lang="en-US" sz="2400" dirty="0">
                <a:solidFill>
                  <a:schemeClr val="accent6"/>
                </a:solidFill>
              </a:rPr>
              <a:t>fast </a:t>
            </a:r>
            <a:r>
              <a:rPr lang="en-US" sz="2400" dirty="0" smtClean="0">
                <a:solidFill>
                  <a:schemeClr val="accent6"/>
                </a:solidFill>
              </a:rPr>
              <a:t>tapers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25" y="885972"/>
            <a:ext cx="8984572" cy="1536107"/>
          </a:xfrm>
        </p:spPr>
        <p:txBody>
          <a:bodyPr>
            <a:noAutofit/>
          </a:bodyPr>
          <a:lstStyle/>
          <a:p>
            <a:pPr marL="0" indent="0">
              <a:spcBef>
                <a:spcPts val="456"/>
              </a:spcBef>
              <a:buNone/>
            </a:pPr>
            <a:r>
              <a:rPr lang="en-US" sz="1800" dirty="0"/>
              <a:t>For an adiabatic reduced field</a:t>
            </a:r>
          </a:p>
          <a:p>
            <a:pPr marL="450850">
              <a:spcBef>
                <a:spcPts val="0"/>
              </a:spcBef>
            </a:pPr>
            <a:r>
              <a:rPr lang="en-US" sz="1800" dirty="0"/>
              <a:t>coil </a:t>
            </a:r>
            <a:r>
              <a:rPr lang="en-US" sz="1800" dirty="0" smtClean="0"/>
              <a:t>shielding </a:t>
            </a:r>
            <a:r>
              <a:rPr lang="en-US" sz="1800" dirty="0"/>
              <a:t>aperture limits maximum transverse momentum </a:t>
            </a:r>
            <a:r>
              <a:rPr lang="en-US" sz="1800" dirty="0" smtClean="0"/>
              <a:t>at target </a:t>
            </a:r>
            <a:r>
              <a:rPr lang="en-US" sz="1800" dirty="0"/>
              <a:t>region </a:t>
            </a:r>
          </a:p>
          <a:p>
            <a:pPr marL="450850">
              <a:spcBef>
                <a:spcPts val="0"/>
              </a:spcBef>
            </a:pPr>
            <a:r>
              <a:rPr lang="en-US" sz="1800" dirty="0"/>
              <a:t>transverse momentum reduction along taper</a:t>
            </a:r>
          </a:p>
          <a:p>
            <a:pPr marL="450850">
              <a:spcBef>
                <a:spcPts val="0"/>
              </a:spcBef>
            </a:pPr>
            <a:r>
              <a:rPr lang="en-US" sz="1800" dirty="0" smtClean="0"/>
              <a:t>beam </a:t>
            </a:r>
            <a:r>
              <a:rPr lang="en-US" sz="1800" dirty="0"/>
              <a:t>size expansion &lt;-&gt; shield configuration at MCS </a:t>
            </a:r>
          </a:p>
          <a:p>
            <a:pPr marL="450850">
              <a:spcBef>
                <a:spcPts val="0"/>
              </a:spcBef>
            </a:pPr>
            <a:r>
              <a:rPr lang="en-US" sz="1800" dirty="0">
                <a:solidFill>
                  <a:schemeClr val="accent3"/>
                </a:solidFill>
              </a:rPr>
              <a:t>slower taper &lt;-&gt; thicker shielding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7609" y="3827803"/>
            <a:ext cx="2905766" cy="501163"/>
          </a:xfrm>
          <a:prstGeom prst="rect">
            <a:avLst/>
          </a:prstGeom>
          <a:gradFill>
            <a:gsLst>
              <a:gs pos="100000">
                <a:schemeClr val="bg1"/>
              </a:gs>
              <a:gs pos="4000">
                <a:schemeClr val="accent3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456"/>
              </a:spcBef>
            </a:pPr>
            <a:r>
              <a:rPr lang="en-US" sz="1400" dirty="0"/>
              <a:t>Adiabatic, slow field </a:t>
            </a:r>
            <a:r>
              <a:rPr lang="en-US" sz="1400" dirty="0" smtClean="0"/>
              <a:t>change,</a:t>
            </a:r>
          </a:p>
          <a:p>
            <a:pPr>
              <a:lnSpc>
                <a:spcPct val="80000"/>
              </a:lnSpc>
              <a:spcBef>
                <a:spcPts val="456"/>
              </a:spcBef>
            </a:pPr>
            <a:r>
              <a:rPr lang="en-US" sz="1400" dirty="0" smtClean="0"/>
              <a:t>conservation </a:t>
            </a:r>
            <a:r>
              <a:rPr lang="en-US" sz="1400" dirty="0"/>
              <a:t>of magnetic flux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65" y="3018278"/>
            <a:ext cx="2785535" cy="503151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rgbClr val="FFFFFF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456"/>
              </a:spcBef>
            </a:pPr>
            <a:r>
              <a:rPr lang="en-US" sz="1400" dirty="0"/>
              <a:t>pion capture</a:t>
            </a:r>
          </a:p>
          <a:p>
            <a:pPr>
              <a:lnSpc>
                <a:spcPct val="80000"/>
              </a:lnSpc>
              <a:spcBef>
                <a:spcPts val="456"/>
              </a:spcBef>
            </a:pPr>
            <a:r>
              <a:rPr lang="en-US" sz="1400" dirty="0"/>
              <a:t>P</a:t>
            </a:r>
            <a:r>
              <a:rPr lang="en-US" sz="1400" baseline="-25000" dirty="0"/>
              <a:t>Tmax </a:t>
            </a:r>
            <a:r>
              <a:rPr lang="en-US" sz="1400" dirty="0"/>
              <a:t> = 3 * </a:t>
            </a:r>
            <a:r>
              <a:rPr lang="en-US" sz="1400" dirty="0" smtClean="0"/>
              <a:t>B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 </a:t>
            </a:r>
            <a:r>
              <a:rPr lang="en-US" sz="1400" dirty="0"/>
              <a:t>(T) * r</a:t>
            </a:r>
            <a:r>
              <a:rPr lang="en-US" sz="1400" baseline="-25000" dirty="0"/>
              <a:t>cs </a:t>
            </a:r>
            <a:r>
              <a:rPr lang="en-US" sz="1400" dirty="0"/>
              <a:t>(cm) / 2    </a:t>
            </a:r>
            <a:endParaRPr lang="en-US" sz="1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865621" y="4581727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4630" y="3661529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baseline="-25000" dirty="0"/>
              <a:t>2</a:t>
            </a:r>
            <a:r>
              <a:rPr lang="en-US" sz="1400" dirty="0"/>
              <a:t>&lt;B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7608" y="5357231"/>
            <a:ext cx="3015569" cy="739626"/>
          </a:xfrm>
          <a:prstGeom prst="rect">
            <a:avLst/>
          </a:prstGeom>
          <a:gradFill>
            <a:gsLst>
              <a:gs pos="100000">
                <a:schemeClr val="bg1"/>
              </a:gs>
              <a:gs pos="4000">
                <a:schemeClr val="accent3"/>
              </a:gs>
              <a:gs pos="100000">
                <a:schemeClr val="bg1"/>
              </a:gs>
              <a:gs pos="100000">
                <a:schemeClr val="bg1"/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  <a:spcBef>
                <a:spcPts val="456"/>
              </a:spcBef>
            </a:pPr>
            <a:r>
              <a:rPr lang="en-US" sz="1400" dirty="0"/>
              <a:t>helical trajectories</a:t>
            </a:r>
          </a:p>
          <a:p>
            <a:pPr marL="285750" indent="-285750">
              <a:lnSpc>
                <a:spcPct val="80000"/>
              </a:lnSpc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 x r</a:t>
            </a:r>
            <a:r>
              <a:rPr lang="en-US" sz="1400" baseline="30000" dirty="0"/>
              <a:t>2 </a:t>
            </a:r>
            <a:r>
              <a:rPr lang="en-US" sz="1400" dirty="0"/>
              <a:t> = C -&gt; r</a:t>
            </a:r>
            <a:r>
              <a:rPr lang="en-US" sz="1400" baseline="-25000" dirty="0"/>
              <a:t>2</a:t>
            </a:r>
            <a:r>
              <a:rPr lang="en-US" sz="1400" dirty="0"/>
              <a:t>/r</a:t>
            </a:r>
            <a:r>
              <a:rPr lang="en-US" sz="1400" baseline="-25000" dirty="0"/>
              <a:t>1</a:t>
            </a:r>
            <a:r>
              <a:rPr lang="en-US" sz="1400" dirty="0"/>
              <a:t> = √B</a:t>
            </a:r>
            <a:r>
              <a:rPr lang="en-US" sz="1400" baseline="-25000" dirty="0"/>
              <a:t>1</a:t>
            </a:r>
            <a:r>
              <a:rPr lang="en-US" sz="1400" dirty="0"/>
              <a:t>/B</a:t>
            </a:r>
            <a:r>
              <a:rPr lang="en-US" sz="1400" baseline="-25000" dirty="0"/>
              <a:t>2</a:t>
            </a:r>
            <a:r>
              <a:rPr lang="en-US" sz="1400" dirty="0"/>
              <a:t>  </a:t>
            </a:r>
          </a:p>
          <a:p>
            <a:pPr marL="285750" indent="-285750">
              <a:lnSpc>
                <a:spcPct val="80000"/>
              </a:lnSpc>
              <a:spcBef>
                <a:spcPts val="456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baseline="30000" dirty="0"/>
              <a:t>2</a:t>
            </a:r>
            <a:r>
              <a:rPr lang="en-US" sz="1400" baseline="-25000" dirty="0"/>
              <a:t>T</a:t>
            </a:r>
            <a:r>
              <a:rPr lang="en-US" sz="1400" dirty="0"/>
              <a:t>  / B = C -&gt; P</a:t>
            </a:r>
            <a:r>
              <a:rPr lang="en-US" sz="1400" baseline="-25000" dirty="0"/>
              <a:t>T2</a:t>
            </a:r>
            <a:r>
              <a:rPr lang="en-US" sz="1400" dirty="0"/>
              <a:t>/P</a:t>
            </a:r>
            <a:r>
              <a:rPr lang="en-US" sz="1400" baseline="-25000" dirty="0"/>
              <a:t>T1</a:t>
            </a:r>
            <a:r>
              <a:rPr lang="en-US" sz="1400" dirty="0"/>
              <a:t> = √B</a:t>
            </a:r>
            <a:r>
              <a:rPr lang="en-US" sz="1400" baseline="-25000" dirty="0"/>
              <a:t>2</a:t>
            </a:r>
            <a:r>
              <a:rPr lang="en-US" sz="1400" dirty="0"/>
              <a:t>/B</a:t>
            </a:r>
            <a:r>
              <a:rPr lang="en-US" sz="1400" baseline="-25000" dirty="0"/>
              <a:t>1</a:t>
            </a:r>
            <a:r>
              <a:rPr lang="en-US" sz="1400" dirty="0"/>
              <a:t> </a:t>
            </a:r>
          </a:p>
        </p:txBody>
      </p:sp>
      <p:pic>
        <p:nvPicPr>
          <p:cNvPr id="14" name="Image 2" descr="Screen Shot 2015-06-24 at 2.17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8" y="2549401"/>
            <a:ext cx="4877960" cy="3967571"/>
          </a:xfrm>
          <a:prstGeom prst="rect">
            <a:avLst/>
          </a:prstGeom>
          <a:effectLst>
            <a:outerShdw blurRad="12700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5" name="Objet 13"/>
          <p:cNvGraphicFramePr>
            <a:graphicFrameLocks noChangeAspect="1"/>
          </p:cNvGraphicFramePr>
          <p:nvPr>
            <p:extLst/>
          </p:nvPr>
        </p:nvGraphicFramePr>
        <p:xfrm>
          <a:off x="7730348" y="5283216"/>
          <a:ext cx="2955548" cy="47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5" imgW="2832100" imgH="457200" progId="Equation.DSMT4">
                  <p:embed/>
                </p:oleObj>
              </mc:Choice>
              <mc:Fallback>
                <p:oleObj name="Equation" r:id="rId5" imgW="2832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0348" y="5283216"/>
                        <a:ext cx="2955548" cy="477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4"/>
          <p:cNvGraphicFramePr>
            <a:graphicFrameLocks noChangeAspect="1"/>
          </p:cNvGraphicFramePr>
          <p:nvPr>
            <p:extLst/>
          </p:nvPr>
        </p:nvGraphicFramePr>
        <p:xfrm>
          <a:off x="8767002" y="3847548"/>
          <a:ext cx="3135999" cy="56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7" imgW="3035300" imgH="546100" progId="Equation.DSMT4">
                  <p:embed/>
                </p:oleObj>
              </mc:Choice>
              <mc:Fallback>
                <p:oleObj name="Equation" r:id="rId7" imgW="30353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7002" y="3847548"/>
                        <a:ext cx="3135999" cy="564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5"/>
          <p:cNvGraphicFramePr>
            <a:graphicFrameLocks noChangeAspect="1"/>
          </p:cNvGraphicFramePr>
          <p:nvPr>
            <p:extLst/>
          </p:nvPr>
        </p:nvGraphicFramePr>
        <p:xfrm>
          <a:off x="8384021" y="3415897"/>
          <a:ext cx="2471067" cy="293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9" imgW="2247900" imgH="266700" progId="Equation.DSMT4">
                  <p:embed/>
                </p:oleObj>
              </mc:Choice>
              <mc:Fallback>
                <p:oleObj name="Equation" r:id="rId9" imgW="22479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4021" y="3415897"/>
                        <a:ext cx="2471067" cy="293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 9"/>
          <p:cNvGraphicFramePr>
            <a:graphicFrameLocks noChangeAspect="1"/>
          </p:cNvGraphicFramePr>
          <p:nvPr>
            <p:extLst/>
          </p:nvPr>
        </p:nvGraphicFramePr>
        <p:xfrm>
          <a:off x="8091926" y="2821022"/>
          <a:ext cx="3331845" cy="33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11" imgW="3365500" imgH="342900" progId="Equation.DSMT4">
                  <p:embed/>
                </p:oleObj>
              </mc:Choice>
              <mc:Fallback>
                <p:oleObj name="Equation" r:id="rId11" imgW="33655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91926" y="2821022"/>
                        <a:ext cx="3331845" cy="33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22912" y="5695168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MOMENT baseline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5004" y="3078397"/>
            <a:ext cx="2149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can be used for thicker shielding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20473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547" y="590476"/>
            <a:ext cx="9519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neutrino beam is an option under investigation. </a:t>
            </a:r>
            <a:r>
              <a:rPr lang="en-US" dirty="0">
                <a:solidFill>
                  <a:prstClr val="black"/>
                </a:solidFill>
              </a:rPr>
              <a:t>Motivation of the neutrino beam is the lack of recent cross sections measurements at lower energies</a:t>
            </a:r>
            <a:endParaRPr lang="en-US" sz="20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64899" y="84984"/>
            <a:ext cx="4362450" cy="50136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ther applications for EMuS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7" y="1735681"/>
            <a:ext cx="3726461" cy="203546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07" y="1466563"/>
            <a:ext cx="3540157" cy="310548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527015" y="2362506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ν</a:t>
            </a:r>
            <a:r>
              <a:rPr lang="el-GR" sz="1200" baseline="-25000" dirty="0">
                <a:solidFill>
                  <a:srgbClr val="FF0000"/>
                </a:solidFill>
              </a:rPr>
              <a:t>μ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77158" y="2721191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1E1EA5"/>
                </a:solidFill>
              </a:rPr>
              <a:t>ν</a:t>
            </a:r>
            <a:r>
              <a:rPr lang="en-US" sz="1200" baseline="-25000" dirty="0">
                <a:solidFill>
                  <a:srgbClr val="1E1EA5"/>
                </a:solidFill>
              </a:rPr>
              <a:t>e</a:t>
            </a:r>
            <a:endParaRPr lang="en-US" sz="1200" dirty="0">
              <a:solidFill>
                <a:srgbClr val="1E1E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8127" y="2275765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2159" y="1630474"/>
            <a:ext cx="199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Flux </a:t>
            </a:r>
            <a:r>
              <a:rPr lang="el-GR" sz="1200" dirty="0"/>
              <a:t>ν</a:t>
            </a:r>
            <a:r>
              <a:rPr lang="el-GR" sz="1200" baseline="-25000" dirty="0"/>
              <a:t>μ</a:t>
            </a:r>
            <a:r>
              <a:rPr lang="en-US" sz="1200" baseline="-25000" dirty="0"/>
              <a:t> </a:t>
            </a:r>
            <a:r>
              <a:rPr lang="en-US" sz="1200" dirty="0"/>
              <a:t> , </a:t>
            </a:r>
            <a:r>
              <a:rPr lang="el-GR" sz="1200" dirty="0"/>
              <a:t>&lt;</a:t>
            </a:r>
            <a:r>
              <a:rPr lang="en-US" sz="1200" dirty="0"/>
              <a:t>E</a:t>
            </a:r>
            <a:r>
              <a:rPr lang="el-GR" sz="1200" baseline="-25000" dirty="0"/>
              <a:t>ν</a:t>
            </a:r>
            <a:r>
              <a:rPr lang="el-GR" sz="1200" dirty="0"/>
              <a:t>&gt; ~ </a:t>
            </a:r>
            <a:r>
              <a:rPr lang="en-US" sz="1200" dirty="0"/>
              <a:t>200</a:t>
            </a:r>
            <a:r>
              <a:rPr lang="el-GR" sz="1200" dirty="0"/>
              <a:t> </a:t>
            </a:r>
            <a:r>
              <a:rPr lang="en-US" sz="1200" dirty="0"/>
              <a:t>MeV</a:t>
            </a:r>
            <a:r>
              <a:rPr lang="el-GR" sz="1200" dirty="0"/>
              <a:t> </a:t>
            </a:r>
            <a:endParaRPr lang="en-US" sz="12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65945" y="4566019"/>
          <a:ext cx="7091380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8276"/>
                <a:gridCol w="1418276"/>
                <a:gridCol w="1418276"/>
                <a:gridCol w="1418276"/>
                <a:gridCol w="1418276"/>
              </a:tblGrid>
              <a:tr h="344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1-8% </a:t>
                      </a:r>
                    </a:p>
                    <a:p>
                      <a:pPr algn="ctr"/>
                      <a:r>
                        <a:rPr lang="en-US" sz="1600" dirty="0" smtClean="0"/>
                        <a:t>stat. error,</a:t>
                      </a:r>
                    </a:p>
                    <a:p>
                      <a:pPr algn="ctr"/>
                      <a:r>
                        <a:rPr lang="en-US" sz="1600" dirty="0" smtClean="0"/>
                        <a:t>FLUKA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l-GR" sz="1600" baseline="-25000" dirty="0" smtClean="0"/>
                        <a:t>ν</a:t>
                      </a:r>
                      <a:r>
                        <a:rPr lang="en-US" sz="1600" baseline="0" dirty="0" smtClean="0"/>
                        <a:t> (x10</a:t>
                      </a:r>
                      <a:r>
                        <a:rPr lang="en-US" sz="1600" baseline="30000" dirty="0" smtClean="0"/>
                        <a:t>16</a:t>
                      </a:r>
                      <a:r>
                        <a:rPr lang="en-US" sz="1600" baseline="0" dirty="0" smtClean="0"/>
                        <a:t>) / m</a:t>
                      </a:r>
                      <a:r>
                        <a:rPr lang="en-US" sz="1600" baseline="30000" dirty="0" smtClean="0"/>
                        <a:t>2 </a:t>
                      </a:r>
                      <a:r>
                        <a:rPr lang="en-US" sz="1600" baseline="0" dirty="0" smtClean="0"/>
                        <a:t> / 200 days 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CC / ton / 200 days 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53 MeV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l-GR" sz="1600" baseline="-25000" dirty="0" smtClean="0"/>
                        <a:t>μ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3.78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94.5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959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96.5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l-GR" sz="1600" baseline="-25000" dirty="0" smtClean="0"/>
                        <a:t>μ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e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0.09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1587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ν</a:t>
                      </a:r>
                      <a:r>
                        <a:rPr lang="en-US" sz="1600" baseline="-25000" dirty="0" smtClean="0"/>
                        <a:t>e</a:t>
                      </a:r>
                      <a:endParaRPr lang="en-US" sz="16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0.004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16" y="1491151"/>
            <a:ext cx="3484631" cy="310200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695436" y="2331939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chemeClr val="tx2"/>
                </a:solidFill>
              </a:rPr>
              <a:t>ν</a:t>
            </a:r>
            <a:r>
              <a:rPr lang="en-US" sz="1200" baseline="-25000" dirty="0">
                <a:solidFill>
                  <a:schemeClr val="tx2"/>
                </a:solidFill>
              </a:rPr>
              <a:t>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20446" y="2841451"/>
            <a:ext cx="248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-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68990" y="1629631"/>
            <a:ext cx="1839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CC </a:t>
            </a:r>
            <a:r>
              <a:rPr lang="el-GR" sz="1200" dirty="0"/>
              <a:t>ν</a:t>
            </a:r>
            <a:r>
              <a:rPr lang="el-GR" sz="1200" baseline="-25000" dirty="0"/>
              <a:t>μ</a:t>
            </a:r>
            <a:r>
              <a:rPr lang="en-US" sz="1200" dirty="0"/>
              <a:t> , &lt;E</a:t>
            </a:r>
            <a:r>
              <a:rPr lang="el-GR" sz="1200" baseline="-25000" dirty="0"/>
              <a:t>ν</a:t>
            </a:r>
            <a:r>
              <a:rPr lang="en-US" sz="1200" dirty="0"/>
              <a:t>&gt; ~ 300 MeV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28563" y="2924799"/>
            <a:ext cx="333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ν</a:t>
            </a:r>
            <a:r>
              <a:rPr lang="el-GR" sz="1200" baseline="-25000" dirty="0">
                <a:solidFill>
                  <a:srgbClr val="FF0000"/>
                </a:solidFill>
              </a:rPr>
              <a:t>μ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974" y="5289723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19938" y="6274515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11874" y="5263933"/>
            <a:ext cx="4500870" cy="86177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/>
              <a:t>CC </a:t>
            </a:r>
            <a:r>
              <a:rPr lang="el-GR" sz="1600" dirty="0"/>
              <a:t>ν</a:t>
            </a:r>
            <a:r>
              <a:rPr lang="el-GR" sz="1600" baseline="-25000" dirty="0"/>
              <a:t>μ</a:t>
            </a:r>
            <a:r>
              <a:rPr lang="el-GR" sz="1600" dirty="0"/>
              <a:t> </a:t>
            </a:r>
            <a:r>
              <a:rPr lang="en-US" sz="1600" dirty="0"/>
              <a:t> at </a:t>
            </a:r>
            <a:r>
              <a:rPr lang="el-GR" sz="1600" dirty="0"/>
              <a:t>&lt;</a:t>
            </a:r>
            <a:r>
              <a:rPr lang="en-US" sz="1600" dirty="0"/>
              <a:t>E</a:t>
            </a:r>
            <a:r>
              <a:rPr lang="el-GR" sz="1600" baseline="-25000" dirty="0"/>
              <a:t>ν</a:t>
            </a:r>
            <a:r>
              <a:rPr lang="el-GR" sz="1600" dirty="0"/>
              <a:t>&gt; =</a:t>
            </a:r>
            <a:r>
              <a:rPr lang="en-US" sz="1600" dirty="0"/>
              <a:t> 300 MeV at EMuS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~ 1000 CC events / ton / year </a:t>
            </a:r>
            <a:r>
              <a:rPr lang="en-US" sz="1600" smtClean="0"/>
              <a:t>at 4 </a:t>
            </a:r>
            <a:r>
              <a:rPr lang="en-US" sz="1600" dirty="0" smtClean="0"/>
              <a:t>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 6250 </a:t>
            </a:r>
            <a:r>
              <a:rPr lang="en-US" sz="1600" dirty="0"/>
              <a:t>CC events / ton / year at </a:t>
            </a:r>
            <a:r>
              <a:rPr lang="en-US" sz="1600" dirty="0" smtClean="0"/>
              <a:t>25 kW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954804" y="4497163"/>
            <a:ext cx="760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kW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73" y="1123750"/>
            <a:ext cx="7544454" cy="46105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044526" y="5307452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719292" y="1501850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3708186" y="4902782"/>
            <a:ext cx="32684" cy="3477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70549" y="4885770"/>
            <a:ext cx="0" cy="44963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56415" y="4625783"/>
            <a:ext cx="116891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 center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0959" y="4625783"/>
            <a:ext cx="1741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MS1 shielding, 25 kW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92916" y="6245498"/>
            <a:ext cx="117692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entrance MS1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907910" y="5660480"/>
            <a:ext cx="0" cy="58501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5932" y="1638793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4.5 T reference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3452" y="3568778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4.4 T coil 25 kW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85281" y="390715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4.4 T coil 5 kW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41510" y="3722666"/>
            <a:ext cx="71748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1510" y="4076427"/>
            <a:ext cx="71748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570464">
            <a:off x="7859514" y="4617345"/>
            <a:ext cx="1624225" cy="8355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028541" y="4931783"/>
            <a:ext cx="581227" cy="50864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86443" y="4654784"/>
            <a:ext cx="140455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exit MS1, 25 kW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49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77" y="1810129"/>
            <a:ext cx="6772804" cy="427066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0682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b="8900"/>
          <a:stretch/>
        </p:blipFill>
        <p:spPr>
          <a:xfrm>
            <a:off x="447039" y="2273349"/>
            <a:ext cx="4406927" cy="295339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16200000">
            <a:off x="4657861" y="2472925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4018" y="5942295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4893" y="1381649"/>
            <a:ext cx="3248005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 entering MS1 as function </a:t>
            </a:r>
          </a:p>
          <a:p>
            <a:r>
              <a:rPr lang="en-US" sz="1600" dirty="0" smtClean="0"/>
              <a:t>of different taper shapes at 5T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4527243" y="3587826"/>
            <a:ext cx="978408" cy="324438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95890" y="2511770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121FF"/>
                </a:solidFill>
              </a:rPr>
              <a:t>Slower taper</a:t>
            </a:r>
          </a:p>
          <a:p>
            <a:r>
              <a:rPr lang="en-US" sz="1200" dirty="0" smtClean="0">
                <a:solidFill>
                  <a:srgbClr val="FF2A2A"/>
                </a:solidFill>
              </a:rPr>
              <a:t>Baseline</a:t>
            </a:r>
          </a:p>
          <a:p>
            <a:r>
              <a:rPr lang="en-US" sz="1200" dirty="0" smtClean="0">
                <a:solidFill>
                  <a:srgbClr val="3939B0"/>
                </a:solidFill>
              </a:rPr>
              <a:t>Faster</a:t>
            </a:r>
            <a:endParaRPr lang="en-US" sz="1200" dirty="0">
              <a:solidFill>
                <a:srgbClr val="3939B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275167" y="2251318"/>
            <a:ext cx="8460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28460" y="2278235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~100 MeV/c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18571" y="2181196"/>
            <a:ext cx="20297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5T taper variations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72618" y="2858738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5 -&gt;3 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9701" y="368408"/>
            <a:ext cx="7515199" cy="101566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 adiabatic tapers &lt;-&gt; different momentum selectio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5T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polynomial representation of tapers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143658" y="5073972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97757" y="2551673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616948" y="210214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088602" y="2105921"/>
            <a:ext cx="22340" cy="35155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904027" y="2102149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450 MeV/c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352730" y="2115893"/>
            <a:ext cx="22340" cy="35853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42590" y="210770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9032753" y="2114541"/>
            <a:ext cx="22340" cy="35853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"/>
          <p:cNvSpPr txBox="1">
            <a:spLocks/>
          </p:cNvSpPr>
          <p:nvPr/>
        </p:nvSpPr>
        <p:spPr>
          <a:xfrm>
            <a:off x="447039" y="64798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4003039" y="64798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12736" y="6427471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b="2552"/>
          <a:stretch/>
        </p:blipFill>
        <p:spPr>
          <a:xfrm>
            <a:off x="812800" y="2040413"/>
            <a:ext cx="4399258" cy="2755108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9" y="183313"/>
            <a:ext cx="4892581" cy="3037261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 rot="16200000">
            <a:off x="5484040" y="768351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8424" y="1768023"/>
            <a:ext cx="22060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4.5T taper variations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12085" y="410756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4.5 -&gt; 2.5 T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09" y="3375322"/>
            <a:ext cx="4848977" cy="2984710"/>
          </a:xfrm>
          <a:prstGeom prst="rect">
            <a:avLst/>
          </a:prstGeom>
          <a:effectLst>
            <a:outerShdw blurRad="7366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 rot="16200000">
            <a:off x="5497939" y="3947346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482925" y="6334020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11471" y="3709283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4 -&gt; 2.5 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2925" y="3077511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434216" y="4760135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73198" y="2429737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8888942" y="3478839"/>
            <a:ext cx="0" cy="26032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54339" y="32494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n-US" sz="1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99102" y="343169"/>
            <a:ext cx="0" cy="26032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97330" y="3555394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260 MeV/c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9701" y="257267"/>
            <a:ext cx="4746812" cy="101566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different momentum selectio</a:t>
            </a:r>
            <a:r>
              <a:rPr lang="en-US" sz="2000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4.5, 4 T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polynomial representation of tapers</a:t>
            </a:r>
            <a:endParaRPr lang="en-US" sz="2000" dirty="0"/>
          </a:p>
        </p:txBody>
      </p:sp>
      <p:sp>
        <p:nvSpPr>
          <p:cNvPr id="25" name="Date Placeholder 2"/>
          <p:cNvSpPr txBox="1">
            <a:spLocks/>
          </p:cNvSpPr>
          <p:nvPr/>
        </p:nvSpPr>
        <p:spPr>
          <a:xfrm>
            <a:off x="447039" y="641142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EMuS Review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4003039" y="641142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NV - Target Studies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60" y="3788049"/>
            <a:ext cx="4319933" cy="270100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/>
          <a:stretch/>
        </p:blipFill>
        <p:spPr>
          <a:xfrm>
            <a:off x="6004560" y="938357"/>
            <a:ext cx="4272785" cy="273494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30" y="16454"/>
            <a:ext cx="11461576" cy="88718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Systematics from monte-carlos: </a:t>
            </a:r>
            <a:r>
              <a:rPr lang="el-GR" sz="2000" dirty="0" smtClean="0">
                <a:solidFill>
                  <a:srgbClr val="FF0000"/>
                </a:solidFill>
              </a:rPr>
              <a:t>π+ </a:t>
            </a:r>
            <a:r>
              <a:rPr lang="en-US" sz="2000" dirty="0" smtClean="0">
                <a:solidFill>
                  <a:srgbClr val="FF0000"/>
                </a:solidFill>
              </a:rPr>
              <a:t>and </a:t>
            </a:r>
            <a:r>
              <a:rPr lang="el-GR" sz="2000" dirty="0" smtClean="0">
                <a:solidFill>
                  <a:srgbClr val="FF0000"/>
                </a:solidFill>
              </a:rPr>
              <a:t>π</a:t>
            </a:r>
            <a:r>
              <a:rPr lang="en-US" sz="2000" dirty="0" smtClean="0">
                <a:solidFill>
                  <a:srgbClr val="FF0000"/>
                </a:solidFill>
              </a:rPr>
              <a:t>- with FLUKA and G4 (BERTINI, INCL)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at MS1, 5 </a:t>
            </a:r>
            <a:r>
              <a:rPr lang="el-GR" altLang="zh-CN" sz="2000" dirty="0" smtClean="0">
                <a:solidFill>
                  <a:srgbClr val="FF0000"/>
                </a:solidFill>
              </a:rPr>
              <a:t>Τ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>
          <a:xfrm>
            <a:off x="863591" y="3706464"/>
            <a:ext cx="4198714" cy="272360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99297" y="3465412"/>
            <a:ext cx="32816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Same baseline 5T taper used on both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047762" y="1194850"/>
            <a:ext cx="907621" cy="338554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 smtClean="0"/>
              <a:t>π+</a:t>
            </a:r>
            <a:r>
              <a:rPr lang="en-US" sz="1600" dirty="0" smtClean="0"/>
              <a:t>, 5 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709774" y="1664555"/>
            <a:ext cx="1478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1.7x10</a:t>
            </a:r>
            <a:r>
              <a:rPr lang="en-US" sz="1200" baseline="30000" dirty="0" smtClean="0">
                <a:solidFill>
                  <a:srgbClr val="FF0000"/>
                </a:solidFill>
              </a:rPr>
              <a:t>11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G4 (bert) = 2x10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</a:p>
          <a:p>
            <a:r>
              <a:rPr lang="en-US" sz="1200" dirty="0">
                <a:solidFill>
                  <a:srgbClr val="5353BA"/>
                </a:solidFill>
              </a:rPr>
              <a:t>G4 </a:t>
            </a:r>
            <a:r>
              <a:rPr lang="en-US" sz="1200" dirty="0" smtClean="0">
                <a:solidFill>
                  <a:srgbClr val="5353BA"/>
                </a:solidFill>
              </a:rPr>
              <a:t>(incl) </a:t>
            </a:r>
            <a:r>
              <a:rPr lang="en-US" sz="1200" dirty="0">
                <a:solidFill>
                  <a:srgbClr val="5353BA"/>
                </a:solidFill>
              </a:rPr>
              <a:t>= </a:t>
            </a:r>
            <a:r>
              <a:rPr lang="en-US" sz="1200" dirty="0" smtClean="0">
                <a:solidFill>
                  <a:srgbClr val="5353BA"/>
                </a:solidFill>
              </a:rPr>
              <a:t>2x10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9059" y="4022222"/>
            <a:ext cx="893193" cy="338554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l-GR" sz="1600" dirty="0" smtClean="0"/>
              <a:t>π</a:t>
            </a:r>
            <a:r>
              <a:rPr lang="en-US" sz="1600" dirty="0" smtClean="0"/>
              <a:t>-, 5 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709774" y="4479845"/>
            <a:ext cx="16113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FLUKA = 0.9x10</a:t>
            </a:r>
            <a:r>
              <a:rPr lang="en-US" sz="1200" baseline="30000" dirty="0" smtClean="0">
                <a:solidFill>
                  <a:srgbClr val="FF0000"/>
                </a:solidFill>
              </a:rPr>
              <a:t>11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5353BA"/>
                </a:solidFill>
              </a:rPr>
              <a:t>G4 (bert) = 0.7x10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</a:p>
          <a:p>
            <a:r>
              <a:rPr lang="en-US" sz="1200" dirty="0">
                <a:solidFill>
                  <a:srgbClr val="5353BA"/>
                </a:solidFill>
              </a:rPr>
              <a:t>G4 </a:t>
            </a:r>
            <a:r>
              <a:rPr lang="en-US" sz="1200" dirty="0" smtClean="0">
                <a:solidFill>
                  <a:srgbClr val="5353BA"/>
                </a:solidFill>
              </a:rPr>
              <a:t>(incl) </a:t>
            </a:r>
            <a:r>
              <a:rPr lang="en-US" sz="1200" dirty="0">
                <a:solidFill>
                  <a:srgbClr val="5353BA"/>
                </a:solidFill>
              </a:rPr>
              <a:t>= </a:t>
            </a:r>
            <a:r>
              <a:rPr lang="en-US" sz="1200" dirty="0" smtClean="0">
                <a:solidFill>
                  <a:srgbClr val="5353BA"/>
                </a:solidFill>
              </a:rPr>
              <a:t>0.9x10</a:t>
            </a:r>
            <a:r>
              <a:rPr lang="en-US" sz="1200" baseline="30000" dirty="0" smtClean="0">
                <a:solidFill>
                  <a:srgbClr val="5353BA"/>
                </a:solidFill>
              </a:rPr>
              <a:t>11</a:t>
            </a:r>
            <a:endParaRPr lang="en-US" sz="1200" dirty="0">
              <a:solidFill>
                <a:srgbClr val="5353B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69249" y="1393596"/>
            <a:ext cx="121058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/>
              <a:t>π</a:t>
            </a:r>
            <a:r>
              <a:rPr lang="el-GR" sz="1200" baseline="30000" dirty="0" smtClean="0"/>
              <a:t>+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297884" y="3477907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278593" y="4370237"/>
            <a:ext cx="12041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π</a:t>
            </a:r>
            <a:r>
              <a:rPr lang="el-GR" sz="1200" baseline="30000" dirty="0" smtClean="0"/>
              <a:t>-</a:t>
            </a:r>
            <a:r>
              <a:rPr lang="en-US" sz="1200" dirty="0" smtClean="0"/>
              <a:t> / 2 MeV / 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414782" y="6442083"/>
            <a:ext cx="7569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GeV/c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0452441" y="3322475"/>
            <a:ext cx="1598515" cy="830997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Ratio </a:t>
            </a:r>
            <a:r>
              <a:rPr lang="el-GR" sz="1200" dirty="0" smtClean="0"/>
              <a:t>π+/π-</a:t>
            </a:r>
            <a:r>
              <a:rPr lang="en-US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4545"/>
                </a:solidFill>
              </a:rPr>
              <a:t> FL = 1.9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3636AF"/>
                </a:solidFill>
              </a:rPr>
              <a:t> G4 (bert) = 2.9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3636AF"/>
                </a:solidFill>
              </a:rPr>
              <a:t> G4 (incl) = 2.2</a:t>
            </a:r>
            <a:endParaRPr lang="el-GR" sz="1200" dirty="0" smtClean="0">
              <a:solidFill>
                <a:srgbClr val="3636A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110" y="5611086"/>
            <a:ext cx="4324933" cy="83099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Total pions are similar with FLUKA and G4 (BERTINI)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G4(INCL) produces more 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</a:t>
            </a:r>
            <a:r>
              <a:rPr lang="en-US" sz="1200" dirty="0" smtClean="0"/>
              <a:t>he distribution at the high momentum peak is similar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FLUKA predicts a ratio </a:t>
            </a:r>
            <a:r>
              <a:rPr lang="el-GR" sz="1200" dirty="0" smtClean="0"/>
              <a:t>π+/π-</a:t>
            </a:r>
            <a:r>
              <a:rPr lang="en-US" sz="1200" dirty="0" smtClean="0"/>
              <a:t>  = 2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536345" y="1556886"/>
            <a:ext cx="644145" cy="0"/>
          </a:xfrm>
          <a:prstGeom prst="line">
            <a:avLst/>
          </a:prstGeom>
          <a:ln>
            <a:solidFill>
              <a:srgbClr val="5353B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66824" y="1806480"/>
            <a:ext cx="644145" cy="0"/>
          </a:xfrm>
          <a:prstGeom prst="line">
            <a:avLst/>
          </a:prstGeom>
          <a:ln>
            <a:solidFill>
              <a:srgbClr val="5353B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10641" y="1372220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353BA"/>
                </a:solidFill>
              </a:rPr>
              <a:t>G4 bert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10969" y="165259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353BA"/>
                </a:solidFill>
              </a:rPr>
              <a:t>G4incl</a:t>
            </a:r>
            <a:endParaRPr lang="en-US" sz="1400" dirty="0">
              <a:solidFill>
                <a:srgbClr val="5353B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77345" y="5939893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5151B9"/>
                </a:solidFill>
              </a:rPr>
              <a:t>G4: Song Yingpeng </a:t>
            </a:r>
            <a:endParaRPr lang="en-US" sz="1000" dirty="0">
              <a:solidFill>
                <a:srgbClr val="5151B9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621"/>
          <a:stretch/>
        </p:blipFill>
        <p:spPr>
          <a:xfrm>
            <a:off x="968870" y="808535"/>
            <a:ext cx="3698859" cy="247393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65" y="106017"/>
            <a:ext cx="10972800" cy="4824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FLUKA vs </a:t>
            </a:r>
            <a:r>
              <a:rPr lang="en-US" sz="2400" dirty="0">
                <a:solidFill>
                  <a:srgbClr val="FF0000"/>
                </a:solidFill>
              </a:rPr>
              <a:t>MARS vs HARP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3" y="628202"/>
            <a:ext cx="7132938" cy="547925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75312" y="6147212"/>
            <a:ext cx="6481261" cy="338554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bg1"/>
              </a:gs>
            </a:gsLst>
            <a:lin ang="0" scaled="1"/>
          </a:gra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/>
              <a:t>FLUKA is in agreement with MARS and HARP </a:t>
            </a:r>
            <a:r>
              <a:rPr lang="en-US" sz="1600" dirty="0" smtClean="0"/>
              <a:t>data @ E</a:t>
            </a:r>
            <a:r>
              <a:rPr lang="en-US" sz="1600" baseline="-25000" dirty="0" smtClean="0"/>
              <a:t>k</a:t>
            </a:r>
            <a:r>
              <a:rPr lang="en-US" sz="1600" dirty="0" smtClean="0"/>
              <a:t> = 2.2 GeV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85765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34" y="805144"/>
            <a:ext cx="4678330" cy="330421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2" y="62253"/>
            <a:ext cx="11715078" cy="626040"/>
          </a:xfrm>
          <a:effectLst/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“Baseline” scheme: Surface and decay muons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58" y="1214998"/>
            <a:ext cx="3396382" cy="225194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65080" y="1790929"/>
            <a:ext cx="368402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25 m superconducting transport </a:t>
            </a:r>
            <a:r>
              <a:rPr lang="en-US" sz="1400" dirty="0" smtClean="0"/>
              <a:t>solenoids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9955" t="48182" r="-1"/>
          <a:stretch/>
        </p:blipFill>
        <p:spPr>
          <a:xfrm rot="941918">
            <a:off x="1338930" y="1993745"/>
            <a:ext cx="459409" cy="556655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497765" y="2500192"/>
            <a:ext cx="210346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“surface” </a:t>
            </a:r>
            <a:r>
              <a:rPr lang="en-US" sz="1400" dirty="0"/>
              <a:t>muon section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8987" y="2022010"/>
            <a:ext cx="246894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pion decay section </a:t>
            </a:r>
            <a:r>
              <a:rPr lang="en-US" sz="1400" dirty="0" smtClean="0"/>
              <a:t>-&gt; muons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64911" y="2824982"/>
            <a:ext cx="187262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Decay muon section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2682" y="1478770"/>
            <a:ext cx="474681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Charge/momentum selection for </a:t>
            </a:r>
            <a:r>
              <a:rPr lang="en-US" sz="1400" dirty="0" smtClean="0"/>
              <a:t>surface muons/pions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25907" y="2395208"/>
            <a:ext cx="133241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selection, </a:t>
            </a:r>
          </a:p>
          <a:p>
            <a:r>
              <a:rPr lang="en-US" sz="1400" dirty="0"/>
              <a:t>decay muons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495" y="1162384"/>
            <a:ext cx="305564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Superconducting Capture Solenoid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0" y="3838000"/>
            <a:ext cx="3316511" cy="254568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41224" y="6210916"/>
            <a:ext cx="101822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detectors</a:t>
            </a:r>
            <a:endParaRPr lang="en-US" sz="1400" dirty="0"/>
          </a:p>
        </p:txBody>
      </p:sp>
      <p:sp>
        <p:nvSpPr>
          <p:cNvPr id="17" name="文本框 3"/>
          <p:cNvSpPr txBox="1"/>
          <p:nvPr/>
        </p:nvSpPr>
        <p:spPr>
          <a:xfrm>
            <a:off x="5605697" y="3658270"/>
            <a:ext cx="5376313" cy="298543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1600" dirty="0">
                <a:ln w="10160">
                  <a:noFill/>
                  <a:prstDash val="solid"/>
                </a:ln>
                <a:ea typeface="微软雅黑" panose="020B0503020204020204" pitchFamily="34" charset="-122"/>
                <a:cs typeface="Times New Roman" panose="02020603050405020304" pitchFamily="18" charset="0"/>
              </a:rPr>
              <a:t>Working modes </a:t>
            </a:r>
            <a:r>
              <a:rPr lang="en-US" altLang="zh-CN" sz="1600" dirty="0" smtClean="0">
                <a:ln w="10160">
                  <a:noFill/>
                  <a:prstDash val="solid"/>
                </a:ln>
                <a:ea typeface="微软雅黑" panose="020B0503020204020204" pitchFamily="34" charset="-122"/>
                <a:cs typeface="Times New Roman" panose="02020603050405020304" pitchFamily="18" charset="0"/>
              </a:rPr>
              <a:t>(independent):</a:t>
            </a:r>
            <a:endParaRPr lang="en-US" altLang="zh-CN" sz="1600" dirty="0">
              <a:ln w="10160">
                <a:noFill/>
                <a:prstDash val="solid"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Surface 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16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1400" dirty="0"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1400" dirty="0"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1400" dirty="0">
                <a:cs typeface="Times New Roman" panose="02020603050405020304" pitchFamily="18" charset="0"/>
              </a:rPr>
              <a:t> &lt;±5%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400" dirty="0">
                <a:cs typeface="Times New Roman" panose="02020603050405020304" pitchFamily="18" charset="0"/>
              </a:rPr>
              <a:t>Ref. P</a:t>
            </a:r>
            <a:r>
              <a:rPr lang="el-GR" altLang="zh-CN" sz="1400" dirty="0">
                <a:cs typeface="Times New Roman" panose="02020603050405020304" pitchFamily="18" charset="0"/>
              </a:rPr>
              <a:t>μ</a:t>
            </a:r>
            <a:r>
              <a:rPr lang="en-US" altLang="zh-CN" sz="1400" dirty="0">
                <a:cs typeface="Times New Roman" panose="02020603050405020304" pitchFamily="18" charset="0"/>
              </a:rPr>
              <a:t>=29 MeV/c</a:t>
            </a:r>
          </a:p>
          <a:p>
            <a:pPr marL="342900" indent="-342900">
              <a:buAutoNum type="arabicPeriod"/>
            </a:pP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Decay 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SR 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16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1400" dirty="0"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1400" dirty="0"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1400" dirty="0">
                <a:cs typeface="Times New Roman" panose="02020603050405020304" pitchFamily="18" charset="0"/>
              </a:rPr>
              <a:t>&lt;± 10%</a:t>
            </a:r>
          </a:p>
          <a:p>
            <a:pPr marL="800100" lvl="1" indent="-342900">
              <a:buAutoNum type="alphaLcParenR"/>
            </a:pPr>
            <a:r>
              <a:rPr lang="en-US" altLang="zh-CN" sz="1400" dirty="0">
                <a:cs typeface="Times New Roman" panose="02020603050405020304" pitchFamily="18" charset="0"/>
              </a:rPr>
              <a:t>Ref. P</a:t>
            </a:r>
            <a:r>
              <a:rPr lang="el-GR" altLang="zh-CN" sz="1400" dirty="0">
                <a:cs typeface="Times New Roman" panose="02020603050405020304" pitchFamily="18" charset="0"/>
              </a:rPr>
              <a:t>μ </a:t>
            </a:r>
            <a:r>
              <a:rPr lang="en-US" altLang="zh-CN" sz="1400" dirty="0">
                <a:cs typeface="Times New Roman" panose="02020603050405020304" pitchFamily="18" charset="0"/>
              </a:rPr>
              <a:t>=40-150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MeV/c &lt;-&gt; Ref. P</a:t>
            </a:r>
            <a:r>
              <a:rPr lang="el-GR" altLang="zh-CN" sz="1400" dirty="0" smtClean="0">
                <a:cs typeface="Times New Roman" panose="02020603050405020304" pitchFamily="18" charset="0"/>
              </a:rPr>
              <a:t>π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 = 100-260 MeV/c</a:t>
            </a:r>
            <a:endParaRPr lang="en-US" altLang="zh-CN" sz="1400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1600" dirty="0">
                <a:ea typeface="微软雅黑" panose="020B0503020204020204" pitchFamily="34" charset="-122"/>
                <a:cs typeface="Times New Roman" panose="02020603050405020304" pitchFamily="18" charset="0"/>
              </a:rPr>
              <a:t>High-momentum  </a:t>
            </a:r>
            <a:r>
              <a:rPr lang="zh-CN" altLang="en-US" sz="1600" dirty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1600" dirty="0" smtClean="0"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1600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1400" dirty="0"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1400" dirty="0">
                <a:cs typeface="Times New Roman" panose="02020603050405020304" pitchFamily="18" charset="0"/>
                <a:sym typeface="Symbol"/>
              </a:rPr>
              <a:t>imaging, neutrinos</a:t>
            </a:r>
            <a:endParaRPr lang="en-US" altLang="zh-CN" sz="1400" dirty="0"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altLang="zh-CN" sz="1400" dirty="0">
                <a:cs typeface="Times New Roman" panose="02020603050405020304" pitchFamily="18" charset="0"/>
              </a:rPr>
              <a:t>Ref. P</a:t>
            </a:r>
            <a:r>
              <a:rPr lang="el-GR" altLang="zh-CN" sz="1400" dirty="0">
                <a:cs typeface="Times New Roman" panose="02020603050405020304" pitchFamily="18" charset="0"/>
              </a:rPr>
              <a:t>π</a:t>
            </a:r>
            <a:r>
              <a:rPr lang="en-US" altLang="zh-CN" sz="1400" dirty="0">
                <a:cs typeface="Times New Roman" panose="02020603050405020304" pitchFamily="18" charset="0"/>
              </a:rPr>
              <a:t>=200-450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MeV/c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Neutrino beam (optional)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altLang="zh-CN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Ref. P</a:t>
            </a:r>
            <a:r>
              <a:rPr lang="el-GR" altLang="zh-CN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en-US" altLang="zh-CN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&gt; 300 MeV/c</a:t>
            </a:r>
            <a:endParaRPr lang="en-US" altLang="zh-CN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75719" y="3009747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02744" y="314103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Detector, 3 m away 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rom selection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673" y="626716"/>
            <a:ext cx="11381924" cy="1200329"/>
          </a:xfrm>
          <a:prstGeom prst="rect">
            <a:avLst/>
          </a:prstGeom>
          <a:noFill/>
          <a:ln>
            <a:noFill/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Forward </a:t>
            </a:r>
            <a:r>
              <a:rPr lang="en-US" dirty="0"/>
              <a:t>spent-proton extraction, proton beam &amp; target tilted in respect to magnetic axis, </a:t>
            </a:r>
            <a:r>
              <a:rPr lang="el-GR" dirty="0"/>
              <a:t>θ</a:t>
            </a:r>
            <a:r>
              <a:rPr lang="en-US" dirty="0"/>
              <a:t>p = </a:t>
            </a:r>
            <a:r>
              <a:rPr lang="en-US" dirty="0" smtClean="0"/>
              <a:t>15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NbTi-Al, </a:t>
            </a:r>
            <a:r>
              <a:rPr lang="en-US" dirty="0"/>
              <a:t>adiabatic </a:t>
            </a:r>
            <a:r>
              <a:rPr lang="en-US" dirty="0" smtClean="0"/>
              <a:t>taper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Upstream “thin” target for highly polarized </a:t>
            </a:r>
            <a:r>
              <a:rPr lang="el-GR" dirty="0" smtClean="0"/>
              <a:t>μ</a:t>
            </a:r>
            <a:r>
              <a:rPr lang="en-US" dirty="0" smtClean="0"/>
              <a:t>SR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Conical target at Capture Solenoid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217" y="126011"/>
            <a:ext cx="838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 smtClean="0">
                <a:solidFill>
                  <a:schemeClr val="accent6"/>
                </a:solidFill>
              </a:rPr>
              <a:t>apture using superconducting </a:t>
            </a:r>
            <a:r>
              <a:rPr lang="en-US" sz="2400" dirty="0">
                <a:solidFill>
                  <a:schemeClr val="accent6"/>
                </a:solidFill>
              </a:rPr>
              <a:t>c</a:t>
            </a:r>
            <a:r>
              <a:rPr lang="en-US" sz="2400" dirty="0" smtClean="0">
                <a:solidFill>
                  <a:schemeClr val="accent6"/>
                </a:solidFill>
              </a:rPr>
              <a:t>apture 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diabatic solenoid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073" y="5566231"/>
            <a:ext cx="8423524" cy="1200329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tilt of </a:t>
            </a:r>
            <a:r>
              <a:rPr lang="en-US" dirty="0" smtClean="0"/>
              <a:t>protons/target with respect to magnetic field lines: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facilitate the extraction of spent-protons with a moderate </a:t>
            </a:r>
            <a:r>
              <a:rPr lang="en-US" dirty="0"/>
              <a:t>length of </a:t>
            </a:r>
            <a:r>
              <a:rPr lang="en-US" dirty="0" smtClean="0"/>
              <a:t>CS through  matching </a:t>
            </a:r>
            <a:r>
              <a:rPr lang="en-US" dirty="0"/>
              <a:t>s</a:t>
            </a:r>
            <a:r>
              <a:rPr lang="en-US" dirty="0" smtClean="0"/>
              <a:t>olenoid and capture coils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lower tilts as 10</a:t>
            </a:r>
            <a:r>
              <a:rPr lang="en-US" baseline="30000" dirty="0" smtClean="0"/>
              <a:t>0</a:t>
            </a:r>
            <a:r>
              <a:rPr lang="en-US" dirty="0" smtClean="0"/>
              <a:t> make the length of CS excessive and costly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8723" y="3358584"/>
            <a:ext cx="3002280" cy="646331"/>
          </a:xfrm>
          <a:prstGeom prst="rect">
            <a:avLst/>
          </a:prstGeom>
          <a:solidFill>
            <a:schemeClr val="bg1"/>
          </a:solidFill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Forward collection -&gt; </a:t>
            </a:r>
          </a:p>
          <a:p>
            <a:r>
              <a:rPr lang="en-US" dirty="0" smtClean="0"/>
              <a:t>best </a:t>
            </a:r>
            <a:r>
              <a:rPr lang="el-GR" dirty="0" smtClean="0"/>
              <a:t>π+ </a:t>
            </a:r>
            <a:r>
              <a:rPr lang="en-US" dirty="0" smtClean="0"/>
              <a:t>rates in the world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7" y="1874424"/>
            <a:ext cx="7201438" cy="3614649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rot="5400000">
            <a:off x="2372294" y="5029149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81200" y="5294402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457" y="5294402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r1 = 4.5 cm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06964" y="5333939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= 0.25 cm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5599" y="5824893"/>
            <a:ext cx="1202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Graphite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5798" y="5024995"/>
            <a:ext cx="6475063" cy="14773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for surface muons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surface muon collection than cylindrical shape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power deposition on the SC</a:t>
            </a:r>
          </a:p>
          <a:p>
            <a:r>
              <a:rPr lang="en-US" dirty="0" smtClean="0"/>
              <a:t>for </a:t>
            </a:r>
            <a:r>
              <a:rPr lang="el-GR" dirty="0"/>
              <a:t>π</a:t>
            </a:r>
            <a:r>
              <a:rPr lang="en-US" dirty="0"/>
              <a:t>+ collection at MS1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collection to </a:t>
            </a:r>
            <a:r>
              <a:rPr lang="en-US" dirty="0"/>
              <a:t>cylindrical </a:t>
            </a:r>
            <a:r>
              <a:rPr lang="en-US" dirty="0" smtClean="0"/>
              <a:t>shape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0117" y="4298558"/>
            <a:ext cx="683232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only one target for surface muon and </a:t>
            </a:r>
            <a:r>
              <a:rPr lang="el-GR" sz="2000" dirty="0" smtClean="0"/>
              <a:t>π+</a:t>
            </a:r>
            <a:r>
              <a:rPr lang="en-US" sz="2000" dirty="0" smtClean="0"/>
              <a:t> collection  </a:t>
            </a:r>
            <a:endParaRPr lang="en-US" sz="2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18556"/>
              </p:ext>
            </p:extLst>
          </p:nvPr>
        </p:nvGraphicFramePr>
        <p:xfrm>
          <a:off x="215348" y="2555398"/>
          <a:ext cx="11759877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0179"/>
                <a:gridCol w="3641448"/>
                <a:gridCol w="2218112"/>
                <a:gridCol w="1727222"/>
                <a:gridCol w="1942916"/>
              </a:tblGrid>
              <a:tr h="156917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target parameters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dirty="0" smtClean="0"/>
                        <a:t>conical</a:t>
                      </a:r>
                      <a:r>
                        <a:rPr lang="en-US" sz="1800" baseline="0" dirty="0" smtClean="0"/>
                        <a:t> target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material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radius r1 large / r2 small (cm2)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length (cm)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λ</a:t>
                      </a:r>
                      <a:r>
                        <a:rPr lang="en-US" sz="1800" baseline="-25000" dirty="0" smtClean="0"/>
                        <a:t>I </a:t>
                      </a:r>
                      <a:r>
                        <a:rPr lang="en-US" sz="1800" baseline="0" dirty="0" smtClean="0"/>
                        <a:t>(cm)</a:t>
                      </a:r>
                      <a:endParaRPr lang="en-US" sz="1800" baseline="-250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591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 (1.82</a:t>
                      </a:r>
                      <a:r>
                        <a:rPr lang="en-US" sz="1800" baseline="0" dirty="0" smtClean="0"/>
                        <a:t> gr/cm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4.5 / 0.25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25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~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0.53 </a:t>
                      </a:r>
                      <a:r>
                        <a:rPr lang="el-GR" sz="1800" dirty="0" smtClean="0"/>
                        <a:t>λ</a:t>
                      </a:r>
                      <a:r>
                        <a:rPr lang="en-US" sz="1800" baseline="-25000" dirty="0" smtClean="0"/>
                        <a:t>I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1981198" y="102374"/>
            <a:ext cx="8229600" cy="60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proton and target parameters</a:t>
            </a:r>
            <a:endParaRPr lang="en-US" sz="2400" dirty="0">
              <a:solidFill>
                <a:schemeClr val="accent6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90209"/>
              </p:ext>
            </p:extLst>
          </p:nvPr>
        </p:nvGraphicFramePr>
        <p:xfrm>
          <a:off x="1128005" y="925922"/>
          <a:ext cx="9583837" cy="1107440"/>
        </p:xfrm>
        <a:graphic>
          <a:graphicData uri="http://schemas.openxmlformats.org/drawingml/2006/table">
            <a:tbl>
              <a:tblPr firstRow="1" bandRow="1">
                <a:effectLst>
                  <a:outerShdw dist="50800" sx="1000" sy="1000" algn="ctr" rotWithShape="0">
                    <a:srgbClr val="000000"/>
                  </a:outerShdw>
                </a:effectLst>
                <a:tableStyleId>{5940675A-B579-460E-94D1-54222C63F5DA}</a:tableStyleId>
              </a:tblPr>
              <a:tblGrid>
                <a:gridCol w="2775319"/>
                <a:gridCol w="3613905"/>
                <a:gridCol w="3194613"/>
              </a:tblGrid>
              <a:tr h="1206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proton beam parameters</a:t>
                      </a:r>
                      <a:endParaRPr lang="en-US" sz="1800" b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r>
                        <a:rPr lang="en-US" sz="1800" baseline="-25000" dirty="0" smtClean="0"/>
                        <a:t>kin</a:t>
                      </a:r>
                      <a:r>
                        <a:rPr lang="en-US" sz="1800" baseline="0" dirty="0" smtClean="0"/>
                        <a:t> (GeV)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     </a:t>
                      </a:r>
                      <a:r>
                        <a:rPr lang="el-GR" sz="1800" baseline="0" dirty="0" smtClean="0"/>
                        <a:t>σ</a:t>
                      </a:r>
                      <a:r>
                        <a:rPr lang="en-US" sz="1800" baseline="0" dirty="0" smtClean="0"/>
                        <a:t> (cm)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Power (kW)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~ 0.5</a:t>
                      </a:r>
                      <a:r>
                        <a:rPr lang="en-US" sz="1800" baseline="0" dirty="0" smtClean="0"/>
                        <a:t> at target,</a:t>
                      </a:r>
                      <a:r>
                        <a:rPr lang="en-US" sz="1800" dirty="0" smtClean="0"/>
                        <a:t> double Gaussian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5</a:t>
                      </a:r>
                      <a:endParaRPr lang="en-US" sz="1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497027"/>
            <a:ext cx="2844800" cy="365125"/>
          </a:xfrm>
        </p:spPr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6471" b="11054"/>
          <a:stretch/>
        </p:blipFill>
        <p:spPr>
          <a:xfrm>
            <a:off x="6495517" y="2602845"/>
            <a:ext cx="5491246" cy="333980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3743" b="4454"/>
          <a:stretch/>
        </p:blipFill>
        <p:spPr>
          <a:xfrm>
            <a:off x="460268" y="2642992"/>
            <a:ext cx="5578452" cy="329965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2995" y="111188"/>
            <a:ext cx="117737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T</a:t>
            </a:r>
            <a:r>
              <a:rPr lang="en-US" sz="2400" dirty="0" smtClean="0">
                <a:solidFill>
                  <a:schemeClr val="accent6"/>
                </a:solidFill>
              </a:rPr>
              <a:t>est several adiabatic tapers for surface muons and pions (decay muons) capture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13542" y="5910958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847745" y="2850821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3118" y="5854168"/>
            <a:ext cx="5517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z(m)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3846" y="2640817"/>
            <a:ext cx="9877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Bz(r=0) T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7325688" y="3522223"/>
            <a:ext cx="808019" cy="10004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95155" y="2967931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 T -&gt; 3 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78895" y="2924426"/>
            <a:ext cx="12650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 T -&gt; 0.5 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89157" y="2343300"/>
            <a:ext cx="51187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surface muons collection and high polarization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42698" y="2343300"/>
            <a:ext cx="3073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π</a:t>
            </a:r>
            <a:r>
              <a:rPr lang="en-US" dirty="0" smtClean="0"/>
              <a:t>+ (decay muon) collection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080" y="980897"/>
            <a:ext cx="926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 T -&gt; </a:t>
            </a:r>
            <a:r>
              <a:rPr lang="en-US" dirty="0"/>
              <a:t>0.5 </a:t>
            </a:r>
            <a:r>
              <a:rPr lang="en-US" dirty="0" smtClean="0"/>
              <a:t>T “baseline” </a:t>
            </a:r>
            <a:r>
              <a:rPr lang="en-US" dirty="0"/>
              <a:t>for surface muon </a:t>
            </a:r>
            <a:r>
              <a:rPr lang="en-US" dirty="0" smtClean="0"/>
              <a:t>mode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n-US" dirty="0" smtClean="0"/>
              <a:t>T -&gt; </a:t>
            </a:r>
            <a:r>
              <a:rPr lang="en-US" dirty="0"/>
              <a:t>3 T </a:t>
            </a:r>
            <a:r>
              <a:rPr lang="en-US" dirty="0" smtClean="0"/>
              <a:t>“slower”, “4.5 T -&gt; 2.5 T” faster for </a:t>
            </a:r>
            <a:r>
              <a:rPr lang="en-US" dirty="0"/>
              <a:t>decay muon </a:t>
            </a:r>
            <a:r>
              <a:rPr lang="en-US" dirty="0" smtClean="0"/>
              <a:t>mode and higher rates</a:t>
            </a:r>
          </a:p>
          <a:p>
            <a:r>
              <a:rPr lang="en-US" dirty="0"/>
              <a:t>Gaussian and Polynomial representation of </a:t>
            </a:r>
            <a:r>
              <a:rPr lang="en-US" dirty="0" smtClean="0"/>
              <a:t>tapers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95155" y="3288591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Similar for </a:t>
            </a:r>
          </a:p>
          <a:p>
            <a:r>
              <a:rPr lang="en-US" sz="1600" dirty="0" smtClean="0"/>
              <a:t>4.5 T -&gt; 2.5 T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9066"/>
            <a:ext cx="10972800" cy="76641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P</a:t>
            </a:r>
            <a:r>
              <a:rPr lang="en-US" sz="2400" dirty="0" smtClean="0">
                <a:solidFill>
                  <a:schemeClr val="accent6"/>
                </a:solidFill>
              </a:rPr>
              <a:t>olarization and rates </a:t>
            </a:r>
            <a:r>
              <a:rPr lang="en-US" sz="2400" dirty="0">
                <a:solidFill>
                  <a:schemeClr val="accent6"/>
                </a:solidFill>
              </a:rPr>
              <a:t>as function of </a:t>
            </a:r>
            <a:r>
              <a:rPr lang="en-US" sz="2400" dirty="0" smtClean="0">
                <a:solidFill>
                  <a:schemeClr val="accent6"/>
                </a:solidFill>
              </a:rPr>
              <a:t>fields and proton/target tilts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1</a:t>
            </a:r>
            <a:r>
              <a:rPr lang="en-US" sz="2400" baseline="30000" dirty="0" smtClean="0">
                <a:solidFill>
                  <a:schemeClr val="accent6"/>
                </a:solidFill>
              </a:rPr>
              <a:t>st</a:t>
            </a:r>
            <a:r>
              <a:rPr lang="en-US" sz="2400" dirty="0" smtClean="0">
                <a:solidFill>
                  <a:schemeClr val="accent6"/>
                </a:solidFill>
              </a:rPr>
              <a:t> coil exit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554" y="1291651"/>
            <a:ext cx="54851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surface muons: best </a:t>
            </a:r>
            <a:r>
              <a:rPr lang="en-US" dirty="0">
                <a:solidFill>
                  <a:srgbClr val="FF0000"/>
                </a:solidFill>
              </a:rPr>
              <a:t>polarization at 1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tilt benefits surface muons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&amp; </a:t>
            </a:r>
            <a:r>
              <a:rPr lang="el-GR" dirty="0" smtClean="0">
                <a:solidFill>
                  <a:srgbClr val="FF0000"/>
                </a:solidFill>
              </a:rPr>
              <a:t>π+ </a:t>
            </a:r>
            <a:r>
              <a:rPr lang="en-US" dirty="0" smtClean="0">
                <a:solidFill>
                  <a:srgbClr val="FF0000"/>
                </a:solidFill>
              </a:rPr>
              <a:t>rates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7283318" y="988244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6300000">
            <a:off x="8855211" y="953877"/>
            <a:ext cx="469416" cy="999923"/>
          </a:xfrm>
          <a:prstGeom prst="triangle">
            <a:avLst/>
          </a:prstGeom>
          <a:noFill/>
          <a:ln w="25400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7800000">
            <a:off x="10677990" y="1079320"/>
            <a:ext cx="469416" cy="999923"/>
          </a:xfrm>
          <a:prstGeom prst="triangle">
            <a:avLst/>
          </a:prstGeom>
          <a:noFill/>
          <a:ln w="25400">
            <a:solidFill>
              <a:schemeClr val="tx1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703597" y="1488205"/>
            <a:ext cx="1495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18405" y="1097729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900000">
            <a:off x="8341965" y="1449408"/>
            <a:ext cx="1495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2400000">
            <a:off x="10165657" y="1568963"/>
            <a:ext cx="14959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"/>
          <a:stretch/>
        </p:blipFill>
        <p:spPr>
          <a:xfrm>
            <a:off x="1197116" y="2274361"/>
            <a:ext cx="4254535" cy="372678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 rot="16200000">
            <a:off x="329010" y="2872568"/>
            <a:ext cx="1495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polarization (%)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958" y="6294782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coil study – no shielding, 5 kW studies</a:t>
            </a:r>
          </a:p>
          <a:p>
            <a:r>
              <a:rPr lang="en-US" sz="1400" dirty="0" smtClean="0"/>
              <a:t>no emittance selection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819073" y="4647393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T -&gt; 3 T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788024" y="3875847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2.5 T -&gt; 0.5 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56557" y="2947118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 T -&gt; 0.5 T</a:t>
            </a:r>
            <a:endParaRPr lang="en-US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380867" y="2493719"/>
            <a:ext cx="0" cy="3287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51484" y="5437345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baseline tilt 15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900121" y="5429988"/>
            <a:ext cx="40668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60887" y="2032361"/>
            <a:ext cx="27414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surface muons polarization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025" y="5990717"/>
            <a:ext cx="2170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roton/target tilt angle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1621"/>
          <a:stretch/>
        </p:blipFill>
        <p:spPr>
          <a:xfrm>
            <a:off x="6444154" y="2263987"/>
            <a:ext cx="4423676" cy="373716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7953327" y="2017564"/>
            <a:ext cx="9861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600" dirty="0" smtClean="0"/>
              <a:t>π</a:t>
            </a:r>
            <a:r>
              <a:rPr lang="en-US" sz="1600" dirty="0" smtClean="0"/>
              <a:t>+ rates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968818" y="2578345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T -&gt; 3 T</a:t>
            </a:r>
            <a:endParaRPr lang="en-US" sz="1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8659831" y="2448249"/>
            <a:ext cx="0" cy="3287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17659" y="5456816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baseline tilt 15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8191882" y="5438238"/>
            <a:ext cx="40668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5988493" y="2444486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9408741" y="6005431"/>
            <a:ext cx="217078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roton/target tilt angle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"/>
          <a:stretch/>
        </p:blipFill>
        <p:spPr>
          <a:xfrm>
            <a:off x="6537477" y="2451687"/>
            <a:ext cx="4479691" cy="370518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3307"/>
          <a:stretch/>
        </p:blipFill>
        <p:spPr>
          <a:xfrm>
            <a:off x="1230779" y="2433400"/>
            <a:ext cx="4691815" cy="3685032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5316" y="632404"/>
            <a:ext cx="5143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onical target compared to cylindrical one has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 smtClean="0"/>
              <a:t>surface muon </a:t>
            </a:r>
            <a:r>
              <a:rPr lang="en-US" dirty="0" smtClean="0"/>
              <a:t>rates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Similar 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μ</a:t>
            </a:r>
            <a:r>
              <a:rPr lang="en-US" dirty="0"/>
              <a:t>+ with 25 ≤ P (MeV/c) ≤ </a:t>
            </a:r>
            <a:r>
              <a:rPr lang="en-US" dirty="0" smtClean="0"/>
              <a:t>29.8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83915" y="2554008"/>
            <a:ext cx="0" cy="3364495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803867" y="2734033"/>
            <a:ext cx="6495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μ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6111" y="6097187"/>
            <a:ext cx="753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18765" y="6155233"/>
            <a:ext cx="7360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707563" y="3155720"/>
            <a:ext cx="15127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Polarization (%)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952260" y="2548592"/>
            <a:ext cx="23957" cy="3369911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3541" y="3482411"/>
            <a:ext cx="85472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one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cylinder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8208" y="2070016"/>
            <a:ext cx="68515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rates and polarization as function of radius r1 (in </a:t>
            </a:r>
            <a:r>
              <a:rPr lang="el-GR" sz="1600" dirty="0"/>
              <a:t>σ</a:t>
            </a:r>
            <a:r>
              <a:rPr lang="en-US" sz="1600" baseline="-25000" dirty="0" smtClean="0"/>
              <a:t>b</a:t>
            </a:r>
            <a:r>
              <a:rPr lang="en-US" sz="1600" dirty="0"/>
              <a:t> =</a:t>
            </a:r>
            <a:r>
              <a:rPr lang="en-US" sz="1600" dirty="0" smtClean="0"/>
              <a:t> 0.5 cm) at MS1 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594738" y="5260594"/>
            <a:ext cx="817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baseline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63877" y="5414483"/>
            <a:ext cx="467915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98178" y="3979282"/>
            <a:ext cx="1301959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10000 </a:t>
            </a:r>
            <a:r>
              <a:rPr lang="el-GR" sz="1000" dirty="0" smtClean="0"/>
              <a:t>π</a:t>
            </a:r>
            <a:r>
              <a:rPr lang="zh-CN" altLang="en-US" sz="1000" dirty="0"/>
              <a:t> </a:t>
            </a:r>
            <a:r>
              <a:rPr lang="en-US" altLang="zh-CN" sz="1000" dirty="0" smtClean="0"/>
              <a:t>mm mrad</a:t>
            </a:r>
          </a:p>
          <a:p>
            <a:r>
              <a:rPr lang="en-US" sz="1000" dirty="0"/>
              <a:t>s</a:t>
            </a:r>
            <a:r>
              <a:rPr lang="en-US" sz="1000" dirty="0" smtClean="0"/>
              <a:t>tat. error ~ 5%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6498" y="3246780"/>
            <a:ext cx="15279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emittance selection</a:t>
            </a:r>
          </a:p>
          <a:p>
            <a:r>
              <a:rPr lang="en-US" sz="1000" dirty="0"/>
              <a:t>s</a:t>
            </a:r>
            <a:r>
              <a:rPr lang="en-US" sz="1000" dirty="0" smtClean="0"/>
              <a:t>tat. error ~ 1%</a:t>
            </a:r>
            <a:endParaRPr lang="en-US" sz="1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13061" y="4400638"/>
            <a:ext cx="378317" cy="24653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0"/>
          </p:cNvCxnSpPr>
          <p:nvPr/>
        </p:nvCxnSpPr>
        <p:spPr>
          <a:xfrm flipV="1">
            <a:off x="3190489" y="2978391"/>
            <a:ext cx="448841" cy="268389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78257" y="2583118"/>
            <a:ext cx="1826141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10000 </a:t>
            </a:r>
            <a:r>
              <a:rPr lang="el-GR" sz="1000" dirty="0" smtClean="0"/>
              <a:t>π</a:t>
            </a:r>
            <a:r>
              <a:rPr lang="zh-CN" altLang="en-US" sz="1000" dirty="0"/>
              <a:t> </a:t>
            </a:r>
            <a:r>
              <a:rPr lang="en-US" altLang="zh-CN" sz="1000" dirty="0" smtClean="0"/>
              <a:t>mm mrad selection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93140" y="2866050"/>
            <a:ext cx="864876" cy="34664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42111" y="4172600"/>
            <a:ext cx="89319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selection</a:t>
            </a: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V="1">
            <a:off x="7888708" y="3744022"/>
            <a:ext cx="906468" cy="42857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978" y="6340421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kW shielding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rates @ 25 kW x ~4 due to shielding increase</a:t>
            </a:r>
            <a:endParaRPr lang="en-US" sz="1400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6945760" y="755899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1646" y="1040515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1 = 4.5 cm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7652832" y="1101971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= 0.25 cm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600966" y="1011287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0037131" y="1079716"/>
            <a:ext cx="1226916" cy="3822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70458" y="1010657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9900170" y="1069221"/>
            <a:ext cx="0" cy="270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9038" y="66939"/>
            <a:ext cx="39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+mj-lt"/>
              </a:rPr>
              <a:t>Choice of conical target</a:t>
            </a:r>
            <a:endParaRPr lang="en-US" sz="2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5400000">
            <a:off x="7276007" y="312232"/>
            <a:ext cx="469416" cy="999923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1893" y="596848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1 = 4.5 cm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983079" y="658304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r2 = 0.25 cm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931213" y="567620"/>
            <a:ext cx="0" cy="270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367378" y="636049"/>
            <a:ext cx="1226916" cy="3822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0705" y="566990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r1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230417" y="625554"/>
            <a:ext cx="0" cy="2700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1220" r="1"/>
          <a:stretch/>
        </p:blipFill>
        <p:spPr>
          <a:xfrm>
            <a:off x="949124" y="1840374"/>
            <a:ext cx="4779095" cy="4283237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2143" b="-1"/>
          <a:stretch/>
        </p:blipFill>
        <p:spPr>
          <a:xfrm>
            <a:off x="6562846" y="1851948"/>
            <a:ext cx="4938510" cy="4287995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flipH="1">
            <a:off x="4787702" y="2008906"/>
            <a:ext cx="27432" cy="38455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97715" y="4603734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best for cone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185235" y="4911511"/>
            <a:ext cx="467915" cy="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463889" y="2212366"/>
            <a:ext cx="6687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/>
              <a:t>π</a:t>
            </a:r>
            <a:r>
              <a:rPr lang="en-US" sz="1400" dirty="0" smtClean="0"/>
              <a:t>+ / 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36495" y="6056681"/>
            <a:ext cx="753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(</a:t>
            </a:r>
            <a:r>
              <a:rPr lang="el-GR" sz="1400" dirty="0" smtClean="0"/>
              <a:t>σ</a:t>
            </a:r>
            <a:r>
              <a:rPr lang="en-US" sz="1400" baseline="-25000" dirty="0" smtClean="0"/>
              <a:t>b</a:t>
            </a:r>
            <a:r>
              <a:rPr lang="en-US" sz="1400" dirty="0" smtClean="0"/>
              <a:t> )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712323" y="2548709"/>
            <a:ext cx="13724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/>
              <a:t>π</a:t>
            </a:r>
            <a:r>
              <a:rPr lang="en-US" sz="1400" baseline="30000" dirty="0" smtClean="0"/>
              <a:t>+</a:t>
            </a:r>
            <a:r>
              <a:rPr lang="en-US" sz="1400" dirty="0" smtClean="0"/>
              <a:t> / 2 MeV / 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46263" y="6085292"/>
            <a:ext cx="8515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 GeV/c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706116" y="2494248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conical </a:t>
            </a:r>
            <a:r>
              <a:rPr lang="en-US" sz="1600" dirty="0" smtClean="0"/>
              <a:t>best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ylinder best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948" y="441953"/>
            <a:ext cx="4935967" cy="70788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2000" dirty="0" smtClean="0"/>
              <a:t>π</a:t>
            </a:r>
            <a:r>
              <a:rPr lang="en-US" sz="2000" dirty="0"/>
              <a:t>+ </a:t>
            </a:r>
            <a:r>
              <a:rPr lang="en-US" sz="2000" dirty="0" smtClean="0"/>
              <a:t>collection with conical </a:t>
            </a:r>
            <a:r>
              <a:rPr lang="en-US" sz="2000" dirty="0"/>
              <a:t>target at </a:t>
            </a:r>
            <a:r>
              <a:rPr lang="en-US" sz="2000" dirty="0" smtClean="0"/>
              <a:t>MS1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similar collection to cylindrical best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83390" y="1513095"/>
            <a:ext cx="72474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rates as function of radius r1 (in </a:t>
            </a:r>
            <a:r>
              <a:rPr lang="el-GR" sz="1600" dirty="0"/>
              <a:t>σ</a:t>
            </a:r>
            <a:r>
              <a:rPr lang="en-US" sz="1600" baseline="-25000" dirty="0" smtClean="0"/>
              <a:t>b</a:t>
            </a:r>
            <a:r>
              <a:rPr lang="en-US" sz="1600" dirty="0"/>
              <a:t> =</a:t>
            </a:r>
            <a:r>
              <a:rPr lang="en-US" sz="1600" dirty="0" smtClean="0"/>
              <a:t> 0.5 cm) and momentum distributions 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295383" y="5316634"/>
            <a:ext cx="152798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 emittance selection</a:t>
            </a:r>
          </a:p>
          <a:p>
            <a:r>
              <a:rPr lang="en-US" sz="1000" dirty="0"/>
              <a:t>s</a:t>
            </a:r>
            <a:r>
              <a:rPr lang="en-US" sz="1000" dirty="0" smtClean="0"/>
              <a:t>tat. error ~ 0.2%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7278" y="6416367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kW shielding studies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822500" y="2076624"/>
            <a:ext cx="27432" cy="38455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2499" y="3618591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best for cylinder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913752" y="3925182"/>
            <a:ext cx="567926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othicSimpl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49851</TotalTime>
  <Words>2154</Words>
  <Application>Microsoft Office PowerPoint</Application>
  <PresentationFormat>Widescreen</PresentationFormat>
  <Paragraphs>499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微软雅黑</vt:lpstr>
      <vt:lpstr>Arial</vt:lpstr>
      <vt:lpstr>Calibri</vt:lpstr>
      <vt:lpstr>Comic Sans MS</vt:lpstr>
      <vt:lpstr>Symbol</vt:lpstr>
      <vt:lpstr>Times New Roman</vt:lpstr>
      <vt:lpstr>1_GothicSimple</vt:lpstr>
      <vt:lpstr>Equation</vt:lpstr>
      <vt:lpstr>EMuS: Neutrinos for cross section measurements @ 25 kW</vt:lpstr>
      <vt:lpstr>layout</vt:lpstr>
      <vt:lpstr>“Baseline” scheme: Surface and decay muons</vt:lpstr>
      <vt:lpstr>PowerPoint Presentation</vt:lpstr>
      <vt:lpstr>PowerPoint Presentation</vt:lpstr>
      <vt:lpstr>PowerPoint Presentation</vt:lpstr>
      <vt:lpstr>Polarization and rates as function of fields and proton/target tilts 1st coil exit</vt:lpstr>
      <vt:lpstr>PowerPoint Presentation</vt:lpstr>
      <vt:lpstr>PowerPoint Presentation</vt:lpstr>
      <vt:lpstr>PowerPoint Presentation</vt:lpstr>
      <vt:lpstr>There is a lack of low energy neutrino cross section measurement</vt:lpstr>
      <vt:lpstr>EMuS neutrino beam might be able to solve the lack of those low energy cross sections</vt:lpstr>
      <vt:lpstr>neutrino beam from π+ / no momentum selection</vt:lpstr>
      <vt:lpstr>with π+ momentum selection at the first bend   narrow band beams (preliminary)</vt:lpstr>
      <vt:lpstr>Conclusions so far</vt:lpstr>
      <vt:lpstr>extra</vt:lpstr>
      <vt:lpstr>PowerPoint Presentation</vt:lpstr>
      <vt:lpstr>no-backward collection for π+ due to lower energy beam</vt:lpstr>
      <vt:lpstr>PowerPoint Presentation</vt:lpstr>
      <vt:lpstr>Adiabatic fields in solenoids: slower to fast tapers</vt:lpstr>
      <vt:lpstr>other applications for EMuS</vt:lpstr>
      <vt:lpstr>PowerPoint Presentation</vt:lpstr>
      <vt:lpstr>PowerPoint Presentation</vt:lpstr>
      <vt:lpstr>PowerPoint Presentation</vt:lpstr>
      <vt:lpstr>Systematics from monte-carlos: π+ and π- with FLUKA and G4 (BERTINI, INCL)  at MS1, 5 Τ</vt:lpstr>
      <vt:lpstr>FLUKA vs MARS vs HARP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at target</dc:title>
  <dc:subject/>
  <dc:creator>Nikos Vassilopoulos</dc:creator>
  <cp:keywords/>
  <dc:description/>
  <cp:lastModifiedBy>nikos</cp:lastModifiedBy>
  <cp:revision>4571</cp:revision>
  <cp:lastPrinted>2016-06-08T08:24:44Z</cp:lastPrinted>
  <dcterms:created xsi:type="dcterms:W3CDTF">2015-04-15T07:29:12Z</dcterms:created>
  <dcterms:modified xsi:type="dcterms:W3CDTF">2019-12-14T01:48:33Z</dcterms:modified>
  <cp:category/>
</cp:coreProperties>
</file>