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303" r:id="rId3"/>
    <p:sldId id="308" r:id="rId4"/>
    <p:sldId id="309" r:id="rId5"/>
    <p:sldId id="310" r:id="rId6"/>
    <p:sldId id="324" r:id="rId7"/>
    <p:sldId id="288" r:id="rId8"/>
    <p:sldId id="291" r:id="rId9"/>
    <p:sldId id="287" r:id="rId10"/>
    <p:sldId id="261" r:id="rId11"/>
    <p:sldId id="257" r:id="rId12"/>
    <p:sldId id="317" r:id="rId13"/>
    <p:sldId id="318" r:id="rId14"/>
    <p:sldId id="319" r:id="rId15"/>
    <p:sldId id="321" r:id="rId16"/>
    <p:sldId id="262" r:id="rId17"/>
    <p:sldId id="278" r:id="rId18"/>
    <p:sldId id="283" r:id="rId19"/>
    <p:sldId id="284" r:id="rId20"/>
    <p:sldId id="300" r:id="rId21"/>
    <p:sldId id="301" r:id="rId22"/>
    <p:sldId id="281" r:id="rId23"/>
    <p:sldId id="314" r:id="rId24"/>
    <p:sldId id="313" r:id="rId25"/>
    <p:sldId id="322" r:id="rId26"/>
    <p:sldId id="315" r:id="rId27"/>
    <p:sldId id="316" r:id="rId28"/>
    <p:sldId id="298" r:id="rId29"/>
    <p:sldId id="323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况 鹏" initials="况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66CC"/>
    <a:srgbClr val="F711B5"/>
    <a:srgbClr val="FFFFFF"/>
    <a:srgbClr val="7DF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08" y="-7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573D-F678-4502-8AC2-B39E39DA820E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C87E4-0617-434A-BD3A-724ADE9FA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透视结构，射线，</a:t>
            </a:r>
            <a:r>
              <a:rPr lang="zh-CN" altLang="en-US" smtClean="0"/>
              <a:t>探测器？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87E4-0617-434A-BD3A-724ADE9FA4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21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样品尺寸变大散射角是否会发生变化</a:t>
            </a:r>
            <a:endParaRPr lang="en-US" altLang="zh-CN" dirty="0" smtClean="0"/>
          </a:p>
          <a:p>
            <a:r>
              <a:rPr lang="zh-CN" altLang="en-US" dirty="0" smtClean="0"/>
              <a:t>能量变化散射角是否会发生变化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是否有最优成像能量的结果？</a:t>
            </a:r>
            <a:endParaRPr lang="en-US" altLang="zh-CN" dirty="0" smtClean="0"/>
          </a:p>
          <a:p>
            <a:r>
              <a:rPr lang="zh-CN" altLang="en-US" dirty="0" smtClean="0"/>
              <a:t>其他物理问题？</a:t>
            </a:r>
            <a:endParaRPr lang="en-US" altLang="zh-CN" dirty="0" smtClean="0"/>
          </a:p>
          <a:p>
            <a:r>
              <a:rPr lang="zh-CN" altLang="en-US" dirty="0" smtClean="0"/>
              <a:t>原件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C87E4-0617-434A-BD3A-724ADE9FA4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4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74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13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5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85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7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41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6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87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51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8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23B4-D5B4-4715-9B37-6F9418524CE4}" type="datetimeFigureOut">
              <a:rPr lang="zh-CN" altLang="en-US" smtClean="0"/>
              <a:t>2019/12/14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0678-BB93-45E7-ABD8-B825A31F6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55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.png"/><Relationship Id="rId7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microsoft.com/office/2007/relationships/hdphoto" Target="../media/hdphoto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2.wmf"/><Relationship Id="rId3" Type="http://schemas.openxmlformats.org/officeDocument/2006/relationships/image" Target="../media/image1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1.wmf"/><Relationship Id="rId5" Type="http://schemas.microsoft.com/office/2007/relationships/hdphoto" Target="../media/hdphoto1.wdp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2.png"/><Relationship Id="rId7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8575" y="3020759"/>
            <a:ext cx="9086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/>
              <a:t>Li Chong (</a:t>
            </a:r>
            <a:r>
              <a:rPr lang="zh-CN" altLang="en-US" sz="2400" dirty="0" smtClean="0"/>
              <a:t>李崇</a:t>
            </a:r>
            <a:r>
              <a:rPr lang="en-US" altLang="zh-CN" sz="2400" dirty="0" smtClean="0"/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/>
              <a:t>IHEP, CAS</a:t>
            </a:r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0" y="1599743"/>
            <a:ext cx="9144000" cy="126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kumimoji="1" lang="en-US" altLang="zh-CN" dirty="0"/>
              <a:t>Interaction mechanism of muon/positron and medium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28600" y="5091113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zh-CN" sz="2400" dirty="0" smtClean="0">
                <a:solidFill>
                  <a:srgbClr val="374EF5"/>
                </a:solidFill>
                <a:latin typeface="Tahoma" panose="020B0604030504040204" pitchFamily="34" charset="0"/>
              </a:rPr>
              <a:t>USTC, HeFei</a:t>
            </a:r>
            <a:endParaRPr lang="fr-FR" altLang="zh-CN" sz="2400" dirty="0">
              <a:solidFill>
                <a:srgbClr val="374EF5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zh-CN" sz="2400" dirty="0" smtClean="0">
                <a:solidFill>
                  <a:srgbClr val="374EF5"/>
                </a:solidFill>
                <a:latin typeface="Tahoma" panose="020B0604030504040204" pitchFamily="34" charset="0"/>
              </a:rPr>
              <a:t>2019.12.14</a:t>
            </a:r>
            <a:endParaRPr lang="fr-FR" altLang="zh-CN" sz="2400" dirty="0">
              <a:solidFill>
                <a:srgbClr val="374EF5"/>
              </a:solidFill>
              <a:latin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7984" y="4294837"/>
            <a:ext cx="447430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workshop on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EMus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866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81"/>
          <p:cNvSpPr/>
          <p:nvPr/>
        </p:nvSpPr>
        <p:spPr>
          <a:xfrm>
            <a:off x="194823" y="4005064"/>
            <a:ext cx="8777321" cy="2459347"/>
          </a:xfrm>
          <a:prstGeom prst="roundRect">
            <a:avLst/>
          </a:prstGeom>
          <a:solidFill>
            <a:schemeClr val="bg1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>
            <a:off x="179511" y="594349"/>
            <a:ext cx="8769665" cy="3338707"/>
          </a:xfrm>
          <a:prstGeom prst="roundRect">
            <a:avLst/>
          </a:prstGeom>
          <a:solidFill>
            <a:schemeClr val="bg1">
              <a:lumMod val="8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597367" y="2420888"/>
            <a:ext cx="1351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Morishima, Kunihiro, et al</a:t>
            </a:r>
            <a:r>
              <a:rPr lang="en-US" altLang="zh-CN" sz="1600" b="1" dirty="0" smtClean="0"/>
              <a:t>. </a:t>
            </a:r>
            <a:r>
              <a:rPr lang="en-US" altLang="zh-CN" sz="1600" b="1" i="1" dirty="0"/>
              <a:t>Nature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(21 Nov 2017).</a:t>
            </a:r>
            <a:endParaRPr lang="en-US" altLang="zh-CN" sz="16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7" y="701710"/>
            <a:ext cx="2004992" cy="30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80756" y="801946"/>
            <a:ext cx="5183919" cy="1224136"/>
            <a:chOff x="3180756" y="801946"/>
            <a:chExt cx="5183919" cy="1224136"/>
          </a:xfrm>
        </p:grpSpPr>
        <p:sp>
          <p:nvSpPr>
            <p:cNvPr id="13" name="圆角矩形 12"/>
            <p:cNvSpPr/>
            <p:nvPr/>
          </p:nvSpPr>
          <p:spPr>
            <a:xfrm>
              <a:off x="3180756" y="801946"/>
              <a:ext cx="5183919" cy="12241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b="1" dirty="0" smtClean="0">
                  <a:solidFill>
                    <a:schemeClr val="tx1"/>
                  </a:solidFill>
                </a:rPr>
                <a:t>   Cosmic Muon(at sea‐level):</a:t>
              </a:r>
              <a:endParaRPr lang="en-US" altLang="zh-CN" b="1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/>
                  </a:solidFill>
                </a:rPr>
                <a:t>High energy (3.44 GeV) </a:t>
              </a:r>
              <a:r>
                <a:rPr lang="en-US" altLang="zh-CN" b="1" dirty="0" smtClean="0">
                  <a:solidFill>
                    <a:schemeClr val="tx1"/>
                  </a:solidFill>
                </a:rPr>
                <a:t>—  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large-scale </a:t>
              </a:r>
              <a:r>
                <a:rPr lang="en-US" altLang="zh-CN" b="1" dirty="0">
                  <a:solidFill>
                    <a:srgbClr val="FF0000"/>
                  </a:solidFill>
                </a:rPr>
                <a:t>substance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/>
                  </a:solidFill>
                </a:rPr>
                <a:t>Low </a:t>
              </a:r>
              <a:r>
                <a:rPr lang="en-US" altLang="zh-CN" b="1" dirty="0" smtClean="0">
                  <a:solidFill>
                    <a:schemeClr val="tx1"/>
                  </a:solidFill>
                </a:rPr>
                <a:t>intensity—</a:t>
              </a:r>
              <a:r>
                <a:rPr kumimoji="1" lang="en-US" altLang="zh-CN" b="1" dirty="0">
                  <a:solidFill>
                    <a:schemeClr val="tx1"/>
                  </a:solidFill>
                  <a:ea typeface="宋体" charset="-122"/>
                </a:rPr>
                <a:t>1μ/cm</a:t>
              </a:r>
              <a:r>
                <a:rPr kumimoji="1" lang="en-US" altLang="zh-CN" b="1" baseline="30000" dirty="0">
                  <a:solidFill>
                    <a:schemeClr val="tx1"/>
                  </a:solidFill>
                  <a:ea typeface="宋体" charset="-122"/>
                </a:rPr>
                <a:t>2</a:t>
              </a:r>
              <a:r>
                <a:rPr kumimoji="1" lang="en-US" altLang="zh-CN" b="1" dirty="0">
                  <a:solidFill>
                    <a:schemeClr val="tx1"/>
                  </a:solidFill>
                  <a:ea typeface="宋体" charset="-122"/>
                </a:rPr>
                <a:t>·min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081850" y="1233994"/>
              <a:ext cx="2147750" cy="360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7113053" y="1594034"/>
            <a:ext cx="0" cy="56495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2752265" y="2143448"/>
            <a:ext cx="4773094" cy="1728192"/>
            <a:chOff x="3347863" y="2575153"/>
            <a:chExt cx="5705475" cy="1952625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3" y="2575153"/>
              <a:ext cx="570547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3347863" y="2575153"/>
              <a:ext cx="5705475" cy="195262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8839" y="4088147"/>
            <a:ext cx="5197314" cy="2346978"/>
            <a:chOff x="1269368" y="1608109"/>
            <a:chExt cx="6308259" cy="364485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5514912" y="3973794"/>
              <a:ext cx="1309568" cy="292641"/>
            </a:xfrm>
            <a:prstGeom prst="rect">
              <a:avLst/>
            </a:prstGeom>
          </p:spPr>
        </p:pic>
        <p:sp>
          <p:nvSpPr>
            <p:cNvPr id="38" name="圆柱形 37"/>
            <p:cNvSpPr/>
            <p:nvPr/>
          </p:nvSpPr>
          <p:spPr bwMode="auto">
            <a:xfrm rot="5400000">
              <a:off x="1775977" y="1730883"/>
              <a:ext cx="457200" cy="914400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9" name="文本框 2"/>
            <p:cNvSpPr txBox="1"/>
            <p:nvPr/>
          </p:nvSpPr>
          <p:spPr>
            <a:xfrm>
              <a:off x="1269368" y="2546224"/>
              <a:ext cx="1905000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/>
                <a:t>质子加速器</a:t>
              </a:r>
              <a:endParaRPr lang="zh-CN" altLang="en-US" sz="1050" dirty="0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26768" y="1936624"/>
              <a:ext cx="762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1" name="文本框 15"/>
            <p:cNvSpPr txBox="1"/>
            <p:nvPr/>
          </p:nvSpPr>
          <p:spPr>
            <a:xfrm>
              <a:off x="3174368" y="2546224"/>
              <a:ext cx="583721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/>
                <a:t>靶</a:t>
              </a:r>
              <a:endParaRPr lang="zh-CN" altLang="en-US" sz="800" dirty="0"/>
            </a:p>
          </p:txBody>
        </p:sp>
        <p:sp>
          <p:nvSpPr>
            <p:cNvPr id="42" name="右箭头 41"/>
            <p:cNvSpPr/>
            <p:nvPr/>
          </p:nvSpPr>
          <p:spPr bwMode="auto">
            <a:xfrm>
              <a:off x="2539548" y="2150950"/>
              <a:ext cx="709448" cy="45719"/>
            </a:xfrm>
            <a:prstGeom prst="rightArrow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文本框 17"/>
            <p:cNvSpPr txBox="1"/>
            <p:nvPr/>
          </p:nvSpPr>
          <p:spPr>
            <a:xfrm>
              <a:off x="2570435" y="1751957"/>
              <a:ext cx="724357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质子</a:t>
              </a:r>
            </a:p>
          </p:txBody>
        </p:sp>
        <p:sp>
          <p:nvSpPr>
            <p:cNvPr id="44" name="五边形 43"/>
            <p:cNvSpPr/>
            <p:nvPr/>
          </p:nvSpPr>
          <p:spPr bwMode="auto">
            <a:xfrm>
              <a:off x="4451143" y="1974313"/>
              <a:ext cx="685800" cy="381821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" name="右箭头 44"/>
            <p:cNvSpPr/>
            <p:nvPr/>
          </p:nvSpPr>
          <p:spPr bwMode="auto">
            <a:xfrm>
              <a:off x="3445341" y="2149716"/>
              <a:ext cx="870161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6" name="文本框 19"/>
            <p:cNvSpPr txBox="1"/>
            <p:nvPr/>
          </p:nvSpPr>
          <p:spPr>
            <a:xfrm>
              <a:off x="3430433" y="1751957"/>
              <a:ext cx="885070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π </a:t>
              </a:r>
              <a:r>
                <a:rPr lang="zh-CN" altLang="en-US" sz="1050" dirty="0" smtClean="0"/>
                <a:t>介子</a:t>
              </a:r>
              <a:endParaRPr lang="zh-CN" altLang="en-US" sz="1050" dirty="0"/>
            </a:p>
          </p:txBody>
        </p:sp>
        <p:sp>
          <p:nvSpPr>
            <p:cNvPr id="47" name="文本框 20"/>
            <p:cNvSpPr txBox="1"/>
            <p:nvPr/>
          </p:nvSpPr>
          <p:spPr>
            <a:xfrm>
              <a:off x="4451143" y="2546224"/>
              <a:ext cx="643944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/>
                <a:t>聚焦</a:t>
              </a:r>
              <a:endParaRPr lang="zh-CN" altLang="en-US" sz="800" dirty="0"/>
            </a:p>
          </p:txBody>
        </p:sp>
        <p:sp>
          <p:nvSpPr>
            <p:cNvPr id="48" name="爆炸形 2 47"/>
            <p:cNvSpPr/>
            <p:nvPr/>
          </p:nvSpPr>
          <p:spPr bwMode="auto">
            <a:xfrm>
              <a:off x="5272583" y="1951149"/>
              <a:ext cx="459066" cy="397133"/>
            </a:xfrm>
            <a:prstGeom prst="irregularSeal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9" name="文本框 22"/>
            <p:cNvSpPr txBox="1"/>
            <p:nvPr/>
          </p:nvSpPr>
          <p:spPr>
            <a:xfrm>
              <a:off x="4921142" y="1608109"/>
              <a:ext cx="885070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π</a:t>
              </a:r>
              <a:r>
                <a:rPr lang="zh-CN" altLang="en-US" sz="1050" dirty="0" smtClean="0"/>
                <a:t>衰减</a:t>
              </a:r>
              <a:endParaRPr lang="zh-CN" altLang="en-US" sz="1050" dirty="0"/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6688729" y="1792775"/>
              <a:ext cx="537526" cy="77750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1" name="文本框 24"/>
            <p:cNvSpPr txBox="1"/>
            <p:nvPr/>
          </p:nvSpPr>
          <p:spPr>
            <a:xfrm>
              <a:off x="6655000" y="2546224"/>
              <a:ext cx="643944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筛选</a:t>
              </a:r>
            </a:p>
          </p:txBody>
        </p:sp>
        <p:sp>
          <p:nvSpPr>
            <p:cNvPr id="52" name="右箭头 51"/>
            <p:cNvSpPr/>
            <p:nvPr/>
          </p:nvSpPr>
          <p:spPr bwMode="auto">
            <a:xfrm>
              <a:off x="5761908" y="2126855"/>
              <a:ext cx="870161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3" name="右箭头 52"/>
            <p:cNvSpPr/>
            <p:nvPr/>
          </p:nvSpPr>
          <p:spPr bwMode="auto">
            <a:xfrm>
              <a:off x="5761908" y="2276269"/>
              <a:ext cx="870161" cy="4571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4" name="文本框 27"/>
            <p:cNvSpPr txBox="1"/>
            <p:nvPr/>
          </p:nvSpPr>
          <p:spPr>
            <a:xfrm>
              <a:off x="5731650" y="1751959"/>
              <a:ext cx="1060952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Muons</a:t>
              </a:r>
              <a:endParaRPr lang="zh-CN" altLang="en-US" sz="1050" dirty="0"/>
            </a:p>
          </p:txBody>
        </p:sp>
        <p:sp>
          <p:nvSpPr>
            <p:cNvPr id="55" name="文本框 28"/>
            <p:cNvSpPr txBox="1"/>
            <p:nvPr/>
          </p:nvSpPr>
          <p:spPr>
            <a:xfrm>
              <a:off x="5835402" y="2276269"/>
              <a:ext cx="1060952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杂质</a:t>
              </a: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1447876" y="3901900"/>
              <a:ext cx="1012403" cy="50231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文本框 30"/>
            <p:cNvSpPr txBox="1"/>
            <p:nvPr/>
          </p:nvSpPr>
          <p:spPr>
            <a:xfrm>
              <a:off x="1421720" y="4404218"/>
              <a:ext cx="1217680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/>
                <a:t>能量选择</a:t>
              </a:r>
              <a:endParaRPr lang="zh-CN" altLang="en-US" sz="1050" dirty="0"/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3356101" y="3782493"/>
              <a:ext cx="814771" cy="72099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9" name="文本框 32"/>
            <p:cNvSpPr txBox="1"/>
            <p:nvPr/>
          </p:nvSpPr>
          <p:spPr>
            <a:xfrm>
              <a:off x="3174368" y="4502614"/>
              <a:ext cx="1113668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/>
                <a:t>磁导</a:t>
              </a:r>
              <a:r>
                <a:rPr lang="zh-CN" altLang="en-US" sz="1050" dirty="0" smtClean="0"/>
                <a:t>向</a:t>
              </a:r>
              <a:r>
                <a:rPr lang="en-US" altLang="zh-CN" sz="1050" dirty="0" smtClean="0"/>
                <a:t>/</a:t>
              </a:r>
              <a:r>
                <a:rPr lang="zh-CN" altLang="en-US" sz="1050" dirty="0" smtClean="0"/>
                <a:t>扩散</a:t>
              </a:r>
              <a:endParaRPr lang="zh-CN" altLang="en-US" sz="1050" dirty="0"/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781800" y="3428320"/>
              <a:ext cx="333286" cy="140322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1" name="文本框 35"/>
            <p:cNvSpPr txBox="1"/>
            <p:nvPr/>
          </p:nvSpPr>
          <p:spPr>
            <a:xfrm>
              <a:off x="4692282" y="4858635"/>
              <a:ext cx="1408220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/>
                <a:t>入射粒子探测器</a:t>
              </a:r>
              <a:endParaRPr lang="zh-CN" altLang="en-US" sz="1050" dirty="0"/>
            </a:p>
          </p:txBody>
        </p:sp>
        <p:sp>
          <p:nvSpPr>
            <p:cNvPr id="62" name="文本框 36"/>
            <p:cNvSpPr txBox="1"/>
            <p:nvPr/>
          </p:nvSpPr>
          <p:spPr>
            <a:xfrm>
              <a:off x="6187902" y="4856154"/>
              <a:ext cx="1389725" cy="394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 smtClean="0"/>
                <a:t>出射粒子探测器</a:t>
              </a:r>
              <a:endParaRPr lang="zh-CN" altLang="en-US" sz="1050" dirty="0"/>
            </a:p>
          </p:txBody>
        </p:sp>
        <p:cxnSp>
          <p:nvCxnSpPr>
            <p:cNvPr id="63" name="肘形连接符 62"/>
            <p:cNvCxnSpPr>
              <a:stCxn id="50" idx="3"/>
              <a:endCxn id="56" idx="1"/>
            </p:cNvCxnSpPr>
            <p:nvPr/>
          </p:nvCxnSpPr>
          <p:spPr bwMode="auto">
            <a:xfrm flipH="1">
              <a:off x="1447876" y="2181530"/>
              <a:ext cx="5778379" cy="1971529"/>
            </a:xfrm>
            <a:prstGeom prst="bentConnector5">
              <a:avLst>
                <a:gd name="adj1" fmla="val -3956"/>
                <a:gd name="adj2" fmla="val 53490"/>
                <a:gd name="adj3" fmla="val 103956"/>
              </a:avLst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4" name="右箭头 63"/>
            <p:cNvSpPr/>
            <p:nvPr/>
          </p:nvSpPr>
          <p:spPr bwMode="auto">
            <a:xfrm>
              <a:off x="2524419" y="4160779"/>
              <a:ext cx="758992" cy="5252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65" name="直接箭头连接符 64"/>
            <p:cNvCxnSpPr>
              <a:stCxn id="58" idx="3"/>
            </p:cNvCxnSpPr>
            <p:nvPr/>
          </p:nvCxnSpPr>
          <p:spPr bwMode="auto">
            <a:xfrm flipV="1">
              <a:off x="4170872" y="3581400"/>
              <a:ext cx="2610928" cy="5615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直接箭头连接符 65"/>
            <p:cNvCxnSpPr>
              <a:stCxn id="58" idx="3"/>
            </p:cNvCxnSpPr>
            <p:nvPr/>
          </p:nvCxnSpPr>
          <p:spPr bwMode="auto">
            <a:xfrm flipV="1">
              <a:off x="4170872" y="3857158"/>
              <a:ext cx="2621729" cy="2858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直接箭头连接符 66"/>
            <p:cNvCxnSpPr>
              <a:stCxn id="58" idx="3"/>
              <a:endCxn id="60" idx="1"/>
            </p:cNvCxnSpPr>
            <p:nvPr/>
          </p:nvCxnSpPr>
          <p:spPr bwMode="auto">
            <a:xfrm flipV="1">
              <a:off x="4170872" y="4129932"/>
              <a:ext cx="2610928" cy="130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直接箭头连接符 67"/>
            <p:cNvCxnSpPr>
              <a:stCxn id="58" idx="3"/>
            </p:cNvCxnSpPr>
            <p:nvPr/>
          </p:nvCxnSpPr>
          <p:spPr bwMode="auto">
            <a:xfrm>
              <a:off x="4170872" y="4142991"/>
              <a:ext cx="2621729" cy="2525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直接箭头连接符 68"/>
            <p:cNvCxnSpPr>
              <a:stCxn id="58" idx="3"/>
            </p:cNvCxnSpPr>
            <p:nvPr/>
          </p:nvCxnSpPr>
          <p:spPr bwMode="auto">
            <a:xfrm>
              <a:off x="4170872" y="4142991"/>
              <a:ext cx="2621729" cy="502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0" name="矩形 69"/>
            <p:cNvSpPr/>
            <p:nvPr/>
          </p:nvSpPr>
          <p:spPr bwMode="auto">
            <a:xfrm>
              <a:off x="5224305" y="3428320"/>
              <a:ext cx="333286" cy="140322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74" name="圆角矩形 73"/>
          <p:cNvSpPr/>
          <p:nvPr/>
        </p:nvSpPr>
        <p:spPr>
          <a:xfrm>
            <a:off x="5665114" y="4725144"/>
            <a:ext cx="315535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 </a:t>
            </a:r>
            <a:r>
              <a:rPr lang="en-US" altLang="zh-CN" b="1" dirty="0" smtClean="0">
                <a:solidFill>
                  <a:schemeClr val="tx1"/>
                </a:solidFill>
              </a:rPr>
              <a:t>Accelerator Muon: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/>
                </a:solidFill>
              </a:rPr>
              <a:t>Low energy </a:t>
            </a:r>
            <a:r>
              <a:rPr lang="en-US" altLang="zh-CN" b="1" dirty="0" smtClean="0">
                <a:solidFill>
                  <a:schemeClr val="tx1"/>
                </a:solidFill>
              </a:rPr>
              <a:t>(28-450 MeV/c)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chemeClr val="tx1"/>
                </a:solidFill>
              </a:rPr>
              <a:t>High intensity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err="1" smtClean="0">
                <a:solidFill>
                  <a:schemeClr val="tx1"/>
                </a:solidFill>
              </a:rPr>
              <a:t>Monochromaticity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7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10</a:t>
            </a:fld>
            <a:endParaRPr lang="en-US" altLang="zh-CN" b="0" dirty="0" smtClean="0"/>
          </a:p>
        </p:txBody>
      </p:sp>
      <p:sp>
        <p:nvSpPr>
          <p:cNvPr id="75" name="矩形 74"/>
          <p:cNvSpPr/>
          <p:nvPr/>
        </p:nvSpPr>
        <p:spPr>
          <a:xfrm>
            <a:off x="0" y="-2738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436096" y="4272391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# 1D accelerator </a:t>
            </a:r>
            <a:r>
              <a:rPr lang="en-US" altLang="zh-CN" dirty="0" smtClean="0"/>
              <a:t>beam</a:t>
            </a:r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/particle mu+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/type </a:t>
            </a:r>
            <a:r>
              <a:rPr lang="en-US" altLang="zh-CN" dirty="0" smtClean="0"/>
              <a:t>Beam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beam energy is in </a:t>
            </a:r>
            <a:r>
              <a:rPr lang="en-US" altLang="zh-CN" dirty="0" err="1"/>
              <a:t>gaussian</a:t>
            </a:r>
            <a:r>
              <a:rPr lang="en-US" altLang="zh-CN" dirty="0"/>
              <a:t> profile/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ene</a:t>
            </a:r>
            <a:r>
              <a:rPr lang="en-US" altLang="zh-CN" dirty="0"/>
              <a:t>/type Gauss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ene</a:t>
            </a:r>
            <a:r>
              <a:rPr lang="en-US" altLang="zh-CN" dirty="0"/>
              <a:t>/mono </a:t>
            </a:r>
            <a:r>
              <a:rPr lang="en-US" altLang="zh-CN" dirty="0" smtClean="0"/>
              <a:t>450 MeV/c</a:t>
            </a:r>
            <a:endParaRPr lang="en-US" altLang="zh-CN" dirty="0"/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ene</a:t>
            </a:r>
            <a:r>
              <a:rPr lang="en-US" altLang="zh-CN" dirty="0"/>
              <a:t>/sigma 50. </a:t>
            </a:r>
            <a:r>
              <a:rPr lang="en-US" altLang="zh-CN" dirty="0" smtClean="0"/>
              <a:t>MeV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4365104"/>
            <a:ext cx="3504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#</a:t>
            </a:r>
            <a:r>
              <a:rPr lang="en-US" altLang="zh-CN" dirty="0" err="1"/>
              <a:t>gaussian</a:t>
            </a:r>
            <a:r>
              <a:rPr lang="en-US" altLang="zh-CN" dirty="0"/>
              <a:t> </a:t>
            </a:r>
            <a:r>
              <a:rPr lang="en-US" altLang="zh-CN" dirty="0" smtClean="0"/>
              <a:t>with </a:t>
            </a:r>
            <a:r>
              <a:rPr lang="en-US" altLang="zh-CN" dirty="0"/>
              <a:t>a x/y FWHM 2/5cm 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/shape Ellipse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</a:t>
            </a:r>
            <a:r>
              <a:rPr lang="en-US" altLang="zh-CN" dirty="0" err="1"/>
              <a:t>centre</a:t>
            </a:r>
            <a:r>
              <a:rPr lang="en-US" altLang="zh-CN" dirty="0"/>
              <a:t> 0. 0. -10 cm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</a:t>
            </a:r>
            <a:r>
              <a:rPr lang="en-US" altLang="zh-CN" dirty="0" err="1"/>
              <a:t>sigma_x</a:t>
            </a:r>
            <a:r>
              <a:rPr lang="en-US" altLang="zh-CN" dirty="0"/>
              <a:t> 0.86 cm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</a:t>
            </a:r>
            <a:r>
              <a:rPr lang="en-US" altLang="zh-CN" dirty="0" err="1"/>
              <a:t>sigma_y</a:t>
            </a:r>
            <a:r>
              <a:rPr lang="en-US" altLang="zh-CN" dirty="0"/>
              <a:t> 2.14 </a:t>
            </a:r>
            <a:r>
              <a:rPr lang="en-US" altLang="zh-CN" dirty="0" smtClean="0"/>
              <a:t>cm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/rot1 1 0 0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/rot2 0 1 </a:t>
            </a:r>
            <a:r>
              <a:rPr lang="en-US" altLang="zh-CN" dirty="0" smtClean="0"/>
              <a:t>0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8051"/>
            <a:ext cx="4467476" cy="3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95536" y="548680"/>
            <a:ext cx="3996345" cy="3825932"/>
            <a:chOff x="376393" y="641393"/>
            <a:chExt cx="3996345" cy="382593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" r="19235"/>
            <a:stretch/>
          </p:blipFill>
          <p:spPr bwMode="auto">
            <a:xfrm>
              <a:off x="376393" y="2273613"/>
              <a:ext cx="2437160" cy="21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"/>
            <a:stretch/>
          </p:blipFill>
          <p:spPr bwMode="auto">
            <a:xfrm>
              <a:off x="434409" y="641393"/>
              <a:ext cx="2365145" cy="1719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"/>
            <a:stretch/>
          </p:blipFill>
          <p:spPr bwMode="auto">
            <a:xfrm rot="5400000">
              <a:off x="2473069" y="2465435"/>
              <a:ext cx="2226154" cy="1573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" name="直接连接符 2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>
                <a:solidFill>
                  <a:prstClr val="black"/>
                </a:solidFill>
              </a:rPr>
              <a:pPr/>
              <a:t>11</a:t>
            </a:fld>
            <a:endParaRPr lang="en-US" altLang="zh-CN" b="0" dirty="0" smtClean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-2738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矩形 5"/>
          <p:cNvSpPr/>
          <p:nvPr/>
        </p:nvSpPr>
        <p:spPr>
          <a:xfrm>
            <a:off x="0" y="-27384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9" r="1293" b="2462"/>
          <a:stretch/>
        </p:blipFill>
        <p:spPr bwMode="auto">
          <a:xfrm>
            <a:off x="4564840" y="941282"/>
            <a:ext cx="4299210" cy="20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857155" y="1293001"/>
            <a:ext cx="1006890" cy="889684"/>
            <a:chOff x="5940148" y="1755850"/>
            <a:chExt cx="880889" cy="86781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16" t="21035" r="9637" b="57767"/>
            <a:stretch/>
          </p:blipFill>
          <p:spPr bwMode="auto">
            <a:xfrm>
              <a:off x="6084168" y="1755850"/>
              <a:ext cx="500064" cy="435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5940148" y="2191618"/>
              <a:ext cx="880889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12</a:t>
            </a:fld>
            <a:endParaRPr lang="en-US" altLang="zh-CN" b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99" y="3721113"/>
            <a:ext cx="3312368" cy="277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553503" y="1721086"/>
            <a:ext cx="843250" cy="241104"/>
          </a:xfrm>
          <a:prstGeom prst="rect">
            <a:avLst/>
          </a:prstGeom>
        </p:spPr>
      </p:pic>
      <p:sp>
        <p:nvSpPr>
          <p:cNvPr id="42" name="文本框 32"/>
          <p:cNvSpPr txBox="1"/>
          <p:nvPr/>
        </p:nvSpPr>
        <p:spPr>
          <a:xfrm>
            <a:off x="649893" y="2161109"/>
            <a:ext cx="969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Magnetic lens</a:t>
            </a:r>
            <a:endParaRPr lang="zh-CN" altLang="en-US" sz="1050" dirty="0"/>
          </a:p>
        </p:txBody>
      </p:sp>
      <p:sp>
        <p:nvSpPr>
          <p:cNvPr id="43" name="矩形 42"/>
          <p:cNvSpPr/>
          <p:nvPr/>
        </p:nvSpPr>
        <p:spPr bwMode="auto">
          <a:xfrm>
            <a:off x="3479435" y="1396182"/>
            <a:ext cx="274591" cy="90355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4" name="文本框 35"/>
          <p:cNvSpPr txBox="1"/>
          <p:nvPr/>
        </p:nvSpPr>
        <p:spPr>
          <a:xfrm>
            <a:off x="1937036" y="2367487"/>
            <a:ext cx="712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Detector</a:t>
            </a:r>
            <a:endParaRPr lang="zh-CN" altLang="en-US" sz="1050" dirty="0"/>
          </a:p>
        </p:txBody>
      </p:sp>
      <p:sp>
        <p:nvSpPr>
          <p:cNvPr id="47" name="右箭头 46"/>
          <p:cNvSpPr/>
          <p:nvPr/>
        </p:nvSpPr>
        <p:spPr bwMode="auto">
          <a:xfrm>
            <a:off x="251520" y="1844823"/>
            <a:ext cx="625326" cy="33818"/>
          </a:xfrm>
          <a:prstGeom prst="rightArrow">
            <a:avLst/>
          </a:prstGeom>
          <a:solidFill>
            <a:srgbClr val="00B05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27" name="组合 5126"/>
          <p:cNvGrpSpPr/>
          <p:nvPr/>
        </p:nvGrpSpPr>
        <p:grpSpPr>
          <a:xfrm>
            <a:off x="1319418" y="1393044"/>
            <a:ext cx="2160017" cy="903557"/>
            <a:chOff x="1184300" y="1324175"/>
            <a:chExt cx="2160017" cy="903557"/>
          </a:xfrm>
        </p:grpSpPr>
        <p:grpSp>
          <p:nvGrpSpPr>
            <p:cNvPr id="5126" name="组合 5125"/>
            <p:cNvGrpSpPr/>
            <p:nvPr/>
          </p:nvGrpSpPr>
          <p:grpSpPr>
            <a:xfrm>
              <a:off x="1184300" y="1422745"/>
              <a:ext cx="2160017" cy="685214"/>
              <a:chOff x="1184300" y="1422745"/>
              <a:chExt cx="2160017" cy="685214"/>
            </a:xfrm>
          </p:grpSpPr>
          <p:cxnSp>
            <p:nvCxnSpPr>
              <p:cNvPr id="48" name="直接箭头连接符 47"/>
              <p:cNvCxnSpPr/>
              <p:nvPr/>
            </p:nvCxnSpPr>
            <p:spPr bwMode="auto">
              <a:xfrm flipV="1">
                <a:off x="1184300" y="1422745"/>
                <a:ext cx="2151119" cy="3616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直接箭头连接符 48"/>
              <p:cNvCxnSpPr/>
              <p:nvPr/>
            </p:nvCxnSpPr>
            <p:spPr bwMode="auto">
              <a:xfrm flipV="1">
                <a:off x="1184300" y="1600310"/>
                <a:ext cx="2160017" cy="1840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直接箭头连接符 49"/>
              <p:cNvCxnSpPr/>
              <p:nvPr/>
            </p:nvCxnSpPr>
            <p:spPr bwMode="auto">
              <a:xfrm>
                <a:off x="1184300" y="1792837"/>
                <a:ext cx="2151119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" name="直接箭头连接符 50"/>
              <p:cNvCxnSpPr/>
              <p:nvPr/>
            </p:nvCxnSpPr>
            <p:spPr bwMode="auto">
              <a:xfrm>
                <a:off x="1184300" y="1784362"/>
                <a:ext cx="2160017" cy="1626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直接箭头连接符 51"/>
              <p:cNvCxnSpPr/>
              <p:nvPr/>
            </p:nvCxnSpPr>
            <p:spPr bwMode="auto">
              <a:xfrm>
                <a:off x="1184300" y="1784362"/>
                <a:ext cx="2160017" cy="32359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53" name="矩形 52"/>
            <p:cNvSpPr/>
            <p:nvPr/>
          </p:nvSpPr>
          <p:spPr bwMode="auto">
            <a:xfrm>
              <a:off x="2052214" y="1324175"/>
              <a:ext cx="274591" cy="90355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54" name="文本框 35"/>
          <p:cNvSpPr txBox="1"/>
          <p:nvPr/>
        </p:nvSpPr>
        <p:spPr>
          <a:xfrm>
            <a:off x="3275856" y="2415025"/>
            <a:ext cx="712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Detector</a:t>
            </a:r>
            <a:endParaRPr lang="zh-CN" altLang="en-US" sz="1050" dirty="0"/>
          </a:p>
        </p:txBody>
      </p:sp>
      <p:sp>
        <p:nvSpPr>
          <p:cNvPr id="55" name="矩形 54"/>
          <p:cNvSpPr/>
          <p:nvPr/>
        </p:nvSpPr>
        <p:spPr bwMode="auto">
          <a:xfrm>
            <a:off x="889009" y="1686014"/>
            <a:ext cx="439308" cy="37368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25" name="组合 5124"/>
          <p:cNvGrpSpPr/>
          <p:nvPr/>
        </p:nvGrpSpPr>
        <p:grpSpPr>
          <a:xfrm>
            <a:off x="1328317" y="1701318"/>
            <a:ext cx="2165077" cy="343078"/>
            <a:chOff x="1331640" y="3284984"/>
            <a:chExt cx="2165077" cy="343078"/>
          </a:xfrm>
        </p:grpSpPr>
        <p:cxnSp>
          <p:nvCxnSpPr>
            <p:cNvPr id="56" name="直接箭头连接符 55"/>
            <p:cNvCxnSpPr/>
            <p:nvPr/>
          </p:nvCxnSpPr>
          <p:spPr bwMode="auto">
            <a:xfrm>
              <a:off x="1331640" y="3284984"/>
              <a:ext cx="21566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直接箭头连接符 56"/>
            <p:cNvCxnSpPr/>
            <p:nvPr/>
          </p:nvCxnSpPr>
          <p:spPr bwMode="auto">
            <a:xfrm>
              <a:off x="1336700" y="3373417"/>
              <a:ext cx="215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直接箭头连接符 57"/>
            <p:cNvCxnSpPr/>
            <p:nvPr/>
          </p:nvCxnSpPr>
          <p:spPr bwMode="auto">
            <a:xfrm flipV="1">
              <a:off x="1336700" y="3457034"/>
              <a:ext cx="2160017" cy="84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直接箭头连接符 58"/>
            <p:cNvCxnSpPr/>
            <p:nvPr/>
          </p:nvCxnSpPr>
          <p:spPr bwMode="auto">
            <a:xfrm>
              <a:off x="1331640" y="3546752"/>
              <a:ext cx="216507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直接箭头连接符 59"/>
            <p:cNvCxnSpPr/>
            <p:nvPr/>
          </p:nvCxnSpPr>
          <p:spPr bwMode="auto">
            <a:xfrm>
              <a:off x="1336700" y="3628062"/>
              <a:ext cx="216001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128" name="矩形 5127"/>
          <p:cNvSpPr/>
          <p:nvPr/>
        </p:nvSpPr>
        <p:spPr>
          <a:xfrm>
            <a:off x="917419" y="3568948"/>
            <a:ext cx="3115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/</a:t>
            </a:r>
            <a:r>
              <a:rPr lang="en-US" altLang="zh-CN" dirty="0" err="1" smtClean="0"/>
              <a:t>gps</a:t>
            </a:r>
            <a:r>
              <a:rPr lang="en-US" altLang="zh-CN" dirty="0" smtClean="0"/>
              <a:t>/particle </a:t>
            </a:r>
            <a:r>
              <a:rPr lang="en-US" altLang="zh-CN" dirty="0"/>
              <a:t>mu+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/energy/ 50, 200 460 MeV</a:t>
            </a:r>
          </a:p>
          <a:p>
            <a:r>
              <a:rPr lang="en-US" altLang="zh-CN" dirty="0" smtClean="0"/>
              <a:t>/</a:t>
            </a:r>
            <a:r>
              <a:rPr lang="en-US" altLang="zh-CN" dirty="0" err="1"/>
              <a:t>gps</a:t>
            </a:r>
            <a:r>
              <a:rPr lang="en-US" altLang="zh-CN" dirty="0"/>
              <a:t>/</a:t>
            </a:r>
            <a:r>
              <a:rPr lang="en-US" altLang="zh-CN" dirty="0" err="1"/>
              <a:t>pos</a:t>
            </a:r>
            <a:r>
              <a:rPr lang="en-US" altLang="zh-CN" dirty="0"/>
              <a:t>/type </a:t>
            </a:r>
            <a:r>
              <a:rPr lang="en-US" altLang="zh-CN" dirty="0" smtClean="0"/>
              <a:t>Beam</a:t>
            </a:r>
          </a:p>
          <a:p>
            <a:r>
              <a:rPr lang="en-US" altLang="zh-CN" dirty="0"/>
              <a:t>/</a:t>
            </a:r>
            <a:r>
              <a:rPr lang="en-US" altLang="zh-CN" dirty="0" err="1" smtClean="0"/>
              <a:t>gps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pos</a:t>
            </a:r>
            <a:r>
              <a:rPr lang="en-US" altLang="zh-CN" dirty="0" smtClean="0"/>
              <a:t>/Shape Square</a:t>
            </a:r>
            <a:endParaRPr lang="en-US" altLang="zh-CN" dirty="0"/>
          </a:p>
          <a:p>
            <a:r>
              <a:rPr lang="en-US" altLang="zh-CN" dirty="0" smtClean="0"/>
              <a:t>/</a:t>
            </a:r>
            <a:r>
              <a:rPr lang="en-US" altLang="zh-CN" dirty="0" err="1" smtClean="0"/>
              <a:t>gps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pos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halfx</a:t>
            </a:r>
            <a:r>
              <a:rPr lang="en-US" altLang="zh-CN" dirty="0" smtClean="0"/>
              <a:t> 3 cm</a:t>
            </a:r>
          </a:p>
          <a:p>
            <a:r>
              <a:rPr lang="en-US" altLang="zh-CN" dirty="0" smtClean="0"/>
              <a:t>/</a:t>
            </a:r>
            <a:r>
              <a:rPr lang="en-US" altLang="zh-CN" dirty="0" err="1" smtClean="0"/>
              <a:t>gps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pos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halfy</a:t>
            </a:r>
            <a:r>
              <a:rPr lang="en-US" altLang="zh-CN" dirty="0" smtClean="0"/>
              <a:t> </a:t>
            </a:r>
            <a:r>
              <a:rPr lang="en-US" altLang="zh-CN" dirty="0"/>
              <a:t>3 </a:t>
            </a:r>
            <a:r>
              <a:rPr lang="en-US" altLang="zh-CN" dirty="0" smtClean="0"/>
              <a:t>cm</a:t>
            </a:r>
          </a:p>
          <a:p>
            <a:r>
              <a:rPr lang="en-US" altLang="zh-CN" dirty="0" err="1" smtClean="0"/>
              <a:t>gps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pos</a:t>
            </a:r>
            <a:r>
              <a:rPr lang="en-US" altLang="zh-CN" dirty="0" smtClean="0"/>
              <a:t>/direction 0. 0. -1</a:t>
            </a:r>
          </a:p>
          <a:p>
            <a:r>
              <a:rPr lang="en-US" altLang="zh-CN" dirty="0" smtClean="0"/>
              <a:t>/run/</a:t>
            </a:r>
            <a:r>
              <a:rPr lang="en-US" altLang="zh-CN" dirty="0" err="1" smtClean="0"/>
              <a:t>beamOn</a:t>
            </a:r>
            <a:r>
              <a:rPr lang="en-US" altLang="zh-CN" dirty="0" smtClean="0"/>
              <a:t> 100000</a:t>
            </a:r>
          </a:p>
        </p:txBody>
      </p:sp>
      <p:sp>
        <p:nvSpPr>
          <p:cNvPr id="5129" name="矩形 5128"/>
          <p:cNvSpPr/>
          <p:nvPr/>
        </p:nvSpPr>
        <p:spPr>
          <a:xfrm>
            <a:off x="255867" y="647964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Schematic: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矩形 5129"/>
          <p:cNvSpPr/>
          <p:nvPr/>
        </p:nvSpPr>
        <p:spPr>
          <a:xfrm>
            <a:off x="255867" y="3212976"/>
            <a:ext cx="2499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Beam parameter:</a:t>
            </a:r>
          </a:p>
        </p:txBody>
      </p:sp>
      <p:sp>
        <p:nvSpPr>
          <p:cNvPr id="5134" name="矩形 5133"/>
          <p:cNvSpPr/>
          <p:nvPr/>
        </p:nvSpPr>
        <p:spPr>
          <a:xfrm>
            <a:off x="252609" y="5877272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Sample: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X (5cm)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Y(5cm)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Z(10cm)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Al, Fe,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U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55975" y="3212976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Geant4 model: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2360" y="5445224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prstClr val="white"/>
                </a:solidFill>
              </a:rPr>
              <a:t>μ</a:t>
            </a:r>
            <a:r>
              <a:rPr lang="en-US" altLang="zh-CN" sz="1400" b="1" baseline="30000" dirty="0" smtClean="0">
                <a:solidFill>
                  <a:prstClr val="white"/>
                </a:solidFill>
              </a:rPr>
              <a:t>+</a:t>
            </a:r>
            <a:r>
              <a:rPr lang="en-US" altLang="zh-CN" sz="1400" b="1" dirty="0" smtClean="0">
                <a:solidFill>
                  <a:prstClr val="white"/>
                </a:solidFill>
              </a:rPr>
              <a:t> beam</a:t>
            </a:r>
          </a:p>
        </p:txBody>
      </p:sp>
      <p:cxnSp>
        <p:nvCxnSpPr>
          <p:cNvPr id="40" name="直接箭头连接符 39"/>
          <p:cNvCxnSpPr>
            <a:stCxn id="39" idx="0"/>
          </p:cNvCxnSpPr>
          <p:nvPr/>
        </p:nvCxnSpPr>
        <p:spPr>
          <a:xfrm flipH="1" flipV="1">
            <a:off x="7851940" y="5229201"/>
            <a:ext cx="362935" cy="2160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52120" y="4681022"/>
            <a:ext cx="718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prstClr val="white"/>
                </a:solidFill>
              </a:rPr>
              <a:t>Positron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57101" y="3785220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prstClr val="white"/>
                </a:solidFill>
              </a:rPr>
              <a:t>Gamma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228184" y="4869160"/>
            <a:ext cx="304794" cy="296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6228184" y="4005064"/>
            <a:ext cx="360040" cy="664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28" grpId="0"/>
      <p:bldP spid="5130" grpId="0"/>
      <p:bldP spid="5134" grpId="0"/>
      <p:bldP spid="38" grpId="0"/>
      <p:bldP spid="39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矩形 10"/>
          <p:cNvSpPr/>
          <p:nvPr/>
        </p:nvSpPr>
        <p:spPr>
          <a:xfrm>
            <a:off x="0" y="-27384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</a:p>
        </p:txBody>
      </p:sp>
      <p:sp>
        <p:nvSpPr>
          <p:cNvPr id="12" name="矩形 11"/>
          <p:cNvSpPr/>
          <p:nvPr/>
        </p:nvSpPr>
        <p:spPr>
          <a:xfrm>
            <a:off x="179512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distinguishable distribution of scatter angles in Al Fe, Pb, U provided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possibility of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scattering tomography.</a:t>
            </a:r>
          </a:p>
          <a:p>
            <a:pPr marL="285750" lvl="0" indent="-285750">
              <a:buFont typeface="Wingdings" pitchFamily="2" charset="2"/>
              <a:buChar char="p"/>
            </a:pP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13</a:t>
            </a:fld>
            <a:endParaRPr lang="en-US" altLang="zh-CN" b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1403" r="67876" b="52118"/>
          <a:stretch/>
        </p:blipFill>
        <p:spPr bwMode="auto">
          <a:xfrm>
            <a:off x="93718" y="2086634"/>
            <a:ext cx="2174026" cy="249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1403" r="34663" b="52118"/>
          <a:stretch/>
        </p:blipFill>
        <p:spPr bwMode="auto">
          <a:xfrm>
            <a:off x="2325965" y="2086634"/>
            <a:ext cx="2174027" cy="249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5" t="1189" r="1168" b="52332"/>
          <a:stretch/>
        </p:blipFill>
        <p:spPr bwMode="auto">
          <a:xfrm>
            <a:off x="4553694" y="2086634"/>
            <a:ext cx="2178546" cy="249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51623" r="67753" b="1983"/>
          <a:stretch/>
        </p:blipFill>
        <p:spPr bwMode="auto">
          <a:xfrm>
            <a:off x="6804248" y="2086196"/>
            <a:ext cx="2189846" cy="24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759568" y="5229200"/>
            <a:ext cx="763284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Proper energy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choice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result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better imaging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quality?</a:t>
            </a:r>
            <a:endParaRPr lang="en-US" altLang="zh-C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5" name="矩形 24"/>
          <p:cNvSpPr/>
          <p:nvPr/>
        </p:nvSpPr>
        <p:spPr>
          <a:xfrm>
            <a:off x="0" y="-27384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</a:p>
        </p:txBody>
      </p:sp>
      <p:sp>
        <p:nvSpPr>
          <p:cNvPr id="3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14</a:t>
            </a:fld>
            <a:endParaRPr lang="en-US" altLang="zh-CN" b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470" r="67681" b="52132"/>
          <a:stretch/>
        </p:blipFill>
        <p:spPr bwMode="auto">
          <a:xfrm>
            <a:off x="1115616" y="4220094"/>
            <a:ext cx="2025925" cy="23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1403" r="67876" b="52118"/>
          <a:stretch/>
        </p:blipFill>
        <p:spPr bwMode="auto">
          <a:xfrm>
            <a:off x="1115616" y="1749008"/>
            <a:ext cx="2024884" cy="232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51688" r="67591" b="2064"/>
          <a:stretch/>
        </p:blipFill>
        <p:spPr bwMode="auto">
          <a:xfrm>
            <a:off x="3419872" y="4215532"/>
            <a:ext cx="2049214" cy="23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51623" r="67753" b="1983"/>
          <a:stretch/>
        </p:blipFill>
        <p:spPr bwMode="auto">
          <a:xfrm>
            <a:off x="3419872" y="1753218"/>
            <a:ext cx="2039618" cy="232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28272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460 MeV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510315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200 MeV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511" y="622429"/>
            <a:ext cx="885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high energy Muon, much should pass through matter with small deflection; for low energy, 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distinction of scatter angle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distribution was more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prominent;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67544" y="1786096"/>
            <a:ext cx="81369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Nuclear collisions; discrete and great energy losses; significant change in direction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collisions; continuous and small energy losses; small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deflection</a:t>
            </a:r>
            <a:endParaRPr lang="zh-CN" alt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2242" r="3402"/>
          <a:stretch/>
        </p:blipFill>
        <p:spPr bwMode="auto">
          <a:xfrm>
            <a:off x="364307" y="2709426"/>
            <a:ext cx="8015986" cy="33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69266" y="6093296"/>
            <a:ext cx="83071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frequency of nucleus-muon interactions increases with decreasing muon energy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5" name="矩形 24"/>
          <p:cNvSpPr/>
          <p:nvPr/>
        </p:nvSpPr>
        <p:spPr>
          <a:xfrm>
            <a:off x="0" y="-27384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</a:p>
        </p:txBody>
      </p:sp>
      <p:sp>
        <p:nvSpPr>
          <p:cNvPr id="3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15</a:t>
            </a:fld>
            <a:endParaRPr lang="en-US" altLang="zh-CN" b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470" r="67681" b="52132"/>
          <a:stretch/>
        </p:blipFill>
        <p:spPr bwMode="auto">
          <a:xfrm>
            <a:off x="1115616" y="4220094"/>
            <a:ext cx="2025925" cy="23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1403" r="67876" b="52118"/>
          <a:stretch/>
        </p:blipFill>
        <p:spPr bwMode="auto">
          <a:xfrm>
            <a:off x="1115616" y="1749008"/>
            <a:ext cx="2024884" cy="232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51688" r="67591" b="2064"/>
          <a:stretch/>
        </p:blipFill>
        <p:spPr bwMode="auto">
          <a:xfrm>
            <a:off x="3419872" y="4215532"/>
            <a:ext cx="2049214" cy="23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51623" r="67753" b="1983"/>
          <a:stretch/>
        </p:blipFill>
        <p:spPr bwMode="auto">
          <a:xfrm>
            <a:off x="3419872" y="1753218"/>
            <a:ext cx="2039618" cy="232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28272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460 MeV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510315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200 MeV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21" y="2420887"/>
            <a:ext cx="3511375" cy="29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61326" y="203171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 MeV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0" y="1195010"/>
            <a:ext cx="885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energy decay muon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preferable for  sample tomography in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sub-cm  scale (depend on the sample).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1219" y="530120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Low energy muon</a:t>
            </a:r>
            <a:endParaRPr lang="zh-CN" alt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9511" y="622429"/>
            <a:ext cx="885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high energy Muon, much should pass through matter with small deflection; for low energy, 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distinction of scatter angle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distribution was more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prominent;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7" name="组合 6"/>
          <p:cNvGrpSpPr/>
          <p:nvPr/>
        </p:nvGrpSpPr>
        <p:grpSpPr>
          <a:xfrm>
            <a:off x="3505915" y="836712"/>
            <a:ext cx="2218213" cy="1940863"/>
            <a:chOff x="1159855" y="806787"/>
            <a:chExt cx="3175108" cy="2390215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188" y="1196752"/>
              <a:ext cx="315277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159855" y="806787"/>
              <a:ext cx="3152774" cy="37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+mj-lt"/>
                </a:rPr>
                <a:t>Electronic</a:t>
              </a:r>
              <a:r>
                <a:rPr lang="en-US" altLang="zh-CN" sz="1400" b="1" dirty="0">
                  <a:latin typeface="+mj-lt"/>
                </a:rPr>
                <a:t> devices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0213" y="3143959"/>
            <a:ext cx="6061987" cy="3138849"/>
            <a:chOff x="340888" y="3314487"/>
            <a:chExt cx="5095285" cy="3138849"/>
          </a:xfrm>
        </p:grpSpPr>
        <p:sp>
          <p:nvSpPr>
            <p:cNvPr id="82" name="TextBox 81"/>
            <p:cNvSpPr txBox="1"/>
            <p:nvPr/>
          </p:nvSpPr>
          <p:spPr>
            <a:xfrm>
              <a:off x="565880" y="3877023"/>
              <a:ext cx="460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μ</a:t>
              </a:r>
              <a:r>
                <a:rPr lang="en-US" altLang="zh-CN" sz="2400" b="1" baseline="30000" dirty="0" smtClean="0"/>
                <a:t>+</a:t>
              </a:r>
              <a:endParaRPr lang="zh-CN" altLang="en-US" sz="2400" b="1" baseline="30000" dirty="0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728578" y="3620246"/>
              <a:ext cx="1654395" cy="1161237"/>
              <a:chOff x="7094068" y="880463"/>
              <a:chExt cx="1654395" cy="1161237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7094068" y="880463"/>
                <a:ext cx="1654395" cy="11612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7452320" y="909294"/>
                <a:ext cx="0" cy="1090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7743599" y="1056428"/>
                <a:ext cx="0" cy="7964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8106169" y="1174166"/>
                <a:ext cx="0" cy="57383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8437263" y="1307502"/>
                <a:ext cx="0" cy="29333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1701330" y="5045649"/>
              <a:ext cx="1693834" cy="1300897"/>
              <a:chOff x="1701330" y="5045649"/>
              <a:chExt cx="1693834" cy="1300897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1701330" y="5045649"/>
                <a:ext cx="1693834" cy="13008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838070" y="5152679"/>
                <a:ext cx="1420354" cy="10384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973910" y="5226805"/>
                <a:ext cx="1148674" cy="890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183474" y="5381175"/>
                <a:ext cx="810972" cy="626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2408985" y="5546142"/>
                <a:ext cx="359948" cy="297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40888" y="4460692"/>
              <a:ext cx="1155160" cy="1304110"/>
              <a:chOff x="340888" y="4460692"/>
              <a:chExt cx="1155160" cy="1304110"/>
            </a:xfrm>
          </p:grpSpPr>
          <p:cxnSp>
            <p:nvCxnSpPr>
              <p:cNvPr id="71" name="直接箭头连接符 70"/>
              <p:cNvCxnSpPr/>
              <p:nvPr/>
            </p:nvCxnSpPr>
            <p:spPr>
              <a:xfrm>
                <a:off x="343920" y="4460692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/>
              <p:nvPr/>
            </p:nvCxnSpPr>
            <p:spPr>
              <a:xfrm>
                <a:off x="343920" y="4607249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/>
              <p:cNvCxnSpPr/>
              <p:nvPr/>
            </p:nvCxnSpPr>
            <p:spPr>
              <a:xfrm>
                <a:off x="343920" y="4748870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箭头连接符 78"/>
              <p:cNvCxnSpPr/>
              <p:nvPr/>
            </p:nvCxnSpPr>
            <p:spPr>
              <a:xfrm>
                <a:off x="343920" y="4912049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/>
              <p:cNvCxnSpPr/>
              <p:nvPr/>
            </p:nvCxnSpPr>
            <p:spPr>
              <a:xfrm>
                <a:off x="343920" y="5045649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/>
              <p:nvPr/>
            </p:nvCxnSpPr>
            <p:spPr>
              <a:xfrm>
                <a:off x="340888" y="5179845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>
                <a:off x="340888" y="5326402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箭头连接符 75"/>
              <p:cNvCxnSpPr/>
              <p:nvPr/>
            </p:nvCxnSpPr>
            <p:spPr>
              <a:xfrm>
                <a:off x="340888" y="5468023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/>
              <p:cNvCxnSpPr/>
              <p:nvPr/>
            </p:nvCxnSpPr>
            <p:spPr>
              <a:xfrm>
                <a:off x="340888" y="5631202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/>
              <p:cNvCxnSpPr/>
              <p:nvPr/>
            </p:nvCxnSpPr>
            <p:spPr>
              <a:xfrm>
                <a:off x="340888" y="5764802"/>
                <a:ext cx="1152128" cy="0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3558658" y="4437112"/>
              <a:ext cx="1157358" cy="1194090"/>
              <a:chOff x="3491880" y="4437112"/>
              <a:chExt cx="1296144" cy="1194090"/>
            </a:xfrm>
          </p:grpSpPr>
          <p:sp>
            <p:nvSpPr>
              <p:cNvPr id="13" name="右箭头 12"/>
              <p:cNvSpPr/>
              <p:nvPr/>
            </p:nvSpPr>
            <p:spPr>
              <a:xfrm>
                <a:off x="3491880" y="4437112"/>
                <a:ext cx="1296144" cy="119409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491880" y="4767535"/>
                <a:ext cx="1200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prstClr val="black"/>
                    </a:solidFill>
                  </a:rPr>
                  <a:t>Imaging</a:t>
                </a:r>
                <a:endParaRPr lang="zh-CN" altLang="en-US" sz="2400" dirty="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845132" y="3630675"/>
              <a:ext cx="230924" cy="2822661"/>
              <a:chOff x="4845132" y="3630675"/>
              <a:chExt cx="230924" cy="282266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845132" y="3630675"/>
                <a:ext cx="230924" cy="282266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860032" y="368532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4860032" y="383772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4860032" y="399012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4860032" y="414252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4860032" y="429492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4860032" y="4443879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4860032" y="4596279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4860032" y="4748679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860032" y="4901079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860032" y="5053479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4860032" y="5197495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4860032" y="5349895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4860032" y="5502295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4860032" y="5654695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860032" y="5807095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4860032" y="595604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4860032" y="610844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4860032" y="6260847"/>
                <a:ext cx="129116" cy="12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543695" y="3314487"/>
              <a:ext cx="8924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/>
                <a:t>Detector</a:t>
              </a:r>
              <a:endParaRPr lang="zh-CN" altLang="en-US" sz="16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28184" y="836712"/>
            <a:ext cx="2441046" cy="1990420"/>
            <a:chOff x="3258424" y="1174226"/>
            <a:chExt cx="2441046" cy="1990420"/>
          </a:xfrm>
        </p:grpSpPr>
        <p:sp>
          <p:nvSpPr>
            <p:cNvPr id="25" name="矩形 24"/>
            <p:cNvSpPr/>
            <p:nvPr/>
          </p:nvSpPr>
          <p:spPr>
            <a:xfrm>
              <a:off x="3258424" y="1174226"/>
              <a:ext cx="24410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smtClean="0"/>
                <a:t>Hard disk</a:t>
              </a:r>
              <a:endParaRPr lang="zh-CN" altLang="en-US" sz="1400" b="1" dirty="0"/>
            </a:p>
          </p:txBody>
        </p:sp>
        <p:pic>
          <p:nvPicPr>
            <p:cNvPr id="30728" name="Picture 8" descr="https://upload.wikimedia.org/wikipedia/commons/thumb/5/52/Hard_drive-en.svg/525px-Hard_drive-en.sv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385" y="1463157"/>
              <a:ext cx="2382085" cy="170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275205" y="1303750"/>
            <a:ext cx="28877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Image internal </a:t>
            </a:r>
            <a:r>
              <a:rPr lang="en-US" altLang="zh-CN" sz="2000" b="1" dirty="0"/>
              <a:t>structure </a:t>
            </a:r>
            <a:r>
              <a:rPr lang="en-US" altLang="zh-CN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Packaged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Dust-free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environment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4167" y="4757009"/>
            <a:ext cx="305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Expose the devices with  Muon beam in different directions to image the  internal structure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084167" y="4023706"/>
            <a:ext cx="29523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Unopened;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Non-destructive;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penetrability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16</a:t>
            </a:fld>
            <a:endParaRPr lang="en-US" altLang="zh-CN" b="0" dirty="0" smtClean="0"/>
          </a:p>
        </p:txBody>
      </p:sp>
      <p:sp>
        <p:nvSpPr>
          <p:cNvPr id="67" name="矩形 66"/>
          <p:cNvSpPr/>
          <p:nvPr/>
        </p:nvSpPr>
        <p:spPr>
          <a:xfrm>
            <a:off x="0" y="-27384"/>
            <a:ext cx="3599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</a:t>
            </a:r>
          </a:p>
        </p:txBody>
      </p:sp>
    </p:spTree>
    <p:extLst>
      <p:ext uri="{BB962C8B-B14F-4D97-AF65-F5344CB8AC3E}">
        <p14:creationId xmlns:p14="http://schemas.microsoft.com/office/powerpoint/2010/main" val="27489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矩形 9"/>
          <p:cNvSpPr/>
          <p:nvPr/>
        </p:nvSpPr>
        <p:spPr>
          <a:xfrm>
            <a:off x="0" y="-27384"/>
            <a:ext cx="3599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28127" y="631610"/>
            <a:ext cx="5615152" cy="2365342"/>
            <a:chOff x="3421344" y="1135666"/>
            <a:chExt cx="5615152" cy="2365342"/>
          </a:xfrm>
        </p:grpSpPr>
        <p:sp>
          <p:nvSpPr>
            <p:cNvPr id="12" name="TextBox 11"/>
            <p:cNvSpPr txBox="1"/>
            <p:nvPr/>
          </p:nvSpPr>
          <p:spPr>
            <a:xfrm>
              <a:off x="3421344" y="1135666"/>
              <a:ext cx="2658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Perpendicular to xy plane</a:t>
              </a:r>
            </a:p>
          </p:txBody>
        </p:sp>
        <p:pic>
          <p:nvPicPr>
            <p:cNvPr id="13" name="Picture 5" descr="D:\博一\Muon\12月13日\数据\pingxin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0" r="22550"/>
            <a:stretch/>
          </p:blipFill>
          <p:spPr bwMode="auto">
            <a:xfrm>
              <a:off x="3586381" y="1496359"/>
              <a:ext cx="2353771" cy="186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组合 13"/>
            <p:cNvGrpSpPr/>
            <p:nvPr/>
          </p:nvGrpSpPr>
          <p:grpSpPr>
            <a:xfrm>
              <a:off x="6230008" y="1148359"/>
              <a:ext cx="2806488" cy="2352649"/>
              <a:chOff x="6230008" y="1148359"/>
              <a:chExt cx="2806488" cy="2352649"/>
            </a:xfrm>
          </p:grpSpPr>
          <p:pic>
            <p:nvPicPr>
              <p:cNvPr id="19" name="Picture 6" descr="D:\博一\Muon\12月13日\数据\pingxing1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84" r="18898"/>
              <a:stretch/>
            </p:blipFill>
            <p:spPr bwMode="auto">
              <a:xfrm>
                <a:off x="6230008" y="1167128"/>
                <a:ext cx="2806488" cy="2333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直接箭头连接符 19"/>
              <p:cNvCxnSpPr/>
              <p:nvPr/>
            </p:nvCxnSpPr>
            <p:spPr>
              <a:xfrm>
                <a:off x="7302846" y="1362613"/>
                <a:ext cx="493414" cy="315027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027823" y="1148359"/>
                <a:ext cx="429080" cy="301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PE</a:t>
                </a:r>
                <a:endParaRPr lang="zh-CN" altLang="en-US" sz="1400" b="1" baseline="-25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" name="直接箭头连接符 14"/>
            <p:cNvCxnSpPr/>
            <p:nvPr/>
          </p:nvCxnSpPr>
          <p:spPr>
            <a:xfrm flipH="1">
              <a:off x="4421474" y="1639850"/>
              <a:ext cx="658017" cy="200799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09034" y="1485961"/>
              <a:ext cx="885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</a:rPr>
                <a:t>Detector</a:t>
              </a:r>
              <a:endParaRPr lang="zh-CN" altLang="en-US" sz="1400" b="1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4750482" y="1972795"/>
              <a:ext cx="2706421" cy="33294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4764267" y="2564904"/>
              <a:ext cx="2681270" cy="216024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834367" y="1161373"/>
            <a:ext cx="1770794" cy="1418534"/>
            <a:chOff x="765670" y="2257505"/>
            <a:chExt cx="1968275" cy="1161237"/>
          </a:xfrm>
        </p:grpSpPr>
        <p:sp>
          <p:nvSpPr>
            <p:cNvPr id="23" name="矩形 22"/>
            <p:cNvSpPr/>
            <p:nvPr/>
          </p:nvSpPr>
          <p:spPr>
            <a:xfrm>
              <a:off x="765670" y="2257505"/>
              <a:ext cx="1968275" cy="116123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191891" y="2286336"/>
              <a:ext cx="0" cy="1090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538433" y="2433470"/>
              <a:ext cx="0" cy="7964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969792" y="2551208"/>
              <a:ext cx="0" cy="57383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363703" y="2684544"/>
              <a:ext cx="0" cy="2933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676483" y="776554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2mm</a:t>
            </a:r>
            <a:endParaRPr lang="zh-CN" altLang="en-US" sz="1600" b="1" dirty="0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1565219" y="1016070"/>
            <a:ext cx="198640" cy="415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6415" y="2515193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X-35 mm</a:t>
            </a:r>
            <a:endParaRPr lang="zh-CN" alt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36512" y="1757339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Y-35 mm</a:t>
            </a:r>
            <a:endParaRPr lang="zh-CN" altLang="en-US" sz="1600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2531769" y="1468739"/>
            <a:ext cx="1038902" cy="888453"/>
            <a:chOff x="2532833" y="2476851"/>
            <a:chExt cx="1038902" cy="888453"/>
          </a:xfrm>
        </p:grpSpPr>
        <p:sp>
          <p:nvSpPr>
            <p:cNvPr id="33" name="右箭头 32"/>
            <p:cNvSpPr/>
            <p:nvPr/>
          </p:nvSpPr>
          <p:spPr>
            <a:xfrm>
              <a:off x="2608089" y="2476851"/>
              <a:ext cx="963646" cy="88845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32833" y="2701032"/>
              <a:ext cx="958147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prstClr val="black"/>
                  </a:solidFill>
                </a:rPr>
                <a:t>Geant4</a:t>
              </a:r>
              <a:endParaRPr lang="zh-CN" altLang="en-US" sz="200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r="32879"/>
          <a:stretch/>
        </p:blipFill>
        <p:spPr bwMode="auto">
          <a:xfrm>
            <a:off x="162560" y="3140968"/>
            <a:ext cx="2848282" cy="233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/>
          <a:stretch/>
        </p:blipFill>
        <p:spPr bwMode="auto">
          <a:xfrm>
            <a:off x="6059990" y="3138872"/>
            <a:ext cx="2904498" cy="234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/>
          <a:stretch/>
        </p:blipFill>
        <p:spPr bwMode="auto">
          <a:xfrm>
            <a:off x="3176383" y="3140968"/>
            <a:ext cx="2835777" cy="233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84603" y="55187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50MeV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42518" y="548705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200MeV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5041" y="54267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450MeV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7767" y="5877272"/>
            <a:ext cx="863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Muon distribution can greatly influence the imaging quality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proper incident energy can result in better transmission imaging resolution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17</a:t>
            </a:fld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40459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27384"/>
            <a:ext cx="3599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4" y="836712"/>
            <a:ext cx="3812014" cy="28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25" y="5530006"/>
            <a:ext cx="892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Good penetrability: 2m in human tissue; 1m in semiconductor; 0.35m in Fe and 0.2m in W;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Good Z-direction resolution compared with the implantation depth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78" y="836712"/>
            <a:ext cx="4130102" cy="28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>
                <a:solidFill>
                  <a:prstClr val="black"/>
                </a:solidFill>
              </a:rPr>
              <a:pPr/>
              <a:t>18</a:t>
            </a:fld>
            <a:endParaRPr lang="en-US" altLang="zh-CN" b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061"/>
              </p:ext>
            </p:extLst>
          </p:nvPr>
        </p:nvGraphicFramePr>
        <p:xfrm>
          <a:off x="827584" y="3784842"/>
          <a:ext cx="7753117" cy="936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76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(cm)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Muscle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SiO2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FWHM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56.97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26.99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17.74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198.97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110.54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32.64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21393"/>
              </p:ext>
            </p:extLst>
          </p:nvPr>
        </p:nvGraphicFramePr>
        <p:xfrm>
          <a:off x="827584" y="4725144"/>
          <a:ext cx="7753116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335"/>
                <a:gridCol w="967683"/>
                <a:gridCol w="967683"/>
                <a:gridCol w="967683"/>
                <a:gridCol w="967683"/>
                <a:gridCol w="967683"/>
                <a:gridCol w="967683"/>
                <a:gridCol w="967683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FWHM (Mono)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11.83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63124" y="6095037"/>
            <a:ext cx="8926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Better energy resolution can result in better depth resolution.</a:t>
            </a:r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56253"/>
              </p:ext>
            </p:extLst>
          </p:nvPr>
        </p:nvGraphicFramePr>
        <p:xfrm>
          <a:off x="611561" y="5085184"/>
          <a:ext cx="3672407" cy="1086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285"/>
                <a:gridCol w="71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7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Fe(cm)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FWHM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Depth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矩形 10"/>
          <p:cNvSpPr/>
          <p:nvPr/>
        </p:nvSpPr>
        <p:spPr>
          <a:xfrm>
            <a:off x="0" y="-27384"/>
            <a:ext cx="3599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7802" y="620688"/>
            <a:ext cx="855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Good depth resolutions were achieved with all incident energy muon</a:t>
            </a:r>
          </a:p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increasing incident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energy, muon beam just transmitted deeper with less expanding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implantation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profiles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3" y="1712537"/>
            <a:ext cx="4099034" cy="30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19</a:t>
            </a:fld>
            <a:endParaRPr lang="en-US" altLang="zh-CN" b="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6690900" y="4427820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γ,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511KeV</a:t>
            </a:r>
            <a:endParaRPr lang="zh-CN" altLang="en-US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753949" y="1396312"/>
            <a:ext cx="4104456" cy="3346446"/>
            <a:chOff x="2627784" y="1988840"/>
            <a:chExt cx="4104456" cy="3346446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6" r="18314" b="15656"/>
            <a:stretch/>
          </p:blipFill>
          <p:spPr bwMode="auto">
            <a:xfrm>
              <a:off x="2627784" y="1988840"/>
              <a:ext cx="4104456" cy="3346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2" name="直接箭头连接符 61"/>
            <p:cNvCxnSpPr/>
            <p:nvPr/>
          </p:nvCxnSpPr>
          <p:spPr>
            <a:xfrm flipH="1">
              <a:off x="4283968" y="2564904"/>
              <a:ext cx="15158" cy="5589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4744610" y="1396312"/>
            <a:ext cx="4104000" cy="3348000"/>
            <a:chOff x="571696" y="622242"/>
            <a:chExt cx="4104000" cy="3348000"/>
          </a:xfrm>
        </p:grpSpPr>
        <p:grpSp>
          <p:nvGrpSpPr>
            <p:cNvPr id="64" name="组合 63"/>
            <p:cNvGrpSpPr/>
            <p:nvPr/>
          </p:nvGrpSpPr>
          <p:grpSpPr>
            <a:xfrm>
              <a:off x="571696" y="622242"/>
              <a:ext cx="4104000" cy="3348000"/>
              <a:chOff x="2641229" y="1999506"/>
              <a:chExt cx="4104000" cy="3348000"/>
            </a:xfrm>
          </p:grpSpPr>
          <p:pic>
            <p:nvPicPr>
              <p:cNvPr id="66" name="Picture 3"/>
              <p:cNvPicPr>
                <a:picLocks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28" r="18659" b="15404"/>
              <a:stretch/>
            </p:blipFill>
            <p:spPr bwMode="auto">
              <a:xfrm>
                <a:off x="2641229" y="1999506"/>
                <a:ext cx="4104000" cy="33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7" name="直接箭头连接符 66"/>
              <p:cNvCxnSpPr/>
              <p:nvPr/>
            </p:nvCxnSpPr>
            <p:spPr>
              <a:xfrm flipH="1">
                <a:off x="4572000" y="2996952"/>
                <a:ext cx="538154" cy="33539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/>
              <p:cNvCxnSpPr/>
              <p:nvPr/>
            </p:nvCxnSpPr>
            <p:spPr>
              <a:xfrm flipH="1">
                <a:off x="4314164" y="2564903"/>
                <a:ext cx="15158" cy="5589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矩形 64"/>
            <p:cNvSpPr/>
            <p:nvPr/>
          </p:nvSpPr>
          <p:spPr>
            <a:xfrm>
              <a:off x="2933368" y="1355022"/>
              <a:ext cx="1008112" cy="26466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Decay e</a:t>
              </a:r>
              <a:r>
                <a:rPr lang="en-US" altLang="zh-CN" sz="1200" baseline="30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zh-CN" altLang="en-US" sz="12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18748" b="14508"/>
          <a:stretch/>
        </p:blipFill>
        <p:spPr bwMode="auto">
          <a:xfrm>
            <a:off x="4770000" y="1396803"/>
            <a:ext cx="4078952" cy="340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组合 69"/>
          <p:cNvGrpSpPr/>
          <p:nvPr/>
        </p:nvGrpSpPr>
        <p:grpSpPr>
          <a:xfrm>
            <a:off x="6418387" y="1958789"/>
            <a:ext cx="1039722" cy="1563831"/>
            <a:chOff x="4288900" y="2536887"/>
            <a:chExt cx="1039722" cy="1563831"/>
          </a:xfrm>
        </p:grpSpPr>
        <p:cxnSp>
          <p:nvCxnSpPr>
            <p:cNvPr id="71" name="直接箭头连接符 70"/>
            <p:cNvCxnSpPr/>
            <p:nvPr/>
          </p:nvCxnSpPr>
          <p:spPr>
            <a:xfrm flipH="1">
              <a:off x="4288900" y="2536887"/>
              <a:ext cx="15158" cy="5589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H="1">
              <a:off x="4547487" y="2986286"/>
              <a:ext cx="538154" cy="31075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 flipH="1" flipV="1">
              <a:off x="4976798" y="3920130"/>
              <a:ext cx="351824" cy="180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17" y="2131964"/>
            <a:ext cx="1008109" cy="2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6084168" y="1668379"/>
            <a:ext cx="788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6" name="Picture 26" descr="mu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74162"/>
            <a:ext cx="342587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矩形 76"/>
          <p:cNvSpPr/>
          <p:nvPr/>
        </p:nvSpPr>
        <p:spPr>
          <a:xfrm>
            <a:off x="6250893" y="6116998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Decay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13410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5" grpId="0" animBg="1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1740" y="692696"/>
            <a:ext cx="4716524" cy="71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Introduction</a:t>
            </a:r>
          </a:p>
        </p:txBody>
      </p:sp>
      <p:sp>
        <p:nvSpPr>
          <p:cNvPr id="3" name="矩形 2"/>
          <p:cNvSpPr/>
          <p:nvPr/>
        </p:nvSpPr>
        <p:spPr>
          <a:xfrm>
            <a:off x="2213738" y="1370720"/>
            <a:ext cx="4572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muon imaging </a:t>
            </a:r>
          </a:p>
        </p:txBody>
      </p:sp>
      <p:sp>
        <p:nvSpPr>
          <p:cNvPr id="4" name="矩形 3"/>
          <p:cNvSpPr/>
          <p:nvPr/>
        </p:nvSpPr>
        <p:spPr>
          <a:xfrm>
            <a:off x="2771800" y="1988840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Times New Roman" pitchFamily="18" charset="0"/>
              <a:buChar char="‾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</a:p>
          <a:p>
            <a:pPr marL="285750" lvl="0" indent="-285750">
              <a:lnSpc>
                <a:spcPct val="200000"/>
              </a:lnSpc>
              <a:buFont typeface="Times New Roman" pitchFamily="18" charset="0"/>
              <a:buChar char="‾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imaging;</a:t>
            </a:r>
          </a:p>
          <a:p>
            <a:pPr marL="285750" lvl="0" indent="-285750">
              <a:lnSpc>
                <a:spcPct val="200000"/>
              </a:lnSpc>
              <a:buFont typeface="Times New Roman" pitchFamily="18" charset="0"/>
              <a:buChar char="‾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  <a:p>
            <a:pPr marL="285750" lvl="0" indent="-285750">
              <a:lnSpc>
                <a:spcPct val="200000"/>
              </a:lnSpc>
              <a:buFont typeface="Times New Roman" pitchFamily="18" charset="0"/>
              <a:buChar char="‾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Detector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13738" y="4005064"/>
            <a:ext cx="4572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3" name="矩形 22"/>
          <p:cNvSpPr/>
          <p:nvPr/>
        </p:nvSpPr>
        <p:spPr>
          <a:xfrm>
            <a:off x="0" y="-27384"/>
            <a:ext cx="2924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 of contents</a:t>
            </a:r>
          </a:p>
        </p:txBody>
      </p:sp>
      <p:sp>
        <p:nvSpPr>
          <p:cNvPr id="24" name="矩形 23"/>
          <p:cNvSpPr/>
          <p:nvPr/>
        </p:nvSpPr>
        <p:spPr>
          <a:xfrm>
            <a:off x="2213738" y="4653136"/>
            <a:ext cx="4572000" cy="7184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6677"/>
              </p:ext>
            </p:extLst>
          </p:nvPr>
        </p:nvGraphicFramePr>
        <p:xfrm>
          <a:off x="560495" y="4968200"/>
          <a:ext cx="782792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885"/>
                <a:gridCol w="865639"/>
                <a:gridCol w="757430"/>
                <a:gridCol w="865639"/>
                <a:gridCol w="541020"/>
                <a:gridCol w="765136"/>
                <a:gridCol w="866220"/>
                <a:gridCol w="1110960"/>
              </a:tblGrid>
              <a:tr h="273630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Cu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Fe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Ti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600" b="1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Plastic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Muon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="1" baseline="30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8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Decay e</a:t>
                      </a:r>
                      <a:r>
                        <a:rPr lang="en-US" altLang="zh-CN" sz="1600" b="1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en-US" sz="1600" b="1" baseline="30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600" b="1" baseline="300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Secondary e</a:t>
                      </a:r>
                      <a:r>
                        <a:rPr lang="en-US" altLang="zh-CN" sz="1600" b="1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altLang="zh-CN" sz="16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altLang="zh-CN" sz="1600" b="1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17.1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8.1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7.2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541058"/>
            <a:ext cx="911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e+ definitely exceed the Muon and increase with increasing density.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-27384"/>
            <a:ext cx="316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positron</a:t>
            </a:r>
          </a:p>
        </p:txBody>
      </p:sp>
      <p:sp>
        <p:nvSpPr>
          <p:cNvPr id="4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>
                <a:solidFill>
                  <a:prstClr val="black"/>
                </a:solidFill>
              </a:rPr>
              <a:pPr/>
              <a:t>20</a:t>
            </a:fld>
            <a:endParaRPr lang="en-US" altLang="zh-CN" b="0" dirty="0" smtClean="0">
              <a:solidFill>
                <a:prstClr val="black"/>
              </a:solidFill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18748" b="14508"/>
          <a:stretch/>
        </p:blipFill>
        <p:spPr bwMode="auto">
          <a:xfrm>
            <a:off x="331325" y="1189613"/>
            <a:ext cx="4078952" cy="340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组合 72"/>
          <p:cNvGrpSpPr/>
          <p:nvPr/>
        </p:nvGrpSpPr>
        <p:grpSpPr>
          <a:xfrm>
            <a:off x="1979712" y="1751599"/>
            <a:ext cx="1039722" cy="1563831"/>
            <a:chOff x="4288900" y="2536887"/>
            <a:chExt cx="1039722" cy="1563831"/>
          </a:xfrm>
        </p:grpSpPr>
        <p:cxnSp>
          <p:nvCxnSpPr>
            <p:cNvPr id="74" name="直接箭头连接符 73"/>
            <p:cNvCxnSpPr/>
            <p:nvPr/>
          </p:nvCxnSpPr>
          <p:spPr>
            <a:xfrm flipH="1">
              <a:off x="4288900" y="2536887"/>
              <a:ext cx="15158" cy="5589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H="1">
              <a:off x="4547487" y="2986286"/>
              <a:ext cx="538154" cy="31075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 flipH="1" flipV="1">
              <a:off x="4976798" y="3920130"/>
              <a:ext cx="351824" cy="18058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矩形 76"/>
          <p:cNvSpPr/>
          <p:nvPr/>
        </p:nvSpPr>
        <p:spPr>
          <a:xfrm>
            <a:off x="6652631" y="1668628"/>
            <a:ext cx="1481437" cy="2220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8" name="文本框 32"/>
          <p:cNvSpPr txBox="1"/>
          <p:nvPr/>
        </p:nvSpPr>
        <p:spPr>
          <a:xfrm>
            <a:off x="5004048" y="3131504"/>
            <a:ext cx="969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Magnetic lens</a:t>
            </a:r>
            <a:endParaRPr lang="zh-CN" altLang="en-US" sz="1050" dirty="0"/>
          </a:p>
        </p:txBody>
      </p:sp>
      <p:sp>
        <p:nvSpPr>
          <p:cNvPr id="79" name="矩形 78"/>
          <p:cNvSpPr/>
          <p:nvPr/>
        </p:nvSpPr>
        <p:spPr bwMode="auto">
          <a:xfrm rot="5400000">
            <a:off x="7328602" y="837241"/>
            <a:ext cx="105745" cy="145768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0" name="文本框 35"/>
          <p:cNvSpPr txBox="1"/>
          <p:nvPr/>
        </p:nvSpPr>
        <p:spPr>
          <a:xfrm>
            <a:off x="5728398" y="3352672"/>
            <a:ext cx="849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Pre -sample</a:t>
            </a:r>
            <a:endParaRPr lang="zh-CN" altLang="en-US" sz="1050" dirty="0"/>
          </a:p>
        </p:txBody>
      </p:sp>
      <p:sp>
        <p:nvSpPr>
          <p:cNvPr id="81" name="右箭头 80"/>
          <p:cNvSpPr/>
          <p:nvPr/>
        </p:nvSpPr>
        <p:spPr bwMode="auto">
          <a:xfrm>
            <a:off x="4907408" y="2803317"/>
            <a:ext cx="31266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5243164" y="2656409"/>
            <a:ext cx="439308" cy="37368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 rot="5400000">
            <a:off x="7321745" y="3237535"/>
            <a:ext cx="105745" cy="145768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4" name="矩形 83"/>
          <p:cNvSpPr/>
          <p:nvPr/>
        </p:nvSpPr>
        <p:spPr bwMode="auto">
          <a:xfrm rot="10800000">
            <a:off x="8181371" y="1657227"/>
            <a:ext cx="98444" cy="22322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03714" y="1196752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γ,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511KeV</a:t>
            </a:r>
            <a:endParaRPr lang="zh-CN" altLang="en-US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35"/>
          <p:cNvSpPr txBox="1"/>
          <p:nvPr/>
        </p:nvSpPr>
        <p:spPr>
          <a:xfrm rot="5400000">
            <a:off x="7994973" y="2596311"/>
            <a:ext cx="833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γ  Detector</a:t>
            </a:r>
            <a:endParaRPr lang="zh-CN" altLang="en-US" sz="1050" dirty="0"/>
          </a:p>
        </p:txBody>
      </p:sp>
      <p:grpSp>
        <p:nvGrpSpPr>
          <p:cNvPr id="87" name="组合 86"/>
          <p:cNvGrpSpPr/>
          <p:nvPr/>
        </p:nvGrpSpPr>
        <p:grpSpPr>
          <a:xfrm>
            <a:off x="5934922" y="1489882"/>
            <a:ext cx="2392836" cy="2626699"/>
            <a:chOff x="5934922" y="1653671"/>
            <a:chExt cx="2392836" cy="2626699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714" y="2300990"/>
              <a:ext cx="347663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组合 88"/>
            <p:cNvGrpSpPr/>
            <p:nvPr/>
          </p:nvGrpSpPr>
          <p:grpSpPr>
            <a:xfrm>
              <a:off x="5934922" y="1653671"/>
              <a:ext cx="2392836" cy="2626699"/>
              <a:chOff x="5934922" y="1533462"/>
              <a:chExt cx="2392836" cy="2626699"/>
            </a:xfrm>
          </p:grpSpPr>
          <p:sp>
            <p:nvSpPr>
              <p:cNvPr id="90" name="矩形 89"/>
              <p:cNvSpPr/>
              <p:nvPr/>
            </p:nvSpPr>
            <p:spPr bwMode="auto">
              <a:xfrm>
                <a:off x="5934922" y="2440837"/>
                <a:ext cx="274591" cy="903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 rot="11137648">
                <a:off x="7396491" y="3021957"/>
                <a:ext cx="344126" cy="1138204"/>
              </a:xfrm>
              <a:custGeom>
                <a:avLst/>
                <a:gdLst>
                  <a:gd name="connsiteX0" fmla="*/ 0 w 288589"/>
                  <a:gd name="connsiteY0" fmla="*/ 552210 h 558319"/>
                  <a:gd name="connsiteX1" fmla="*/ 50800 w 288589"/>
                  <a:gd name="connsiteY1" fmla="*/ 552210 h 558319"/>
                  <a:gd name="connsiteX2" fmla="*/ 31750 w 288589"/>
                  <a:gd name="connsiteY2" fmla="*/ 488710 h 558319"/>
                  <a:gd name="connsiteX3" fmla="*/ 101600 w 288589"/>
                  <a:gd name="connsiteY3" fmla="*/ 463310 h 558319"/>
                  <a:gd name="connsiteX4" fmla="*/ 82550 w 288589"/>
                  <a:gd name="connsiteY4" fmla="*/ 393460 h 558319"/>
                  <a:gd name="connsiteX5" fmla="*/ 146050 w 288589"/>
                  <a:gd name="connsiteY5" fmla="*/ 355360 h 558319"/>
                  <a:gd name="connsiteX6" fmla="*/ 127000 w 288589"/>
                  <a:gd name="connsiteY6" fmla="*/ 291860 h 558319"/>
                  <a:gd name="connsiteX7" fmla="*/ 190500 w 288589"/>
                  <a:gd name="connsiteY7" fmla="*/ 247410 h 558319"/>
                  <a:gd name="connsiteX8" fmla="*/ 158750 w 288589"/>
                  <a:gd name="connsiteY8" fmla="*/ 171210 h 558319"/>
                  <a:gd name="connsiteX9" fmla="*/ 215900 w 288589"/>
                  <a:gd name="connsiteY9" fmla="*/ 158510 h 558319"/>
                  <a:gd name="connsiteX10" fmla="*/ 222250 w 288589"/>
                  <a:gd name="connsiteY10" fmla="*/ 114060 h 558319"/>
                  <a:gd name="connsiteX11" fmla="*/ 209550 w 288589"/>
                  <a:gd name="connsiteY11" fmla="*/ 69610 h 558319"/>
                  <a:gd name="connsiteX12" fmla="*/ 279400 w 288589"/>
                  <a:gd name="connsiteY12" fmla="*/ 6110 h 558319"/>
                  <a:gd name="connsiteX13" fmla="*/ 285750 w 288589"/>
                  <a:gd name="connsiteY13" fmla="*/ 6110 h 55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8589" h="558319">
                    <a:moveTo>
                      <a:pt x="0" y="552210"/>
                    </a:moveTo>
                    <a:cubicBezTo>
                      <a:pt x="22754" y="557501"/>
                      <a:pt x="45508" y="562793"/>
                      <a:pt x="50800" y="552210"/>
                    </a:cubicBezTo>
                    <a:cubicBezTo>
                      <a:pt x="56092" y="541627"/>
                      <a:pt x="23283" y="503527"/>
                      <a:pt x="31750" y="488710"/>
                    </a:cubicBezTo>
                    <a:cubicBezTo>
                      <a:pt x="40217" y="473893"/>
                      <a:pt x="93133" y="479185"/>
                      <a:pt x="101600" y="463310"/>
                    </a:cubicBezTo>
                    <a:cubicBezTo>
                      <a:pt x="110067" y="447435"/>
                      <a:pt x="75142" y="411452"/>
                      <a:pt x="82550" y="393460"/>
                    </a:cubicBezTo>
                    <a:cubicBezTo>
                      <a:pt x="89958" y="375468"/>
                      <a:pt x="138642" y="372293"/>
                      <a:pt x="146050" y="355360"/>
                    </a:cubicBezTo>
                    <a:cubicBezTo>
                      <a:pt x="153458" y="338427"/>
                      <a:pt x="119592" y="309852"/>
                      <a:pt x="127000" y="291860"/>
                    </a:cubicBezTo>
                    <a:cubicBezTo>
                      <a:pt x="134408" y="273868"/>
                      <a:pt x="185208" y="267518"/>
                      <a:pt x="190500" y="247410"/>
                    </a:cubicBezTo>
                    <a:cubicBezTo>
                      <a:pt x="195792" y="227302"/>
                      <a:pt x="154517" y="186027"/>
                      <a:pt x="158750" y="171210"/>
                    </a:cubicBezTo>
                    <a:cubicBezTo>
                      <a:pt x="162983" y="156393"/>
                      <a:pt x="205317" y="168035"/>
                      <a:pt x="215900" y="158510"/>
                    </a:cubicBezTo>
                    <a:cubicBezTo>
                      <a:pt x="226483" y="148985"/>
                      <a:pt x="223308" y="128877"/>
                      <a:pt x="222250" y="114060"/>
                    </a:cubicBezTo>
                    <a:cubicBezTo>
                      <a:pt x="221192" y="99243"/>
                      <a:pt x="200025" y="87602"/>
                      <a:pt x="209550" y="69610"/>
                    </a:cubicBezTo>
                    <a:cubicBezTo>
                      <a:pt x="219075" y="51618"/>
                      <a:pt x="266700" y="16693"/>
                      <a:pt x="279400" y="6110"/>
                    </a:cubicBezTo>
                    <a:cubicBezTo>
                      <a:pt x="292100" y="-4473"/>
                      <a:pt x="288925" y="818"/>
                      <a:pt x="285750" y="6110"/>
                    </a:cubicBezTo>
                  </a:path>
                </a:pathLst>
              </a:custGeom>
              <a:noFill/>
              <a:ln w="9525">
                <a:solidFill>
                  <a:srgbClr val="7DF32D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 rot="277053">
                <a:off x="7809772" y="1533462"/>
                <a:ext cx="517986" cy="1528031"/>
              </a:xfrm>
              <a:custGeom>
                <a:avLst/>
                <a:gdLst>
                  <a:gd name="connsiteX0" fmla="*/ 0 w 288589"/>
                  <a:gd name="connsiteY0" fmla="*/ 552210 h 558319"/>
                  <a:gd name="connsiteX1" fmla="*/ 50800 w 288589"/>
                  <a:gd name="connsiteY1" fmla="*/ 552210 h 558319"/>
                  <a:gd name="connsiteX2" fmla="*/ 31750 w 288589"/>
                  <a:gd name="connsiteY2" fmla="*/ 488710 h 558319"/>
                  <a:gd name="connsiteX3" fmla="*/ 101600 w 288589"/>
                  <a:gd name="connsiteY3" fmla="*/ 463310 h 558319"/>
                  <a:gd name="connsiteX4" fmla="*/ 82550 w 288589"/>
                  <a:gd name="connsiteY4" fmla="*/ 393460 h 558319"/>
                  <a:gd name="connsiteX5" fmla="*/ 146050 w 288589"/>
                  <a:gd name="connsiteY5" fmla="*/ 355360 h 558319"/>
                  <a:gd name="connsiteX6" fmla="*/ 127000 w 288589"/>
                  <a:gd name="connsiteY6" fmla="*/ 291860 h 558319"/>
                  <a:gd name="connsiteX7" fmla="*/ 190500 w 288589"/>
                  <a:gd name="connsiteY7" fmla="*/ 247410 h 558319"/>
                  <a:gd name="connsiteX8" fmla="*/ 158750 w 288589"/>
                  <a:gd name="connsiteY8" fmla="*/ 171210 h 558319"/>
                  <a:gd name="connsiteX9" fmla="*/ 215900 w 288589"/>
                  <a:gd name="connsiteY9" fmla="*/ 158510 h 558319"/>
                  <a:gd name="connsiteX10" fmla="*/ 222250 w 288589"/>
                  <a:gd name="connsiteY10" fmla="*/ 114060 h 558319"/>
                  <a:gd name="connsiteX11" fmla="*/ 209550 w 288589"/>
                  <a:gd name="connsiteY11" fmla="*/ 69610 h 558319"/>
                  <a:gd name="connsiteX12" fmla="*/ 279400 w 288589"/>
                  <a:gd name="connsiteY12" fmla="*/ 6110 h 558319"/>
                  <a:gd name="connsiteX13" fmla="*/ 285750 w 288589"/>
                  <a:gd name="connsiteY13" fmla="*/ 6110 h 55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8589" h="558319">
                    <a:moveTo>
                      <a:pt x="0" y="552210"/>
                    </a:moveTo>
                    <a:cubicBezTo>
                      <a:pt x="22754" y="557501"/>
                      <a:pt x="45508" y="562793"/>
                      <a:pt x="50800" y="552210"/>
                    </a:cubicBezTo>
                    <a:cubicBezTo>
                      <a:pt x="56092" y="541627"/>
                      <a:pt x="23283" y="503527"/>
                      <a:pt x="31750" y="488710"/>
                    </a:cubicBezTo>
                    <a:cubicBezTo>
                      <a:pt x="40217" y="473893"/>
                      <a:pt x="93133" y="479185"/>
                      <a:pt x="101600" y="463310"/>
                    </a:cubicBezTo>
                    <a:cubicBezTo>
                      <a:pt x="110067" y="447435"/>
                      <a:pt x="75142" y="411452"/>
                      <a:pt x="82550" y="393460"/>
                    </a:cubicBezTo>
                    <a:cubicBezTo>
                      <a:pt x="89958" y="375468"/>
                      <a:pt x="138642" y="372293"/>
                      <a:pt x="146050" y="355360"/>
                    </a:cubicBezTo>
                    <a:cubicBezTo>
                      <a:pt x="153458" y="338427"/>
                      <a:pt x="119592" y="309852"/>
                      <a:pt x="127000" y="291860"/>
                    </a:cubicBezTo>
                    <a:cubicBezTo>
                      <a:pt x="134408" y="273868"/>
                      <a:pt x="185208" y="267518"/>
                      <a:pt x="190500" y="247410"/>
                    </a:cubicBezTo>
                    <a:cubicBezTo>
                      <a:pt x="195792" y="227302"/>
                      <a:pt x="154517" y="186027"/>
                      <a:pt x="158750" y="171210"/>
                    </a:cubicBezTo>
                    <a:cubicBezTo>
                      <a:pt x="162983" y="156393"/>
                      <a:pt x="205317" y="168035"/>
                      <a:pt x="215900" y="158510"/>
                    </a:cubicBezTo>
                    <a:cubicBezTo>
                      <a:pt x="226483" y="148985"/>
                      <a:pt x="223308" y="128877"/>
                      <a:pt x="222250" y="114060"/>
                    </a:cubicBezTo>
                    <a:cubicBezTo>
                      <a:pt x="221192" y="99243"/>
                      <a:pt x="200025" y="87602"/>
                      <a:pt x="209550" y="69610"/>
                    </a:cubicBezTo>
                    <a:cubicBezTo>
                      <a:pt x="219075" y="51618"/>
                      <a:pt x="266700" y="16693"/>
                      <a:pt x="279400" y="6110"/>
                    </a:cubicBezTo>
                    <a:cubicBezTo>
                      <a:pt x="292100" y="-4473"/>
                      <a:pt x="288925" y="818"/>
                      <a:pt x="285750" y="6110"/>
                    </a:cubicBezTo>
                  </a:path>
                </a:pathLst>
              </a:custGeom>
              <a:noFill/>
              <a:ln w="9525">
                <a:solidFill>
                  <a:srgbClr val="7DF32D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5940152" y="1259296"/>
            <a:ext cx="1512168" cy="2877630"/>
            <a:chOff x="5940152" y="1423085"/>
            <a:chExt cx="1512168" cy="2877630"/>
          </a:xfrm>
        </p:grpSpPr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317" y="2558080"/>
              <a:ext cx="207963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5" name="组合 94"/>
            <p:cNvGrpSpPr/>
            <p:nvPr/>
          </p:nvGrpSpPr>
          <p:grpSpPr>
            <a:xfrm>
              <a:off x="5940152" y="1423085"/>
              <a:ext cx="1512168" cy="2877630"/>
              <a:chOff x="5940152" y="1302876"/>
              <a:chExt cx="1512168" cy="2877630"/>
            </a:xfrm>
          </p:grpSpPr>
          <p:sp>
            <p:nvSpPr>
              <p:cNvPr id="96" name="矩形 95"/>
              <p:cNvSpPr/>
              <p:nvPr/>
            </p:nvSpPr>
            <p:spPr bwMode="auto">
              <a:xfrm>
                <a:off x="5940152" y="2440837"/>
                <a:ext cx="467137" cy="90355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>
                <a:off x="7043044" y="1302876"/>
                <a:ext cx="409276" cy="1595370"/>
              </a:xfrm>
              <a:custGeom>
                <a:avLst/>
                <a:gdLst>
                  <a:gd name="connsiteX0" fmla="*/ 0 w 288589"/>
                  <a:gd name="connsiteY0" fmla="*/ 552210 h 558319"/>
                  <a:gd name="connsiteX1" fmla="*/ 50800 w 288589"/>
                  <a:gd name="connsiteY1" fmla="*/ 552210 h 558319"/>
                  <a:gd name="connsiteX2" fmla="*/ 31750 w 288589"/>
                  <a:gd name="connsiteY2" fmla="*/ 488710 h 558319"/>
                  <a:gd name="connsiteX3" fmla="*/ 101600 w 288589"/>
                  <a:gd name="connsiteY3" fmla="*/ 463310 h 558319"/>
                  <a:gd name="connsiteX4" fmla="*/ 82550 w 288589"/>
                  <a:gd name="connsiteY4" fmla="*/ 393460 h 558319"/>
                  <a:gd name="connsiteX5" fmla="*/ 146050 w 288589"/>
                  <a:gd name="connsiteY5" fmla="*/ 355360 h 558319"/>
                  <a:gd name="connsiteX6" fmla="*/ 127000 w 288589"/>
                  <a:gd name="connsiteY6" fmla="*/ 291860 h 558319"/>
                  <a:gd name="connsiteX7" fmla="*/ 190500 w 288589"/>
                  <a:gd name="connsiteY7" fmla="*/ 247410 h 558319"/>
                  <a:gd name="connsiteX8" fmla="*/ 158750 w 288589"/>
                  <a:gd name="connsiteY8" fmla="*/ 171210 h 558319"/>
                  <a:gd name="connsiteX9" fmla="*/ 215900 w 288589"/>
                  <a:gd name="connsiteY9" fmla="*/ 158510 h 558319"/>
                  <a:gd name="connsiteX10" fmla="*/ 222250 w 288589"/>
                  <a:gd name="connsiteY10" fmla="*/ 114060 h 558319"/>
                  <a:gd name="connsiteX11" fmla="*/ 209550 w 288589"/>
                  <a:gd name="connsiteY11" fmla="*/ 69610 h 558319"/>
                  <a:gd name="connsiteX12" fmla="*/ 279400 w 288589"/>
                  <a:gd name="connsiteY12" fmla="*/ 6110 h 558319"/>
                  <a:gd name="connsiteX13" fmla="*/ 285750 w 288589"/>
                  <a:gd name="connsiteY13" fmla="*/ 6110 h 55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8589" h="558319">
                    <a:moveTo>
                      <a:pt x="0" y="552210"/>
                    </a:moveTo>
                    <a:cubicBezTo>
                      <a:pt x="22754" y="557501"/>
                      <a:pt x="45508" y="562793"/>
                      <a:pt x="50800" y="552210"/>
                    </a:cubicBezTo>
                    <a:cubicBezTo>
                      <a:pt x="56092" y="541627"/>
                      <a:pt x="23283" y="503527"/>
                      <a:pt x="31750" y="488710"/>
                    </a:cubicBezTo>
                    <a:cubicBezTo>
                      <a:pt x="40217" y="473893"/>
                      <a:pt x="93133" y="479185"/>
                      <a:pt x="101600" y="463310"/>
                    </a:cubicBezTo>
                    <a:cubicBezTo>
                      <a:pt x="110067" y="447435"/>
                      <a:pt x="75142" y="411452"/>
                      <a:pt x="82550" y="393460"/>
                    </a:cubicBezTo>
                    <a:cubicBezTo>
                      <a:pt x="89958" y="375468"/>
                      <a:pt x="138642" y="372293"/>
                      <a:pt x="146050" y="355360"/>
                    </a:cubicBezTo>
                    <a:cubicBezTo>
                      <a:pt x="153458" y="338427"/>
                      <a:pt x="119592" y="309852"/>
                      <a:pt x="127000" y="291860"/>
                    </a:cubicBezTo>
                    <a:cubicBezTo>
                      <a:pt x="134408" y="273868"/>
                      <a:pt x="185208" y="267518"/>
                      <a:pt x="190500" y="247410"/>
                    </a:cubicBezTo>
                    <a:cubicBezTo>
                      <a:pt x="195792" y="227302"/>
                      <a:pt x="154517" y="186027"/>
                      <a:pt x="158750" y="171210"/>
                    </a:cubicBezTo>
                    <a:cubicBezTo>
                      <a:pt x="162983" y="156393"/>
                      <a:pt x="205317" y="168035"/>
                      <a:pt x="215900" y="158510"/>
                    </a:cubicBezTo>
                    <a:cubicBezTo>
                      <a:pt x="226483" y="148985"/>
                      <a:pt x="223308" y="128877"/>
                      <a:pt x="222250" y="114060"/>
                    </a:cubicBezTo>
                    <a:cubicBezTo>
                      <a:pt x="221192" y="99243"/>
                      <a:pt x="200025" y="87602"/>
                      <a:pt x="209550" y="69610"/>
                    </a:cubicBezTo>
                    <a:cubicBezTo>
                      <a:pt x="219075" y="51618"/>
                      <a:pt x="266700" y="16693"/>
                      <a:pt x="279400" y="6110"/>
                    </a:cubicBezTo>
                    <a:cubicBezTo>
                      <a:pt x="292100" y="-4473"/>
                      <a:pt x="288925" y="818"/>
                      <a:pt x="285750" y="6110"/>
                    </a:cubicBezTo>
                  </a:path>
                </a:pathLst>
              </a:custGeom>
              <a:noFill/>
              <a:ln w="9525">
                <a:solidFill>
                  <a:srgbClr val="7DF32D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 rot="10417201">
                <a:off x="6821904" y="2899977"/>
                <a:ext cx="344126" cy="1280529"/>
              </a:xfrm>
              <a:custGeom>
                <a:avLst/>
                <a:gdLst>
                  <a:gd name="connsiteX0" fmla="*/ 0 w 288589"/>
                  <a:gd name="connsiteY0" fmla="*/ 552210 h 558319"/>
                  <a:gd name="connsiteX1" fmla="*/ 50800 w 288589"/>
                  <a:gd name="connsiteY1" fmla="*/ 552210 h 558319"/>
                  <a:gd name="connsiteX2" fmla="*/ 31750 w 288589"/>
                  <a:gd name="connsiteY2" fmla="*/ 488710 h 558319"/>
                  <a:gd name="connsiteX3" fmla="*/ 101600 w 288589"/>
                  <a:gd name="connsiteY3" fmla="*/ 463310 h 558319"/>
                  <a:gd name="connsiteX4" fmla="*/ 82550 w 288589"/>
                  <a:gd name="connsiteY4" fmla="*/ 393460 h 558319"/>
                  <a:gd name="connsiteX5" fmla="*/ 146050 w 288589"/>
                  <a:gd name="connsiteY5" fmla="*/ 355360 h 558319"/>
                  <a:gd name="connsiteX6" fmla="*/ 127000 w 288589"/>
                  <a:gd name="connsiteY6" fmla="*/ 291860 h 558319"/>
                  <a:gd name="connsiteX7" fmla="*/ 190500 w 288589"/>
                  <a:gd name="connsiteY7" fmla="*/ 247410 h 558319"/>
                  <a:gd name="connsiteX8" fmla="*/ 158750 w 288589"/>
                  <a:gd name="connsiteY8" fmla="*/ 171210 h 558319"/>
                  <a:gd name="connsiteX9" fmla="*/ 215900 w 288589"/>
                  <a:gd name="connsiteY9" fmla="*/ 158510 h 558319"/>
                  <a:gd name="connsiteX10" fmla="*/ 222250 w 288589"/>
                  <a:gd name="connsiteY10" fmla="*/ 114060 h 558319"/>
                  <a:gd name="connsiteX11" fmla="*/ 209550 w 288589"/>
                  <a:gd name="connsiteY11" fmla="*/ 69610 h 558319"/>
                  <a:gd name="connsiteX12" fmla="*/ 279400 w 288589"/>
                  <a:gd name="connsiteY12" fmla="*/ 6110 h 558319"/>
                  <a:gd name="connsiteX13" fmla="*/ 285750 w 288589"/>
                  <a:gd name="connsiteY13" fmla="*/ 6110 h 55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8589" h="558319">
                    <a:moveTo>
                      <a:pt x="0" y="552210"/>
                    </a:moveTo>
                    <a:cubicBezTo>
                      <a:pt x="22754" y="557501"/>
                      <a:pt x="45508" y="562793"/>
                      <a:pt x="50800" y="552210"/>
                    </a:cubicBezTo>
                    <a:cubicBezTo>
                      <a:pt x="56092" y="541627"/>
                      <a:pt x="23283" y="503527"/>
                      <a:pt x="31750" y="488710"/>
                    </a:cubicBezTo>
                    <a:cubicBezTo>
                      <a:pt x="40217" y="473893"/>
                      <a:pt x="93133" y="479185"/>
                      <a:pt x="101600" y="463310"/>
                    </a:cubicBezTo>
                    <a:cubicBezTo>
                      <a:pt x="110067" y="447435"/>
                      <a:pt x="75142" y="411452"/>
                      <a:pt x="82550" y="393460"/>
                    </a:cubicBezTo>
                    <a:cubicBezTo>
                      <a:pt x="89958" y="375468"/>
                      <a:pt x="138642" y="372293"/>
                      <a:pt x="146050" y="355360"/>
                    </a:cubicBezTo>
                    <a:cubicBezTo>
                      <a:pt x="153458" y="338427"/>
                      <a:pt x="119592" y="309852"/>
                      <a:pt x="127000" y="291860"/>
                    </a:cubicBezTo>
                    <a:cubicBezTo>
                      <a:pt x="134408" y="273868"/>
                      <a:pt x="185208" y="267518"/>
                      <a:pt x="190500" y="247410"/>
                    </a:cubicBezTo>
                    <a:cubicBezTo>
                      <a:pt x="195792" y="227302"/>
                      <a:pt x="154517" y="186027"/>
                      <a:pt x="158750" y="171210"/>
                    </a:cubicBezTo>
                    <a:cubicBezTo>
                      <a:pt x="162983" y="156393"/>
                      <a:pt x="205317" y="168035"/>
                      <a:pt x="215900" y="158510"/>
                    </a:cubicBezTo>
                    <a:cubicBezTo>
                      <a:pt x="226483" y="148985"/>
                      <a:pt x="223308" y="128877"/>
                      <a:pt x="222250" y="114060"/>
                    </a:cubicBezTo>
                    <a:cubicBezTo>
                      <a:pt x="221192" y="99243"/>
                      <a:pt x="200025" y="87602"/>
                      <a:pt x="209550" y="69610"/>
                    </a:cubicBezTo>
                    <a:cubicBezTo>
                      <a:pt x="219075" y="51618"/>
                      <a:pt x="266700" y="16693"/>
                      <a:pt x="279400" y="6110"/>
                    </a:cubicBezTo>
                    <a:cubicBezTo>
                      <a:pt x="292100" y="-4473"/>
                      <a:pt x="288925" y="818"/>
                      <a:pt x="285750" y="6110"/>
                    </a:cubicBezTo>
                  </a:path>
                </a:pathLst>
              </a:custGeom>
              <a:noFill/>
              <a:ln w="9525">
                <a:solidFill>
                  <a:srgbClr val="7DF32D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5682665" y="2512059"/>
            <a:ext cx="963109" cy="685214"/>
            <a:chOff x="1184300" y="1422745"/>
            <a:chExt cx="2160017" cy="685214"/>
          </a:xfrm>
        </p:grpSpPr>
        <p:cxnSp>
          <p:nvCxnSpPr>
            <p:cNvPr id="100" name="直接箭头连接符 99"/>
            <p:cNvCxnSpPr/>
            <p:nvPr/>
          </p:nvCxnSpPr>
          <p:spPr bwMode="auto">
            <a:xfrm flipV="1">
              <a:off x="1184300" y="1422745"/>
              <a:ext cx="2151119" cy="3616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直接箭头连接符 100"/>
            <p:cNvCxnSpPr/>
            <p:nvPr/>
          </p:nvCxnSpPr>
          <p:spPr bwMode="auto">
            <a:xfrm flipV="1">
              <a:off x="1184300" y="1600310"/>
              <a:ext cx="2160017" cy="184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直接箭头连接符 101"/>
            <p:cNvCxnSpPr/>
            <p:nvPr/>
          </p:nvCxnSpPr>
          <p:spPr bwMode="auto">
            <a:xfrm>
              <a:off x="1184300" y="1792837"/>
              <a:ext cx="2151119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3" name="直接箭头连接符 102"/>
            <p:cNvCxnSpPr/>
            <p:nvPr/>
          </p:nvCxnSpPr>
          <p:spPr bwMode="auto">
            <a:xfrm>
              <a:off x="1184300" y="1784362"/>
              <a:ext cx="2160017" cy="1626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4" name="直接箭头连接符 103"/>
            <p:cNvCxnSpPr/>
            <p:nvPr/>
          </p:nvCxnSpPr>
          <p:spPr bwMode="auto">
            <a:xfrm>
              <a:off x="1184300" y="1784362"/>
              <a:ext cx="2160017" cy="3235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5" name="矩形 104"/>
          <p:cNvSpPr/>
          <p:nvPr/>
        </p:nvSpPr>
        <p:spPr>
          <a:xfrm>
            <a:off x="13350" y="539388"/>
            <a:ext cx="909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controlling the pre-sample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make the positrons annihilate at certain location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then selective imaging and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characterization may be done base on this.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7" grpId="0" animBg="1"/>
      <p:bldP spid="78" grpId="0"/>
      <p:bldP spid="79" grpId="0" animBg="1"/>
      <p:bldP spid="80" grpId="0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75389"/>
                  </p:ext>
                </p:extLst>
              </p:nvPr>
            </p:nvGraphicFramePr>
            <p:xfrm>
              <a:off x="35496" y="1052736"/>
              <a:ext cx="6984775" cy="26499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2757"/>
                    <a:gridCol w="1265715"/>
                    <a:gridCol w="1440160"/>
                    <a:gridCol w="1296143"/>
                  </a:tblGrid>
                  <a:tr h="5654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8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—— R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eaction Types</a:t>
                          </a:r>
                          <a:endParaRPr lang="zh-CN" sz="180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 pair effect</a:t>
                          </a:r>
                          <a:endParaRPr lang="zh-CN" sz="110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 Electric Effect</a:t>
                          </a:r>
                          <a:endParaRPr lang="zh-CN" sz="110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Compton Scattering</a:t>
                          </a:r>
                          <a:endParaRPr lang="zh-CN" sz="110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255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0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20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—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60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1800" b="1" i="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eactionTimes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0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0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0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numbers</m:t>
                                  </m:r>
                                </m:den>
                              </m:f>
                            </m:oMath>
                          </a14:m>
                          <a:endParaRPr lang="zh-CN" sz="12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endParaRPr lang="en-US" sz="2000" b="1" kern="100" dirty="0" smtClean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r>
                            <a:rPr lang="en-US" sz="20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4.46</a:t>
                          </a:r>
                          <a:r>
                            <a:rPr lang="en-US" sz="2000" b="1" kern="100" dirty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74.56</a:t>
                          </a: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1.75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74936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 </a:t>
                          </a:r>
                          <a:r>
                            <a:rPr lang="en-US" altLang="zh-CN" sz="20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—</a:t>
                          </a:r>
                          <a:r>
                            <a:rPr lang="en-US" altLang="zh-CN" sz="20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80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1800" b="1" i="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eactionTimes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numbers</m:t>
                                  </m:r>
                                </m:den>
                              </m:f>
                            </m:oMath>
                          </a14:m>
                          <a:endParaRPr lang="zh-CN" sz="18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b="1" kern="100" dirty="0" smtClean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5.03</a:t>
                          </a:r>
                          <a:r>
                            <a:rPr lang="en-US" sz="2000" b="1" kern="100" dirty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78.01</a:t>
                          </a: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3477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Particle</a:t>
                          </a:r>
                          <a:r>
                            <a:rPr lang="en-US" altLang="zh-CN" sz="14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types</a:t>
                          </a:r>
                          <a:endParaRPr lang="zh-CN" sz="105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b="1" kern="100" smtClean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kern="1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2000" b="1" kern="1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000" b="1" kern="1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/e</a:t>
                          </a:r>
                          <a:r>
                            <a:rPr lang="en-US" sz="2000" b="1" kern="1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105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2000" kern="1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γ/e</a:t>
                          </a:r>
                          <a:r>
                            <a:rPr lang="en-US" sz="2000" kern="1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546608"/>
                  </p:ext>
                </p:extLst>
              </p:nvPr>
            </p:nvGraphicFramePr>
            <p:xfrm>
              <a:off x="35496" y="1052736"/>
              <a:ext cx="6984775" cy="26499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2757"/>
                    <a:gridCol w="1265715"/>
                    <a:gridCol w="1440160"/>
                    <a:gridCol w="1296143"/>
                  </a:tblGrid>
                  <a:tr h="5654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8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—— R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eaction Types</a:t>
                          </a:r>
                          <a:endParaRPr lang="zh-CN" sz="180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 pair effect</a:t>
                          </a:r>
                          <a:endParaRPr lang="zh-CN" sz="110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 Electric Effect</a:t>
                          </a:r>
                          <a:endParaRPr lang="zh-CN" sz="110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Compton Scattering</a:t>
                          </a:r>
                          <a:endParaRPr lang="zh-CN" sz="110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25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04" t="-88136" r="-134356" b="-21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endParaRPr lang="en-US" sz="2000" b="1" kern="100" dirty="0" smtClean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r>
                            <a:rPr lang="en-US" sz="20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4.46</a:t>
                          </a:r>
                          <a:r>
                            <a:rPr lang="en-US" sz="2000" b="1" kern="100" dirty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74.56</a:t>
                          </a: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1.75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7493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04" t="-180488" r="-134356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b="1" kern="100" dirty="0" smtClean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5.03</a:t>
                          </a:r>
                          <a:r>
                            <a:rPr lang="en-US" sz="2000" b="1" kern="100" dirty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78.01</a:t>
                          </a: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Particle</a:t>
                          </a:r>
                          <a:r>
                            <a:rPr lang="en-US" altLang="zh-CN" sz="14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types</a:t>
                          </a:r>
                          <a:endParaRPr lang="zh-CN" sz="105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b="1" kern="100" smtClean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kern="1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2000" b="1" kern="1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000" b="1" kern="1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/e</a:t>
                          </a:r>
                          <a:r>
                            <a:rPr lang="en-US" sz="2000" b="1" kern="1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1050" b="1" kern="1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2000" kern="1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γ/e</a:t>
                          </a:r>
                          <a:r>
                            <a:rPr lang="en-US" sz="2000" kern="1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092280" y="1404065"/>
            <a:ext cx="20076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Three  major </a:t>
            </a:r>
            <a:r>
              <a:rPr lang="en-US" altLang="zh-CN" sz="16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particles in  the processes:</a:t>
            </a:r>
            <a:endParaRPr lang="zh-CN" altLang="en-US" sz="16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299591"/>
                  </p:ext>
                </p:extLst>
              </p:nvPr>
            </p:nvGraphicFramePr>
            <p:xfrm>
              <a:off x="107504" y="3861048"/>
              <a:ext cx="5635778" cy="24035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288"/>
                    <a:gridCol w="1800200"/>
                    <a:gridCol w="1243290"/>
                  </a:tblGrid>
                  <a:tr h="3540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altLang="en-US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altLang="zh-CN" sz="1800" kern="100" baseline="300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—— R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eaction Types</a:t>
                          </a:r>
                          <a:endParaRPr lang="zh-CN" sz="180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b="1" kern="100" dirty="0" smtClean="0">
                              <a:effectLst/>
                            </a:rPr>
                            <a:t>Bremsstrahlung</a:t>
                          </a:r>
                          <a:endParaRPr lang="zh-CN" sz="1100" b="1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kern="100" dirty="0" smtClean="0">
                              <a:effectLst/>
                            </a:rPr>
                            <a:t>Ionization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8611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</a:t>
                          </a:r>
                          <a:r>
                            <a:rPr lang="en-US" sz="20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20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—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80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1800" b="1" i="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eactionTimes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baseline="300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b="1" i="0" kern="100" baseline="300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numbers</m:t>
                                  </m:r>
                                </m:den>
                              </m:f>
                            </m:oMath>
                          </a14:m>
                          <a:endParaRPr lang="zh-CN" sz="12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7.53</a:t>
                          </a:r>
                          <a:r>
                            <a:rPr lang="en-US" sz="2000" kern="100" dirty="0">
                              <a:effectLst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1.53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491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 </a:t>
                          </a:r>
                          <a:r>
                            <a:rPr lang="en-US" altLang="zh-CN" sz="20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—</a:t>
                          </a:r>
                          <a:r>
                            <a:rPr lang="en-US" altLang="zh-CN" sz="20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80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1800" b="1" i="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eactionTimes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baseline="300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b="1" i="0" kern="100" baseline="300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kern="100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numbers</m:t>
                                  </m:r>
                                </m:den>
                              </m:f>
                            </m:oMath>
                          </a14:m>
                          <a:endParaRPr lang="zh-CN" sz="18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8.16</a:t>
                          </a:r>
                          <a:r>
                            <a:rPr lang="en-US" sz="2000" kern="100" dirty="0">
                              <a:effectLst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1.52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9958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Particle</a:t>
                          </a:r>
                          <a:r>
                            <a:rPr lang="en-US" altLang="zh-CN" sz="14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types</a:t>
                          </a:r>
                          <a:endParaRPr lang="zh-CN" sz="105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X/γ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X/e</a:t>
                          </a:r>
                          <a:r>
                            <a:rPr lang="en-US" sz="2000" kern="100" baseline="30000" dirty="0" smtClean="0">
                              <a:effectLst/>
                            </a:rPr>
                            <a:t>-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27297"/>
                  </p:ext>
                </p:extLst>
              </p:nvPr>
            </p:nvGraphicFramePr>
            <p:xfrm>
              <a:off x="107504" y="3861048"/>
              <a:ext cx="5635778" cy="24035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2288"/>
                    <a:gridCol w="1800200"/>
                    <a:gridCol w="1243290"/>
                  </a:tblGrid>
                  <a:tr h="3540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altLang="en-US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altLang="zh-CN" sz="1800" kern="100" baseline="300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—— R</a:t>
                          </a:r>
                          <a:r>
                            <a:rPr lang="en-US" altLang="zh-CN" sz="18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eaction Types</a:t>
                          </a:r>
                          <a:endParaRPr lang="zh-CN" sz="180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b="1" kern="100" dirty="0" smtClean="0">
                              <a:effectLst/>
                            </a:rPr>
                            <a:t>Bremsstrahlung</a:t>
                          </a:r>
                          <a:endParaRPr lang="zh-CN" sz="1100" b="1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kern="100" dirty="0" smtClean="0">
                              <a:effectLst/>
                            </a:rPr>
                            <a:t>Ionization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861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235" t="-54264" r="-117647" b="-180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7.53</a:t>
                          </a:r>
                          <a:r>
                            <a:rPr lang="en-US" sz="2000" kern="100" dirty="0">
                              <a:effectLst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indent="25400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1.53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537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3"/>
                          <a:stretch>
                            <a:fillRect l="-235" t="-184259" r="-117647" b="-1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8.16</a:t>
                          </a:r>
                          <a:r>
                            <a:rPr lang="en-US" sz="2000" kern="100" dirty="0">
                              <a:effectLst/>
                            </a:rPr>
                            <a:t>%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1.52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1400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Particle</a:t>
                          </a:r>
                          <a:r>
                            <a:rPr lang="en-US" altLang="zh-CN" sz="1400" kern="1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types</a:t>
                          </a:r>
                          <a:endParaRPr lang="zh-CN" sz="1050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X/γ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sz="2000" kern="100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 dirty="0" smtClean="0">
                              <a:effectLst/>
                            </a:rPr>
                            <a:t>X/e</a:t>
                          </a:r>
                          <a:r>
                            <a:rPr lang="en-US" sz="2000" kern="100" baseline="30000" dirty="0" smtClean="0">
                              <a:effectLst/>
                            </a:rPr>
                            <a:t>-</a:t>
                          </a:r>
                          <a:endParaRPr lang="zh-CN" sz="105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直接箭头连接符 7"/>
          <p:cNvCxnSpPr>
            <a:stCxn id="15" idx="1"/>
            <a:endCxn id="4" idx="3"/>
          </p:cNvCxnSpPr>
          <p:nvPr/>
        </p:nvCxnSpPr>
        <p:spPr>
          <a:xfrm flipH="1" flipV="1">
            <a:off x="7020271" y="2377704"/>
            <a:ext cx="902892" cy="2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8" idx="1"/>
          </p:cNvCxnSpPr>
          <p:nvPr/>
        </p:nvCxnSpPr>
        <p:spPr>
          <a:xfrm flipH="1">
            <a:off x="5724128" y="2771636"/>
            <a:ext cx="2200865" cy="1665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923163" y="2217638"/>
            <a:ext cx="415622" cy="1107996"/>
            <a:chOff x="7057736" y="3907567"/>
            <a:chExt cx="415622" cy="1107996"/>
          </a:xfrm>
        </p:grpSpPr>
        <p:sp>
          <p:nvSpPr>
            <p:cNvPr id="15" name="矩形 14"/>
            <p:cNvSpPr/>
            <p:nvPr/>
          </p:nvSpPr>
          <p:spPr>
            <a:xfrm>
              <a:off x="7057736" y="3907567"/>
              <a:ext cx="413792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 </a:t>
              </a:r>
              <a:endPara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059566" y="4276899"/>
              <a:ext cx="413792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59566" y="4646231"/>
              <a:ext cx="413792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433564" y="4991954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1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68304" y="58772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2722927"/>
                  </p:ext>
                </p:extLst>
              </p:nvPr>
            </p:nvGraphicFramePr>
            <p:xfrm>
              <a:off x="6653072" y="3811582"/>
              <a:ext cx="2322746" cy="13504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2546"/>
                    <a:gridCol w="1800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dirty="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dirty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Secondary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1" i="0" dirty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1" i="0" dirty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1" i="0" baseline="30000" dirty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num>
                                  <m:den>
                                    <m:r>
                                      <a:rPr lang="en-US" altLang="zh-CN" b="1" i="0" dirty="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𝐓𝐨𝐭𝐚𝐥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1" i="0" dirty="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1" i="0" dirty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1" i="0" baseline="30000" dirty="0" smtClean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a:t>43.52</a:t>
                          </a:r>
                          <a:r>
                            <a:rPr lang="en-US" altLang="zh-CN" sz="1600" b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altLang="en-US" sz="1600" b="1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a:t>48.31%</a:t>
                          </a:r>
                          <a:endParaRPr lang="zh-CN" altLang="en-US" b="1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0524925"/>
                  </p:ext>
                </p:extLst>
              </p:nvPr>
            </p:nvGraphicFramePr>
            <p:xfrm>
              <a:off x="6653072" y="3811582"/>
              <a:ext cx="2322746" cy="13504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2546"/>
                    <a:gridCol w="1800200"/>
                  </a:tblGrid>
                  <a:tr h="60877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29153" r="-339" b="-137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a:t>43.52</a:t>
                          </a:r>
                          <a:r>
                            <a:rPr lang="en-US" altLang="zh-CN" sz="1600" b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zh-CN" altLang="en-US" sz="1600" b="1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华文楷体" panose="02010600040101010101" pitchFamily="2" charset="-122"/>
                              <a:cs typeface="Times New Roman" panose="02020603050405020304" pitchFamily="18" charset="0"/>
                            </a:rPr>
                            <a:t>48.31%</a:t>
                          </a:r>
                          <a:endParaRPr lang="zh-CN" altLang="en-US" b="1" dirty="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9" name="直接箭头连接符 28"/>
          <p:cNvCxnSpPr>
            <a:stCxn id="23" idx="2"/>
            <a:endCxn id="27" idx="0"/>
          </p:cNvCxnSpPr>
          <p:nvPr/>
        </p:nvCxnSpPr>
        <p:spPr>
          <a:xfrm flipH="1">
            <a:off x="7814445" y="3325634"/>
            <a:ext cx="317444" cy="485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接连接符 3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42" name="直接连接符 41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51098" y="5461773"/>
            <a:ext cx="32426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Electron-pair 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occurred 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density material leading to more secondary 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b="1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1840" y="580618"/>
            <a:ext cx="332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MeV e</a:t>
            </a:r>
            <a:r>
              <a:rPr lang="en-US" altLang="zh-CN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Fe and Cu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-27384"/>
            <a:ext cx="316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positron</a:t>
            </a:r>
          </a:p>
        </p:txBody>
      </p:sp>
      <p:sp>
        <p:nvSpPr>
          <p:cNvPr id="2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21</a:t>
            </a:fld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674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矩形 9"/>
          <p:cNvSpPr/>
          <p:nvPr/>
        </p:nvSpPr>
        <p:spPr>
          <a:xfrm>
            <a:off x="0" y="-27384"/>
            <a:ext cx="3599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9512" y="76470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p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common materials, the depth of 400 MeV muon is large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enough to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provide the possibility of transmission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40" y="1628800"/>
            <a:ext cx="5256584" cy="39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矩形 40"/>
          <p:cNvSpPr/>
          <p:nvPr/>
        </p:nvSpPr>
        <p:spPr>
          <a:xfrm>
            <a:off x="251520" y="57332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energy (tens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MeV)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muon beam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surface muon is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proper for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 or sub-mm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scale imaging as electronic device</a:t>
            </a:r>
          </a:p>
        </p:txBody>
      </p:sp>
      <p:sp>
        <p:nvSpPr>
          <p:cNvPr id="44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22</a:t>
            </a:fld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13336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5" name="直接连接符 4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67AAF-2C16-42B8-92B0-EF9C933FF99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6" y="1274990"/>
            <a:ext cx="3614997" cy="22091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980023" y="1230379"/>
            <a:ext cx="513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lphaLcParenR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Nuclear Emulsion Cloud Chamber, </a:t>
            </a:r>
            <a:r>
              <a:rPr lang="en-US" altLang="zh-CN" i="1" dirty="0" err="1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Univ.Negoya</a:t>
            </a:r>
            <a:r>
              <a:rPr lang="en-US" altLang="zh-CN" i="1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0655" y="3100244"/>
            <a:ext cx="39468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a)</a:t>
            </a:r>
            <a:endParaRPr lang="zh-CN" altLang="en-US" kern="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03024" y="1599711"/>
            <a:ext cx="4754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Solid dielectric: great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stopping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Low price: easy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for  large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areas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Spatial resolution: sub-</a:t>
            </a:r>
            <a:r>
              <a:rPr lang="en-US" altLang="zh-CN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μm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anose="02020603050405020304" pitchFamily="18" charset="0"/>
              </a:rPr>
              <a:t>Sensitive </a:t>
            </a:r>
            <a:r>
              <a:rPr lang="en-US" altLang="zh-CN" dirty="0">
                <a:latin typeface="Times New Roman" pitchFamily="18" charset="0"/>
                <a:cs typeface="Times New Roman" panose="02020603050405020304" pitchFamily="18" charset="0"/>
              </a:rPr>
              <a:t>to environment: precision </a:t>
            </a:r>
            <a:r>
              <a:rPr lang="en-US" altLang="zh-CN" dirty="0" smtClean="0">
                <a:latin typeface="Times New Roman" pitchFamily="18" charset="0"/>
                <a:cs typeface="Times New Roman" panose="02020603050405020304" pitchFamily="18" charset="0"/>
              </a:rPr>
              <a:t>and lifetime easily </a:t>
            </a:r>
            <a:r>
              <a:rPr lang="en-US" altLang="zh-CN" dirty="0">
                <a:latin typeface="Times New Roman" pitchFamily="18" charset="0"/>
                <a:cs typeface="Times New Roman" panose="02020603050405020304" pitchFamily="18" charset="0"/>
              </a:rPr>
              <a:t>influence temperature, humidity, and exposure </a:t>
            </a:r>
            <a:r>
              <a:rPr lang="en-US" altLang="zh-CN" dirty="0" smtClean="0">
                <a:latin typeface="Times New Roman" pitchFamily="18" charset="0"/>
                <a:cs typeface="Times New Roman" panose="02020603050405020304" pitchFamily="18" charset="0"/>
              </a:rPr>
              <a:t>time. 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69" y="3604784"/>
            <a:ext cx="3026427" cy="265896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35115" y="5885832"/>
            <a:ext cx="35726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b)</a:t>
            </a:r>
            <a:endParaRPr lang="zh-CN" altLang="en-US" kern="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80023" y="3936406"/>
            <a:ext cx="497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arenR" startAt="2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MPGD-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Micromegas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i="1" dirty="0" err="1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Saclay</a:t>
            </a:r>
            <a:r>
              <a:rPr lang="en-US" altLang="zh-CN" i="1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CEA 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Inc. </a:t>
            </a:r>
            <a:endParaRPr lang="en-US" altLang="zh-CN" i="1" dirty="0" smtClean="0">
              <a:solidFill>
                <a:prstClr val="black"/>
              </a:solidFill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03024" y="4352723"/>
            <a:ext cx="4754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High signal gain: ~10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Spatial resolution: hundreds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μm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Good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stability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under radiation and good uniformity in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large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areas 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Economical and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easy to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process in large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anose="02020603050405020304" pitchFamily="18" charset="0"/>
              </a:rPr>
              <a:t>Enormous amount </a:t>
            </a:r>
            <a:r>
              <a:rPr lang="en-US" altLang="zh-CN" dirty="0">
                <a:latin typeface="Times New Roman" pitchFamily="18" charset="0"/>
                <a:cs typeface="Times New Roman" panose="02020603050405020304" pitchFamily="18" charset="0"/>
              </a:rPr>
              <a:t>of readout electronics</a:t>
            </a:r>
            <a:endParaRPr lang="en-US" altLang="zh-CN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692696"/>
            <a:ext cx="345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-2738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5" name="直接连接符 4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-2738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67AAF-2C16-42B8-92B0-EF9C933FF99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2" y="1034789"/>
            <a:ext cx="4185050" cy="231467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7949" y="2957125"/>
            <a:ext cx="35726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a)</a:t>
            </a:r>
            <a:endParaRPr lang="zh-CN" altLang="en-US" kern="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88697" y="3535313"/>
            <a:ext cx="3714425" cy="2775779"/>
            <a:chOff x="425526" y="3536032"/>
            <a:chExt cx="3714425" cy="277577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26" y="3536032"/>
              <a:ext cx="3714425" cy="277577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76846" y="5941760"/>
              <a:ext cx="357266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kern="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b)</a:t>
              </a:r>
              <a:endParaRPr lang="zh-CN" altLang="en-US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443076" y="1489607"/>
            <a:ext cx="275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lphaLcParenR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Drift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Tube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i="1" dirty="0" smtClean="0">
                <a:solidFill>
                  <a:prstClr val="black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LANL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14663" y="3699556"/>
            <a:ext cx="42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arenR" startAt="2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Scintillator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detector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98229" y="1929606"/>
            <a:ext cx="402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Detect Efficiency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99.5%/layer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Angle solution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2~mrad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Spatial Solution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200μm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496" y="548680"/>
            <a:ext cx="39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</a:p>
        </p:txBody>
      </p:sp>
      <p:sp>
        <p:nvSpPr>
          <p:cNvPr id="25" name="文本框 19"/>
          <p:cNvSpPr txBox="1"/>
          <p:nvPr/>
        </p:nvSpPr>
        <p:spPr>
          <a:xfrm>
            <a:off x="4722479" y="4244895"/>
            <a:ext cx="409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Effective area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anose="02020603050405020304" pitchFamily="18" charset="0"/>
              </a:rPr>
              <a:t>1.0×1.0m</a:t>
            </a:r>
            <a:r>
              <a:rPr lang="en-US" altLang="zh-CN" baseline="30000" dirty="0" smtClean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anose="02020603050405020304" pitchFamily="18" charset="0"/>
              </a:rPr>
              <a:t>2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Detect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Efficiency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Angle solution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2-14mrad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Spatial Solution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3mm</a:t>
            </a:r>
          </a:p>
        </p:txBody>
      </p:sp>
    </p:spTree>
    <p:extLst>
      <p:ext uri="{BB962C8B-B14F-4D97-AF65-F5344CB8AC3E}">
        <p14:creationId xmlns:p14="http://schemas.microsoft.com/office/powerpoint/2010/main" val="28063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6" name="直接连接符 5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25</a:t>
            </a:fld>
            <a:endParaRPr lang="en-US" altLang="zh-CN" b="0" dirty="0" smtClean="0"/>
          </a:p>
        </p:txBody>
      </p:sp>
      <p:sp>
        <p:nvSpPr>
          <p:cNvPr id="9" name="矩形 8"/>
          <p:cNvSpPr/>
          <p:nvPr/>
        </p:nvSpPr>
        <p:spPr>
          <a:xfrm>
            <a:off x="0" y="-2738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Detector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74895"/>
              </p:ext>
            </p:extLst>
          </p:nvPr>
        </p:nvGraphicFramePr>
        <p:xfrm>
          <a:off x="323529" y="1602749"/>
          <a:ext cx="8424935" cy="2690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345"/>
                <a:gridCol w="875950"/>
                <a:gridCol w="1187641"/>
                <a:gridCol w="1049814"/>
                <a:gridCol w="1121015"/>
                <a:gridCol w="1201085"/>
                <a:gridCol w="1201085"/>
              </a:tblGrid>
              <a:tr h="505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Type of Detector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Institute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" marR="5795" marT="57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Detect </a:t>
                      </a:r>
                      <a:r>
                        <a:rPr lang="en-US" sz="1400" u="none" strike="noStrike" dirty="0" smtClean="0">
                          <a:effectLst/>
                        </a:rPr>
                        <a:t>efficiency/layer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" marR="5795" marT="57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Area/cm2</a:t>
                      </a:r>
                    </a:p>
                  </a:txBody>
                  <a:tcPr marL="5795" marR="5795" marT="57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Spatial </a:t>
                      </a:r>
                      <a:r>
                        <a:rPr lang="en-US" sz="1400" u="none" strike="noStrike" dirty="0" smtClean="0">
                          <a:effectLst/>
                        </a:rPr>
                        <a:t>resolution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" marR="5795" marT="57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Angle </a:t>
                      </a:r>
                      <a:r>
                        <a:rPr lang="en-US" sz="1400" u="none" strike="noStrike" dirty="0" smtClean="0">
                          <a:effectLst/>
                        </a:rPr>
                        <a:t>resolution/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" marR="5795" marT="57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Algorithm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5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Drift Tube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LANL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99.5%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~400 </a:t>
                      </a:r>
                      <a:r>
                        <a:rPr lang="en-US" altLang="zh-C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μm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403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Multiplier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400×400</a:t>
                      </a: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~130 </a:t>
                      </a:r>
                      <a:r>
                        <a:rPr lang="en-US" altLang="zh-CN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μm</a:t>
                      </a:r>
                      <a:endParaRPr lang="zh-CN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99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Scintillating-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AWE,</a:t>
                      </a:r>
                      <a:r>
                        <a:rPr lang="en-US" sz="16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Glasgow, Bristol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~85%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30×30</a:t>
                      </a: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800-1300 μm</a:t>
                      </a:r>
                      <a:endParaRPr lang="zh-CN" altLang="en-US" sz="14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zh-CN" altLang="en-US" sz="14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MLEM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Resistive Plate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80%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mm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7-10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82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Nuclear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Emulsion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Nagoya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</a:rPr>
                        <a:t>97%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30×25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sub-micron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2-14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 Selector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6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MPGD-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MicroMeGas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+mn-lt"/>
                        </a:rPr>
                        <a:t>95%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50×50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+mn-lt"/>
                        </a:rPr>
                        <a:t>0.8-4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95" marR="5795" marT="57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23528" y="47251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Cosmic ray: low price, easy to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process,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great stopping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capacity, good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stability in 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long period of radiation 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Excellent spatial resolution to extract the most possible information from each recorded track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Influence and detection of positron and gamma ray on imaging plate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04" y="937109"/>
            <a:ext cx="801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Scattering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tomography and Transmission imaging detector in world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矩形 6"/>
          <p:cNvSpPr/>
          <p:nvPr/>
        </p:nvSpPr>
        <p:spPr>
          <a:xfrm>
            <a:off x="0" y="7455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Electromagnetic Physics </a:t>
            </a:r>
            <a:r>
              <a:rPr lang="en-US" altLang="zh-CN" sz="2800" b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of muon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7" y="1571630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err="1" smtClean="0"/>
              <a:t>MuIonisation</a:t>
            </a:r>
            <a:r>
              <a:rPr lang="en-US" altLang="zh-CN" b="1" dirty="0" smtClean="0"/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mechanism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loss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described by Bethe formula excluding the density–effect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correction.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3527" y="3277433"/>
            <a:ext cx="856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b="1" dirty="0" err="1" smtClean="0">
                <a:ea typeface="宋体" pitchFamily="2" charset="-122"/>
                <a:cs typeface="宋体" pitchFamily="2" charset="-122"/>
              </a:rPr>
              <a:t>MuBremsstrahlung</a:t>
            </a:r>
            <a:r>
              <a:rPr lang="en-US" altLang="zh-CN" b="1" dirty="0" smtClean="0">
                <a:ea typeface="宋体" pitchFamily="2" charset="-122"/>
                <a:cs typeface="宋体" pitchFamily="2" charset="-122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dominates </a:t>
            </a:r>
            <a:r>
              <a:rPr lang="en-US" altLang="zh-CN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other muon interaction process in the region of catastrophic collisions, that is at “moderate” muon energies above the kinematic limit for knock-on electron production</a:t>
            </a: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4887" y="421527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err="1" smtClean="0"/>
              <a:t>MuPairProduction</a:t>
            </a:r>
            <a:r>
              <a:rPr lang="en-US" altLang="zh-CN" b="1" dirty="0" smtClean="0"/>
              <a:t>: </a:t>
            </a:r>
            <a:r>
              <a:rPr lang="en-US" altLang="zh-CN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direct </a:t>
            </a:r>
            <a:r>
              <a:rPr lang="en-US" altLang="zh-CN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electron pair production is one of the most important muon interaction </a:t>
            </a:r>
            <a:r>
              <a:rPr lang="en-US" altLang="zh-CN" dirty="0" smtClean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processes.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4887" y="486160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err="1" smtClean="0"/>
              <a:t>CoulombScattering</a:t>
            </a:r>
            <a:r>
              <a:rPr lang="en-US" altLang="zh-CN" b="1" dirty="0"/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Scattering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nuclei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deflections and can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to obtain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container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872" y="5507940"/>
            <a:ext cx="8433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Decay: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forms an electron or positron and corresponding neutrinos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56666"/>
              </p:ext>
            </p:extLst>
          </p:nvPr>
        </p:nvGraphicFramePr>
        <p:xfrm>
          <a:off x="2411760" y="2209521"/>
          <a:ext cx="4320480" cy="62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Equation" r:id="rId6" imgW="2857320" imgH="495000" progId="Equation.DSMT4">
                  <p:embed/>
                </p:oleObj>
              </mc:Choice>
              <mc:Fallback>
                <p:oleObj name="Equation" r:id="rId6" imgW="28573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1760" y="2209521"/>
                        <a:ext cx="4320480" cy="62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67545" y="2808813"/>
            <a:ext cx="8424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Avogadro’s number, Bohr radius, electron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mass, I is mean ionization potential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26</a:t>
            </a:fld>
            <a:endParaRPr lang="en-US" altLang="zh-CN" b="0" dirty="0" smtClean="0"/>
          </a:p>
        </p:txBody>
      </p:sp>
      <p:sp>
        <p:nvSpPr>
          <p:cNvPr id="20" name="矩形 19"/>
          <p:cNvSpPr/>
          <p:nvPr/>
        </p:nvSpPr>
        <p:spPr>
          <a:xfrm>
            <a:off x="0" y="-27384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70C0"/>
                </a:solidFill>
              </a:rPr>
              <a:t>Irradiation</a:t>
            </a:r>
          </a:p>
        </p:txBody>
      </p:sp>
    </p:spTree>
    <p:extLst>
      <p:ext uri="{BB962C8B-B14F-4D97-AF65-F5344CB8AC3E}">
        <p14:creationId xmlns:p14="http://schemas.microsoft.com/office/powerpoint/2010/main" val="7065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-27384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70C0"/>
                </a:solidFill>
              </a:rPr>
              <a:t>Irradiation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7" name="直接连接符 6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27</a:t>
            </a:fld>
            <a:endParaRPr lang="en-US" altLang="zh-CN" b="0" dirty="0" smtClean="0"/>
          </a:p>
        </p:txBody>
      </p:sp>
      <p:grpSp>
        <p:nvGrpSpPr>
          <p:cNvPr id="25" name="组合 24"/>
          <p:cNvGrpSpPr/>
          <p:nvPr/>
        </p:nvGrpSpPr>
        <p:grpSpPr>
          <a:xfrm>
            <a:off x="3713556" y="692696"/>
            <a:ext cx="2874668" cy="1995149"/>
            <a:chOff x="2118847" y="839570"/>
            <a:chExt cx="3273425" cy="2482850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2328241"/>
                </p:ext>
              </p:extLst>
            </p:nvPr>
          </p:nvGraphicFramePr>
          <p:xfrm>
            <a:off x="2118847" y="839570"/>
            <a:ext cx="3273425" cy="248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Graph" r:id="rId6" imgW="3272760" imgH="2482200" progId="Origin50.Graph">
                    <p:embed/>
                  </p:oleObj>
                </mc:Choice>
                <mc:Fallback>
                  <p:oleObj name="Graph" r:id="rId6" imgW="3272760" imgH="24822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18847" y="839570"/>
                          <a:ext cx="3273425" cy="2482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690538" y="954156"/>
              <a:ext cx="946791" cy="4596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Proton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290" y="1639997"/>
            <a:ext cx="3602662" cy="2784174"/>
            <a:chOff x="-308379" y="1161919"/>
            <a:chExt cx="2816225" cy="2141538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2799392"/>
                </p:ext>
              </p:extLst>
            </p:nvPr>
          </p:nvGraphicFramePr>
          <p:xfrm>
            <a:off x="-308379" y="1161919"/>
            <a:ext cx="2816225" cy="214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Graph" r:id="rId8" imgW="3289680" imgH="2482560" progId="Origin50.Graph">
                    <p:embed/>
                  </p:oleObj>
                </mc:Choice>
                <mc:Fallback>
                  <p:oleObj name="Graph" r:id="rId8" imgW="3289680" imgH="24825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08379" y="1161919"/>
                          <a:ext cx="2816225" cy="2141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859600" y="1302556"/>
              <a:ext cx="574160" cy="284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muon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45039" y="548680"/>
            <a:ext cx="2835473" cy="2036266"/>
            <a:chOff x="5768975" y="528638"/>
            <a:chExt cx="3343275" cy="2513012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9927238"/>
                </p:ext>
              </p:extLst>
            </p:nvPr>
          </p:nvGraphicFramePr>
          <p:xfrm>
            <a:off x="5768975" y="528638"/>
            <a:ext cx="3343275" cy="2513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0" name="Graph" r:id="rId10" imgW="3342960" imgH="2512800" progId="Origin50.Graph">
                    <p:embed/>
                  </p:oleObj>
                </mc:Choice>
                <mc:Fallback>
                  <p:oleObj name="Graph" r:id="rId10" imgW="3342960" imgH="25128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768975" y="528638"/>
                          <a:ext cx="3343275" cy="2513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7052640" y="765798"/>
              <a:ext cx="870956" cy="4558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alpha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0192" y="3739565"/>
            <a:ext cx="2803525" cy="2113548"/>
            <a:chOff x="5664720" y="3565664"/>
            <a:chExt cx="3431913" cy="2482885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7226056"/>
                </p:ext>
              </p:extLst>
            </p:nvPr>
          </p:nvGraphicFramePr>
          <p:xfrm>
            <a:off x="5664720" y="3566351"/>
            <a:ext cx="3431913" cy="248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1" name="Graph" r:id="rId12" imgW="3430080" imgH="2482200" progId="Origin50.Graph">
                    <p:embed/>
                  </p:oleObj>
                </mc:Choice>
                <mc:Fallback>
                  <p:oleObj name="Graph" r:id="rId12" imgW="3430080" imgH="24822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64720" y="3566351"/>
                          <a:ext cx="3431913" cy="24821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300559" y="3565664"/>
              <a:ext cx="1110004" cy="3990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gamma</a:t>
              </a:r>
              <a:endParaRPr lang="zh-CN" altLang="en-US" dirty="0"/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34511"/>
              </p:ext>
            </p:extLst>
          </p:nvPr>
        </p:nvGraphicFramePr>
        <p:xfrm>
          <a:off x="3891197" y="3739564"/>
          <a:ext cx="2769035" cy="210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Graph" r:id="rId14" imgW="3272760" imgH="2482200" progId="Origin50.Graph">
                  <p:embed/>
                </p:oleObj>
              </mc:Choice>
              <mc:Fallback>
                <p:oleObj name="Graph" r:id="rId14" imgW="3272760" imgH="248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91197" y="3739564"/>
                        <a:ext cx="2769035" cy="210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51920" y="5879013"/>
            <a:ext cx="525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e-/e+/gamma, good penetrability as μ+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about one-tenth energy deposition for e-/e+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6078" y="2708919"/>
            <a:ext cx="467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Proton/Alpha,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deposition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μ+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smaller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penetrability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6092" y="4725144"/>
            <a:ext cx="30021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energy deposition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penetrability</a:t>
            </a:r>
          </a:p>
        </p:txBody>
      </p:sp>
    </p:spTree>
    <p:extLst>
      <p:ext uri="{BB962C8B-B14F-4D97-AF65-F5344CB8AC3E}">
        <p14:creationId xmlns:p14="http://schemas.microsoft.com/office/powerpoint/2010/main" val="7304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6" name="直接连接符 5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-27384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28</a:t>
            </a:fld>
            <a:endParaRPr lang="en-US" altLang="zh-CN" b="0" dirty="0" smtClean="0"/>
          </a:p>
        </p:txBody>
      </p:sp>
      <p:sp>
        <p:nvSpPr>
          <p:cNvPr id="9" name="矩形 8"/>
          <p:cNvSpPr/>
          <p:nvPr/>
        </p:nvSpPr>
        <p:spPr>
          <a:xfrm>
            <a:off x="107585" y="692696"/>
            <a:ext cx="892883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Particle interaction Mechanism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important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for multidisciplinary application of future muon beam</a:t>
            </a:r>
          </a:p>
          <a:p>
            <a:pPr marL="285750" indent="-285750">
              <a:buFont typeface="Wingdings" pitchFamily="2" charset="2"/>
              <a:buChar char="p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Proper energy choice and good resolution are significant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scattering tomography and transmission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imaging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energy and quantities, the secondary positron also provides the possibility of transmission imaging on imaging plates</a:t>
            </a:r>
          </a:p>
        </p:txBody>
      </p:sp>
      <p:sp>
        <p:nvSpPr>
          <p:cNvPr id="11" name="矩形 10"/>
          <p:cNvSpPr/>
          <p:nvPr/>
        </p:nvSpPr>
        <p:spPr>
          <a:xfrm>
            <a:off x="215170" y="3573016"/>
            <a:ext cx="8928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Work: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4149080"/>
            <a:ext cx="84248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Continued Geant4 simulation of 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muon/secondary positron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mechanism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Muon detector  parameters simulation with Geant4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Detector design and test by cosmic ray</a:t>
            </a:r>
          </a:p>
        </p:txBody>
      </p:sp>
    </p:spTree>
    <p:extLst>
      <p:ext uri="{BB962C8B-B14F-4D97-AF65-F5344CB8AC3E}">
        <p14:creationId xmlns:p14="http://schemas.microsoft.com/office/powerpoint/2010/main" val="5843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547664" y="2977913"/>
            <a:ext cx="6208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 you for your attention!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圆角矩形 43"/>
          <p:cNvSpPr/>
          <p:nvPr/>
        </p:nvSpPr>
        <p:spPr>
          <a:xfrm>
            <a:off x="4650505" y="5229200"/>
            <a:ext cx="315535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矩形 14"/>
          <p:cNvSpPr/>
          <p:nvPr/>
        </p:nvSpPr>
        <p:spPr>
          <a:xfrm>
            <a:off x="0" y="-27384"/>
            <a:ext cx="359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Introduction</a:t>
            </a: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3</a:t>
            </a:fld>
            <a:endParaRPr lang="en-US" altLang="zh-CN" b="0" dirty="0" smtClean="0"/>
          </a:p>
        </p:txBody>
      </p:sp>
      <p:sp>
        <p:nvSpPr>
          <p:cNvPr id="2" name="矩形 1"/>
          <p:cNvSpPr/>
          <p:nvPr/>
        </p:nvSpPr>
        <p:spPr>
          <a:xfrm>
            <a:off x="899592" y="704890"/>
            <a:ext cx="746508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Mechanism of particle interaction between Muon/secondary positron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medium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0045" y="162880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Brief information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8125" y="2060848"/>
            <a:ext cx="7056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Fund by National Natural Science Foundation of China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Implementation cycle: 01 January 2020 — 31 December 2022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Joint Research Program based on the planning muon beam at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CSNS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334770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Motivation &amp; Main contents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2620"/>
            <a:ext cx="2606475" cy="162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299892" y="4322054"/>
            <a:ext cx="2760240" cy="1467530"/>
            <a:chOff x="2955243" y="4087615"/>
            <a:chExt cx="1881156" cy="94951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243" y="4099330"/>
              <a:ext cx="889114" cy="9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906" y="4087615"/>
              <a:ext cx="949493" cy="94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 t="67972" r="14634" b="139"/>
          <a:stretch/>
        </p:blipFill>
        <p:spPr bwMode="auto">
          <a:xfrm>
            <a:off x="179512" y="4369429"/>
            <a:ext cx="2729950" cy="14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370389" y="381638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94946" y="379515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Imaging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4395" y="379515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Radiation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0924" y="6073574"/>
            <a:ext cx="8799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Important application in life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science, material science, energy science, and nuclear security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28" grpId="0"/>
      <p:bldP spid="2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圆角矩形 43"/>
          <p:cNvSpPr/>
          <p:nvPr/>
        </p:nvSpPr>
        <p:spPr>
          <a:xfrm>
            <a:off x="4650505" y="5229200"/>
            <a:ext cx="315535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矩形 14"/>
          <p:cNvSpPr/>
          <p:nvPr/>
        </p:nvSpPr>
        <p:spPr>
          <a:xfrm>
            <a:off x="0" y="-27384"/>
            <a:ext cx="359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Introduction</a:t>
            </a: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4</a:t>
            </a:fld>
            <a:endParaRPr lang="en-US" altLang="zh-CN" b="0" dirty="0" smtClean="0"/>
          </a:p>
        </p:txBody>
      </p:sp>
      <p:grpSp>
        <p:nvGrpSpPr>
          <p:cNvPr id="34" name="组合 33"/>
          <p:cNvGrpSpPr/>
          <p:nvPr/>
        </p:nvGrpSpPr>
        <p:grpSpPr>
          <a:xfrm>
            <a:off x="798846" y="1350116"/>
            <a:ext cx="3552791" cy="1498059"/>
            <a:chOff x="2955243" y="4087615"/>
            <a:chExt cx="1881156" cy="949515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243" y="4099330"/>
              <a:ext cx="889114" cy="92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906" y="4087615"/>
              <a:ext cx="949493" cy="94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 t="67972" r="14634" b="139"/>
          <a:stretch/>
        </p:blipFill>
        <p:spPr bwMode="auto">
          <a:xfrm>
            <a:off x="6069460" y="1415373"/>
            <a:ext cx="2721505" cy="146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2081350" y="98072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Imaging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1530" y="6006646"/>
            <a:ext cx="8269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 theoretical base for multidisciplinary application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muon beam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80484" y="5589240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particle interaction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24128" y="3429000"/>
            <a:ext cx="3313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Radiation: Electromagnetic process,  energy deposit,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beam energy.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3131" y="2977948"/>
            <a:ext cx="5436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imaging: Beam parameters, sample density and structure , depth distribution.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Scattering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tomography: Beam parameters, sample atomic number Z and structure, scatter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distribution.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positron imaging: Positron depth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 study on highly accurate measurement of positron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endParaRPr lang="en-US" altLang="zh-C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36314" y="98072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Radiation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39552" y="5486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Motivation &amp; Main contents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矩形 14"/>
          <p:cNvSpPr/>
          <p:nvPr/>
        </p:nvSpPr>
        <p:spPr>
          <a:xfrm>
            <a:off x="0" y="-27384"/>
            <a:ext cx="359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Introduction</a:t>
            </a: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7352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5</a:t>
            </a:fld>
            <a:endParaRPr lang="en-US" altLang="zh-CN" b="0" dirty="0" smtClean="0"/>
          </a:p>
        </p:txBody>
      </p:sp>
      <p:sp>
        <p:nvSpPr>
          <p:cNvPr id="20" name="矩形 19"/>
          <p:cNvSpPr/>
          <p:nvPr/>
        </p:nvSpPr>
        <p:spPr>
          <a:xfrm>
            <a:off x="431540" y="148478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Members and responsibility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" name="矩形 21"/>
          <p:cNvSpPr/>
          <p:nvPr/>
        </p:nvSpPr>
        <p:spPr>
          <a:xfrm>
            <a:off x="899592" y="704890"/>
            <a:ext cx="746508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Mechanism of particle interaction between Muon/secondary positron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medium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824385"/>
            <a:ext cx="82112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altLang="zh-CN" i="1" u="sng" dirty="0" err="1" smtClean="0">
                <a:latin typeface="Times New Roman" pitchFamily="18" charset="0"/>
                <a:cs typeface="Times New Roman" pitchFamily="18" charset="0"/>
              </a:rPr>
              <a:t>Xngzhong</a:t>
            </a:r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, Professor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Overall support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on Geant4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simulation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particle interaction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through matter.</a:t>
            </a:r>
          </a:p>
          <a:p>
            <a:pPr>
              <a:lnSpc>
                <a:spcPct val="150000"/>
              </a:lnSpc>
            </a:pP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Zhang </a:t>
            </a:r>
            <a:r>
              <a:rPr lang="en-US" altLang="zh-CN" i="1" u="sng" dirty="0" err="1" smtClean="0">
                <a:latin typeface="Times New Roman" pitchFamily="18" charset="0"/>
                <a:cs typeface="Times New Roman" pitchFamily="18" charset="0"/>
              </a:rPr>
              <a:t>Zhiming</a:t>
            </a: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, Professor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support on detector technology including detector,  electronics, and structure etc. design. </a:t>
            </a:r>
          </a:p>
          <a:p>
            <a:pPr>
              <a:lnSpc>
                <a:spcPct val="150000"/>
              </a:lnSpc>
            </a:pP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Li Chong, Postdoctoral fellow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Responsible for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Geant4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simulation of muon depth/scatter distribution and secondary positron distribution.</a:t>
            </a:r>
          </a:p>
          <a:p>
            <a:pPr>
              <a:lnSpc>
                <a:spcPct val="150000"/>
              </a:lnSpc>
            </a:pP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Liu </a:t>
            </a:r>
            <a:r>
              <a:rPr lang="en-US" altLang="zh-CN" i="1" u="sng" dirty="0" err="1" smtClean="0">
                <a:latin typeface="Times New Roman" pitchFamily="18" charset="0"/>
                <a:cs typeface="Times New Roman" pitchFamily="18" charset="0"/>
              </a:rPr>
              <a:t>Fuyan</a:t>
            </a:r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, PhD </a:t>
            </a: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Candidate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Responsible for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part of simulation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of particle interaction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electronics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design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i="1" u="sng" dirty="0" err="1" smtClean="0">
                <a:latin typeface="Times New Roman" pitchFamily="18" charset="0"/>
                <a:cs typeface="Times New Roman" pitchFamily="18" charset="0"/>
              </a:rPr>
              <a:t>Zhai</a:t>
            </a: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u="sng" dirty="0" err="1" smtClean="0">
                <a:latin typeface="Times New Roman" pitchFamily="18" charset="0"/>
                <a:cs typeface="Times New Roman" pitchFamily="18" charset="0"/>
              </a:rPr>
              <a:t>Jiajia</a:t>
            </a: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en-US" altLang="zh-CN" i="1" u="sng" dirty="0" smtClean="0">
                <a:latin typeface="Times New Roman" pitchFamily="18" charset="0"/>
                <a:cs typeface="Times New Roman" pitchFamily="18" charset="0"/>
              </a:rPr>
              <a:t>Candidate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Responsible for Geant4 simulation of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parameters and detector design.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Collaboration with the muon group at CSNS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4" name="矩形 123"/>
          <p:cNvSpPr/>
          <p:nvPr/>
        </p:nvSpPr>
        <p:spPr>
          <a:xfrm>
            <a:off x="0" y="-2738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6</a:t>
            </a:fld>
            <a:endParaRPr lang="en-US" altLang="zh-CN" b="0" dirty="0" smtClean="0"/>
          </a:p>
        </p:txBody>
      </p:sp>
      <p:sp>
        <p:nvSpPr>
          <p:cNvPr id="127" name="矩形 126"/>
          <p:cNvSpPr/>
          <p:nvPr/>
        </p:nvSpPr>
        <p:spPr>
          <a:xfrm>
            <a:off x="2591272" y="3613407"/>
            <a:ext cx="6552728" cy="27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Kume, N., et al. "Muon trackers for imaging a nuclear reactor." </a:t>
            </a:r>
            <a:r>
              <a:rPr lang="en-US" altLang="zh-CN" sz="1200" i="1" dirty="0"/>
              <a:t>Journal of Instrumentation</a:t>
            </a:r>
            <a:r>
              <a:rPr lang="en-US" altLang="zh-CN" sz="1200" dirty="0"/>
              <a:t> 11.9(2016</a:t>
            </a:r>
            <a:r>
              <a:rPr lang="en-US" altLang="zh-CN" sz="1200" dirty="0" smtClean="0"/>
              <a:t>)</a:t>
            </a:r>
            <a:endParaRPr lang="en-US" altLang="zh-CN" sz="1200" dirty="0"/>
          </a:p>
        </p:txBody>
      </p:sp>
      <p:sp>
        <p:nvSpPr>
          <p:cNvPr id="6" name="矩形 5"/>
          <p:cNvSpPr/>
          <p:nvPr/>
        </p:nvSpPr>
        <p:spPr>
          <a:xfrm>
            <a:off x="5144074" y="764704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45755" y="5221649"/>
            <a:ext cx="7226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Scattering tomography (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locate high atomic number Z material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):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Prevention of non-proliferation, Nuclear reactor, Nuclear waste.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23023" y="1412775"/>
            <a:ext cx="3832244" cy="2005143"/>
            <a:chOff x="4439653" y="1412775"/>
            <a:chExt cx="3832244" cy="200514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73" t="-1" r="585" b="2463"/>
            <a:stretch/>
          </p:blipFill>
          <p:spPr bwMode="auto">
            <a:xfrm>
              <a:off x="4439653" y="1412775"/>
              <a:ext cx="3832244" cy="200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439653" y="1772816"/>
              <a:ext cx="9290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09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19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753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7</a:t>
            </a:fld>
            <a:endParaRPr lang="en-US" altLang="zh-CN" b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3553271"/>
            <a:ext cx="139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reactor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510546"/>
            <a:ext cx="4053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scattering/displacement imaging was observed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information about the damage to the reactor core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8" name="Picture 4" descr="D:\博一\Muon\12月13日\文献\Muon trackers for imaging a nuclear reactor1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0513"/>
            <a:ext cx="43688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5535" y="3769295"/>
            <a:ext cx="3657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reactor model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Unit 2, Fukushima Daiichi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9" name="Picture 5" descr="D:\博一\Muon\12月13日\文献\Muon trackers for imaging a nuclear reactor3.ti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4" b="800"/>
          <a:stretch/>
        </p:blipFill>
        <p:spPr bwMode="auto">
          <a:xfrm>
            <a:off x="6227298" y="4023510"/>
            <a:ext cx="2866282" cy="17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107504" y="5970766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(a)Empty in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RPV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Original fuel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fuel debris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(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c)Comparison fuel rod and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rod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 descr="D:\博一\Muon\12月13日\文献\Muon trackers for imaging a nuclear reactor3.ti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8" b="35455"/>
          <a:stretch/>
        </p:blipFill>
        <p:spPr bwMode="auto">
          <a:xfrm>
            <a:off x="3127234" y="4045648"/>
            <a:ext cx="2889531" cy="16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博一\Muon\12月13日\文献\Muon trackers for imaging a nuclear reactor3.ti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66130"/>
          <a:stretch/>
        </p:blipFill>
        <p:spPr bwMode="auto">
          <a:xfrm>
            <a:off x="107504" y="4061931"/>
            <a:ext cx="2854808" cy="16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D:\博一\Muon\12月13日\文献\Muon trackers for imaging a nuclear reactor5.tif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9"/>
          <a:stretch/>
        </p:blipFill>
        <p:spPr bwMode="auto">
          <a:xfrm>
            <a:off x="4761632" y="686073"/>
            <a:ext cx="259579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7452320" y="945014"/>
            <a:ext cx="157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scattering/displacement method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00541" y="2092075"/>
            <a:ext cx="3384376" cy="1868511"/>
            <a:chOff x="5032127" y="1896168"/>
            <a:chExt cx="3808814" cy="2121514"/>
          </a:xfrm>
        </p:grpSpPr>
        <p:pic>
          <p:nvPicPr>
            <p:cNvPr id="41990" name="Picture 6" descr="D:\博一\Muon\12月13日\文献\Muon trackers for imaging a nuclear reactor4.tif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127" y="1896168"/>
              <a:ext cx="3716337" cy="2090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6300192" y="3679128"/>
              <a:ext cx="25407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Assembled 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muon trackers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699792" y="6319750"/>
            <a:ext cx="6444208" cy="27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/>
              <a:t>Kume, N., et al. "Muon trackers for imaging a nuclear reactor." </a:t>
            </a:r>
            <a:r>
              <a:rPr lang="en-US" altLang="zh-CN" sz="1200" i="1" dirty="0"/>
              <a:t>Journal of Instrumentation</a:t>
            </a:r>
            <a:r>
              <a:rPr lang="en-US" altLang="zh-CN" sz="1200" dirty="0"/>
              <a:t> 11.9(2016</a:t>
            </a:r>
            <a:r>
              <a:rPr lang="en-US" altLang="zh-CN" sz="1200" dirty="0" smtClean="0"/>
              <a:t>)</a:t>
            </a:r>
            <a:endParaRPr lang="en-US" altLang="zh-CN" sz="12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-2738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-39439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4" name="矩形 123"/>
          <p:cNvSpPr/>
          <p:nvPr/>
        </p:nvSpPr>
        <p:spPr>
          <a:xfrm>
            <a:off x="0" y="-2738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/>
              <a:pPr/>
              <a:t>8</a:t>
            </a:fld>
            <a:endParaRPr lang="en-US" altLang="zh-CN" b="0" dirty="0" smtClean="0"/>
          </a:p>
        </p:txBody>
      </p:sp>
      <p:sp>
        <p:nvSpPr>
          <p:cNvPr id="127" name="矩形 126"/>
          <p:cNvSpPr/>
          <p:nvPr/>
        </p:nvSpPr>
        <p:spPr>
          <a:xfrm>
            <a:off x="2591272" y="3613407"/>
            <a:ext cx="6552728" cy="27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Kume, N., et al. "Muon trackers for imaging a nuclear reactor." </a:t>
            </a:r>
            <a:r>
              <a:rPr lang="en-US" altLang="zh-CN" sz="1200" i="1" dirty="0"/>
              <a:t>Journal of Instrumentation</a:t>
            </a:r>
            <a:r>
              <a:rPr lang="en-US" altLang="zh-CN" sz="1200" dirty="0"/>
              <a:t> 11.9(2016</a:t>
            </a:r>
            <a:r>
              <a:rPr lang="en-US" altLang="zh-CN" sz="1200" dirty="0" smtClean="0"/>
              <a:t>)</a:t>
            </a:r>
            <a:endParaRPr lang="en-US" altLang="zh-CN" sz="1200" dirty="0"/>
          </a:p>
        </p:txBody>
      </p:sp>
      <p:sp>
        <p:nvSpPr>
          <p:cNvPr id="128" name="矩形 127"/>
          <p:cNvSpPr/>
          <p:nvPr/>
        </p:nvSpPr>
        <p:spPr>
          <a:xfrm>
            <a:off x="1045755" y="4141529"/>
            <a:ext cx="7270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Transmission imaging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radiography of geophysical 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scale structure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Pyramid structure,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Volcanic eruptions,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Geologic structure;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983" b="2463"/>
          <a:stretch/>
        </p:blipFill>
        <p:spPr bwMode="auto">
          <a:xfrm>
            <a:off x="793222" y="1412776"/>
            <a:ext cx="3612091" cy="20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619672" y="764704"/>
            <a:ext cx="223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imaging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4074" y="764704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tomography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45755" y="5221649"/>
            <a:ext cx="7226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Scattering tomography (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locate high atomic number Z material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):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Prevention of non-proliferation, Nuclear reactor, Nuclear waste.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23023" y="1412775"/>
            <a:ext cx="3832244" cy="2005143"/>
            <a:chOff x="4439653" y="1412775"/>
            <a:chExt cx="3832244" cy="200514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73" t="-1" r="585" b="2463"/>
            <a:stretch/>
          </p:blipFill>
          <p:spPr bwMode="auto">
            <a:xfrm>
              <a:off x="4439653" y="1412775"/>
              <a:ext cx="3832244" cy="200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439653" y="1772816"/>
              <a:ext cx="9290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0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7" y="1192457"/>
            <a:ext cx="9078197" cy="5039618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-180528" y="847745"/>
            <a:ext cx="912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Morishima, Kunihiro, et al. "Discovery of a big void in Khufu’s Pyramid by observation of cosmic-ray muons."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47625"/>
          <a:effectLst>
            <a:glow rad="635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42906"/>
            <a:ext cx="1824710" cy="51463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72"/>
            <a:ext cx="2882652" cy="3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124200" y="6592267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67AAF-2C16-42B8-92B0-EF9C933FF999}" type="slidenum">
              <a:rPr lang="en-US" altLang="zh-CN" b="0" smtClean="0">
                <a:solidFill>
                  <a:prstClr val="black"/>
                </a:solidFill>
              </a:rPr>
              <a:pPr/>
              <a:t>9</a:t>
            </a:fld>
            <a:endParaRPr lang="en-US" altLang="zh-CN" b="0" dirty="0" smtClean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59632" y="6248345"/>
            <a:ext cx="7976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Morishima, Kunihiro, et al. "Discovery of a big void in Khufu’s Pyramid by observation of cosmic-ray muons."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(2017).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-2738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imaging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27678</TotalTime>
  <Words>1940</Words>
  <Application>Microsoft Office PowerPoint</Application>
  <PresentationFormat>全屏显示(4:3)</PresentationFormat>
  <Paragraphs>458</Paragraphs>
  <Slides>29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Office 主题​​</vt:lpstr>
      <vt:lpstr>Equation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lc</dc:creator>
  <cp:lastModifiedBy>windandsoul</cp:lastModifiedBy>
  <cp:revision>440</cp:revision>
  <dcterms:created xsi:type="dcterms:W3CDTF">2019-11-12T09:03:17Z</dcterms:created>
  <dcterms:modified xsi:type="dcterms:W3CDTF">2019-12-13T16:14:56Z</dcterms:modified>
</cp:coreProperties>
</file>