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xlsx" ContentType="application/vnd.openxmlformats-officedocument.spreadsheetml.sheet"/>
  <Default Extension="bin" ContentType="application/vnd.openxmlformats-officedocument.oleObject"/>
  <Default Extension="wmf" ContentType="image/x-wmf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256" r:id="rId3"/>
    <p:sldId id="257" r:id="rId5"/>
    <p:sldId id="268" r:id="rId6"/>
    <p:sldId id="258" r:id="rId7"/>
    <p:sldId id="259" r:id="rId8"/>
    <p:sldId id="260" r:id="rId9"/>
    <p:sldId id="261" r:id="rId10"/>
    <p:sldId id="263" r:id="rId11"/>
    <p:sldId id="262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726" y="192"/>
      </p:cViewPr>
      <p:guideLst>
        <p:guide orient="horz" pos="212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5.wmf"/><Relationship Id="rId8" Type="http://schemas.openxmlformats.org/officeDocument/2006/relationships/image" Target="../media/image14.wmf"/><Relationship Id="rId7" Type="http://schemas.openxmlformats.org/officeDocument/2006/relationships/image" Target="../media/image13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35.wmf"/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BE7B1-D81A-42A1-A7F9-15AEFB824D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A8369-4C96-4C1B-B1F6-2AC50CBC2F4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86336-8312-44B8-A896-4E70480B7E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5BA25-05C8-41F5-A738-EC5AC6C5FFD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5BA25-05C8-41F5-A738-EC5AC6C5FF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calculation delta with motional narrowing. Rapidly drease. Motional narrowing, not so much.|| CP calculation also shows, muon can site at different sites at higher temperature.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B065BA25-05C8-41F5-A738-EC5AC6C5FF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MuSR,mens*,is a technique used polarized muon to detect**.we use polarized muon pruduced by decay pionsas a beam implant to sample, If there is **. When muon decay into positrons, we can get imformation of * by positron shooting direction.||in **,two dectors,three types||compared to other**,unique detection range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B065BA25-05C8-41F5-A738-EC5AC6C5FF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in our**,polarized * implanted to sample, and precess with local*.So the count number of a direction*.So we define the astymmetry**,in order to polarization changing, sensitive to B. Static Kubo, Dynamics Kubo. Different Magnetic moment.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5BA25-05C8-41F5-A738-EC5AC6C5FF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DIstance. 1.Relative component at each site.||2. Diffusion in vacancies is easier than complete lattice.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B065BA25-05C8-41F5-A738-EC5AC6C5FF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Important. Usually minimun energy site, but also local site.|| Basic method, put muon at different initial site, and**.||Mufinder || The problem we consider here*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B065BA25-05C8-41F5-A738-EC5AC6C5FF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B065BA25-05C8-41F5-A738-EC5AC6C5FF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Experiment. If atoms diffusion, Boltzamann, natural frequency (10 power 13 Hz), activation energy. K concentration, lamda relative possibility muon site. EnthrPy.|| Seven rising points.|| || aier dien(I).||conclusion , compute some diffusion behaviors, corresponding one. But Not always, so many behaviors, complex, sum.clearly.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B065BA25-05C8-41F5-A738-EC5AC6C5FF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how about delta. First, what if muon or an atoms site at stable points. Random direction of muon and nucleus.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B065BA25-05C8-41F5-A738-EC5AC6C5FF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B065BA25-05C8-41F5-A738-EC5AC6C5FF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B8973-1E6F-48D8-BCBF-E729871E629D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70EB-47F1-407C-9C75-C9B0FD3405BD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01CC-0E95-4CF0-8F2F-70398EE047D4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2ED7A-F6E3-4732-92C7-6DC1E5606F0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A5C6-9724-4B14-9E9D-85D9A1FF0CFA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E640-4BA9-4B28-BCF3-8033FAD71B9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B44B-29B0-45B9-A4C4-EFE31DF1D467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91DD-FC59-42F2-A7A1-3751A90557A6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BB57-486C-4519-800F-5CAFA140EBD6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9986-F315-46C0-A2D3-F48FAE9A5F86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8350-FBBF-4DD9-A0C2-B8F6E65FD87A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33D69-2349-45BD-B8A5-EE70FD99228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8.emf"/><Relationship Id="rId2" Type="http://schemas.openxmlformats.org/officeDocument/2006/relationships/package" Target="../embeddings/Workbook1.xlsx"/><Relationship Id="rId1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9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wmf"/><Relationship Id="rId3" Type="http://schemas.openxmlformats.org/officeDocument/2006/relationships/oleObject" Target="../embeddings/oleObject2.bin"/><Relationship Id="rId22" Type="http://schemas.openxmlformats.org/officeDocument/2006/relationships/notesSlide" Target="../notesSlides/notesSlide3.xml"/><Relationship Id="rId21" Type="http://schemas.openxmlformats.org/officeDocument/2006/relationships/vmlDrawing" Target="../drawings/vmlDrawing1.vml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6.wmf"/><Relationship Id="rId19" Type="http://schemas.openxmlformats.org/officeDocument/2006/relationships/image" Target="../media/image15.wmf"/><Relationship Id="rId18" Type="http://schemas.openxmlformats.org/officeDocument/2006/relationships/oleObject" Target="../embeddings/oleObject9.bin"/><Relationship Id="rId17" Type="http://schemas.openxmlformats.org/officeDocument/2006/relationships/image" Target="../media/image14.wmf"/><Relationship Id="rId16" Type="http://schemas.openxmlformats.org/officeDocument/2006/relationships/oleObject" Target="../embeddings/oleObject8.bin"/><Relationship Id="rId15" Type="http://schemas.openxmlformats.org/officeDocument/2006/relationships/image" Target="../media/image13.wmf"/><Relationship Id="rId14" Type="http://schemas.openxmlformats.org/officeDocument/2006/relationships/oleObject" Target="../embeddings/oleObject7.bin"/><Relationship Id="rId13" Type="http://schemas.openxmlformats.org/officeDocument/2006/relationships/image" Target="../media/image12.png"/><Relationship Id="rId12" Type="http://schemas.openxmlformats.org/officeDocument/2006/relationships/image" Target="../media/image11.wmf"/><Relationship Id="rId11" Type="http://schemas.openxmlformats.org/officeDocument/2006/relationships/oleObject" Target="../embeddings/oleObject6.bin"/><Relationship Id="rId10" Type="http://schemas.openxmlformats.org/officeDocument/2006/relationships/image" Target="../media/image10.wmf"/><Relationship Id="rId1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.bin"/><Relationship Id="rId8" Type="http://schemas.openxmlformats.org/officeDocument/2006/relationships/oleObject" Target="../embeddings/oleObject14.bin"/><Relationship Id="rId7" Type="http://schemas.openxmlformats.org/officeDocument/2006/relationships/oleObject" Target="../embeddings/oleObject13.bin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1.bin"/><Relationship Id="rId3" Type="http://schemas.openxmlformats.org/officeDocument/2006/relationships/image" Target="../media/image17.wmf"/><Relationship Id="rId2" Type="http://schemas.openxmlformats.org/officeDocument/2006/relationships/oleObject" Target="../embeddings/oleObject10.bin"/><Relationship Id="rId16" Type="http://schemas.openxmlformats.org/officeDocument/2006/relationships/notesSlide" Target="../notesSlides/notesSlide4.xml"/><Relationship Id="rId15" Type="http://schemas.openxmlformats.org/officeDocument/2006/relationships/vmlDrawing" Target="../drawings/vmlDrawing2.v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19.png"/><Relationship Id="rId12" Type="http://schemas.openxmlformats.org/officeDocument/2006/relationships/oleObject" Target="../embeddings/oleObject18.bin"/><Relationship Id="rId11" Type="http://schemas.openxmlformats.org/officeDocument/2006/relationships/oleObject" Target="../embeddings/oleObject17.bin"/><Relationship Id="rId10" Type="http://schemas.openxmlformats.org/officeDocument/2006/relationships/oleObject" Target="../embeddings/oleObject16.bin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9.wmf"/><Relationship Id="rId7" Type="http://schemas.openxmlformats.org/officeDocument/2006/relationships/oleObject" Target="../embeddings/oleObject20.bin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1" Type="http://schemas.openxmlformats.org/officeDocument/2006/relationships/notesSlide" Target="../notesSlides/notesSlide6.xml"/><Relationship Id="rId10" Type="http://schemas.openxmlformats.org/officeDocument/2006/relationships/vmlDrawing" Target="../drawings/vmlDrawing3.vml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4.bin"/><Relationship Id="rId8" Type="http://schemas.openxmlformats.org/officeDocument/2006/relationships/image" Target="../media/image34.wmf"/><Relationship Id="rId7" Type="http://schemas.openxmlformats.org/officeDocument/2006/relationships/oleObject" Target="../embeddings/oleObject23.bin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2.wmf"/><Relationship Id="rId3" Type="http://schemas.openxmlformats.org/officeDocument/2006/relationships/oleObject" Target="../embeddings/oleObject21.bin"/><Relationship Id="rId2" Type="http://schemas.openxmlformats.org/officeDocument/2006/relationships/image" Target="../media/image31.png"/><Relationship Id="rId13" Type="http://schemas.openxmlformats.org/officeDocument/2006/relationships/notesSlide" Target="../notesSlides/notesSlide7.xml"/><Relationship Id="rId12" Type="http://schemas.openxmlformats.org/officeDocument/2006/relationships/vmlDrawing" Target="../drawings/vmlDrawing4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35.wmf"/><Relationship Id="rId1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798" y="1923958"/>
            <a:ext cx="7918650" cy="1470025"/>
          </a:xfr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</a:rPr>
              <a:t>Theoretical analysis of field rotation rate and Gauss-delta in ZF-</a:t>
            </a:r>
            <a:r>
              <a:rPr lang="en-US" altLang="zh-CN" sz="3600" b="1" dirty="0" err="1" smtClean="0">
                <a:solidFill>
                  <a:schemeClr val="bg1"/>
                </a:solidFill>
              </a:rPr>
              <a:t>μSR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 experiment 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7682" y="4003051"/>
            <a:ext cx="5688632" cy="473359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b="1" dirty="0" smtClean="0">
                <a:solidFill>
                  <a:schemeClr val="tx1"/>
                </a:solidFill>
              </a:rPr>
              <a:t>Li Deng, </a:t>
            </a:r>
            <a:r>
              <a:rPr lang="en-US" altLang="zh-CN" b="1" dirty="0" err="1" smtClean="0">
                <a:solidFill>
                  <a:schemeClr val="tx1"/>
                </a:solidFill>
              </a:rPr>
              <a:t>Bangjiao</a:t>
            </a:r>
            <a:r>
              <a:rPr lang="en-US" altLang="zh-CN" b="1" dirty="0" smtClean="0">
                <a:solidFill>
                  <a:schemeClr val="tx1"/>
                </a:solidFill>
              </a:rPr>
              <a:t> Ye</a:t>
            </a:r>
            <a:endParaRPr lang="en-US" altLang="zh-CN" b="1" dirty="0" smtClean="0">
              <a:solidFill>
                <a:schemeClr val="tx1"/>
              </a:solidFill>
            </a:endParaRPr>
          </a:p>
        </p:txBody>
      </p:sp>
      <p:sp>
        <p:nvSpPr>
          <p:cNvPr id="17411" name="AutoShape 3" descr="https://www.ustc.edu.cn/_upload/tpl/00/76/118/template118/res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413" name="AutoShape 5" descr="https://www.ustc.edu.cn/_upload/tpl/00/76/118/template118/res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415" name="AutoShape 7" descr="data:image/jpeg;base64,/9j/4AAQSkZJRgABAQEASABIAAD/2wBDAAoHBwgHBgoICAgLCgoLDhgQDg0NDh0VFhEYIx8lJCIfIiEmKzcvJik0KSEiMEExNDk7Pj4+JS5ESUM8SDc9Pjv/2wBDAQoLCw4NDhwQEBw7KCIoOzs7Ozs7Ozs7Ozs7Ozs7Ozs7Ozs7Ozs7Ozs7Ozs7Ozs7Ozs7Ozs7Ozs7Ozs7Ozs7Ozv/wAARCAGQAZADASIAAhEBAxEB/8QAHAAAAQUBAQEAAAAAAAAAAAAAAAEEBQYHAwII/8QAUBAAAQMDAQQGCAQDBAYIBQUAAQIDBAAFEQYSITFBBxNRYXGBFCIyQpGhscEVI1LRM2JyFiRDkjRTc6Ky8CVEY2SCwtLhF0VVdJM1NlSDhP/EABoBAAIDAQEAAAAAAAAAAAAAAAADAQIEBQb/xAAtEQACAgEEAQMEAQUBAQEAAAAAAQIDEQQSITFBEyJRBRQyYXEjM0JSgZEkYv/aAAwDAQACEQMRAD8A2WiiigAooooAKKKKACiiigAooooAKKKKACiiigAooooASlpK4SZkeI2XZL7bLY4qcWEj51OCG0juTRVRuHSRp2FkNPrlrHJhBIz4nAqsz+lqYoEW+1ttfzPObR+AxToaeyfSFSvhHyanSbQTxNYdL6QNSzMg3Ex09jCAn58ajzIv11XvduEpR5ArUPhTlopf5NIU9QvCN6duENj+NKZb/rcApo5qWyN+3dYYPc8k1izWkNSSTlFoknPNYx9TTxvo61QsZNvbT/U6n96t9tUu5kevN9RNWVrHTn/1eN/npP7YacP/AM4ijxWBWXjo01Of+rMD/wDtFL/8NNTj/q7H/wCYUehR/uHrWf6msN6jsbisIu0NR/26f3p0zcIkj+DKZc/ocBrF3OjzVDacm2pX3JeT+9NHNJakiglVolJPa2na+lQ9NV4mHrz/ANTeQoHgQa918+CZf7WRsybhGA5ErT9akInSBqaHgfiAkJHJ9sK+fGoejljMXkFqEu0bnRWWQOlySjCbha0L/mYXgnyNWe3dI+nrhhKpKoq/0yE7O/xGRSJ6eyHaHQuhLplsorixIZkthxh1DqDwUhQI+IrtSWhotFFFQAUUUUAFFFFABRRRQAUUUUAFFFFABRRRQAUUUUAFFFFSSFFFFABRRRQAUUUUAFFFFABRRRQAlFIVVVtQa9tNjKmgoy5Q3dSyeB7FK4CrRhKTxFFZTUVllpziq3etd2SybTbkjr30/wCEz6xz3ngKy2+a1vV8cLTj5jMK4R45IB8SN6jTmy9H16vBS46gQY5998EKPgnj5nFbFpYwW614MrvlJ4gh1d+lC8TipEBCILZ4KHrrPnyqAai33UcjrEsy7i4TvWcqA8zuFanZ+jex2xKVyGzPeHvv+yPBPCrU0w2ygIaQlCBwSlIAHkKPuK6+K4gqZy5kzJrb0WXiSAudJYhpPFIy4r7AVZoXRZYYuDKckSz2LXsp+AxV4xURqeOubpy4Rms9YuOvZCTgk44UqWpsm+8DVTCKzgIWmrJASBGtkZBHBXVgn4mn7jseEwp51xDLSBlSlYSlIqndHGoXbtbl2yUCqTb0hJdz7SckDPPIxjyqua7TKj3FiL+PP3N8q2hCW0MNp7SE4BPjVVCU57ZMG0o5SLlD6RdPTrgmE1IdC1udWhS2iErOcbjVqGazbRLGlIlwaYJfN4KdyprZQc8wgHsrSQc1S1RT9pettrLPVFFFLLhXkjdXqqredcwrJIejyYM4uNncUteosY4hWeFSouTwiG0llktdbrbLWhv8SktMJeVso6zftHwqHuMbSMqdHt8yND9IlI22cIx1iT2KFV21sDpGvS7pcGdi3QcNtRtr+Io7zk+Qz5Vyuri7/wBIcaNb46HGbOAV7JwDsnJGcbt4CQO6tEYtPGRMp8Lgl53RTZHxtQ3ZERXIJUFJ+B/eqxcei29RAVQ3WZqeweoo+R3fOtMtWobZdypuJJSp9H8RhfquIxxympU1EdRbB4YSohLnB8+qRfNOPgkTLe6N4PrJH7GrLaelO6RNlFzYamt81p9RY+1aw8w1IbLb7SHUHilaQQfI1ULz0Z2S4kuREKgOneS1vQfFJ3fCn/cV2cWRFumceYMlLHrWyXzCI8kNP/6l71VeXI+VWAnsrD73oS92VSnPR/TGBxeY34HeniPnXix67vVjUlnrTLjJ3dS8SSP6VcRVZaaMlurZKv2vE0bpmlqsae1zab/hptfo8o/9XdICj4Hgas2axyi4vDNMZKSyhaKKKqSFFFFABRRRQAUUUUAFFFFABRRRQAUUUVJIUUUUAFFFFABRRRQAUUUhNABUZeL9b7FFMi4PBpPup4qX3AVXdWa/iWUrhwdmVO4EBXqtd57T3VmiEXvVl3/xp0tzio+ygfRIrVTpnJbpcIzWXpe2PLJfUvSDcr0pUeIFwYf6QfzFjvPLwFcLBoW7X789aPQoquLzwO0vwTx+NXjTHR1AtSkTLiEy5Y3gEfltn+Uc/E1dQKZPURr9tS/6UhS5PdPsrVo0nYdLNh/DfWcFSZKhknuzuFWNtxDrYcaWFpVwUk5BqI1XZG7/AGB+3rIC1eu0o+6sbwfqPOsl09qOfpi7IQXViOHNiRGVvGAcHA5Ed1KhXO9OWeRjsjU1HButeqiLVqK1XgEQZrTywMlAVhQ8jvqWrO008MepJrKFrzivVMLrPFstcmcUFaY7ZWUJ4nAzULl4B9FN1zqtnTqV2+1tttT30ZW4hKQWxvwe8mvfR/pwW2CLxcVAzpvrpLysqSk955niaquj4qdWa0fm3JPWgZfUg70k5wkHuFWHUmm1SJF3vl5kOejRG9mEw27gJ9XcTjhvPDvrXKKjiGeTLFuT3eDh0l3iA91NrioD90bcSpK2hlTXYMjfk9lX6zuSnLTFVOGJRaSXRjGFY31TtARbfadPR5lzTFYmyFKcQ48QHCg8Dv31eWH2pLKXmHUOtq4KQcg0q3CW1LobWsvJ3BoJoFMLvc2LPbJFwkBRajo2lBIyTSeW8Ia2kuR9wqp9IV5cs+m19Rs9fJV1KCQDsgj1j44BrPX+kbUS33zHm9UytwqQlTaVKQk8ADjsrjaGLpra/sRZ0199IBW44s5DaRxwOGTw863Q00o++fRksvUvYu2Ttgv9ws2l0ix21uVFjILsyS8VIAWd5A7cDArlpWw6muZcuUacm3x7ioqedSQVqGTnZHLf9au9wt0JWn5OnLY6yy/6MUNsbYB8ccd/bVSs0GdpXWdrs7FxceS+1tzGc+oCc8Byxgb6hWJxk12yVHGM+C62LSlssC1vRm1OS3BhyS8racV58hnkKnRxoxS4rFJts1JJIKWiioJPJT3mq1f9DWi+qLq2vRpR4PsjBPiOBqz15O+rRk4vKKSgpLDMM1Foq66fUXi0ZMVO8SGhvT48xT/TfSPcbWUx7kTNijcFE4dQO79XnWweqsEbiOBHHyNUfVHRvEuPWTLSERZSt6m8YbX5D2T31ujqIWLbav8ApldMoPMGWy03mDe4YlW+Qh5s7jg70nsI5GpAV8/tSL1pK7FKesgzEHC0Helwd44KHfWp6T13D1CExpGzGn43tE+qvvSftSbdO4rdHlDK7k/bLst9FJRmsppFooooAKKKKACiiigAooooAKKKKkAooooAKKKKACkpa4urS02pa1hCQMlROABzNBDPTighO0o4A4k8BWYay6RC4F26xu4T7LktB3kcwj/1VH6110bypdutjikQgcOO52S+f/TRozQT15Qi43JKmoROW2+BeHb3J+tb6qY1x9S0yWWSm9sCM0xo6fqZ7rQDHg7X5kg7yruA5nvrYbNY4FihpiwI6W0DirHrKPaTzp8xHajMIZYbS22gbKUIGAkdwrpis918rP4G11KCFqiyHbm30qRWFXF5UJcZT3U7WEIAGCCPEZq9VTI8YXTW19llQ6uNFTDSTyJBKvhS4Y5yXnxgjtdTWLzaRPst7QFWxZU420vBVnAyD3fCsyc6xTaJDjgWXckkr2lZzvJqy2C0MS5lrmmI2iHHkpjSFOHa9IcUVZ8vZFMHrMx+OXWMmSI8SF1qlLI3eqcJTjtNdXSyjDKMGoUpYZGRuuQ82qG84iWpYS31RwruwR2mtv0japtnswanzXpUlxRW4XFlWwT7orFLPcFWq7xZ4Rt+juBZT2/8jNfQMGU1PhtS2FBTTyQpBHMGk6/tcDNIuHzyOga5OtJdbU24kLQtJSpJG4g8q6ilrmm4rVj0fbdNzJUuD12X0gdWVZCADnCedRN01Dd7wl6127S0haHAULcnJ2G8f899Xo1U9S6evl7WRDvxhxynBYDWz8VA5NMjLMsyFzXHBRLDpmPe71LtF3uLjj0NoJYW04Fp3HeASOA7K0zTGnWdM2v0BiQ6+krKypztPIDkKhdJaBb07P8AT35fpEgIKUBKClKAePPeeNXMVe6e54i+CtUEll9noVxeZbkMradQlba0lKkqGQRXUGlpA5lXXoHTnUuJatbCFqSQlZBOweRG+qBpR2TpO+3F2S1ttQE9VMCDlSUFW5Y7QCBnxrZSKiU6dtybrMuJZ2nJrYbfQrelYHdToXSScX0xUqot5SM76Q7vZ7qIFxtE9CpjBwQ2SlWzuI391R2lNUt27UK7neS7KW60Gw+fWU1jn4Y41qQ0hpz/AOjxP/x1WNW9HiZ7jcuxtMR3x6rrWNlKx2jsNPrtq27GLnCae5F7iymZkdEiO4HGXEhSFpO4g13qC0nZXrFYWLfIeDriMqUU5wM8h3VOAbqxySy8GiLbXJ6opKYXC9W21oK505iOB+tYB+HGoSbJbSHxqt6t1ZH0zB21jrJToIZZB3k/qPYBzqmzr5do95uF+sdxYnWxRSXEKd3N7gnGwd4PeO01HwX7tdNQs3+7WOZcGXE/3dtpH5aQDu3H3frxrTGhpbn0Z5XZe1IulkTMsPR87PdG3PU25NWl1Xvqyd/yp7pLV8XU8VQCOplsgF1nu5KHdUfDvt3uVxftt4sUmJDlpKI7hbyEbt4WeHnwr1pTQSdN3R6b6eqRtIKEJ2NjAPHa3nPAVRqO157L5llYJ6+6ft1/h+jTmAvHsLG5SD3Gsc1Lpa46alhbilKjFX5MlvIAPLPNJreONcJURibHXGktJeZcGFoWMhQqar5VvHgiypT58meaO6QS8W7be3gHCAluWd212BXYe+tKG8ZFYvrHQr1gKpsJKn7eTlQVvU13HtHfUhojXq4JbtV2eKo59VmQs5LXYFdo7+VOtpjOO+sVXa4vbM1qivCFpWgKSoFJGQQdxr3WE2BRRRQAUUUUAFFFFABRRRUgFFFFABRRSE0AeVLShJUogAbyTWQ671qbs4q2W1wpgoOHXQcB8jkP5R86kekbWRLjlht69w3SnUn/AHB96i9B6NF5d/Ergg/h7Z9RtW7rjz/8IrdRWq4+rMyWWOUtkRxoTQ3p/V3a6NkRAQphhQ/i9hI7O7nWroSlCQlIAAGAAMACqzftQrhS2rJZWUyLs8n1Gz/DYR+peO7gKr93e1xpdXp6pjd0iY/OSEYCO/A3gd4pNkpXSzL/AIXilWujShQRUDprVUDUsLro6ureQB1rCj6yO/w76nuVIaaeGPTTWUcXl9W0tzGdhJOO3urHU3m5SNKTTDQptrrlPXB9zcp9alY6pPdjia2ZQzVH6SPR4GjjFYbQz1z6QlKE4BOck/KnUNb0sZF2p7clKscu4fiFptjrSGYsu4JmNbCcBWCQcd2RTOda7nddWyYRjn0599SlpA3JBVna7MYOc+Fd7REuup5zDNvUlldri7TJ5ZByB3ZJ+VaVpO+KuvXNT4BhXWOAl9K2yNob8EKxvHHdy862Wz9KTaSyZoR9RFO1doRqzWJmbAKnVMDEs8doH3gOW/d4GrB0WXUyrC5BcVlyG5hOeOwrePnmrqttLqFIWkKSoYKVDINV+xaUY09eJcmCv+6y0DLKt5aUCTuPZv4Vllc5w2zHKlRluiWalrztAcaqmpdd26wKVGQfS5gH8JCtyT/MeXhSIxc3hDZTUVllpW4htJUtQSkcSTgCqteOkKxWtRbbkGY8Pcj7wPFXCsuvWqrxf1kTJSkMcmGvVQPLn51DV0q/p77mzDZrPES/T+le4OqPoMFhhHJTpK1fDcKgZOu9SyVZN0W33NISmq9mlrdHS1R8GR6ix+SRVqO+uY271NJ7euIpUakvrRy3epwP+2J+tRtFM9GD8FfVn8lhja91NFPq3NTqex5CV5+VT8HpanIITPgNPDmppRQfgc1n9FLlpKpLostRYvJt1n19YbutLSZXozx3Bt8bOfA8DVmSpKgCkgg8xXzTip2xawvFhUER5HXRhxjvesny7KwW/T2uYGuvWeJG90Yqsaa1vbdRJDKV+jzAMmO4oZPeDzFWYGubKDi8M3xkpcoo3STqR20W9uBEKm35iVfnJVgoTuzjvOfrWcWmy3K7rM5mE7cWGF/nHbwXBzTniTW03jTNovr7D1xih5ccEI9YjceRx4VE64dNl0a63bWgxtqSyjqQU7G0eWPhWqq9QjtiuTPZXKTy2ZtdbtAu94hOuW8xLfESG1MMkZ2c53k4G89tafpLV1v1Gl5iLHciqjAfkrx7HAEY+FU7VFrTpzo9g28N/wB5lvJW+4Rv28ZO/u3DyqQ6JI7HoNwkJTmT1oaUs/pxkD5mmWKMqdy8FK9yntNHFeqKWuejYFJilpM1IHF5pLqChaQpKgQUqGQQeINZHrnQ5syl3G3Nk28klxobyz4fy/StiO+uTrLb7Sm3EhaFpKVAjIIPGnVWyreULsrU0ZboHW3oq2rLdHCWFqCGH1n2CeCSew8jWrAgjIO6sW1zpBWnpAlxElVudVgEjJaV+k93ZVk6PNYGUlFiuDn94bTiO4o5LiR7p7xT7qozj6tfXkTXY4S2SNHopAaWsJrCiiigAooooAKKKKkAooooASqfrvVYsMIRYqx6fKSQ3jihPNR+1WC8XSPZrY9Pkn8tlOSBxUeQHeTWHuu3HVuo1HBclzXAEgey2n9gK1aelTe6XSM19mFtj2x1pTTT2prspLoPojJ2pDxPHPIHtJrYpb8XT9jdkbKW48NklKU7gABuArzYLJHsFqagxx7IytfNauZNQvSY+WdHPhI/iOtoPxz9qJ2erNRXREYKuGfJ40DFU/bXdQSwFTro4pa1EeygHAT8qtiVtvI2kqStJ7DkGswF7Ux0QhthzZeSv0RRSd4Gd/8Au0007ep2g1qiXKI88zLZS+0y0vaUgnu5cN/hUumUstdgrVxnondQ6OmWu4fj+l8NPt5U5GT7w4kJHPPZ8KseldVRdRQSUflSmd0hhRwpCvDsrNr3rC8Xb/pCHdBDQHQhEFpw7ad25R/UCePZVh1faZdnDGrLUrq5jIR6ZsJwF5Ayojge+onVLhS7ZKsXcejR+NROobFH1FaXIEj1Sr1m143oUOBFNdJaoY1NbS4BsSWcB5rPPtHaDvqwikPdXL9ofxNfor2k9KR9MwVNNr6190gvOlONojkByFWAJwvar1ijFVlJyeWTGKisIK8qWEAlW4AZzSq3Vk/SBrVct5yy2x0pjoOzIdSf4h5pB7Bz7aZVVK2WEUssUFlnbWPSIpxblusbhS2PVclp4q7Qju7/AIVnZOVFRySo5JJySaCSTvoyBxOK71VFdKOPZbKx5ClFSNs09d7yoegQHnUE46wp2UDzNW23dFFydShU+4Mxs7yllJUod2d1TPU1Q7YRpsk+ig4orXonRXYWMGQuTJVz2nNkHyH71KtaE0yzwtLKz2uZWfmayvXw+GPWjl5ZheaM1vibBpxobP4bb09xbTSGwabd9Q223qzyDaaha9f6k/Z/swWitze0Lpl/2rSynvbJT9DURM6LbI8D6M7JjKPDC9oDyP71ZfUIPtFZaOXgyOkxV9uHRRcmsqgTmZI5JcBQo/UVUrlYrtZlkXCA8ykHHWY2k/Ebq1Q1NU+mIlROPgYpUULC0qUlaTlKknBB7a0rRnSGp5aLbe3Btq9VqUrcFHklfYe+s0xSEVS6iFqCu2VbPpYKzXNxpDqdlQSoZBwoZG45rNuj7WyituyXRzJI2Yz6zx/kUfofKtNG+uFbVKqW1nYrmprIzuFsh3KOY86O3IaPuLTkeXZSWu0wbRG9Ht8ZDDWdopSOJ7afEUUrLxjIzC7Fooryo7IzyFQB6qJt19h3WXOixlKLkB0NOg8zjO7u4jyqOs+t7NepD0dp1Ud5lRGxIwgqxuyM8frVI1K7/ZPVBu9luDDglqJdihYUAd2QRngeIPjToVuTw+BcrNqyjWyqqbC1oq5a2ds8NlEiA22fz0Z3KA3knhs8RVZVqO768lJtMV9m1R1p/MJcyp0c8HifCr1pqx2qxRnYVuUFutqAkOEesVYzv8jwqXWoL3dlVNzft6JWbBYuEJ2HJQHGHk7K0msO1HYJWlb0GStXVbXWxZA3Z7N/JQrewN1QmqdOsaktC4bmEOD1mXcewvkfCrae51yw+gtrc1ldjPROqEajtoDikiaxhL6QePYrHfVnrALZcZ+ktQddsFD0dfVvMn3xzH7eVbpbp7FzgszIywtp5AUkj6eNTqadj3R6ZFNjksPtD2iiisw8KKKKCQooooASgmiq9rS/CwWFx9BHpD35TA57R5+QyamMXJpIiUlFZZn3STqQ3S7C1RncxoRwsg7luc/hw+NWPo004YNv/F5SMPykjqQob0NcvDPGqPo+xOaiv7bLoKorR66SrtGeHn+9bmlISkAAADhitl81XD0omSqLnJzl/wAPdRGpLMm+2KVbyQlTgy2o8EqG8fOpekxnceFYoycXlGtpNYZgUdL+nr9HjXuI8GGH0uPMHeleAQCN+FY41Oaxbm3bU61xI8lxbqGxEW2n8tbJSSVbXjWl37Tluv8AD6iayCoD8t0e2g9oNUvT98Xpee5pe/lPUIVsRpCvZCDwBP6T8j8uhC9yalFcoxyq25T6KDaoSpt5gxUjJdkIT5A5PyFafrnWNvhQpllCFvTXG9go2fVRtDiT4GuNzs2ntDx5d+j9YmS6gpjt9ZnZUf05z45OcAVy0po2Pd7aLvqFp6TLlq6wda4R6nI4Hb9MVNl0ZyU5dIiNclHbFjPojguCRcJqknqghDIParOT8K1EUzt1th2qImLCYSwyneEJ7e2u78hqKyp19xLbaRlS1HAT4msVk/UluRqrjsikzqTilzVAvfSnb4i1sWphU91PFwnYbB7jxV5VSLpra/3YKD1wUwhW7q4/qpx38/nTq9HZPnoXPUQgX7pD1UbTb/w+GvZmShgqSd7SOZ8eVZFgYpzBt868z0xoTTkuS5xyd/iSeArVNM9HUG0hEq5ETZn6T/Db7gOfia3J16SO19mNxne89Iomn9DXi+7LvVeiRVbw88Pa/pTxPyrR7J0f2OzlLimTMfHF1/eB3hPAV41Br212FZiNZmTc4DLR3J7NpXL5moEWvWetcOXKR+FQVHIZGQVD+nj8TWSy6y3t4Q+FVcOlllmu2udPWMdU5LS66kfwY42yPhuFV09IN/vK9iwaedKDwccBV9CAPjVgs/R/YLSkK9FEp7m4/wCtv8OAqyNtpbSEpSlIHAJGBSN0I9LLHqMn30Z6LT0i3UhUq5tQUnilCt4/yj70qOjW4yTmfqWS4TxwCc/E/ar5MiJmMFpa3G88FtrKVJ8CKz6/2fWFlzJtV5lzoid5QV5cQO8e9UwnKTwuCJQUVkdDokgE+vdpas8dwpD0SQRvRd5aT4Cqoz0jaljqH99beA4h1lOflg1M2/pTui3Qh20Ny1HlG2gr6HNaJVXxWcio2Qk8IfHo2ukb1rfqWQgjkoKAHwNIbZ0jWj/R7i1PbHJSgSf8wz86noOtFP4EqwXeKTzVGKh8R+1T0efHmAFpSs/pUgpI+IrM5yTxJD1BPplET0iXm0r2L/p91oc3GwU+e/I+dWK1ay0/f09U1KQhxQ/gSBsq+B41PuNoebKFoStJ4pUMg1V7z0eWK8BS0sGI+eDkfdv708PpUboPxhkNTX7PF46O7JdQXGEegvH32ANk+KeFZzf9F3jT6i48yX4v+vZGQPEcRVo9F1pos5jOm728cEn1ikeHFPlmrJp7XFo1GkRyoMSzuVHd5nuPOtMLba1mLyhEqoTWGuTFBlKgQSCN4PYe2tm0HqoX62dTJWPTYoCXc8Vg8FDx599R+qejmNckrlWfZjSicloj8tw/+U1mcuNOtEwsSEOxJLR3jJB8iOI760ycNXHCeGhKUqH+j6JzXrNYVatdagtagEzDIaH+G/6wx45zV6sfSfbJyks3Js294+8TtNq8+XnWGzSWw57Rqr1EJ+S+Uhrk08h5tLja0uIVvCkKyDXUGsxoKTdejK0XO5OTUvPRutVtrbaxgnmRnhmuFotOjbNqP8Hbb6y5pSFBUgbWcjO7lnFXeVIaiRXZL6whppBWtR5ADJrG7PMc1F0mx7i03spckdYAeIQlPPvxWitOaeX0JsxHBeb70fWq6H0iEPw+YDtJcZGEk94+4qJ0Um+2bVE20XWO66JQ64ySCpKlAYztHtG7yrRRupaX6ja2stsSeULiilopYwzbpP011zAvkVGXGhsyABvUnkry/wCeFR/RnqVUSWqyyV4akKKo5Pur5p8/rWpvMtvNLacSFIWkpUk8CDxrCNS2Z/TF+djN5QlCw9GcH6c7sd4rfp2roOqX/DJavTlvRvmaKhNK3xF/sLE0YDuNh1I91Y4/v51NcqwyTi2mak01lHqiiioLBRRSGgBDWJ9Il+/GNQqYbVtRIOW0b/aX7x+3lWo6svIsWnJU0Kw6EbDXes7h+9ZLoyzm/alYadG0yyeue78b/mfrW7SxUU7ZeDJqJZxBeTS+j+xfgunkKeQEypX5rvd2J8h9atNAAxjgBwqp9IGoZVhszS4Cwh953ZDhGQgAZP2FZXm2f7ZoSUIltr0BULpi9pv9ij3AJ2FrGHED3VjiKmAaW04vDLJprKBQBGCKqWuNHnUkZp2I4huawCEbY3LB5E8vGrfSGrRk4vKBpSWGZ3p3o+W8G5epFPOyWHD1bJe22ykYwfrurQdkJAAGAK95qk621siyNmBAUhVwcGNo70sg8z39g86Z77pYF+2pckjqjWdv000ULV10xQ/LjoO896j7orI77qO7agfKp752AcpYR/DSO4cz3mo6Q+9KfXIkOqdecOVrWclRrnXYo0ca1l9nOu1Lm8LoTFS2ntOTdRzvR4o2W0YLz5GQ2Pue6jT2n5eo7mmJHBQ2N7r2Nzaf37K2NDdq0XYSfVYisJyT7yz91Gq6nU7PZHsimnc90ujzbbTaNH2klK22GkJy8+7xWe0n7VUZeob7rWUu36bQuNCSdlyUo4JHeeQ7hvrlHYu3STc/SZSnIljYP5baTvXjl3q7TwFaNbrbFtUNEOEylllAwlKR8z31y3La8y5kdBLd10QWm9EW3T6A5seky+ch1O/P8o5CrSBRiikuTk8sbGKS4FpaQUtVLBRRRQBRNY9H7N2S5OtaUMTyMqRjCHu49h76e9H0KJG02yG4waloKkSgpACw4Dgg93Z3Yq2kVxbYQ2444kAKcxtntIGM0x2ycdr6FquKeTrS0lRVwiXBlJftT4Do3+jPDLTndnik94+FLwMJXjSgVV7VrWDMlqt09tVsuKDsqjvncT/Krge6rQDmpaaIygxVS1JoS3X0ekMgQpoOQ+2nAUf5h9+NW2kxRGbi8oiSTRmtu1Zd9IzEWvVba3IxOGpgO1z4594fMVaL5p+16vtqFKUlW0naYlNHJSD2do7qlLraYd4hqiTWUutK7RvSe0HkazkLu/RpPSl0rm2R1eP6M/RXdwNPg1LmPDFNYWJdFQvlinaenKiTGzji26B6rie0ftUcd9btOh2vWdiSCpL0d0bTbqfaQrt7iOYrGL3ZZdgui4ExO8b23B7Lie0V1NNqVYtk+Gc+6nZ7o9DmxapuunnB6G8FM+8w5vQrt3cvKtd0zq236ljhUdwNyEj8yOs+snvHaO+sJzXaLLkwpKJMR5TLzZyhaTgg0X6SNizHhkU6iUXiXR9FPstyGVMuoC21gpUlQ3EHiKirVpWzWSUuTb4aWHHE7KiCTgd2eFRejNbM6jYEeSUtXBsYUjgHR+pP3HKraN++uLJSg9rOrGUZrKPWBRiloqhcKQ0tIeFSAlU3pIsJuliM1hO1KhHrEj9SPeHw3+VOtb6lXpu1IXHa6yVJWW2SRkJPMnt8O+orSidVX11ufeZa48BAymMltKVPkjHrbvZ+tOrUo4sFWYftKz0ZX78Pvht7qsR53sdgcHD47x8K2JO+sE1Ha3NOamfjNZSGnA7HVz2eKT5cPKtp09dm73ZI1wRgFxA2xngocR8afq4p4sj5E6eWMwZK0UUViNYUhpa5uLDaSpRwBvJ7BQQ2ZZ0rXbrJ8S1IVlLKeucGeKjuGfIZ86mei60eh2Ny5OJw7OV6ueSE7h8d5rOrnJe1Hql95AKly5IQ2DyTnCflW4N2sNWVNtivKjhDIaQ6gesjAxkd9dC7EKY1/wDpjqzObkQt/wBf2mwTExFhyU9n8wMYPVjvPb3VXNRX616tvNhgQlde0ZG2+lSSNn+U9/Go28dGF5huqXAcTcEK3kqIS4T3g7jVTcZmWqdsOJdiy2TnHsqQeRFMp09TWYS5K22zTxJcF0XeVaKTfbCAsl5wuQlckhwb9/d9qtXRqVK0cwpx9bqlOue0raKfWxj/AJ7ayS5XaddnG3Jz5fcbTsJUQAceVXbosvLUVMy3yZSGUkpcbDigBn3sZ8qL9O1Vu8labszx4NUxQeFeQtKkhSVBQPAg03nTGrfDdlvrCGWUFayeQFcvzg6GcEBrXVaNN23ZZwuc+CGEkZ2e1R7h86xV55yQ8t55ZcdWdpa1HJUe2n1+vD99u71xfyA6fykckIHsjxqNJxXf0unVccvs5Gpuc5YXQZpzAhP3KczCjJ2nnlBKR9z3Cm4Ga1fo300IEIXmS3iTLQA1tDehv9zx8KvqblVDPkpRXvl+ids9rg6QsOwVJSltPWSHju2yBvJ+gqmstTekq+Kfe22LFEXhLed7h448TzPIbq76qnStX6ib0pbVlMZpQVLdSd27jnuHzNX61W6Pare1CitBtppOAAN57Se81xXJpbn2zpxim8LocRYzMOOiPHbDbTaQlCEjcBXfFIBSis/Y5LCFooooLBRRRQAUUUUAFFFFABRRRQBSOkLSybtbFXGIj++xElQCd3WI5pPfjeKrej9UXSPG2Yziri0yPzoDivzkJHFTR94D9J3itYUkKSUneCMEVjrlt/CdZzLcy6YmXguHJH+A4re3ntSc7JHPNaanvg4MRP2yTRqVovcC+xBKgvBaBuWk7ltnsUniDUiONZ9GiO3jrbtaCLXqOGstzGP8N5Q5KHMK4hXGrJp7UbV4SuM+2Ytxj+rIir4pPaO0HtpEoY5Q1PJPHhTK4Qo9xiuRJTQdacGCk/8APGno4UhHOqJtPKBpPsy1lyb0bX7qHS49ZJSvVPEoJ5/1D5irbqXT8TVlmCUFIdA24zw5E/8AlNSl5s8W+2t6BLTltwblD2kHkQeRFUjRN1l2C7u6RvC97av7o4rhzOB3HiPMVoUnJbo/khTivxl0ZtIjPw5LsaQ2W3mVlC0nkRXOtO6TNNdcym+xUfmNAIkJA9pPJXlzrMeFdvT3K6KZy7q3CX6OkeQ/DktyYzxaeaUFIWDgg1uGkNTN6ltXWqARKZwl9scj2juNYXxqW03f3tO3hqcgktA7L6P1IPH4cqVq9MrI5S5Gae5weH0fQGaM01TLZVDEtKwpgt9YFjgU4zmqA5q6ZH1Daryt1xFjujISGlkYbPDO7nwPga4kYNtnUc0kcdd62mIuRtFncUyWHPznU+0pY3hI/wCd/CvNt6Sbpb5TUbUVvUlBG95KChY7yk7j5VbJGlLTMv6dQqbW9KSEraSFjYJSPVIptbrtbdXCRbLlbVR5bBO3FkgFWP1JP3FaIzht2uIr3ZzklY96sl2aStiZFlEb0pJBUD3A781B6Gvsi+y7xIlLU2EvpS2wtX8IAEYx5Z8c1V16Nh2/WbVke60xJzalRXgvDrKhv48yMY8MUwvzN80heWnhJy4P4U1KcKeHNK+RPDcd9WjXCScYsjfLOZIs3StaS5b494bT68ZXVukc0Hh8D9a49E12CUy7MpW5OHmQT5K+eKtiWV6l0d1U+N1L0yPlbZHBRG4/Q1kWmbgqx6ohPrOyEO9U8B+knZNMqXqUyg+0Km9likumb6DkZpa8g7q9VzjcJUBra4/hmk5z4OFqb6tHird96n6zvpcn7ECBbwSC66XVDuSN3zNOpjvsSFWPEGyr9HFt9P1Y06sZbioLp8eA+ZrawKznojg7MGfPUN7jwaT4JH7k/CtHpmrlm1peCmmWICEZrG+lCKtjVYklOEvR04P6iMgitlrPta6MvN+m+lsz2nm0eqzEUjY2AeJ2t+/vqNNNV2ZZN8HKHBXrtbtGSLGJFumphzA0HAyVkhR/QQfHGarFts9wvC3UQIqpKmUbawkgEDh51brP0Y3R+UHLopqOy04DsD8wugHl2edanGisRWwhhltpI4BCAnArVLUqtOMeTPCjdy1gzvRn9r7K0IjtnU/CLmfzXNhxsHjs549uK9dKd8CG49laX/E/NfweAB9UHzz8BWjrUEpKlHAAya+fdRXRd41BMnKJKXHCEdyRuAqmmj6tu7HRN8vTr257I2iiiu5k5fZN6QsRv+omIqk5jo/Mkf0Dl5nArVNbagTpvT6lskCS9+VGQBz7fIb6YdGdlEDT/pjqfzpp2889j3f386iHANadJHVq9eBaDkj3SQfurHkK4l81Zc2+kdSqGyvHlk/oLTv4LaRJfBM2dhx5SuIHJP795q3ikCcUorBKTk2zZGKihaKKKqWCiiipAKKKKACiiigAooooAKKKKACqBqa2enatfioHrzbUooUOIcbXlJHfmr9mqrP39I9rA3lMB/PmU1attMrIhXJjyLfbtbQ0nrUthm6MpGOsQDhRI7UkE1OXyzC8Mx7zZngxcWU9ZGkDg6n9Cu1JFNdLNttXLUNjdSC2iSXAg8ChxIyPDNdNHuuW+VP0xIUSuAvrI5J9phRyPhwpkuyqJXTl9Re4KlqaLEphXVyY6uLSxxHh2VMjfVP1JGcsdzb1TBQSlOG7i0n/ABWs428fqT9KtUd5uQwh9lYW24kKSocCDS5JdoujtiqR0h6fXOtyLtCBROgeuFJ4lHE/DiKu9eVoChskAg7iDRCW15KyWUV7TF4a1VppDzyErUpJakoO8E8D5Eb/ADrH9SWZywX6TAVktpUVMq7UHh+1XazJ/sd0hPWlR2YVy9aP2ZPs/DePhTzpSsqZVqZurafzIiglZHEtqP2OK20T9K1fDMt0N1f7RlNFH0orudnKbwaf0fXP8X05NsD7n5jbaktE8erVuHwJ+YqGt11hM253R+rWVtJjrwy8B/D7CDyxyPDBqE0jdPwfU8OST6ilhpf9Kt3y3HyrZrlp61Xd1p2fBakLa9ZClp3jx7R3GuHclVZyuGdOnNkEZXZLnPVOTpsX9yJALp6mQhJ2lfpAKuCT2cKtLPRw+5c/T5uopb7oGELQnYcSeXrZ5dlSOtdJMXizqVEjoE2OPyNhITtAe54Y4d9P9GMXdjTzLF5P94QSEgnKgjlk9tKssysw4HRg92JEHaNOald1bHm36UiRHtqVCO4nCS7tDGcD557BV0ehsSQkPstuBKtoBaArB86cBOK9Vncmx6ikecADA3Vheu7aLZqyWlIwh89enHDCt5+YNbooZrMelyCA5b5wTvUFMrOOI4j71p0kkrMPyJ1C9mS86YuH4pp2DMKsrcZTtn+Ybj8wal6oXRRN6/T0iId6oz5xnsUMj55q+1ntjtm0hlct0ExBWN9Kczr9VoY92PGSD3bRz+1bIeFYJrR8ytX3NRO7r+rB7gAPtWnRJOxt+EK1LxDBqvR/E9D0fBSRhTiS4rzNWamVqYEW1xGAMdWyhPwAFPay2PdNsdWsRwKK8kV6oqhcSilooAg9XzjbtLXB9JwvqVJR/Udw+tYGBhIT2c62HpTfLelUtg462QhJ8sn7CsfzXa+nxxBs5Wsfux8CU4t8FdyucaA2CVyHUoGPHf8ALNN6uHRhAEvVfpChkRGiseJ3D71svnsrbM1Md00jSNQTUad0nIeZIQYzHVsD+bGyn51FdGVqMLTnproy9PX1qlHiRwH3PnTDpRkLkC12Vv25b20R4YA+as+VXqFGRDhMRm0hKGW0oSB2AYrgN4h/J2MZn/A5ooqKvV8t9hhmVcHw2nfspxlSz2AUlJt4Q1tJEtSVl2ndZ3W+a6aSX1tQHirYjgAjAScZOM551eNS3tNgsb9wUjrFIGyhH6lHcKZKqUWkykbIyWSZpayQXfX0i1HUDUlKYu9YaSlONkHiEkcPOrzo/UidS2cSikIfaV1byAd212juNEq3FZIjapPBYaKzPU+o9Rr1k5ZrA9jYbSOr2En1sEq3nuNPtOK15+OR/wAa/wBC9brPY/SccN/GpdTUdzYeot23Bf6TNUXXuqbjaH4lrtOEy5e/rFJ2tkE4AHnUJKvmrtITob15ktzY0g4UgYwMcd+BgjNEaW1kJWKLwatRXJlwPNpcScpUAR4GutKGhSGlpDQAnOqqziV0mSlgZTCt6G89ilK2j8sVaFkJBJOABkmqxosCabreiN1wlq6vP+rR6qfvVo8JshnOPmP0ny0+7KtyF470qI/ak1IDbNWWO9I3IdWYUg54pXvTnwIr2cK6Ukke5a9/muu+vY5e0jLcQPzI2y+g9hSoGrvtFGuGT7rLchpbTqQpC0lKknmDuNVrR7i7bJn6ZfUSqAvrIxPvML3p+ByKsUN8SYbMhI3OtpX8RVe1Cn8N1PZLyn1UqcMF/vQven4KA+Jqi8osi1Cg0gr1VCxQuk+2LXao13j5EiA6PXHHBP74qwQnWdT6VQ4oZTNi4UO8jB+Bp9d4KbjapUNQBD7Skb+RI3H41UOimYpVll2131XIT59XuP8A7g09ZcM/An/LHyZVJjriyXYzow4wtTah3g4rlirN0hW8QNYylIThuUlLw7yRg/MVWq9BRLdBM49scTaE3jeDgjeDX0JYJ34lYYM3m8wkk9+N9fPlbT0av9do2Mnm0taPDCj+9YfqEfapGvRy5aLbijFLRXGOkFFFFSSFU/pNh+k6QddA9aO4h0fHB+tXCojU8YTNN3Bg8VR148QM/ar1vE0ylizFozzoml9XfJkTOA+wF47wf2NazWGdHkksaygHm6FNnvynP2rcxwrRq4pWZ+ROmeYYEJxXz66fTtVOc+vnn5rrf3lbLK1HglJPyrA9OID2q7fngqYk4881fR8KbK6nnav2b+kYAA4Cl5UDhRyrCzVHoKKKKgsFFFFAGf8AS7us8D/7g/8ACaymtX6XGybFDdHBEnHxSayjNd3Qf2jkav8AuBWn9EkXZh3CXs71OJbB7gMn61mFbF0XNdXpILxvckOKPxx9qNc8VEaRZsI25bN06X4UZQyiG0F+YSVb/NQ+FaLWdaaHpfSrfJCt4YQpCf8AME/atGrkW8YX6OlX5YVDXnTduvrkVdwbU8IqlKSjOEqJ7e2pmkpSeHlDGjJ7Y22x0wuMtIDaEKUlKUjAA6sbsVc9dWl68aXfjRk7bySHUJ/UU8vhmqnDiyB0xPPGO6Gi6o9ZsHZx1eOPjV+1ALiLLIVaFhE1KctZSFZI5YNarJvfFpmeEWotMzW36xVG0gvT/wCHyVTUNLZT6mAEnmc8xk1J9EJUW7mnO4KR8cHNRh1veHbQ/aZNqdcujwU2p5LWycHjkAceVXHQOnn7BY1elAJlSnOtcSPcGNyfHFNnJRrkvllIJuSaK2/orUczVc24tyEW9L7iimSh0FWydwAA7hXmx3m96f1gnT14lKlsvFKEqUraKdr2VJPHB4EGvcm/6m0nqJ8XVEi429wkMkezjOUkEDcRwINcbJDuOr9aI1BJhLjQ2VpUjbG71fZA7TnjUZbXvxjBfbh8DrpPdguSoDTSXVXbILJaPspKt2e/PCoK+JvbNxt72skuuw0K9UMlPdnhz7edTuv7PcIuoImo4EdclDIT1iUjOwUnI3DlUVfrzcteeiWyBaXmSle0sqBIBxjecbgN9TGaUYpFZLMjWozjTrDa2SktqQCgp4EcsV3FM7bDEC3x4m0VFhpCMnngYzTwVgfZqWcci0UUhIHHhQSV/WM96JY1R4n+mzliNGA/UrcT4AZNSVqt7VqtkaAz/DjthA7+01A2sf2j1G5eFZMGBtMQc8HFn23PsPA1Zn30Ro7j7hCW20FaieQFWfwQVq0ASukC9y+IjstRQe/eoipfUaA5pu5IPAxXP+E1G6IZcNnduTww7c5C5J8CcJ+QHxqS1IsN6buSlcPRXB8U4ob5K+GGmllzTNtUeJit/wDCKY65j9dpOYtO5xgJeQewpUDUjp9vqtPW5sjBTFbB/wAor1fWw7YZ6FcFRnAf8poz7i3gcQnvSobMjk62lY8wDTiofSjhc0ra1niYqPpUwKq+GSIRWcaVH4X0m3u38GnwXEjzCv8AzGtHzWcTv7n0yQ1//wAhkDPb6pTTqeVJfoVZxhjXpbi4kW6WPeSts+WCPrWdVrPSwxtWCM+BvbkgfFJ/asmrsaGWajmaqOJhWv8ARV/+13B2SlfRNZBWwdFTZTpQrPBclZHyH2pev/tl9H+bLvRRRXEOoFFFFSSFcZDYejuNHgtJSfMV2pDvFSiH0fP2nlGLq+ApRwUTEp8icV9AivnxwCPqleODc7f5Lr6CScpzW3W9xf6MunfaOE84gv8A+zV9KwrSO/Vts/8AuE1u0wZiPDtbUPlWD6SONX2w/wDeQKNL+EyNR+UTfxRQKBWE2BRVVvVyv0m7rs+n0sNKZbS5IkyBtBG17KQOZwKaf2f1u9ve1QygH/VR8Y+VSop9sjJc0uJWVBJBKTgjsr1UBpi1z7UzLauMszHXH+sD6txUCkcuWKnxUPslMqPSZFMjRshaeLDiHPIHB+RNYtX0VdoabhapMRfsvNKR8RXzsptTK1MrSUrbJSoHtBxXX+nzW1xOZrI8pi1tfRykJ0XDxzKz/vGsUFbT0buBejYoHuKWk/5jV9f+CKaT82QugiVa21ItRyesP/Ga0XnWd6FHVa91Gyfa6wn/AHz+9aLXKu/I6VXCFooopIwSilooA8hO/POlxS0UAeCkUAV7pMUcgecUBCRwAr1ijFBGAFLRSGpJAmqrqKZIu83+zVqcUhxwBU6Qj/q7R5A/qUPlTi+3yQJSbNZQl66PJySd6IyD/iL7O4c6eWOyx7JC6hpSnXVq6x99wZW84eKj+3KpxhZZA9hRGIENqJGQEMsoCEJHICoHWT7kmPGsEZRS/dHOrURxQyN7ivhu86sLjzbLa3XVBDaElSlHgAOJNQGnWlXOa/qR9CkmSOqiIWN6GAc58VHf8KF8gT7DCI7CGWk7LbaQhCewAYqE1uonTTsVH8SY63GR4rWB9M1Yar12Hp+qLTAG9Ebbmugdw2UZ81H4UJ8g+sE60gNtpQkYCUgAeFN7ucWeaexhZ/3TTuorVLvUaXubnP0ZYHiQQPrQuwPOkhjSdrH/AHZH0qYFMrPHMWzw2DxbYQk+SQKfVEnyyRKznU42elWxKHFSE5/zGtGrONSDrelmypTxbQkn/Mo06jt/wxVvSJPpSTtaQPdIQfrWOmth6UlBOkwDzkoHyNY8a6v0/wDts52r/NBW56BjGLoy3JI3rb6w/wDiJP3rEI0VydLZhtDK33EtgduTivouKwiNEajoACWkBAA7hilfUZrCihujjy2OKKKK5B0RNoUm2na2c78ZqoXx28yJssQb01CRFSCIyWwpxwbIUVduN54dlcLW3Mb1RAVP1J+IpeYdVHQ22EBW4Z2gD2HI8KYocZyU3F4zQaQUpqhc+fLt6uqpg/78r/jr6AR7Ar5/ufrarlDtnK+a6+gE+ynwroa3/H+DFpu5COAFtQPAg1gNlV6Lq2GpY3tzQD/mr6BNfPl1T+H6rljOOpmk/wC9mq6PlSj+idTw4v8AZ9BjhS1yaWHG0rHBQBFdaw+TWmQEkP2q7vXBuK7JjykIS8lkZW2tOQFbPMEHG7hivf8AaQkDqrLdXP8A/Ns/U14vt9mWmZHYi2iRcVSEKKepIBSU4znPLeKiV3rVXXRpEq1RrbADyeuLkjbUEndvA4cfpVkgzgnLRdZU6dLZkQHYaGktlsPY2lBWcncTzFTNc0pAUVcyAM10qAEIrEekS0/hmqHnUJ2Wpn5qccNr3h8a241VdfaeN+0+51Kcyo2XWh+rdvT50/TW+nZkRfXvhgxMVrvRVI6zTLrB4tSFZHZkA1kXfWi9EkwB64wlcVhLo8tx+tdTWrNWTBpXtsHVnJg9L1zYVu9KaKh38FVo3Os41UTaek2y3Lg1IAbUc95Sf+IfCtHFci3lJnSreMo9UUUUkaFFFFABRRRQAUUUUAFFJTOfcotsjKkzHkstJ5qPHuA4k9woAeE4qtT71KuEtds0+EuPIOJE1W9mN/6l9w4c6Cm6ajGHQ9a7Yr3c4kvjv/1aT8fCpuBCjW+KiLEYbjstjCW204AqQGtms0a0RlIYK3HHFbbz7p2nHVdqj9uVSWK9AVFXSa+haIEAAzXwSFH2WEcC4r7DmfOhgMbuDfrh+CNKxEaKV3BY94cUtA9p4nu8asCGwgBKQAkDAAHAdlNbbbmLXETGYBO8qWtRypxR3lSjzJp7yoAWoKwt+lS515UN8pzq2c8mkEhPxO0fOu98dWYyITBIfmHqkkcUJ95XkPnin8dluMw2y0nZbbSEpHYBUkHaoHWJ6yztQuc2U0xjuKsn5JNT1Qc0GZqq3R/ciNOSV+J9RH/mqPIE7woooqCRKzkkTumbdvTEYwe7CP3VWiqUEgk8AKzjQINz1hfr0N6CsoQe0E7vkkU6rhSYqznCOvS49s2iAxyckFR8h/71llXvpZmJdvMKIk7mGSojvUf2FUQBSiEoSVrUcJSOKu6uxoltpyzmah7rMIuPRlaDP1AZziCWYSdoE8Ns7h962Sq9oywpsFgZjKH94c/MfP8AMeXlwqw1ydRb6ljZ0qYKEcCiigUE0hDimXPUdji38vG0zJcuGCyqWxGKw1u3pzx/5NctMyNJS9QuuWWA43OLSlubbSkdWnO/AO4ZJ5bq9MzdSWybPMbTgkRFylrSUPhKlcsgHtxmpOwXWRdrm+qXZHLc9HaG93BKto8iOW6mNYRUsYoPCim1wf8AR7fIe/1bSlfAVRcvAeDBGcy9Tt7IwXZ43+K6+gxwrAtJtGRq22ICc5khWPDJrfedbdZ3FfozaZfkxTWEdIEURNY3BOMB3ZdHmn9xW7msm6WIRbvkOWB6r7BQfFJ/Y1TSSxZj5LalezJounZImafgSP1sIJ8cYqUqndGcwSdHst7WVRnFtHuGcj5GrhWeyO2bQ2t5imRF/du7UdlVmaadfU6EKQ77OyQcnPLGKhH7Dqe8tKj3i8xmojmOtZis7yM5xtGrJdkSl2mSIStmUGyWv6gN3zqvJ0/qe4tD8T1KthKh6zUNkI8s0RfBZlmD0dlpClPIQg4ShS1jCuzB5mnQNV+HZLQq3NWZxfpybctKsPKypCuKc48eFT/Kqsk9UmKWiqgY30iaYVabh+JxWyYctRKwB/Dc5+RqP0FcRbdXxCvciRllR5Da4fMCtmusNi4W5+LJbDjK0EKSedfPKXFMvhxCiFNOZbPMYO4116JyupcH4ObdFV2KSNa6Urep/TzU5ofmQngonsSdxP0qzWG5Iu1liTkqz1rSSe5XAj45pvGcj6q0slSsdXOj4V/KojB8wfpVZ6Mpy4vp2nJZw/DdKkJPHGcKHkcfGue1mGH2jZnEk/DNCopKM0kcLRRRQSFFFFABXNxxLaFLWpKUpGSVHAHnUdc7wzAbJceYYA/xJDoQkeXE+VVSdrbTCVhcya5dFj2W22j1QPhwPnmrxrlLpFHOK7LKq8SLgotWZjrRzlu7mU+HNZ8N3fXqJYmm5SZs11c+aODzowEf0JG5P176qa+lm3N4THtUlaB3pSB5U7gdKdjkuhuW3IhE+86kFI8xV3p7UstFFfBvCZd0gDgONKRXJh5qQyl5lxLjaxlKkHII7jSSpTEOOuRJeQyygestasAUnA3JxmSnGUhuO11r7m5CTwHeo8hSQYAiBa1qLr7pCnnTxWfsByFU6Z0oWOI+v0SPIlk8XAAkHzO/Fcmul23KVh21y2x2gpNPWmtaztFu+CeMmhUtVOD0k6bmKCVS1x1H/XNlI+PCp5qbDubWIkpl9tXtFtYVkdm7hSpVzi+UXVkX0zzEbMiQ5cF8VDYZBHso/cnf8Kka8hICcDcBXqqskSoy1IL0qbPUMdc51bf9CNw+e1Ui7tFpQR7WDjxryw0lhhDSB6qBgUAdqKKSgkhNXXVNp0xOlE4X1ZQ33qVuH1qI6NLaqBpNt10EOS1l45GPVO5PyFRXSJLcu95tulop9Z1wLe7gTgeGBk1ar7Na07pV5xhISI7PVsJ/mxhIp6XtUfLEt8t/Bj2rrgm6arnykK2m0udU2RzSnd+9WTo20uZksXqWj8hhWI6SPbWPe8qpMNtL01hpzJS46lKt+NoE76+h4kZmHGbjsNhtptISlKeAArfqrHVBVxMdMN9jkxwmvVImvVcg6QlRLcCY3OmyfxFx1D6AGmFJGyyoDGR28qfSZLUSM7JeVstNIK1q7ABk1WrlqKPd7a0iw3aOlx99ttbyVDbZQo4Kgk8+XnUxTZDeDiz/AG/jNJWr8NnZSDsqBbWk9meFTWnZ1ynw3nbpFTEeS8WwylW1gDnnnmoddv1jawVQ7xHuiANzcprYWr/xCrHalSXbYw5MSlMhaApxKRjZJ34q8nwQh9UDrOV6FpK5PZweoKQe87vvU5VI6VpnU6bZiA+tKkJHkn1j9KmqO6xIrY8QZS+jWKXtXsL92OytZPlj71tnKsu6JIm3LuM4gYQhLI895+grUafq3m3HwK0yxDIGqN0qQDI06zKSMqivgnuSdx+1XjlUdf7eLpY5kPGS60oJ38+I+YFIqlsmpDrVmLRQOiOfsyJ9uPBaUvIHeNx+1ajWDaLuQtOq4TqlhCFq6lwnkFbvrg+VbwKfq4pWZXkTp5Zhj4Fqn6lv1w9MNptzT0QY/OuTrKi20P5cDer5VcKY3S5RrTb3p8tewyynaUcZz3DvrLFrJoayiB0w1p61uiHAuJkTZPrOlayVvKG8qPZVsBqnRdQXOY628vTqGGFNl5nrXwHlo5lKcYBweGeYq0xJDUuM3JYXttOpCkKHMGpl2QhzRSClqpJwkjMZwdqCPlXzgvctQ7FEfOvpNXCvnW6RzEvE2OoYLT60/M10vp7w2jBrFwmaB0VXwdW/ZXV+zl5gE8veH0Pxr1rNh3TWrYWqYafyXVdXJxz7fiPmKz613F+03SNcI6sOML2sclDmnwIrbpDMDV+mCAoFiW1tIVzQeR7iDUamv0rN3hk0T3w2/BKQ5DcuK3JZUFNupCkKHMGvUiQ1FYW++oIbbSVKUeQFULQN2ftk6RpO6eq/HJLCjuChngPqO6nusLJqnUBVCiOxWLfn2A4Qt3vUcbh3CsUoYnhvg0qTcc+RD0r2DaIDUwjt6rj864udLdnRnq4Uxw9mEj71Vz0X6lB3ehebp/aujfRXf1nDj8NA7dsn7VuVemxyzO53/BIyeluQtGIVqQjvfdz9Krlx15qK4jC53o6f0xk7A+O81PsdEMs/6Rdmkf7Noq+pFS0XoltjaR6TPlPH+XCB96sp6WDyuSmy+Xkyt11b6y4+4t1Z4qWck1zNbdG6ONMse1ALx7XXFH70+Ro7TracC0RfNGat99WuolftZvtmCDxFGK3hzRmnHchVojYP6U4+lQF26LbS+wpVsW5CfHs5JUg9xHHzqy18G8NEPRzSymV3o31KuBdEWaQ4fRpWQ1k7kOd3cf2ptr/Url3vTsBlf9zhrKNkHc4scVHw4DwqtOtSrXc1sPDqpcRzBx7qhzB5/wDvXuBAk3i6NQ44C5ElZ9o4yeJJpqorU/WfRX1ZOPp+RoU4pCK1219F1ljNpVPLsx73sqKUZ7gKnW9GadbTgWiN5oz9aXLX1p8IstHL5MEIr2089HWHGHVtL5KQrBrd3NF6ccGFWiNjuRj6Uxf6NtNP8IRZP/ZLI+uar9/B9ot9rNdMzi29IOo7dsp9LElA4pkJ2s+fGrHF6XlpAE20BR/Uy7x8iPvT6V0R2xZKotxlMdgWErA+lRb/AERTh/AuzKu91ojPwNLdmlny0W23w4RMN9LdnKcuQZjZ7NlJ+9dkdKmn1upRsS0hRwVFrcnvO+qovop1Cg+q/CWO3bUPtXI9FupTuKoW8Y/in9qq69K12WU7/KNjadQ82lxBCkqGUkcxyNcLhOYtsB6ZJWEtsoK1E91VjR9q1LZG0Q7i9Ffhp3I9clxvuBxvHcah9a3J7UV9j6StazgL2pTg37J7D4cT5VijXmePBpc/adej+I9ebzcNVTM5ecUhgcu8jwGE/Go/pVvYdlx7Iwvcz+c8Ad20R6o+GT51eJT0DR+mdsJCWYjWyhI3FauQ8SawybKdnz35r6tp19ZWs9+a36Wv1bXPwjNqJuENq7YsD/8AU4g/7dH1r6OHCvn3TTHpOp7a12yUn4HNfQQqn1B+9IjRr2sWg8KWkrnG8g9TSnm7cYkNtL02XlphpQyFHmVfygbz5dtR7ejolwjf9N2m3iTw6yHlHz416vtybs+qLbMmerCdacj9cR6rThKSM+OCKsrbqHEBbawtJGQpJyDTOYopw+yoHSUuE8GrRqKY2nKVORXnAv8ALJGcHiOe+rmAAMCoRt9EjVjiGcKEWHsPEbwFKUClJ78JJ86nKq22SkhKybpXuAfvMSDnIjMlShy2lH9hWsk438qwDUExd91RLfbBV10jq2xzxnZTWrSRzPPwZtS2o4Xk0/oygGJpJt1Q9aU4p3yzgfSriKZWuEi3WuNDbACWG0o3dwp6KzWT3TbNEFiCQtIaWkNVLmDa0tirRqyW0lJShxXXs7uSjnd55rYtM3UXnT8SdnK3GwHP6huPzFVLpWtCn7fGuzSMqiq6tYH6VcPgR86Z9FF3CVSrMtXE9eyCefvD6H41vsfq0KXlGKH9OxrwzUahdT2c3yzLiNlKXErS42V+yVJIIB7jjFTApawJ4eTYVi52+VqCzhr82zzG1YLm5WyDuWEkHeCN2fCnthm2zq12m3yEL/DkpaUkKBwMbjnnUVK0tOut0kIn3eUm0hQLURo7G2CMkKUN+AeVI5Atml7rAVFlx7cwoLS8xslS5AwNk8+B3kntq/DWCC4A0tcm3EuIC0EKSoZCgdxroDSyQrDekCAYOsJe7CZGy8nzG/5g1uVZv0s2wriRLqgYLJLSzjkrgT4EfOtmjs2Wr9mbUx3QMyq7dG+phbZ5tEpYEaUrLKjwQ52eB+tUcGlBIIIOCN4I5V276lbDDOXVNwllGva80y7cEtXm2ZRcoXrDY3KcSOzvHEeYqR0dqtnUts21lKJbIAfb7D+odx+VRegtY/jEYWyer+/sp9VSuLyBz8e2merNPzrDcjqjT/qFJ2pMcDIPaccweY5ca4Tg0/Tl2dRPL3R68mjg5oNQOmNTQ9SQOvjK2XUbnWVH1mz9x2Gp0Gs7TTwzSmmso9UUUVBIUUUUAJigilooAzvUnRrJveoJFyZuLLCXtn1C0SdwxxzXXSvR9J0/fE3F+e3IS22pISlBByd3M+NX3FLinevZt2t8ClTDduxyLRRRSRgUUUVIBRRRUEhXgilKsVXdV6riaahFSz1kpYPUsDio9p/lzVoxbeEVbSWWNda6rbsFv6mOQu4SU4YbG8pz7x+3fXLQmlzZoap07K7lL9d0q4tg+748z31H6O0zMmzzqfUGVyXjtsML9wclEeHAcvOk6Q9YJhMLssBz+8upw+4k/wAJJ5eJ+lPjFyfpw7E7mvdIrWv9Ufjdz9BjLPoUNRGc/wARfM+A4CqjRRXdorVcMI5Ns3OWS3dGcAy9WIfPsRW1OHxPqj6/Ktnqg9FVrMeyv3JxGFTHMI7dhO75nNX6uHq577WdXTw21i0wu09VthKfbYXIeJ2WmEEAuKPAZPCn4qOu9sau9vXDeW42FYUlxtWyttQ4KSeRBrKaDw/EZvdpSxdISAH2wXI6yFbB8e0doqttdHAirKYWoLlGjE/wUL4DsBrhGl6m0887LukF26xXMJ69rHXtoTw2k8O8+NWe06ktl7CRb5HXKKcrTjBb7lDkau90emV4Z3tFmh2SGIsNCgnO0pSztKWrmpR5mpGjFBOKoWwV/Wt2Fl0tMkA4dWjqmu9St33rLujy1G56sjuYy1Dy8vy3D5mprpUu3pFxj2hCspjDrXO9Z4fAZ+NTvRbZ/QrEu4OIw7OUCDz2E7hW+K9LT7vLMjxO1JeC9UtJS1zzWFFFFSSMbpAaudtkQnhlt9soV+9YVCkSdLalStYKXoL6kuD9SQcH4g/SvoHFZX0qWAtTWb2wj1Hfy3sclD2SfL6Vr0s8N1vpmXUReNy8GnRZLUuM3IZUFNupCkntBrtWedFt+6+E7ZHz+ZG9ZjJ4oPEeRPwNaITis9kHXNpjoTUo5Iu/IlqtTvoTy2XAUqKm0gr2QfWCe/GarcR5m66+D8BXXswrcWw4skpCyrcCe3HnV3NVq+3G7w5DcKzW5l52ZkIeWrZQ2oDJKxxO7eO2oi/BckLQ2LbEbt78pL8hCSs4GNxJO4dg4V2tM964wuvfgvQlhaklp7juOM+B41XY1oi6dC9RaguhmXBKSPSHVbKEEj2UAfCpbTt/OoYipSYL8RtJxl4jeeeB+9DjxlEJk2Kj73bGbxaJMB7Gy82U5IzsnkfI1IDfS1VPDygaysHzbLiuwJbsV9Oy4ysoWOwiudaN0oaa6si/xkbjhEkJHDklf2PlWcCvRae31IJnEur2SwdGX3Yr6JEdxTbzZ2m1pO9JrY9H6yjajiJiSSlue2n1m87nB+pPb4VjVemHXI7yH2HFNOoO0haDgpPdUajTq1fsvRc4PD6NN1DpKfZbkdQ6X2kOA7TsVIzntIHMdo+FTultbQtQthleIs5I9dhR4447Pb4caiNI9IbVyCIF3KWZowlLvBDp7+w/8in2qNCRb056db3RBuJIV1yBhKyP1Y599cecWnts4Z0YPL3Q6+C4hVeqzSBrS86Zkpt+rIji2xuRKQnJPeTwV4jfV8t11g3WMmTBktvtnmg8PEcqTKuUefA6M0x/RXkHIpaoXFooooAKKKKACiiigAopM0ijgZoA9V5UcVH3O8QLPGMi4SkR0fzHee4DifKqJN1bfdWvKgaYiuR4x3Llr9U47c8Ej51eNcpc+CjmkTuq9cw7EPRIiRLuKtyWk7wg/wA37DfUdprRsqVPN+1Movy3DtNx1nIR2FXeOQ5VI6a0TA08PTJC/S553qkODcjt2R9+JqI1f0iIildvsiwt72XJWRst/wBPaadCLl7Yf+ipy2vdJkhrfWqLIwqDBKXLgsbyDkMjtV39grIXnFvvLedWVuOHK1qOSo8yTSLcUtalrUVrWcqUo5Kj2k15rs0aeNK+Wc225zf6CnVtgP3S5R4EZOXX1hA7AOZPgN9Nq0/ow031DCr7KRhx8FMZJHBHNXn9PGjU2qqGfJFNe+WC+W6C1bbexCYADbCAhO7sFO6QClxXnW23lnaxhYCoS8PTn5LdstspEWQ42XXHlI21NoBA9UcCST9ak5MliKEqfdS0lSglJUcZUeAqI1DYnruGJcCYqDcohJYeAykg8UqHNJ3VK7AjGXdR6cnM/ic5F0tj7gbL3VhLrClbkkgcU53VZI1sixJEh9plCXJKgpwpTjJAx/z41CQrfqWYtDN7lQfRW1hZTGbUFPEHIBJ3AZ7Byq0GpkwF5Uzuc9m2W5+c+cNMNlat/HHKneRis06U79uZsjK+JDkkA8vdT8d/wq1NbsmolLJqMMlIaalap1JsHJfnv5Uf0g/QAfSt7iRm4cNmM0kJbaQEJA5ADFZ50WWHZS/e30e0OqYyOXvK+g8jWlCn6qxOSiukK08Wlufk9UUUVkNIUUUUAFR94tjN4tciA+MtvIKfA8j5GpCkoTaeUQ1lYPn1h2fpLUm1gpkQnsKTycTz8iOffW6Wy4MXW3szY6tpp5AUntHce8HdVJ6TtNekxhe4rYLrCdl9KR7bfb5VEdG+pxbpv4PLcxHkqyyTwQvs8D9a6FqV9W9drsxwfpzcX0zW8V4WkYyRvHA9lexQa55sKTatPSLrdH7jqgLkPsOlMeIQRHbT7qkjgrI7c4p/Kuxi6tYtsCEHi411s4pwChO4IV3niPCvcHU7rrT7c20S2JzTigIyG1L208lBWMYNR9htmoGXJkx5iPGmT3S4686rrChPupSkdg76vkgubZOzvr1io+1w5MJlaZM5cxS1le0tATs55ADlT8GlljjJjtSWVsvIC23ElK0qGQQaw/V+l3tNXLYSCuG8csOdn8p7xW7HhUfd7RDvcByDNaDjTg80nkQeRrTp73TL9CLqlZHHk+eaBU3qfS03TU0odBcirP5L4GAodh76hK9BXYrFlHHnBweGGM1btMdIFwsexFm5mwhuwo/mNjuPMdx+NVGiq2UxsWJEwslB8G8RLjYtW24paLEtlYwtlwDaSewpO8VWbh0cyYD5m6XuTkNwb+oWs48Ar981mLEl+G+l6M8tlxPBaDgirtYulG4Q9lm6Mplt8OtT6qx9jXMnpba/w5RuhfCb9xJN631Jp1xLGpLQtxsbvSGxjPw3H41Y7Zr/AE7c0jYnJZWfcfGyfjw+derbrLT17a6sTGkOKG9iRhKj3b9x8qS4aE07dAXFQUtLVv22DsH5bqxyUeprDNEc/wCLyiwsyWX0BbLqHEngUKBrrWeO9FaWHC5ar3KinkFZOPNJFcxpTXkX/RdSdYOxaz9war6cX1Ivvku0aPRWciH0mo9UToy8czsZ+lHoXSav1TPjozz9T9qn0v8A9IPU/Ro1cH5UeO3tvvttIHvLUAPnWf8A9ktdzMel6l6sdiVn7AV0Z6KWnV7d0vcuUT7SRuz5kk1HpxXciHOT6RM3PpD07bAoemekrHuMJ2vnwqvr1jqnUiy1py0GM0eMhwA/M7h86s1u0Rpy0ALbgNrWP8R87Z+dc7prjT1lbKPSkvOI3BqMNoj4bqtFJ/jHLKvPl4RB23o2VJk+naluDk6Qd5QlRxnvVxI7hirLPvFj0nb0odW3HSkepHaA2z4JFZ9e+lC6z0qatraYDZ/xMhThH0FU1592S6p591brqt6lrOSfOtlelss/uPCM89RCD9vLLLqbXlz1ASwzmHBVuLaD6zg/mV9hVVr1XnFdOuqMFiKMM7HN5YUUtWDSukZWppQVhbUFCsOP9vcntP0q1lka1mREIObwjtovSTmpLgHH0EW5lQLqj/iEH2R962tttLSEoQkJSkYSAMADspvbrdFtUJuHDaDTLYwlI/53mnteevuds8+Ds1VKC4AV5WcfA0KViqpe7ne3StyzREvRIb2JGHdl53Y9pKOzs7TSYrLGtjebquxXFMiBdm5MRAVhl11hQO7gtJxuOeBqa05eG7rBUDJZfkRldU8tpQUlZHBQ7iN/xp3CkxrxbWJaWwpp9AUEuJ4dxFQctNtseprc3BbbYkT1Fp6OyjAW3g4WQN24jjjmRU8EfwWsUtIOG45oqhJHXy7R7JaH58k+o0nISDvUeQHeaw6LHnat1GGySuRMd2lr5ITzPgBU90ianN4uQgR1ZhRFHKhvDjnb4CrV0b6a/DLcbpJbAlSwNgEb22+Q7s8fhW+CVFW99sxyfqWJLpFwt0Fm3QGIUdIS0wgISPCnYGKQClFYW3k2pcC0UUUAFFFFABRRRUAcnG0uoKFgKSoYUDzFYfrLTL2m7ySztGE8SqOrO9Jz7PiPpitzqLv1kjX+1PQJQ3L3oWOKFciKfRb6cuehN1W9fshNBaqF8tgjS1AXCMAleTvcTyUPv3+NW/lXz8UXTSOoQCepmRFZ/lcT9wRWz6a1BE1Ha0TY/qr4OtE+s2rsP2PZTNRSovdHplKbNy2vtE1QaUUGsrNBTbhOut81K9aLXKXBiQ0gzJLaQVqURuSnO4eNSEKa5B1CmxPylyg5GL7Tix+YnBwQojiOzwrvIt82FNlTbQiMtyWUl5t8lI2gMBWR3cqiGYjOk252pb9LTJnPgJUpAwP5W0DmTVuyG2i0Sp8SCgLlyGmAo4T1iwnaPYM8TXdLiHEJUhQUlQyCDkGqRpuxXBy5tXy7RUrU6lQjsOLz6Eg7xgHjnO/mPpY4UaLp22OJfmqEdLi3C5IUAEAnOO4DlUNYeAyPZ0KNcIjkSWyh5lwYWhYyCKyrU/RxMt+1Ls6VSo3Es8XGx3fqFanAuUK5sdfBlNSW842ml7Qp0RTarp1PKF2Vqzs+ajkHBBBG4g8RS1ul90VZ9QZckMdVIPCQz6q/Pt86z679GN5g7SoC0TWhwSPVXjwPGuvVrYSWJcM51mlmuUUuinMuBMgOFubEfjqB3hxsj58KahQPAg1tjOMllMzOMovDQuKfQr1dbb/oNylRx+lLh2fgd1MaKq4QksNExlKL4LdD6S9SRglLrkeUkf6xvZPxFSzPS7JSP7xaW1/7N0j6g1nZOK7RosmasIixnX1Hk2gq+lZZ6antodG63PBpKOl5gjKrQ6fB4ftQvpejgZFmeJ7C8P2qv2no2vtwwqShMFo7z1m9fwH3rzd+jm/27K47KZzY5sn1iP6T9qzenpM4yP33YySzvS7LP8C0NI/2jpP2FRUvpL1HJyGnmIwP+raBPxOaqshmRFX1cqM6wscUuIKSPiK5jfWmOmo8IRK63yPJ12ulzBE+4yJA/StZ2fhwpnS4oxWqMYRXCEuUn2xCKBQSBxIHjTqFbp1xdDcGE/IJ/Qg/XhUynBdshRk+kNqVKStxLaAVLWcJSOKvCrxaOi66zFIcubqILfEpSdtz9hV/sWkLRp9GYcYF7G99z1lnz5eVYrddCCxHlmqrSybzLoommOjR+Xsyr4FMM7iIwOFr/qPIfOtRjRGYcZEeO0lppsYShIwAK7YpcVyLbpWPMjowqhBcHncOJApSai75aE3q3LhLkvMIXxLKsE9gz2Zwah9O3iU1Lc01fF4uDKD1TxG6S3jcod4HGqKOVkvnA5ueppEZKnoVllXCK3nbfaUAN3HZHFQ47+FRLUMXFh/UemrtLQxMyt6E0lKi4sbiBn2VUlqvjmk1GyX9l1LbKiIs1tpS0ut5ykHGcEZxU5pmG2y5cZUZlTMSa+HWmlJKfdAUoJPAEjhUvhZArvUCVbl3i69bGhRUFuBAQ4pKgv2QVYO9wq5d9XaNHy0w7IbQqUhtIW5sDIOBkA+NR7WlbWzd1XPYeW8XC6hDjpU20s8VJTwBNTec8qq5JgkIKo/SJqxNqg/hkN0emyUYUQd7SDxPieVTWq9TMabthfWA5IcylhrPtK7T3DnWPQodx1bqAo21OyZKy466rg2O3wHIeFatNTn+pPpGe63C2x7JPQmlzqC6dfJRtQIxC1g/4qxvCf3ra0ICQAAAByphZ7TGslsZgxE4baGM81HmT3k1I0u+31J58F6a9keez1RRRSB4UUUUAFFFFABRRRQAlFFAqCSray0m3qSCFNkJmsgllZ94fpPd31lVivNw0pelOBC21IVsSY7gxnHI+HI1vxFUvXGi0X5kz4aQi4tpxjG54Dgk/Y1s09qXsn0zJbW87o9lis94h3u3tzoTgW2viOaTzBHIipEGsF09qG46VujhQ2sICtiRGWCCcfRXfW0We9Q75ARMhOBaFe0OaD2EcjVL6HW8rovVapLHkkjVfn6XYm3yHc3FF1MdRUYzij1e1jcsDfhQ+dWAHNLWZPA44qdS0hTjhCEIBUpR5AVTOkZRNstdw2S9Bjy0OyGgNy0Hhkdn71ab1a/xi0v2/wBIcjB9OyXG+IFVbUlxluaefsbtolvTnmwygMtFTS8EYWFjcB3HeKZD8kyH0SUiM6q+2yZZClhp9smW4hA2FsgAp7trOAD2ZqyA5qoMTrhZLdZdPMIbkXV5kZKzlDSEj1lK7cbgO2pJF0lwr1DtVwU2+qY2tTbrTRRsqTjIIydxzx3USjhgmWAUEVGXBdxU5E/DTFWjrsSesOTsfy451JCqMk5uMtPDZdbStPYoA1EStH6em5L9piqJ5pRs/SpzFFSpNdMhxT7RU19GmllnPoK09yXlD70J6M9LIOfQnD4vr/erYKN9X9az5ZX04fBAR9EabjKCm7RHKh7y07R+dTLMdmOjYYaQ0nsQkCu9JiqynKXbLKKXSExRilNFULHB+JHlI2JDDbqP0uICh86hpOh9NSTly0Rwf5AU/SrBS1dTkumVcU+0VNXRppc8Ibg8H1/vQjo10ug59BUr+p1R+9WugVb1rPlkenD4ISLpDT8LHUWmKkjmpva+tS6Gm2k7LaEoSOSQAK6Yoqjk28tkqKXSExRwqNvt5ZsVtXOeZdeSj3Wk5P8A7Dvrobvb0wGpzstlqO8AUOOLCQcjcMnnUYbJyPtqvK3AhBWeAGTVc1XfZ1mhtSYsVK4ylAPySrPUpO4KA58c5qImtL0jPjXiPNkyrbKUETuudLg9bg6M8B4bqsoZ5IbHwbu2oba3d7ZenIa3QVsMobSWgM8FZ3k7t/0prsOax06t2W2Yd6tbykBbQypp5ODkc8EY3V2t1lvGn57hsz0aVa5Sy4mO+sp6pR5oUAdxqwWq3+hJfddUhUiW6XXlI9kqwBu7gAKnOCEhLGq6u2tld4Qw3KUkFTbOcJ3cz2+FSYTRil5VR8suIRUXfb5DsFuXNmLwBuQ2PacVyApL7foWn4Cpk1zA4Ntg+s4rkAKxe9Xm5asvCFrQpxxxXVxoqd+yDy8e+tGnodjy+EIttUVhds83CdctWX3rAlTsp9Wwyyng2nsHcO2td0npdnTdvDYwuS6AX3McT2DuFNNG6Nb0/FL8nZcnPJ9dad+wD7qfuedW4Dtq996l7IdIpVVh7pdhiloorIaQooooJCiiigAooooAKKKKACiiigkK8kV6ooKlK1rohu+tKnQQhu4oG7O4OjsPf2Gs0tF3umk7opTSVNOIOw/Fc4L7iPvW/kVWNVaOiakjFW5iagflvpG89yu0fTlWunUJLZPlGeyp53R7HenNUQNRww9FVsOpH5jKj6yP/bvqbBr5+lxbzpG8pDnWRn0HLbqD6rg7QeYrSdK9IsO7bEO5hEOadwJOEOnuPI9xou0+1bq+UFd2eJ8MvWKTZHIUZpc1kNJVbzarixqWJf7YyiUptkx3oynAgqSTkFJO7I7Kl/TTGt7s64spipaSpZBWFFKeeSPtUkajbxZoV7hmLObK0HgQogp793lVnL5K4KjZpibRbJmqZ7DgkXd4JjxUbjgnCAByJ4k91SbWrVszIDMlcZ1Mx3qSGdpK2XMbgpKt5Hfur3qezy12y3OW1Aeftb6HktEhPWhIwQOWadRVt3t5p2Rp91hTJ2w7MbSFJUOGzvJNTmLWQ8kqmfGXLMUSGjIAyWgsbXw49lOgc1RrRDiag1Jer3LbSuMyfRGd+AUoHrHI7zXjTd5ctWlX5qkuvMPzVN26OpRUpSScJSCeW49tRKOAzyX2lqvPXO62+VATMjIfTMX1SzGQr8hXIknin4U6l32JFdcaCX5CmRtPejtlfVDBOVY4cOHGowWJeimsGbHuENqZFeS6y6naQtJyCKV6bGjbPpEhpoKPqlawM/GoAc0Vz61JRthSSn9Wd2O2vKX21OdWHE9Z+jaGfhQB1ozTaXMYhsl2RIbYRj23FAAHzqvaRuMmXcb2w/NVMTHkpDSzjGwQcYxu+FThtENljkS48VG3JfbZR+pxYSPnUO/rOysbxJW8ja2S4y0paE78b1AYHxoRpmCuZOlymG33ZaiQXBtltJSBgZ4c+FQ/R8Eu6emWeUkLEKS4ypBGcpPAY+NSoppsjJdtrurjLlsw4rkmQsNstIK1qPIDjVZvTypN/ZsgYW80YpeS0HuqCyFBOVK4kAY3DtrknTsuNp6dZJFz61c0K9EbVlXU437IUd5A3caFHyTkkvxWdIlsxZFjcMKYlQ60uBWwnHBxPLI76rlktEFm8TNNXdhL6Y7ZVbg6MpDCj62z2KB86fQtarVHEB+3S03pvDXUdQdlS+G1tcAk8c9lSN20/IuU21S2pIiyoSiVyEgFSgRvTjhvqy9vZXsitOuIaRO0ZeHUqUxlDAWd70dXDHbjh5U8sVinHTz9ivOyqGkqaZUVfmraycbW7A3VYW4EZuWqT1SDIWkJLpT6xA5Z5DfwFOwnFVlLLJwN4Nvi2yI3FhtBplsYSkcqcUteV7hnsqpPR6qvao1db9NxQp5XWSVjLUdJ9ZXeewd9QOqukeNA6yDZ1IfljIU9xbbPPxNZ9bLVeNWXZQaLkl5asvPuHIQO8/atdWmyt9nCM9l3O2HYk2ZdtXXoFW1JlPHZaZHsoHcOQHM1qejtGRtOt+kvBL1wcT67oG5H8qf35090xpGBpqJsM4dkqGHJCh6yu4dg7qsKRUX6hyWyHCCqpr3S7CloorIaAoooqQCiiigkKKKKACiiigAooooAKKKKCQooooICkwKWiggjLzZYF7hmLPjpdQd6SRvQe0HkayPVOg7hYtqSwFzYGfbSk7bY/mH3Fbca8lIUMEZFOqvnXwuhU6ozMZ0z0iXCzqTHuG3Ohjv/ADGx3HmO41qdmv8Abr7G66BIS7j20cFoPYRVb1L0bwbrtybasQ5R3lIH5bh7wOHlWbS7detLXBC323ob6T+W82cBX9Khx7xWrZVesx4YjdZXxLo+gs0Vl1g6U3Gwhi9s9YBu69kb/Ep/b4VoNsvNvvDAegSm30Y907x4jlWSymdfaNELYzXA/ry6y2+0ptxIUhQwUnnXqlzSRuCvu6Zaj2KVarS+qC3J2vd6wI2uIAPbUZdtOT29L2xm3Jbcl2pxtxDaVYS5s8cZ4E5q50VdSaIwQ9ruk24nLlnkQmwMLMkpBJ7EgcR3nFVnTSoPpN3jXKY5BuLc1xbuZBbK0E+qeOCMADPdV+phJs1tmSESJUCO+8j2XHGwSPOoyA00zBgW6zoj2xTq4u2pSFOnJOTkkHmM1FPGHJv90fiR1S5LUcMSVvOfks4TnZSMZyeeN1WwJASAAAAMACoRelLeu5S5oXIQZoxJZQ6UtunGMkDn51KazyGCmuILvQyy64tSltjbQdojA6z9s1J3u3RbbM03cIjQakLmIQ68N6nEqQchR51L/wBjmv7L/wBnjPkGLnG0QNoJznZHYK7z9NIuUWBHkS5H9xWlxtaNlJKhwJ3Gr7o5IaGCHUSukeTGk7KvR4STFQrePWPrKA7eWa8afbRC17qCK2lKEOIZeCUjA4b/AK1L3LTkW5yGJbj0iPMj/wAOSwvZcxzB3YIPZiliabt0S4G4JbWuYpISXnFlSj3nvqu5YK4ZMEVRLK+uBry8hhiQ/EmbKg600VIDgG8E+Z31fMUAAcABVYywmi+CC1Bp1u9Jjvokuw5kRe0xJZ9pGeIxzB7KW0WWREkKl3K4ruMso6tK1NhCW08wlI4Z5nuqcoo3PGAwedkbWcDNLivVFQSeaWoy6362WSOXp8xtkYyEk+srwHE1nd76UpMgqYsrJYbVwfdGVnwTwFNrpnZ0KnZGJoF51LbLDH62e+EZGUNp3uL8E8aynUevLpfithgqhQju6tKvWX/UfhuG6o222m9aqnqWw07KWpWXZTqvUHio/QVpem+j23WfEiaEzJY37Sk+og/yju7TWtRqoWXzIztzt46RS9LaAnXkiRO24UHOQCMLcHcOQ7zWs2u1w7RETFhMpZaTyA3k9pPM0+xSYrJbfO189GiuqMEehilpBS0kaFFFFBAUUUVIBRRRQSFFFFABRRRQAUUUUAFFFFBIUUUVIBRRRUEBRRRQAlNZcOPOjrjyWW3m17ilxIUD5U7pMULKZDWTOb90WR3QX7HIMZe89Q76yD4HiPnVCm2y+aZlbUhh+E4k+q82Tsq8FDdX0ERXJ1hp9BbebS4hW4pUMg1rr1U4rEuUZ50JvMeDJLP0o3WIEtz20TmxuKs7K/luPwq7WrpE09cwlCpRiOn/AA5A2fgeBrhd+jSx3LLkdKoLp35Z9n/Kapt16Mr5EClxi1PaHAIISv4Hd86ZjT2/pi/61ax2a+082+gONLStCuCkkEHzFdM18+Jcvun31J25tvcB3Z2kD57jU5B6TdQRNzymZSf+0Rg/EVR6STWYvJdahL8kbRSis2h9LkZQAmWt1B5qZcCh9qmo3SZpqQnK5bjB7HWlD6Ul0WrtDVdB+S3YoxUKxrDT0gfl3eKfFePrT1F4troy3PjLHc6k/eluEl4L74vyPcUtNhOinhJaP/jFHp0UcZLX+cVGH8BuQ5pMUyXeba2nK58ZI73U/vTF/WGnmP4l3ijwXtfSpUJPpEOcV2ycpCcVT5HSbpqPkNyXZChybaVv8zULN6XGsFMC1rWf1PubI+WaZHT2yfCKO6C8mk7Vc332Y7ZcfdbaSOKlqCR8TWNz+knUMtJS04xESf8AUoyfiahNi96he3CdcFnhnKh+1OWjl/m8C3qV4Rq126R7DbQpDTypryfcjjI/zcKpN26TLzOCkQ0ogNnmj1lkeJ4V6tfRfe5ZSuc4zBbI3g+u54YG4fGrrZujmx2vZceaM14e+/vH+Xh8c1f/AOerrkp/Wm8dGWwLHfNSyOsjx35JVvXIdJ2f8x4+VX2xdFsSNsP3d30pzj1KRhAPjzq+ttoaQENoCEjglIwBXUUqzVTksR4QyFEV3ycI0ZmIyllhpDTadwQgYA8q70YorLlvs0C0UUVBIUUUUAFFFFABRRRUgFFFFABRRRQAUUUUAFFFFABRRRQSFFFFSAUUUUAFFFFABRRRQAUmKWigBMUEUtFQBweYZkN7DzSHEH3VjI+dQU7QmnbgSpdtbbWfeZ9Q/LdVjoxUxnKL4ZRwT7M8mdEdvXkw7hIZPILSFioaR0S3dAJjT4jo5BYUg/Q1rlIRT46m1eRMqIN9GIPdG2p2icwWXgOBQ8Dn44pqvRGpmVYNkfPegpI+tb1ijGaYtbP4RH20TAFaU1GMf9DTR4IoTpPUZ/8Ak00/+Ct/o31P3svhFftl8swVvQ+pncFNlfT/AFlI+9PGejfVDm8wmWh/2jw+2a23FFH3s10kT9tAydjonuzqR6TcIzHaEJKj9qmIfRJbEb5lwkP9qUAIH3rQMUUp6m1+S0aIJ9FfgaG07bwC1bm3FJ4Keys/OpxtpDSAhtCUpHAJGAK60UmU5SeZPI1RiukApaKKqXCiiiggKKKKACiiigkKKKKACiiigAooooAKKKKACiii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7416" name="Picture 8" descr="C:\Users\ustc\Desktop\pseudo\use\401d499caafc41a36b471f251d69cf16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5575" y="91845"/>
            <a:ext cx="1484784" cy="1484784"/>
          </a:xfrm>
          <a:prstGeom prst="rect">
            <a:avLst/>
          </a:prstGeom>
          <a:noFill/>
        </p:spPr>
      </p:pic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2" name="图片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5371" y="293680"/>
            <a:ext cx="201548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副标题 2"/>
          <p:cNvSpPr txBox="1"/>
          <p:nvPr/>
        </p:nvSpPr>
        <p:spPr>
          <a:xfrm>
            <a:off x="188684" y="6376547"/>
            <a:ext cx="8766628" cy="445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 smtClean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State Key Laboratory of Particle Detection and Electronics, USTC</a:t>
            </a:r>
            <a:endParaRPr lang="en-US" altLang="zh-CN" b="1" dirty="0" smtClean="0">
              <a:latin typeface="Segoe UI Semilight" panose="020B0402040204020203" pitchFamily="34" charset="0"/>
              <a:ea typeface="Segoe UI Black" panose="020B0A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80885" y="4895242"/>
            <a:ext cx="65822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14/12/2019, 2</a:t>
            </a:r>
            <a:r>
              <a:rPr lang="en-US" altLang="zh-CN" sz="2800" baseline="30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nd</a:t>
            </a:r>
            <a:r>
              <a:rPr lang="en-US" altLang="zh-CN" sz="2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workshop on CSNS Muon Source Multidisciplinary Applications</a:t>
            </a:r>
            <a:endParaRPr lang="zh-CN" alt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337884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Example for CH</a:t>
            </a:r>
            <a:r>
              <a:rPr lang="en-US" altLang="zh-CN" sz="2400" baseline="-25000" dirty="0" smtClean="0"/>
              <a:t>3</a:t>
            </a:r>
            <a:r>
              <a:rPr lang="en-US" altLang="zh-CN" sz="2400" dirty="0" smtClean="0"/>
              <a:t>NH</a:t>
            </a:r>
            <a:r>
              <a:rPr lang="en-US" altLang="zh-CN" sz="2400" baseline="-25000" dirty="0" smtClean="0"/>
              <a:t>3</a:t>
            </a:r>
            <a:r>
              <a:rPr lang="en-US" altLang="zh-CN" sz="2400" dirty="0" smtClean="0"/>
              <a:t>PbBr</a:t>
            </a:r>
            <a:r>
              <a:rPr lang="en-US" altLang="zh-CN" sz="2400" baseline="-25000" dirty="0" smtClean="0"/>
              <a:t>3</a:t>
            </a:r>
            <a:r>
              <a:rPr lang="en-US" altLang="zh-CN" sz="2400" dirty="0" smtClean="0"/>
              <a:t> :</a:t>
            </a:r>
            <a:endParaRPr lang="zh-CN" altLang="en-US" sz="2400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955998"/>
          </a:xfr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>
            <a:normAutofit fontScale="90000"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</a:rPr>
              <a:t>4. Δ spectrum: a probe of motional narrowing effect and materials defects</a:t>
            </a:r>
            <a:endParaRPr lang="en-US" altLang="zh-CN" sz="3600" b="1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84482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1.Dipolar field for motionless muon (0 K)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413978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2.Muon and other atoms’ path by CPMD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220073" y="1280042"/>
            <a:ext cx="2880318" cy="2941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90171"/>
            <a:ext cx="2289128" cy="174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67544" y="638132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Muon path (10K)</a:t>
            </a:r>
            <a:endParaRPr lang="zh-CN" alt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7020272" y="6381328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 smtClean="0"/>
              <a:t>Pb</a:t>
            </a:r>
            <a:r>
              <a:rPr lang="en-US" altLang="zh-CN" sz="1600" dirty="0" smtClean="0"/>
              <a:t> path (140K)</a:t>
            </a:r>
            <a:endParaRPr lang="zh-CN" altLang="en-US" sz="1600" dirty="0"/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4378" y="4579372"/>
            <a:ext cx="2304256" cy="174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2483768" y="638132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Muon path (140K)</a:t>
            </a:r>
            <a:endParaRPr lang="zh-CN" altLang="en-US" sz="1600" dirty="0"/>
          </a:p>
        </p:txBody>
      </p:sp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9468" y="4566884"/>
            <a:ext cx="2230764" cy="173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4860032" y="6381328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H path (10K)</a:t>
            </a:r>
            <a:endParaRPr lang="zh-CN" altLang="en-US" sz="1600" dirty="0"/>
          </a:p>
        </p:txBody>
      </p:sp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884" y="4579372"/>
            <a:ext cx="2103700" cy="173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" name="表格 29"/>
          <p:cNvGraphicFramePr>
            <a:graphicFrameLocks noGrp="1"/>
          </p:cNvGraphicFramePr>
          <p:nvPr/>
        </p:nvGraphicFramePr>
        <p:xfrm>
          <a:off x="251520" y="2276872"/>
          <a:ext cx="4176464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088232"/>
              </a:tblGrid>
              <a:tr h="375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900" dirty="0" smtClean="0"/>
                        <a:t>Site</a:t>
                      </a:r>
                      <a:endParaRPr lang="zh-CN" altLang="en-US" sz="1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l-GR" altLang="zh-CN" sz="1900" dirty="0" smtClean="0">
                          <a:latin typeface="+mn-lt"/>
                          <a:cs typeface="Calibri" panose="020F0502020204030204"/>
                        </a:rPr>
                        <a:t>Δ</a:t>
                      </a:r>
                      <a:r>
                        <a:rPr lang="en-US" altLang="zh-CN" sz="1900" dirty="0" smtClean="0">
                          <a:latin typeface="+mn-lt"/>
                          <a:cs typeface="Calibri" panose="020F0502020204030204"/>
                        </a:rPr>
                        <a:t> (</a:t>
                      </a:r>
                      <a:r>
                        <a:rPr lang="el-GR" altLang="zh-CN" sz="1900" dirty="0" smtClean="0">
                          <a:latin typeface="+mn-lt"/>
                          <a:cs typeface="Calibri" panose="020F0502020204030204"/>
                        </a:rPr>
                        <a:t>μ</a:t>
                      </a:r>
                      <a:r>
                        <a:rPr lang="en-US" altLang="zh-CN" sz="1900" dirty="0" smtClean="0">
                          <a:latin typeface="+mn-lt"/>
                          <a:cs typeface="Calibri" panose="020F0502020204030204"/>
                        </a:rPr>
                        <a:t>s</a:t>
                      </a:r>
                      <a:r>
                        <a:rPr lang="en-US" altLang="zh-CN" sz="1900" baseline="30000" dirty="0" smtClean="0">
                          <a:latin typeface="+mn-lt"/>
                          <a:cs typeface="Calibri" panose="020F0502020204030204"/>
                        </a:rPr>
                        <a:t>-1</a:t>
                      </a:r>
                      <a:r>
                        <a:rPr lang="en-US" altLang="zh-CN" sz="1900" dirty="0" smtClean="0">
                          <a:latin typeface="+mn-lt"/>
                          <a:cs typeface="Calibri" panose="020F0502020204030204"/>
                        </a:rPr>
                        <a:t>)</a:t>
                      </a:r>
                      <a:endParaRPr lang="zh-CN" altLang="en-US" sz="1900" dirty="0" smtClean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900" dirty="0" smtClean="0"/>
                        <a:t>Candidate site</a:t>
                      </a:r>
                      <a:endParaRPr lang="en-US" altLang="zh-CN" sz="1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900" dirty="0" smtClean="0"/>
                        <a:t>0.653</a:t>
                      </a:r>
                      <a:endParaRPr lang="zh-CN" altLang="en-US" sz="1900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en-US" altLang="zh-CN" sz="1900" dirty="0" smtClean="0"/>
                        <a:t>Local site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900" dirty="0" smtClean="0"/>
                        <a:t>0.519</a:t>
                      </a:r>
                      <a:endParaRPr lang="zh-CN" altLang="en-US" sz="1900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900" dirty="0" err="1" smtClean="0"/>
                        <a:t>Pb</a:t>
                      </a:r>
                      <a:r>
                        <a:rPr lang="en-US" altLang="zh-CN" sz="1900" dirty="0" smtClean="0"/>
                        <a:t> site (no</a:t>
                      </a:r>
                      <a:r>
                        <a:rPr lang="en-US" altLang="zh-CN" sz="1900" baseline="0" dirty="0" smtClean="0"/>
                        <a:t> relax)</a:t>
                      </a:r>
                      <a:endParaRPr lang="zh-CN" altLang="en-US" sz="1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900" dirty="0" smtClean="0"/>
                        <a:t>0.082</a:t>
                      </a:r>
                      <a:endParaRPr lang="zh-CN" altLang="en-US" sz="1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51520" y="3789041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Only H and Br have higher magnetic moment.</a:t>
            </a:r>
            <a:endParaRPr lang="zh-CN" altLang="en-US" sz="1400" dirty="0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8" grpId="0"/>
      <p:bldP spid="19" grpId="0"/>
      <p:bldP spid="22" grpId="0"/>
      <p:bldP spid="24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340768"/>
            <a:ext cx="3721374" cy="2736304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73084"/>
          </a:xfr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>
            <a:normAutofit fontScale="90000"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</a:rPr>
              <a:t>4. Δ spectrum: a probe of motional narrowing effect and materials defects</a:t>
            </a:r>
            <a:endParaRPr lang="en-US" altLang="zh-CN" sz="3600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41277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3.Experiment data analysis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323528" y="1915992"/>
          <a:ext cx="2592288" cy="144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工作表" r:id="rId2" imgW="2768600" imgH="1651000" progId="Excel.Sheet.12">
                  <p:embed/>
                </p:oleObj>
              </mc:Choice>
              <mc:Fallback>
                <p:oleObj name="工作表" r:id="rId2" imgW="2768600" imgH="1651000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915992"/>
                        <a:ext cx="2592288" cy="144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9512" y="3594503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1600" dirty="0" smtClean="0">
                <a:latin typeface="Calibri" panose="020F0502020204030204"/>
                <a:cs typeface="Calibri" panose="020F0502020204030204"/>
              </a:rPr>
              <a:t>Δ</a:t>
            </a:r>
            <a:r>
              <a:rPr lang="en-US" altLang="zh-CN" sz="1600" dirty="0" smtClean="0">
                <a:latin typeface="Calibri" panose="020F0502020204030204"/>
                <a:cs typeface="Calibri" panose="020F0502020204030204"/>
              </a:rPr>
              <a:t> with motional narrowing at candidate muon site.</a:t>
            </a:r>
            <a:endParaRPr lang="zh-CN" alt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716016" y="5733256"/>
            <a:ext cx="4104456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altLang="zh-CN" sz="1400" dirty="0" smtClean="0">
                <a:latin typeface="Calibri" panose="020F0502020204030204"/>
                <a:cs typeface="Calibri" panose="020F0502020204030204"/>
              </a:rPr>
              <a:t>Δ</a:t>
            </a:r>
            <a:r>
              <a:rPr lang="en-US" altLang="zh-CN" sz="1400" dirty="0" smtClean="0">
                <a:latin typeface="Calibri" panose="020F0502020204030204"/>
                <a:cs typeface="Calibri" panose="020F0502020204030204"/>
              </a:rPr>
              <a:t>: </a:t>
            </a:r>
            <a:r>
              <a:rPr lang="en-US" altLang="zh-CN" sz="1400" dirty="0" smtClean="0"/>
              <a:t>Combination of motional narrowing effect and vacancies concentration increasing.</a:t>
            </a:r>
            <a:endParaRPr lang="zh-CN" altLang="en-US" sz="1400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251520" y="4653136"/>
          <a:ext cx="4176464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088232"/>
              </a:tblGrid>
              <a:tr h="375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900" dirty="0" smtClean="0"/>
                        <a:t>Site</a:t>
                      </a:r>
                      <a:endParaRPr lang="zh-CN" altLang="en-US" sz="1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l-GR" altLang="zh-CN" sz="1900" dirty="0" smtClean="0">
                          <a:latin typeface="+mn-lt"/>
                          <a:cs typeface="Calibri" panose="020F0502020204030204"/>
                        </a:rPr>
                        <a:t>Δ</a:t>
                      </a:r>
                      <a:r>
                        <a:rPr lang="en-US" altLang="zh-CN" sz="1900" dirty="0" smtClean="0">
                          <a:latin typeface="+mn-lt"/>
                          <a:cs typeface="Calibri" panose="020F0502020204030204"/>
                        </a:rPr>
                        <a:t> (</a:t>
                      </a:r>
                      <a:r>
                        <a:rPr lang="el-GR" altLang="zh-CN" sz="1900" dirty="0" smtClean="0">
                          <a:latin typeface="+mn-lt"/>
                          <a:cs typeface="Calibri" panose="020F0502020204030204"/>
                        </a:rPr>
                        <a:t>μ</a:t>
                      </a:r>
                      <a:r>
                        <a:rPr lang="en-US" altLang="zh-CN" sz="1900" dirty="0" smtClean="0">
                          <a:latin typeface="+mn-lt"/>
                          <a:cs typeface="Calibri" panose="020F0502020204030204"/>
                        </a:rPr>
                        <a:t>s</a:t>
                      </a:r>
                      <a:r>
                        <a:rPr lang="en-US" altLang="zh-CN" sz="1900" baseline="30000" dirty="0" smtClean="0">
                          <a:latin typeface="+mn-lt"/>
                          <a:cs typeface="Calibri" panose="020F0502020204030204"/>
                        </a:rPr>
                        <a:t>-1</a:t>
                      </a:r>
                      <a:r>
                        <a:rPr lang="en-US" altLang="zh-CN" sz="1900" dirty="0" smtClean="0">
                          <a:latin typeface="+mn-lt"/>
                          <a:cs typeface="Calibri" panose="020F0502020204030204"/>
                        </a:rPr>
                        <a:t>)</a:t>
                      </a:r>
                      <a:endParaRPr lang="zh-CN" altLang="en-US" sz="1900" dirty="0" smtClean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900" dirty="0" smtClean="0"/>
                        <a:t>Candidate site</a:t>
                      </a:r>
                      <a:endParaRPr lang="en-US" altLang="zh-CN" sz="1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900" dirty="0" smtClean="0"/>
                        <a:t>0.653</a:t>
                      </a:r>
                      <a:endParaRPr lang="zh-CN" altLang="en-US" sz="1900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en-US" altLang="zh-CN" sz="1900" dirty="0" smtClean="0"/>
                        <a:t>Local site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900" dirty="0" smtClean="0"/>
                        <a:t>0.519</a:t>
                      </a:r>
                      <a:endParaRPr lang="zh-CN" altLang="en-US" sz="1900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900" dirty="0" err="1" smtClean="0"/>
                        <a:t>Pb</a:t>
                      </a:r>
                      <a:r>
                        <a:rPr lang="en-US" altLang="zh-CN" sz="1900" dirty="0" smtClean="0"/>
                        <a:t> site (no</a:t>
                      </a:r>
                      <a:r>
                        <a:rPr lang="en-US" altLang="zh-CN" sz="1900" baseline="0" dirty="0" smtClean="0"/>
                        <a:t> relax)</a:t>
                      </a:r>
                      <a:endParaRPr lang="zh-CN" altLang="en-US" sz="1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900" dirty="0" smtClean="0"/>
                        <a:t>0.082</a:t>
                      </a:r>
                      <a:endParaRPr lang="zh-CN" altLang="en-US" sz="1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任意多边形 13"/>
          <p:cNvSpPr/>
          <p:nvPr/>
        </p:nvSpPr>
        <p:spPr>
          <a:xfrm>
            <a:off x="4572000" y="1556792"/>
            <a:ext cx="1688592" cy="1636776"/>
          </a:xfrm>
          <a:custGeom>
            <a:avLst/>
            <a:gdLst>
              <a:gd name="connsiteX0" fmla="*/ 141732 w 1688592"/>
              <a:gd name="connsiteY0" fmla="*/ 6096 h 1636776"/>
              <a:gd name="connsiteX1" fmla="*/ 1065276 w 1688592"/>
              <a:gd name="connsiteY1" fmla="*/ 170688 h 1636776"/>
              <a:gd name="connsiteX2" fmla="*/ 1604772 w 1688592"/>
              <a:gd name="connsiteY2" fmla="*/ 957072 h 1636776"/>
              <a:gd name="connsiteX3" fmla="*/ 1568196 w 1688592"/>
              <a:gd name="connsiteY3" fmla="*/ 1606296 h 1636776"/>
              <a:gd name="connsiteX4" fmla="*/ 1229868 w 1688592"/>
              <a:gd name="connsiteY4" fmla="*/ 1139952 h 1636776"/>
              <a:gd name="connsiteX5" fmla="*/ 964692 w 1688592"/>
              <a:gd name="connsiteY5" fmla="*/ 472440 h 1636776"/>
              <a:gd name="connsiteX6" fmla="*/ 461772 w 1688592"/>
              <a:gd name="connsiteY6" fmla="*/ 408432 h 1636776"/>
              <a:gd name="connsiteX7" fmla="*/ 214884 w 1688592"/>
              <a:gd name="connsiteY7" fmla="*/ 207264 h 1636776"/>
              <a:gd name="connsiteX8" fmla="*/ 141732 w 1688592"/>
              <a:gd name="connsiteY8" fmla="*/ 6096 h 163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8592" h="1636776">
                <a:moveTo>
                  <a:pt x="141732" y="6096"/>
                </a:moveTo>
                <a:cubicBezTo>
                  <a:pt x="283464" y="0"/>
                  <a:pt x="821436" y="12192"/>
                  <a:pt x="1065276" y="170688"/>
                </a:cubicBezTo>
                <a:cubicBezTo>
                  <a:pt x="1309116" y="329184"/>
                  <a:pt x="1520952" y="717804"/>
                  <a:pt x="1604772" y="957072"/>
                </a:cubicBezTo>
                <a:cubicBezTo>
                  <a:pt x="1688592" y="1196340"/>
                  <a:pt x="1630680" y="1575816"/>
                  <a:pt x="1568196" y="1606296"/>
                </a:cubicBezTo>
                <a:cubicBezTo>
                  <a:pt x="1505712" y="1636776"/>
                  <a:pt x="1330452" y="1328928"/>
                  <a:pt x="1229868" y="1139952"/>
                </a:cubicBezTo>
                <a:cubicBezTo>
                  <a:pt x="1129284" y="950976"/>
                  <a:pt x="1092708" y="594360"/>
                  <a:pt x="964692" y="472440"/>
                </a:cubicBezTo>
                <a:cubicBezTo>
                  <a:pt x="836676" y="350520"/>
                  <a:pt x="586740" y="452628"/>
                  <a:pt x="461772" y="408432"/>
                </a:cubicBezTo>
                <a:cubicBezTo>
                  <a:pt x="336804" y="364236"/>
                  <a:pt x="266700" y="274320"/>
                  <a:pt x="214884" y="207264"/>
                </a:cubicBezTo>
                <a:cubicBezTo>
                  <a:pt x="163068" y="140208"/>
                  <a:pt x="0" y="12192"/>
                  <a:pt x="141732" y="6096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>
            <a:stCxn id="14" idx="6"/>
          </p:cNvCxnSpPr>
          <p:nvPr/>
        </p:nvCxnSpPr>
        <p:spPr>
          <a:xfrm>
            <a:off x="5033772" y="1965224"/>
            <a:ext cx="618348" cy="3768032"/>
          </a:xfrm>
          <a:prstGeom prst="line">
            <a:avLst/>
          </a:prstGeom>
          <a:ln w="34925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任意多边形 18"/>
          <p:cNvSpPr/>
          <p:nvPr/>
        </p:nvSpPr>
        <p:spPr>
          <a:xfrm>
            <a:off x="6146292" y="2575560"/>
            <a:ext cx="859536" cy="797052"/>
          </a:xfrm>
          <a:custGeom>
            <a:avLst/>
            <a:gdLst>
              <a:gd name="connsiteX0" fmla="*/ 144780 w 859536"/>
              <a:gd name="connsiteY0" fmla="*/ 414528 h 797052"/>
              <a:gd name="connsiteX1" fmla="*/ 501396 w 859536"/>
              <a:gd name="connsiteY1" fmla="*/ 204216 h 797052"/>
              <a:gd name="connsiteX2" fmla="*/ 702564 w 859536"/>
              <a:gd name="connsiteY2" fmla="*/ 12192 h 797052"/>
              <a:gd name="connsiteX3" fmla="*/ 858012 w 859536"/>
              <a:gd name="connsiteY3" fmla="*/ 131064 h 797052"/>
              <a:gd name="connsiteX4" fmla="*/ 693420 w 859536"/>
              <a:gd name="connsiteY4" fmla="*/ 441960 h 797052"/>
              <a:gd name="connsiteX5" fmla="*/ 108204 w 859536"/>
              <a:gd name="connsiteY5" fmla="*/ 771144 h 797052"/>
              <a:gd name="connsiteX6" fmla="*/ 44196 w 859536"/>
              <a:gd name="connsiteY6" fmla="*/ 597408 h 797052"/>
              <a:gd name="connsiteX7" fmla="*/ 144780 w 859536"/>
              <a:gd name="connsiteY7" fmla="*/ 414528 h 79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9536" h="797052">
                <a:moveTo>
                  <a:pt x="144780" y="414528"/>
                </a:moveTo>
                <a:cubicBezTo>
                  <a:pt x="220980" y="348996"/>
                  <a:pt x="408432" y="271272"/>
                  <a:pt x="501396" y="204216"/>
                </a:cubicBezTo>
                <a:cubicBezTo>
                  <a:pt x="594360" y="137160"/>
                  <a:pt x="643128" y="24384"/>
                  <a:pt x="702564" y="12192"/>
                </a:cubicBezTo>
                <a:cubicBezTo>
                  <a:pt x="762000" y="0"/>
                  <a:pt x="859536" y="59436"/>
                  <a:pt x="858012" y="131064"/>
                </a:cubicBezTo>
                <a:cubicBezTo>
                  <a:pt x="856488" y="202692"/>
                  <a:pt x="818388" y="335280"/>
                  <a:pt x="693420" y="441960"/>
                </a:cubicBezTo>
                <a:cubicBezTo>
                  <a:pt x="568452" y="548640"/>
                  <a:pt x="216408" y="745236"/>
                  <a:pt x="108204" y="771144"/>
                </a:cubicBezTo>
                <a:cubicBezTo>
                  <a:pt x="0" y="797052"/>
                  <a:pt x="39624" y="656844"/>
                  <a:pt x="44196" y="597408"/>
                </a:cubicBezTo>
                <a:cubicBezTo>
                  <a:pt x="48768" y="537972"/>
                  <a:pt x="68580" y="480060"/>
                  <a:pt x="144780" y="414528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>
            <a:off x="6966204" y="2450592"/>
            <a:ext cx="740664" cy="905256"/>
          </a:xfrm>
          <a:custGeom>
            <a:avLst/>
            <a:gdLst>
              <a:gd name="connsiteX0" fmla="*/ 65532 w 740664"/>
              <a:gd name="connsiteY0" fmla="*/ 82296 h 905256"/>
              <a:gd name="connsiteX1" fmla="*/ 47244 w 740664"/>
              <a:gd name="connsiteY1" fmla="*/ 320040 h 905256"/>
              <a:gd name="connsiteX2" fmla="*/ 348996 w 740664"/>
              <a:gd name="connsiteY2" fmla="*/ 813816 h 905256"/>
              <a:gd name="connsiteX3" fmla="*/ 687324 w 740664"/>
              <a:gd name="connsiteY3" fmla="*/ 868680 h 905256"/>
              <a:gd name="connsiteX4" fmla="*/ 669036 w 740664"/>
              <a:gd name="connsiteY4" fmla="*/ 640080 h 905256"/>
              <a:gd name="connsiteX5" fmla="*/ 257556 w 740664"/>
              <a:gd name="connsiteY5" fmla="*/ 91440 h 905256"/>
              <a:gd name="connsiteX6" fmla="*/ 65532 w 740664"/>
              <a:gd name="connsiteY6" fmla="*/ 82296 h 90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664" h="905256">
                <a:moveTo>
                  <a:pt x="65532" y="82296"/>
                </a:moveTo>
                <a:cubicBezTo>
                  <a:pt x="30480" y="120396"/>
                  <a:pt x="0" y="198120"/>
                  <a:pt x="47244" y="320040"/>
                </a:cubicBezTo>
                <a:cubicBezTo>
                  <a:pt x="94488" y="441960"/>
                  <a:pt x="242316" y="722376"/>
                  <a:pt x="348996" y="813816"/>
                </a:cubicBezTo>
                <a:cubicBezTo>
                  <a:pt x="455676" y="905256"/>
                  <a:pt x="633984" y="897636"/>
                  <a:pt x="687324" y="868680"/>
                </a:cubicBezTo>
                <a:cubicBezTo>
                  <a:pt x="740664" y="839724"/>
                  <a:pt x="740664" y="769620"/>
                  <a:pt x="669036" y="640080"/>
                </a:cubicBezTo>
                <a:cubicBezTo>
                  <a:pt x="597408" y="510540"/>
                  <a:pt x="358140" y="182880"/>
                  <a:pt x="257556" y="91440"/>
                </a:cubicBezTo>
                <a:cubicBezTo>
                  <a:pt x="156972" y="0"/>
                  <a:pt x="100584" y="44196"/>
                  <a:pt x="65532" y="8229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6300192" y="4149080"/>
            <a:ext cx="2520280" cy="138499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kern="0" dirty="0" smtClean="0">
                <a:cs typeface="Times New Roman" panose="02020603050405020304"/>
              </a:rPr>
              <a:t>Orthorhombic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phase and cubic phase: The component of muon sites at local sites changes by temperature, so average </a:t>
            </a:r>
            <a:r>
              <a:rPr lang="el-GR" altLang="zh-CN" sz="1400" dirty="0" smtClean="0">
                <a:latin typeface="Calibri" panose="020F0502020204030204"/>
                <a:cs typeface="Calibri" panose="020F0502020204030204"/>
              </a:rPr>
              <a:t>Δ</a:t>
            </a:r>
            <a:r>
              <a:rPr lang="en-US" altLang="zh-CN" sz="1400" dirty="0" smtClean="0">
                <a:latin typeface="Calibri" panose="020F0502020204030204"/>
                <a:cs typeface="Calibri" panose="020F0502020204030204"/>
              </a:rPr>
              <a:t> may increase or decrease. Further calculation needed to confirm it.</a:t>
            </a:r>
            <a:endParaRPr lang="en-US" altLang="zh-CN" sz="1400" dirty="0" smtClean="0"/>
          </a:p>
        </p:txBody>
      </p:sp>
      <p:cxnSp>
        <p:nvCxnSpPr>
          <p:cNvPr id="25" name="直接连接符 24"/>
          <p:cNvCxnSpPr>
            <a:endCxn id="21" idx="0"/>
          </p:cNvCxnSpPr>
          <p:nvPr/>
        </p:nvCxnSpPr>
        <p:spPr>
          <a:xfrm>
            <a:off x="6732240" y="3140968"/>
            <a:ext cx="828092" cy="1008112"/>
          </a:xfrm>
          <a:prstGeom prst="line">
            <a:avLst/>
          </a:prstGeom>
          <a:ln w="349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stCxn id="20" idx="2"/>
            <a:endCxn id="21" idx="0"/>
          </p:cNvCxnSpPr>
          <p:nvPr/>
        </p:nvCxnSpPr>
        <p:spPr>
          <a:xfrm>
            <a:off x="7315200" y="3264408"/>
            <a:ext cx="245132" cy="884672"/>
          </a:xfrm>
          <a:prstGeom prst="line">
            <a:avLst/>
          </a:prstGeom>
          <a:ln w="349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1" animBg="1"/>
      <p:bldP spid="14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78099"/>
          </a:xfr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</a:rPr>
              <a:t>5. Summarize and work planning</a:t>
            </a:r>
            <a:endParaRPr lang="en-US" altLang="zh-CN" sz="3600" b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715" y="1296700"/>
            <a:ext cx="8568952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</a:rPr>
              <a:t>We can do:</a:t>
            </a:r>
            <a:endParaRPr lang="en-US" altLang="zh-CN" sz="2400" b="1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/>
              <a:t>Diffusion behavior analysis from NEB calculation and </a:t>
            </a:r>
            <a:r>
              <a:rPr lang="el-GR" altLang="zh-CN" dirty="0" smtClean="0"/>
              <a:t>ν</a:t>
            </a:r>
            <a:r>
              <a:rPr lang="en-US" altLang="zh-CN" dirty="0" smtClean="0"/>
              <a:t> spectrum;</a:t>
            </a:r>
            <a:endParaRPr lang="en-US" altLang="zh-CN" dirty="0" smtClean="0"/>
          </a:p>
          <a:p>
            <a:r>
              <a:rPr lang="en-US" altLang="zh-CN" dirty="0" smtClean="0"/>
              <a:t>Dipolar field calculation to ensure muon sites and whether muon is caught by vacancies;</a:t>
            </a:r>
            <a:endParaRPr lang="en-US" altLang="zh-CN" dirty="0" smtClean="0"/>
          </a:p>
          <a:p>
            <a:r>
              <a:rPr lang="en-US" altLang="zh-CN" dirty="0" smtClean="0"/>
              <a:t>Use CPMD to study motional narrowing effect at specified lattice and temperature.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sz="2400" b="1" dirty="0" smtClean="0">
                <a:solidFill>
                  <a:srgbClr val="0070C0"/>
                </a:solidFill>
              </a:rPr>
              <a:t>We are doing:</a:t>
            </a:r>
            <a:endParaRPr lang="en-US" altLang="zh-CN" sz="2400" b="1" dirty="0" smtClean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/>
              <a:t>Finish a complete calculation for </a:t>
            </a:r>
            <a:r>
              <a:rPr lang="el-GR" altLang="zh-CN" dirty="0" smtClean="0">
                <a:latin typeface="Calibri" panose="020F0502020204030204"/>
                <a:cs typeface="Calibri" panose="020F0502020204030204"/>
              </a:rPr>
              <a:t>Δ</a:t>
            </a:r>
            <a:r>
              <a:rPr lang="en-US" altLang="zh-CN" dirty="0" smtClean="0"/>
              <a:t>, including motional narrowing in the case of local sites and some vacancies;</a:t>
            </a:r>
            <a:endParaRPr lang="en-US" altLang="zh-CN" dirty="0" smtClean="0"/>
          </a:p>
          <a:p>
            <a:r>
              <a:rPr lang="en-US" altLang="zh-CN" dirty="0" smtClean="0"/>
              <a:t>Defects concentration analysis via </a:t>
            </a:r>
            <a:r>
              <a:rPr lang="el-GR" altLang="zh-CN" dirty="0" smtClean="0"/>
              <a:t>ν</a:t>
            </a:r>
            <a:r>
              <a:rPr lang="en-US" altLang="zh-CN" dirty="0" smtClean="0"/>
              <a:t> (for atoms can diffuse), or via </a:t>
            </a:r>
            <a:r>
              <a:rPr lang="el-GR" altLang="zh-CN" dirty="0" smtClean="0">
                <a:latin typeface="Calibri" panose="020F0502020204030204"/>
                <a:cs typeface="Calibri" panose="020F0502020204030204"/>
              </a:rPr>
              <a:t>Δ</a:t>
            </a:r>
            <a:r>
              <a:rPr lang="en-US" altLang="zh-CN" dirty="0" smtClean="0">
                <a:latin typeface="Calibri" panose="020F0502020204030204"/>
                <a:cs typeface="Calibri" panose="020F0502020204030204"/>
              </a:rPr>
              <a:t> (for vacancies can capture muon), needs further study of capture rate </a:t>
            </a:r>
            <a:r>
              <a:rPr lang="el-GR" altLang="zh-CN" dirty="0" smtClean="0">
                <a:latin typeface="Calibri" panose="020F0502020204030204"/>
                <a:cs typeface="Calibri" panose="020F0502020204030204"/>
              </a:rPr>
              <a:t>λ</a:t>
            </a:r>
            <a:r>
              <a:rPr lang="en-US" altLang="zh-CN" dirty="0" smtClean="0">
                <a:latin typeface="Calibri" panose="020F0502020204030204"/>
                <a:cs typeface="Calibri" panose="020F0502020204030204"/>
              </a:rPr>
              <a:t>.</a:t>
            </a:r>
            <a:endParaRPr lang="en-US" altLang="zh-CN" dirty="0" smtClean="0">
              <a:latin typeface="Calibri" panose="020F0502020204030204"/>
              <a:cs typeface="Calibri" panose="020F0502020204030204"/>
            </a:endParaRPr>
          </a:p>
          <a:p>
            <a:endParaRPr lang="en-US" altLang="zh-CN" dirty="0" smtClean="0">
              <a:latin typeface="Calibri" panose="020F0502020204030204"/>
              <a:cs typeface="Calibri" panose="020F0502020204030204"/>
            </a:endParaRPr>
          </a:p>
          <a:p>
            <a:r>
              <a:rPr lang="en-US" altLang="zh-CN" sz="2400" b="1" dirty="0" smtClean="0">
                <a:solidFill>
                  <a:srgbClr val="0070C0"/>
                </a:solidFill>
                <a:latin typeface="Calibri" panose="020F0502020204030204"/>
                <a:cs typeface="Calibri" panose="020F0502020204030204"/>
              </a:rPr>
              <a:t>Further planning:</a:t>
            </a:r>
            <a:endParaRPr lang="en-US" altLang="zh-CN" sz="2400" b="1" dirty="0" smtClean="0">
              <a:solidFill>
                <a:srgbClr val="0070C0"/>
              </a:solidFill>
              <a:latin typeface="Calibri" panose="020F0502020204030204"/>
              <a:cs typeface="Calibri" panose="020F0502020204030204"/>
            </a:endParaRPr>
          </a:p>
          <a:p>
            <a:endParaRPr lang="en-US" altLang="zh-CN" dirty="0" smtClean="0">
              <a:latin typeface="Calibri" panose="020F0502020204030204"/>
              <a:cs typeface="Calibri" panose="020F0502020204030204"/>
            </a:endParaRPr>
          </a:p>
          <a:p>
            <a:r>
              <a:rPr lang="en-US" altLang="zh-CN" dirty="0" smtClean="0">
                <a:latin typeface="Calibri" panose="020F0502020204030204"/>
                <a:cs typeface="Calibri" panose="020F0502020204030204"/>
              </a:rPr>
              <a:t>Develope an easy doing method to analyze atom's diffusion and defects' concentration, later for atomic case.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2132856"/>
            <a:ext cx="79928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0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 for listening!</a:t>
            </a:r>
            <a:endParaRPr lang="zh-CN" altLang="en-US" sz="50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827584" y="3933056"/>
            <a:ext cx="74168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References: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[1] Research progress of a prototype </a:t>
            </a:r>
            <a:r>
              <a:rPr lang="en-US" altLang="zh-CN" dirty="0" err="1" smtClean="0"/>
              <a:t>μSR</a:t>
            </a:r>
            <a:r>
              <a:rPr lang="en-US" altLang="zh-CN" dirty="0" smtClean="0"/>
              <a:t> spectrometer and future plan of </a:t>
            </a:r>
            <a:r>
              <a:rPr lang="en-US" altLang="zh-CN" dirty="0" err="1" smtClean="0"/>
              <a:t>EMuS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Bangjiao</a:t>
            </a:r>
            <a:r>
              <a:rPr lang="en-US" altLang="zh-CN" dirty="0" smtClean="0"/>
              <a:t> Ye, </a:t>
            </a:r>
            <a:r>
              <a:rPr lang="en-US" altLang="zh-CN" dirty="0" err="1" smtClean="0"/>
              <a:t>Hao</a:t>
            </a:r>
            <a:r>
              <a:rPr lang="en-US" altLang="zh-CN" dirty="0" smtClean="0"/>
              <a:t> Liang and </a:t>
            </a:r>
            <a:r>
              <a:rPr lang="en-US" altLang="zh-CN" dirty="0" err="1" smtClean="0"/>
              <a:t>Jingyu</a:t>
            </a:r>
            <a:r>
              <a:rPr lang="en-US" altLang="zh-CN" dirty="0" smtClean="0"/>
              <a:t> Tang.</a:t>
            </a:r>
            <a:endParaRPr lang="en-US" altLang="zh-CN" dirty="0" smtClean="0"/>
          </a:p>
          <a:p>
            <a:r>
              <a:rPr lang="en-US" altLang="zh-CN" dirty="0" smtClean="0"/>
              <a:t>[2] Muon Spin Relaxation Functions, Bob </a:t>
            </a:r>
            <a:r>
              <a:rPr lang="en-US" altLang="zh-CN" dirty="0" err="1" smtClean="0"/>
              <a:t>Cywinski</a:t>
            </a:r>
            <a:r>
              <a:rPr lang="en-US" altLang="zh-CN" dirty="0" smtClean="0"/>
              <a:t>, 2005.</a:t>
            </a:r>
            <a:endParaRPr lang="en-US" altLang="zh-CN" dirty="0" smtClean="0"/>
          </a:p>
          <a:p>
            <a:r>
              <a:rPr lang="en-US" altLang="zh-CN" dirty="0" smtClean="0"/>
              <a:t>[3] Using DFT to determine Muon Probe States, Francis Pratt.</a:t>
            </a:r>
            <a:endParaRPr lang="en-US" altLang="zh-CN" dirty="0" smtClean="0"/>
          </a:p>
          <a:p>
            <a:r>
              <a:rPr lang="en-US" altLang="zh-CN" dirty="0" smtClean="0"/>
              <a:t>[4] Computer Simulations for Interpreting </a:t>
            </a:r>
            <a:r>
              <a:rPr lang="en-US" altLang="zh-CN" dirty="0" err="1" smtClean="0"/>
              <a:t>μSR</a:t>
            </a:r>
            <a:r>
              <a:rPr lang="en-US" altLang="zh-CN" dirty="0" smtClean="0"/>
              <a:t> Experiments, Leandro </a:t>
            </a:r>
            <a:r>
              <a:rPr lang="en-US" altLang="zh-CN" dirty="0" err="1" smtClean="0"/>
              <a:t>Librorio</a:t>
            </a:r>
            <a:r>
              <a:rPr lang="en-US" altLang="zh-CN" dirty="0" smtClean="0"/>
              <a:t>.</a:t>
            </a:r>
            <a:endParaRPr lang="en-US" altLang="zh-CN" dirty="0" smtClean="0"/>
          </a:p>
          <a:p>
            <a:r>
              <a:rPr lang="en-US" altLang="zh-CN" dirty="0" smtClean="0"/>
              <a:t>[5] Car–</a:t>
            </a:r>
            <a:r>
              <a:rPr lang="en-US" altLang="zh-CN" dirty="0" err="1" smtClean="0"/>
              <a:t>Parrinello</a:t>
            </a:r>
            <a:r>
              <a:rPr lang="en-US" altLang="zh-CN" dirty="0" smtClean="0"/>
              <a:t> molecular dynamics, </a:t>
            </a:r>
            <a:r>
              <a:rPr lang="en-US" altLang="zh-CN" dirty="0" err="1" smtClean="0"/>
              <a:t>Hutter</a:t>
            </a:r>
            <a:r>
              <a:rPr lang="en-US" altLang="zh-CN" dirty="0" smtClean="0"/>
              <a:t>, Volume 00, January/February 2011, Advanced Review.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27584" y="161812"/>
            <a:ext cx="7704856" cy="1008112"/>
          </a:xfr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>
            <a:norm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</a:rPr>
              <a:t>OUTLINE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914400" y="1844824"/>
            <a:ext cx="8229600" cy="46085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 smtClean="0"/>
              <a:t>ZF-</a:t>
            </a:r>
            <a:r>
              <a:rPr lang="en-US" altLang="zh-CN" sz="2800" dirty="0" err="1" smtClean="0"/>
              <a:t>μSR</a:t>
            </a:r>
            <a:r>
              <a:rPr lang="en-US" altLang="zh-CN" sz="2800" dirty="0" smtClean="0"/>
              <a:t> spectrum and its parameters</a:t>
            </a:r>
            <a:endParaRPr lang="en-US" altLang="zh-CN" sz="2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l"/>
            </a:pPr>
            <a:endParaRPr lang="en-US" altLang="zh-CN" sz="2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 smtClean="0"/>
              <a:t>What can ZF-</a:t>
            </a:r>
            <a:r>
              <a:rPr lang="en-US" altLang="zh-CN" sz="2800" dirty="0" err="1" smtClean="0"/>
              <a:t>μSR</a:t>
            </a:r>
            <a:r>
              <a:rPr lang="en-US" altLang="zh-CN" sz="2800" dirty="0" smtClean="0"/>
              <a:t> do via nuclear interaction</a:t>
            </a:r>
            <a:r>
              <a:rPr lang="en-US" altLang="zh-CN" sz="2800" dirty="0" smtClean="0">
                <a:solidFill>
                  <a:srgbClr val="FF0000"/>
                </a:solidFill>
              </a:rPr>
              <a:t> </a:t>
            </a:r>
            <a:endParaRPr lang="en-US" altLang="zh-CN" sz="2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l"/>
            </a:pPr>
            <a:endParaRPr lang="en-US" altLang="zh-CN" sz="2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 smtClean="0"/>
              <a:t>ν spectrum analysis: atoms’ diffusion behavior</a:t>
            </a:r>
            <a:endParaRPr lang="en-US" altLang="zh-CN" sz="2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l"/>
            </a:pPr>
            <a:endParaRPr lang="en-US" altLang="zh-CN" sz="2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 smtClean="0"/>
              <a:t>Δ spectrum analysis: a probe of motional narrowing effect and materials defects</a:t>
            </a:r>
            <a:endParaRPr lang="en-US" altLang="zh-CN" sz="2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l"/>
            </a:pPr>
            <a:endParaRPr lang="en-US" altLang="zh-CN" sz="2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 smtClean="0"/>
              <a:t>Summarize and work planning </a:t>
            </a:r>
            <a:endParaRPr lang="zh-CN" altLang="en-US" sz="28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31640" y="3933056"/>
            <a:ext cx="6120680" cy="286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57200" y="146875"/>
            <a:ext cx="8229600" cy="778099"/>
          </a:xfr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</a:rPr>
              <a:t>1. ZF-</a:t>
            </a:r>
            <a:r>
              <a:rPr lang="en-US" altLang="zh-CN" sz="3600" b="1" dirty="0" err="1" smtClean="0">
                <a:solidFill>
                  <a:schemeClr val="bg1"/>
                </a:solidFill>
              </a:rPr>
              <a:t>μSR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 spectrum and its parameters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Kazan0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96752"/>
            <a:ext cx="2880320" cy="24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24744"/>
            <a:ext cx="28083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236296" y="342900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[1]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78099"/>
          </a:xfr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</a:rPr>
              <a:t>1. ZF-</a:t>
            </a:r>
            <a:r>
              <a:rPr lang="en-US" altLang="zh-CN" sz="3600" b="1" dirty="0" err="1" smtClean="0">
                <a:solidFill>
                  <a:schemeClr val="bg1"/>
                </a:solidFill>
              </a:rPr>
              <a:t>μSR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 spectrum and its parameters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786833" y="1730003"/>
          <a:ext cx="40608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1" imgW="2628900" imgH="279400" progId="Equation.DSMT4">
                  <p:embed/>
                </p:oleObj>
              </mc:Choice>
              <mc:Fallback>
                <p:oleObj name="Equation" r:id="rId1" imgW="2628900" imgH="279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833" y="1730003"/>
                        <a:ext cx="406082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786833" y="2234060"/>
          <a:ext cx="27717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3" imgW="1955165" imgH="254000" progId="Equation.DSMT4">
                  <p:embed/>
                </p:oleObj>
              </mc:Choice>
              <mc:Fallback>
                <p:oleObj name="Equation" r:id="rId3" imgW="1955165" imgH="254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833" y="2234060"/>
                        <a:ext cx="2771775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786833" y="2666109"/>
          <a:ext cx="27908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5" imgW="1968500" imgH="254000" progId="Equation.DSMT4">
                  <p:embed/>
                </p:oleObj>
              </mc:Choice>
              <mc:Fallback>
                <p:oleObj name="Equation" r:id="rId5" imgW="1968500" imgH="254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833" y="2666109"/>
                        <a:ext cx="2790825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4774911" y="3141538"/>
          <a:ext cx="27098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7" imgW="1752600" imgH="419100" progId="Equation.DSMT4">
                  <p:embed/>
                </p:oleObj>
              </mc:Choice>
              <mc:Fallback>
                <p:oleObj name="Equation" r:id="rId7" imgW="1752600" imgH="4191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4911" y="3141538"/>
                        <a:ext cx="2709862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997450" y="4502150"/>
            <a:ext cx="36988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70C0"/>
                </a:solidFill>
              </a:rPr>
              <a:t>Atomic case:</a:t>
            </a:r>
            <a:endParaRPr lang="en-US" altLang="zh-CN" sz="2000" b="1" dirty="0" smtClean="0">
              <a:solidFill>
                <a:srgbClr val="0070C0"/>
              </a:solidFill>
            </a:endParaRPr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en-US" altLang="zh-CN" sz="2000" b="1" dirty="0" smtClean="0">
                <a:solidFill>
                  <a:srgbClr val="FF0000"/>
                </a:solidFill>
              </a:rPr>
              <a:t>Nuclear case: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r>
              <a:rPr lang="en-US" altLang="zh-CN" sz="2000" b="1" dirty="0">
                <a:solidFill>
                  <a:srgbClr val="FF0000"/>
                </a:solidFill>
              </a:rPr>
              <a:t>(Atoms' diffusion and vancies analysis)</a:t>
            </a:r>
            <a:endParaRPr lang="en-US" altLang="zh-CN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6644507" y="4578989"/>
          <a:ext cx="2052637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9" imgW="1447165" imgH="203200" progId="Equation.DSMT4">
                  <p:embed/>
                </p:oleObj>
              </mc:Choice>
              <mc:Fallback>
                <p:oleObj name="Equation" r:id="rId9" imgW="1447165" imgH="203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4507" y="4578989"/>
                        <a:ext cx="2052637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6702773" y="5515788"/>
          <a:ext cx="1885950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11" imgW="1333500" imgH="203200" progId="Equation.DSMT4">
                  <p:embed/>
                </p:oleObj>
              </mc:Choice>
              <mc:Fallback>
                <p:oleObj name="Equation" r:id="rId11" imgW="1333500" imgH="203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2773" y="5515788"/>
                        <a:ext cx="1885950" cy="287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1032" name="Picture 8" descr="C:\Users\ustc\Desktop\图片2.bm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5576" y="1196752"/>
            <a:ext cx="3181350" cy="2554287"/>
          </a:xfrm>
          <a:prstGeom prst="rect">
            <a:avLst/>
          </a:prstGeom>
          <a:noFill/>
        </p:spPr>
      </p:pic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629721" y="4290198"/>
          <a:ext cx="3854546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14" imgW="2311400" imgH="431800" progId="Equation.DSMT4">
                  <p:embed/>
                </p:oleObj>
              </mc:Choice>
              <mc:Fallback>
                <p:oleObj name="Equation" r:id="rId14" imgW="2311400" imgH="431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721" y="4290198"/>
                        <a:ext cx="3854546" cy="72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667843" y="5082286"/>
          <a:ext cx="2254987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16" imgW="1078865" imgH="241300" progId="Equation.DSMT4">
                  <p:embed/>
                </p:oleObj>
              </mc:Choice>
              <mc:Fallback>
                <p:oleObj name="Equation" r:id="rId16" imgW="1078865" imgH="2413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843" y="5082286"/>
                        <a:ext cx="2254987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667842" y="5586342"/>
          <a:ext cx="3643215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18" imgW="1828800" imgH="469900" progId="Equation.DSMT4">
                  <p:embed/>
                </p:oleObj>
              </mc:Choice>
              <mc:Fallback>
                <p:oleObj name="Equation" r:id="rId18" imgW="1828800" imgH="4699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842" y="5586342"/>
                        <a:ext cx="3643215" cy="936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635896" y="350100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[2]</a:t>
            </a:r>
            <a:endParaRPr lang="zh-CN" altLang="en-US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24936" cy="778099"/>
          </a:xfr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>
            <a:normAutofit fontScale="90000"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</a:rPr>
              <a:t>2.What can ZF-</a:t>
            </a:r>
            <a:r>
              <a:rPr lang="en-US" altLang="zh-CN" sz="3600" b="1" dirty="0" err="1" smtClean="0">
                <a:solidFill>
                  <a:schemeClr val="bg1"/>
                </a:solidFill>
              </a:rPr>
              <a:t>μSR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 do via nuclear interaction </a:t>
            </a:r>
            <a:endParaRPr lang="en-US" altLang="zh-CN" sz="3600" b="1" dirty="0" smtClean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860032" y="1213768"/>
            <a:ext cx="2457450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042942" y="1374800"/>
          <a:ext cx="1143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Equation" r:id="rId2" imgW="114300" imgH="127000" progId="Equation.DSMT4">
                  <p:embed/>
                </p:oleObj>
              </mc:Choice>
              <mc:Fallback>
                <p:oleObj name="Equation" r:id="rId2" imgW="114300" imgH="127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2942" y="1374800"/>
                        <a:ext cx="114300" cy="12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5979046" y="1374800"/>
          <a:ext cx="1143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Equation" r:id="rId4" imgW="114300" imgH="127000" progId="Equation.DSMT4">
                  <p:embed/>
                </p:oleObj>
              </mc:Choice>
              <mc:Fallback>
                <p:oleObj name="Equation" r:id="rId4" imgW="114300" imgH="127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9046" y="1374800"/>
                        <a:ext cx="114300" cy="12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6915150" y="1374800"/>
          <a:ext cx="1143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quation" r:id="rId6" imgW="114300" imgH="127000" progId="Equation.DSMT4">
                  <p:embed/>
                </p:oleObj>
              </mc:Choice>
              <mc:Fallback>
                <p:oleObj name="Equation" r:id="rId6" imgW="114300" imgH="127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5150" y="1374800"/>
                        <a:ext cx="114300" cy="12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5979046" y="2022872"/>
          <a:ext cx="1143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Equation" r:id="rId7" imgW="114300" imgH="127000" progId="Equation.DSMT4">
                  <p:embed/>
                </p:oleObj>
              </mc:Choice>
              <mc:Fallback>
                <p:oleObj name="Equation" r:id="rId7" imgW="114300" imgH="127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9046" y="2022872"/>
                        <a:ext cx="114300" cy="12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/>
        </p:nvGraphicFramePr>
        <p:xfrm>
          <a:off x="5042942" y="2022872"/>
          <a:ext cx="1143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Equation" r:id="rId8" imgW="114300" imgH="127000" progId="Equation.DSMT4">
                  <p:embed/>
                </p:oleObj>
              </mc:Choice>
              <mc:Fallback>
                <p:oleObj name="Equation" r:id="rId8" imgW="114300" imgH="1270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2942" y="2022872"/>
                        <a:ext cx="114300" cy="12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/>
        </p:nvGraphicFramePr>
        <p:xfrm>
          <a:off x="6987158" y="2022872"/>
          <a:ext cx="1143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Equation" r:id="rId9" imgW="114300" imgH="127000" progId="Equation.DSMT4">
                  <p:embed/>
                </p:oleObj>
              </mc:Choice>
              <mc:Fallback>
                <p:oleObj name="Equation" r:id="rId9" imgW="114300" imgH="1270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7158" y="2022872"/>
                        <a:ext cx="114300" cy="12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/>
        </p:nvGraphicFramePr>
        <p:xfrm>
          <a:off x="5042942" y="2670944"/>
          <a:ext cx="1143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Equation" r:id="rId10" imgW="114300" imgH="127000" progId="Equation.DSMT4">
                  <p:embed/>
                </p:oleObj>
              </mc:Choice>
              <mc:Fallback>
                <p:oleObj name="Equation" r:id="rId10" imgW="114300" imgH="1270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2942" y="2670944"/>
                        <a:ext cx="114300" cy="12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/>
          <p:cNvGraphicFramePr>
            <a:graphicFrameLocks noChangeAspect="1"/>
          </p:cNvGraphicFramePr>
          <p:nvPr/>
        </p:nvGraphicFramePr>
        <p:xfrm>
          <a:off x="5979046" y="2670944"/>
          <a:ext cx="1143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Equation" r:id="rId11" imgW="114300" imgH="127000" progId="Equation.DSMT4">
                  <p:embed/>
                </p:oleObj>
              </mc:Choice>
              <mc:Fallback>
                <p:oleObj name="Equation" r:id="rId11" imgW="114300" imgH="1270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9046" y="2670944"/>
                        <a:ext cx="114300" cy="12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/>
        </p:nvGraphicFramePr>
        <p:xfrm>
          <a:off x="6944866" y="2670944"/>
          <a:ext cx="1143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Equation" r:id="rId12" imgW="114300" imgH="127000" progId="Equation.DSMT4">
                  <p:embed/>
                </p:oleObj>
              </mc:Choice>
              <mc:Fallback>
                <p:oleObj name="Equation" r:id="rId12" imgW="114300" imgH="1270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4866" y="2670944"/>
                        <a:ext cx="114300" cy="12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曲线连接符 16"/>
          <p:cNvCxnSpPr/>
          <p:nvPr/>
        </p:nvCxnSpPr>
        <p:spPr>
          <a:xfrm>
            <a:off x="6051054" y="1446808"/>
            <a:ext cx="936104" cy="57606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02982" y="1446809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1400" dirty="0" smtClean="0"/>
              <a:t>μ</a:t>
            </a:r>
            <a:r>
              <a:rPr lang="en-US" altLang="zh-CN" sz="1400" baseline="30000" dirty="0" smtClean="0"/>
              <a:t>+</a:t>
            </a:r>
            <a:endParaRPr lang="zh-CN" altLang="en-US" sz="1400" baseline="30000" dirty="0"/>
          </a:p>
        </p:txBody>
      </p:sp>
      <p:cxnSp>
        <p:nvCxnSpPr>
          <p:cNvPr id="19" name="直接箭头连接符 18"/>
          <p:cNvCxnSpPr/>
          <p:nvPr/>
        </p:nvCxnSpPr>
        <p:spPr>
          <a:xfrm>
            <a:off x="5591283" y="1799704"/>
            <a:ext cx="0" cy="7003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35775" y="1213768"/>
            <a:ext cx="248013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719572" y="335763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b="1" dirty="0" smtClean="0">
                <a:solidFill>
                  <a:srgbClr val="0070C0"/>
                </a:solidFill>
                <a:latin typeface="Calibri" panose="020F0502020204030204"/>
                <a:cs typeface="Calibri" panose="020F0502020204030204"/>
              </a:rPr>
              <a:t>Δ</a:t>
            </a:r>
            <a:r>
              <a:rPr lang="en-US" altLang="zh-CN" b="1" dirty="0" smtClean="0">
                <a:solidFill>
                  <a:srgbClr val="0070C0"/>
                </a:solidFill>
                <a:latin typeface="Calibri" panose="020F0502020204030204"/>
                <a:cs typeface="Calibri" panose="020F0502020204030204"/>
              </a:rPr>
              <a:t> spectrum: Sensitive to muon magnetic environment. 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88024" y="335763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b="1" dirty="0" smtClean="0">
                <a:solidFill>
                  <a:srgbClr val="0070C0"/>
                </a:solidFill>
                <a:latin typeface="Calibri" panose="020F0502020204030204"/>
                <a:cs typeface="Calibri" panose="020F0502020204030204"/>
              </a:rPr>
              <a:t>ν</a:t>
            </a:r>
            <a:r>
              <a:rPr lang="en-US" altLang="zh-CN" b="1" dirty="0" smtClean="0">
                <a:solidFill>
                  <a:srgbClr val="0070C0"/>
                </a:solidFill>
                <a:latin typeface="Calibri" panose="020F0502020204030204"/>
                <a:cs typeface="Calibri" panose="020F0502020204030204"/>
              </a:rPr>
              <a:t> spectrum: Sensitive to muon or atoms’ diffusion.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5556" y="4149716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What can influence </a:t>
            </a:r>
            <a:r>
              <a:rPr lang="el-GR" altLang="zh-CN" dirty="0" smtClean="0">
                <a:cs typeface="Calibri" panose="020F0502020204030204"/>
              </a:rPr>
              <a:t>Δ</a:t>
            </a:r>
            <a:r>
              <a:rPr lang="en-US" altLang="zh-CN" dirty="0" smtClean="0">
                <a:cs typeface="Calibri" panose="020F0502020204030204"/>
              </a:rPr>
              <a:t>:</a:t>
            </a:r>
            <a:endParaRPr lang="en-US" altLang="zh-CN" dirty="0" smtClean="0"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en-US" altLang="zh-CN" dirty="0" smtClean="0">
                <a:cs typeface="Calibri" panose="020F0502020204030204"/>
              </a:rPr>
              <a:t>Lattice structure and muon sites</a:t>
            </a:r>
            <a:r>
              <a:rPr lang="en-US" altLang="zh-CN" dirty="0" smtClean="0"/>
              <a:t> (If magnetic materials?);</a:t>
            </a:r>
            <a:endParaRPr lang="en-US" altLang="zh-CN" dirty="0" smtClean="0"/>
          </a:p>
          <a:p>
            <a:pPr marL="342900" indent="-342900">
              <a:buAutoNum type="arabicPeriod"/>
            </a:pPr>
            <a:r>
              <a:rPr lang="en-US" altLang="zh-CN" dirty="0" smtClean="0"/>
              <a:t>Motional narrowing effect;</a:t>
            </a:r>
            <a:endParaRPr lang="en-US" altLang="zh-CN" dirty="0" smtClean="0"/>
          </a:p>
          <a:p>
            <a:pPr marL="342900" indent="-342900">
              <a:buAutoNum type="arabicPeriod"/>
            </a:pPr>
            <a:r>
              <a:rPr lang="en-US" altLang="zh-CN" dirty="0" smtClean="0"/>
              <a:t>If muon is caught by defects.</a:t>
            </a:r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572000" y="4106332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What can produce </a:t>
            </a:r>
            <a:r>
              <a:rPr lang="el-GR" altLang="zh-CN" dirty="0" smtClean="0">
                <a:cs typeface="Calibri" panose="020F0502020204030204"/>
              </a:rPr>
              <a:t>ν</a:t>
            </a:r>
            <a:r>
              <a:rPr lang="en-US" altLang="zh-CN" dirty="0" smtClean="0">
                <a:cs typeface="Calibri" panose="020F0502020204030204"/>
              </a:rPr>
              <a:t>:</a:t>
            </a:r>
            <a:endParaRPr lang="en-US" altLang="zh-CN" dirty="0" smtClean="0"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en-US" altLang="zh-CN" dirty="0" smtClean="0"/>
              <a:t>Muon hopping;</a:t>
            </a:r>
            <a:endParaRPr lang="en-US" altLang="zh-CN" dirty="0" smtClean="0"/>
          </a:p>
          <a:p>
            <a:pPr marL="342900" indent="-342900">
              <a:buAutoNum type="arabicPeriod"/>
            </a:pPr>
            <a:r>
              <a:rPr lang="en-US" altLang="zh-CN" dirty="0" smtClean="0"/>
              <a:t>Atoms ( which have higher magnetic moments and nearby to muon) diffusion ,usually in the case of vacancies.</a:t>
            </a:r>
            <a:endParaRPr lang="en-US" altLang="zh-CN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503555" y="5634990"/>
            <a:ext cx="35642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Study motional narrowing effect, ensure muon sites, and get concentration information of defects which can capture muon.</a:t>
            </a:r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572000" y="5772998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Study muon hopping, or some atoms which have high magnetic moment diffusion ( and the vacancies they diffuse to).</a:t>
            </a:r>
            <a:endParaRPr lang="zh-CN" altLang="en-US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25" name="TextBox 16"/>
          <p:cNvSpPr txBox="1"/>
          <p:nvPr/>
        </p:nvSpPr>
        <p:spPr>
          <a:xfrm>
            <a:off x="3550281" y="3049853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[2]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/>
      <p:bldP spid="34" grpId="0"/>
      <p:bldP spid="35" grpId="1"/>
      <p:bldP spid="36" grpId="0"/>
      <p:bldP spid="37" grpId="1"/>
      <p:bldP spid="38" grpId="0"/>
      <p:bldP spid="39" grpId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67544" y="248505"/>
            <a:ext cx="8229600" cy="778099"/>
          </a:xfr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</a:rPr>
              <a:t>3. ν spectrum: atoms’ diffusion analysis</a:t>
            </a:r>
            <a:endParaRPr lang="en-US" altLang="zh-CN" sz="3600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124744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Finding muon site(s) :</a:t>
            </a:r>
            <a:endParaRPr lang="zh-CN" alt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3528" y="1628801"/>
            <a:ext cx="3528392" cy="174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933056"/>
            <a:ext cx="522005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861048"/>
            <a:ext cx="2971250" cy="288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196752"/>
            <a:ext cx="2520280" cy="243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563888" y="3068960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[3]</a:t>
            </a:r>
            <a:endParaRPr lang="zh-CN" alt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004048" y="645333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[3]</a:t>
            </a:r>
            <a:endParaRPr lang="zh-CN" alt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7308304" y="321297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[4]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  <p:bldP spid="18" grpId="1"/>
      <p:bldP spid="1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78099"/>
          </a:xfr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</a:rPr>
              <a:t>3. ν spectrum: atoms’ diffusion analysis</a:t>
            </a:r>
            <a:endParaRPr lang="en-US" altLang="zh-CN" sz="3600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116248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Example for CH</a:t>
            </a:r>
            <a:r>
              <a:rPr lang="en-US" altLang="zh-CN" sz="2400" b="1" baseline="-25000" dirty="0" smtClean="0"/>
              <a:t>3</a:t>
            </a:r>
            <a:r>
              <a:rPr lang="en-US" altLang="zh-CN" sz="2400" b="1" dirty="0" smtClean="0"/>
              <a:t>NH</a:t>
            </a:r>
            <a:r>
              <a:rPr lang="en-US" altLang="zh-CN" sz="2400" b="1" baseline="-25000" dirty="0" smtClean="0"/>
              <a:t>3</a:t>
            </a:r>
            <a:r>
              <a:rPr lang="en-US" altLang="zh-CN" sz="2400" b="1" dirty="0" smtClean="0"/>
              <a:t>PbBr</a:t>
            </a:r>
            <a:r>
              <a:rPr lang="en-US" altLang="zh-CN" sz="2400" b="1" baseline="-25000" dirty="0" smtClean="0"/>
              <a:t>3</a:t>
            </a:r>
            <a:endParaRPr lang="zh-CN" alt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1764683"/>
            <a:ext cx="295232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70C0"/>
                </a:solidFill>
              </a:rPr>
              <a:t>1. Lattice relax calculation</a:t>
            </a:r>
            <a:endParaRPr lang="en-US" altLang="zh-CN" sz="2000" b="1" dirty="0" smtClean="0">
              <a:solidFill>
                <a:srgbClr val="0070C0"/>
              </a:solidFill>
            </a:endParaRPr>
          </a:p>
          <a:p>
            <a:r>
              <a:rPr lang="en-US" altLang="zh-CN" sz="2000" b="1" dirty="0">
                <a:solidFill>
                  <a:srgbClr val="0070C0"/>
                </a:solidFill>
              </a:rPr>
              <a:t>(Low temperature phase)</a:t>
            </a:r>
            <a:endParaRPr lang="en-US" altLang="zh-CN" sz="20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4203663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70C0"/>
                </a:solidFill>
              </a:rPr>
              <a:t>2. Minimum energy path (MEP) calculation</a:t>
            </a:r>
            <a:endParaRPr lang="en-US" altLang="zh-CN" sz="2000" b="1" dirty="0" smtClean="0">
              <a:solidFill>
                <a:srgbClr val="0070C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" cstate="print"/>
          <a:srcRect r="62151"/>
          <a:stretch>
            <a:fillRect/>
          </a:stretch>
        </p:blipFill>
        <p:spPr bwMode="auto">
          <a:xfrm>
            <a:off x="6107832" y="1763041"/>
            <a:ext cx="158417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836" y="4633244"/>
            <a:ext cx="230425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836" y="1624153"/>
            <a:ext cx="2374990" cy="231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cxnSp>
        <p:nvCxnSpPr>
          <p:cNvPr id="15" name="直接箭头连接符 14"/>
          <p:cNvCxnSpPr/>
          <p:nvPr/>
        </p:nvCxnSpPr>
        <p:spPr>
          <a:xfrm flipH="1">
            <a:off x="6971561" y="2471444"/>
            <a:ext cx="1440160" cy="432048"/>
          </a:xfrm>
          <a:prstGeom prst="straightConnector1">
            <a:avLst/>
          </a:prstGeom>
          <a:ln w="22225"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412088" y="221187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μ</a:t>
            </a:r>
            <a:r>
              <a:rPr lang="en-US" altLang="zh-CN" baseline="30000" dirty="0" smtClean="0"/>
              <a:t>+</a:t>
            </a:r>
            <a:endParaRPr lang="zh-CN" altLang="en-US" baseline="300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1316" y="4491318"/>
            <a:ext cx="3168352" cy="215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514850" y="3371850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5" imgW="114300" imgH="114300" progId="Equation.KSEE3">
                  <p:embed/>
                </p:oleObj>
              </mc:Choice>
              <mc:Fallback>
                <p:oleObj name="" r:id="rId5" imgW="114300" imgH="1143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71850"/>
                        <a:ext cx="114300" cy="11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514850" y="3371850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" r:id="rId7" imgW="114300" imgH="114300" progId="Equation.KSEE3">
                  <p:embed/>
                </p:oleObj>
              </mc:Choice>
              <mc:Fallback>
                <p:oleObj name="" r:id="rId7" imgW="114300" imgH="114300" progId="Equation.KSEE3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14850" y="3371850"/>
                        <a:ext cx="114300" cy="11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直接箭头连接符 11"/>
          <p:cNvCxnSpPr/>
          <p:nvPr/>
        </p:nvCxnSpPr>
        <p:spPr>
          <a:xfrm flipH="1">
            <a:off x="4874260" y="1916430"/>
            <a:ext cx="777875" cy="295275"/>
          </a:xfrm>
          <a:prstGeom prst="straightConnector1">
            <a:avLst/>
          </a:prstGeom>
          <a:ln w="22225"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6"/>
          <p:cNvSpPr txBox="1"/>
          <p:nvPr/>
        </p:nvSpPr>
        <p:spPr>
          <a:xfrm>
            <a:off x="5591418" y="155274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 smtClean="0"/>
              <a:t>μ</a:t>
            </a:r>
            <a:r>
              <a:rPr lang="en-US" altLang="zh-CN" baseline="30000" dirty="0" smtClean="0"/>
              <a:t>+</a:t>
            </a:r>
            <a:endParaRPr lang="zh-CN" alt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1"/>
      <p:bldP spid="17" grpId="0"/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98072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3. </a:t>
            </a:r>
            <a:r>
              <a:rPr lang="el-GR" altLang="zh-CN" dirty="0" smtClean="0"/>
              <a:t>ν</a:t>
            </a:r>
            <a:r>
              <a:rPr lang="en-US" altLang="zh-CN" dirty="0" smtClean="0"/>
              <a:t> spectrum solution and analysis</a:t>
            </a:r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78099"/>
          </a:xfr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</a:rPr>
              <a:t>3.ν spectrum: atoms’ diffusion analysis</a:t>
            </a:r>
            <a:endParaRPr lang="en-US" altLang="zh-CN" sz="3600" b="1" dirty="0" smtClean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80492" y="4683159"/>
            <a:ext cx="374441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4212940" y="4683159"/>
          <a:ext cx="4680520" cy="1512168"/>
        </p:xfrm>
        <a:graphic>
          <a:graphicData uri="http://schemas.openxmlformats.org/drawingml/2006/table">
            <a:tbl>
              <a:tblPr/>
              <a:tblGrid>
                <a:gridCol w="2868705"/>
                <a:gridCol w="1811815"/>
              </a:tblGrid>
              <a:tr h="216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Calibri" panose="020F0502020204030204"/>
                          <a:ea typeface="宋体" panose="02010600030101010101" pitchFamily="2" charset="-122"/>
                          <a:cs typeface="Calibri" panose="020F0502020204030204"/>
                        </a:rPr>
                        <a:t>Diffusion </a:t>
                      </a:r>
                      <a:r>
                        <a:rPr lang="en-US" sz="1200" kern="0" dirty="0" smtClean="0">
                          <a:latin typeface="Calibri" panose="020F0502020204030204"/>
                          <a:ea typeface="宋体" panose="02010600030101010101" pitchFamily="2" charset="-122"/>
                          <a:cs typeface="Calibri" panose="020F0502020204030204"/>
                        </a:rPr>
                        <a:t>behavior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Calibri" panose="020F0502020204030204"/>
                          <a:ea typeface="宋体" panose="02010600030101010101" pitchFamily="2" charset="-122"/>
                          <a:cs typeface="Calibri" panose="020F0502020204030204"/>
                        </a:rPr>
                        <a:t>Activation Energy (</a:t>
                      </a:r>
                      <a:r>
                        <a:rPr lang="en-US" sz="1200" kern="0" dirty="0" err="1">
                          <a:latin typeface="Calibri" panose="020F0502020204030204"/>
                          <a:ea typeface="宋体" panose="02010600030101010101" pitchFamily="2" charset="-122"/>
                          <a:cs typeface="Calibri" panose="020F0502020204030204"/>
                        </a:rPr>
                        <a:t>eV</a:t>
                      </a:r>
                      <a:r>
                        <a:rPr lang="en-US" sz="1200" kern="0" dirty="0">
                          <a:latin typeface="Calibri" panose="020F0502020204030204"/>
                          <a:ea typeface="宋体" panose="02010600030101010101" pitchFamily="2" charset="-122"/>
                          <a:cs typeface="Calibri" panose="020F0502020204030204"/>
                        </a:rPr>
                        <a:t>)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Calibri" panose="020F0502020204030204"/>
                          <a:ea typeface="宋体" panose="02010600030101010101" pitchFamily="2" charset="-122"/>
                          <a:cs typeface="Calibri" panose="020F0502020204030204"/>
                        </a:rPr>
                        <a:t>μ+ (</a:t>
                      </a:r>
                      <a:r>
                        <a:rPr lang="en-US" sz="1100" kern="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Tetragonal phase)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Calibri" panose="020F0502020204030204"/>
                          <a:ea typeface="宋体" panose="02010600030101010101" pitchFamily="2" charset="-122"/>
                          <a:cs typeface="Calibri" panose="020F0502020204030204"/>
                        </a:rPr>
                        <a:t>0.178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Calibri" panose="020F0502020204030204"/>
                          <a:ea typeface="宋体" panose="02010600030101010101" pitchFamily="2" charset="-122"/>
                          <a:cs typeface="Calibri" panose="020F0502020204030204"/>
                        </a:rPr>
                        <a:t>μ+ (</a:t>
                      </a:r>
                      <a:r>
                        <a:rPr lang="en-US" sz="1100" kern="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Orthorhombic phase)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Calibri" panose="020F0502020204030204"/>
                          <a:ea typeface="宋体" panose="02010600030101010101" pitchFamily="2" charset="-122"/>
                          <a:cs typeface="Calibri" panose="020F0502020204030204"/>
                        </a:rPr>
                        <a:t>0.494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Calibri" panose="020F0502020204030204"/>
                          <a:ea typeface="宋体" panose="02010600030101010101" pitchFamily="2" charset="-122"/>
                          <a:cs typeface="Calibri" panose="020F0502020204030204"/>
                        </a:rPr>
                        <a:t>μ+ (Cubic phase)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Calibri" panose="020F0502020204030204"/>
                          <a:ea typeface="宋体" panose="02010600030101010101" pitchFamily="2" charset="-122"/>
                          <a:cs typeface="Calibri" panose="020F0502020204030204"/>
                        </a:rPr>
                        <a:t>Stable (not found)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Calibri" panose="020F0502020204030204"/>
                          <a:ea typeface="宋体" panose="02010600030101010101" pitchFamily="2" charset="-122"/>
                          <a:cs typeface="Calibri" panose="020F0502020204030204"/>
                        </a:rPr>
                        <a:t>Br atom to Br atom vacancy (C phase)</a:t>
                      </a:r>
                      <a:endParaRPr lang="zh-CN" sz="11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Calibri" panose="020F0502020204030204"/>
                          <a:ea typeface="宋体" panose="02010600030101010101" pitchFamily="2" charset="-122"/>
                          <a:cs typeface="Calibri" panose="020F0502020204030204"/>
                        </a:rPr>
                        <a:t>0.470</a:t>
                      </a:r>
                      <a:endParaRPr lang="zh-CN" sz="11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Calibri" panose="020F0502020204030204"/>
                          <a:ea typeface="宋体" panose="02010600030101010101" pitchFamily="2" charset="-122"/>
                          <a:cs typeface="Calibri" panose="020F0502020204030204"/>
                        </a:rPr>
                        <a:t>H atom and muon exchange (T phase)</a:t>
                      </a:r>
                      <a:endParaRPr lang="zh-CN" sz="11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Calibri" panose="020F0502020204030204"/>
                          <a:ea typeface="宋体" panose="02010600030101010101" pitchFamily="2" charset="-122"/>
                          <a:cs typeface="Calibri" panose="020F0502020204030204"/>
                        </a:rPr>
                        <a:t>2.120</a:t>
                      </a:r>
                      <a:endParaRPr lang="zh-CN" sz="11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Calibri" panose="020F0502020204030204"/>
                          <a:ea typeface="宋体" panose="02010600030101010101" pitchFamily="2" charset="-122"/>
                          <a:cs typeface="Calibri" panose="020F0502020204030204"/>
                        </a:rPr>
                        <a:t>H from CH3 and NH3 exchange (T phase)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Calibri" panose="020F0502020204030204"/>
                          <a:ea typeface="宋体" panose="02010600030101010101" pitchFamily="2" charset="-122"/>
                          <a:cs typeface="Calibri" panose="020F0502020204030204"/>
                        </a:rPr>
                        <a:t>2.471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7504" y="6201971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Double components fitting (ν ~ T relation). ν</a:t>
            </a:r>
            <a:r>
              <a:rPr lang="en-US" altLang="zh-CN" sz="1200" baseline="-25000" dirty="0" smtClean="0"/>
              <a:t>1</a:t>
            </a:r>
            <a:r>
              <a:rPr lang="en-US" altLang="zh-CN" sz="1200" dirty="0" smtClean="0"/>
              <a:t>=1.6</a:t>
            </a:r>
            <a:r>
              <a:rPr lang="zh-CN" altLang="zh-CN" sz="1200" dirty="0" smtClean="0"/>
              <a:t>±</a:t>
            </a:r>
            <a:r>
              <a:rPr lang="en-US" altLang="zh-CN" sz="1200" dirty="0" smtClean="0"/>
              <a:t>0.6 μs</a:t>
            </a:r>
            <a:r>
              <a:rPr lang="en-US" altLang="zh-CN" sz="1200" baseline="30000" dirty="0" smtClean="0"/>
              <a:t>-1</a:t>
            </a:r>
            <a:r>
              <a:rPr lang="en-US" altLang="zh-CN" sz="1200" dirty="0" smtClean="0"/>
              <a:t>, ν</a:t>
            </a:r>
            <a:r>
              <a:rPr lang="en-US" altLang="zh-CN" sz="1200" baseline="-25000" dirty="0" smtClean="0"/>
              <a:t>2</a:t>
            </a:r>
            <a:r>
              <a:rPr lang="en-US" altLang="zh-CN" sz="1200" dirty="0" smtClean="0"/>
              <a:t>= 10</a:t>
            </a:r>
            <a:r>
              <a:rPr lang="en-US" altLang="zh-CN" sz="1200" baseline="30000" dirty="0" smtClean="0"/>
              <a:t>7</a:t>
            </a:r>
            <a:r>
              <a:rPr lang="en-US" altLang="zh-CN" sz="1200" dirty="0" smtClean="0"/>
              <a:t> μs</a:t>
            </a:r>
            <a:r>
              <a:rPr lang="en-US" altLang="zh-CN" sz="1200" baseline="30000" dirty="0" smtClean="0"/>
              <a:t>-1</a:t>
            </a:r>
            <a:r>
              <a:rPr lang="en-US" altLang="zh-CN" sz="1200" dirty="0" smtClean="0"/>
              <a:t> (fixed), ε</a:t>
            </a:r>
            <a:r>
              <a:rPr lang="en-US" altLang="zh-CN" sz="1200" baseline="-25000" dirty="0" smtClean="0"/>
              <a:t>1</a:t>
            </a:r>
            <a:r>
              <a:rPr lang="en-US" altLang="zh-CN" sz="1200" dirty="0" smtClean="0"/>
              <a:t>=0.020</a:t>
            </a:r>
            <a:r>
              <a:rPr lang="zh-CN" altLang="zh-CN" sz="1200" dirty="0" smtClean="0"/>
              <a:t>±</a:t>
            </a:r>
            <a:r>
              <a:rPr lang="en-US" altLang="zh-CN" sz="1200" dirty="0" smtClean="0"/>
              <a:t>0.004 </a:t>
            </a:r>
            <a:r>
              <a:rPr lang="en-US" altLang="zh-CN" sz="1200" dirty="0" err="1" smtClean="0"/>
              <a:t>eV</a:t>
            </a:r>
            <a:r>
              <a:rPr lang="en-US" altLang="zh-CN" sz="1200" dirty="0" smtClean="0"/>
              <a:t>. ε</a:t>
            </a:r>
            <a:r>
              <a:rPr lang="en-US" altLang="zh-CN" sz="1200" baseline="-25000" dirty="0" smtClean="0"/>
              <a:t>2</a:t>
            </a:r>
            <a:r>
              <a:rPr lang="en-US" altLang="zh-CN" sz="1200" dirty="0" smtClean="0"/>
              <a:t>=0.211</a:t>
            </a:r>
            <a:r>
              <a:rPr lang="zh-CN" altLang="zh-CN" sz="1200" dirty="0" smtClean="0"/>
              <a:t>±</a:t>
            </a:r>
            <a:r>
              <a:rPr lang="en-US" altLang="zh-CN" sz="1200" dirty="0" smtClean="0"/>
              <a:t>0.004 </a:t>
            </a:r>
            <a:r>
              <a:rPr lang="en-US" altLang="zh-CN" sz="1200" dirty="0" err="1" smtClean="0"/>
              <a:t>eV</a:t>
            </a:r>
            <a:r>
              <a:rPr lang="en-US" altLang="zh-CN" sz="1200" dirty="0" smtClean="0"/>
              <a:t>.</a:t>
            </a:r>
            <a:endParaRPr lang="zh-CN" altLang="zh-CN" sz="12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582344" y="6257157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Table: Diffusion behavior and activation energy.</a:t>
            </a:r>
            <a:endParaRPr lang="zh-CN" altLang="en-US" sz="1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268760"/>
            <a:ext cx="2924829" cy="30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6012160" y="1556792"/>
          <a:ext cx="18796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3" name="Equation" r:id="rId3" imgW="1193800" imgH="228600" progId="Equation.DSMT4">
                  <p:embed/>
                </p:oleObj>
              </mc:Choice>
              <mc:Fallback>
                <p:oleObj name="Equation" r:id="rId3" imgW="1193800" imgH="2286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1556792"/>
                        <a:ext cx="1879600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724128" y="198884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For thermal defects:</a:t>
            </a:r>
            <a:endParaRPr lang="zh-CN" altLang="en-US" dirty="0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5985519" y="2492896"/>
          <a:ext cx="247491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4" name="Equation" r:id="rId5" imgW="1574800" imgH="228600" progId="Equation.DSMT4">
                  <p:embed/>
                </p:oleObj>
              </mc:Choice>
              <mc:Fallback>
                <p:oleObj name="Equation" r:id="rId5" imgW="157480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5519" y="2492896"/>
                        <a:ext cx="2474913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6012705" y="2924944"/>
          <a:ext cx="1871663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5" name="Equation" r:id="rId7" imgW="1282700" imgH="228600" progId="Equation.DSMT4">
                  <p:embed/>
                </p:oleObj>
              </mc:Choice>
              <mc:Fallback>
                <p:oleObj name="Equation" r:id="rId7" imgW="128270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705" y="2924944"/>
                        <a:ext cx="1871663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6012160" y="3356992"/>
          <a:ext cx="259238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6" name="Equation" r:id="rId9" imgW="1701800" imgH="228600" progId="Equation.DSMT4">
                  <p:embed/>
                </p:oleObj>
              </mc:Choice>
              <mc:Fallback>
                <p:oleObj name="Equation" r:id="rId9" imgW="170180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3356992"/>
                        <a:ext cx="2592388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>
            <a:off x="3491880" y="1340768"/>
            <a:ext cx="720080" cy="2376264"/>
          </a:xfrm>
          <a:custGeom>
            <a:avLst/>
            <a:gdLst>
              <a:gd name="connsiteX0" fmla="*/ 670560 w 925068"/>
              <a:gd name="connsiteY0" fmla="*/ 321564 h 3221736"/>
              <a:gd name="connsiteX1" fmla="*/ 780288 w 925068"/>
              <a:gd name="connsiteY1" fmla="*/ 202692 h 3221736"/>
              <a:gd name="connsiteX2" fmla="*/ 908304 w 925068"/>
              <a:gd name="connsiteY2" fmla="*/ 348996 h 3221736"/>
              <a:gd name="connsiteX3" fmla="*/ 679704 w 925068"/>
              <a:gd name="connsiteY3" fmla="*/ 2296668 h 3221736"/>
              <a:gd name="connsiteX4" fmla="*/ 158496 w 925068"/>
              <a:gd name="connsiteY4" fmla="*/ 3110484 h 3221736"/>
              <a:gd name="connsiteX5" fmla="*/ 57912 w 925068"/>
              <a:gd name="connsiteY5" fmla="*/ 2964180 h 3221736"/>
              <a:gd name="connsiteX6" fmla="*/ 505968 w 925068"/>
              <a:gd name="connsiteY6" fmla="*/ 1738884 h 3221736"/>
              <a:gd name="connsiteX7" fmla="*/ 670560 w 925068"/>
              <a:gd name="connsiteY7" fmla="*/ 321564 h 3221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5068" h="3221736">
                <a:moveTo>
                  <a:pt x="670560" y="321564"/>
                </a:moveTo>
                <a:cubicBezTo>
                  <a:pt x="716280" y="65532"/>
                  <a:pt x="740664" y="198120"/>
                  <a:pt x="780288" y="202692"/>
                </a:cubicBezTo>
                <a:cubicBezTo>
                  <a:pt x="819912" y="207264"/>
                  <a:pt x="925068" y="0"/>
                  <a:pt x="908304" y="348996"/>
                </a:cubicBezTo>
                <a:cubicBezTo>
                  <a:pt x="891540" y="697992"/>
                  <a:pt x="804672" y="1836420"/>
                  <a:pt x="679704" y="2296668"/>
                </a:cubicBezTo>
                <a:cubicBezTo>
                  <a:pt x="554736" y="2756916"/>
                  <a:pt x="262128" y="2999232"/>
                  <a:pt x="158496" y="3110484"/>
                </a:cubicBezTo>
                <a:cubicBezTo>
                  <a:pt x="54864" y="3221736"/>
                  <a:pt x="0" y="3192780"/>
                  <a:pt x="57912" y="2964180"/>
                </a:cubicBezTo>
                <a:cubicBezTo>
                  <a:pt x="115824" y="2735580"/>
                  <a:pt x="402336" y="2183892"/>
                  <a:pt x="505968" y="1738884"/>
                </a:cubicBezTo>
                <a:cubicBezTo>
                  <a:pt x="609600" y="1293876"/>
                  <a:pt x="624840" y="577596"/>
                  <a:pt x="670560" y="321564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07315" y="1350010"/>
            <a:ext cx="3502025" cy="52197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Shallow combination of muon and impurities (maybe), and muon diffusion in lattice.</a:t>
            </a:r>
            <a:endParaRPr lang="zh-CN" altLang="en-US" sz="1400" dirty="0"/>
          </a:p>
        </p:txBody>
      </p:sp>
      <p:cxnSp>
        <p:nvCxnSpPr>
          <p:cNvPr id="24" name="直接连接符 23"/>
          <p:cNvCxnSpPr>
            <a:stCxn id="22" idx="3"/>
          </p:cNvCxnSpPr>
          <p:nvPr/>
        </p:nvCxnSpPr>
        <p:spPr>
          <a:xfrm>
            <a:off x="3609355" y="1611268"/>
            <a:ext cx="504056" cy="24244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任意多边形 24"/>
          <p:cNvSpPr/>
          <p:nvPr/>
        </p:nvSpPr>
        <p:spPr>
          <a:xfrm>
            <a:off x="3995936" y="3573016"/>
            <a:ext cx="720080" cy="360040"/>
          </a:xfrm>
          <a:custGeom>
            <a:avLst/>
            <a:gdLst>
              <a:gd name="connsiteX0" fmla="*/ 128016 w 1074420"/>
              <a:gd name="connsiteY0" fmla="*/ 303276 h 434340"/>
              <a:gd name="connsiteX1" fmla="*/ 137160 w 1074420"/>
              <a:gd name="connsiteY1" fmla="*/ 102108 h 434340"/>
              <a:gd name="connsiteX2" fmla="*/ 950976 w 1074420"/>
              <a:gd name="connsiteY2" fmla="*/ 47244 h 434340"/>
              <a:gd name="connsiteX3" fmla="*/ 877824 w 1074420"/>
              <a:gd name="connsiteY3" fmla="*/ 385572 h 434340"/>
              <a:gd name="connsiteX4" fmla="*/ 128016 w 1074420"/>
              <a:gd name="connsiteY4" fmla="*/ 303276 h 434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4420" h="434340">
                <a:moveTo>
                  <a:pt x="128016" y="303276"/>
                </a:moveTo>
                <a:cubicBezTo>
                  <a:pt x="4572" y="256032"/>
                  <a:pt x="0" y="144780"/>
                  <a:pt x="137160" y="102108"/>
                </a:cubicBezTo>
                <a:cubicBezTo>
                  <a:pt x="274320" y="59436"/>
                  <a:pt x="827532" y="0"/>
                  <a:pt x="950976" y="47244"/>
                </a:cubicBezTo>
                <a:cubicBezTo>
                  <a:pt x="1074420" y="94488"/>
                  <a:pt x="1014984" y="336804"/>
                  <a:pt x="877824" y="385572"/>
                </a:cubicBezTo>
                <a:cubicBezTo>
                  <a:pt x="740664" y="434340"/>
                  <a:pt x="251460" y="350520"/>
                  <a:pt x="128016" y="30327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179512" y="3212976"/>
            <a:ext cx="2736304" cy="1168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The activation energy of shallow combination are too low to detect. And atoms diffuse to vacancy or muon diffusion has not appeared in this temperature. </a:t>
            </a:r>
            <a:endParaRPr lang="zh-CN" altLang="en-US" sz="1400" dirty="0"/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2915816" y="3798332"/>
            <a:ext cx="1152128" cy="350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任意多边形 28"/>
          <p:cNvSpPr/>
          <p:nvPr/>
        </p:nvSpPr>
        <p:spPr>
          <a:xfrm>
            <a:off x="4644008" y="3429000"/>
            <a:ext cx="936104" cy="433960"/>
          </a:xfrm>
          <a:custGeom>
            <a:avLst/>
            <a:gdLst>
              <a:gd name="connsiteX0" fmla="*/ 172212 w 1318260"/>
              <a:gd name="connsiteY0" fmla="*/ 126492 h 505968"/>
              <a:gd name="connsiteX1" fmla="*/ 135636 w 1318260"/>
              <a:gd name="connsiteY1" fmla="*/ 355092 h 505968"/>
              <a:gd name="connsiteX2" fmla="*/ 181356 w 1318260"/>
              <a:gd name="connsiteY2" fmla="*/ 464820 h 505968"/>
              <a:gd name="connsiteX3" fmla="*/ 1223772 w 1318260"/>
              <a:gd name="connsiteY3" fmla="*/ 108204 h 505968"/>
              <a:gd name="connsiteX4" fmla="*/ 748284 w 1318260"/>
              <a:gd name="connsiteY4" fmla="*/ 7620 h 505968"/>
              <a:gd name="connsiteX5" fmla="*/ 172212 w 1318260"/>
              <a:gd name="connsiteY5" fmla="*/ 126492 h 505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8260" h="505968">
                <a:moveTo>
                  <a:pt x="172212" y="126492"/>
                </a:moveTo>
                <a:cubicBezTo>
                  <a:pt x="70104" y="184404"/>
                  <a:pt x="134112" y="298704"/>
                  <a:pt x="135636" y="355092"/>
                </a:cubicBezTo>
                <a:cubicBezTo>
                  <a:pt x="137160" y="411480"/>
                  <a:pt x="0" y="505968"/>
                  <a:pt x="181356" y="464820"/>
                </a:cubicBezTo>
                <a:cubicBezTo>
                  <a:pt x="362712" y="423672"/>
                  <a:pt x="1129284" y="184404"/>
                  <a:pt x="1223772" y="108204"/>
                </a:cubicBezTo>
                <a:cubicBezTo>
                  <a:pt x="1318260" y="32004"/>
                  <a:pt x="925068" y="0"/>
                  <a:pt x="748284" y="7620"/>
                </a:cubicBezTo>
                <a:cubicBezTo>
                  <a:pt x="571500" y="15240"/>
                  <a:pt x="274320" y="68580"/>
                  <a:pt x="172212" y="126492"/>
                </a:cubicBezTo>
                <a:close/>
              </a:path>
            </a:pathLst>
          </a:cu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395536" y="1916832"/>
            <a:ext cx="2304256" cy="116955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Br ion diffuse to Br vacancy is coming soon (</a:t>
            </a:r>
            <a:r>
              <a:rPr lang="el-GR" altLang="zh-CN" sz="1400" dirty="0" smtClean="0"/>
              <a:t>ν</a:t>
            </a:r>
            <a:r>
              <a:rPr lang="en-US" altLang="zh-CN" sz="1400" dirty="0" smtClean="0"/>
              <a:t> already has a rising trend), but we can’t get high temperature data because of deliquescence.</a:t>
            </a:r>
            <a:endParaRPr lang="zh-CN" altLang="en-US" sz="1400" dirty="0"/>
          </a:p>
        </p:txBody>
      </p:sp>
      <p:cxnSp>
        <p:nvCxnSpPr>
          <p:cNvPr id="31" name="直接连接符 30"/>
          <p:cNvCxnSpPr>
            <a:stCxn id="29" idx="0"/>
          </p:cNvCxnSpPr>
          <p:nvPr/>
        </p:nvCxnSpPr>
        <p:spPr>
          <a:xfrm flipH="1" flipV="1">
            <a:off x="2699792" y="2857290"/>
            <a:ext cx="2066505" cy="6802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21" grpId="0" animBg="1"/>
      <p:bldP spid="22" grpId="0" bldLvl="0" animBg="1"/>
      <p:bldP spid="25" grpId="0" animBg="1"/>
      <p:bldP spid="26" grpId="0" bldLvl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48946"/>
          </a:xfr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>
            <a:normAutofit fontScale="90000"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</a:rPr>
              <a:t>4. Δ spectrum: a probe of motional narrowing effect and materials defects</a:t>
            </a:r>
            <a:endParaRPr lang="en-US" altLang="zh-CN" sz="3600" b="1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340769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Dipolar-dipolar interaction :</a:t>
            </a:r>
            <a:endParaRPr lang="zh-CN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3573017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Motional narrowing effect: Temperature dependence </a:t>
            </a:r>
            <a:r>
              <a:rPr lang="en-US" altLang="zh-CN" sz="2400" dirty="0" err="1" smtClean="0"/>
              <a:t>ab</a:t>
            </a:r>
            <a:r>
              <a:rPr lang="en-US" altLang="zh-CN" sz="2400" dirty="0" smtClean="0"/>
              <a:t> initio molecular dynamics :</a:t>
            </a:r>
            <a:endParaRPr lang="zh-CN" altLang="en-US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55576" y="1844824"/>
            <a:ext cx="2228850" cy="43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39" y="1400642"/>
            <a:ext cx="2516901" cy="218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05065"/>
            <a:ext cx="3096344" cy="272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5536" y="443711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CAR–PARRINELLO MOLECULAR</a:t>
            </a:r>
            <a:endParaRPr lang="en-US" altLang="zh-CN" dirty="0" smtClean="0"/>
          </a:p>
          <a:p>
            <a:r>
              <a:rPr lang="en-US" altLang="zh-CN" dirty="0" smtClean="0"/>
              <a:t>DYNAMICS (CPMD):</a:t>
            </a:r>
            <a:endParaRPr lang="zh-CN" altLang="en-US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229200"/>
            <a:ext cx="3816424" cy="120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67544" y="227687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altLang="zh-CN" dirty="0" smtClean="0"/>
              <a:t>Random orientation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of nucleus:</a:t>
            </a:r>
            <a:endParaRPr lang="en-US" altLang="zh-CN" dirty="0" smtClean="0"/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2632466"/>
            <a:ext cx="1224136" cy="101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564905"/>
            <a:ext cx="1296144" cy="100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7884368" y="6165304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[5]</a:t>
            </a:r>
            <a:endParaRPr lang="zh-CN" alt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491880" y="6309320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[5]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6" grpId="1"/>
      <p:bldP spid="1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4598</Words>
  <Application>WPS 演示</Application>
  <PresentationFormat>全屏显示(4:3)</PresentationFormat>
  <Paragraphs>252</Paragraphs>
  <Slides>13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25</vt:i4>
      </vt:variant>
      <vt:variant>
        <vt:lpstr>幻灯片标题</vt:lpstr>
      </vt:variant>
      <vt:variant>
        <vt:i4>13</vt:i4>
      </vt:variant>
    </vt:vector>
  </HeadingPairs>
  <TitlesOfParts>
    <vt:vector size="49" baseType="lpstr">
      <vt:lpstr>Arial</vt:lpstr>
      <vt:lpstr>宋体</vt:lpstr>
      <vt:lpstr>Wingdings</vt:lpstr>
      <vt:lpstr>Segoe UI Semilight</vt:lpstr>
      <vt:lpstr>Segoe UI Black</vt:lpstr>
      <vt:lpstr>Calibri</vt:lpstr>
      <vt:lpstr>Times New Roman</vt:lpstr>
      <vt:lpstr>微软雅黑</vt:lpstr>
      <vt:lpstr>Arial Unicode MS</vt:lpstr>
      <vt:lpstr>Calibri</vt:lpstr>
      <vt:lpstr>Office 主题</vt:lpstr>
      <vt:lpstr>Excel.Sheet.12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Equation.KSEE3</vt:lpstr>
      <vt:lpstr>Equation.DSMT4</vt:lpstr>
      <vt:lpstr>Equation.KSEE3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Theoretical analysis of field rotation rate and Gauss-delta in ZF-μSR experiment </vt:lpstr>
      <vt:lpstr>OUTLINE</vt:lpstr>
      <vt:lpstr>1. ZF-μSR spectrum and its parameters</vt:lpstr>
      <vt:lpstr>1. ZF-μSR spectrum and its parameters</vt:lpstr>
      <vt:lpstr>2.What can ZF-μSR do via nuclear interaction </vt:lpstr>
      <vt:lpstr>3. ν spectrum: atoms’ diffusion analysis</vt:lpstr>
      <vt:lpstr>3. ν spectrum: atoms’ diffusion analysis</vt:lpstr>
      <vt:lpstr>3.ν spectrum: atoms’ diffusion analysis</vt:lpstr>
      <vt:lpstr>4. Δ spectrum: a probe of motional narrowing effect and materials defects</vt:lpstr>
      <vt:lpstr>4. Δ spectrum: a probe of motional narrowing effect and materials defects</vt:lpstr>
      <vt:lpstr>4. Δ spectrum: a probe of motional narrowing effect and materials defects</vt:lpstr>
      <vt:lpstr>5. Summarize and work planning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Theoretical analysis of field rotation rate and Gauss-delta in ZF-μSR experiment</dc:title>
  <dc:creator>ustc</dc:creator>
  <cp:lastModifiedBy>Lily Deng</cp:lastModifiedBy>
  <cp:revision>758</cp:revision>
  <dcterms:created xsi:type="dcterms:W3CDTF">2019-12-06T08:27:00Z</dcterms:created>
  <dcterms:modified xsi:type="dcterms:W3CDTF">2019-12-13T16:27:02Z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