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3" r:id="rId3"/>
    <p:sldId id="395" r:id="rId4"/>
    <p:sldId id="397" r:id="rId5"/>
    <p:sldId id="408" r:id="rId6"/>
    <p:sldId id="410" r:id="rId7"/>
    <p:sldId id="257" r:id="rId8"/>
    <p:sldId id="302" r:id="rId9"/>
    <p:sldId id="305" r:id="rId10"/>
    <p:sldId id="364" r:id="rId11"/>
    <p:sldId id="314" r:id="rId12"/>
    <p:sldId id="418" r:id="rId13"/>
    <p:sldId id="365" r:id="rId14"/>
    <p:sldId id="403" r:id="rId15"/>
    <p:sldId id="400" r:id="rId16"/>
    <p:sldId id="401" r:id="rId17"/>
    <p:sldId id="411" r:id="rId18"/>
    <p:sldId id="412" r:id="rId19"/>
    <p:sldId id="405" r:id="rId20"/>
    <p:sldId id="417" r:id="rId21"/>
    <p:sldId id="406" r:id="rId22"/>
    <p:sldId id="370" r:id="rId23"/>
    <p:sldId id="413" r:id="rId24"/>
    <p:sldId id="414" r:id="rId25"/>
    <p:sldId id="415" r:id="rId26"/>
    <p:sldId id="416" r:id="rId27"/>
    <p:sldId id="376" r:id="rId28"/>
    <p:sldId id="377" r:id="rId29"/>
    <p:sldId id="378" r:id="rId30"/>
    <p:sldId id="374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A"/>
    <a:srgbClr val="4614F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1" autoAdjust="0"/>
    <p:restoredTop sz="93993" autoAdjust="0"/>
  </p:normalViewPr>
  <p:slideViewPr>
    <p:cSldViewPr>
      <p:cViewPr>
        <p:scale>
          <a:sx n="70" d="100"/>
          <a:sy n="70" d="100"/>
        </p:scale>
        <p:origin x="-60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9571B-CBDF-4259-8792-250738567C56}" type="datetimeFigureOut">
              <a:rPr lang="zh-CN" altLang="en-US" smtClean="0"/>
              <a:pPr/>
              <a:t>2019-12-13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498C-4CA4-4CC9-A5B4-39BD3FD3BD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73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7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56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43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25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594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94A22-7990-4147-B722-23103CA33D1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60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ym typeface="Symbol"/>
              </a:rPr>
              <a:t></a:t>
            </a:r>
            <a:r>
              <a:rPr lang="en-US" altLang="zh-CN" sz="1200" dirty="0" smtClean="0"/>
              <a:t>-to-e</a:t>
            </a:r>
            <a:r>
              <a:rPr lang="zh-CN" altLang="zh-CN" sz="1200" dirty="0" smtClean="0"/>
              <a:t>实验</a:t>
            </a:r>
            <a:r>
              <a:rPr lang="zh-CN" altLang="en-US" sz="1200" dirty="0" smtClean="0"/>
              <a:t>包括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个：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e+gamma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e+3gamma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730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依次为：</a:t>
            </a:r>
            <a:r>
              <a:rPr lang="en-US" altLang="zh-CN" dirty="0" err="1" smtClean="0"/>
              <a:t>muSR</a:t>
            </a:r>
            <a:r>
              <a:rPr lang="zh-CN" altLang="en-US" dirty="0" smtClean="0"/>
              <a:t>谱仪示意图；</a:t>
            </a:r>
            <a:r>
              <a:rPr lang="en-US" altLang="zh-CN" dirty="0" err="1" smtClean="0"/>
              <a:t>muSR</a:t>
            </a:r>
            <a:r>
              <a:rPr lang="zh-CN" altLang="en-US" dirty="0" smtClean="0"/>
              <a:t>与其他方法比较。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21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72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5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CC53-7073-47E1-AD0F-70D432C2DC0B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5D6-3509-449B-8CFA-11B5E47B3DE0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28F3-102F-4A46-9F8F-2428364C013C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BD8A070-E111-431A-A2D5-68202436B5A6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BEF-4806-43CB-ADAA-E96B76E99127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B12-197E-47B3-BFB3-777FF9343FDA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04A-B3D2-49FB-ADF1-E01CF07C820C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4F1-C6A6-4529-86DD-B852AEC0FFF3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9D1-E7CF-4292-BB12-C44B9EF9EB7F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D16-FB0F-492F-8917-E7F11B843663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927F-BF51-4E5F-93D1-4E8D79ED0AC1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80509CB-F3ED-44E1-BEAC-9EF60FE7810A}" type="datetime1">
              <a:rPr lang="zh-CN" altLang="en-US" smtClean="0"/>
              <a:t>2019-12-13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64567"/>
          </a:xfrm>
        </p:spPr>
        <p:txBody>
          <a:bodyPr>
            <a:noAutofit/>
          </a:bodyPr>
          <a:lstStyle/>
          <a:p>
            <a:r>
              <a:rPr lang="en-US" altLang="zh-CN" sz="4800" dirty="0" err="1">
                <a:solidFill>
                  <a:srgbClr val="FF0000"/>
                </a:solidFill>
              </a:rPr>
              <a:t>EMuS</a:t>
            </a:r>
            <a:r>
              <a:rPr lang="en-US" altLang="zh-CN" sz="4800" dirty="0">
                <a:solidFill>
                  <a:srgbClr val="FF0000"/>
                </a:solidFill>
              </a:rPr>
              <a:t> science goals and general design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416824" cy="216024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olidFill>
                  <a:srgbClr val="4614FE"/>
                </a:solidFill>
              </a:rPr>
              <a:t>Tang Jingyu</a:t>
            </a:r>
            <a:endParaRPr lang="en-US" altLang="zh-CN" dirty="0">
              <a:solidFill>
                <a:srgbClr val="4614FE"/>
              </a:solidFill>
            </a:endParaRPr>
          </a:p>
          <a:p>
            <a:pPr algn="l"/>
            <a:endParaRPr lang="en-US" altLang="zh-CN" sz="800" dirty="0">
              <a:solidFill>
                <a:srgbClr val="4614FE"/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zh-CN" dirty="0" smtClean="0"/>
              <a:t>2nd  Workshop of the </a:t>
            </a:r>
            <a:r>
              <a:rPr lang="en-US" altLang="zh-CN" dirty="0" err="1" smtClean="0"/>
              <a:t>EMuS</a:t>
            </a:r>
            <a:r>
              <a:rPr lang="en-US" altLang="zh-CN" dirty="0" smtClean="0"/>
              <a:t> Muon Source Multidisciplinary Applications</a:t>
            </a:r>
          </a:p>
          <a:p>
            <a:r>
              <a:rPr lang="en-US" altLang="zh-CN" dirty="0" smtClean="0"/>
              <a:t>Dec. 13-14, 2019, USTC, Hefei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4" y="-27384"/>
            <a:ext cx="9174154" cy="80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49066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kern="100" dirty="0" smtClean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Interests in muon sources </a:t>
            </a:r>
            <a:r>
              <a:rPr lang="en-US" altLang="zh-CN" sz="3600" kern="100" dirty="0">
                <a:solidFill>
                  <a:srgbClr val="FF0000"/>
                </a:solidFill>
                <a:latin typeface="Times New Roman"/>
                <a:ea typeface="宋体"/>
                <a:cs typeface="Times New Roman"/>
              </a:rPr>
              <a:t>in China</a:t>
            </a:r>
            <a:endParaRPr lang="zh-CN" altLang="en-US" sz="3600" kern="100" dirty="0">
              <a:solidFill>
                <a:srgbClr val="FF0000"/>
              </a:solidFill>
              <a:latin typeface="Times New Roman"/>
              <a:ea typeface="宋体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No muon source in China now</a:t>
            </a:r>
          </a:p>
          <a:p>
            <a:r>
              <a:rPr lang="en-US" altLang="zh-CN" dirty="0" smtClean="0"/>
              <a:t>Chinese researchers on condensed matter have to go to international labs</a:t>
            </a:r>
          </a:p>
          <a:p>
            <a:pPr lvl="1"/>
            <a:r>
              <a:rPr lang="en-US" altLang="zh-CN" dirty="0" smtClean="0">
                <a:solidFill>
                  <a:srgbClr val="4614FE"/>
                </a:solidFill>
              </a:rPr>
              <a:t>Applying beam times (Lei Shu from </a:t>
            </a:r>
            <a:r>
              <a:rPr lang="en-US" altLang="zh-CN" dirty="0" err="1" smtClean="0">
                <a:solidFill>
                  <a:srgbClr val="4614FE"/>
                </a:solidFill>
              </a:rPr>
              <a:t>Fudan</a:t>
            </a:r>
            <a:r>
              <a:rPr lang="en-US" altLang="zh-CN" dirty="0" smtClean="0">
                <a:solidFill>
                  <a:srgbClr val="4614FE"/>
                </a:solidFill>
              </a:rPr>
              <a:t> U., </a:t>
            </a:r>
            <a:r>
              <a:rPr lang="en-US" altLang="zh-CN" dirty="0" err="1" smtClean="0">
                <a:solidFill>
                  <a:srgbClr val="4614FE"/>
                </a:solidFill>
              </a:rPr>
              <a:t>Fanlong</a:t>
            </a:r>
            <a:r>
              <a:rPr lang="en-US" altLang="zh-CN" dirty="0" smtClean="0">
                <a:solidFill>
                  <a:srgbClr val="4614FE"/>
                </a:solidFill>
              </a:rPr>
              <a:t> Ning from Zhejiang U., a few groups </a:t>
            </a:r>
            <a:r>
              <a:rPr lang="en-US" altLang="zh-CN" dirty="0">
                <a:solidFill>
                  <a:srgbClr val="4614FE"/>
                </a:solidFill>
              </a:rPr>
              <a:t>from IOP, </a:t>
            </a:r>
            <a:r>
              <a:rPr lang="en-US" altLang="zh-CN" dirty="0" err="1">
                <a:solidFill>
                  <a:srgbClr val="4614FE"/>
                </a:solidFill>
              </a:rPr>
              <a:t>Chengnan</a:t>
            </a:r>
            <a:r>
              <a:rPr lang="en-US" altLang="zh-CN" dirty="0">
                <a:solidFill>
                  <a:srgbClr val="4614FE"/>
                </a:solidFill>
              </a:rPr>
              <a:t> Wang </a:t>
            </a:r>
            <a:r>
              <a:rPr lang="en-US" altLang="zh-CN" dirty="0" smtClean="0">
                <a:solidFill>
                  <a:srgbClr val="4614FE"/>
                </a:solidFill>
              </a:rPr>
              <a:t>from Peking </a:t>
            </a:r>
            <a:r>
              <a:rPr lang="en-US" altLang="zh-CN" dirty="0">
                <a:solidFill>
                  <a:srgbClr val="4614FE"/>
                </a:solidFill>
              </a:rPr>
              <a:t>U</a:t>
            </a:r>
            <a:r>
              <a:rPr lang="en-US" altLang="zh-CN" dirty="0" smtClean="0">
                <a:solidFill>
                  <a:srgbClr val="4614FE"/>
                </a:solidFill>
              </a:rPr>
              <a:t>., etc.)</a:t>
            </a:r>
          </a:p>
          <a:p>
            <a:pPr lvl="1"/>
            <a:r>
              <a:rPr lang="en-US" altLang="zh-CN" dirty="0" smtClean="0">
                <a:solidFill>
                  <a:srgbClr val="4614FE"/>
                </a:solidFill>
              </a:rPr>
              <a:t>Sending samples: more practices (IOP, USTC, …)</a:t>
            </a:r>
          </a:p>
          <a:p>
            <a:r>
              <a:rPr lang="en-US" altLang="zh-CN" dirty="0" smtClean="0"/>
              <a:t>A few groups (including IHEP) participating in COMET and Mu2e</a:t>
            </a:r>
          </a:p>
          <a:p>
            <a:r>
              <a:rPr lang="en-US" altLang="zh-CN" dirty="0" smtClean="0"/>
              <a:t>Many researchers expressed to have Chinese muon sources</a:t>
            </a:r>
          </a:p>
          <a:p>
            <a:r>
              <a:rPr lang="en-US" altLang="zh-CN" dirty="0" smtClean="0"/>
              <a:t>People are also discussing a future muon facility at </a:t>
            </a:r>
            <a:r>
              <a:rPr lang="en-US" altLang="zh-CN" dirty="0" err="1" smtClean="0"/>
              <a:t>CiADS</a:t>
            </a:r>
            <a:r>
              <a:rPr lang="en-US" altLang="zh-CN" dirty="0" smtClean="0"/>
              <a:t> (newly approved project, 500MeV-2.5MW)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7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09634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 smtClean="0">
                <a:solidFill>
                  <a:srgbClr val="4614FE"/>
                </a:solidFill>
                <a:sym typeface="Symbol"/>
              </a:rPr>
              <a:t>China has a good community in particle physics – neutrino physics and muon physics</a:t>
            </a:r>
            <a:endParaRPr lang="en-US" altLang="zh-CN" sz="2600" dirty="0" smtClean="0">
              <a:solidFill>
                <a:srgbClr val="4614FE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Neutrino physics (</a:t>
            </a:r>
            <a:r>
              <a:rPr lang="en-US" altLang="zh-CN" sz="2200" dirty="0" err="1" smtClean="0"/>
              <a:t>Daya</a:t>
            </a:r>
            <a:r>
              <a:rPr lang="en-US" altLang="zh-CN" sz="2200" dirty="0" smtClean="0"/>
              <a:t> Bay, JUNO, MOMENT)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The particle physics community is interested in a Chinese muon facility besides participation in COMET and Mu2e</a:t>
            </a:r>
            <a:endParaRPr lang="en-US" altLang="zh-CN" sz="2200" dirty="0" smtClean="0">
              <a:sym typeface="Symbol"/>
            </a:endParaRPr>
          </a:p>
          <a:p>
            <a:r>
              <a:rPr lang="zh-CN" altLang="en-US" sz="2600" dirty="0" smtClean="0">
                <a:solidFill>
                  <a:srgbClr val="4614FE"/>
                </a:solidFill>
                <a:sym typeface="Symbol"/>
              </a:rPr>
              <a:t></a:t>
            </a:r>
            <a:r>
              <a:rPr lang="en-US" altLang="zh-CN" sz="2600" dirty="0" smtClean="0">
                <a:solidFill>
                  <a:srgbClr val="4614FE"/>
                </a:solidFill>
                <a:sym typeface="Symbol"/>
              </a:rPr>
              <a:t>SR and technical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solidFill>
                  <a:srgbClr val="0070C0"/>
                </a:solidFill>
                <a:sym typeface="Symbol"/>
              </a:rPr>
              <a:t>Researchers are using international SR facilities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solidFill>
                  <a:srgbClr val="0070C0"/>
                </a:solidFill>
                <a:sym typeface="Symbol"/>
              </a:rPr>
              <a:t>We have a numbers of users using positron annihilation method, willing to go to muon techniques</a:t>
            </a:r>
            <a:endParaRPr lang="en-US" altLang="zh-CN" sz="22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940545" cy="3590922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349464" y="3356992"/>
            <a:ext cx="4582576" cy="2635651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ß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Þ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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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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srgbClr val="4614FE"/>
                </a:solidFill>
              </a:rPr>
              <a:t>High-power proton accelerator for </a:t>
            </a:r>
            <a:r>
              <a:rPr lang="zh-CN" altLang="en-US" sz="2600" dirty="0" smtClean="0">
                <a:solidFill>
                  <a:srgbClr val="4614FE"/>
                </a:solidFill>
                <a:sym typeface="Symbol"/>
              </a:rPr>
              <a:t> </a:t>
            </a:r>
            <a:r>
              <a:rPr lang="en-US" altLang="zh-CN" sz="2600" dirty="0" smtClean="0">
                <a:solidFill>
                  <a:srgbClr val="4614FE"/>
                </a:solidFill>
                <a:sym typeface="Symbol"/>
              </a:rPr>
              <a:t>source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sym typeface="Symbol"/>
              </a:rPr>
              <a:t>Precious resources in the world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 smtClean="0">
                <a:sym typeface="Symbol"/>
              </a:rPr>
              <a:t>CSNS just completed, very much suitable to start the construction of a muon source</a:t>
            </a:r>
            <a:endParaRPr lang="en-US" altLang="zh-CN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95736" y="58772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Single </a:t>
            </a:r>
            <a:r>
              <a:rPr lang="zh-CN" altLang="en-US" dirty="0" smtClean="0">
                <a:solidFill>
                  <a:srgbClr val="C00000"/>
                </a:solidFill>
                <a:sym typeface="Symbol"/>
              </a:rPr>
              <a:t> </a:t>
            </a:r>
            <a:r>
              <a:rPr lang="en-US" altLang="zh-CN" dirty="0" smtClean="0">
                <a:solidFill>
                  <a:srgbClr val="C00000"/>
                </a:solidFill>
                <a:sym typeface="Symbol"/>
              </a:rPr>
              <a:t>production cross-section vs proton energy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564904"/>
            <a:ext cx="4454886" cy="3960440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107504" y="692696"/>
            <a:ext cx="8964488" cy="72008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76447" y="620688"/>
            <a:ext cx="175073" cy="167679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8" name="图片 18" descr="图片1副本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16632"/>
            <a:ext cx="100833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6E5C8B-4D44-458B-83B4-8741D0B78E09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12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文本框 33">
            <a:extLst>
              <a:ext uri="{FF2B5EF4-FFF2-40B4-BE49-F238E27FC236}">
                <a16:creationId xmlns="" xmlns:a16="http://schemas.microsoft.com/office/drawing/2014/main" id="{50336FCA-174D-4E28-B26B-79C426D65CF2}"/>
              </a:ext>
            </a:extLst>
          </p:cNvPr>
          <p:cNvSpPr txBox="1"/>
          <p:nvPr/>
        </p:nvSpPr>
        <p:spPr>
          <a:xfrm>
            <a:off x="6732240" y="112474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更小样品</a:t>
            </a: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15991" y="130199"/>
            <a:ext cx="810053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en-US" altLang="zh-C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Symbol"/>
              </a:rPr>
              <a:t>Rapid increase in Chinese SR publications</a:t>
            </a:r>
            <a:endParaRPr kumimoji="1"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DC796985-E3B9-3B4C-B857-483E6F51A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36711"/>
            <a:ext cx="8784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ts val="29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zh-CN" sz="2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Although no muon source in China, publications of Chinese users by using international </a:t>
            </a:r>
            <a:r>
              <a:rPr lang="en-US" altLang="zh-CN" sz="2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SR facilities increasing rapidly</a:t>
            </a:r>
            <a:endParaRPr kumimoji="1" lang="en-US" altLang="zh-CN" sz="2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2" b="5607"/>
          <a:stretch/>
        </p:blipFill>
        <p:spPr>
          <a:xfrm>
            <a:off x="267009" y="2564904"/>
            <a:ext cx="4263679" cy="380389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2" name="TextBox 1"/>
          <p:cNvSpPr txBox="1"/>
          <p:nvPr/>
        </p:nvSpPr>
        <p:spPr bwMode="auto">
          <a:xfrm>
            <a:off x="1637382" y="2564904"/>
            <a:ext cx="29346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</a:rPr>
              <a:t>2001-2019</a:t>
            </a:r>
            <a:r>
              <a:rPr lang="zh-CN" altLang="en-US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</a:rPr>
              <a:t>world </a:t>
            </a:r>
            <a:r>
              <a:rPr lang="zh-CN" altLang="en-US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</a:t>
            </a: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SR papers in disciplines</a:t>
            </a:r>
            <a:endParaRPr lang="zh-CN" altLang="en-US" sz="2000" b="1" dirty="0">
              <a:solidFill>
                <a:srgbClr val="0819F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148064" y="3429000"/>
            <a:ext cx="27361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72000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</a:rPr>
              <a:t>2001-2019</a:t>
            </a:r>
            <a:r>
              <a:rPr lang="zh-CN" altLang="en-US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</a:t>
            </a: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SR papers by Chinese users</a:t>
            </a:r>
            <a:endParaRPr lang="en-US" altLang="zh-CN" sz="2000" b="1" dirty="0" smtClean="0">
              <a:solidFill>
                <a:srgbClr val="0819F6"/>
              </a:solidFill>
              <a:latin typeface="微软雅黑" pitchFamily="34" charset="-122"/>
              <a:ea typeface="微软雅黑" pitchFamily="34" charset="-122"/>
              <a:sym typeface="Symbol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860032" y="1628800"/>
            <a:ext cx="4176464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72000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18 institutions published more than 2 papers</a:t>
            </a:r>
            <a:endParaRPr lang="en-US" altLang="zh-CN" sz="2000" b="1" dirty="0" smtClean="0">
              <a:solidFill>
                <a:srgbClr val="0819F6"/>
              </a:solidFill>
              <a:latin typeface="微软雅黑" pitchFamily="34" charset="-122"/>
              <a:ea typeface="微软雅黑" pitchFamily="34" charset="-122"/>
              <a:sym typeface="Symbol"/>
            </a:endParaRPr>
          </a:p>
          <a:p>
            <a:pPr marL="72000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(ZJU, </a:t>
            </a:r>
            <a:r>
              <a:rPr lang="en-US" altLang="zh-CN" sz="2000" b="1" dirty="0" err="1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Fudan</a:t>
            </a:r>
            <a:r>
              <a:rPr lang="en-US" altLang="zh-CN" sz="2000" b="1" dirty="0" smtClean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, IOP, USTC&gt;10</a:t>
            </a:r>
            <a:r>
              <a:rPr lang="en-US" altLang="zh-CN" sz="2000" b="1" dirty="0">
                <a:solidFill>
                  <a:srgbClr val="0819F6"/>
                </a:solidFill>
                <a:latin typeface="微软雅黑" pitchFamily="34" charset="-122"/>
                <a:ea typeface="微软雅黑" pitchFamily="34" charset="-122"/>
                <a:sym typeface="Symbol"/>
              </a:rPr>
              <a:t>)</a:t>
            </a:r>
            <a:endParaRPr lang="zh-CN" altLang="en-US" sz="2000" b="1" dirty="0">
              <a:solidFill>
                <a:srgbClr val="0819F6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07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Experimental Muon Source (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EMuS</a:t>
            </a:r>
            <a:r>
              <a:rPr lang="en-US" altLang="zh-CN" sz="4000" dirty="0" smtClean="0">
                <a:solidFill>
                  <a:srgbClr val="FF0000"/>
                </a:solidFill>
              </a:rPr>
              <a:t>) at CSNS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1190"/>
          </a:xfrm>
        </p:spPr>
        <p:txBody>
          <a:bodyPr>
            <a:normAutofit fontScale="92500"/>
          </a:bodyPr>
          <a:lstStyle/>
          <a:p>
            <a:r>
              <a:rPr lang="en-US" altLang="zh-CN" sz="2600" dirty="0" smtClean="0"/>
              <a:t>CSNS </a:t>
            </a:r>
            <a:r>
              <a:rPr lang="en-US" altLang="zh-CN" sz="2600" dirty="0" err="1" smtClean="0"/>
              <a:t>EMuS</a:t>
            </a:r>
            <a:r>
              <a:rPr lang="en-US" altLang="zh-CN" sz="2600" dirty="0" smtClean="0"/>
              <a:t> located in the high-energy proton application hall, together with other direct proton beam applications</a:t>
            </a:r>
            <a:endParaRPr lang="zh-CN" altLang="en-US" sz="2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4016" y="2631390"/>
            <a:ext cx="47160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</a:rPr>
              <a:t>Proton beam: 1.6 GeV, 5 kW (5% of total), single bunch per pulse (2.5Hz)</a:t>
            </a:r>
            <a:endParaRPr lang="en-US" altLang="zh-CN" sz="2200" dirty="0" smtClean="0">
              <a:solidFill>
                <a:srgbClr val="4614FE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Target: carbon, </a:t>
            </a:r>
            <a:r>
              <a:rPr lang="en-US" altLang="zh-CN" sz="2200" dirty="0" smtClean="0">
                <a:solidFill>
                  <a:srgbClr val="4614FE"/>
                </a:solidFill>
              </a:rPr>
              <a:t>300 mm in length, </a:t>
            </a:r>
            <a:r>
              <a:rPr lang="en-US" altLang="zh-CN" sz="2200" dirty="0" smtClean="0">
                <a:solidFill>
                  <a:srgbClr val="FF0000"/>
                </a:solidFill>
              </a:rPr>
              <a:t>conical shape, forward extraction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</a:rPr>
              <a:t>Capture solenoid: 1-5 T (Al-based </a:t>
            </a:r>
            <a:r>
              <a:rPr lang="en-US" altLang="zh-CN" sz="2400" dirty="0" err="1" smtClean="0">
                <a:solidFill>
                  <a:srgbClr val="4614FE"/>
                </a:solidFill>
              </a:rPr>
              <a:t>NbTi</a:t>
            </a:r>
            <a:r>
              <a:rPr lang="en-US" altLang="zh-CN" sz="2400" dirty="0" smtClean="0">
                <a:solidFill>
                  <a:srgbClr val="4614FE"/>
                </a:solidFill>
              </a:rPr>
              <a:t> wires)</a:t>
            </a:r>
            <a:r>
              <a:rPr lang="en-US" altLang="zh-CN" sz="2200" dirty="0" smtClean="0">
                <a:solidFill>
                  <a:srgbClr val="4614FE"/>
                </a:solidFill>
              </a:rPr>
              <a:t> </a:t>
            </a: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</a:rPr>
              <a:t>Science goals: </a:t>
            </a:r>
            <a:r>
              <a:rPr lang="zh-CN" altLang="en-US" sz="2200" dirty="0" smtClean="0">
                <a:solidFill>
                  <a:srgbClr val="4614FE"/>
                </a:solidFill>
                <a:sym typeface="Symbol"/>
              </a:rPr>
              <a:t>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SR applications, muon beam techniques, </a:t>
            </a:r>
            <a:r>
              <a:rPr lang="en-US" altLang="zh-CN" sz="2200" dirty="0" smtClean="0">
                <a:solidFill>
                  <a:srgbClr val="4614FE"/>
                </a:solidFill>
              </a:rPr>
              <a:t>MOMENT R&amp;D, Neutrino cross-section meas.</a:t>
            </a:r>
            <a:endParaRPr lang="zh-CN" altLang="en-US" sz="2200" dirty="0">
              <a:solidFill>
                <a:srgbClr val="4614FE"/>
              </a:solidFill>
            </a:endParaRPr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76464" cy="3853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Science goals </a:t>
            </a:r>
            <a:r>
              <a:rPr lang="en-US" altLang="zh-CN" sz="3600" dirty="0" smtClean="0">
                <a:solidFill>
                  <a:srgbClr val="FF0000"/>
                </a:solidFill>
              </a:rPr>
              <a:t>of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EMuS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sym typeface="Symbol"/>
              </a:rPr>
              <a:t></a:t>
            </a:r>
            <a:r>
              <a:rPr lang="en-US" altLang="zh-CN" dirty="0" smtClean="0">
                <a:sym typeface="Symbol"/>
              </a:rPr>
              <a:t>SR applications</a:t>
            </a:r>
          </a:p>
          <a:p>
            <a:pPr lvl="1"/>
            <a:r>
              <a:rPr lang="en-US" altLang="zh-CN" dirty="0" smtClean="0">
                <a:sym typeface="Symbol"/>
              </a:rPr>
              <a:t>Multidisciplinary research, complementary to neutron scattering</a:t>
            </a:r>
          </a:p>
          <a:p>
            <a:pPr lvl="1"/>
            <a:r>
              <a:rPr lang="en-US" altLang="zh-CN" dirty="0">
                <a:sym typeface="Symbol"/>
              </a:rPr>
              <a:t>S</a:t>
            </a:r>
            <a:r>
              <a:rPr lang="en-US" altLang="zh-CN" dirty="0" smtClean="0">
                <a:sym typeface="Symbol"/>
              </a:rPr>
              <a:t>urface muon beams, decay muon beams and future slow muon beams</a:t>
            </a:r>
          </a:p>
          <a:p>
            <a:r>
              <a:rPr lang="en-US" altLang="zh-CN" dirty="0" smtClean="0"/>
              <a:t>Muon techniques</a:t>
            </a:r>
          </a:p>
          <a:p>
            <a:pPr lvl="1"/>
            <a:r>
              <a:rPr lang="en-US" altLang="zh-CN" dirty="0" smtClean="0"/>
              <a:t>Muon imaging (high momentum up to 450 MeV/c)</a:t>
            </a:r>
          </a:p>
          <a:p>
            <a:pPr lvl="1"/>
            <a:r>
              <a:rPr lang="en-US" altLang="zh-CN" dirty="0" smtClean="0"/>
              <a:t>Muon irradiation</a:t>
            </a:r>
          </a:p>
          <a:p>
            <a:pPr lvl="1"/>
            <a:r>
              <a:rPr lang="en-US" altLang="zh-CN" dirty="0" err="1" smtClean="0"/>
              <a:t>Muonic</a:t>
            </a:r>
            <a:r>
              <a:rPr lang="en-US" altLang="zh-CN" dirty="0" smtClean="0"/>
              <a:t> X-ray analysis</a:t>
            </a:r>
          </a:p>
          <a:p>
            <a:r>
              <a:rPr lang="en-US" altLang="zh-CN" dirty="0" smtClean="0"/>
              <a:t>Nuclear and particle physics</a:t>
            </a:r>
          </a:p>
          <a:p>
            <a:pPr lvl="1"/>
            <a:r>
              <a:rPr lang="en-US" altLang="zh-CN" dirty="0" smtClean="0"/>
              <a:t>Looking for good proposals, currently investigating neutrino cross-section measurements and </a:t>
            </a:r>
            <a:r>
              <a:rPr lang="en-US" altLang="zh-CN" dirty="0" err="1" smtClean="0"/>
              <a:t>muonium</a:t>
            </a:r>
            <a:r>
              <a:rPr lang="en-US" altLang="zh-CN" dirty="0" smtClean="0"/>
              <a:t> to anti-</a:t>
            </a:r>
            <a:r>
              <a:rPr lang="en-US" altLang="zh-CN" dirty="0" err="1" smtClean="0"/>
              <a:t>muonium</a:t>
            </a:r>
            <a:r>
              <a:rPr lang="en-US" altLang="zh-CN" dirty="0" smtClean="0"/>
              <a:t> conversion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31171"/>
            <a:ext cx="7319540" cy="43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47472" y="908720"/>
            <a:ext cx="5016616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EMuS</a:t>
            </a:r>
            <a:r>
              <a:rPr lang="en-US" altLang="zh-CN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Layout and Working Modes</a:t>
            </a:r>
            <a:endParaRPr lang="zh-CN" alt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5580112" y="995980"/>
            <a:ext cx="3432316" cy="33547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Working modes (</a:t>
            </a:r>
            <a:r>
              <a:rPr lang="en-US" altLang="zh-CN" sz="2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indep</a:t>
            </a:r>
            <a:r>
              <a:rPr lang="en-US" altLang="zh-CN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.):</a:t>
            </a:r>
          </a:p>
          <a:p>
            <a:pPr marL="342900" indent="-342900">
              <a:buAutoNum type="arabicPeriod"/>
            </a:pP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Surface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2000" b="1" dirty="0">
              <a:solidFill>
                <a:srgbClr val="0070C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p/p: 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&lt;±5%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Ref. P</a:t>
            </a:r>
            <a:r>
              <a:rPr lang="el-GR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=29 MeV/c</a:t>
            </a:r>
          </a:p>
          <a:p>
            <a:pPr marL="342900" indent="-342900">
              <a:buAutoNum type="arabicPeriod"/>
            </a:pP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Decay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SR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2000" b="1" dirty="0">
              <a:solidFill>
                <a:srgbClr val="0070C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2000" b="1" dirty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p/p: 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&lt;±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10%</a:t>
            </a:r>
          </a:p>
          <a:p>
            <a:pPr marL="800100" lvl="1" indent="-342900">
              <a:buAutoNum type="alphaLcParenR"/>
            </a:pP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Ref. P</a:t>
            </a:r>
            <a:r>
              <a:rPr lang="el-GR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μ 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=40-150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MeV/c</a:t>
            </a:r>
          </a:p>
          <a:p>
            <a:pPr marL="342900" indent="-342900">
              <a:buAutoNum type="arabicPeriod"/>
            </a:pPr>
            <a:r>
              <a:rPr lang="en-US" altLang="zh-CN" sz="2000" b="1" dirty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High-momentum 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2000" b="1" dirty="0">
              <a:solidFill>
                <a:srgbClr val="0070C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imaging, neutrinos</a:t>
            </a:r>
            <a:endParaRPr lang="en-US" altLang="zh-CN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Ref. P</a:t>
            </a:r>
            <a:r>
              <a:rPr lang="el-GR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π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=200-450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MeV/c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229600" y="6524625"/>
            <a:ext cx="374847" cy="216743"/>
          </a:xfrm>
        </p:spPr>
        <p:txBody>
          <a:bodyPr/>
          <a:lstStyle/>
          <a:p>
            <a:pPr>
              <a:defRPr/>
            </a:pPr>
            <a:fld id="{C09A2878-44D6-453B-9762-56FF81ECCA76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179512" y="6156012"/>
            <a:ext cx="47285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Planning for future: slow muons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4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Major design features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832" y="980728"/>
            <a:ext cx="8517632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 err="1" smtClean="0">
                <a:solidFill>
                  <a:schemeClr val="tx1"/>
                </a:solidFill>
              </a:rPr>
              <a:t>EMuS</a:t>
            </a:r>
            <a:r>
              <a:rPr lang="en-US" altLang="zh-CN" sz="2600" dirty="0" smtClean="0">
                <a:solidFill>
                  <a:schemeClr val="tx1"/>
                </a:solidFill>
              </a:rPr>
              <a:t> will share the same experimental area with other high-energy proton applications: 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4614FE"/>
                </a:solidFill>
              </a:rPr>
              <a:t>Proton beam: 1.6 GeV, 25 kW, 2.5 Hz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 smtClean="0">
                <a:solidFill>
                  <a:schemeClr val="tx1"/>
                </a:solidFill>
              </a:rPr>
              <a:t>Target </a:t>
            </a:r>
            <a:r>
              <a:rPr lang="en-US" altLang="zh-CN" sz="2600" dirty="0">
                <a:solidFill>
                  <a:schemeClr val="tx1"/>
                </a:solidFill>
              </a:rPr>
              <a:t>station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</a:rPr>
              <a:t>Carbon target: 300 mm in length, </a:t>
            </a:r>
            <a:r>
              <a:rPr lang="en-US" altLang="zh-CN" sz="2200" dirty="0" smtClean="0">
                <a:solidFill>
                  <a:srgbClr val="4614FE"/>
                </a:solidFill>
              </a:rPr>
              <a:t>conical shape</a:t>
            </a:r>
            <a:endParaRPr lang="en-US" altLang="zh-CN" sz="2200" dirty="0">
              <a:solidFill>
                <a:srgbClr val="4614FE"/>
              </a:solidFill>
            </a:endParaRP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</a:rPr>
              <a:t>Capture </a:t>
            </a:r>
            <a:r>
              <a:rPr lang="en-US" altLang="zh-CN" sz="2200" dirty="0" smtClean="0">
                <a:solidFill>
                  <a:srgbClr val="4614FE"/>
                </a:solidFill>
              </a:rPr>
              <a:t>SC solenoid</a:t>
            </a:r>
            <a:r>
              <a:rPr lang="en-US" altLang="zh-CN" sz="2200" dirty="0">
                <a:solidFill>
                  <a:srgbClr val="4614FE"/>
                </a:solidFill>
              </a:rPr>
              <a:t>: 1</a:t>
            </a:r>
            <a:r>
              <a:rPr lang="en-US" altLang="zh-CN" sz="2200" dirty="0" smtClean="0">
                <a:solidFill>
                  <a:srgbClr val="4614FE"/>
                </a:solidFill>
              </a:rPr>
              <a:t>-5 </a:t>
            </a:r>
            <a:r>
              <a:rPr lang="en-US" altLang="zh-CN" sz="2200" dirty="0">
                <a:solidFill>
                  <a:srgbClr val="4614FE"/>
                </a:solidFill>
              </a:rPr>
              <a:t>T (</a:t>
            </a:r>
            <a:r>
              <a:rPr lang="en-US" altLang="zh-CN" sz="2200" dirty="0" err="1">
                <a:solidFill>
                  <a:srgbClr val="4614FE"/>
                </a:solidFill>
              </a:rPr>
              <a:t>NbTi</a:t>
            </a:r>
            <a:r>
              <a:rPr lang="en-US" altLang="zh-CN" sz="2200" dirty="0" smtClean="0">
                <a:solidFill>
                  <a:srgbClr val="4614FE"/>
                </a:solidFill>
              </a:rPr>
              <a:t>) (15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 w.r.t. target</a:t>
            </a:r>
            <a:r>
              <a:rPr lang="en-US" altLang="zh-CN" sz="2200" dirty="0" smtClean="0">
                <a:solidFill>
                  <a:srgbClr val="4614FE"/>
                </a:solidFill>
              </a:rPr>
              <a:t>)</a:t>
            </a:r>
            <a:endParaRPr lang="en-US" altLang="zh-CN" sz="2200" dirty="0">
              <a:solidFill>
                <a:srgbClr val="4614FE"/>
              </a:solidFill>
            </a:endParaRP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4614FE"/>
                </a:solidFill>
              </a:rPr>
              <a:t>Forward collection: proton </a:t>
            </a:r>
            <a:r>
              <a:rPr lang="en-US" altLang="zh-CN" sz="2200" dirty="0">
                <a:solidFill>
                  <a:srgbClr val="4614FE"/>
                </a:solidFill>
              </a:rPr>
              <a:t>beam </a:t>
            </a:r>
            <a:r>
              <a:rPr lang="en-US" altLang="zh-CN" sz="2200" dirty="0" smtClean="0">
                <a:solidFill>
                  <a:srgbClr val="4614FE"/>
                </a:solidFill>
              </a:rPr>
              <a:t>separated (higher momentum muons)</a:t>
            </a:r>
            <a:endParaRPr lang="en-US" altLang="zh-CN" sz="2200" dirty="0">
              <a:solidFill>
                <a:srgbClr val="4614FE"/>
              </a:solidFill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>
                <a:solidFill>
                  <a:schemeClr val="tx1"/>
                </a:solidFill>
              </a:rPr>
              <a:t>Muon/pion beam transfer line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</a:rPr>
              <a:t>Trunk beamline: SC solenoids based, </a:t>
            </a:r>
            <a:r>
              <a:rPr lang="zh-CN" altLang="en-US" sz="2200" dirty="0">
                <a:solidFill>
                  <a:srgbClr val="4614FE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SR beam line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SC or RT 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magnets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Large momentum range: surface muons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(&amp; slow muons), 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decay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muons 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and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high-momentum muons (also neutrino beam)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altLang="zh-CN" sz="2600" dirty="0" smtClean="0">
                <a:sym typeface="Symbol"/>
              </a:rPr>
              <a:t>SR spectrometers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High asymmetry or more detecting channel (2560) design coping with low-repetition and high flux muon pulses</a:t>
            </a:r>
            <a:endParaRPr lang="en-US" altLang="zh-CN" sz="2200" dirty="0">
              <a:solidFill>
                <a:srgbClr val="4614FE"/>
              </a:solidFill>
              <a:sym typeface="Symbo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29600" y="6524625"/>
            <a:ext cx="374848" cy="216743"/>
          </a:xfrm>
        </p:spPr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16</a:t>
            </a:fld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1457489"/>
            <a:ext cx="230425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A thin insertion target upstream for only surface muons also under study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26642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Main target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Surface muon area: 3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SR spectrometers planned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Decay muon area: 1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SR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spectrometer, 1 for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negative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muons, 1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for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versatile (muon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imaging/irradiation, </a:t>
            </a:r>
            <a:r>
              <a:rPr lang="en-US" altLang="zh-CN" sz="2600" dirty="0" smtClean="0">
                <a:solidFill>
                  <a:srgbClr val="FF0000"/>
                </a:solidFill>
                <a:sym typeface="Symbol"/>
              </a:rPr>
              <a:t>nuclear physics, particle physics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, etc.)</a:t>
            </a:r>
          </a:p>
          <a:p>
            <a:r>
              <a:rPr lang="en-US" altLang="zh-CN" dirty="0" smtClean="0">
                <a:sym typeface="Symbol"/>
              </a:rPr>
              <a:t>Thin target (vertical beamline)</a:t>
            </a:r>
          </a:p>
          <a:p>
            <a:pPr lvl="1"/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1 SR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spectrometer</a:t>
            </a:r>
            <a:endParaRPr lang="en-US" altLang="zh-CN" sz="26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1547138"/>
            <a:ext cx="8424936" cy="18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600" dirty="0">
                <a:sym typeface="Symbol"/>
              </a:rPr>
              <a:t>Wide applications: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Surface muons, slow muons: </a:t>
            </a:r>
            <a:r>
              <a:rPr lang="zh-CN" altLang="en-US" sz="2200" dirty="0">
                <a:solidFill>
                  <a:srgbClr val="0070C0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SR applications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Negative muons: </a:t>
            </a:r>
            <a:r>
              <a:rPr lang="en-US" altLang="zh-CN" sz="2200" dirty="0" err="1">
                <a:solidFill>
                  <a:srgbClr val="0070C0"/>
                </a:solidFill>
                <a:sym typeface="Symbol"/>
              </a:rPr>
              <a:t>muonic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 X-ray, muon catalyzed fusion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Decay muons: </a:t>
            </a:r>
            <a:r>
              <a:rPr lang="zh-CN" altLang="en-US" sz="2200" dirty="0">
                <a:solidFill>
                  <a:srgbClr val="0070C0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SR,  imaging and irradiation, </a:t>
            </a:r>
            <a:r>
              <a:rPr lang="en-US" altLang="zh-CN" sz="2200" dirty="0">
                <a:solidFill>
                  <a:srgbClr val="FF0000"/>
                </a:solidFill>
                <a:sym typeface="Symbol"/>
              </a:rPr>
              <a:t>muon physics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Pions: neutrino cross-section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  <a:noFill/>
        </p:spPr>
        <p:txBody>
          <a:bodyPr>
            <a:no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Baseline Scheme and Baby Scheme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1" y="1340768"/>
            <a:ext cx="8682339" cy="18002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Baseline Scheme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aiming at world-class facility, high-intensity, multiple spectrometers, wide applications, build-up by steps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Baby Scheme (First Step)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with limited budget, two surface muon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SR spectrometers, compatible with the Baseline scheme in layout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163596"/>
            <a:ext cx="2747637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Baby Scheme is included in the CSNS-II Project Proposal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25067" b="7075"/>
          <a:stretch/>
        </p:blipFill>
        <p:spPr>
          <a:xfrm>
            <a:off x="2915816" y="3284984"/>
            <a:ext cx="3340018" cy="3039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924944"/>
            <a:ext cx="2664296" cy="35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2227664"/>
            <a:ext cx="8229600" cy="429768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Main target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70C0"/>
                </a:solidFill>
              </a:rPr>
              <a:t>Surface muon area: 3 </a:t>
            </a:r>
            <a:r>
              <a:rPr lang="en-US" altLang="zh-CN" dirty="0">
                <a:solidFill>
                  <a:srgbClr val="0070C0"/>
                </a:solidFill>
                <a:sym typeface="Symbol"/>
              </a:rPr>
              <a:t>SR spectrometers planned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70C0"/>
                </a:solidFill>
                <a:sym typeface="Symbol"/>
              </a:rPr>
              <a:t>Decay muon area: 1 SR spectrometer, 1 muon imaging/irradiation, 1 port </a:t>
            </a:r>
            <a:r>
              <a:rPr lang="en-US" altLang="zh-CN" dirty="0" err="1">
                <a:solidFill>
                  <a:srgbClr val="0070C0"/>
                </a:solidFill>
                <a:sym typeface="Symbol"/>
              </a:rPr>
              <a:t>tbd</a:t>
            </a:r>
            <a:endParaRPr lang="en-US" altLang="zh-CN" dirty="0">
              <a:solidFill>
                <a:srgbClr val="0070C0"/>
              </a:solidFill>
              <a:sym typeface="Symbol"/>
            </a:endParaRPr>
          </a:p>
          <a:p>
            <a:r>
              <a:rPr lang="en-US" altLang="zh-CN" dirty="0" smtClean="0">
                <a:sym typeface="Symbol"/>
              </a:rPr>
              <a:t>Thin target (vertical beamline)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70C0"/>
                </a:solidFill>
                <a:sym typeface="Symbol"/>
              </a:rPr>
              <a:t>1 SR spectrometer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smtClean="0"/>
              <a:t>Baby scheme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In case of low construction budget in the beginning, we will build a simplified muon source (called Baby Scheme), in order to start muon applications as early as possible</a:t>
            </a:r>
            <a:r>
              <a:rPr lang="en-US" altLang="zh-CN" sz="2600" dirty="0">
                <a:solidFill>
                  <a:srgbClr val="0070C0"/>
                </a:solidFill>
              </a:rPr>
              <a:t>.</a:t>
            </a:r>
          </a:p>
          <a:p>
            <a:pPr lvl="2"/>
            <a:r>
              <a:rPr lang="en-US" altLang="zh-CN" sz="2300" dirty="0" smtClean="0">
                <a:solidFill>
                  <a:srgbClr val="C00000"/>
                </a:solidFill>
              </a:rPr>
              <a:t>Thick - free target,  side collection, short muon beamline (RT magnets), two </a:t>
            </a:r>
            <a:r>
              <a:rPr lang="en-US" altLang="zh-CN" sz="2300" dirty="0" smtClean="0">
                <a:solidFill>
                  <a:srgbClr val="C00000"/>
                </a:solidFill>
                <a:sym typeface="Symbol"/>
              </a:rPr>
              <a:t>SR spectrometers</a:t>
            </a:r>
            <a:endParaRPr lang="zh-CN" altLang="en-US" sz="2300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5536" y="260648"/>
            <a:ext cx="8424936" cy="18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600" dirty="0" smtClean="0">
                <a:sym typeface="Symbol"/>
              </a:rPr>
              <a:t>Different beams:</a:t>
            </a:r>
            <a:endParaRPr lang="en-US" altLang="zh-CN" sz="2600" dirty="0">
              <a:sym typeface="Symbol"/>
            </a:endParaRP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Surface muons, slow muons: </a:t>
            </a:r>
            <a:r>
              <a:rPr lang="zh-CN" altLang="en-US" sz="2200" dirty="0">
                <a:solidFill>
                  <a:srgbClr val="0070C0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SR applications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Negative muons: </a:t>
            </a:r>
            <a:r>
              <a:rPr lang="en-US" altLang="zh-CN" sz="2200" dirty="0" smtClean="0">
                <a:solidFill>
                  <a:srgbClr val="0070C0"/>
                </a:solidFill>
                <a:sym typeface="Symbol"/>
              </a:rPr>
              <a:t>Muonic 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X-ray, muon catalyzed fusion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Decay muons: </a:t>
            </a:r>
            <a:r>
              <a:rPr lang="zh-CN" altLang="en-US" sz="2200" dirty="0">
                <a:solidFill>
                  <a:srgbClr val="0070C0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SR,  imaging and irradiation, muon physics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Pions: neutrino cross-section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6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Outline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Introduction to CSNS multi-beam applications</a:t>
            </a:r>
          </a:p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</a:rPr>
              <a:t>Opportunity to develop muon sources and </a:t>
            </a:r>
            <a:r>
              <a:rPr lang="zh-CN" altLang="en-US" sz="2600" dirty="0">
                <a:solidFill>
                  <a:srgbClr val="0070C0"/>
                </a:solidFill>
                <a:sym typeface="Symbol"/>
              </a:rPr>
              <a:t>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SR applications in China</a:t>
            </a:r>
            <a:endParaRPr lang="en-US" altLang="zh-CN" sz="2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</a:rPr>
              <a:t>Science goals and design schemes of </a:t>
            </a:r>
            <a:r>
              <a:rPr lang="en-US" altLang="zh-CN" sz="2600" dirty="0" err="1" smtClean="0">
                <a:solidFill>
                  <a:srgbClr val="0070C0"/>
                </a:solidFill>
              </a:rPr>
              <a:t>EMuS</a:t>
            </a:r>
            <a:endParaRPr lang="en-US" altLang="zh-CN" sz="2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</a:rPr>
              <a:t>Planning and prospects</a:t>
            </a:r>
          </a:p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</a:rPr>
              <a:t>Domestic and international collaboration</a:t>
            </a:r>
          </a:p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</a:rPr>
              <a:t>Summary</a:t>
            </a:r>
            <a:endParaRPr lang="en-US" altLang="zh-CN" sz="26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7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20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328620"/>
              </p:ext>
            </p:extLst>
          </p:nvPr>
        </p:nvGraphicFramePr>
        <p:xfrm>
          <a:off x="251520" y="620688"/>
          <a:ext cx="8568952" cy="3040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100"/>
                <a:gridCol w="840267"/>
                <a:gridCol w="851972"/>
                <a:gridCol w="803117"/>
                <a:gridCol w="864096"/>
                <a:gridCol w="1010494"/>
                <a:gridCol w="861714"/>
                <a:gridCol w="887925"/>
                <a:gridCol w="840267"/>
              </a:tblGrid>
              <a:tr h="3600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Parameters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Baseline </a:t>
                      </a:r>
                      <a:r>
                        <a:rPr lang="en-US" sz="2400" u="none" strike="noStrike" dirty="0" smtClean="0">
                          <a:effectLst/>
                        </a:rPr>
                        <a:t>Scheme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193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Decay muon beam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Surface </a:t>
                      </a:r>
                      <a:r>
                        <a:rPr lang="en-US" sz="2000" u="none" strike="noStrike" dirty="0">
                          <a:effectLst/>
                        </a:rPr>
                        <a:t>muon beam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31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μ</a:t>
                      </a:r>
                      <a:r>
                        <a:rPr lang="en-US" sz="1800" u="none" strike="noStrike" dirty="0">
                          <a:effectLst/>
                        </a:rPr>
                        <a:t>SR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Muonic X-ray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Muon imaging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Vertical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BS-SM1&amp;3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BS-</a:t>
                      </a: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SM2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3191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Mom</a:t>
                      </a:r>
                      <a:r>
                        <a:rPr lang="en-US" sz="1800" u="none" strike="noStrike" dirty="0">
                          <a:effectLst/>
                        </a:rPr>
                        <a:t>. (MeV/c)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45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150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45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150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450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28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28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28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3191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sz="1800" u="none" strike="noStrike" dirty="0" smtClean="0">
                          <a:effectLst/>
                        </a:rPr>
                        <a:t>Int. </a:t>
                      </a:r>
                      <a:r>
                        <a:rPr lang="en-US" sz="1800" u="none" strike="noStrike" dirty="0">
                          <a:effectLst/>
                        </a:rPr>
                        <a:t>(1E6/s)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8.8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0.44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13000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0.82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0.4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0.31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3191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sz="1800" u="none" strike="noStrike" dirty="0" err="1">
                          <a:effectLst/>
                        </a:rPr>
                        <a:t>PolZ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0.82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0.81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zh-CN" altLang="en-US" sz="1800" u="none" strike="noStrike" dirty="0">
                          <a:effectLst/>
                        </a:rPr>
                        <a:t>−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zh-CN" altLang="en-US" sz="1800" u="none" strike="noStrike">
                          <a:effectLst/>
                        </a:rPr>
                        <a:t>−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zh-CN" altLang="en-US" sz="1800" u="none" strike="noStrike" dirty="0">
                          <a:effectLst/>
                        </a:rPr>
                        <a:t>−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-0.95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>
                          <a:effectLst/>
                        </a:rPr>
                        <a:t>-0.78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-0.76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4621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sz="1800" u="none" strike="noStrike" dirty="0" err="1">
                          <a:effectLst/>
                        </a:rPr>
                        <a:t>Spot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FWHM</a:t>
                      </a:r>
                      <a:r>
                        <a:rPr lang="en-US" sz="1800" u="none" strike="noStrike" baseline="-25000" dirty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27×30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19×29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30×30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26×36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20×51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27×20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26×32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26×22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8015"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sz="1800" u="none" strike="noStrike" dirty="0" err="1">
                          <a:effectLst/>
                        </a:rPr>
                        <a:t>dp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FWHM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 smtClean="0">
                          <a:effectLst/>
                        </a:rPr>
                        <a:t>6.7%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 smtClean="0">
                          <a:effectLst/>
                        </a:rPr>
                        <a:t>5.3%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 smtClean="0">
                          <a:effectLst/>
                        </a:rPr>
                        <a:t>4.4%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 smtClean="0">
                          <a:effectLst/>
                        </a:rPr>
                        <a:t>5.8%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 smtClean="0">
                          <a:effectLst/>
                        </a:rPr>
                        <a:t>~5</a:t>
                      </a:r>
                      <a:r>
                        <a:rPr lang="en-US" altLang="zh-CN" sz="1800" u="none" strike="noStrike" dirty="0">
                          <a:effectLst/>
                        </a:rPr>
                        <a:t>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&lt;8%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&lt;8%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400"/>
                        </a:lnSpc>
                      </a:pPr>
                      <a:r>
                        <a:rPr lang="en-US" altLang="zh-CN" sz="1800" u="none" strike="noStrike" dirty="0">
                          <a:effectLst/>
                        </a:rPr>
                        <a:t>&lt;8%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24517"/>
              </p:ext>
            </p:extLst>
          </p:nvPr>
        </p:nvGraphicFramePr>
        <p:xfrm>
          <a:off x="5076056" y="4149080"/>
          <a:ext cx="3672408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204"/>
                <a:gridCol w="1836204"/>
              </a:tblGrid>
              <a:tr h="298356"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Slow </a:t>
                      </a:r>
                      <a:r>
                        <a:rPr lang="en-US" sz="1800" u="none" strike="noStrike" dirty="0">
                          <a:effectLst/>
                        </a:rPr>
                        <a:t>muon beam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8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r>
                        <a:rPr lang="en-US" sz="1800" u="none" strike="noStrike" dirty="0" smtClean="0">
                          <a:effectLst/>
                        </a:rPr>
                        <a:t>om</a:t>
                      </a:r>
                      <a:r>
                        <a:rPr lang="en-US" sz="1800" u="none" strike="noStrike" dirty="0">
                          <a:effectLst/>
                        </a:rPr>
                        <a:t>. </a:t>
                      </a:r>
                      <a:r>
                        <a:rPr lang="en-US" sz="1800" u="none" strike="noStrike" dirty="0" smtClean="0">
                          <a:effectLst/>
                        </a:rPr>
                        <a:t>(keV/c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 smtClean="0">
                          <a:effectLst/>
                        </a:rPr>
                        <a:t>0.5-0.30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8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Intensity (1E6/s)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0.01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8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PolZ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-0.75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9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Spot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FWHM</a:t>
                      </a:r>
                      <a:r>
                        <a:rPr lang="en-US" sz="1800" u="none" strike="noStrike" baseline="-25000" dirty="0">
                          <a:effectLst/>
                        </a:rPr>
                        <a:t>  </a:t>
                      </a:r>
                      <a:r>
                        <a:rPr lang="en-US" sz="1800" u="none" strike="noStrike" dirty="0">
                          <a:effectLst/>
                        </a:rPr>
                        <a:t>(mm)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30×30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39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dp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sz="1800" u="none" strike="noStrike" baseline="-25000" dirty="0" err="1">
                          <a:effectLst/>
                        </a:rPr>
                        <a:t>FWHM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8%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66" marR="6966" marT="696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32668"/>
              </p:ext>
            </p:extLst>
          </p:nvPr>
        </p:nvGraphicFramePr>
        <p:xfrm>
          <a:off x="467544" y="4005064"/>
          <a:ext cx="4320480" cy="2009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  <a:gridCol w="1224136"/>
                <a:gridCol w="1224136"/>
              </a:tblGrid>
              <a:tr h="327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Parameters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Baby scheme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652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BB-SM1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BB-SM2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5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Mom</a:t>
                      </a:r>
                      <a:r>
                        <a:rPr lang="en-US" sz="1800" u="none" strike="noStrike" dirty="0">
                          <a:effectLst/>
                        </a:rPr>
                        <a:t>. (MeV/c)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28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28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5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Intensity (1E6/s)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0.76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52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PolZ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-0.92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-0.89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9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Spot</a:t>
                      </a:r>
                      <a:r>
                        <a:rPr lang="en-US" sz="1800" u="none" strike="noStrike" baseline="-25000">
                          <a:effectLst/>
                        </a:rPr>
                        <a:t>FWHM  </a:t>
                      </a:r>
                      <a:r>
                        <a:rPr lang="en-US" sz="1800" u="none" strike="noStrike">
                          <a:effectLst/>
                        </a:rPr>
                        <a:t>(mm)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30×28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30×22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9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dp/p</a:t>
                      </a:r>
                      <a:r>
                        <a:rPr lang="en-US" sz="1800" u="none" strike="noStrike" baseline="-25000">
                          <a:effectLst/>
                        </a:rPr>
                        <a:t>FWHM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&lt;8%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&lt;8%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87" marR="5987" marT="5987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81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7006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Status of design and R&amp;D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00600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/>
              <a:t>Since 2007,  we have been </a:t>
            </a:r>
            <a:r>
              <a:rPr lang="en-US" altLang="zh-CN" sz="2600" dirty="0" smtClean="0"/>
              <a:t>studying </a:t>
            </a:r>
            <a:r>
              <a:rPr lang="en-US" altLang="zh-CN" sz="2600" dirty="0"/>
              <a:t>to add a muon source to </a:t>
            </a:r>
            <a:r>
              <a:rPr lang="en-US" altLang="zh-CN" sz="2600" dirty="0" smtClean="0"/>
              <a:t>CSNS, but until 2015 we obtained a major NSFC fund ‘Development </a:t>
            </a:r>
            <a:r>
              <a:rPr lang="en-US" altLang="zh-CN" sz="2600" dirty="0"/>
              <a:t>of </a:t>
            </a:r>
            <a:r>
              <a:rPr lang="en-US" altLang="zh-CN" sz="2600" dirty="0" smtClean="0"/>
              <a:t>National Major Scientific Instruments</a:t>
            </a:r>
            <a:r>
              <a:rPr lang="en-US" altLang="zh-CN" sz="2600" dirty="0"/>
              <a:t>’ </a:t>
            </a:r>
            <a:r>
              <a:rPr lang="en-US" altLang="zh-CN" sz="2600" dirty="0" smtClean="0"/>
              <a:t>to support </a:t>
            </a:r>
            <a:r>
              <a:rPr lang="en-US" altLang="zh-CN" sz="2600" dirty="0"/>
              <a:t>the design and R&amp;D</a:t>
            </a:r>
          </a:p>
          <a:p>
            <a:pPr lvl="1"/>
            <a:r>
              <a:rPr lang="en-US" altLang="zh-CN" sz="2200" dirty="0">
                <a:solidFill>
                  <a:srgbClr val="4614FE"/>
                </a:solidFill>
              </a:rPr>
              <a:t>Study team: researchers and students from different IHEP divisions, USTC and Sun </a:t>
            </a:r>
            <a:r>
              <a:rPr lang="en-US" altLang="zh-CN" sz="2200" dirty="0" err="1" smtClean="0">
                <a:solidFill>
                  <a:srgbClr val="4614FE"/>
                </a:solidFill>
              </a:rPr>
              <a:t>Yat</a:t>
            </a:r>
            <a:r>
              <a:rPr lang="en-US" altLang="zh-CN" sz="2200" dirty="0" smtClean="0">
                <a:solidFill>
                  <a:srgbClr val="4614FE"/>
                </a:solidFill>
              </a:rPr>
              <a:t>-Sen University</a:t>
            </a:r>
            <a:endParaRPr lang="en-US" altLang="zh-CN" sz="2600" dirty="0"/>
          </a:p>
          <a:p>
            <a:r>
              <a:rPr lang="en-US" altLang="zh-CN" sz="2600" dirty="0" smtClean="0"/>
              <a:t>As we do not have any experience in building muon sources and </a:t>
            </a:r>
            <a:r>
              <a:rPr lang="en-US" altLang="zh-CN" sz="2600" dirty="0" err="1" smtClean="0"/>
              <a:t>EMuS</a:t>
            </a:r>
            <a:r>
              <a:rPr lang="en-US" altLang="zh-CN" sz="2600" dirty="0" smtClean="0"/>
              <a:t> has a special design to serve multiple purposes, it is very challenging in the design and construction. </a:t>
            </a:r>
            <a:endParaRPr lang="en-US" altLang="zh-CN" sz="2600" dirty="0"/>
          </a:p>
          <a:p>
            <a:pPr lvl="1"/>
            <a:r>
              <a:rPr lang="en-US" altLang="zh-CN" sz="2200" dirty="0" smtClean="0">
                <a:solidFill>
                  <a:srgbClr val="4614FE"/>
                </a:solidFill>
              </a:rPr>
              <a:t>Learning from international experts and labs</a:t>
            </a:r>
          </a:p>
          <a:p>
            <a:pPr lvl="1"/>
            <a:r>
              <a:rPr lang="en-US" altLang="zh-CN" sz="2200" dirty="0" smtClean="0">
                <a:solidFill>
                  <a:srgbClr val="4614FE"/>
                </a:solidFill>
              </a:rPr>
              <a:t>R&amp;D efforts are indispensable </a:t>
            </a:r>
            <a:endParaRPr lang="en-US" altLang="zh-CN" sz="2600" dirty="0" smtClean="0">
              <a:solidFill>
                <a:srgbClr val="4614FE"/>
              </a:solidFill>
            </a:endParaRPr>
          </a:p>
          <a:p>
            <a:r>
              <a:rPr lang="en-US" altLang="zh-CN" sz="2600" dirty="0" smtClean="0"/>
              <a:t>Communication with potential users </a:t>
            </a:r>
            <a:r>
              <a:rPr lang="en-US" altLang="zh-CN" sz="2600" dirty="0"/>
              <a:t>and influential top scientists </a:t>
            </a:r>
            <a:r>
              <a:rPr lang="en-US" altLang="zh-CN" sz="2600" dirty="0" smtClean="0"/>
              <a:t>have been in progress.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1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Major R&amp;D efforts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/>
              <a:t>Challenging issues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rgbClr val="4614FE"/>
                </a:solidFill>
              </a:rPr>
              <a:t>Compromised layout to support different programs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rgbClr val="4614FE"/>
                </a:solidFill>
              </a:rPr>
              <a:t>Low repetition rate of the proton beam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/>
              <a:t>Target assembly prototype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rgbClr val="4614FE"/>
                </a:solidFill>
              </a:rPr>
              <a:t>Mechanical structure design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rgbClr val="4614FE"/>
                </a:solidFill>
              </a:rPr>
              <a:t>Inner shielding with Tungsten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rgbClr val="4614FE"/>
                </a:solidFill>
              </a:rPr>
              <a:t>Target support and cooling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rgbClr val="4614FE"/>
                </a:solidFill>
              </a:rPr>
              <a:t>Collimators for both pions/muons and protons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 smtClean="0">
                <a:solidFill>
                  <a:srgbClr val="4614FE"/>
                </a:solidFill>
              </a:rPr>
              <a:t>Compatibility with SC solenoids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altLang="zh-CN" dirty="0"/>
              <a:t>Technique on large-aperture, high-field and radiation-hard superconducting solenoid 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>
                <a:solidFill>
                  <a:srgbClr val="4614FE"/>
                </a:solidFill>
              </a:rPr>
              <a:t>Preferably Al-based </a:t>
            </a:r>
            <a:r>
              <a:rPr lang="en-US" altLang="zh-CN" dirty="0" err="1" smtClean="0">
                <a:solidFill>
                  <a:srgbClr val="4614FE"/>
                </a:solidFill>
              </a:rPr>
              <a:t>NbTi</a:t>
            </a:r>
            <a:r>
              <a:rPr lang="en-US" altLang="zh-CN" dirty="0" smtClean="0">
                <a:solidFill>
                  <a:srgbClr val="4614FE"/>
                </a:solidFill>
              </a:rPr>
              <a:t> conductors</a:t>
            </a:r>
            <a:endParaRPr lang="en-US" altLang="zh-CN" dirty="0">
              <a:solidFill>
                <a:srgbClr val="4614FE"/>
              </a:solidFill>
            </a:endParaRP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>
                <a:solidFill>
                  <a:srgbClr val="4614FE"/>
                </a:solidFill>
              </a:rPr>
              <a:t>A prototype of the capture solenoid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altLang="zh-CN" dirty="0"/>
              <a:t>A </a:t>
            </a:r>
            <a:r>
              <a:rPr lang="en-US" altLang="zh-CN" dirty="0">
                <a:sym typeface="Symbol"/>
              </a:rPr>
              <a:t>SR spectrometer prototype of </a:t>
            </a:r>
            <a:r>
              <a:rPr lang="en-US" altLang="zh-CN" dirty="0" smtClean="0">
                <a:sym typeface="Symbol"/>
              </a:rPr>
              <a:t>four </a:t>
            </a:r>
            <a:r>
              <a:rPr lang="en-US" altLang="zh-CN" dirty="0">
                <a:sym typeface="Symbol"/>
              </a:rPr>
              <a:t>rings</a:t>
            </a:r>
            <a:r>
              <a:rPr lang="en-US" altLang="zh-CN" dirty="0"/>
              <a:t> </a:t>
            </a:r>
          </a:p>
          <a:p>
            <a:pPr lvl="1">
              <a:lnSpc>
                <a:spcPct val="105000"/>
              </a:lnSpc>
              <a:spcBef>
                <a:spcPts val="300"/>
              </a:spcBef>
            </a:pPr>
            <a:r>
              <a:rPr lang="en-US" altLang="zh-CN" dirty="0">
                <a:solidFill>
                  <a:srgbClr val="4614FE"/>
                </a:solidFill>
              </a:rPr>
              <a:t>Sampling condition is also under consideration </a:t>
            </a:r>
            <a:endParaRPr lang="zh-CN" altLang="en-US" dirty="0">
              <a:solidFill>
                <a:srgbClr val="4614F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2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Reviews and workshops for applications</a:t>
            </a:r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2017.12:  first workshop on the </a:t>
            </a:r>
            <a:r>
              <a:rPr lang="en-US" altLang="zh-CN" dirty="0" err="1" smtClean="0">
                <a:solidFill>
                  <a:srgbClr val="181DFA"/>
                </a:solidFill>
              </a:rPr>
              <a:t>EMuS</a:t>
            </a:r>
            <a:r>
              <a:rPr lang="en-US" altLang="zh-CN" dirty="0" smtClean="0">
                <a:solidFill>
                  <a:srgbClr val="181DFA"/>
                </a:solidFill>
              </a:rPr>
              <a:t> multidisciplinary applications</a:t>
            </a:r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2018.11:  International review on the </a:t>
            </a:r>
            <a:r>
              <a:rPr lang="en-US" altLang="zh-CN" dirty="0" err="1" smtClean="0">
                <a:solidFill>
                  <a:srgbClr val="181DFA"/>
                </a:solidFill>
              </a:rPr>
              <a:t>EMuS</a:t>
            </a:r>
            <a:r>
              <a:rPr lang="en-US" altLang="zh-CN" dirty="0" smtClean="0">
                <a:solidFill>
                  <a:srgbClr val="181DFA"/>
                </a:solidFill>
              </a:rPr>
              <a:t> conceptual design</a:t>
            </a:r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2019.11:  Internal review on the </a:t>
            </a:r>
            <a:r>
              <a:rPr lang="en-US" altLang="zh-CN" dirty="0" err="1" smtClean="0">
                <a:solidFill>
                  <a:srgbClr val="181DFA"/>
                </a:solidFill>
              </a:rPr>
              <a:t>EMuS</a:t>
            </a:r>
            <a:r>
              <a:rPr lang="en-US" altLang="zh-CN" dirty="0" smtClean="0">
                <a:solidFill>
                  <a:srgbClr val="181DFA"/>
                </a:solidFill>
              </a:rPr>
              <a:t> design schemes</a:t>
            </a:r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2019.12: second workshop on the </a:t>
            </a:r>
            <a:r>
              <a:rPr lang="en-US" altLang="zh-CN" dirty="0" err="1" smtClean="0">
                <a:solidFill>
                  <a:srgbClr val="181DFA"/>
                </a:solidFill>
              </a:rPr>
              <a:t>EMuS</a:t>
            </a:r>
            <a:r>
              <a:rPr lang="en-US" altLang="zh-CN" dirty="0" smtClean="0">
                <a:solidFill>
                  <a:srgbClr val="181DFA"/>
                </a:solidFill>
              </a:rPr>
              <a:t> multidisciplinary applications</a:t>
            </a:r>
            <a:endParaRPr lang="zh-CN" altLang="en-US" dirty="0">
              <a:solidFill>
                <a:srgbClr val="181DFA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7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91880" y="6165304"/>
            <a:ext cx="186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DD89058-9CBB-42E2-B09A-10EF6B61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8631"/>
            <a:ext cx="5247790" cy="3374466"/>
          </a:xfrm>
          <a:prstGeom prst="rect">
            <a:avLst/>
          </a:prstGeom>
        </p:spPr>
      </p:pic>
      <p:sp>
        <p:nvSpPr>
          <p:cNvPr id="11" name="矩形标注 10"/>
          <p:cNvSpPr/>
          <p:nvPr/>
        </p:nvSpPr>
        <p:spPr>
          <a:xfrm>
            <a:off x="683568" y="1124744"/>
            <a:ext cx="1512168" cy="3168353"/>
          </a:xfrm>
          <a:prstGeom prst="wedgeRectCallout">
            <a:avLst>
              <a:gd name="adj1" fmla="val 63859"/>
              <a:gd name="adj2" fmla="val 6670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15616" y="4725144"/>
            <a:ext cx="330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Selected for prototyping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Prototyping of main capture solenoid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9310" y="1268760"/>
            <a:ext cx="364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Large-aperture, high-field, radiation-resistant, very challenging</a:t>
            </a:r>
            <a:endParaRPr lang="zh-CN" altLang="en-US" sz="2400" dirty="0"/>
          </a:p>
        </p:txBody>
      </p:sp>
      <p:pic>
        <p:nvPicPr>
          <p:cNvPr id="8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26" y="4365104"/>
            <a:ext cx="2718993" cy="20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23" y="2489485"/>
            <a:ext cx="2397177" cy="7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21" y="3573016"/>
            <a:ext cx="1789167" cy="238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517232"/>
            <a:ext cx="3960440" cy="1061829"/>
          </a:xfrm>
          <a:prstGeom prst="rect">
            <a:avLst/>
          </a:prstGeom>
          <a:solidFill>
            <a:srgbClr val="2DC8FF"/>
          </a:solidFill>
        </p:spPr>
        <p:txBody>
          <a:bodyPr wrap="square" rtlCol="0">
            <a:spAutoFit/>
          </a:bodyPr>
          <a:lstStyle/>
          <a:p>
            <a:r>
              <a:rPr lang="en-US" altLang="zh-CN" sz="2100" dirty="0" smtClean="0"/>
              <a:t>End Nov.: 1-km cable completed</a:t>
            </a:r>
          </a:p>
          <a:p>
            <a:pPr indent="-457200"/>
            <a:r>
              <a:rPr lang="en-US" altLang="zh-CN" sz="2100" dirty="0" smtClean="0"/>
              <a:t>Last week: bidding for coils </a:t>
            </a:r>
          </a:p>
          <a:p>
            <a:pPr indent="-457200"/>
            <a:r>
              <a:rPr lang="en-US" altLang="zh-CN" sz="2100" dirty="0"/>
              <a:t> </a:t>
            </a:r>
            <a:r>
              <a:rPr lang="en-US" altLang="zh-CN" sz="2100" dirty="0" smtClean="0"/>
              <a:t>           fabrication and tests</a:t>
            </a:r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1841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7175140" cy="72008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Prototyping of a </a:t>
            </a:r>
            <a:r>
              <a:rPr lang="en-US" altLang="zh-CN" sz="32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SR spectrometer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25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3661" y="923236"/>
            <a:ext cx="5212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Prototyping: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4-ring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.+PMT, 128 channel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times beam tests at RAL/ISIS</a:t>
            </a:r>
          </a:p>
          <a:p>
            <a:r>
              <a:rPr lang="en-US" altLang="zh-C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technique also under development 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983" y="2479001"/>
            <a:ext cx="4318530" cy="179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08304" y="43651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Electronics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54420"/>
            <a:ext cx="3572141" cy="2649162"/>
          </a:xfrm>
          <a:prstGeom prst="rect">
            <a:avLst/>
          </a:prstGeom>
        </p:spPr>
      </p:pic>
      <p:pic>
        <p:nvPicPr>
          <p:cNvPr id="12" name="图片 11" descr="WeChat Image_20180927124017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9" y="4187417"/>
            <a:ext cx="1953768" cy="236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65" y="4149080"/>
            <a:ext cx="1805866" cy="24078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32" y="4401488"/>
            <a:ext cx="3033669" cy="215541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288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DAF60F29-7BDB-4FBF-9F67-CCD616FF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26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D2117508-F624-4B7F-9532-0B7F22E6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36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6031EC1-435A-4155-BA4B-7CDCCD3DD703}"/>
              </a:ext>
            </a:extLst>
          </p:cNvPr>
          <p:cNvSpPr/>
          <p:nvPr/>
        </p:nvSpPr>
        <p:spPr>
          <a:xfrm>
            <a:off x="2699792" y="5775647"/>
            <a:ext cx="53545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Schematic for target assembly prototype</a:t>
            </a:r>
            <a:endParaRPr lang="zh-CN" altLang="en-US" sz="2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93296"/>
            <a:ext cx="2304256" cy="415498"/>
          </a:xfrm>
          <a:prstGeom prst="rect">
            <a:avLst/>
          </a:prstGeom>
          <a:solidFill>
            <a:srgbClr val="2DC8FF"/>
          </a:solidFill>
        </p:spPr>
        <p:txBody>
          <a:bodyPr wrap="square" rtlCol="0">
            <a:spAutoFit/>
          </a:bodyPr>
          <a:lstStyle/>
          <a:p>
            <a:r>
              <a:rPr lang="en-US" altLang="zh-CN" sz="2100" dirty="0" smtClean="0">
                <a:solidFill>
                  <a:srgbClr val="FF0000"/>
                </a:solidFill>
              </a:rPr>
              <a:t>Bidding very soon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76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Planning and prospects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" y="1440160"/>
            <a:ext cx="8435280" cy="49411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3100" dirty="0" smtClean="0"/>
              <a:t>Continuing design and R&amp;D (-2020)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3100" dirty="0" smtClean="0"/>
              <a:t>Muon moderation technique development in long-term (2017-)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3100" dirty="0" smtClean="0"/>
              <a:t>Method study of muon beam applications (2019-2021)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Muonic X-ray analysis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Muon imagine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3100" dirty="0" smtClean="0"/>
              <a:t>Participating in CSNS-II project application processes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600" dirty="0">
                <a:solidFill>
                  <a:srgbClr val="0070C0"/>
                </a:solidFill>
              </a:rPr>
              <a:t>Proposal, feasibility study, technical design report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3100" dirty="0"/>
              <a:t>User community development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3100" dirty="0"/>
              <a:t>International collaboration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Reviews, personnel training, Chinese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SR users, collaboration in particle physics, etc.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dirty="0" smtClean="0"/>
              <a:t>Phased construction (2022-)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4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435280" cy="1066130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Domestic </a:t>
            </a:r>
            <a:r>
              <a:rPr lang="en-US" altLang="zh-CN" dirty="0" smtClean="0">
                <a:solidFill>
                  <a:srgbClr val="FF0000"/>
                </a:solidFill>
              </a:rPr>
              <a:t>collaboration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US" altLang="zh-CN" sz="2600" dirty="0" smtClean="0"/>
              <a:t>Attracting high-level users is essential for a common facility</a:t>
            </a:r>
          </a:p>
          <a:p>
            <a:pPr lvl="1">
              <a:lnSpc>
                <a:spcPct val="118000"/>
              </a:lnSpc>
              <a:spcBef>
                <a:spcPts val="0"/>
              </a:spcBef>
            </a:pPr>
            <a:r>
              <a:rPr lang="en-US" altLang="zh-C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muSR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users in China: IOP, </a:t>
            </a:r>
            <a:r>
              <a:rPr lang="en-US" altLang="zh-C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Fudan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U., Zhejiang U., USTC, Peking U., </a:t>
            </a: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SYSU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Sichuan U., Beijing 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U., RUC, …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US" altLang="zh-CN" sz="2600" dirty="0" err="1" smtClean="0"/>
              <a:t>EMuS</a:t>
            </a:r>
            <a:r>
              <a:rPr lang="en-US" altLang="zh-CN" sz="2600" dirty="0" smtClean="0"/>
              <a:t> study team is composed of researchers and students from different institutions and IHEP divisions:</a:t>
            </a:r>
          </a:p>
          <a:p>
            <a:pPr lvl="1">
              <a:lnSpc>
                <a:spcPct val="118000"/>
              </a:lnSpc>
              <a:spcBef>
                <a:spcPts val="0"/>
              </a:spcBef>
            </a:pP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from USTC collaborating with us since 2007, on the design and R&amp;D (6 PhD graduated, 4 PhD students)</a:t>
            </a:r>
          </a:p>
          <a:p>
            <a:pPr lvl="1">
              <a:lnSpc>
                <a:spcPct val="118000"/>
              </a:lnSpc>
              <a:spcBef>
                <a:spcPts val="0"/>
              </a:spcBef>
            </a:pP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 IHEP divisions 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(Dongguan Branch, Exp</a:t>
            </a: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Particle Physics Div., Multidisc. Appl. Div., Acc. Div. ) are 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</a:p>
          <a:p>
            <a:pPr lvl="1">
              <a:lnSpc>
                <a:spcPct val="118000"/>
              </a:lnSpc>
              <a:spcBef>
                <a:spcPts val="0"/>
              </a:spcBef>
            </a:pP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</a:t>
            </a:r>
            <a:r>
              <a:rPr lang="en-US" altLang="zh-CN" sz="2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</a:t>
            </a: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 Uni. (SYSU) collaborating on both particle physics and </a:t>
            </a: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applications</a:t>
            </a:r>
          </a:p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en-US" altLang="zh-CN" sz="2600" dirty="0" smtClean="0"/>
              <a:t>In the future: </a:t>
            </a:r>
          </a:p>
          <a:p>
            <a:pPr lvl="1">
              <a:lnSpc>
                <a:spcPct val="118000"/>
              </a:lnSpc>
              <a:spcBef>
                <a:spcPts val="0"/>
              </a:spcBef>
            </a:pP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spectrometers and muon beam applications: user facility, but also possible user-funded spectrometers</a:t>
            </a:r>
          </a:p>
          <a:p>
            <a:pPr lvl="1">
              <a:lnSpc>
                <a:spcPct val="118000"/>
              </a:lnSpc>
              <a:spcBef>
                <a:spcPts val="0"/>
              </a:spcBef>
            </a:pP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nuclear/particle physics at </a:t>
            </a:r>
            <a:r>
              <a:rPr lang="en-US" altLang="zh-CN" sz="2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EMuS</a:t>
            </a:r>
            <a:r>
              <a:rPr lang="en-US" altLang="zh-CN" sz="2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domestic collaboration is even more important. </a:t>
            </a:r>
            <a:endParaRPr lang="zh-CN" altLang="en-US" sz="2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9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435280" cy="1066130"/>
          </a:xfrm>
        </p:spPr>
        <p:txBody>
          <a:bodyPr>
            <a:no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International collaboration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68552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 smtClean="0"/>
              <a:t>We have been contacting with international muon labs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RAL/ISIS: CSNS has formal collaboration </a:t>
            </a:r>
            <a:r>
              <a:rPr lang="en-US" altLang="zh-CN" sz="2200" dirty="0" smtClean="0">
                <a:solidFill>
                  <a:srgbClr val="0070C0"/>
                </a:solidFill>
              </a:rPr>
              <a:t>agreement </a:t>
            </a:r>
            <a:r>
              <a:rPr lang="en-US" altLang="zh-CN" sz="2200" dirty="0">
                <a:solidFill>
                  <a:srgbClr val="0070C0"/>
                </a:solidFill>
              </a:rPr>
              <a:t>with it, wide collaboration including accelerators, neutron scattering and muon source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</a:rPr>
              <a:t>PSI/S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S: IHEP and PSI have formal collaboration agreement since 2009, but a dedicated collaboration on muon science signed in </a:t>
            </a:r>
            <a:r>
              <a:rPr lang="en-US" altLang="zh-CN" sz="2200" dirty="0" smtClean="0">
                <a:solidFill>
                  <a:srgbClr val="0070C0"/>
                </a:solidFill>
                <a:sym typeface="Symbol"/>
              </a:rPr>
              <a:t>2019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, including both SR applications and particle physics.</a:t>
            </a:r>
          </a:p>
          <a:p>
            <a:pPr lvl="1"/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J-PARC/COMET, MUSE: IHEP and KEK have formal collaboration agreement; IHEP strong participation in COMET experiment; long-time contact with MUSE</a:t>
            </a:r>
          </a:p>
          <a:p>
            <a:pPr lvl="1"/>
            <a:r>
              <a:rPr lang="en-US" altLang="zh-CN" sz="2200" dirty="0" smtClean="0">
                <a:solidFill>
                  <a:srgbClr val="0070C0"/>
                </a:solidFill>
              </a:rPr>
              <a:t>RIKEN/RIKEN-RAL: </a:t>
            </a:r>
            <a:r>
              <a:rPr lang="en-US" altLang="zh-CN" sz="2200" dirty="0">
                <a:solidFill>
                  <a:srgbClr val="0070C0"/>
                </a:solidFill>
              </a:rPr>
              <a:t>w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e have been discussing with RIKEN about establishing a close collaboration </a:t>
            </a:r>
          </a:p>
          <a:p>
            <a:r>
              <a:rPr lang="en-US" altLang="zh-CN" sz="2600" dirty="0" smtClean="0"/>
              <a:t>Other collaborations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1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40664"/>
            <a:ext cx="5897922" cy="438468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08" y="404664"/>
            <a:ext cx="8713788" cy="502543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0" dirty="0" smtClean="0">
                <a:solidFill>
                  <a:srgbClr val="FF0000"/>
                </a:solidFill>
              </a:rPr>
              <a:t>CSNS as multiple platforms</a:t>
            </a:r>
            <a:endParaRPr lang="zh-CN" altLang="en-US" sz="3200" b="0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4104456" cy="30243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CSNS is the only large-scale proton accelerator in China today</a:t>
            </a:r>
          </a:p>
          <a:p>
            <a:pPr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tabLst>
                <a:tab pos="174625" algn="l"/>
              </a:tabLst>
            </a:pPr>
            <a:r>
              <a:rPr lang="en-US" altLang="zh-CN" sz="2200" dirty="0" smtClean="0">
                <a:solidFill>
                  <a:srgbClr val="0070C0"/>
                </a:solidFill>
              </a:rPr>
              <a:t>Strong needs from other fields than neutron scattering</a:t>
            </a:r>
          </a:p>
          <a:p>
            <a:pPr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tabLst>
                <a:tab pos="174625" algn="l"/>
              </a:tabLst>
            </a:pPr>
            <a:r>
              <a:rPr lang="en-US" altLang="zh-CN" sz="2200" dirty="0">
                <a:solidFill>
                  <a:srgbClr val="0070C0"/>
                </a:solidFill>
              </a:rPr>
              <a:t>Excellent capability to support multiple platforms</a:t>
            </a:r>
          </a:p>
          <a:p>
            <a:pPr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tabLst>
                <a:tab pos="174625" algn="l"/>
              </a:tabLst>
            </a:pPr>
            <a:r>
              <a:rPr lang="en-US" altLang="zh-CN" sz="2200" dirty="0">
                <a:solidFill>
                  <a:srgbClr val="0070C0"/>
                </a:solidFill>
              </a:rPr>
              <a:t>Phased development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3</a:t>
            </a:fld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653136"/>
            <a:ext cx="2808312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Muon beams</a:t>
            </a:r>
          </a:p>
          <a:p>
            <a:r>
              <a:rPr lang="en-US" altLang="zh-CN" sz="2200" dirty="0" smtClean="0"/>
              <a:t>White neutron beams</a:t>
            </a:r>
          </a:p>
          <a:p>
            <a:r>
              <a:rPr lang="en-US" altLang="zh-CN" sz="2200" dirty="0" smtClean="0"/>
              <a:t>Proton beams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054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86320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EMuS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as the first muon source in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China and a competitive muon facility in the world is in good hope (phased construction), to serve both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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SR applications and particle/nuclear physics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Design and R&amp;D efforts of 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EMuS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 are well in progress</a:t>
            </a: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We will build up a user community that grows up together with the project.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1"/>
            <a:ext cx="3952828" cy="29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4" y="4077072"/>
            <a:ext cx="4805264" cy="15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074" y="274638"/>
            <a:ext cx="8420726" cy="77809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Back-streaming neutrons from the CSNS target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052736"/>
            <a:ext cx="5256584" cy="307991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700" b="0" dirty="0" smtClean="0"/>
              <a:t>Back-streaming neutrons from the CSNS target into the RTBT channel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altLang="zh-CN" b="0" dirty="0" smtClean="0"/>
              <a:t>Very intense, harmful to the devices in RTBT, should be carefully treated Good energy spectrum and time structure, exploited as white neutron source (</a:t>
            </a:r>
            <a:r>
              <a:rPr lang="en-US" altLang="zh-CN" b="0" dirty="0" smtClean="0">
                <a:solidFill>
                  <a:srgbClr val="FF0000"/>
                </a:solidFill>
              </a:rPr>
              <a:t>first its kind in the world</a:t>
            </a:r>
            <a:r>
              <a:rPr lang="en-US" altLang="zh-CN" b="0" dirty="0" smtClean="0"/>
              <a:t>)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b="0" dirty="0"/>
              <a:t> </a:t>
            </a:r>
            <a:r>
              <a:rPr lang="en-US" altLang="zh-CN" b="0" dirty="0" smtClean="0"/>
              <a:t>  (10</a:t>
            </a:r>
            <a:r>
              <a:rPr lang="en-US" altLang="zh-CN" b="0" baseline="30000" dirty="0" smtClean="0"/>
              <a:t>7</a:t>
            </a:r>
            <a:r>
              <a:rPr lang="en-US" altLang="zh-CN" b="0" dirty="0" smtClean="0"/>
              <a:t> n/cm</a:t>
            </a:r>
            <a:r>
              <a:rPr lang="en-US" altLang="zh-CN" b="0" baseline="30000" dirty="0" smtClean="0"/>
              <a:t>2</a:t>
            </a:r>
            <a:r>
              <a:rPr lang="en-US" altLang="zh-CN" b="0" dirty="0" smtClean="0"/>
              <a:t>/s at 50 m)</a:t>
            </a:r>
            <a:endParaRPr lang="zh-CN" altLang="en-US" b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4</a:t>
            </a:fld>
            <a:endParaRPr lang="en-US" altLang="zh-CN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7"/>
          <a:stretch/>
        </p:blipFill>
        <p:spPr bwMode="auto">
          <a:xfrm>
            <a:off x="5148064" y="4149080"/>
            <a:ext cx="3899248" cy="234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 3rd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WNS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spallation after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LANL/LANSCE,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CERN/n_TOF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in neutron flux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267855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FF0000"/>
                </a:solidFill>
              </a:rPr>
              <a:t>Research at the Back-n facility</a:t>
            </a:r>
          </a:p>
          <a:p>
            <a:pPr marL="504000" lvl="1">
              <a:lnSpc>
                <a:spcPct val="105000"/>
              </a:lnSpc>
              <a:spcBef>
                <a:spcPts val="0"/>
              </a:spcBef>
            </a:pPr>
            <a:r>
              <a:rPr lang="en-US" altLang="zh-CN" sz="2300" dirty="0" smtClean="0">
                <a:solidFill>
                  <a:srgbClr val="0070C0"/>
                </a:solidFill>
              </a:rPr>
              <a:t>Nuclear physics and technology: nuclear data measurements (neutron induced cross-sections: total cross-section, fission, capture, light-particle emission, inelastic, etc.)</a:t>
            </a:r>
          </a:p>
          <a:p>
            <a:pPr marL="504000" lvl="1">
              <a:lnSpc>
                <a:spcPct val="105000"/>
              </a:lnSpc>
              <a:spcBef>
                <a:spcPts val="0"/>
              </a:spcBef>
            </a:pPr>
            <a:r>
              <a:rPr lang="en-US" altLang="zh-CN" sz="2300" dirty="0" smtClean="0">
                <a:solidFill>
                  <a:srgbClr val="0070C0"/>
                </a:solidFill>
              </a:rPr>
              <a:t>Neutron irradiation effects: chips single-event effects, material property modification, radiation damage</a:t>
            </a:r>
          </a:p>
          <a:p>
            <a:pPr marL="504000" lvl="1">
              <a:lnSpc>
                <a:spcPct val="105000"/>
              </a:lnSpc>
              <a:spcBef>
                <a:spcPts val="0"/>
              </a:spcBef>
            </a:pPr>
            <a:r>
              <a:rPr lang="en-US" altLang="zh-CN" sz="2300" dirty="0" smtClean="0">
                <a:solidFill>
                  <a:srgbClr val="0070C0"/>
                </a:solidFill>
              </a:rPr>
              <a:t>Detector calibration and neutron dosimetry</a:t>
            </a:r>
          </a:p>
          <a:p>
            <a:pPr marL="504000" lvl="1">
              <a:lnSpc>
                <a:spcPct val="105000"/>
              </a:lnSpc>
              <a:spcBef>
                <a:spcPts val="0"/>
              </a:spcBef>
            </a:pPr>
            <a:r>
              <a:rPr lang="en-US" altLang="zh-CN" sz="2300" dirty="0" smtClean="0">
                <a:solidFill>
                  <a:srgbClr val="0070C0"/>
                </a:solidFill>
              </a:rPr>
              <a:t>White neutron resonant imagine: unique, distinguishing all nuclides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9"/>
          <a:stretch/>
        </p:blipFill>
        <p:spPr>
          <a:xfrm>
            <a:off x="1043608" y="2780928"/>
            <a:ext cx="7318841" cy="3816424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229600" y="6525344"/>
            <a:ext cx="446856" cy="324272"/>
          </a:xfrm>
        </p:spPr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210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3" y="1191856"/>
            <a:ext cx="4536503" cy="53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15992" y="120625"/>
            <a:ext cx="8892512" cy="78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kumimoji="1"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High-energy proton application area</a:t>
            </a:r>
            <a:r>
              <a:rPr kumimoji="1"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– Muon source and high-energy proton beams</a:t>
            </a:r>
            <a:endParaRPr kumimoji="1" lang="zh-CN" altLang="zh-CN" sz="2800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01024" y="6489822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504" y="980728"/>
            <a:ext cx="8964488" cy="72008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6447" y="669033"/>
            <a:ext cx="175073" cy="167679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66754" y="2348880"/>
            <a:ext cx="85757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7038272" y="2535868"/>
            <a:ext cx="214224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1900" dirty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Parasitic extracting </a:t>
            </a:r>
            <a:r>
              <a:rPr lang="en-US" altLang="zh-CN" sz="1900" dirty="0" err="1" smtClean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</a:t>
            </a:r>
            <a:r>
              <a:rPr lang="en-US" altLang="zh-CN" sz="1900" dirty="0" smtClean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900" dirty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protons</a:t>
            </a:r>
            <a:endParaRPr lang="zh-CN" altLang="en-US" sz="1900" dirty="0">
              <a:ln>
                <a:solidFill>
                  <a:srgbClr val="2433F8"/>
                </a:solidFill>
              </a:ln>
              <a:solidFill>
                <a:srgbClr val="081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442619" y="2581454"/>
            <a:ext cx="857573" cy="27148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400091" y="2756247"/>
            <a:ext cx="183620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1900" dirty="0" smtClean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RTBT splitting</a:t>
            </a:r>
            <a:endParaRPr lang="zh-CN" altLang="en-US" sz="1900" dirty="0">
              <a:ln>
                <a:solidFill>
                  <a:srgbClr val="2433F8"/>
                </a:solidFill>
              </a:ln>
              <a:solidFill>
                <a:srgbClr val="081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796136" y="3750131"/>
            <a:ext cx="2667783" cy="830997"/>
          </a:xfrm>
          <a:prstGeom prst="rect">
            <a:avLst/>
          </a:prstGeom>
          <a:noFill/>
          <a:ln w="9525">
            <a:solidFill>
              <a:srgbClr val="2433F8"/>
            </a:solidFill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2400" dirty="0" smtClean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High-energy proton application area</a:t>
            </a:r>
            <a:endParaRPr lang="zh-CN" altLang="en-US" sz="2400" dirty="0" smtClean="0">
              <a:ln>
                <a:solidFill>
                  <a:srgbClr val="2433F8"/>
                </a:solidFill>
              </a:ln>
              <a:solidFill>
                <a:srgbClr val="081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5763394" y="4221088"/>
            <a:ext cx="248766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6084168" y="4916487"/>
            <a:ext cx="252028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1900" dirty="0" smtClean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endstations</a:t>
            </a:r>
            <a:endParaRPr lang="zh-CN" altLang="en-US" sz="1900" dirty="0">
              <a:ln>
                <a:solidFill>
                  <a:srgbClr val="2433F8"/>
                </a:solidFill>
              </a:ln>
              <a:solidFill>
                <a:srgbClr val="081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4391979" y="5405154"/>
            <a:ext cx="1836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en-US" altLang="zh-CN" sz="2000" dirty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source</a:t>
            </a:r>
            <a:endParaRPr lang="zh-CN" altLang="en-US" sz="2000" dirty="0">
              <a:ln>
                <a:solidFill>
                  <a:srgbClr val="2433F8"/>
                </a:solidFill>
              </a:ln>
              <a:solidFill>
                <a:srgbClr val="0819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736" y="1628800"/>
            <a:ext cx="44982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Proton preparation and transport</a:t>
            </a:r>
          </a:p>
          <a:p>
            <a:pPr marL="216000" indent="-342900"/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 - Extracting extremely weak protons from RCS in the parasitic mode</a:t>
            </a:r>
          </a:p>
          <a:p>
            <a:pPr marL="216000" indent="-342900"/>
            <a:r>
              <a:rPr lang="en-US" altLang="zh-CN" sz="2000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 - Splitting pulsed and/or weak proton beams from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RTBT</a:t>
            </a:r>
            <a:endParaRPr lang="en-US" altLang="zh-CN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Experimental Muon Source (</a:t>
            </a:r>
            <a:r>
              <a:rPr lang="en-US" altLang="zh-CN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EMuS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-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25 kW, 2.5 Hz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756" y="4077072"/>
            <a:ext cx="44822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Proton experimental endstations</a:t>
            </a:r>
          </a:p>
          <a:p>
            <a:pPr marL="432000" lvl="1" indent="-180000">
              <a:lnSpc>
                <a:spcPts val="2700"/>
              </a:lnSpc>
              <a:buNone/>
            </a:pPr>
            <a:r>
              <a:rPr lang="en-US" altLang="zh-CN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- Extremely weak protons: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</a:t>
            </a: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Symbol"/>
              </a:rPr>
              <a:t>10</a:t>
            </a:r>
            <a:r>
              <a:rPr lang="en-US" altLang="zh-CN" sz="2000" baseline="30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Symbol"/>
              </a:rPr>
              <a:t>7</a:t>
            </a: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Symbol"/>
              </a:rPr>
              <a:t>pps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Symbol"/>
              </a:rPr>
              <a:t>,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0.5-1.6 GeV (detector calibration and space radiation effects)</a:t>
            </a:r>
          </a:p>
          <a:p>
            <a:pPr marL="432000" lvl="1" indent="-180000">
              <a:lnSpc>
                <a:spcPts val="2700"/>
              </a:lnSpc>
              <a:buNone/>
            </a:pPr>
            <a:r>
              <a:rPr lang="en-US" altLang="zh-CN" sz="20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- Low-rep and high-intensity protons: single pulse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13</a:t>
            </a: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&lt;</a:t>
            </a: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0.01 </a:t>
            </a:r>
            <a:r>
              <a:rPr lang="en-US" altLang="zh-CN" sz="20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Hz (proton radiography and irradiation)</a:t>
            </a:r>
            <a:endParaRPr lang="en-US" altLang="zh-CN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6E5C8B-4D44-458B-83B4-8741D0B78E09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6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167135"/>
            <a:ext cx="3384376" cy="461665"/>
          </a:xfrm>
          <a:prstGeom prst="rect">
            <a:avLst/>
          </a:prstGeom>
          <a:solidFill>
            <a:srgbClr val="2DC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CSNS-II Project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85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sym typeface="Symbol"/>
              </a:rPr>
              <a:t>Opportunity to develop muon sources and SR applications in China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28581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 smtClean="0"/>
              <a:t>High intensity </a:t>
            </a:r>
            <a:r>
              <a:rPr lang="en-US" altLang="zh-CN" sz="2600" dirty="0" smtClean="0">
                <a:sym typeface="Symbol"/>
              </a:rPr>
              <a:t> sources are very important in particle/nuclear physics and multidisciplinary research </a:t>
            </a:r>
            <a:endParaRPr lang="en-US" altLang="zh-CN" sz="2600" dirty="0" smtClean="0"/>
          </a:p>
          <a:p>
            <a:pPr>
              <a:lnSpc>
                <a:spcPct val="120000"/>
              </a:lnSpc>
            </a:pPr>
            <a:r>
              <a:rPr lang="en-US" altLang="zh-CN" sz="2600" dirty="0" smtClean="0"/>
              <a:t>Particle physics: </a:t>
            </a:r>
            <a:r>
              <a:rPr lang="zh-CN" altLang="en-US" sz="2600" dirty="0" smtClean="0">
                <a:sym typeface="Symbol"/>
              </a:rPr>
              <a:t> </a:t>
            </a:r>
            <a:r>
              <a:rPr lang="en-US" altLang="zh-CN" sz="2600" dirty="0" smtClean="0">
                <a:sym typeface="Symbol"/>
              </a:rPr>
              <a:t>as a fundamental particle</a:t>
            </a:r>
            <a:r>
              <a:rPr lang="en-US" altLang="zh-CN" sz="2600" dirty="0">
                <a:sym typeface="Symbol"/>
              </a:rPr>
              <a:t>,  </a:t>
            </a:r>
            <a:r>
              <a:rPr lang="en-US" altLang="zh-CN" sz="2600" dirty="0" smtClean="0">
                <a:sym typeface="Symbol"/>
              </a:rPr>
              <a:t>sources are very important facilities in different research fields</a:t>
            </a:r>
            <a:endParaRPr lang="en-US" altLang="zh-CN" sz="2600" dirty="0" smtClean="0"/>
          </a:p>
          <a:p>
            <a:pPr lvl="1">
              <a:lnSpc>
                <a:spcPct val="120000"/>
              </a:lnSpc>
            </a:pPr>
            <a:r>
              <a:rPr lang="en-US" altLang="zh-CN" sz="2200" b="1" dirty="0" smtClean="0">
                <a:solidFill>
                  <a:srgbClr val="0070C0"/>
                </a:solidFill>
              </a:rPr>
              <a:t>Muon physics: rare decays and </a:t>
            </a:r>
            <a:r>
              <a:rPr lang="en-US" altLang="zh-CN" sz="2200" b="1" dirty="0" err="1" smtClean="0">
                <a:solidFill>
                  <a:srgbClr val="0070C0"/>
                </a:solidFill>
              </a:rPr>
              <a:t>leptonic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 flavor violation </a:t>
            </a:r>
            <a:r>
              <a:rPr lang="en-US" altLang="zh-CN" sz="2200" b="1" dirty="0">
                <a:solidFill>
                  <a:srgbClr val="0070C0"/>
                </a:solidFill>
              </a:rPr>
              <a:t>experiments 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(Mu2e</a:t>
            </a:r>
            <a:r>
              <a:rPr lang="en-US" altLang="zh-CN" sz="2200" b="1" dirty="0">
                <a:solidFill>
                  <a:srgbClr val="0070C0"/>
                </a:solidFill>
              </a:rPr>
              <a:t>, COMET, 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MEG), </a:t>
            </a:r>
            <a:r>
              <a:rPr lang="zh-CN" altLang="en-US" sz="2200" b="1" dirty="0">
                <a:solidFill>
                  <a:srgbClr val="0070C0"/>
                </a:solidFill>
                <a:sym typeface="Symbol"/>
              </a:rPr>
              <a:t> </a:t>
            </a:r>
            <a:r>
              <a:rPr lang="en-US" altLang="zh-CN" sz="2200" b="1" dirty="0" smtClean="0">
                <a:solidFill>
                  <a:srgbClr val="0070C0"/>
                </a:solidFill>
              </a:rPr>
              <a:t>g-2/EDM experiments</a:t>
            </a:r>
          </a:p>
          <a:p>
            <a:pPr lvl="1">
              <a:lnSpc>
                <a:spcPct val="120000"/>
              </a:lnSpc>
            </a:pPr>
            <a:r>
              <a:rPr lang="en-US" altLang="zh-CN" sz="2200" b="1" dirty="0" smtClean="0">
                <a:solidFill>
                  <a:srgbClr val="0070C0"/>
                </a:solidFill>
              </a:rPr>
              <a:t>Neutrino factory: neutrino oscillation experiments</a:t>
            </a:r>
          </a:p>
          <a:p>
            <a:pPr lvl="1">
              <a:lnSpc>
                <a:spcPct val="120000"/>
              </a:lnSpc>
            </a:pPr>
            <a:r>
              <a:rPr lang="en-US" altLang="zh-CN" sz="2200" b="1" dirty="0" smtClean="0">
                <a:solidFill>
                  <a:srgbClr val="0070C0"/>
                </a:solidFill>
                <a:sym typeface="Symbol"/>
              </a:rPr>
              <a:t>Muon collider: future energy -front  facility</a:t>
            </a:r>
            <a:endParaRPr lang="en-US" altLang="zh-CN" sz="2200" b="1" dirty="0" smtClean="0">
              <a:solidFill>
                <a:srgbClr val="0070C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42968"/>
            <a:ext cx="2505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99598"/>
              </p:ext>
            </p:extLst>
          </p:nvPr>
        </p:nvGraphicFramePr>
        <p:xfrm>
          <a:off x="179512" y="4869160"/>
          <a:ext cx="2016224" cy="46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公式" r:id="rId5" imgW="1117115" imgH="253890" progId="Equation.3">
                  <p:embed/>
                </p:oleObj>
              </mc:Choice>
              <mc:Fallback>
                <p:oleObj name="公式" r:id="rId5" imgW="1117115" imgH="25389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869160"/>
                        <a:ext cx="2016224" cy="464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05412"/>
              </p:ext>
            </p:extLst>
          </p:nvPr>
        </p:nvGraphicFramePr>
        <p:xfrm>
          <a:off x="179512" y="5373216"/>
          <a:ext cx="2016223" cy="465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公式" r:id="rId7" imgW="1117115" imgH="253890" progId="Equation.3">
                  <p:embed/>
                </p:oleObj>
              </mc:Choice>
              <mc:Fallback>
                <p:oleObj name="公式" r:id="rId7" imgW="1117115" imgH="25389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373216"/>
                        <a:ext cx="2016223" cy="465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/>
          <p:nvPr/>
        </p:nvPicPr>
        <p:blipFill>
          <a:blip r:embed="rId9"/>
          <a:stretch>
            <a:fillRect/>
          </a:stretch>
        </p:blipFill>
        <p:spPr>
          <a:xfrm>
            <a:off x="4855046" y="4509121"/>
            <a:ext cx="4181450" cy="1152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573325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Fermilab</a:t>
            </a:r>
            <a:r>
              <a:rPr lang="en-US" altLang="zh-CN" sz="2000" dirty="0" smtClean="0"/>
              <a:t>: Mu2e experiment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8921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476672"/>
            <a:ext cx="8784976" cy="2188875"/>
          </a:xfrm>
        </p:spPr>
        <p:txBody>
          <a:bodyPr>
            <a:normAutofit/>
          </a:bodyPr>
          <a:lstStyle/>
          <a:p>
            <a:pPr marL="360000" lvl="1">
              <a:lnSpc>
                <a:spcPct val="120000"/>
              </a:lnSpc>
            </a:pPr>
            <a:r>
              <a:rPr lang="en-US" altLang="zh-CN" sz="2200" dirty="0" smtClean="0"/>
              <a:t>Multidisciplinary applications: </a:t>
            </a:r>
            <a:r>
              <a:rPr lang="en-US" altLang="zh-CN" sz="2200" dirty="0" smtClean="0">
                <a:sym typeface="Symbol"/>
              </a:rPr>
              <a:t>’s special properties (</a:t>
            </a:r>
            <a:r>
              <a:rPr lang="en-US" altLang="zh-CN" sz="2200" dirty="0">
                <a:solidFill>
                  <a:srgbClr val="FF0000"/>
                </a:solidFill>
                <a:sym typeface="Symbol"/>
              </a:rPr>
              <a:t>surface </a:t>
            </a:r>
            <a:r>
              <a:rPr lang="zh-CN" altLang="en-US" sz="2200" dirty="0">
                <a:solidFill>
                  <a:srgbClr val="FF0000"/>
                </a:solidFill>
                <a:sym typeface="Symbol"/>
              </a:rPr>
              <a:t> </a:t>
            </a:r>
            <a:r>
              <a:rPr lang="en-US" altLang="zh-CN" sz="2200" dirty="0">
                <a:solidFill>
                  <a:srgbClr val="FF0000"/>
                </a:solidFill>
                <a:sym typeface="Symbol"/>
              </a:rPr>
              <a:t>100% </a:t>
            </a:r>
            <a:r>
              <a:rPr lang="en-US" altLang="zh-CN" sz="2200" dirty="0" smtClean="0">
                <a:solidFill>
                  <a:srgbClr val="FF0000"/>
                </a:solidFill>
                <a:sym typeface="Symbol"/>
              </a:rPr>
              <a:t>polarized, 2.2 </a:t>
            </a:r>
            <a:r>
              <a:rPr lang="zh-CN" altLang="en-US" sz="22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altLang="zh-CN" sz="2200" dirty="0" smtClean="0">
                <a:solidFill>
                  <a:srgbClr val="FF0000"/>
                </a:solidFill>
                <a:sym typeface="Symbol"/>
              </a:rPr>
              <a:t>s lifetime</a:t>
            </a:r>
            <a:r>
              <a:rPr lang="zh-CN" altLang="en-US" sz="2200" dirty="0" smtClean="0"/>
              <a:t>）</a:t>
            </a:r>
            <a:r>
              <a:rPr lang="en-US" altLang="zh-CN" sz="2200" dirty="0" smtClean="0"/>
              <a:t>can be exploited via  </a:t>
            </a:r>
            <a:r>
              <a:rPr lang="zh-CN" altLang="en-US" sz="2200" dirty="0" smtClean="0">
                <a:sym typeface="Symbol"/>
              </a:rPr>
              <a:t> </a:t>
            </a:r>
            <a:r>
              <a:rPr lang="en-US" altLang="zh-CN" sz="2200" dirty="0" smtClean="0">
                <a:sym typeface="Symbol"/>
              </a:rPr>
              <a:t>spin rotation, relaxation and resonance  (or </a:t>
            </a:r>
            <a:r>
              <a:rPr lang="en-US" altLang="zh-CN" sz="2200" dirty="0" smtClean="0"/>
              <a:t>SR) to study the structure of different materials (gas, liquid and solid) and also dynamics, covering condensed matter physics, materials, chemistry and biology.</a:t>
            </a:r>
            <a:endParaRPr lang="en-US" altLang="zh-CN" sz="2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6" y="2665547"/>
            <a:ext cx="8402314" cy="393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9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2200" dirty="0" smtClean="0"/>
              <a:t>Science and technology based on muon sources</a:t>
            </a:r>
          </a:p>
          <a:p>
            <a:pPr marL="0" indent="0" algn="ctr">
              <a:buNone/>
            </a:pPr>
            <a:r>
              <a:rPr lang="zh-CN" altLang="en-US" sz="2200" dirty="0" smtClean="0">
                <a:sym typeface="Symbol"/>
              </a:rPr>
              <a:t>（</a:t>
            </a:r>
            <a:r>
              <a:rPr lang="en-US" altLang="zh-CN" sz="2200" dirty="0" smtClean="0">
                <a:sym typeface="Symbol"/>
              </a:rPr>
              <a:t>Courtesy: J-PARC/MUSE）</a:t>
            </a:r>
            <a:endParaRPr lang="zh-CN" altLang="en-US" sz="22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10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>
          <a:outerShdw sx="1000" sy="1000" kx="1200000" algn="br" rotWithShape="0">
            <a:prstClr val="black"/>
          </a:outerShdw>
        </a:effectLst>
      </a:spPr>
      <a:bodyPr wrap="square" rtlCol="0">
        <a:spAutoFit/>
      </a:bodyPr>
      <a:lstStyle>
        <a:defPPr algn="ctr" eaLnBrk="0" hangingPunct="0">
          <a:spcBef>
            <a:spcPts val="600"/>
          </a:spcBef>
          <a:buClr>
            <a:schemeClr val="tx1"/>
          </a:buClr>
          <a:defRPr sz="2000" kern="0" dirty="0" smtClean="0">
            <a:ln>
              <a:solidFill>
                <a:srgbClr val="FF0000"/>
              </a:solidFill>
            </a:ln>
            <a:noFill/>
            <a:latin typeface="Times New Roman" panose="02020603050405020304" pitchFamily="18" charset="0"/>
            <a:ea typeface="Arial Unicode MS" panose="020B0604020202020204" pitchFamily="34" charset="-122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EMuS Science and Review Charges-Tang</Template>
  <TotalTime>12758</TotalTime>
  <Words>2292</Words>
  <Application>Microsoft Office PowerPoint</Application>
  <PresentationFormat>全屏显示(4:3)</PresentationFormat>
  <Paragraphs>351</Paragraphs>
  <Slides>30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暗香扑面</vt:lpstr>
      <vt:lpstr>公式</vt:lpstr>
      <vt:lpstr>EMuS science goals and general design</vt:lpstr>
      <vt:lpstr>Outline</vt:lpstr>
      <vt:lpstr>CSNS as multiple platforms</vt:lpstr>
      <vt:lpstr>Back-streaming neutrons from the CSNS target</vt:lpstr>
      <vt:lpstr>PowerPoint 演示文稿</vt:lpstr>
      <vt:lpstr>PowerPoint 演示文稿</vt:lpstr>
      <vt:lpstr>Opportunity to develop muon sources and SR applications in China</vt:lpstr>
      <vt:lpstr>PowerPoint 演示文稿</vt:lpstr>
      <vt:lpstr>PowerPoint 演示文稿</vt:lpstr>
      <vt:lpstr>Interests in muon sources in China</vt:lpstr>
      <vt:lpstr>PowerPoint 演示文稿</vt:lpstr>
      <vt:lpstr>PowerPoint 演示文稿</vt:lpstr>
      <vt:lpstr>Experimental Muon Source (EMuS) at CSNS</vt:lpstr>
      <vt:lpstr>Science goals of EMuS</vt:lpstr>
      <vt:lpstr>PowerPoint 演示文稿</vt:lpstr>
      <vt:lpstr>Major design features</vt:lpstr>
      <vt:lpstr>PowerPoint 演示文稿</vt:lpstr>
      <vt:lpstr>Baseline Scheme and Baby Scheme</vt:lpstr>
      <vt:lpstr>PowerPoint 演示文稿</vt:lpstr>
      <vt:lpstr>PowerPoint 演示文稿</vt:lpstr>
      <vt:lpstr>Status of design and R&amp;D</vt:lpstr>
      <vt:lpstr>Major R&amp;D efforts</vt:lpstr>
      <vt:lpstr>PowerPoint 演示文稿</vt:lpstr>
      <vt:lpstr>PowerPoint 演示文稿</vt:lpstr>
      <vt:lpstr>Prototyping of a SR spectrometer</vt:lpstr>
      <vt:lpstr>PowerPoint 演示文稿</vt:lpstr>
      <vt:lpstr>Planning and prospects</vt:lpstr>
      <vt:lpstr>Domestic collaboration</vt:lpstr>
      <vt:lpstr>International collaboration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Mu子源讲座</dc:title>
  <dc:creator>J.Y. Tang</dc:creator>
  <cp:lastModifiedBy>[唐靖宇]</cp:lastModifiedBy>
  <cp:revision>376</cp:revision>
  <dcterms:created xsi:type="dcterms:W3CDTF">2012-06-18T09:37:47Z</dcterms:created>
  <dcterms:modified xsi:type="dcterms:W3CDTF">2019-12-12T23:20:31Z</dcterms:modified>
</cp:coreProperties>
</file>