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handoutMasterIdLst>
    <p:handoutMasterId r:id="rId54"/>
  </p:handoutMasterIdLst>
  <p:sldIdLst>
    <p:sldId id="256" r:id="rId2"/>
    <p:sldId id="1118" r:id="rId3"/>
    <p:sldId id="1204" r:id="rId4"/>
    <p:sldId id="1205" r:id="rId5"/>
    <p:sldId id="1206" r:id="rId6"/>
    <p:sldId id="1207" r:id="rId7"/>
    <p:sldId id="1208" r:id="rId8"/>
    <p:sldId id="1119" r:id="rId9"/>
    <p:sldId id="1120" r:id="rId10"/>
    <p:sldId id="1124" r:id="rId11"/>
    <p:sldId id="1125" r:id="rId12"/>
    <p:sldId id="1128" r:id="rId13"/>
    <p:sldId id="1212" r:id="rId14"/>
    <p:sldId id="1213" r:id="rId15"/>
    <p:sldId id="1177" r:id="rId16"/>
    <p:sldId id="1129" r:id="rId17"/>
    <p:sldId id="1130" r:id="rId18"/>
    <p:sldId id="1131" r:id="rId19"/>
    <p:sldId id="1178" r:id="rId20"/>
    <p:sldId id="1133" r:id="rId21"/>
    <p:sldId id="1134" r:id="rId22"/>
    <p:sldId id="1135" r:id="rId23"/>
    <p:sldId id="1209" r:id="rId24"/>
    <p:sldId id="1147" r:id="rId25"/>
    <p:sldId id="1136" r:id="rId26"/>
    <p:sldId id="1180" r:id="rId27"/>
    <p:sldId id="1196" r:id="rId28"/>
    <p:sldId id="1138" r:id="rId29"/>
    <p:sldId id="1139" r:id="rId30"/>
    <p:sldId id="1140" r:id="rId31"/>
    <p:sldId id="1141" r:id="rId32"/>
    <p:sldId id="1142" r:id="rId33"/>
    <p:sldId id="1210" r:id="rId34"/>
    <p:sldId id="1197" r:id="rId35"/>
    <p:sldId id="1198" r:id="rId36"/>
    <p:sldId id="1199" r:id="rId37"/>
    <p:sldId id="1200" r:id="rId38"/>
    <p:sldId id="1153" r:id="rId39"/>
    <p:sldId id="1121" r:id="rId40"/>
    <p:sldId id="1182" r:id="rId41"/>
    <p:sldId id="1154" r:id="rId42"/>
    <p:sldId id="1181" r:id="rId43"/>
    <p:sldId id="1122" r:id="rId44"/>
    <p:sldId id="1183" r:id="rId45"/>
    <p:sldId id="1211" r:id="rId46"/>
    <p:sldId id="1158" r:id="rId47"/>
    <p:sldId id="1185" r:id="rId48"/>
    <p:sldId id="1186" r:id="rId49"/>
    <p:sldId id="1187" r:id="rId50"/>
    <p:sldId id="1161" r:id="rId51"/>
    <p:sldId id="1015" r:id="rId52"/>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432FF"/>
    <a:srgbClr val="2433F8"/>
    <a:srgbClr val="FB15D5"/>
    <a:srgbClr val="0000FF"/>
    <a:srgbClr val="E927DB"/>
    <a:srgbClr val="FFFF00"/>
    <a:srgbClr val="FFFF99"/>
    <a:srgbClr val="F57E1B"/>
    <a:srgbClr val="FF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50" autoAdjust="0"/>
    <p:restoredTop sz="92530" autoAdjust="0"/>
  </p:normalViewPr>
  <p:slideViewPr>
    <p:cSldViewPr>
      <p:cViewPr varScale="1">
        <p:scale>
          <a:sx n="56" d="100"/>
          <a:sy n="56" d="100"/>
        </p:scale>
        <p:origin x="1071" y="33"/>
      </p:cViewPr>
      <p:guideLst>
        <p:guide orient="horz" pos="2160"/>
        <p:guide pos="2880"/>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pPr/>
              <a:t>2019/12/12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pPr/>
              <a:t>‹#›</a:t>
            </a:fld>
            <a:endParaRPr lang="zh-CN" altLang="en-US"/>
          </a:p>
        </p:txBody>
      </p:sp>
    </p:spTree>
    <p:extLst>
      <p:ext uri="{BB962C8B-B14F-4D97-AF65-F5344CB8AC3E}">
        <p14:creationId xmlns:p14="http://schemas.microsoft.com/office/powerpoint/2010/main" val="274508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2D2B385D-30C0-42A3-A406-FDA826925B69}" type="datetimeFigureOut">
              <a:rPr lang="zh-CN" altLang="en-US"/>
              <a:pPr>
                <a:defRPr/>
              </a:pPr>
              <a:t>2019/12/12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C994A22-7990-4147-B722-23103CA33D18}" type="slidenum">
              <a:rPr lang="zh-CN" altLang="en-US"/>
              <a:pPr>
                <a:defRPr/>
              </a:pPr>
              <a:t>‹#›</a:t>
            </a:fld>
            <a:endParaRPr lang="zh-CN" altLang="en-US"/>
          </a:p>
        </p:txBody>
      </p:sp>
    </p:spTree>
    <p:extLst>
      <p:ext uri="{BB962C8B-B14F-4D97-AF65-F5344CB8AC3E}">
        <p14:creationId xmlns:p14="http://schemas.microsoft.com/office/powerpoint/2010/main" val="22370245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headEnd/>
            <a:tailEnd/>
          </a:ln>
        </p:spPr>
      </p:sp>
      <p:sp>
        <p:nvSpPr>
          <p:cNvPr id="44035"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44036" name="灯片编号占位符 3"/>
          <p:cNvSpPr>
            <a:spLocks noGrp="1"/>
          </p:cNvSpPr>
          <p:nvPr>
            <p:ph type="sldNum" sz="quarter" idx="5"/>
          </p:nvPr>
        </p:nvSpPr>
        <p:spPr bwMode="auto">
          <a:noFill/>
          <a:ln>
            <a:miter lim="800000"/>
            <a:headEnd/>
            <a:tailEnd/>
          </a:ln>
        </p:spPr>
        <p:txBody>
          <a:bodyPr/>
          <a:lstStyle/>
          <a:p>
            <a:fld id="{762903DF-7627-4477-BEC9-58DD6FA03911}" type="slidenum">
              <a:rPr lang="zh-CN" altLang="en-US"/>
              <a:pPr/>
              <a:t>1</a:t>
            </a:fld>
            <a:endParaRPr lang="en-US" altLang="zh-CN"/>
          </a:p>
        </p:txBody>
      </p:sp>
    </p:spTree>
    <p:extLst>
      <p:ext uri="{BB962C8B-B14F-4D97-AF65-F5344CB8AC3E}">
        <p14:creationId xmlns:p14="http://schemas.microsoft.com/office/powerpoint/2010/main" val="40480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26</a:t>
            </a:fld>
            <a:endParaRPr lang="zh-CN" altLang="en-US"/>
          </a:p>
        </p:txBody>
      </p:sp>
    </p:spTree>
    <p:extLst>
      <p:ext uri="{BB962C8B-B14F-4D97-AF65-F5344CB8AC3E}">
        <p14:creationId xmlns:p14="http://schemas.microsoft.com/office/powerpoint/2010/main" val="320933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dirty="0">
                <a:latin typeface="Times New Roman" panose="02020603050405020304" pitchFamily="18" charset="0"/>
                <a:cs typeface="Times New Roman" panose="02020603050405020304" pitchFamily="18" charset="0"/>
              </a:rPr>
              <a:t>1.</a:t>
            </a:r>
            <a:r>
              <a:rPr lang="zh-CN" altLang="en-US" sz="1200" dirty="0">
                <a:latin typeface="Times New Roman" panose="02020603050405020304" pitchFamily="18" charset="0"/>
                <a:cs typeface="Times New Roman" panose="02020603050405020304" pitchFamily="18" charset="0"/>
              </a:rPr>
              <a:t> </a:t>
            </a:r>
            <a:r>
              <a:rPr lang="en" altLang="zh-CN" sz="1200" dirty="0" err="1">
                <a:latin typeface="Times New Roman" panose="02020603050405020304" pitchFamily="18" charset="0"/>
                <a:cs typeface="Times New Roman" panose="02020603050405020304" pitchFamily="18" charset="0"/>
              </a:rPr>
              <a:t>Biskyrmions</a:t>
            </a:r>
            <a:r>
              <a:rPr lang="en" altLang="zh-CN" sz="1200" dirty="0">
                <a:latin typeface="Times New Roman" panose="02020603050405020304" pitchFamily="18" charset="0"/>
                <a:cs typeface="Times New Roman" panose="02020603050405020304" pitchFamily="18" charset="0"/>
              </a:rPr>
              <a:t> do not assemble into a long-range-ordered lattice. Instead, their correlation length always remains comparable to the periodicity of the stripe domains, and increases with increasing magnetic field.</a:t>
            </a:r>
          </a:p>
          <a:p>
            <a:pPr algn="just"/>
            <a:r>
              <a:rPr lang="en-US" altLang="zh-CN" sz="1200" dirty="0">
                <a:latin typeface="Times New Roman" panose="02020603050405020304" pitchFamily="18" charset="0"/>
                <a:cs typeface="Times New Roman" panose="02020603050405020304" pitchFamily="18" charset="0"/>
              </a:rPr>
              <a:t>2.</a:t>
            </a:r>
            <a:r>
              <a:rPr lang="zh-CN" altLang="en-US" sz="1200" dirty="0">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Although </a:t>
            </a:r>
            <a:r>
              <a:rPr lang="en" altLang="zh-CN" sz="1200" dirty="0" err="1">
                <a:latin typeface="Times New Roman" panose="02020603050405020304" pitchFamily="18" charset="0"/>
                <a:cs typeface="Times New Roman" panose="02020603050405020304" pitchFamily="18" charset="0"/>
              </a:rPr>
              <a:t>biskyrmions</a:t>
            </a:r>
            <a:r>
              <a:rPr lang="en" altLang="zh-CN" sz="1200" dirty="0">
                <a:latin typeface="Times New Roman" panose="02020603050405020304" pitchFamily="18" charset="0"/>
                <a:cs typeface="Times New Roman" panose="02020603050405020304" pitchFamily="18" charset="0"/>
              </a:rPr>
              <a:t> do not order into periodic lattices on a large length scale, they are in-plane rotationally ordered, with the rotation direction being locked to certain crystallographic directions. </a:t>
            </a:r>
            <a:r>
              <a:rPr lang="zh-CN" altLang="en-US" sz="1200" dirty="0">
                <a:latin typeface="Times New Roman" panose="02020603050405020304" pitchFamily="18" charset="0"/>
                <a:cs typeface="Times New Roman" panose="02020603050405020304" pitchFamily="18" charset="0"/>
              </a:rPr>
              <a:t> </a:t>
            </a:r>
            <a:endParaRPr lang="en-US" altLang="zh-CN" sz="1200" dirty="0">
              <a:latin typeface="Times New Roman" panose="02020603050405020304" pitchFamily="18" charset="0"/>
              <a:cs typeface="Times New Roman" panose="02020603050405020304" pitchFamily="18" charset="0"/>
            </a:endParaRPr>
          </a:p>
          <a:p>
            <a:pPr algn="just"/>
            <a:endParaRPr lang="en" altLang="zh-CN" sz="1200" dirty="0">
              <a:latin typeface="Times New Roman" panose="02020603050405020304" pitchFamily="18" charset="0"/>
              <a:cs typeface="Times New Roman" panose="02020603050405020304" pitchFamily="18" charset="0"/>
            </a:endParaRPr>
          </a:p>
          <a:p>
            <a:pPr algn="just"/>
            <a:r>
              <a:rPr lang="zh-CN" altLang="en-US" sz="1200" dirty="0">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These polar molecular properties of the </a:t>
            </a:r>
            <a:r>
              <a:rPr lang="en" altLang="zh-CN" sz="1200" dirty="0" err="1">
                <a:latin typeface="Times New Roman" panose="02020603050405020304" pitchFamily="18" charset="0"/>
                <a:cs typeface="Times New Roman" panose="02020603050405020304" pitchFamily="18" charset="0"/>
              </a:rPr>
              <a:t>biskyrmion</a:t>
            </a:r>
            <a:r>
              <a:rPr lang="en" altLang="zh-CN" sz="1200" dirty="0">
                <a:latin typeface="Times New Roman" panose="02020603050405020304" pitchFamily="18" charset="0"/>
                <a:cs typeface="Times New Roman" panose="02020603050405020304" pitchFamily="18" charset="0"/>
              </a:rPr>
              <a:t> system suggest an intricate energy balance in </a:t>
            </a:r>
            <a:r>
              <a:rPr lang="en" altLang="zh-CN" sz="1200" dirty="0" err="1">
                <a:latin typeface="Times New Roman" panose="02020603050405020304" pitchFamily="18" charset="0"/>
                <a:cs typeface="Times New Roman" panose="02020603050405020304" pitchFamily="18" charset="0"/>
              </a:rPr>
              <a:t>MnNiGa</a:t>
            </a:r>
            <a:r>
              <a:rPr lang="en" altLang="zh-CN" sz="1200" dirty="0">
                <a:latin typeface="Times New Roman" panose="02020603050405020304" pitchFamily="18" charset="0"/>
                <a:cs typeface="Times New Roman" panose="02020603050405020304" pitchFamily="18" charset="0"/>
              </a:rPr>
              <a:t>, which is fundamentally different from chiral </a:t>
            </a:r>
            <a:r>
              <a:rPr lang="en" altLang="zh-CN" sz="1200" dirty="0" err="1">
                <a:latin typeface="Times New Roman" panose="02020603050405020304" pitchFamily="18" charset="0"/>
                <a:cs typeface="Times New Roman" panose="02020603050405020304" pitchFamily="18" charset="0"/>
              </a:rPr>
              <a:t>skyrmion</a:t>
            </a:r>
            <a:r>
              <a:rPr lang="en" altLang="zh-CN" sz="1200" dirty="0">
                <a:latin typeface="Times New Roman" panose="02020603050405020304" pitchFamily="18" charset="0"/>
                <a:cs typeface="Times New Roman" panose="02020603050405020304" pitchFamily="18" charset="0"/>
              </a:rPr>
              <a:t> systems. Such anisotropic nature, representing an extra degree of freedom for this type of </a:t>
            </a:r>
            <a:r>
              <a:rPr lang="en" altLang="zh-CN" sz="1200" dirty="0" err="1">
                <a:latin typeface="Times New Roman" panose="02020603050405020304" pitchFamily="18" charset="0"/>
                <a:cs typeface="Times New Roman" panose="02020603050405020304" pitchFamily="18" charset="0"/>
              </a:rPr>
              <a:t>skyrmions</a:t>
            </a:r>
            <a:r>
              <a:rPr lang="en" altLang="zh-CN" sz="1200" dirty="0">
                <a:latin typeface="Times New Roman" panose="02020603050405020304" pitchFamily="18" charset="0"/>
                <a:cs typeface="Times New Roman" panose="02020603050405020304" pitchFamily="18" charset="0"/>
              </a:rPr>
              <a:t>, may be exploited as information carrier. In this case, the two binary states are encoded within the same topological state, which reduces the energy consumption that is required for the state switching, demonstrating advanced device scheme for </a:t>
            </a:r>
            <a:r>
              <a:rPr lang="en" altLang="zh-CN" sz="1200" dirty="0" err="1">
                <a:latin typeface="Times New Roman" panose="02020603050405020304" pitchFamily="18" charset="0"/>
                <a:cs typeface="Times New Roman" panose="02020603050405020304" pitchFamily="18" charset="0"/>
              </a:rPr>
              <a:t>skyrmion</a:t>
            </a:r>
            <a:r>
              <a:rPr lang="en" altLang="zh-CN" sz="1200" dirty="0">
                <a:latin typeface="Times New Roman" panose="02020603050405020304" pitchFamily="18" charset="0"/>
                <a:cs typeface="Times New Roman" panose="02020603050405020304" pitchFamily="18" charset="0"/>
              </a:rPr>
              <a:t>-based memories.</a:t>
            </a:r>
            <a:r>
              <a:rPr lang="zh-CN" altLang="en-US" sz="1200" dirty="0">
                <a:latin typeface="Times New Roman" panose="02020603050405020304" pitchFamily="18" charset="0"/>
                <a:cs typeface="Times New Roman" panose="02020603050405020304" pitchFamily="18" charset="0"/>
              </a:rPr>
              <a:t> </a:t>
            </a:r>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39</a:t>
            </a:fld>
            <a:endParaRPr lang="zh-CN" altLang="en-US"/>
          </a:p>
        </p:txBody>
      </p:sp>
    </p:spTree>
    <p:extLst>
      <p:ext uri="{BB962C8B-B14F-4D97-AF65-F5344CB8AC3E}">
        <p14:creationId xmlns:p14="http://schemas.microsoft.com/office/powerpoint/2010/main" val="125907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楷体" panose="02010609060101010101" pitchFamily="49" charset="-122"/>
                <a:ea typeface="楷体" panose="02010609060101010101" pitchFamily="49" charset="-122"/>
              </a:rPr>
              <a:t>采用中子小角散射技术研究了</a:t>
            </a:r>
            <a:r>
              <a:rPr lang="en-US" altLang="zh-CN" sz="1200" dirty="0" err="1">
                <a:latin typeface="Times New Roman" panose="02020603050405020304" pitchFamily="18" charset="0"/>
                <a:ea typeface="楷体" panose="02010609060101010101" pitchFamily="49" charset="-122"/>
                <a:cs typeface="Times New Roman" panose="02020603050405020304" pitchFamily="18" charset="0"/>
              </a:rPr>
              <a:t>Zr</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基</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BMG</a:t>
            </a:r>
            <a:r>
              <a:rPr lang="zh-CN" altLang="en-US" sz="1200" dirty="0">
                <a:latin typeface="楷体" panose="02010609060101010101" pitchFamily="49" charset="-122"/>
                <a:ea typeface="楷体" panose="02010609060101010101" pitchFamily="49" charset="-122"/>
              </a:rPr>
              <a:t>由非晶到结晶的动力学问题，提出了一种基于短程原子输运的相分离机理。</a:t>
            </a:r>
            <a:endParaRPr lang="zh-CN" altLang="en-US" sz="1200" dirty="0"/>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43</a:t>
            </a:fld>
            <a:endParaRPr lang="zh-CN" altLang="en-US"/>
          </a:p>
        </p:txBody>
      </p:sp>
    </p:spTree>
    <p:extLst>
      <p:ext uri="{BB962C8B-B14F-4D97-AF65-F5344CB8AC3E}">
        <p14:creationId xmlns:p14="http://schemas.microsoft.com/office/powerpoint/2010/main" val="3696850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楷体" panose="02010609060101010101" pitchFamily="49" charset="-122"/>
                <a:ea typeface="楷体" panose="02010609060101010101" pitchFamily="49" charset="-122"/>
              </a:rPr>
              <a:t>采用中子小角散射技术研究了</a:t>
            </a:r>
            <a:r>
              <a:rPr lang="en-US" altLang="zh-CN" sz="1200" dirty="0" err="1">
                <a:latin typeface="Times New Roman" panose="02020603050405020304" pitchFamily="18" charset="0"/>
                <a:ea typeface="楷体" panose="02010609060101010101" pitchFamily="49" charset="-122"/>
                <a:cs typeface="Times New Roman" panose="02020603050405020304" pitchFamily="18" charset="0"/>
              </a:rPr>
              <a:t>Zr</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1200" dirty="0">
                <a:latin typeface="Times New Roman" panose="02020603050405020304" pitchFamily="18" charset="0"/>
                <a:ea typeface="楷体" panose="02010609060101010101" pitchFamily="49" charset="-122"/>
                <a:cs typeface="Times New Roman" panose="02020603050405020304" pitchFamily="18" charset="0"/>
              </a:rPr>
              <a:t>基</a:t>
            </a:r>
            <a:r>
              <a:rPr lang="en-US" altLang="zh-CN" sz="1200" dirty="0">
                <a:latin typeface="Times New Roman" panose="02020603050405020304" pitchFamily="18" charset="0"/>
                <a:ea typeface="楷体" panose="02010609060101010101" pitchFamily="49" charset="-122"/>
                <a:cs typeface="Times New Roman" panose="02020603050405020304" pitchFamily="18" charset="0"/>
              </a:rPr>
              <a:t>BMG</a:t>
            </a:r>
            <a:r>
              <a:rPr lang="zh-CN" altLang="en-US" sz="1200" dirty="0">
                <a:latin typeface="楷体" panose="02010609060101010101" pitchFamily="49" charset="-122"/>
                <a:ea typeface="楷体" panose="02010609060101010101" pitchFamily="49" charset="-122"/>
              </a:rPr>
              <a:t>由非晶到结晶的动力学问题，提出了一种基于短程原子输运的相分离机理。</a:t>
            </a:r>
            <a:endParaRPr lang="zh-CN" altLang="en-US" sz="1200" dirty="0"/>
          </a:p>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pPr>
                <a:defRPr/>
              </a:pPr>
              <a:t>44</a:t>
            </a:fld>
            <a:endParaRPr lang="zh-CN" altLang="en-US"/>
          </a:p>
        </p:txBody>
      </p:sp>
    </p:spTree>
    <p:extLst>
      <p:ext uri="{BB962C8B-B14F-4D97-AF65-F5344CB8AC3E}">
        <p14:creationId xmlns:p14="http://schemas.microsoft.com/office/powerpoint/2010/main" val="330952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solidFill>
                <a:latin typeface="Arial" pitchFamily="34" charset="0"/>
                <a:ea typeface="宋体" pitchFamily="2" charset="-122"/>
              </a:defRPr>
            </a:lvl1pPr>
          </a:lstStyle>
          <a:p>
            <a:pPr>
              <a:defRPr/>
            </a:pPr>
            <a:r>
              <a:rPr lang="en-US" altLang="zh-CN" dirty="0"/>
              <a:t>2018</a:t>
            </a:r>
            <a:r>
              <a:rPr lang="en-US" altLang="en-US" dirty="0"/>
              <a:t>/7/22</a:t>
            </a:r>
            <a:endParaRPr lang="en-US" altLang="zh-CN"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solidFill>
                <a:latin typeface="Arial" pitchFamily="34" charset="0"/>
                <a:ea typeface="宋体" pitchFamily="2" charset="-122"/>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4C4A90C-E326-4071-A758-2EBBA93615F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png"/><Relationship Id="rId7" Type="http://schemas.openxmlformats.org/officeDocument/2006/relationships/image" Target="../media/image32.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4.emf"/><Relationship Id="rId5" Type="http://schemas.openxmlformats.org/officeDocument/2006/relationships/image" Target="../media/image31.e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ser.csns.ihep.ac.cn/"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emf"/><Relationship Id="rId2" Type="http://schemas.openxmlformats.org/officeDocument/2006/relationships/slideLayout" Target="../slideLayouts/slideLayout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oi.org/10.1016/j.mattod.2019.09.00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hyperlink" Target="https://doi.org/10.1016/j.jallcom.2019.15304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ctrTitle"/>
          </p:nvPr>
        </p:nvSpPr>
        <p:spPr>
          <a:xfrm>
            <a:off x="-181625" y="2101838"/>
            <a:ext cx="9507247" cy="1470025"/>
          </a:xfrm>
        </p:spPr>
        <p:txBody>
          <a:bodyPr/>
          <a:lstStyle/>
          <a:p>
            <a:pPr eaLnBrk="1" hangingPunct="1">
              <a:lnSpc>
                <a:spcPct val="120000"/>
              </a:lnSpc>
              <a:spcBef>
                <a:spcPts val="3000"/>
              </a:spcBef>
              <a:defRPr/>
            </a:pPr>
            <a:r>
              <a:rPr lang="en-US" altLang="zh-CN" sz="4000" b="1" dirty="0">
                <a:solidFill>
                  <a:srgbClr val="0070C0"/>
                </a:solidFill>
                <a:latin typeface="微软雅黑" panose="020B0503020204020204" pitchFamily="34" charset="-122"/>
                <a:ea typeface="微软雅黑" panose="020B0503020204020204" pitchFamily="34" charset="-122"/>
                <a:cs typeface="+mn-cs"/>
              </a:rPr>
              <a:t/>
            </a:r>
            <a:br>
              <a:rPr lang="en-US" altLang="zh-CN" sz="4000" b="1" dirty="0">
                <a:solidFill>
                  <a:srgbClr val="0070C0"/>
                </a:solidFill>
                <a:latin typeface="微软雅黑" panose="020B0503020204020204" pitchFamily="34" charset="-122"/>
                <a:ea typeface="微软雅黑" panose="020B0503020204020204" pitchFamily="34" charset="-122"/>
                <a:cs typeface="+mn-cs"/>
              </a:rPr>
            </a:br>
            <a:r>
              <a:rPr lang="en-US" altLang="zh-CN" sz="2800" b="1" dirty="0" smtClean="0">
                <a:solidFill>
                  <a:srgbClr val="0070C0"/>
                </a:solidFill>
                <a:latin typeface="微软雅黑" panose="020B0503020204020204" pitchFamily="34" charset="-122"/>
                <a:ea typeface="微软雅黑" panose="020B0503020204020204" pitchFamily="34" charset="-122"/>
                <a:cs typeface="+mn-cs"/>
              </a:rPr>
              <a:t>China </a:t>
            </a:r>
            <a:r>
              <a:rPr lang="en-US" altLang="zh-CN" sz="2800" b="1" dirty="0">
                <a:solidFill>
                  <a:srgbClr val="0070C0"/>
                </a:solidFill>
                <a:latin typeface="微软雅黑" panose="020B0503020204020204" pitchFamily="34" charset="-122"/>
                <a:ea typeface="微软雅黑" panose="020B0503020204020204" pitchFamily="34" charset="-122"/>
                <a:cs typeface="+mn-cs"/>
              </a:rPr>
              <a:t>Spallation Neutron Source</a:t>
            </a:r>
            <a:endParaRPr lang="zh-CN" altLang="en-US" sz="2800" b="1" dirty="0">
              <a:solidFill>
                <a:srgbClr val="0070C0"/>
              </a:solidFill>
              <a:latin typeface="微软雅黑" panose="020B0503020204020204" pitchFamily="34" charset="-122"/>
              <a:ea typeface="微软雅黑" panose="020B0503020204020204" pitchFamily="34" charset="-122"/>
              <a:cs typeface="+mn-cs"/>
            </a:endParaRPr>
          </a:p>
        </p:txBody>
      </p:sp>
      <p:sp>
        <p:nvSpPr>
          <p:cNvPr id="3076" name="矩形 1"/>
          <p:cNvSpPr>
            <a:spLocks noChangeArrowheads="1"/>
          </p:cNvSpPr>
          <p:nvPr/>
        </p:nvSpPr>
        <p:spPr bwMode="auto">
          <a:xfrm>
            <a:off x="14421" y="4221088"/>
            <a:ext cx="9144000" cy="2516073"/>
          </a:xfrm>
          <a:prstGeom prst="rect">
            <a:avLst/>
          </a:prstGeom>
          <a:noFill/>
          <a:ln w="9525">
            <a:noFill/>
            <a:miter lim="800000"/>
            <a:headEnd/>
            <a:tailEnd/>
          </a:ln>
        </p:spPr>
        <p:txBody>
          <a:bodyPr wrap="square">
            <a:spAutoFit/>
          </a:bodyPr>
          <a:lstStyle/>
          <a:p>
            <a:pPr algn="ctr" eaLnBrk="1" hangingPunct="1">
              <a:lnSpc>
                <a:spcPts val="3280"/>
              </a:lnSpc>
              <a:spcBef>
                <a:spcPts val="600"/>
              </a:spcBef>
            </a:pPr>
            <a:r>
              <a:rPr lang="en-US" altLang="zh-CN" sz="2400" b="1" i="1" dirty="0" err="1" smtClean="0">
                <a:latin typeface="Times New Roman" panose="02020603050405020304" pitchFamily="18" charset="0"/>
                <a:ea typeface="微软雅黑" panose="020B0503020204020204" pitchFamily="34" charset="-122"/>
                <a:cs typeface="Times New Roman" panose="02020603050405020304" pitchFamily="18" charset="0"/>
              </a:rPr>
              <a:t>Fangwei</a:t>
            </a:r>
            <a:r>
              <a:rPr lang="en-US" altLang="zh-CN" sz="2400" b="1" i="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i="1" dirty="0" smtClean="0">
                <a:latin typeface="Times New Roman" panose="02020603050405020304" pitchFamily="18" charset="0"/>
                <a:ea typeface="微软雅黑" panose="020B0503020204020204" pitchFamily="34" charset="-122"/>
                <a:cs typeface="Times New Roman" panose="02020603050405020304" pitchFamily="18" charset="0"/>
              </a:rPr>
              <a:t>Wang</a:t>
            </a:r>
          </a:p>
          <a:p>
            <a:pPr algn="ctr" eaLnBrk="1" hangingPunct="1">
              <a:lnSpc>
                <a:spcPts val="3280"/>
              </a:lnSpc>
              <a:spcBef>
                <a:spcPts val="600"/>
              </a:spcBef>
            </a:pPr>
            <a:r>
              <a:rPr lang="en-US" altLang="zh-CN" sz="2200" dirty="0" smtClean="0">
                <a:latin typeface="Times New Roman" panose="02020603050405020304" pitchFamily="18" charset="0"/>
                <a:ea typeface="微软雅黑" panose="020B0503020204020204" pitchFamily="34" charset="-122"/>
                <a:cs typeface="Times New Roman" panose="02020603050405020304" pitchFamily="18" charset="0"/>
              </a:rPr>
              <a:t>		On behalf of CSNS team</a:t>
            </a:r>
          </a:p>
          <a:p>
            <a:pPr algn="ctr" eaLnBrk="1" hangingPunct="1">
              <a:lnSpc>
                <a:spcPts val="3280"/>
              </a:lnSpc>
              <a:spcBef>
                <a:spcPts val="600"/>
              </a:spcBef>
            </a:pPr>
            <a:endParaRPr lang="en-US" altLang="zh-CN" sz="22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ts val="3280"/>
              </a:lnSpc>
              <a:spcBef>
                <a:spcPts val="600"/>
              </a:spcBef>
            </a:pPr>
            <a:r>
              <a:rPr lang="en-US" altLang="zh-CN" sz="2200" dirty="0" smtClean="0">
                <a:latin typeface="Times New Roman" panose="02020603050405020304" pitchFamily="18" charset="0"/>
                <a:ea typeface="微软雅黑" panose="020B0503020204020204" pitchFamily="34" charset="-122"/>
                <a:cs typeface="Times New Roman" panose="02020603050405020304" pitchFamily="18" charset="0"/>
              </a:rPr>
              <a:t>Institute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of High Energy Physics, Chinese</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Academy</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of</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Science</a:t>
            </a:r>
          </a:p>
          <a:p>
            <a:pPr algn="ctr" eaLnBrk="1" hangingPunct="1">
              <a:lnSpc>
                <a:spcPts val="3280"/>
              </a:lnSpc>
              <a:spcBef>
                <a:spcPts val="600"/>
              </a:spcBef>
            </a:pP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0" y="0"/>
            <a:ext cx="1009060" cy="571504"/>
          </a:xfrm>
          <a:prstGeom prst="rect">
            <a:avLst/>
          </a:prstGeom>
          <a:noFill/>
        </p:spPr>
      </p:pic>
      <p:pic>
        <p:nvPicPr>
          <p:cNvPr id="9" name="Picture 1" descr="E:\photo\2：20170215-20171230\张玮\201708精选\航拍-201708.jpg"/>
          <p:cNvPicPr>
            <a:picLocks noChangeAspect="1" noChangeArrowheads="1"/>
          </p:cNvPicPr>
          <p:nvPr/>
        </p:nvPicPr>
        <p:blipFill>
          <a:blip r:embed="rId4" cstate="screen"/>
          <a:srcRect t="29793" b="3563"/>
          <a:stretch>
            <a:fillRect/>
          </a:stretch>
        </p:blipFill>
        <p:spPr bwMode="auto">
          <a:xfrm>
            <a:off x="0" y="-24"/>
            <a:ext cx="9144000" cy="2571768"/>
          </a:xfrm>
          <a:prstGeom prst="rect">
            <a:avLst/>
          </a:prstGeom>
          <a:noFill/>
          <a:ln w="9525">
            <a:noFill/>
            <a:miter lim="800000"/>
            <a:headEnd/>
            <a:tailEnd/>
          </a:ln>
        </p:spPr>
      </p:pic>
      <p:pic>
        <p:nvPicPr>
          <p:cNvPr id="10"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786710" y="71414"/>
            <a:ext cx="1009060" cy="571504"/>
          </a:xfrm>
          <a:prstGeom prst="rect">
            <a:avLst/>
          </a:prstGeom>
          <a:noFill/>
        </p:spPr>
      </p:pic>
    </p:spTree>
  </p:cSld>
  <p:clrMapOvr>
    <a:masterClrMapping/>
  </p:clrMapOvr>
  <p:transition advTm="1468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0" y="152400"/>
            <a:ext cx="9251504"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CSNS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Site</a:t>
            </a:r>
          </a:p>
        </p:txBody>
      </p:sp>
      <p:pic>
        <p:nvPicPr>
          <p:cNvPr id="3" name="图片 2">
            <a:extLst>
              <a:ext uri="{FF2B5EF4-FFF2-40B4-BE49-F238E27FC236}">
                <a16:creationId xmlns:a16="http://schemas.microsoft.com/office/drawing/2014/main" id="{8A0FC802-BEE5-2C4D-AD1E-5F5132D08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647" y="1558336"/>
            <a:ext cx="4072592" cy="3202626"/>
          </a:xfrm>
          <a:prstGeom prst="rect">
            <a:avLst/>
          </a:prstGeom>
        </p:spPr>
      </p:pic>
      <p:sp>
        <p:nvSpPr>
          <p:cNvPr id="14" name="Rectangle 3">
            <a:extLst>
              <a:ext uri="{FF2B5EF4-FFF2-40B4-BE49-F238E27FC236}">
                <a16:creationId xmlns:a16="http://schemas.microsoft.com/office/drawing/2014/main" id="{566370F7-4967-5D4E-9A94-0921FCA534B7}"/>
              </a:ext>
            </a:extLst>
          </p:cNvPr>
          <p:cNvSpPr>
            <a:spLocks noGrp="1" noChangeArrowheads="1"/>
          </p:cNvSpPr>
          <p:nvPr>
            <p:ph idx="1"/>
          </p:nvPr>
        </p:nvSpPr>
        <p:spPr>
          <a:xfrm>
            <a:off x="133552" y="5433962"/>
            <a:ext cx="8929687" cy="1439863"/>
          </a:xfrm>
        </p:spPr>
        <p:txBody>
          <a:bodyPr/>
          <a:lstStyle/>
          <a:p>
            <a:pPr marL="363538" indent="-363538" eaLnBrk="1" hangingPunct="1">
              <a:spcBef>
                <a:spcPct val="0"/>
              </a:spcBef>
              <a:buFont typeface="Wingdings" panose="05000000000000000000" pitchFamily="2" charset="2"/>
              <a:buChar char="l"/>
            </a:pPr>
            <a:r>
              <a:rPr lang="en-US" altLang="zh-CN" sz="2000" dirty="0">
                <a:latin typeface="Arial" panose="020B0604020202020204" pitchFamily="34" charset="0"/>
                <a:ea typeface="宋体" panose="02010600030101010101" pitchFamily="2" charset="-122"/>
              </a:rPr>
              <a:t>The</a:t>
            </a:r>
            <a:r>
              <a:rPr lang="zh-CN" altLang="en-US" sz="2000" dirty="0">
                <a:latin typeface="Arial" panose="020B0604020202020204" pitchFamily="34" charset="0"/>
                <a:ea typeface="宋体" panose="02010600030101010101" pitchFamily="2" charset="-122"/>
              </a:rPr>
              <a:t> </a:t>
            </a:r>
            <a:r>
              <a:rPr lang="en-US" altLang="zh-CN" sz="2000" dirty="0">
                <a:latin typeface="Arial" panose="020B0604020202020204" pitchFamily="34" charset="0"/>
                <a:ea typeface="宋体" panose="02010600030101010101" pitchFamily="2" charset="-122"/>
              </a:rPr>
              <a:t>Dongguan local government provided a land of about </a:t>
            </a:r>
            <a:r>
              <a:rPr lang="en-US" altLang="zh-CN" sz="2000" dirty="0">
                <a:solidFill>
                  <a:srgbClr val="C00000"/>
                </a:solidFill>
                <a:latin typeface="Arial" panose="020B0604020202020204" pitchFamily="34" charset="0"/>
                <a:ea typeface="宋体" panose="02010600030101010101" pitchFamily="2" charset="-122"/>
              </a:rPr>
              <a:t>0.67km</a:t>
            </a:r>
            <a:r>
              <a:rPr lang="en-US" altLang="zh-CN" sz="2000" baseline="30000" dirty="0">
                <a:solidFill>
                  <a:srgbClr val="C00000"/>
                </a:solidFill>
                <a:latin typeface="Arial" panose="020B0604020202020204" pitchFamily="34" charset="0"/>
                <a:ea typeface="宋体" panose="02010600030101010101" pitchFamily="2" charset="-122"/>
              </a:rPr>
              <a:t>2</a:t>
            </a:r>
            <a:r>
              <a:rPr lang="en-US" altLang="zh-CN" sz="2000" dirty="0">
                <a:latin typeface="Arial" panose="020B0604020202020204" pitchFamily="34" charset="0"/>
                <a:ea typeface="宋体" panose="02010600030101010101" pitchFamily="2" charset="-122"/>
              </a:rPr>
              <a:t> for campus. </a:t>
            </a:r>
            <a:r>
              <a:rPr lang="en-US" altLang="zh-CN" sz="2000" dirty="0">
                <a:solidFill>
                  <a:srgbClr val="C00000"/>
                </a:solidFill>
                <a:latin typeface="Arial" panose="020B0604020202020204" pitchFamily="34" charset="0"/>
                <a:ea typeface="宋体" panose="02010600030101010101" pitchFamily="2" charset="-122"/>
              </a:rPr>
              <a:t>0.27-km2</a:t>
            </a:r>
            <a:r>
              <a:rPr lang="en-US" altLang="zh-CN" sz="2000" dirty="0">
                <a:latin typeface="Arial" panose="020B0604020202020204" pitchFamily="34" charset="0"/>
                <a:ea typeface="宋体" panose="02010600030101010101" pitchFamily="2" charset="-122"/>
              </a:rPr>
              <a:t> is used for the CSNS construction.</a:t>
            </a:r>
          </a:p>
          <a:p>
            <a:pPr marL="363538" indent="-363538" eaLnBrk="1" hangingPunct="1">
              <a:spcBef>
                <a:spcPct val="0"/>
              </a:spcBef>
              <a:buFont typeface="Wingdings" panose="05000000000000000000" pitchFamily="2" charset="2"/>
              <a:buChar char="l"/>
            </a:pPr>
            <a:r>
              <a:rPr lang="en-US" altLang="zh-CN" sz="2000" dirty="0">
                <a:latin typeface="Arial" panose="020B0604020202020204" pitchFamily="34" charset="0"/>
                <a:ea typeface="宋体" panose="02010600030101010101" pitchFamily="2" charset="-122"/>
              </a:rPr>
              <a:t>Dongguan branch</a:t>
            </a:r>
            <a:r>
              <a:rPr lang="zh-CN" altLang="en-US" sz="2000" dirty="0">
                <a:latin typeface="Arial" panose="020B0604020202020204" pitchFamily="34" charset="0"/>
                <a:ea typeface="宋体" panose="02010600030101010101" pitchFamily="2" charset="-122"/>
              </a:rPr>
              <a:t> </a:t>
            </a:r>
            <a:r>
              <a:rPr lang="en-US" altLang="zh-CN" sz="2000" dirty="0">
                <a:latin typeface="Arial" panose="020B0604020202020204" pitchFamily="34" charset="0"/>
                <a:ea typeface="宋体" panose="02010600030101010101" pitchFamily="2" charset="-122"/>
              </a:rPr>
              <a:t>of</a:t>
            </a:r>
            <a:r>
              <a:rPr lang="zh-CN" altLang="en-US" sz="2000" dirty="0">
                <a:latin typeface="Arial" panose="020B0604020202020204" pitchFamily="34" charset="0"/>
                <a:ea typeface="宋体" panose="02010600030101010101" pitchFamily="2" charset="-122"/>
              </a:rPr>
              <a:t> </a:t>
            </a:r>
            <a:r>
              <a:rPr lang="en-US" altLang="zh-CN" sz="2000" dirty="0">
                <a:latin typeface="Arial" panose="020B0604020202020204" pitchFamily="34" charset="0"/>
                <a:ea typeface="宋体" panose="02010600030101010101" pitchFamily="2" charset="-122"/>
              </a:rPr>
              <a:t>IHEP,</a:t>
            </a:r>
            <a:r>
              <a:rPr lang="zh-CN" altLang="en-US" sz="2000" dirty="0">
                <a:latin typeface="Arial" panose="020B0604020202020204" pitchFamily="34" charset="0"/>
                <a:ea typeface="宋体" panose="02010600030101010101" pitchFamily="2" charset="-122"/>
              </a:rPr>
              <a:t> </a:t>
            </a:r>
            <a:r>
              <a:rPr lang="en-US" altLang="zh-CN" sz="2000" dirty="0">
                <a:latin typeface="Arial" panose="020B0604020202020204" pitchFamily="34" charset="0"/>
                <a:ea typeface="宋体" panose="02010600030101010101" pitchFamily="2" charset="-122"/>
              </a:rPr>
              <a:t>CAS established on Feb. 19th 2013, to construct and manage the CSNS</a:t>
            </a:r>
          </a:p>
          <a:p>
            <a:pPr marL="363538" indent="-363538">
              <a:spcBef>
                <a:spcPct val="0"/>
              </a:spcBef>
              <a:spcAft>
                <a:spcPts val="600"/>
              </a:spcAft>
              <a:buFont typeface="Wingdings" pitchFamily="2" charset="2"/>
              <a:buChar char="l"/>
            </a:pPr>
            <a:endParaRPr lang="en-US" altLang="zh-CN" sz="2000" dirty="0"/>
          </a:p>
        </p:txBody>
      </p:sp>
      <p:pic>
        <p:nvPicPr>
          <p:cNvPr id="15" name="图片 14">
            <a:extLst>
              <a:ext uri="{FF2B5EF4-FFF2-40B4-BE49-F238E27FC236}">
                <a16:creationId xmlns:a16="http://schemas.microsoft.com/office/drawing/2014/main" id="{82CBDA09-8CB9-1C4E-95D4-C9CA6AF04E68}"/>
              </a:ext>
            </a:extLst>
          </p:cNvPr>
          <p:cNvPicPr>
            <a:picLocks noChangeAspect="1"/>
          </p:cNvPicPr>
          <p:nvPr/>
        </p:nvPicPr>
        <p:blipFill>
          <a:blip r:embed="rId4"/>
          <a:stretch>
            <a:fillRect/>
          </a:stretch>
        </p:blipFill>
        <p:spPr>
          <a:xfrm>
            <a:off x="37805" y="836613"/>
            <a:ext cx="4911862" cy="4536603"/>
          </a:xfrm>
          <a:prstGeom prst="rect">
            <a:avLst/>
          </a:prstGeom>
        </p:spPr>
      </p:pic>
      <p:sp>
        <p:nvSpPr>
          <p:cNvPr id="16" name="文本框 15">
            <a:extLst>
              <a:ext uri="{FF2B5EF4-FFF2-40B4-BE49-F238E27FC236}">
                <a16:creationId xmlns:a16="http://schemas.microsoft.com/office/drawing/2014/main" id="{358FFDF8-3128-3043-9E93-AF9570C472BF}"/>
              </a:ext>
            </a:extLst>
          </p:cNvPr>
          <p:cNvSpPr txBox="1"/>
          <p:nvPr/>
        </p:nvSpPr>
        <p:spPr>
          <a:xfrm>
            <a:off x="2915816" y="1876747"/>
            <a:ext cx="543739" cy="523220"/>
          </a:xfrm>
          <a:prstGeom prst="rect">
            <a:avLst/>
          </a:prstGeom>
          <a:noFill/>
        </p:spPr>
        <p:txBody>
          <a:bodyPr wrap="none" rtlCol="0">
            <a:spAutoFit/>
          </a:bodyPr>
          <a:lstStyle/>
          <a:p>
            <a:r>
              <a:rPr kumimoji="1" lang="zh-CN" altLang="en-US" sz="2800" dirty="0">
                <a:solidFill>
                  <a:srgbClr val="FF0000"/>
                </a:solidFill>
              </a:rPr>
              <a:t>★</a:t>
            </a:r>
          </a:p>
        </p:txBody>
      </p:sp>
      <p:sp>
        <p:nvSpPr>
          <p:cNvPr id="17" name="文本框 16">
            <a:extLst>
              <a:ext uri="{FF2B5EF4-FFF2-40B4-BE49-F238E27FC236}">
                <a16:creationId xmlns:a16="http://schemas.microsoft.com/office/drawing/2014/main" id="{B091664F-CE1E-5D48-9690-279B8E852BF8}"/>
              </a:ext>
            </a:extLst>
          </p:cNvPr>
          <p:cNvSpPr txBox="1"/>
          <p:nvPr/>
        </p:nvSpPr>
        <p:spPr>
          <a:xfrm>
            <a:off x="2627784" y="3535037"/>
            <a:ext cx="723275" cy="400110"/>
          </a:xfrm>
          <a:prstGeom prst="rect">
            <a:avLst/>
          </a:prstGeom>
          <a:noFill/>
        </p:spPr>
        <p:txBody>
          <a:bodyPr wrap="none" rtlCol="0">
            <a:spAutoFit/>
          </a:bodyPr>
          <a:lstStyle/>
          <a:p>
            <a:r>
              <a:rPr kumimoji="1" lang="en-US" altLang="zh-CN" sz="2000" dirty="0">
                <a:solidFill>
                  <a:srgbClr val="FF0000"/>
                </a:solidFill>
              </a:rPr>
              <a:t>CSNS</a:t>
            </a:r>
            <a:endParaRPr kumimoji="1" lang="zh-CN" altLang="en-US" sz="2000" dirty="0">
              <a:solidFill>
                <a:srgbClr val="FF0000"/>
              </a:solidFill>
            </a:endParaRPr>
          </a:p>
        </p:txBody>
      </p:sp>
    </p:spTree>
    <p:extLst>
      <p:ext uri="{BB962C8B-B14F-4D97-AF65-F5344CB8AC3E}">
        <p14:creationId xmlns:p14="http://schemas.microsoft.com/office/powerpoint/2010/main" val="296198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11</a:t>
            </a:fld>
            <a:endParaRPr kumimoji="0" lang="en-US" altLang="zh-CN" sz="900">
              <a:solidFill>
                <a:srgbClr val="4D5E68"/>
              </a:solidFill>
              <a:latin typeface="Impact" charset="0"/>
            </a:endParaRPr>
          </a:p>
        </p:txBody>
      </p:sp>
      <p:pic>
        <p:nvPicPr>
          <p:cNvPr id="12" name="Picture 2" descr="C:\Users\Administrator-pc\Desktop\2017.12 全景.jpg">
            <a:extLst>
              <a:ext uri="{FF2B5EF4-FFF2-40B4-BE49-F238E27FC236}">
                <a16:creationId xmlns:a16="http://schemas.microsoft.com/office/drawing/2014/main" id="{CB3709FA-3F7F-D34D-9814-2BEBE7253A8B}"/>
              </a:ext>
            </a:extLst>
          </p:cNvPr>
          <p:cNvPicPr>
            <a:picLocks noChangeAspect="1" noChangeArrowheads="1"/>
          </p:cNvPicPr>
          <p:nvPr/>
        </p:nvPicPr>
        <p:blipFill>
          <a:blip r:embed="rId3" cstate="print"/>
          <a:srcRect l="2591" t="2937" r="14513"/>
          <a:stretch>
            <a:fillRect/>
          </a:stretch>
        </p:blipFill>
        <p:spPr bwMode="auto">
          <a:xfrm>
            <a:off x="0" y="3456384"/>
            <a:ext cx="9144000" cy="3429000"/>
          </a:xfrm>
          <a:prstGeom prst="rect">
            <a:avLst/>
          </a:prstGeom>
          <a:noFill/>
        </p:spPr>
      </p:pic>
      <p:pic>
        <p:nvPicPr>
          <p:cNvPr id="9" name="Picture 4" descr="01、中国散裂中子源（水平村）装置地（A拍摄点）副本">
            <a:extLst>
              <a:ext uri="{FF2B5EF4-FFF2-40B4-BE49-F238E27FC236}">
                <a16:creationId xmlns:a16="http://schemas.microsoft.com/office/drawing/2014/main" id="{7F28E901-0479-AA47-B5F1-0A52F2C08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896189"/>
            <a:ext cx="9192280" cy="260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14">
            <a:extLst>
              <a:ext uri="{FF2B5EF4-FFF2-40B4-BE49-F238E27FC236}">
                <a16:creationId xmlns:a16="http://schemas.microsoft.com/office/drawing/2014/main" id="{19F0FBA0-06C1-314A-8AA7-21C7C692E45C}"/>
              </a:ext>
            </a:extLst>
          </p:cNvPr>
          <p:cNvSpPr txBox="1">
            <a:spLocks noChangeArrowheads="1"/>
          </p:cNvSpPr>
          <p:nvPr/>
        </p:nvSpPr>
        <p:spPr bwMode="auto">
          <a:xfrm>
            <a:off x="1923303" y="865272"/>
            <a:ext cx="55776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b="1">
                <a:solidFill>
                  <a:srgbClr val="1679BA"/>
                </a:solidFill>
                <a:latin typeface="Times New Roman" charset="0"/>
                <a:ea typeface="宋体" charset="0"/>
                <a:cs typeface="宋体" charset="0"/>
              </a:defRPr>
            </a:lvl1pPr>
            <a:lvl2pPr marL="742950" indent="-285750">
              <a:defRPr sz="2800" b="1">
                <a:solidFill>
                  <a:srgbClr val="1679BA"/>
                </a:solidFill>
                <a:latin typeface="Times New Roman" charset="0"/>
                <a:ea typeface="宋体" charset="0"/>
              </a:defRPr>
            </a:lvl2pPr>
            <a:lvl3pPr marL="1143000" indent="-228600">
              <a:defRPr sz="2800" b="1">
                <a:solidFill>
                  <a:srgbClr val="1679BA"/>
                </a:solidFill>
                <a:latin typeface="Times New Roman" charset="0"/>
                <a:ea typeface="宋体" charset="0"/>
              </a:defRPr>
            </a:lvl3pPr>
            <a:lvl4pPr marL="1600200" indent="-228600">
              <a:defRPr sz="2800" b="1">
                <a:solidFill>
                  <a:srgbClr val="1679BA"/>
                </a:solidFill>
                <a:latin typeface="Times New Roman" charset="0"/>
                <a:ea typeface="宋体" charset="0"/>
              </a:defRPr>
            </a:lvl4pPr>
            <a:lvl5pPr marL="2057400" indent="-228600">
              <a:defRPr sz="2800" b="1">
                <a:solidFill>
                  <a:srgbClr val="1679BA"/>
                </a:solidFill>
                <a:latin typeface="Times New Roman" charset="0"/>
                <a:ea typeface="宋体" charset="0"/>
              </a:defRPr>
            </a:lvl5pPr>
            <a:lvl6pPr marL="2514600" indent="-228600" eaLnBrk="0" fontAlgn="base" hangingPunct="0">
              <a:spcBef>
                <a:spcPct val="0"/>
              </a:spcBef>
              <a:spcAft>
                <a:spcPct val="0"/>
              </a:spcAft>
              <a:defRPr sz="2800" b="1">
                <a:solidFill>
                  <a:srgbClr val="1679BA"/>
                </a:solidFill>
                <a:latin typeface="Times New Roman" charset="0"/>
                <a:ea typeface="宋体" charset="0"/>
              </a:defRPr>
            </a:lvl6pPr>
            <a:lvl7pPr marL="2971800" indent="-228600" eaLnBrk="0" fontAlgn="base" hangingPunct="0">
              <a:spcBef>
                <a:spcPct val="0"/>
              </a:spcBef>
              <a:spcAft>
                <a:spcPct val="0"/>
              </a:spcAft>
              <a:defRPr sz="2800" b="1">
                <a:solidFill>
                  <a:srgbClr val="1679BA"/>
                </a:solidFill>
                <a:latin typeface="Times New Roman" charset="0"/>
                <a:ea typeface="宋体" charset="0"/>
              </a:defRPr>
            </a:lvl7pPr>
            <a:lvl8pPr marL="3429000" indent="-228600" eaLnBrk="0" fontAlgn="base" hangingPunct="0">
              <a:spcBef>
                <a:spcPct val="0"/>
              </a:spcBef>
              <a:spcAft>
                <a:spcPct val="0"/>
              </a:spcAft>
              <a:defRPr sz="2800" b="1">
                <a:solidFill>
                  <a:srgbClr val="1679BA"/>
                </a:solidFill>
                <a:latin typeface="Times New Roman" charset="0"/>
                <a:ea typeface="宋体" charset="0"/>
              </a:defRPr>
            </a:lvl8pPr>
            <a:lvl9pPr marL="3886200" indent="-228600" eaLnBrk="0" fontAlgn="base" hangingPunct="0">
              <a:spcBef>
                <a:spcPct val="0"/>
              </a:spcBef>
              <a:spcAft>
                <a:spcPct val="0"/>
              </a:spcAft>
              <a:defRPr sz="2800" b="1">
                <a:solidFill>
                  <a:srgbClr val="1679BA"/>
                </a:solidFill>
                <a:latin typeface="Times New Roman" charset="0"/>
                <a:ea typeface="宋体" charset="0"/>
              </a:defRPr>
            </a:lvl9pPr>
          </a:lstStyle>
          <a:p>
            <a:r>
              <a:rPr kumimoji="1" lang="en-US" altLang="zh-CN" sz="2400" dirty="0">
                <a:solidFill>
                  <a:srgbClr val="071F65"/>
                </a:solidFill>
                <a:latin typeface="Arial" pitchFamily="34" charset="0"/>
                <a:ea typeface="宋体" pitchFamily="2" charset="-122"/>
                <a:cs typeface="+mn-cs"/>
              </a:rPr>
              <a:t>Before ground breaking,</a:t>
            </a:r>
            <a:r>
              <a:rPr kumimoji="1" lang="zh-CN" altLang="en-US" sz="2400" dirty="0">
                <a:solidFill>
                  <a:srgbClr val="071F65"/>
                </a:solidFill>
                <a:latin typeface="Arial" pitchFamily="34" charset="0"/>
                <a:ea typeface="宋体" pitchFamily="2" charset="-122"/>
                <a:cs typeface="+mn-cs"/>
              </a:rPr>
              <a:t> </a:t>
            </a:r>
            <a:r>
              <a:rPr kumimoji="1" lang="en-US" altLang="zh-CN" sz="2400" dirty="0">
                <a:solidFill>
                  <a:srgbClr val="071F65"/>
                </a:solidFill>
                <a:latin typeface="Arial" pitchFamily="34" charset="0"/>
                <a:ea typeface="宋体" pitchFamily="2" charset="-122"/>
                <a:cs typeface="+mn-cs"/>
              </a:rPr>
              <a:t>May</a:t>
            </a:r>
            <a:r>
              <a:rPr kumimoji="1" lang="zh-CN" altLang="en-US" sz="2400" dirty="0">
                <a:solidFill>
                  <a:srgbClr val="071F65"/>
                </a:solidFill>
                <a:latin typeface="Arial" pitchFamily="34" charset="0"/>
                <a:ea typeface="宋体" pitchFamily="2" charset="-122"/>
                <a:cs typeface="+mn-cs"/>
              </a:rPr>
              <a:t>，</a:t>
            </a:r>
            <a:r>
              <a:rPr kumimoji="1" lang="en-US" altLang="zh-CN" sz="2400" dirty="0">
                <a:solidFill>
                  <a:srgbClr val="071F65"/>
                </a:solidFill>
                <a:latin typeface="Arial" pitchFamily="34" charset="0"/>
                <a:ea typeface="宋体" pitchFamily="2" charset="-122"/>
                <a:cs typeface="+mn-cs"/>
              </a:rPr>
              <a:t>2009</a:t>
            </a:r>
          </a:p>
        </p:txBody>
      </p:sp>
      <p:sp>
        <p:nvSpPr>
          <p:cNvPr id="11" name="文本框 10">
            <a:extLst>
              <a:ext uri="{FF2B5EF4-FFF2-40B4-BE49-F238E27FC236}">
                <a16:creationId xmlns:a16="http://schemas.microsoft.com/office/drawing/2014/main" id="{1CCC543D-E9DB-0E46-A6E8-9BF7371E708E}"/>
              </a:ext>
            </a:extLst>
          </p:cNvPr>
          <p:cNvSpPr txBox="1"/>
          <p:nvPr/>
        </p:nvSpPr>
        <p:spPr>
          <a:xfrm>
            <a:off x="2555776" y="3456384"/>
            <a:ext cx="3932487" cy="461665"/>
          </a:xfrm>
          <a:prstGeom prst="rect">
            <a:avLst/>
          </a:prstGeom>
          <a:noFill/>
        </p:spPr>
        <p:txBody>
          <a:bodyPr wrap="none" rtlCol="0">
            <a:spAutoFit/>
          </a:bodyPr>
          <a:lstStyle/>
          <a:p>
            <a:r>
              <a:rPr kumimoji="1" lang="en-US" altLang="zh-CN" sz="2400" b="1" dirty="0">
                <a:solidFill>
                  <a:srgbClr val="FF0000"/>
                </a:solidFill>
              </a:rPr>
              <a:t>CSNS Campus, Dec. 2017</a:t>
            </a:r>
            <a:endParaRPr kumimoji="1" lang="zh-CN" altLang="en-US" sz="2400" b="1" dirty="0">
              <a:solidFill>
                <a:srgbClr val="FF0000"/>
              </a:solidFill>
            </a:endParaRPr>
          </a:p>
        </p:txBody>
      </p:sp>
    </p:spTree>
    <p:extLst>
      <p:ext uri="{BB962C8B-B14F-4D97-AF65-F5344CB8AC3E}">
        <p14:creationId xmlns:p14="http://schemas.microsoft.com/office/powerpoint/2010/main" val="161685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12</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CSNS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Civil</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Engineering</a:t>
            </a:r>
          </a:p>
        </p:txBody>
      </p:sp>
      <p:pic>
        <p:nvPicPr>
          <p:cNvPr id="11" name="Picture 3" descr="C:\Users\Administrator-pc\Desktop\1.jpg">
            <a:extLst>
              <a:ext uri="{FF2B5EF4-FFF2-40B4-BE49-F238E27FC236}">
                <a16:creationId xmlns:a16="http://schemas.microsoft.com/office/drawing/2014/main" id="{3A37E718-D002-6C4C-9FD0-CF72E0B175F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279" y="838822"/>
            <a:ext cx="7555689" cy="6046562"/>
          </a:xfrm>
          <a:prstGeom prst="rect">
            <a:avLst/>
          </a:prstGeom>
          <a:noFill/>
        </p:spPr>
      </p:pic>
      <p:sp>
        <p:nvSpPr>
          <p:cNvPr id="14" name="矩形 13">
            <a:extLst>
              <a:ext uri="{FF2B5EF4-FFF2-40B4-BE49-F238E27FC236}">
                <a16:creationId xmlns:a16="http://schemas.microsoft.com/office/drawing/2014/main" id="{1467E916-EFD9-8C43-BE1D-27BEE60F5800}"/>
              </a:ext>
            </a:extLst>
          </p:cNvPr>
          <p:cNvSpPr/>
          <p:nvPr/>
        </p:nvSpPr>
        <p:spPr>
          <a:xfrm>
            <a:off x="1071538" y="1011114"/>
            <a:ext cx="4572000" cy="369332"/>
          </a:xfrm>
          <a:prstGeom prst="rect">
            <a:avLst/>
          </a:prstGeom>
        </p:spPr>
        <p:txBody>
          <a:bodyPr>
            <a:spAutoFit/>
          </a:bodyPr>
          <a:lstStyle/>
          <a:p>
            <a:pPr marL="742950" lvl="2" indent="-360000" algn="l">
              <a:spcBef>
                <a:spcPts val="0"/>
              </a:spcBef>
              <a:spcAft>
                <a:spcPts val="0"/>
              </a:spcAft>
            </a:pPr>
            <a:r>
              <a:rPr lang="en-US" altLang="zh-CN" b="1" dirty="0" err="1">
                <a:solidFill>
                  <a:srgbClr val="FF0000"/>
                </a:solidFill>
                <a:latin typeface="Times New Roman" panose="02020603050405020304" pitchFamily="18" charset="0"/>
                <a:cs typeface="Times New Roman" panose="02020603050405020304" pitchFamily="18" charset="0"/>
              </a:rPr>
              <a:t>Linac</a:t>
            </a:r>
            <a:r>
              <a:rPr lang="en-US" altLang="zh-CN" b="1" dirty="0">
                <a:solidFill>
                  <a:srgbClr val="FF0000"/>
                </a:solidFill>
                <a:latin typeface="Times New Roman" panose="02020603050405020304" pitchFamily="18" charset="0"/>
                <a:cs typeface="Times New Roman" panose="02020603050405020304" pitchFamily="18" charset="0"/>
              </a:rPr>
              <a:t> service building</a:t>
            </a:r>
          </a:p>
        </p:txBody>
      </p:sp>
      <p:sp>
        <p:nvSpPr>
          <p:cNvPr id="15" name="矩形 14">
            <a:extLst>
              <a:ext uri="{FF2B5EF4-FFF2-40B4-BE49-F238E27FC236}">
                <a16:creationId xmlns:a16="http://schemas.microsoft.com/office/drawing/2014/main" id="{1E4465C6-7694-A24E-AA6C-07A639E8C913}"/>
              </a:ext>
            </a:extLst>
          </p:cNvPr>
          <p:cNvSpPr/>
          <p:nvPr/>
        </p:nvSpPr>
        <p:spPr>
          <a:xfrm>
            <a:off x="4429124" y="965095"/>
            <a:ext cx="2714644" cy="307777"/>
          </a:xfrm>
          <a:prstGeom prst="rect">
            <a:avLst/>
          </a:prstGeom>
        </p:spPr>
        <p:txBody>
          <a:bodyPr wrap="square">
            <a:spAutoFit/>
          </a:bodyPr>
          <a:lstStyle/>
          <a:p>
            <a:pPr marL="742950" lvl="2" indent="-360000" algn="l">
              <a:spcBef>
                <a:spcPts val="0"/>
              </a:spcBef>
              <a:spcAft>
                <a:spcPts val="0"/>
              </a:spcAft>
            </a:pPr>
            <a:r>
              <a:rPr lang="en-US" altLang="zh-CN" b="1" dirty="0">
                <a:solidFill>
                  <a:srgbClr val="FF0000"/>
                </a:solidFill>
                <a:latin typeface="Times New Roman" panose="02020603050405020304" pitchFamily="18" charset="0"/>
                <a:cs typeface="Times New Roman" panose="02020603050405020304" pitchFamily="18" charset="0"/>
              </a:rPr>
              <a:t>RCS service building</a:t>
            </a:r>
          </a:p>
        </p:txBody>
      </p:sp>
      <p:sp>
        <p:nvSpPr>
          <p:cNvPr id="16" name="矩形 15">
            <a:extLst>
              <a:ext uri="{FF2B5EF4-FFF2-40B4-BE49-F238E27FC236}">
                <a16:creationId xmlns:a16="http://schemas.microsoft.com/office/drawing/2014/main" id="{71B4DC40-42D1-0F43-9235-24425062C852}"/>
              </a:ext>
            </a:extLst>
          </p:cNvPr>
          <p:cNvSpPr/>
          <p:nvPr/>
        </p:nvSpPr>
        <p:spPr>
          <a:xfrm>
            <a:off x="2286000" y="4797152"/>
            <a:ext cx="4572000" cy="369332"/>
          </a:xfrm>
          <a:prstGeom prst="rect">
            <a:avLst/>
          </a:prstGeom>
        </p:spPr>
        <p:txBody>
          <a:bodyPr>
            <a:spAutoFit/>
          </a:bodyPr>
          <a:lstStyle/>
          <a:p>
            <a:pPr marL="742950" lvl="2" indent="-360000" algn="l">
              <a:spcBef>
                <a:spcPts val="0"/>
              </a:spcBef>
              <a:spcAft>
                <a:spcPts val="0"/>
              </a:spcAft>
            </a:pPr>
            <a:r>
              <a:rPr lang="en-US" altLang="zh-CN" b="1" dirty="0">
                <a:solidFill>
                  <a:srgbClr val="FF0000"/>
                </a:solidFill>
                <a:latin typeface="Times New Roman" panose="02020603050405020304" pitchFamily="18" charset="0"/>
                <a:cs typeface="Times New Roman" panose="02020603050405020304" pitchFamily="18" charset="0"/>
              </a:rPr>
              <a:t>Target station</a:t>
            </a:r>
            <a:r>
              <a:rPr lang="zh-CN" altLang="en-US" b="1" dirty="0">
                <a:solidFill>
                  <a:srgbClr val="FF0000"/>
                </a:solidFill>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and instruments hall</a:t>
            </a:r>
          </a:p>
        </p:txBody>
      </p:sp>
      <p:sp>
        <p:nvSpPr>
          <p:cNvPr id="17" name="矩形 16">
            <a:extLst>
              <a:ext uri="{FF2B5EF4-FFF2-40B4-BE49-F238E27FC236}">
                <a16:creationId xmlns:a16="http://schemas.microsoft.com/office/drawing/2014/main" id="{8FDC502D-1D77-104D-88C3-7DB25A341395}"/>
              </a:ext>
            </a:extLst>
          </p:cNvPr>
          <p:cNvSpPr/>
          <p:nvPr/>
        </p:nvSpPr>
        <p:spPr>
          <a:xfrm>
            <a:off x="4572000" y="6367759"/>
            <a:ext cx="3337162" cy="369332"/>
          </a:xfrm>
          <a:prstGeom prst="rect">
            <a:avLst/>
          </a:prstGeom>
        </p:spPr>
        <p:txBody>
          <a:bodyPr wrap="square">
            <a:spAutoFit/>
          </a:bodyPr>
          <a:lstStyle/>
          <a:p>
            <a:pPr marL="742950" lvl="2" indent="-360000" algn="l">
              <a:spcBef>
                <a:spcPts val="0"/>
              </a:spcBef>
              <a:spcAft>
                <a:spcPts val="0"/>
              </a:spcAft>
            </a:pPr>
            <a:r>
              <a:rPr lang="en-US" altLang="zh-CN" dirty="0">
                <a:solidFill>
                  <a:schemeClr val="accent2"/>
                </a:solidFill>
              </a:rPr>
              <a:t> </a:t>
            </a:r>
            <a:r>
              <a:rPr lang="en-US" altLang="zh-CN" b="1" dirty="0">
                <a:solidFill>
                  <a:srgbClr val="FF0000"/>
                </a:solidFill>
                <a:latin typeface="Times New Roman" panose="02020603050405020304" pitchFamily="18" charset="0"/>
                <a:cs typeface="Times New Roman" panose="02020603050405020304" pitchFamily="18" charset="0"/>
              </a:rPr>
              <a:t>North  instruments hall</a:t>
            </a:r>
          </a:p>
        </p:txBody>
      </p:sp>
      <p:sp>
        <p:nvSpPr>
          <p:cNvPr id="18" name="矩形 17">
            <a:extLst>
              <a:ext uri="{FF2B5EF4-FFF2-40B4-BE49-F238E27FC236}">
                <a16:creationId xmlns:a16="http://schemas.microsoft.com/office/drawing/2014/main" id="{2BC13ADD-0F52-0545-BD43-F0C845B5C9CD}"/>
              </a:ext>
            </a:extLst>
          </p:cNvPr>
          <p:cNvSpPr/>
          <p:nvPr/>
        </p:nvSpPr>
        <p:spPr>
          <a:xfrm>
            <a:off x="902784" y="6361155"/>
            <a:ext cx="4572000" cy="369332"/>
          </a:xfrm>
          <a:prstGeom prst="rect">
            <a:avLst/>
          </a:prstGeom>
        </p:spPr>
        <p:txBody>
          <a:bodyPr>
            <a:spAutoFit/>
          </a:bodyPr>
          <a:lstStyle/>
          <a:p>
            <a:pPr marL="742950" lvl="2" indent="-360000" algn="l">
              <a:spcBef>
                <a:spcPts val="0"/>
              </a:spcBef>
              <a:spcAft>
                <a:spcPts val="0"/>
              </a:spcAft>
            </a:pPr>
            <a:r>
              <a:rPr lang="en-US" altLang="zh-CN" dirty="0">
                <a:solidFill>
                  <a:schemeClr val="accent2"/>
                </a:solidFill>
              </a:rPr>
              <a:t> </a:t>
            </a:r>
            <a:r>
              <a:rPr lang="en-US" altLang="zh-CN" b="1" dirty="0">
                <a:solidFill>
                  <a:srgbClr val="FF0000"/>
                </a:solidFill>
                <a:latin typeface="Times New Roman" panose="02020603050405020304" pitchFamily="18" charset="0"/>
                <a:cs typeface="Times New Roman" panose="02020603050405020304" pitchFamily="18" charset="0"/>
              </a:rPr>
              <a:t>South instruments hall</a:t>
            </a:r>
          </a:p>
        </p:txBody>
      </p:sp>
    </p:spTree>
    <p:extLst>
      <p:ext uri="{BB962C8B-B14F-4D97-AF65-F5344CB8AC3E}">
        <p14:creationId xmlns:p14="http://schemas.microsoft.com/office/powerpoint/2010/main" val="12257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灯片编号占位符 3"/>
          <p:cNvSpPr>
            <a:spLocks noGrp="1"/>
          </p:cNvSpPr>
          <p:nvPr>
            <p:ph type="sldNum" sz="quarter" idx="10"/>
          </p:nvPr>
        </p:nvSpPr>
        <p:spPr>
          <a:xfrm>
            <a:off x="8229600" y="6516688"/>
            <a:ext cx="303213" cy="18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4E4BA265-CDE5-43A3-88F4-D4877ABC27B6}" type="slidenum">
              <a:rPr lang="en-US" altLang="zh-CN" sz="900">
                <a:solidFill>
                  <a:srgbClr val="4D5E68"/>
                </a:solidFill>
                <a:latin typeface="Impact" panose="020B0806030902050204" pitchFamily="34" charset="0"/>
              </a:rPr>
              <a:pPr/>
              <a:t>13</a:t>
            </a:fld>
            <a:endParaRPr lang="en-US" altLang="zh-CN" sz="900">
              <a:solidFill>
                <a:srgbClr val="4D5E68"/>
              </a:solidFill>
              <a:latin typeface="Impact" panose="020B0806030902050204" pitchFamily="34" charset="0"/>
            </a:endParaRPr>
          </a:p>
        </p:txBody>
      </p:sp>
      <p:sp>
        <p:nvSpPr>
          <p:cNvPr id="276482" name="Rectangle 2"/>
          <p:cNvSpPr>
            <a:spLocks noGrp="1" noChangeArrowheads="1"/>
          </p:cNvSpPr>
          <p:nvPr>
            <p:ph type="body" idx="1"/>
          </p:nvPr>
        </p:nvSpPr>
        <p:spPr>
          <a:xfrm>
            <a:off x="611560" y="1262245"/>
            <a:ext cx="8143875" cy="4857750"/>
          </a:xfrm>
        </p:spPr>
        <p:txBody>
          <a:bodyPr/>
          <a:lstStyle/>
          <a:p>
            <a:pPr marL="285750" indent="-285750" eaLnBrk="1" hangingPunct="1">
              <a:lnSpc>
                <a:spcPct val="100000"/>
              </a:lnSpc>
              <a:spcBef>
                <a:spcPts val="0"/>
              </a:spcBef>
              <a:spcAft>
                <a:spcPts val="0"/>
              </a:spcAft>
              <a:buFont typeface="Wingdings" pitchFamily="2" charset="2"/>
              <a:buChar char="l"/>
              <a:defRPr/>
            </a:pPr>
            <a:r>
              <a:rPr lang="en-US" altLang="zh-CN" sz="2400" b="1" dirty="0" smtClean="0">
                <a:solidFill>
                  <a:srgbClr val="FF0000"/>
                </a:solidFill>
              </a:rPr>
              <a:t>Build facility within approved budget and time schedule</a:t>
            </a:r>
          </a:p>
          <a:p>
            <a:pPr marL="809625" lvl="1" indent="-352425" eaLnBrk="1" hangingPunct="1">
              <a:lnSpc>
                <a:spcPct val="100000"/>
              </a:lnSpc>
              <a:spcBef>
                <a:spcPts val="0"/>
              </a:spcBef>
              <a:spcAft>
                <a:spcPts val="0"/>
              </a:spcAft>
              <a:defRPr/>
            </a:pPr>
            <a:r>
              <a:rPr lang="en-US" altLang="zh-CN" sz="2400" b="1" dirty="0" smtClean="0">
                <a:solidFill>
                  <a:schemeClr val="tx1"/>
                </a:solidFill>
              </a:rPr>
              <a:t>phase-I budget 1.67B CNY (~US$250M)</a:t>
            </a:r>
          </a:p>
          <a:p>
            <a:pPr marL="809625" lvl="1" indent="-352425" eaLnBrk="1" hangingPunct="1">
              <a:lnSpc>
                <a:spcPct val="100000"/>
              </a:lnSpc>
              <a:spcBef>
                <a:spcPts val="0"/>
              </a:spcBef>
              <a:spcAft>
                <a:spcPts val="0"/>
              </a:spcAft>
              <a:defRPr/>
            </a:pPr>
            <a:r>
              <a:rPr lang="en-US" altLang="zh-CN" sz="2400" b="1" dirty="0" smtClean="0">
                <a:solidFill>
                  <a:schemeClr val="tx1"/>
                </a:solidFill>
              </a:rPr>
              <a:t>6.5 year construction duration</a:t>
            </a:r>
          </a:p>
          <a:p>
            <a:pPr marL="285750" indent="-285750" eaLnBrk="1" hangingPunct="1">
              <a:lnSpc>
                <a:spcPct val="100000"/>
              </a:lnSpc>
              <a:spcBef>
                <a:spcPts val="0"/>
              </a:spcBef>
              <a:spcAft>
                <a:spcPts val="0"/>
              </a:spcAft>
              <a:buFont typeface="Wingdings" pitchFamily="2" charset="2"/>
              <a:buChar char="l"/>
              <a:defRPr/>
            </a:pPr>
            <a:r>
              <a:rPr lang="en-US" altLang="zh-CN" sz="2400" b="1" dirty="0" smtClean="0">
                <a:solidFill>
                  <a:srgbClr val="FF0000"/>
                </a:solidFill>
              </a:rPr>
              <a:t>Build advanced facility with upgrade potential</a:t>
            </a:r>
          </a:p>
          <a:p>
            <a:pPr marL="809625" lvl="1" indent="-352425" eaLnBrk="1" hangingPunct="1">
              <a:lnSpc>
                <a:spcPct val="100000"/>
              </a:lnSpc>
              <a:spcBef>
                <a:spcPts val="0"/>
              </a:spcBef>
              <a:spcAft>
                <a:spcPts val="0"/>
              </a:spcAft>
              <a:defRPr/>
            </a:pPr>
            <a:r>
              <a:rPr lang="en-US" altLang="zh-CN" sz="2400" b="1" dirty="0" smtClean="0">
                <a:solidFill>
                  <a:schemeClr val="tx1"/>
                </a:solidFill>
              </a:rPr>
              <a:t>100kW beam power, expandable to 500kW (with minimum initial cost, lower energy linac + high energy RCS)</a:t>
            </a:r>
          </a:p>
          <a:p>
            <a:pPr marL="285750" indent="-285750" eaLnBrk="1" hangingPunct="1">
              <a:lnSpc>
                <a:spcPct val="100000"/>
              </a:lnSpc>
              <a:spcBef>
                <a:spcPts val="0"/>
              </a:spcBef>
              <a:spcAft>
                <a:spcPts val="0"/>
              </a:spcAft>
              <a:buFont typeface="Wingdings" pitchFamily="2" charset="2"/>
              <a:buChar char="l"/>
              <a:defRPr/>
            </a:pPr>
            <a:r>
              <a:rPr lang="en-US" altLang="zh-CN" sz="2400" b="1" dirty="0" smtClean="0">
                <a:solidFill>
                  <a:srgbClr val="FF0000"/>
                </a:solidFill>
              </a:rPr>
              <a:t>Adopt proven technology in order to reduce risk</a:t>
            </a:r>
          </a:p>
          <a:p>
            <a:pPr marL="809625" lvl="1" indent="-352425" eaLnBrk="1" hangingPunct="1">
              <a:lnSpc>
                <a:spcPct val="100000"/>
              </a:lnSpc>
              <a:spcBef>
                <a:spcPts val="0"/>
              </a:spcBef>
              <a:spcAft>
                <a:spcPts val="0"/>
              </a:spcAft>
              <a:defRPr/>
            </a:pPr>
            <a:r>
              <a:rPr lang="en-US" altLang="zh-CN" sz="2400" b="1" dirty="0" smtClean="0">
                <a:solidFill>
                  <a:schemeClr val="tx1"/>
                </a:solidFill>
              </a:rPr>
              <a:t>first high-power proton beam facility in China</a:t>
            </a:r>
          </a:p>
          <a:p>
            <a:pPr marL="809625" lvl="1" indent="-352425" eaLnBrk="1" hangingPunct="1">
              <a:lnSpc>
                <a:spcPct val="100000"/>
              </a:lnSpc>
              <a:spcBef>
                <a:spcPts val="0"/>
              </a:spcBef>
              <a:spcAft>
                <a:spcPts val="0"/>
              </a:spcAft>
              <a:defRPr/>
            </a:pPr>
            <a:r>
              <a:rPr lang="en-US" altLang="zh-CN" sz="2400" b="1" dirty="0" smtClean="0">
                <a:solidFill>
                  <a:schemeClr val="tx1"/>
                </a:solidFill>
              </a:rPr>
              <a:t>high operational reliability for an accelerator-based user facility</a:t>
            </a:r>
          </a:p>
          <a:p>
            <a:pPr marL="285750" indent="-285750" eaLnBrk="1" hangingPunct="1">
              <a:lnSpc>
                <a:spcPct val="100000"/>
              </a:lnSpc>
              <a:spcBef>
                <a:spcPts val="0"/>
              </a:spcBef>
              <a:spcAft>
                <a:spcPts val="0"/>
              </a:spcAft>
              <a:buFont typeface="Wingdings" pitchFamily="2" charset="2"/>
              <a:buChar char="l"/>
              <a:defRPr/>
            </a:pPr>
            <a:r>
              <a:rPr lang="en-US" altLang="zh-CN" sz="2400" b="1" dirty="0" smtClean="0">
                <a:solidFill>
                  <a:srgbClr val="FF0000"/>
                </a:solidFill>
              </a:rPr>
              <a:t>Develop domestic technology to control cost</a:t>
            </a:r>
          </a:p>
          <a:p>
            <a:pPr marL="809625" lvl="1" indent="-352425" eaLnBrk="1" hangingPunct="1">
              <a:lnSpc>
                <a:spcPct val="100000"/>
              </a:lnSpc>
              <a:spcBef>
                <a:spcPts val="0"/>
              </a:spcBef>
              <a:spcAft>
                <a:spcPts val="0"/>
              </a:spcAft>
              <a:defRPr/>
            </a:pPr>
            <a:r>
              <a:rPr lang="en-US" altLang="zh-CN" sz="2400" b="1" dirty="0" smtClean="0">
                <a:solidFill>
                  <a:schemeClr val="tx1"/>
                </a:solidFill>
              </a:rPr>
              <a:t>keep final fabrication in China as much as possible</a:t>
            </a:r>
          </a:p>
          <a:p>
            <a:pPr marL="809625" lvl="1" indent="-352425" eaLnBrk="1" hangingPunct="1">
              <a:lnSpc>
                <a:spcPct val="100000"/>
              </a:lnSpc>
              <a:spcBef>
                <a:spcPts val="0"/>
              </a:spcBef>
              <a:spcAft>
                <a:spcPts val="0"/>
              </a:spcAft>
              <a:defRPr/>
            </a:pPr>
            <a:r>
              <a:rPr lang="en-US" altLang="zh-CN" sz="2400" b="1" dirty="0" smtClean="0">
                <a:solidFill>
                  <a:schemeClr val="tx1"/>
                </a:solidFill>
              </a:rPr>
              <a:t>closely collaborate with world leaders </a:t>
            </a:r>
          </a:p>
        </p:txBody>
      </p:sp>
      <p:sp>
        <p:nvSpPr>
          <p:cNvPr id="6" name="矩形 5"/>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7" name="矩形 6"/>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4216"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smtClean="0">
                <a:solidFill>
                  <a:srgbClr val="0432FF"/>
                </a:solidFill>
                <a:latin typeface="Arial" pitchFamily="34" charset="0"/>
                <a:ea typeface="宋体" pitchFamily="2" charset="-122"/>
                <a:cs typeface="+mn-cs"/>
              </a:rPr>
              <a:t>Design Philosophy</a:t>
            </a:r>
            <a:endParaRPr lang="en-US" altLang="zh-CN" sz="3200" b="1" dirty="0">
              <a:solidFill>
                <a:srgbClr val="0432FF"/>
              </a:solidFill>
              <a:latin typeface="Arial" pitchFamily="34" charset="0"/>
              <a:ea typeface="宋体" pitchFamily="2" charset="-122"/>
              <a:cs typeface="+mn-cs"/>
            </a:endParaRPr>
          </a:p>
        </p:txBody>
      </p:sp>
    </p:spTree>
    <p:extLst>
      <p:ext uri="{BB962C8B-B14F-4D97-AF65-F5344CB8AC3E}">
        <p14:creationId xmlns:p14="http://schemas.microsoft.com/office/powerpoint/2010/main" val="2000298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内容占位符 2"/>
          <p:cNvSpPr>
            <a:spLocks noGrp="1"/>
          </p:cNvSpPr>
          <p:nvPr>
            <p:ph idx="1"/>
          </p:nvPr>
        </p:nvSpPr>
        <p:spPr>
          <a:xfrm>
            <a:off x="500063" y="1447800"/>
            <a:ext cx="8429625" cy="4953000"/>
          </a:xfrm>
        </p:spPr>
        <p:txBody>
          <a:bodyPr/>
          <a:lstStyle/>
          <a:p>
            <a:r>
              <a:rPr lang="en-US" altLang="zh-CN" sz="2000" b="1" dirty="0">
                <a:solidFill>
                  <a:srgbClr val="0066FF"/>
                </a:solidFill>
              </a:rPr>
              <a:t>High neutron production</a:t>
            </a:r>
          </a:p>
          <a:p>
            <a:pPr lvl="1"/>
            <a:r>
              <a:rPr lang="en-US" altLang="zh-CN" sz="2000" dirty="0" smtClean="0"/>
              <a:t>1.6GeV proton beam; cladding W target; Be reflector; heavy water cooling (light water at beginning due to budget limit)</a:t>
            </a:r>
          </a:p>
          <a:p>
            <a:r>
              <a:rPr lang="en-US" altLang="zh-CN" sz="2000" b="1" dirty="0" smtClean="0">
                <a:solidFill>
                  <a:srgbClr val="0066FF"/>
                </a:solidFill>
              </a:rPr>
              <a:t>Diverse neutron performance</a:t>
            </a:r>
          </a:p>
          <a:p>
            <a:pPr lvl="1"/>
            <a:r>
              <a:rPr lang="en-US" altLang="zh-CN" sz="2000" dirty="0" smtClean="0">
                <a:solidFill>
                  <a:srgbClr val="000000"/>
                </a:solidFill>
              </a:rPr>
              <a:t>3 wings moderators: H</a:t>
            </a:r>
            <a:r>
              <a:rPr lang="en-US" altLang="zh-CN" sz="2000" baseline="-25000" dirty="0" smtClean="0">
                <a:solidFill>
                  <a:srgbClr val="000000"/>
                </a:solidFill>
              </a:rPr>
              <a:t>2</a:t>
            </a:r>
            <a:r>
              <a:rPr lang="en-US" altLang="zh-CN" sz="2000" dirty="0" smtClean="0">
                <a:solidFill>
                  <a:srgbClr val="000000"/>
                </a:solidFill>
              </a:rPr>
              <a:t>O (300K, decoupled; </a:t>
            </a:r>
            <a:r>
              <a:rPr lang="en-US" altLang="zh-CN" sz="2000" dirty="0" smtClean="0">
                <a:solidFill>
                  <a:srgbClr val="FF0000"/>
                </a:solidFill>
              </a:rPr>
              <a:t>LH2 replaced in upgrade</a:t>
            </a:r>
            <a:r>
              <a:rPr lang="en-US" altLang="zh-CN" sz="2000" dirty="0" smtClean="0">
                <a:solidFill>
                  <a:srgbClr val="000000"/>
                </a:solidFill>
              </a:rPr>
              <a:t>), H</a:t>
            </a:r>
            <a:r>
              <a:rPr lang="en-US" altLang="zh-CN" sz="2000" baseline="-25000" dirty="0" smtClean="0">
                <a:solidFill>
                  <a:srgbClr val="000000"/>
                </a:solidFill>
              </a:rPr>
              <a:t>2</a:t>
            </a:r>
            <a:r>
              <a:rPr lang="en-US" altLang="zh-CN" sz="2000" dirty="0" smtClean="0">
                <a:solidFill>
                  <a:srgbClr val="000000"/>
                </a:solidFill>
              </a:rPr>
              <a:t> (20K, </a:t>
            </a:r>
            <a:r>
              <a:rPr lang="en-US" altLang="zh-CN" sz="2000" dirty="0" err="1" smtClean="0">
                <a:solidFill>
                  <a:srgbClr val="000000"/>
                </a:solidFill>
              </a:rPr>
              <a:t>decoupled+poisoned</a:t>
            </a:r>
            <a:r>
              <a:rPr lang="en-US" altLang="zh-CN" sz="2000" dirty="0" smtClean="0">
                <a:solidFill>
                  <a:srgbClr val="000000"/>
                </a:solidFill>
              </a:rPr>
              <a:t>), H</a:t>
            </a:r>
            <a:r>
              <a:rPr lang="en-US" altLang="zh-CN" sz="2000" baseline="-25000" dirty="0" smtClean="0">
                <a:solidFill>
                  <a:srgbClr val="000000"/>
                </a:solidFill>
              </a:rPr>
              <a:t>2</a:t>
            </a:r>
            <a:r>
              <a:rPr lang="en-US" altLang="zh-CN" sz="2000" dirty="0" smtClean="0">
                <a:solidFill>
                  <a:srgbClr val="000000"/>
                </a:solidFill>
              </a:rPr>
              <a:t> (20K, coupled)</a:t>
            </a:r>
          </a:p>
          <a:p>
            <a:r>
              <a:rPr lang="en-US" altLang="zh-CN" sz="2000" b="1" dirty="0" smtClean="0">
                <a:solidFill>
                  <a:srgbClr val="0066FF"/>
                </a:solidFill>
              </a:rPr>
              <a:t>High neutron utilization </a:t>
            </a:r>
          </a:p>
          <a:p>
            <a:pPr lvl="1"/>
            <a:r>
              <a:rPr lang="en-US" altLang="zh-CN" sz="2000" dirty="0" smtClean="0">
                <a:solidFill>
                  <a:srgbClr val="000000"/>
                </a:solidFill>
              </a:rPr>
              <a:t>compact configuration between TMR and bulk shielding; moderation by para-hydrogen; supermirror neutron guide; efficient position sensitive neutron detector with large coverage</a:t>
            </a:r>
          </a:p>
          <a:p>
            <a:r>
              <a:rPr lang="en-US" altLang="zh-CN" sz="2000" b="1" dirty="0" smtClean="0">
                <a:solidFill>
                  <a:srgbClr val="0066FF"/>
                </a:solidFill>
              </a:rPr>
              <a:t>Optimization for 100 kW, but keeping the upgrade capacity to 500 kW</a:t>
            </a:r>
          </a:p>
          <a:p>
            <a:pPr lvl="1"/>
            <a:r>
              <a:rPr lang="en-US" altLang="zh-CN" sz="2000" dirty="0" smtClean="0">
                <a:solidFill>
                  <a:srgbClr val="000000"/>
                </a:solidFill>
              </a:rPr>
              <a:t>Optimize the TMR for the beam power of 100 kW</a:t>
            </a:r>
          </a:p>
          <a:p>
            <a:pPr lvl="1"/>
            <a:r>
              <a:rPr lang="en-US" altLang="zh-CN" sz="2000" dirty="0" smtClean="0">
                <a:solidFill>
                  <a:srgbClr val="000000"/>
                </a:solidFill>
              </a:rPr>
              <a:t>Design shields with dose control &lt; 2.5 </a:t>
            </a:r>
            <a:r>
              <a:rPr lang="en-US" altLang="zh-CN" sz="2000" dirty="0" smtClean="0">
                <a:solidFill>
                  <a:srgbClr val="000000"/>
                </a:solidFill>
                <a:sym typeface="Symbol" panose="05050102010706020507" pitchFamily="18" charset="2"/>
              </a:rPr>
              <a:t></a:t>
            </a:r>
            <a:r>
              <a:rPr lang="en-US" altLang="zh-CN" sz="2000" dirty="0" err="1" smtClean="0">
                <a:solidFill>
                  <a:srgbClr val="000000"/>
                </a:solidFill>
                <a:sym typeface="Symbol" panose="05050102010706020507" pitchFamily="18" charset="2"/>
              </a:rPr>
              <a:t>Sv</a:t>
            </a:r>
            <a:r>
              <a:rPr lang="en-US" altLang="zh-CN" sz="2000" dirty="0" smtClean="0">
                <a:solidFill>
                  <a:srgbClr val="000000"/>
                </a:solidFill>
                <a:sym typeface="Symbol" panose="05050102010706020507" pitchFamily="18" charset="2"/>
              </a:rPr>
              <a:t>/h </a:t>
            </a:r>
            <a:r>
              <a:rPr lang="en-US" altLang="zh-CN" sz="2000" dirty="0" smtClean="0">
                <a:solidFill>
                  <a:srgbClr val="000000"/>
                </a:solidFill>
              </a:rPr>
              <a:t>up to 500 kW</a:t>
            </a:r>
          </a:p>
          <a:p>
            <a:pPr lvl="1"/>
            <a:r>
              <a:rPr lang="en-US" altLang="zh-CN" sz="2000" dirty="0" smtClean="0">
                <a:solidFill>
                  <a:srgbClr val="000000"/>
                </a:solidFill>
              </a:rPr>
              <a:t>Embedded coolant pipes and tanks meet to requirement of 500 kW</a:t>
            </a:r>
          </a:p>
          <a:p>
            <a:pPr lvl="1">
              <a:buFontTx/>
              <a:buNone/>
            </a:pPr>
            <a:endParaRPr lang="en-US" altLang="zh-CN" sz="1800" dirty="0" smtClean="0"/>
          </a:p>
          <a:p>
            <a:endParaRPr lang="zh-CN" altLang="en-US" dirty="0" smtClean="0"/>
          </a:p>
        </p:txBody>
      </p:sp>
      <p:sp>
        <p:nvSpPr>
          <p:cNvPr id="18436" name="灯片编号占位符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fld id="{96146650-94B4-4536-8F8F-78837AE6B9BD}" type="slidenum">
              <a:rPr lang="en-US" altLang="zh-CN" sz="900">
                <a:solidFill>
                  <a:srgbClr val="4D5E68"/>
                </a:solidFill>
                <a:latin typeface="Impact" panose="020B0806030902050204" pitchFamily="34" charset="0"/>
              </a:rPr>
              <a:pPr/>
              <a:t>14</a:t>
            </a:fld>
            <a:endParaRPr lang="en-US" altLang="zh-CN" sz="900">
              <a:solidFill>
                <a:srgbClr val="4D5E68"/>
              </a:solidFill>
              <a:latin typeface="Impact" panose="020B0806030902050204" pitchFamily="34" charset="0"/>
            </a:endParaRPr>
          </a:p>
        </p:txBody>
      </p:sp>
      <p:sp>
        <p:nvSpPr>
          <p:cNvPr id="5" name="矩形 4"/>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6" name="矩形 5"/>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8"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4216"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smtClean="0">
                <a:solidFill>
                  <a:srgbClr val="0432FF"/>
                </a:solidFill>
                <a:latin typeface="Arial" pitchFamily="34" charset="0"/>
                <a:ea typeface="宋体" pitchFamily="2" charset="-122"/>
                <a:cs typeface="+mn-cs"/>
              </a:rPr>
              <a:t>Major Design Consideration</a:t>
            </a:r>
            <a:endParaRPr lang="en-US" altLang="zh-CN" sz="3200" b="1" dirty="0">
              <a:solidFill>
                <a:srgbClr val="0432FF"/>
              </a:solidFill>
              <a:latin typeface="Arial" pitchFamily="34" charset="0"/>
              <a:ea typeface="宋体" pitchFamily="2" charset="-122"/>
              <a:cs typeface="+mn-cs"/>
            </a:endParaRPr>
          </a:p>
        </p:txBody>
      </p:sp>
    </p:spTree>
    <p:extLst>
      <p:ext uri="{BB962C8B-B14F-4D97-AF65-F5344CB8AC3E}">
        <p14:creationId xmlns:p14="http://schemas.microsoft.com/office/powerpoint/2010/main" val="3778454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15</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err="1">
                <a:solidFill>
                  <a:srgbClr val="0432FF"/>
                </a:solidFill>
                <a:latin typeface="Arial" pitchFamily="34" charset="0"/>
                <a:ea typeface="宋体" pitchFamily="2" charset="-122"/>
                <a:cs typeface="+mn-cs"/>
              </a:rPr>
              <a:t>Linac</a:t>
            </a:r>
            <a:r>
              <a:rPr lang="en-US" altLang="zh-CN" sz="3200" b="1" dirty="0">
                <a:solidFill>
                  <a:srgbClr val="0432FF"/>
                </a:solidFill>
                <a:latin typeface="Arial" pitchFamily="34" charset="0"/>
                <a:ea typeface="宋体" pitchFamily="2" charset="-122"/>
                <a:cs typeface="+mn-cs"/>
              </a:rPr>
              <a:t> Design</a:t>
            </a:r>
          </a:p>
        </p:txBody>
      </p:sp>
      <p:pic>
        <p:nvPicPr>
          <p:cNvPr id="12" name="Picture 3" descr="D:\文件\PPT\2017-7在建项目的进展汇报（院里组织，国家发改委监管）\照片\直线隧道_副本2.jpg">
            <a:extLst>
              <a:ext uri="{FF2B5EF4-FFF2-40B4-BE49-F238E27FC236}">
                <a16:creationId xmlns:a16="http://schemas.microsoft.com/office/drawing/2014/main" id="{CEF487C3-168D-3E4C-9B87-223BF8631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11" y="3429000"/>
            <a:ext cx="7810708" cy="311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3" name="Object 2">
            <a:extLst>
              <a:ext uri="{FF2B5EF4-FFF2-40B4-BE49-F238E27FC236}">
                <a16:creationId xmlns:a16="http://schemas.microsoft.com/office/drawing/2014/main" id="{0FCDFD7F-A94C-5641-9167-C1DB7DBA933E}"/>
              </a:ext>
            </a:extLst>
          </p:cNvPr>
          <p:cNvGraphicFramePr>
            <a:graphicFrameLocks noChangeAspect="1"/>
          </p:cNvGraphicFramePr>
          <p:nvPr/>
        </p:nvGraphicFramePr>
        <p:xfrm>
          <a:off x="467916" y="980728"/>
          <a:ext cx="8064897" cy="2448272"/>
        </p:xfrm>
        <a:graphic>
          <a:graphicData uri="http://schemas.openxmlformats.org/presentationml/2006/ole">
            <mc:AlternateContent xmlns:mc="http://schemas.openxmlformats.org/markup-compatibility/2006">
              <mc:Choice xmlns:v="urn:schemas-microsoft-com:vml" Requires="v">
                <p:oleObj spid="_x0000_s123930" name="Visio" r:id="rId5" imgW="7466025" imgH="3286981" progId="">
                  <p:embed/>
                </p:oleObj>
              </mc:Choice>
              <mc:Fallback>
                <p:oleObj name="Visio" r:id="rId5" imgW="7466025" imgH="3286981" progId="">
                  <p:embed/>
                  <p:pic>
                    <p:nvPicPr>
                      <p:cNvPr id="13" name="Object 2">
                        <a:extLst>
                          <a:ext uri="{FF2B5EF4-FFF2-40B4-BE49-F238E27FC236}">
                            <a16:creationId xmlns:a16="http://schemas.microsoft.com/office/drawing/2014/main" id="{0FCDFD7F-A94C-5641-9167-C1DB7DBA93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16" y="980728"/>
                        <a:ext cx="8064897" cy="2448272"/>
                      </a:xfrm>
                      <a:prstGeom prst="rect">
                        <a:avLst/>
                      </a:prstGeom>
                      <a:solidFill>
                        <a:schemeClr val="bg1"/>
                      </a:solidFill>
                    </p:spPr>
                  </p:pic>
                </p:oleObj>
              </mc:Fallback>
            </mc:AlternateContent>
          </a:graphicData>
        </a:graphic>
      </p:graphicFrame>
      <p:sp>
        <p:nvSpPr>
          <p:cNvPr id="10" name="TextBox 20">
            <a:extLst>
              <a:ext uri="{FF2B5EF4-FFF2-40B4-BE49-F238E27FC236}">
                <a16:creationId xmlns:a16="http://schemas.microsoft.com/office/drawing/2014/main" id="{9E23C94E-88BE-E649-8D2C-E97743FB00BA}"/>
              </a:ext>
            </a:extLst>
          </p:cNvPr>
          <p:cNvSpPr txBox="1">
            <a:spLocks noChangeArrowheads="1"/>
          </p:cNvSpPr>
          <p:nvPr/>
        </p:nvSpPr>
        <p:spPr bwMode="auto">
          <a:xfrm>
            <a:off x="6965156" y="6129337"/>
            <a:ext cx="43576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rgbClr val="1679BA"/>
                </a:solidFill>
                <a:latin typeface="Times New Roman" charset="0"/>
                <a:ea typeface="宋体" charset="0"/>
                <a:cs typeface="宋体" charset="0"/>
              </a:defRPr>
            </a:lvl1pPr>
            <a:lvl2pPr marL="742950" indent="-285750">
              <a:defRPr sz="2800" b="1">
                <a:solidFill>
                  <a:srgbClr val="1679BA"/>
                </a:solidFill>
                <a:latin typeface="Times New Roman" charset="0"/>
                <a:ea typeface="宋体" charset="0"/>
              </a:defRPr>
            </a:lvl2pPr>
            <a:lvl3pPr marL="1143000" indent="-228600">
              <a:defRPr sz="2800" b="1">
                <a:solidFill>
                  <a:srgbClr val="1679BA"/>
                </a:solidFill>
                <a:latin typeface="Times New Roman" charset="0"/>
                <a:ea typeface="宋体" charset="0"/>
              </a:defRPr>
            </a:lvl3pPr>
            <a:lvl4pPr marL="1600200" indent="-228600">
              <a:defRPr sz="2800" b="1">
                <a:solidFill>
                  <a:srgbClr val="1679BA"/>
                </a:solidFill>
                <a:latin typeface="Times New Roman" charset="0"/>
                <a:ea typeface="宋体" charset="0"/>
              </a:defRPr>
            </a:lvl4pPr>
            <a:lvl5pPr marL="2057400" indent="-228600">
              <a:defRPr sz="2800" b="1">
                <a:solidFill>
                  <a:srgbClr val="1679BA"/>
                </a:solidFill>
                <a:latin typeface="Times New Roman" charset="0"/>
                <a:ea typeface="宋体" charset="0"/>
              </a:defRPr>
            </a:lvl5pPr>
            <a:lvl6pPr marL="2514600" indent="-228600" fontAlgn="base">
              <a:spcBef>
                <a:spcPct val="0"/>
              </a:spcBef>
              <a:spcAft>
                <a:spcPct val="0"/>
              </a:spcAft>
              <a:defRPr sz="2800" b="1">
                <a:solidFill>
                  <a:srgbClr val="1679BA"/>
                </a:solidFill>
                <a:latin typeface="Times New Roman" charset="0"/>
                <a:ea typeface="宋体" charset="0"/>
              </a:defRPr>
            </a:lvl6pPr>
            <a:lvl7pPr marL="2971800" indent="-228600" fontAlgn="base">
              <a:spcBef>
                <a:spcPct val="0"/>
              </a:spcBef>
              <a:spcAft>
                <a:spcPct val="0"/>
              </a:spcAft>
              <a:defRPr sz="2800" b="1">
                <a:solidFill>
                  <a:srgbClr val="1679BA"/>
                </a:solidFill>
                <a:latin typeface="Times New Roman" charset="0"/>
                <a:ea typeface="宋体" charset="0"/>
              </a:defRPr>
            </a:lvl7pPr>
            <a:lvl8pPr marL="3429000" indent="-228600" fontAlgn="base">
              <a:spcBef>
                <a:spcPct val="0"/>
              </a:spcBef>
              <a:spcAft>
                <a:spcPct val="0"/>
              </a:spcAft>
              <a:defRPr sz="2800" b="1">
                <a:solidFill>
                  <a:srgbClr val="1679BA"/>
                </a:solidFill>
                <a:latin typeface="Times New Roman" charset="0"/>
                <a:ea typeface="宋体" charset="0"/>
              </a:defRPr>
            </a:lvl8pPr>
            <a:lvl9pPr marL="3886200" indent="-228600" fontAlgn="base">
              <a:spcBef>
                <a:spcPct val="0"/>
              </a:spcBef>
              <a:spcAft>
                <a:spcPct val="0"/>
              </a:spcAft>
              <a:defRPr sz="2800" b="1">
                <a:solidFill>
                  <a:srgbClr val="1679BA"/>
                </a:solidFill>
                <a:latin typeface="Times New Roman" charset="0"/>
                <a:ea typeface="宋体" charset="0"/>
              </a:defRPr>
            </a:lvl9pPr>
          </a:lstStyle>
          <a:p>
            <a:r>
              <a:rPr lang="en-US" altLang="zh-CN" sz="2400" dirty="0" err="1">
                <a:solidFill>
                  <a:srgbClr val="FF0000"/>
                </a:solidFill>
                <a:cs typeface="Times New Roman" charset="0"/>
              </a:rPr>
              <a:t>Linac</a:t>
            </a:r>
            <a:r>
              <a:rPr lang="en-US" altLang="zh-CN" sz="2400" dirty="0">
                <a:solidFill>
                  <a:srgbClr val="FF0000"/>
                </a:solidFill>
                <a:cs typeface="Times New Roman" charset="0"/>
              </a:rPr>
              <a:t> tunnel</a:t>
            </a:r>
            <a:endParaRPr lang="zh-CN" altLang="en-US" sz="2400" dirty="0">
              <a:solidFill>
                <a:srgbClr val="FF0000"/>
              </a:solidFill>
              <a:ea typeface="华文琥珀" charset="0"/>
              <a:cs typeface="华文琥珀" charset="0"/>
            </a:endParaRPr>
          </a:p>
        </p:txBody>
      </p:sp>
    </p:spTree>
    <p:extLst>
      <p:ext uri="{BB962C8B-B14F-4D97-AF65-F5344CB8AC3E}">
        <p14:creationId xmlns:p14="http://schemas.microsoft.com/office/powerpoint/2010/main" val="3096056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16</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RCS Design</a:t>
            </a:r>
          </a:p>
        </p:txBody>
      </p:sp>
      <p:pic>
        <p:nvPicPr>
          <p:cNvPr id="10" name="Picture 3">
            <a:extLst>
              <a:ext uri="{FF2B5EF4-FFF2-40B4-BE49-F238E27FC236}">
                <a16:creationId xmlns:a16="http://schemas.microsoft.com/office/drawing/2014/main" id="{401F95BE-008A-4641-B365-BA48C9EA01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64088" y="79847"/>
            <a:ext cx="3709219" cy="3803738"/>
          </a:xfrm>
        </p:spPr>
      </p:pic>
      <p:sp>
        <p:nvSpPr>
          <p:cNvPr id="11" name="矩形 8">
            <a:extLst>
              <a:ext uri="{FF2B5EF4-FFF2-40B4-BE49-F238E27FC236}">
                <a16:creationId xmlns:a16="http://schemas.microsoft.com/office/drawing/2014/main" id="{E9EB7857-51F2-7748-8D19-883A39BF7E6A}"/>
              </a:ext>
            </a:extLst>
          </p:cNvPr>
          <p:cNvSpPr>
            <a:spLocks noChangeArrowheads="1"/>
          </p:cNvSpPr>
          <p:nvPr/>
        </p:nvSpPr>
        <p:spPr bwMode="auto">
          <a:xfrm>
            <a:off x="-25161" y="1080104"/>
            <a:ext cx="553059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spcAft>
                <a:spcPts val="600"/>
              </a:spcAft>
              <a:buClr>
                <a:srgbClr val="000000"/>
              </a:buClr>
              <a:buFont typeface="Wingdings" panose="05000000000000000000" pitchFamily="2" charset="2"/>
              <a:buChar char="l"/>
            </a:pPr>
            <a:r>
              <a:rPr lang="en-US" altLang="zh-CN" sz="2000" dirty="0"/>
              <a:t>Lattice of 4-fold symmetry, triplet.</a:t>
            </a:r>
          </a:p>
          <a:p>
            <a:pPr algn="l">
              <a:spcAft>
                <a:spcPts val="600"/>
              </a:spcAft>
              <a:buClr>
                <a:srgbClr val="000000"/>
              </a:buClr>
              <a:buFont typeface="Wingdings" panose="05000000000000000000" pitchFamily="2" charset="2"/>
              <a:buChar char="l"/>
            </a:pPr>
            <a:r>
              <a:rPr lang="en-US" altLang="zh-CN" sz="2000" dirty="0"/>
              <a:t>227.92m circumference.</a:t>
            </a:r>
          </a:p>
          <a:p>
            <a:pPr algn="l">
              <a:spcAft>
                <a:spcPts val="600"/>
              </a:spcAft>
              <a:buClr>
                <a:srgbClr val="000000"/>
              </a:buClr>
              <a:buFont typeface="Wingdings" panose="05000000000000000000" pitchFamily="2" charset="2"/>
              <a:buChar char="l"/>
            </a:pPr>
            <a:r>
              <a:rPr lang="en-US" altLang="zh-CN" sz="2000" dirty="0"/>
              <a:t>Four long straight sections for injection, acceleration, collimation and extraction.</a:t>
            </a:r>
          </a:p>
          <a:p>
            <a:pPr>
              <a:spcAft>
                <a:spcPts val="600"/>
              </a:spcAft>
              <a:buClr>
                <a:srgbClr val="000000"/>
              </a:buClr>
              <a:buFont typeface="Wingdings" pitchFamily="2" charset="2"/>
              <a:buChar char="l"/>
            </a:pPr>
            <a:r>
              <a:rPr lang="en-US" altLang="zh-CN" sz="2000" dirty="0"/>
              <a:t>24 main dipoles with one power supply.</a:t>
            </a:r>
          </a:p>
          <a:p>
            <a:pPr>
              <a:spcAft>
                <a:spcPts val="600"/>
              </a:spcAft>
              <a:buClr>
                <a:srgbClr val="000000"/>
              </a:buClr>
              <a:buFont typeface="Wingdings" pitchFamily="2" charset="2"/>
              <a:buChar char="l"/>
            </a:pPr>
            <a:r>
              <a:rPr lang="en-US" altLang="zh-CN" sz="2000" dirty="0"/>
              <a:t>48 main quadrupoles with 5 power supplies.</a:t>
            </a:r>
          </a:p>
          <a:p>
            <a:pPr>
              <a:spcAft>
                <a:spcPts val="600"/>
              </a:spcAft>
              <a:buClr>
                <a:srgbClr val="000000"/>
              </a:buClr>
              <a:buFont typeface="Wingdings" pitchFamily="2" charset="2"/>
              <a:buChar char="l"/>
            </a:pPr>
            <a:r>
              <a:rPr lang="en-US" altLang="zh-CN" sz="2000" dirty="0"/>
              <a:t>8 RF ferrite loaded cavities.</a:t>
            </a:r>
          </a:p>
          <a:p>
            <a:pPr algn="l">
              <a:spcAft>
                <a:spcPts val="600"/>
              </a:spcAft>
              <a:buClr>
                <a:srgbClr val="000000"/>
              </a:buClr>
              <a:buFont typeface="Wingdings" panose="05000000000000000000" pitchFamily="2" charset="2"/>
              <a:buChar char="l"/>
            </a:pPr>
            <a:endParaRPr lang="en-US" altLang="zh-CN" sz="2000" b="1" dirty="0">
              <a:solidFill>
                <a:srgbClr val="005CE7"/>
              </a:solidFill>
            </a:endParaRPr>
          </a:p>
        </p:txBody>
      </p:sp>
      <p:pic>
        <p:nvPicPr>
          <p:cNvPr id="12" name="Picture 6" descr="D:\文件\PPT\2017-7在建项目的进展汇报（院里组织，国家发改委监管）\照片\环隧道2_副本.jpg">
            <a:extLst>
              <a:ext uri="{FF2B5EF4-FFF2-40B4-BE49-F238E27FC236}">
                <a16:creationId xmlns:a16="http://schemas.microsoft.com/office/drawing/2014/main" id="{1399E0FB-41FB-7F46-AC85-88D94F227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9" y="3990913"/>
            <a:ext cx="9203615" cy="2894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20">
            <a:extLst>
              <a:ext uri="{FF2B5EF4-FFF2-40B4-BE49-F238E27FC236}">
                <a16:creationId xmlns:a16="http://schemas.microsoft.com/office/drawing/2014/main" id="{073188AB-12F1-8E47-B1E9-480558DCA41D}"/>
              </a:ext>
            </a:extLst>
          </p:cNvPr>
          <p:cNvSpPr txBox="1">
            <a:spLocks noChangeArrowheads="1"/>
          </p:cNvSpPr>
          <p:nvPr/>
        </p:nvSpPr>
        <p:spPr bwMode="auto">
          <a:xfrm>
            <a:off x="7218697" y="6396335"/>
            <a:ext cx="273526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b="1">
                <a:solidFill>
                  <a:srgbClr val="1679BA"/>
                </a:solidFill>
                <a:latin typeface="Times New Roman" charset="0"/>
                <a:ea typeface="宋体" charset="0"/>
                <a:cs typeface="宋体" charset="0"/>
              </a:defRPr>
            </a:lvl1pPr>
            <a:lvl2pPr marL="742950" indent="-285750">
              <a:defRPr sz="2800" b="1">
                <a:solidFill>
                  <a:srgbClr val="1679BA"/>
                </a:solidFill>
                <a:latin typeface="Times New Roman" charset="0"/>
                <a:ea typeface="宋体" charset="0"/>
              </a:defRPr>
            </a:lvl2pPr>
            <a:lvl3pPr marL="1143000" indent="-228600">
              <a:defRPr sz="2800" b="1">
                <a:solidFill>
                  <a:srgbClr val="1679BA"/>
                </a:solidFill>
                <a:latin typeface="Times New Roman" charset="0"/>
                <a:ea typeface="宋体" charset="0"/>
              </a:defRPr>
            </a:lvl3pPr>
            <a:lvl4pPr marL="1600200" indent="-228600">
              <a:defRPr sz="2800" b="1">
                <a:solidFill>
                  <a:srgbClr val="1679BA"/>
                </a:solidFill>
                <a:latin typeface="Times New Roman" charset="0"/>
                <a:ea typeface="宋体" charset="0"/>
              </a:defRPr>
            </a:lvl4pPr>
            <a:lvl5pPr marL="2057400" indent="-228600">
              <a:defRPr sz="2800" b="1">
                <a:solidFill>
                  <a:srgbClr val="1679BA"/>
                </a:solidFill>
                <a:latin typeface="Times New Roman" charset="0"/>
                <a:ea typeface="宋体" charset="0"/>
              </a:defRPr>
            </a:lvl5pPr>
            <a:lvl6pPr marL="2514600" indent="-228600" fontAlgn="base">
              <a:spcBef>
                <a:spcPct val="0"/>
              </a:spcBef>
              <a:spcAft>
                <a:spcPct val="0"/>
              </a:spcAft>
              <a:defRPr sz="2800" b="1">
                <a:solidFill>
                  <a:srgbClr val="1679BA"/>
                </a:solidFill>
                <a:latin typeface="Times New Roman" charset="0"/>
                <a:ea typeface="宋体" charset="0"/>
              </a:defRPr>
            </a:lvl6pPr>
            <a:lvl7pPr marL="2971800" indent="-228600" fontAlgn="base">
              <a:spcBef>
                <a:spcPct val="0"/>
              </a:spcBef>
              <a:spcAft>
                <a:spcPct val="0"/>
              </a:spcAft>
              <a:defRPr sz="2800" b="1">
                <a:solidFill>
                  <a:srgbClr val="1679BA"/>
                </a:solidFill>
                <a:latin typeface="Times New Roman" charset="0"/>
                <a:ea typeface="宋体" charset="0"/>
              </a:defRPr>
            </a:lvl7pPr>
            <a:lvl8pPr marL="3429000" indent="-228600" fontAlgn="base">
              <a:spcBef>
                <a:spcPct val="0"/>
              </a:spcBef>
              <a:spcAft>
                <a:spcPct val="0"/>
              </a:spcAft>
              <a:defRPr sz="2800" b="1">
                <a:solidFill>
                  <a:srgbClr val="1679BA"/>
                </a:solidFill>
                <a:latin typeface="Times New Roman" charset="0"/>
                <a:ea typeface="宋体" charset="0"/>
              </a:defRPr>
            </a:lvl8pPr>
            <a:lvl9pPr marL="3886200" indent="-228600" fontAlgn="base">
              <a:spcBef>
                <a:spcPct val="0"/>
              </a:spcBef>
              <a:spcAft>
                <a:spcPct val="0"/>
              </a:spcAft>
              <a:defRPr sz="2800" b="1">
                <a:solidFill>
                  <a:srgbClr val="1679BA"/>
                </a:solidFill>
                <a:latin typeface="Times New Roman" charset="0"/>
                <a:ea typeface="宋体" charset="0"/>
              </a:defRPr>
            </a:lvl9pPr>
          </a:lstStyle>
          <a:p>
            <a:r>
              <a:rPr lang="en-US" altLang="zh-CN" sz="2400" dirty="0">
                <a:solidFill>
                  <a:srgbClr val="FF0000"/>
                </a:solidFill>
                <a:cs typeface="Times New Roman" charset="0"/>
              </a:rPr>
              <a:t>RCS tunnel</a:t>
            </a:r>
            <a:endParaRPr lang="zh-CN" altLang="en-US" sz="2400" dirty="0">
              <a:solidFill>
                <a:srgbClr val="FF0000"/>
              </a:solidFill>
              <a:ea typeface="华文琥珀" charset="0"/>
              <a:cs typeface="华文琥珀" charset="0"/>
            </a:endParaRPr>
          </a:p>
        </p:txBody>
      </p:sp>
    </p:spTree>
    <p:extLst>
      <p:ext uri="{BB962C8B-B14F-4D97-AF65-F5344CB8AC3E}">
        <p14:creationId xmlns:p14="http://schemas.microsoft.com/office/powerpoint/2010/main" val="24986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17</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Neutron Scattering Hall</a:t>
            </a:r>
          </a:p>
        </p:txBody>
      </p:sp>
      <p:pic>
        <p:nvPicPr>
          <p:cNvPr id="10" name="Picture 7">
            <a:extLst>
              <a:ext uri="{FF2B5EF4-FFF2-40B4-BE49-F238E27FC236}">
                <a16:creationId xmlns:a16="http://schemas.microsoft.com/office/drawing/2014/main" id="{CB85CE42-80FC-964D-A76F-5FA899B8C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20" y="1009920"/>
            <a:ext cx="7803580" cy="551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4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Target station</a:t>
            </a:r>
          </a:p>
        </p:txBody>
      </p:sp>
      <p:pic>
        <p:nvPicPr>
          <p:cNvPr id="11" name="图片 10" descr="屏幕快照 2018-09-07 上午11.41.22.png">
            <a:extLst>
              <a:ext uri="{FF2B5EF4-FFF2-40B4-BE49-F238E27FC236}">
                <a16:creationId xmlns:a16="http://schemas.microsoft.com/office/drawing/2014/main" id="{80DD74CF-A555-CD45-A79F-90E4D461E4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9981" y="1044811"/>
            <a:ext cx="3731041" cy="2650873"/>
          </a:xfrm>
          <a:prstGeom prst="rect">
            <a:avLst/>
          </a:prstGeom>
        </p:spPr>
      </p:pic>
      <p:pic>
        <p:nvPicPr>
          <p:cNvPr id="12" name="Picture 2" descr="C:\Users\Administrator\Desktop\靶心-8.jpg">
            <a:extLst>
              <a:ext uri="{FF2B5EF4-FFF2-40B4-BE49-F238E27FC236}">
                <a16:creationId xmlns:a16="http://schemas.microsoft.com/office/drawing/2014/main" id="{DA4FB96B-C7A1-764E-9D81-3E4BEC1580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1714" y="4066055"/>
            <a:ext cx="3689308" cy="23710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图片 1">
            <a:extLst>
              <a:ext uri="{FF2B5EF4-FFF2-40B4-BE49-F238E27FC236}">
                <a16:creationId xmlns:a16="http://schemas.microsoft.com/office/drawing/2014/main" id="{4F12107B-FFE3-D844-BA32-F2B70D71A1D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84" y="1377949"/>
            <a:ext cx="5364163" cy="475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2034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19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Instruments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layout</a:t>
            </a:r>
          </a:p>
        </p:txBody>
      </p:sp>
      <p:pic>
        <p:nvPicPr>
          <p:cNvPr id="10" name="图片 9">
            <a:extLst>
              <a:ext uri="{FF2B5EF4-FFF2-40B4-BE49-F238E27FC236}">
                <a16:creationId xmlns:a16="http://schemas.microsoft.com/office/drawing/2014/main" id="{BCED6BAF-FDB7-3D4C-BF11-1C9D4D21F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36613"/>
            <a:ext cx="6693714" cy="5953544"/>
          </a:xfrm>
          <a:prstGeom prst="rect">
            <a:avLst/>
          </a:prstGeom>
        </p:spPr>
      </p:pic>
      <p:sp>
        <p:nvSpPr>
          <p:cNvPr id="14" name="矩形 8">
            <a:extLst>
              <a:ext uri="{FF2B5EF4-FFF2-40B4-BE49-F238E27FC236}">
                <a16:creationId xmlns:a16="http://schemas.microsoft.com/office/drawing/2014/main" id="{F856EB65-6C3A-7945-BCED-B8EAFCECA00A}"/>
              </a:ext>
            </a:extLst>
          </p:cNvPr>
          <p:cNvSpPr>
            <a:spLocks noChangeArrowheads="1"/>
          </p:cNvSpPr>
          <p:nvPr/>
        </p:nvSpPr>
        <p:spPr bwMode="auto">
          <a:xfrm>
            <a:off x="2699792" y="4919008"/>
            <a:ext cx="729877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a:spcAft>
                <a:spcPts val="600"/>
              </a:spcAft>
              <a:buClr>
                <a:srgbClr val="000000"/>
              </a:buClr>
              <a:buFont typeface="Wingdings" panose="05000000000000000000" pitchFamily="2" charset="2"/>
              <a:buChar char="l"/>
            </a:pPr>
            <a:r>
              <a:rPr lang="en-US" altLang="zh-CN" sz="2000" dirty="0"/>
              <a:t>Day</a:t>
            </a:r>
            <a:r>
              <a:rPr lang="zh-CN" altLang="en-US" sz="2000" dirty="0"/>
              <a:t> </a:t>
            </a:r>
            <a:r>
              <a:rPr lang="en-US" altLang="zh-CN" sz="2000" dirty="0"/>
              <a:t>one</a:t>
            </a:r>
            <a:r>
              <a:rPr lang="zh-CN" altLang="en-US" sz="2000" dirty="0"/>
              <a:t> </a:t>
            </a:r>
            <a:r>
              <a:rPr lang="en-US" altLang="zh-CN" sz="2000" dirty="0"/>
              <a:t>instruments</a:t>
            </a:r>
          </a:p>
          <a:p>
            <a:pPr marL="0" indent="0">
              <a:spcAft>
                <a:spcPts val="600"/>
              </a:spcAft>
              <a:buClr>
                <a:srgbClr val="000000"/>
              </a:buClr>
            </a:pPr>
            <a:r>
              <a:rPr lang="en-US" altLang="zh-CN" sz="2000" dirty="0">
                <a:solidFill>
                  <a:srgbClr val="C00000"/>
                </a:solidFill>
              </a:rPr>
              <a:t>BL01:</a:t>
            </a:r>
            <a:r>
              <a:rPr lang="zh-CN" altLang="en-US" sz="2000" dirty="0">
                <a:solidFill>
                  <a:srgbClr val="C00000"/>
                </a:solidFill>
              </a:rPr>
              <a:t> </a:t>
            </a:r>
            <a:r>
              <a:rPr lang="en-US" altLang="zh-CN" sz="2000" dirty="0">
                <a:solidFill>
                  <a:srgbClr val="C00000"/>
                </a:solidFill>
              </a:rPr>
              <a:t>Small</a:t>
            </a:r>
            <a:r>
              <a:rPr lang="zh-CN" altLang="en-US" sz="2000" dirty="0">
                <a:solidFill>
                  <a:srgbClr val="C00000"/>
                </a:solidFill>
              </a:rPr>
              <a:t> </a:t>
            </a:r>
            <a:r>
              <a:rPr lang="en-US" altLang="zh-CN" sz="2000" dirty="0">
                <a:solidFill>
                  <a:srgbClr val="C00000"/>
                </a:solidFill>
              </a:rPr>
              <a:t>Angle</a:t>
            </a:r>
            <a:r>
              <a:rPr lang="zh-CN" altLang="en-US" sz="2000" dirty="0">
                <a:solidFill>
                  <a:srgbClr val="C00000"/>
                </a:solidFill>
              </a:rPr>
              <a:t> </a:t>
            </a:r>
            <a:r>
              <a:rPr lang="en-US" altLang="zh-CN" sz="2000" dirty="0">
                <a:solidFill>
                  <a:srgbClr val="C00000"/>
                </a:solidFill>
              </a:rPr>
              <a:t>Neutron</a:t>
            </a:r>
            <a:r>
              <a:rPr lang="zh-CN" altLang="en-US" sz="2000" dirty="0">
                <a:solidFill>
                  <a:srgbClr val="C00000"/>
                </a:solidFill>
              </a:rPr>
              <a:t> </a:t>
            </a:r>
            <a:r>
              <a:rPr lang="en-US" altLang="zh-CN" sz="2000" dirty="0">
                <a:solidFill>
                  <a:srgbClr val="C00000"/>
                </a:solidFill>
              </a:rPr>
              <a:t>Scattering</a:t>
            </a:r>
            <a:r>
              <a:rPr lang="zh-CN" altLang="en-US" sz="2000" dirty="0">
                <a:solidFill>
                  <a:srgbClr val="C00000"/>
                </a:solidFill>
              </a:rPr>
              <a:t> </a:t>
            </a:r>
            <a:r>
              <a:rPr lang="en-US" altLang="zh-CN" sz="2000" dirty="0">
                <a:solidFill>
                  <a:srgbClr val="C00000"/>
                </a:solidFill>
              </a:rPr>
              <a:t>(SANS)</a:t>
            </a:r>
          </a:p>
          <a:p>
            <a:pPr marL="0" indent="0">
              <a:spcAft>
                <a:spcPts val="600"/>
              </a:spcAft>
              <a:buClr>
                <a:srgbClr val="000000"/>
              </a:buClr>
            </a:pPr>
            <a:r>
              <a:rPr lang="en-US" altLang="zh-CN" sz="2000" dirty="0">
                <a:solidFill>
                  <a:srgbClr val="C00000"/>
                </a:solidFill>
              </a:rPr>
              <a:t>BL02:</a:t>
            </a:r>
            <a:r>
              <a:rPr lang="zh-CN" altLang="en-US" sz="2000" dirty="0">
                <a:solidFill>
                  <a:srgbClr val="C00000"/>
                </a:solidFill>
              </a:rPr>
              <a:t> </a:t>
            </a:r>
            <a:r>
              <a:rPr lang="en-US" altLang="zh-CN" sz="2000" dirty="0">
                <a:solidFill>
                  <a:srgbClr val="C00000"/>
                </a:solidFill>
              </a:rPr>
              <a:t>Multi-purpose</a:t>
            </a:r>
            <a:r>
              <a:rPr lang="zh-CN" altLang="en-US" sz="2000" dirty="0">
                <a:solidFill>
                  <a:srgbClr val="C00000"/>
                </a:solidFill>
              </a:rPr>
              <a:t> </a:t>
            </a:r>
            <a:r>
              <a:rPr lang="en-US" altLang="zh-CN" sz="2000" dirty="0">
                <a:solidFill>
                  <a:srgbClr val="C00000"/>
                </a:solidFill>
              </a:rPr>
              <a:t>Reflectometer</a:t>
            </a:r>
            <a:r>
              <a:rPr lang="zh-CN" altLang="en-US" sz="2000" dirty="0">
                <a:solidFill>
                  <a:srgbClr val="C00000"/>
                </a:solidFill>
              </a:rPr>
              <a:t> </a:t>
            </a:r>
            <a:r>
              <a:rPr lang="en-US" altLang="zh-CN" sz="2000" dirty="0">
                <a:solidFill>
                  <a:srgbClr val="C00000"/>
                </a:solidFill>
              </a:rPr>
              <a:t>(MR)</a:t>
            </a:r>
          </a:p>
          <a:p>
            <a:pPr marL="0" indent="0">
              <a:spcAft>
                <a:spcPts val="600"/>
              </a:spcAft>
              <a:buClr>
                <a:srgbClr val="000000"/>
              </a:buClr>
            </a:pPr>
            <a:r>
              <a:rPr lang="en-US" altLang="zh-CN" sz="2000" dirty="0">
                <a:solidFill>
                  <a:srgbClr val="C00000"/>
                </a:solidFill>
              </a:rPr>
              <a:t>BL18:</a:t>
            </a:r>
            <a:r>
              <a:rPr lang="zh-CN" altLang="en-US" sz="2000" dirty="0">
                <a:solidFill>
                  <a:srgbClr val="C00000"/>
                </a:solidFill>
              </a:rPr>
              <a:t> </a:t>
            </a:r>
            <a:r>
              <a:rPr lang="en-US" altLang="zh-CN" sz="2000" dirty="0">
                <a:solidFill>
                  <a:srgbClr val="C00000"/>
                </a:solidFill>
              </a:rPr>
              <a:t>General</a:t>
            </a:r>
            <a:r>
              <a:rPr lang="zh-CN" altLang="en-US" sz="2000" dirty="0">
                <a:solidFill>
                  <a:srgbClr val="C00000"/>
                </a:solidFill>
              </a:rPr>
              <a:t> </a:t>
            </a:r>
            <a:r>
              <a:rPr lang="en-US" altLang="zh-CN" sz="2000" dirty="0">
                <a:solidFill>
                  <a:srgbClr val="C00000"/>
                </a:solidFill>
              </a:rPr>
              <a:t>Purpose</a:t>
            </a:r>
            <a:r>
              <a:rPr lang="zh-CN" altLang="en-US" sz="2000" dirty="0">
                <a:solidFill>
                  <a:srgbClr val="C00000"/>
                </a:solidFill>
              </a:rPr>
              <a:t> </a:t>
            </a:r>
            <a:r>
              <a:rPr lang="en-US" altLang="zh-CN" sz="2000" dirty="0">
                <a:solidFill>
                  <a:srgbClr val="C00000"/>
                </a:solidFill>
              </a:rPr>
              <a:t>Powder</a:t>
            </a:r>
            <a:r>
              <a:rPr lang="zh-CN" altLang="en-US" sz="2000" dirty="0">
                <a:solidFill>
                  <a:srgbClr val="C00000"/>
                </a:solidFill>
              </a:rPr>
              <a:t> </a:t>
            </a:r>
            <a:r>
              <a:rPr lang="en-US" altLang="zh-CN" sz="2000" dirty="0">
                <a:solidFill>
                  <a:srgbClr val="C00000"/>
                </a:solidFill>
              </a:rPr>
              <a:t>Diffractometer</a:t>
            </a:r>
            <a:r>
              <a:rPr lang="zh-CN" altLang="en-US" sz="2000" dirty="0">
                <a:solidFill>
                  <a:srgbClr val="C00000"/>
                </a:solidFill>
              </a:rPr>
              <a:t> </a:t>
            </a:r>
            <a:r>
              <a:rPr lang="en-US" altLang="zh-CN" sz="2000" dirty="0">
                <a:solidFill>
                  <a:srgbClr val="C00000"/>
                </a:solidFill>
              </a:rPr>
              <a:t>(GPPD)</a:t>
            </a:r>
          </a:p>
          <a:p>
            <a:pPr>
              <a:spcAft>
                <a:spcPts val="600"/>
              </a:spcAft>
              <a:buClr>
                <a:srgbClr val="000000"/>
              </a:buClr>
              <a:buFont typeface="Wingdings" pitchFamily="2" charset="2"/>
              <a:buChar char="l"/>
            </a:pPr>
            <a:endParaRPr lang="en-US" altLang="zh-CN" sz="2000" b="1" dirty="0">
              <a:solidFill>
                <a:srgbClr val="005CE7"/>
              </a:solidFill>
            </a:endParaRPr>
          </a:p>
        </p:txBody>
      </p:sp>
      <p:sp>
        <p:nvSpPr>
          <p:cNvPr id="2" name="文本框 1">
            <a:extLst>
              <a:ext uri="{FF2B5EF4-FFF2-40B4-BE49-F238E27FC236}">
                <a16:creationId xmlns:a16="http://schemas.microsoft.com/office/drawing/2014/main" id="{CA6AB3E0-F14D-4F4B-B55C-8A90DC041CEC}"/>
              </a:ext>
            </a:extLst>
          </p:cNvPr>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15756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979004" y="2276872"/>
            <a:ext cx="7272808" cy="3766929"/>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dirty="0" smtClean="0"/>
              <a:t>Why Neutrons?</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CSNS project overview</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Commissioning</a:t>
            </a:r>
            <a:r>
              <a:rPr lang="zh-CN" altLang="en-US" sz="3200" b="1" dirty="0">
                <a:solidFill>
                  <a:schemeClr val="bg1">
                    <a:lumMod val="50000"/>
                  </a:schemeClr>
                </a:solidFill>
              </a:rPr>
              <a:t> </a:t>
            </a:r>
            <a:r>
              <a:rPr lang="en-US" altLang="zh-CN" sz="3200" b="1" dirty="0">
                <a:solidFill>
                  <a:schemeClr val="bg1">
                    <a:lumMod val="50000"/>
                  </a:schemeClr>
                </a:solidFill>
              </a:rPr>
              <a:t>&amp;</a:t>
            </a:r>
            <a:r>
              <a:rPr lang="zh-CN" altLang="en-US" sz="3200" b="1" dirty="0">
                <a:solidFill>
                  <a:schemeClr val="bg1">
                    <a:lumMod val="50000"/>
                  </a:schemeClr>
                </a:solidFill>
              </a:rPr>
              <a:t> </a:t>
            </a:r>
            <a:r>
              <a:rPr lang="en-US" sz="3200" b="1" dirty="0">
                <a:solidFill>
                  <a:schemeClr val="bg1">
                    <a:lumMod val="50000"/>
                  </a:schemeClr>
                </a:solidFill>
              </a:rPr>
              <a:t>operation</a:t>
            </a:r>
            <a:endParaRPr lang="en-US" altLang="zh-CN" sz="3200" b="1" dirty="0">
              <a:solidFill>
                <a:schemeClr val="bg1">
                  <a:lumMod val="50000"/>
                </a:schemeClr>
              </a:solidFill>
            </a:endParaRPr>
          </a:p>
          <a:p>
            <a:pPr marL="457200" lvl="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User</a:t>
            </a:r>
            <a:r>
              <a:rPr lang="zh-CN" altLang="en-US" sz="3200" b="1" dirty="0">
                <a:solidFill>
                  <a:schemeClr val="bg1">
                    <a:lumMod val="50000"/>
                  </a:schemeClr>
                </a:solidFill>
              </a:rPr>
              <a:t> </a:t>
            </a:r>
            <a:r>
              <a:rPr lang="en-US" altLang="zh-CN" sz="3200" b="1" dirty="0">
                <a:solidFill>
                  <a:schemeClr val="bg1">
                    <a:lumMod val="50000"/>
                  </a:schemeClr>
                </a:solidFill>
              </a:rPr>
              <a:t>service</a:t>
            </a:r>
            <a:r>
              <a:rPr lang="zh-CN" altLang="en-US" sz="3200" b="1" dirty="0">
                <a:solidFill>
                  <a:schemeClr val="bg1">
                    <a:lumMod val="50000"/>
                  </a:schemeClr>
                </a:solidFill>
              </a:rPr>
              <a:t> </a:t>
            </a:r>
            <a:r>
              <a:rPr lang="en-US" altLang="zh-CN" sz="3200" b="1" dirty="0">
                <a:solidFill>
                  <a:schemeClr val="bg1">
                    <a:lumMod val="50000"/>
                  </a:schemeClr>
                </a:solidFill>
              </a:rPr>
              <a:t>and</a:t>
            </a:r>
            <a:r>
              <a:rPr lang="zh-CN" altLang="en-US" sz="3200" b="1" dirty="0">
                <a:solidFill>
                  <a:schemeClr val="bg1">
                    <a:lumMod val="50000"/>
                  </a:schemeClr>
                </a:solidFill>
              </a:rPr>
              <a:t> </a:t>
            </a:r>
            <a:r>
              <a:rPr lang="en-US" altLang="zh-CN" sz="3200" b="1" dirty="0">
                <a:solidFill>
                  <a:schemeClr val="bg1">
                    <a:lumMod val="50000"/>
                  </a:schemeClr>
                </a:solidFill>
              </a:rPr>
              <a:t>application</a:t>
            </a:r>
            <a:endParaRPr lang="en-US" sz="3200" b="1" dirty="0">
              <a:solidFill>
                <a:schemeClr val="bg1">
                  <a:lumMod val="50000"/>
                </a:schemeClr>
              </a:solidFill>
            </a:endParaRPr>
          </a:p>
          <a:p>
            <a:pPr marL="45720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New</a:t>
            </a:r>
            <a:r>
              <a:rPr lang="zh-CN" altLang="en-US" sz="3200" b="1" dirty="0">
                <a:solidFill>
                  <a:schemeClr val="bg1">
                    <a:lumMod val="50000"/>
                  </a:schemeClr>
                </a:solidFill>
              </a:rPr>
              <a:t> </a:t>
            </a:r>
            <a:r>
              <a:rPr lang="en-US" altLang="zh-CN" sz="3200" b="1" dirty="0">
                <a:solidFill>
                  <a:schemeClr val="bg1">
                    <a:lumMod val="50000"/>
                  </a:schemeClr>
                </a:solidFill>
              </a:rPr>
              <a:t>instruments</a:t>
            </a:r>
            <a:r>
              <a:rPr lang="en-US" sz="3200" b="1" dirty="0">
                <a:solidFill>
                  <a:schemeClr val="bg1">
                    <a:lumMod val="50000"/>
                  </a:schemeClr>
                </a:solidFill>
              </a:rPr>
              <a:t> and future plan</a:t>
            </a:r>
          </a:p>
          <a:p>
            <a:pPr marL="45720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583407" y="1095431"/>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3200" dirty="0">
                <a:solidFill>
                  <a:srgbClr val="0432FF"/>
                </a:solidFill>
                <a:latin typeface="Arial" pitchFamily="34" charset="0"/>
                <a:ea typeface="宋体" pitchFamily="2" charset="-122"/>
                <a:cs typeface="+mn-cs"/>
              </a:rPr>
              <a:t>Outline </a:t>
            </a:r>
          </a:p>
        </p:txBody>
      </p:sp>
    </p:spTree>
    <p:extLst>
      <p:ext uri="{BB962C8B-B14F-4D97-AF65-F5344CB8AC3E}">
        <p14:creationId xmlns:p14="http://schemas.microsoft.com/office/powerpoint/2010/main" val="2451619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Neutron instrument: GPPD design</a:t>
            </a:r>
          </a:p>
        </p:txBody>
      </p:sp>
      <p:graphicFrame>
        <p:nvGraphicFramePr>
          <p:cNvPr id="10" name="表格 9">
            <a:extLst>
              <a:ext uri="{FF2B5EF4-FFF2-40B4-BE49-F238E27FC236}">
                <a16:creationId xmlns:a16="http://schemas.microsoft.com/office/drawing/2014/main" id="{0B3A7031-E6CE-0A4D-8764-E0EB318A3275}"/>
              </a:ext>
            </a:extLst>
          </p:cNvPr>
          <p:cNvGraphicFramePr>
            <a:graphicFrameLocks noGrp="1"/>
          </p:cNvGraphicFramePr>
          <p:nvPr>
            <p:extLst>
              <p:ext uri="{D42A27DB-BD31-4B8C-83A1-F6EECF244321}">
                <p14:modId xmlns:p14="http://schemas.microsoft.com/office/powerpoint/2010/main" val="1286910061"/>
              </p:ext>
            </p:extLst>
          </p:nvPr>
        </p:nvGraphicFramePr>
        <p:xfrm>
          <a:off x="3986975" y="1101477"/>
          <a:ext cx="5040312" cy="2743200"/>
        </p:xfrm>
        <a:graphic>
          <a:graphicData uri="http://schemas.openxmlformats.org/drawingml/2006/table">
            <a:tbl>
              <a:tblPr/>
              <a:tblGrid>
                <a:gridCol w="1504950">
                  <a:extLst>
                    <a:ext uri="{9D8B030D-6E8A-4147-A177-3AD203B41FA5}">
                      <a16:colId xmlns:a16="http://schemas.microsoft.com/office/drawing/2014/main" val="20000"/>
                    </a:ext>
                  </a:extLst>
                </a:gridCol>
                <a:gridCol w="1592262">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tblGrid>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DPHM</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K</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Bandwidth(Δλ)</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4.5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Max. Beam Size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40(h)×20(w) mm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Flux at sample position</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~10</a:t>
                      </a:r>
                      <a:r>
                        <a:rPr kumimoji="0" lang="en-US" altLang="zh-CN" sz="1800" b="0" i="0" u="none" strike="noStrike" cap="none" normalizeH="0" baseline="30000">
                          <a:ln>
                            <a:noFill/>
                          </a:ln>
                          <a:solidFill>
                            <a:schemeClr val="tx1"/>
                          </a:solidFill>
                          <a:effectLst/>
                          <a:latin typeface="Times New Roman" pitchFamily="18" charset="0"/>
                          <a:ea typeface="宋体" pitchFamily="2" charset="-122"/>
                          <a:cs typeface="Times New Roman" pitchFamily="18" charset="0"/>
                        </a:rPr>
                        <a:t>7 </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n/cm</a:t>
                      </a:r>
                      <a:r>
                        <a:rPr kumimoji="0" lang="en-US" altLang="zh-CN" sz="1800" b="0" i="0" u="none" strike="noStrike" cap="none" normalizeH="0" baseline="3000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/s</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Best Resolution(</a:t>
                      </a: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d/d)</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0.2 % at 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Guide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Taper focus, m=3</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gridSpan="2">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Source to sample distance L1</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30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rowSpan="3">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Sample-detector distance </a:t>
                      </a:r>
                      <a:r>
                        <a:rPr kumimoji="0" lang="en-US" altLang="zh-CN" sz="1800" b="1" i="1" u="none" strike="noStrike" cap="none" normalizeH="0" baseline="0">
                          <a:ln>
                            <a:noFill/>
                          </a:ln>
                          <a:solidFill>
                            <a:schemeClr val="tx1"/>
                          </a:solidFill>
                          <a:effectLst/>
                          <a:latin typeface="Times New Roman" pitchFamily="18" charset="0"/>
                          <a:ea typeface="宋体" pitchFamily="2" charset="-122"/>
                          <a:cs typeface="Times New Roman" pitchFamily="18" charset="0"/>
                        </a:rPr>
                        <a:t>L</a:t>
                      </a:r>
                      <a:r>
                        <a:rPr kumimoji="0" lang="en-US" altLang="zh-CN" sz="1800" b="1" i="0" u="none" strike="noStrike" cap="none" normalizeH="0" baseline="-2500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v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=90</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0">
                <a:tc vMerge="1">
                  <a:txBody>
                    <a:bodyPr/>
                    <a:lstStyle/>
                    <a:p>
                      <a:endParaRPr lang="zh-CN" altLang="en-US"/>
                    </a:p>
                  </a:txBody>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 =15</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3.8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1" name="内容占位符 2">
            <a:extLst>
              <a:ext uri="{FF2B5EF4-FFF2-40B4-BE49-F238E27FC236}">
                <a16:creationId xmlns:a16="http://schemas.microsoft.com/office/drawing/2014/main" id="{BEA69CF9-C403-AD47-AD51-9F3E251AA97F}"/>
              </a:ext>
            </a:extLst>
          </p:cNvPr>
          <p:cNvSpPr>
            <a:spLocks noGrp="1"/>
          </p:cNvSpPr>
          <p:nvPr>
            <p:ph idx="1"/>
          </p:nvPr>
        </p:nvSpPr>
        <p:spPr>
          <a:xfrm>
            <a:off x="-324544" y="1317399"/>
            <a:ext cx="4464495" cy="4953000"/>
          </a:xfrm>
        </p:spPr>
        <p:txBody>
          <a:bodyPr/>
          <a:lstStyle/>
          <a:p>
            <a:r>
              <a:rPr lang="en-US" altLang="zh-CN" sz="2400" dirty="0">
                <a:solidFill>
                  <a:srgbClr val="00B0F0"/>
                </a:solidFill>
                <a:latin typeface="Arial" panose="020B0604020202020204" pitchFamily="34" charset="0"/>
                <a:ea typeface="宋体" panose="02010600030101010101" pitchFamily="2" charset="-122"/>
              </a:rPr>
              <a:t>Performance:</a:t>
            </a:r>
          </a:p>
          <a:p>
            <a:pPr lvl="1"/>
            <a:r>
              <a:rPr lang="en-US" altLang="zh-CN" sz="2000" dirty="0">
                <a:latin typeface="Arial" panose="020B0604020202020204" pitchFamily="34" charset="0"/>
                <a:ea typeface="宋体" panose="02010600030101010101" pitchFamily="2" charset="-122"/>
              </a:rPr>
              <a:t>For most users to determine crystallographic and magnetic structures in general purposes</a:t>
            </a:r>
          </a:p>
          <a:p>
            <a:pPr lvl="1"/>
            <a:r>
              <a:rPr lang="en-US" altLang="zh-CN" sz="2000" dirty="0">
                <a:latin typeface="Arial" panose="020B0604020202020204" pitchFamily="34" charset="0"/>
                <a:ea typeface="宋体" panose="02010600030101010101" pitchFamily="2" charset="-122"/>
              </a:rPr>
              <a:t>Best resolution </a:t>
            </a:r>
            <a:r>
              <a:rPr lang="en-US" altLang="zh-CN" sz="2000" dirty="0">
                <a:latin typeface="Arial" panose="020B0604020202020204" pitchFamily="34" charset="0"/>
                <a:ea typeface="宋体" panose="02010600030101010101" pitchFamily="2" charset="-122"/>
                <a:sym typeface="Symbol" panose="05050102010706020507" pitchFamily="18" charset="2"/>
              </a:rPr>
              <a:t></a:t>
            </a:r>
            <a:r>
              <a:rPr lang="en-US" altLang="zh-CN" sz="2000" dirty="0">
                <a:latin typeface="Arial" panose="020B0604020202020204" pitchFamily="34" charset="0"/>
                <a:ea typeface="宋体" panose="02010600030101010101" pitchFamily="2" charset="-122"/>
              </a:rPr>
              <a:t>d/d ~ 0.2 %. </a:t>
            </a:r>
          </a:p>
          <a:p>
            <a:pPr lvl="1"/>
            <a:r>
              <a:rPr lang="en-US" altLang="zh-CN" sz="2000" dirty="0">
                <a:latin typeface="Arial" panose="020B0604020202020204" pitchFamily="34" charset="0"/>
                <a:ea typeface="宋体" panose="02010600030101010101" pitchFamily="2" charset="-122"/>
              </a:rPr>
              <a:t>~ </a:t>
            </a:r>
            <a:r>
              <a:rPr lang="en-US" altLang="zh-CN" sz="2000" dirty="0" err="1">
                <a:latin typeface="Arial" panose="020B0604020202020204" pitchFamily="34" charset="0"/>
                <a:ea typeface="宋体" panose="02010600030101010101" pitchFamily="2" charset="-122"/>
              </a:rPr>
              <a:t>mimutes</a:t>
            </a:r>
            <a:r>
              <a:rPr lang="en-US" altLang="zh-CN" sz="2000" dirty="0">
                <a:latin typeface="Arial" panose="020B0604020202020204" pitchFamily="34" charset="0"/>
                <a:ea typeface="宋体" panose="02010600030101010101" pitchFamily="2" charset="-122"/>
              </a:rPr>
              <a:t> for a diffraction histogram used by Rietveld refinement on ~ 1-g-weight sample</a:t>
            </a:r>
          </a:p>
          <a:p>
            <a:pPr lvl="1"/>
            <a:r>
              <a:rPr lang="en-US" altLang="zh-CN" sz="2000" dirty="0">
                <a:latin typeface="Arial" panose="020B0604020202020204" pitchFamily="34" charset="0"/>
                <a:ea typeface="宋体" panose="02010600030101010101" pitchFamily="2" charset="-122"/>
              </a:rPr>
              <a:t>Easily loading the ancillary equipment such as cryostat, furnace and pressure cell</a:t>
            </a:r>
          </a:p>
        </p:txBody>
      </p:sp>
      <p:pic>
        <p:nvPicPr>
          <p:cNvPr id="12" name="Picture 5" descr="C:\Users\Administrator-pc\Desktop\DSC_0550_副本_副本.jpg">
            <a:extLst>
              <a:ext uri="{FF2B5EF4-FFF2-40B4-BE49-F238E27FC236}">
                <a16:creationId xmlns:a16="http://schemas.microsoft.com/office/drawing/2014/main" id="{1CE26EF1-3043-C148-9DA2-21E3B2744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6975" y="4156168"/>
            <a:ext cx="5232535" cy="2166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53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21</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38018" y="165012"/>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Neutron instruments: MR design</a:t>
            </a:r>
          </a:p>
        </p:txBody>
      </p:sp>
      <p:sp>
        <p:nvSpPr>
          <p:cNvPr id="10" name="内容占位符 2">
            <a:extLst>
              <a:ext uri="{FF2B5EF4-FFF2-40B4-BE49-F238E27FC236}">
                <a16:creationId xmlns:a16="http://schemas.microsoft.com/office/drawing/2014/main" id="{1A099DA8-9DA7-3244-8547-ABDF65D18512}"/>
              </a:ext>
            </a:extLst>
          </p:cNvPr>
          <p:cNvSpPr>
            <a:spLocks noGrp="1"/>
          </p:cNvSpPr>
          <p:nvPr>
            <p:ph idx="1"/>
          </p:nvPr>
        </p:nvSpPr>
        <p:spPr>
          <a:xfrm>
            <a:off x="-36438" y="955676"/>
            <a:ext cx="3816350" cy="4953000"/>
          </a:xfrm>
        </p:spPr>
        <p:txBody>
          <a:bodyPr/>
          <a:lstStyle/>
          <a:p>
            <a:r>
              <a:rPr lang="en-US" altLang="zh-CN" sz="2400" dirty="0">
                <a:solidFill>
                  <a:srgbClr val="00B0F0"/>
                </a:solidFill>
                <a:latin typeface="Arial" panose="020B0604020202020204" pitchFamily="34" charset="0"/>
                <a:ea typeface="宋体" panose="02010600030101010101" pitchFamily="2" charset="-122"/>
              </a:rPr>
              <a:t>Performance:</a:t>
            </a:r>
          </a:p>
          <a:p>
            <a:pPr lvl="1"/>
            <a:endParaRPr lang="en-US" altLang="zh-CN" sz="1600" dirty="0"/>
          </a:p>
        </p:txBody>
      </p:sp>
      <p:sp>
        <p:nvSpPr>
          <p:cNvPr id="11" name="内容占位符 2">
            <a:extLst>
              <a:ext uri="{FF2B5EF4-FFF2-40B4-BE49-F238E27FC236}">
                <a16:creationId xmlns:a16="http://schemas.microsoft.com/office/drawing/2014/main" id="{3386C87E-CC9D-1D46-BB74-6747ACFD1738}"/>
              </a:ext>
            </a:extLst>
          </p:cNvPr>
          <p:cNvSpPr txBox="1">
            <a:spLocks/>
          </p:cNvSpPr>
          <p:nvPr/>
        </p:nvSpPr>
        <p:spPr bwMode="auto">
          <a:xfrm>
            <a:off x="-180528" y="1626906"/>
            <a:ext cx="4302743" cy="511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lvl="1" algn="l">
              <a:lnSpc>
                <a:spcPct val="120000"/>
              </a:lnSpc>
              <a:spcBef>
                <a:spcPct val="20000"/>
              </a:spcBef>
              <a:spcAft>
                <a:spcPct val="20000"/>
              </a:spcAft>
              <a:buClr>
                <a:schemeClr val="tx1"/>
              </a:buClr>
              <a:buFontTx/>
              <a:buChar char="–"/>
            </a:pPr>
            <a:r>
              <a:rPr lang="en-US" altLang="zh-CN" sz="2000" dirty="0"/>
              <a:t>Vertical sample geometry: solid film</a:t>
            </a:r>
          </a:p>
          <a:p>
            <a:pPr lvl="1" algn="l">
              <a:lnSpc>
                <a:spcPct val="120000"/>
              </a:lnSpc>
              <a:spcBef>
                <a:spcPct val="20000"/>
              </a:spcBef>
              <a:spcAft>
                <a:spcPct val="20000"/>
              </a:spcAft>
              <a:buClr>
                <a:schemeClr val="tx1"/>
              </a:buClr>
              <a:buFontTx/>
              <a:buChar char="–"/>
            </a:pPr>
            <a:r>
              <a:rPr lang="en-US" altLang="zh-CN" sz="2000" dirty="0"/>
              <a:t>Reflectivity/diffraction</a:t>
            </a:r>
          </a:p>
          <a:p>
            <a:pPr lvl="1" algn="l">
              <a:lnSpc>
                <a:spcPct val="120000"/>
              </a:lnSpc>
              <a:spcBef>
                <a:spcPct val="20000"/>
              </a:spcBef>
              <a:spcAft>
                <a:spcPct val="20000"/>
              </a:spcAft>
              <a:buClr>
                <a:schemeClr val="tx1"/>
              </a:buClr>
              <a:buFontTx/>
              <a:buChar char="–"/>
            </a:pPr>
            <a:r>
              <a:rPr lang="en-US" altLang="zh-CN" sz="2000" dirty="0"/>
              <a:t>Best resolution </a:t>
            </a:r>
            <a:r>
              <a:rPr lang="en-US" altLang="zh-CN" sz="2000" dirty="0">
                <a:sym typeface="Symbol" panose="05050102010706020507" pitchFamily="18" charset="2"/>
              </a:rPr>
              <a:t>Q</a:t>
            </a:r>
            <a:r>
              <a:rPr lang="en-US" altLang="zh-CN" sz="2000" dirty="0"/>
              <a:t>/Q &lt; 1% </a:t>
            </a:r>
          </a:p>
          <a:p>
            <a:pPr lvl="1" algn="l">
              <a:lnSpc>
                <a:spcPct val="120000"/>
              </a:lnSpc>
              <a:spcBef>
                <a:spcPct val="20000"/>
              </a:spcBef>
              <a:spcAft>
                <a:spcPct val="20000"/>
              </a:spcAft>
              <a:buClr>
                <a:schemeClr val="tx1"/>
              </a:buClr>
              <a:buFontTx/>
              <a:buChar char="–"/>
            </a:pPr>
            <a:r>
              <a:rPr lang="en-US" altLang="zh-CN" sz="2000" dirty="0"/>
              <a:t>Polarizing analysis for </a:t>
            </a:r>
            <a:r>
              <a:rPr lang="en-US" altLang="zh-CN" sz="2000" dirty="0" err="1"/>
              <a:t>spinoelectronics</a:t>
            </a:r>
            <a:r>
              <a:rPr lang="en-US" altLang="zh-CN" sz="2000" dirty="0"/>
              <a:t>.</a:t>
            </a:r>
          </a:p>
          <a:p>
            <a:pPr lvl="1" algn="l">
              <a:lnSpc>
                <a:spcPct val="120000"/>
              </a:lnSpc>
              <a:spcBef>
                <a:spcPct val="20000"/>
              </a:spcBef>
              <a:spcAft>
                <a:spcPct val="20000"/>
              </a:spcAft>
              <a:buClr>
                <a:schemeClr val="tx1"/>
              </a:buClr>
              <a:buFontTx/>
              <a:buChar char="–"/>
            </a:pPr>
            <a:r>
              <a:rPr lang="en-US" altLang="zh-CN" sz="2000" dirty="0"/>
              <a:t>In-suit study on growing films</a:t>
            </a:r>
          </a:p>
          <a:p>
            <a:pPr lvl="1" algn="l">
              <a:lnSpc>
                <a:spcPct val="120000"/>
              </a:lnSpc>
              <a:spcBef>
                <a:spcPct val="20000"/>
              </a:spcBef>
              <a:spcAft>
                <a:spcPct val="20000"/>
              </a:spcAft>
              <a:buClr>
                <a:schemeClr val="tx1"/>
              </a:buClr>
              <a:buFontTx/>
              <a:buChar char="–"/>
            </a:pPr>
            <a:r>
              <a:rPr lang="en-US" altLang="zh-CN" sz="2000" dirty="0"/>
              <a:t>In-suit MOKE magnetic analysis</a:t>
            </a:r>
          </a:p>
          <a:p>
            <a:pPr lvl="1" algn="l">
              <a:lnSpc>
                <a:spcPct val="120000"/>
              </a:lnSpc>
              <a:spcBef>
                <a:spcPct val="20000"/>
              </a:spcBef>
              <a:spcAft>
                <a:spcPct val="20000"/>
              </a:spcAft>
              <a:buClr>
                <a:schemeClr val="tx1"/>
              </a:buClr>
              <a:buFontTx/>
              <a:buChar char="–"/>
            </a:pPr>
            <a:r>
              <a:rPr lang="en-US" altLang="zh-CN" sz="2000" dirty="0"/>
              <a:t>Off-specular scattering</a:t>
            </a:r>
          </a:p>
          <a:p>
            <a:pPr lvl="1" algn="l">
              <a:lnSpc>
                <a:spcPct val="120000"/>
              </a:lnSpc>
              <a:spcBef>
                <a:spcPct val="20000"/>
              </a:spcBef>
              <a:spcAft>
                <a:spcPct val="20000"/>
              </a:spcAft>
              <a:buClr>
                <a:schemeClr val="tx1"/>
              </a:buClr>
              <a:buFontTx/>
              <a:buChar char="–"/>
            </a:pPr>
            <a:endParaRPr lang="en-US" altLang="zh-CN" sz="1600" b="1" dirty="0">
              <a:solidFill>
                <a:srgbClr val="4D5E68"/>
              </a:solidFill>
            </a:endParaRPr>
          </a:p>
        </p:txBody>
      </p:sp>
      <p:graphicFrame>
        <p:nvGraphicFramePr>
          <p:cNvPr id="12" name="表格 11">
            <a:extLst>
              <a:ext uri="{FF2B5EF4-FFF2-40B4-BE49-F238E27FC236}">
                <a16:creationId xmlns:a16="http://schemas.microsoft.com/office/drawing/2014/main" id="{7D697423-3315-B447-ACB3-8391F8CE0D77}"/>
              </a:ext>
            </a:extLst>
          </p:cNvPr>
          <p:cNvGraphicFramePr>
            <a:graphicFrameLocks noGrp="1"/>
          </p:cNvGraphicFramePr>
          <p:nvPr>
            <p:extLst>
              <p:ext uri="{D42A27DB-BD31-4B8C-83A1-F6EECF244321}">
                <p14:modId xmlns:p14="http://schemas.microsoft.com/office/powerpoint/2010/main" val="740494154"/>
              </p:ext>
            </p:extLst>
          </p:nvPr>
        </p:nvGraphicFramePr>
        <p:xfrm>
          <a:off x="3922713" y="922358"/>
          <a:ext cx="5328791" cy="3306040"/>
        </p:xfrm>
        <a:graphic>
          <a:graphicData uri="http://schemas.openxmlformats.org/drawingml/2006/table">
            <a:tbl>
              <a:tblPr/>
              <a:tblGrid>
                <a:gridCol w="2220602">
                  <a:extLst>
                    <a:ext uri="{9D8B030D-6E8A-4147-A177-3AD203B41FA5}">
                      <a16:colId xmlns:a16="http://schemas.microsoft.com/office/drawing/2014/main" val="20000"/>
                    </a:ext>
                  </a:extLst>
                </a:gridCol>
                <a:gridCol w="3108189">
                  <a:extLst>
                    <a:ext uri="{9D8B030D-6E8A-4147-A177-3AD203B41FA5}">
                      <a16:colId xmlns:a16="http://schemas.microsoft.com/office/drawing/2014/main" val="20001"/>
                    </a:ext>
                  </a:extLst>
                </a:gridCol>
              </a:tblGrid>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CHM </a:t>
                      </a:r>
                      <a:r>
                        <a:rPr kumimoji="0" lang="en-GB"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 K)</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Bandwidth</a:t>
                      </a:r>
                      <a:r>
                        <a:rPr kumimoji="0" lang="zh-CN" altLang="en-US" sz="1800" b="1" i="0" u="none" strike="noStrike" cap="none" normalizeH="0" baseline="0" dirty="0">
                          <a:ln>
                            <a:noFill/>
                          </a:ln>
                          <a:solidFill>
                            <a:schemeClr val="tx1"/>
                          </a:solidFill>
                          <a:effectLst/>
                          <a:latin typeface="Times New Roman" pitchFamily="18" charset="0"/>
                          <a:ea typeface="宋体" pitchFamily="2" charset="-122"/>
                        </a:rPr>
                        <a:t>（</a:t>
                      </a:r>
                      <a:r>
                        <a:rPr kumimoji="0" lang="en-US" altLang="zh-CN" sz="1800" b="1"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Δλ</a:t>
                      </a:r>
                      <a:r>
                        <a:rPr kumimoji="0" lang="zh-CN" altLang="en-US" sz="1800" b="1" i="0" u="none" strike="noStrike" cap="none" normalizeH="0" baseline="0" dirty="0">
                          <a:ln>
                            <a:noFill/>
                          </a:ln>
                          <a:solidFill>
                            <a:schemeClr val="tx1"/>
                          </a:solidFill>
                          <a:effectLst/>
                          <a:latin typeface="Times New Roman" pitchFamily="18" charset="0"/>
                          <a:ea typeface="宋体" pitchFamily="2" charset="-122"/>
                        </a:rPr>
                        <a:t>）</a:t>
                      </a:r>
                      <a:endParaRPr kumimoji="0" lang="zh-CN" altLang="en-US" sz="18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6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6007">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Guide </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Bender+Sraight+Taper</a:t>
                      </a:r>
                    </a:p>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40 × 60 → 20 × 30 mm²</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SS distance L1</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19.5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SD distance L2</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Sample table </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6-axis movements</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1041">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Polarizer/analyzer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Supermirror type</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3787">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2D position-sensitive detector</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Position resolution: 2 mm</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13" name="Picture 2" descr="C:\Users\Administrator-pc\Desktop\临时文件\QQ图片20180820171027.jpg">
            <a:extLst>
              <a:ext uri="{FF2B5EF4-FFF2-40B4-BE49-F238E27FC236}">
                <a16:creationId xmlns:a16="http://schemas.microsoft.com/office/drawing/2014/main" id="{37E606B0-78E5-984F-83A6-B9FB0EEE7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058" y="4069564"/>
            <a:ext cx="3960366" cy="282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851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22</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Neutron instruments: SANS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design</a:t>
            </a:r>
            <a:endParaRPr lang="zh-CN" altLang="en-US" sz="3200" b="1" dirty="0">
              <a:solidFill>
                <a:srgbClr val="0432FF"/>
              </a:solidFill>
              <a:latin typeface="Arial" pitchFamily="34" charset="0"/>
              <a:ea typeface="宋体" pitchFamily="2" charset="-122"/>
              <a:cs typeface="+mn-cs"/>
            </a:endParaRPr>
          </a:p>
        </p:txBody>
      </p:sp>
      <p:graphicFrame>
        <p:nvGraphicFramePr>
          <p:cNvPr id="10" name="表格 9">
            <a:extLst>
              <a:ext uri="{FF2B5EF4-FFF2-40B4-BE49-F238E27FC236}">
                <a16:creationId xmlns:a16="http://schemas.microsoft.com/office/drawing/2014/main" id="{44EFE3B3-189A-3348-9841-1D0592D07675}"/>
              </a:ext>
            </a:extLst>
          </p:cNvPr>
          <p:cNvGraphicFramePr>
            <a:graphicFrameLocks noGrp="1"/>
          </p:cNvGraphicFramePr>
          <p:nvPr>
            <p:extLst>
              <p:ext uri="{D42A27DB-BD31-4B8C-83A1-F6EECF244321}">
                <p14:modId xmlns:p14="http://schemas.microsoft.com/office/powerpoint/2010/main" val="914437758"/>
              </p:ext>
            </p:extLst>
          </p:nvPr>
        </p:nvGraphicFramePr>
        <p:xfrm>
          <a:off x="659360" y="4200933"/>
          <a:ext cx="3744913" cy="2306641"/>
        </p:xfrm>
        <a:graphic>
          <a:graphicData uri="http://schemas.openxmlformats.org/drawingml/2006/table">
            <a:tbl>
              <a:tblPr/>
              <a:tblGrid>
                <a:gridCol w="1871663">
                  <a:extLst>
                    <a:ext uri="{9D8B030D-6E8A-4147-A177-3AD203B41FA5}">
                      <a16:colId xmlns:a16="http://schemas.microsoft.com/office/drawing/2014/main" val="20000"/>
                    </a:ext>
                  </a:extLst>
                </a:gridCol>
                <a:gridCol w="1873250">
                  <a:extLst>
                    <a:ext uri="{9D8B030D-6E8A-4147-A177-3AD203B41FA5}">
                      <a16:colId xmlns:a16="http://schemas.microsoft.com/office/drawing/2014/main" val="20001"/>
                    </a:ext>
                  </a:extLst>
                </a:gridCol>
              </a:tblGrid>
              <a:tr h="384175">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CHM</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20K</a:t>
                      </a:r>
                      <a:r>
                        <a:rPr kumimoji="0" lang="zh-CN" altLang="en-US" sz="1800" b="0" i="0" u="none" strike="noStrike" cap="none" normalizeH="0" baseline="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MS distance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14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SD distance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1~5 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endPar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Effective area</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50×50 cm</a:t>
                      </a:r>
                      <a:r>
                        <a:rPr kumimoji="0" lang="en-US" altLang="zh-CN" sz="18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Resolution</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1 cm (FWHM)</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rPr>
                        <a:t>0.4-8 Å</a:t>
                      </a:r>
                      <a:endParaRPr kumimoji="0" lang="zh-CN" altLang="zh-CN" sz="1800" b="0"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q range</a:t>
                      </a:r>
                      <a:endParaRPr kumimoji="0" lang="zh-CN" altLang="zh-CN" sz="18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0.004-3.4 Å</a:t>
                      </a:r>
                      <a:r>
                        <a:rPr kumimoji="0" lang="en-US" altLang="zh-CN" sz="18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8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 name="矩形 7">
            <a:extLst>
              <a:ext uri="{FF2B5EF4-FFF2-40B4-BE49-F238E27FC236}">
                <a16:creationId xmlns:a16="http://schemas.microsoft.com/office/drawing/2014/main" id="{60887912-0261-AE46-A054-A53860CDB13C}"/>
              </a:ext>
            </a:extLst>
          </p:cNvPr>
          <p:cNvSpPr>
            <a:spLocks noChangeArrowheads="1"/>
          </p:cNvSpPr>
          <p:nvPr/>
        </p:nvSpPr>
        <p:spPr bwMode="auto">
          <a:xfrm>
            <a:off x="-164325" y="600326"/>
            <a:ext cx="5450644" cy="349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b="1" dirty="0"/>
          </a:p>
          <a:p>
            <a:pPr marL="342900" indent="-342900">
              <a:lnSpc>
                <a:spcPct val="120000"/>
              </a:lnSpc>
              <a:spcBef>
                <a:spcPct val="20000"/>
              </a:spcBef>
              <a:buClr>
                <a:schemeClr val="tx1"/>
              </a:buClr>
              <a:buFont typeface="Arial" pitchFamily="34" charset="0"/>
              <a:buChar char="•"/>
            </a:pPr>
            <a:r>
              <a:rPr lang="en-US" altLang="zh-CN" sz="2400" dirty="0">
                <a:solidFill>
                  <a:srgbClr val="00B0F0"/>
                </a:solidFill>
              </a:rPr>
              <a:t>Performance:</a:t>
            </a:r>
          </a:p>
          <a:p>
            <a:pPr lvl="1">
              <a:lnSpc>
                <a:spcPct val="120000"/>
              </a:lnSpc>
              <a:spcBef>
                <a:spcPct val="20000"/>
              </a:spcBef>
              <a:spcAft>
                <a:spcPct val="20000"/>
              </a:spcAft>
              <a:buClr>
                <a:schemeClr val="tx1"/>
              </a:buClr>
              <a:buFontTx/>
              <a:buChar char="–"/>
            </a:pPr>
            <a:r>
              <a:rPr lang="en-US" altLang="zh-CN" sz="2000" dirty="0"/>
              <a:t>Reliable SANS data between 0.01~0.5 Å-1, to characterize 1-100 nm particles.</a:t>
            </a:r>
          </a:p>
          <a:p>
            <a:pPr lvl="1">
              <a:lnSpc>
                <a:spcPct val="120000"/>
              </a:lnSpc>
              <a:spcBef>
                <a:spcPct val="20000"/>
              </a:spcBef>
              <a:spcAft>
                <a:spcPct val="20000"/>
              </a:spcAft>
              <a:buClr>
                <a:schemeClr val="tx1"/>
              </a:buClr>
              <a:buFontTx/>
              <a:buChar char="–"/>
            </a:pPr>
            <a:r>
              <a:rPr lang="en-US" altLang="zh-CN" sz="2000" dirty="0"/>
              <a:t>Instrument resolution better than ~30% around </a:t>
            </a:r>
            <a:r>
              <a:rPr lang="en-US" altLang="zh-CN" sz="2000" dirty="0" err="1"/>
              <a:t>Qmin</a:t>
            </a:r>
            <a:endParaRPr lang="en-US" altLang="zh-CN" sz="2000" dirty="0"/>
          </a:p>
          <a:p>
            <a:pPr lvl="1">
              <a:lnSpc>
                <a:spcPct val="120000"/>
              </a:lnSpc>
              <a:spcBef>
                <a:spcPct val="20000"/>
              </a:spcBef>
              <a:spcAft>
                <a:spcPct val="20000"/>
              </a:spcAft>
              <a:buClr>
                <a:schemeClr val="tx1"/>
              </a:buClr>
              <a:buFontTx/>
              <a:buChar char="–"/>
            </a:pPr>
            <a:r>
              <a:rPr lang="en-US" altLang="zh-CN" sz="2000" dirty="0"/>
              <a:t>Good dynamic range,  sample space</a:t>
            </a:r>
          </a:p>
          <a:p>
            <a:pPr lvl="1">
              <a:lnSpc>
                <a:spcPct val="120000"/>
              </a:lnSpc>
              <a:spcBef>
                <a:spcPct val="20000"/>
              </a:spcBef>
              <a:spcAft>
                <a:spcPct val="20000"/>
              </a:spcAft>
              <a:buClr>
                <a:schemeClr val="tx1"/>
              </a:buClr>
              <a:buFontTx/>
              <a:buChar char="–"/>
            </a:pPr>
            <a:r>
              <a:rPr lang="en-US" altLang="zh-CN" sz="2000" dirty="0"/>
              <a:t>Variable sample size</a:t>
            </a:r>
          </a:p>
        </p:txBody>
      </p:sp>
      <p:pic>
        <p:nvPicPr>
          <p:cNvPr id="12" name="Picture 3" descr="C:\Users\Administrator-pc\Desktop\临时文件\QQ图片20180820171044.jpg">
            <a:extLst>
              <a:ext uri="{FF2B5EF4-FFF2-40B4-BE49-F238E27FC236}">
                <a16:creationId xmlns:a16="http://schemas.microsoft.com/office/drawing/2014/main" id="{FE88E26C-FD81-8B45-A39C-C5EB1A7F0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19" y="1025199"/>
            <a:ext cx="3637103" cy="5283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442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23</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979004" y="2276872"/>
            <a:ext cx="7272808" cy="3766929"/>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Why Neutrons?</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CSNS project overview</a:t>
            </a:r>
          </a:p>
          <a:p>
            <a:pPr marL="457200" lvl="0" indent="-457200" algn="just" latinLnBrk="1">
              <a:lnSpc>
                <a:spcPct val="107000"/>
              </a:lnSpc>
              <a:spcAft>
                <a:spcPts val="800"/>
              </a:spcAft>
              <a:buFont typeface="Arial" panose="020B0604020202020204" pitchFamily="34" charset="0"/>
              <a:buChar char="•"/>
            </a:pPr>
            <a:r>
              <a:rPr lang="en-US" sz="3200" b="1" dirty="0"/>
              <a:t>Commissioning</a:t>
            </a:r>
            <a:r>
              <a:rPr lang="zh-CN" altLang="en-US" sz="3200" b="1" dirty="0"/>
              <a:t> </a:t>
            </a:r>
            <a:r>
              <a:rPr lang="en-US" altLang="zh-CN" sz="3200" b="1" dirty="0"/>
              <a:t>&amp;</a:t>
            </a:r>
            <a:r>
              <a:rPr lang="zh-CN" altLang="en-US" sz="3200" b="1" dirty="0"/>
              <a:t> </a:t>
            </a:r>
            <a:r>
              <a:rPr lang="en-US" sz="3200" b="1" dirty="0"/>
              <a:t>operation</a:t>
            </a:r>
            <a:endParaRPr lang="en-US" altLang="zh-CN" sz="3200" b="1" dirty="0"/>
          </a:p>
          <a:p>
            <a:pPr marL="457200" lvl="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User</a:t>
            </a:r>
            <a:r>
              <a:rPr lang="zh-CN" altLang="en-US" sz="3200" b="1" dirty="0">
                <a:solidFill>
                  <a:schemeClr val="bg1">
                    <a:lumMod val="50000"/>
                  </a:schemeClr>
                </a:solidFill>
              </a:rPr>
              <a:t> </a:t>
            </a:r>
            <a:r>
              <a:rPr lang="en-US" altLang="zh-CN" sz="3200" b="1" dirty="0">
                <a:solidFill>
                  <a:schemeClr val="bg1">
                    <a:lumMod val="50000"/>
                  </a:schemeClr>
                </a:solidFill>
              </a:rPr>
              <a:t>service</a:t>
            </a:r>
            <a:r>
              <a:rPr lang="zh-CN" altLang="en-US" sz="3200" b="1" dirty="0">
                <a:solidFill>
                  <a:schemeClr val="bg1">
                    <a:lumMod val="50000"/>
                  </a:schemeClr>
                </a:solidFill>
              </a:rPr>
              <a:t> </a:t>
            </a:r>
            <a:r>
              <a:rPr lang="en-US" altLang="zh-CN" sz="3200" b="1" dirty="0">
                <a:solidFill>
                  <a:schemeClr val="bg1">
                    <a:lumMod val="50000"/>
                  </a:schemeClr>
                </a:solidFill>
              </a:rPr>
              <a:t>and</a:t>
            </a:r>
            <a:r>
              <a:rPr lang="zh-CN" altLang="en-US" sz="3200" b="1" dirty="0">
                <a:solidFill>
                  <a:schemeClr val="bg1">
                    <a:lumMod val="50000"/>
                  </a:schemeClr>
                </a:solidFill>
              </a:rPr>
              <a:t> </a:t>
            </a:r>
            <a:r>
              <a:rPr lang="en-US" altLang="zh-CN" sz="3200" b="1" dirty="0">
                <a:solidFill>
                  <a:schemeClr val="bg1">
                    <a:lumMod val="50000"/>
                  </a:schemeClr>
                </a:solidFill>
              </a:rPr>
              <a:t>application</a:t>
            </a:r>
            <a:endParaRPr lang="en-US" sz="3200" b="1" dirty="0">
              <a:solidFill>
                <a:schemeClr val="bg1">
                  <a:lumMod val="50000"/>
                </a:schemeClr>
              </a:solidFill>
            </a:endParaRPr>
          </a:p>
          <a:p>
            <a:pPr marL="45720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New</a:t>
            </a:r>
            <a:r>
              <a:rPr lang="zh-CN" altLang="en-US" sz="3200" b="1" dirty="0">
                <a:solidFill>
                  <a:schemeClr val="bg1">
                    <a:lumMod val="50000"/>
                  </a:schemeClr>
                </a:solidFill>
              </a:rPr>
              <a:t> </a:t>
            </a:r>
            <a:r>
              <a:rPr lang="en-US" altLang="zh-CN" sz="3200" b="1" dirty="0">
                <a:solidFill>
                  <a:schemeClr val="bg1">
                    <a:lumMod val="50000"/>
                  </a:schemeClr>
                </a:solidFill>
              </a:rPr>
              <a:t>instruments</a:t>
            </a:r>
            <a:r>
              <a:rPr lang="en-US" sz="3200" b="1" dirty="0">
                <a:solidFill>
                  <a:schemeClr val="bg1">
                    <a:lumMod val="50000"/>
                  </a:schemeClr>
                </a:solidFill>
              </a:rPr>
              <a:t> and future plan</a:t>
            </a:r>
          </a:p>
          <a:p>
            <a:pPr marL="45720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583407" y="1095431"/>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3200" dirty="0">
                <a:solidFill>
                  <a:srgbClr val="0432FF"/>
                </a:solidFill>
                <a:latin typeface="Arial" pitchFamily="34" charset="0"/>
                <a:ea typeface="宋体" pitchFamily="2" charset="-122"/>
                <a:cs typeface="+mn-cs"/>
              </a:rPr>
              <a:t>Outline </a:t>
            </a:r>
          </a:p>
        </p:txBody>
      </p:sp>
    </p:spTree>
    <p:extLst>
      <p:ext uri="{BB962C8B-B14F-4D97-AF65-F5344CB8AC3E}">
        <p14:creationId xmlns:p14="http://schemas.microsoft.com/office/powerpoint/2010/main" val="1470441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FF0000"/>
                </a:solidFill>
              </a:rPr>
              <a:t>CSNS</a:t>
            </a:r>
            <a:r>
              <a:rPr lang="zh-CN" altLang="en-US" sz="3200" b="1" dirty="0">
                <a:solidFill>
                  <a:srgbClr val="FF0000"/>
                </a:solidFill>
              </a:rPr>
              <a:t> </a:t>
            </a:r>
            <a:r>
              <a:rPr lang="en-US" altLang="zh-CN" sz="3200" b="1" dirty="0">
                <a:solidFill>
                  <a:srgbClr val="FF0000"/>
                </a:solidFill>
              </a:rPr>
              <a:t>Site</a:t>
            </a:r>
          </a:p>
        </p:txBody>
      </p:sp>
      <p:pic>
        <p:nvPicPr>
          <p:cNvPr id="10" name="Picture 2" descr="E:\photo\2：20170215-20171230\张玮\201708精选\DJI_0030_副本BEST.jpg">
            <a:extLst>
              <a:ext uri="{FF2B5EF4-FFF2-40B4-BE49-F238E27FC236}">
                <a16:creationId xmlns:a16="http://schemas.microsoft.com/office/drawing/2014/main" id="{0D58B93F-ED62-FC43-B503-96B4C0B5664F}"/>
              </a:ext>
            </a:extLst>
          </p:cNvPr>
          <p:cNvPicPr>
            <a:picLocks noChangeAspect="1" noChangeArrowheads="1"/>
          </p:cNvPicPr>
          <p:nvPr/>
        </p:nvPicPr>
        <p:blipFill>
          <a:blip r:embed="rId3" cstate="print"/>
          <a:srcRect l="7812" r="14155"/>
          <a:stretch>
            <a:fillRect/>
          </a:stretch>
        </p:blipFill>
        <p:spPr bwMode="auto">
          <a:xfrm>
            <a:off x="0" y="0"/>
            <a:ext cx="9144064" cy="6858001"/>
          </a:xfrm>
          <a:prstGeom prst="rect">
            <a:avLst/>
          </a:prstGeom>
          <a:noFill/>
        </p:spPr>
      </p:pic>
      <p:sp>
        <p:nvSpPr>
          <p:cNvPr id="11" name="Rectangle 2">
            <a:extLst>
              <a:ext uri="{FF2B5EF4-FFF2-40B4-BE49-F238E27FC236}">
                <a16:creationId xmlns:a16="http://schemas.microsoft.com/office/drawing/2014/main" id="{3DC03B68-9F1E-AD4C-9D59-5FE767BD4B9F}"/>
              </a:ext>
            </a:extLst>
          </p:cNvPr>
          <p:cNvSpPr txBox="1">
            <a:spLocks noChangeArrowheads="1"/>
          </p:cNvSpPr>
          <p:nvPr/>
        </p:nvSpPr>
        <p:spPr bwMode="auto">
          <a:xfrm>
            <a:off x="-180528" y="318807"/>
            <a:ext cx="91440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anose="02020603050405020304" pitchFamily="18" charset="0"/>
              </a:rPr>
              <a:t>Birds View of CSNS </a:t>
            </a:r>
            <a:endParaRPr kumimoji="0" lang="zh-CN"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黑体" pitchFamily="49" charset="-122"/>
              <a:cs typeface="Times New Roman" panose="02020603050405020304" pitchFamily="18" charset="0"/>
            </a:endParaRPr>
          </a:p>
        </p:txBody>
      </p:sp>
      <p:sp>
        <p:nvSpPr>
          <p:cNvPr id="12" name="TextBox 7">
            <a:extLst>
              <a:ext uri="{FF2B5EF4-FFF2-40B4-BE49-F238E27FC236}">
                <a16:creationId xmlns:a16="http://schemas.microsoft.com/office/drawing/2014/main" id="{49BA8304-0314-154E-A7E4-B83B36A6E516}"/>
              </a:ext>
            </a:extLst>
          </p:cNvPr>
          <p:cNvSpPr txBox="1"/>
          <p:nvPr/>
        </p:nvSpPr>
        <p:spPr>
          <a:xfrm>
            <a:off x="5329250" y="1007362"/>
            <a:ext cx="3786214"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00"/>
                </a:solidFill>
                <a:effectLst/>
                <a:uLnTx/>
                <a:uFillTx/>
                <a:latin typeface="Arial" charset="0"/>
                <a:ea typeface="宋体" pitchFamily="2" charset="-122"/>
                <a:cs typeface="+mn-cs"/>
              </a:rPr>
              <a:t>August, 2017</a:t>
            </a:r>
            <a:endParaRPr kumimoji="0" lang="zh-CN" altLang="en-US" sz="1800" b="1" i="0" u="none" strike="noStrike" kern="1200" cap="none" spc="0" normalizeH="0" baseline="0" noProof="0" dirty="0">
              <a:ln>
                <a:noFill/>
              </a:ln>
              <a:solidFill>
                <a:srgbClr val="FFFF00"/>
              </a:solidFill>
              <a:effectLst/>
              <a:uLnTx/>
              <a:uFillTx/>
              <a:latin typeface="Arial" charset="0"/>
              <a:ea typeface="宋体" pitchFamily="2" charset="-122"/>
              <a:cs typeface="+mn-cs"/>
            </a:endParaRPr>
          </a:p>
        </p:txBody>
      </p:sp>
      <p:sp>
        <p:nvSpPr>
          <p:cNvPr id="13" name="矩形 12">
            <a:extLst>
              <a:ext uri="{FF2B5EF4-FFF2-40B4-BE49-F238E27FC236}">
                <a16:creationId xmlns:a16="http://schemas.microsoft.com/office/drawing/2014/main" id="{01682AB6-73F8-AA46-A76D-A9C99FAB102C}"/>
              </a:ext>
            </a:extLst>
          </p:cNvPr>
          <p:cNvSpPr/>
          <p:nvPr/>
        </p:nvSpPr>
        <p:spPr>
          <a:xfrm>
            <a:off x="375207" y="1879934"/>
            <a:ext cx="4572000" cy="369332"/>
          </a:xfrm>
          <a:prstGeom prst="rect">
            <a:avLst/>
          </a:prstGeom>
        </p:spPr>
        <p:txBody>
          <a:bodyPr>
            <a:spAutoFit/>
          </a:bodyPr>
          <a:lstStyle/>
          <a:p>
            <a:pPr marL="742950" lvl="2" indent="-360000" algn="l">
              <a:spcBef>
                <a:spcPts val="0"/>
              </a:spcBef>
              <a:spcAft>
                <a:spcPts val="0"/>
              </a:spcAft>
            </a:pPr>
            <a:r>
              <a:rPr lang="en-US" altLang="zh-CN" b="1" dirty="0" err="1">
                <a:solidFill>
                  <a:srgbClr val="FF0000"/>
                </a:solidFill>
                <a:latin typeface="Times New Roman" panose="02020603050405020304" pitchFamily="18" charset="0"/>
                <a:cs typeface="Times New Roman" panose="02020603050405020304" pitchFamily="18" charset="0"/>
              </a:rPr>
              <a:t>Linac</a:t>
            </a:r>
            <a:r>
              <a:rPr lang="en-US" altLang="zh-CN" b="1" dirty="0">
                <a:solidFill>
                  <a:srgbClr val="FF0000"/>
                </a:solidFill>
                <a:latin typeface="Times New Roman" panose="02020603050405020304" pitchFamily="18" charset="0"/>
                <a:cs typeface="Times New Roman" panose="02020603050405020304" pitchFamily="18" charset="0"/>
              </a:rPr>
              <a:t> service building</a:t>
            </a:r>
          </a:p>
        </p:txBody>
      </p:sp>
      <p:sp>
        <p:nvSpPr>
          <p:cNvPr id="14" name="矩形 13">
            <a:extLst>
              <a:ext uri="{FF2B5EF4-FFF2-40B4-BE49-F238E27FC236}">
                <a16:creationId xmlns:a16="http://schemas.microsoft.com/office/drawing/2014/main" id="{2ED7CBB6-4AFC-4847-917E-BE4155A00019}"/>
              </a:ext>
            </a:extLst>
          </p:cNvPr>
          <p:cNvSpPr/>
          <p:nvPr/>
        </p:nvSpPr>
        <p:spPr>
          <a:xfrm>
            <a:off x="3214678" y="1721002"/>
            <a:ext cx="2714644" cy="307777"/>
          </a:xfrm>
          <a:prstGeom prst="rect">
            <a:avLst/>
          </a:prstGeom>
        </p:spPr>
        <p:txBody>
          <a:bodyPr wrap="square">
            <a:spAutoFit/>
          </a:bodyPr>
          <a:lstStyle/>
          <a:p>
            <a:pPr marL="742950" lvl="2" indent="-360000" algn="l">
              <a:spcBef>
                <a:spcPts val="0"/>
              </a:spcBef>
              <a:spcAft>
                <a:spcPts val="0"/>
              </a:spcAft>
            </a:pPr>
            <a:r>
              <a:rPr lang="en-US" altLang="zh-CN" b="1" dirty="0">
                <a:solidFill>
                  <a:srgbClr val="FF0000"/>
                </a:solidFill>
                <a:latin typeface="Times New Roman" panose="02020603050405020304" pitchFamily="18" charset="0"/>
                <a:cs typeface="Times New Roman" panose="02020603050405020304" pitchFamily="18" charset="0"/>
              </a:rPr>
              <a:t>RCS service building</a:t>
            </a:r>
          </a:p>
        </p:txBody>
      </p:sp>
      <p:sp>
        <p:nvSpPr>
          <p:cNvPr id="15" name="矩形 14">
            <a:extLst>
              <a:ext uri="{FF2B5EF4-FFF2-40B4-BE49-F238E27FC236}">
                <a16:creationId xmlns:a16="http://schemas.microsoft.com/office/drawing/2014/main" id="{951C5836-539F-7C40-9660-6CEE6E36703D}"/>
              </a:ext>
            </a:extLst>
          </p:cNvPr>
          <p:cNvSpPr/>
          <p:nvPr/>
        </p:nvSpPr>
        <p:spPr>
          <a:xfrm>
            <a:off x="1979712" y="3072100"/>
            <a:ext cx="4572000" cy="369332"/>
          </a:xfrm>
          <a:prstGeom prst="rect">
            <a:avLst/>
          </a:prstGeom>
        </p:spPr>
        <p:txBody>
          <a:bodyPr>
            <a:spAutoFit/>
          </a:bodyPr>
          <a:lstStyle/>
          <a:p>
            <a:pPr marL="742950" lvl="2" indent="-360000" algn="l">
              <a:spcBef>
                <a:spcPts val="0"/>
              </a:spcBef>
              <a:spcAft>
                <a:spcPts val="0"/>
              </a:spcAft>
            </a:pPr>
            <a:r>
              <a:rPr lang="en-US" altLang="zh-CN" b="1" dirty="0">
                <a:solidFill>
                  <a:srgbClr val="FF0000"/>
                </a:solidFill>
                <a:latin typeface="Times New Roman" panose="02020603050405020304" pitchFamily="18" charset="0"/>
                <a:cs typeface="Times New Roman" panose="02020603050405020304" pitchFamily="18" charset="0"/>
              </a:rPr>
              <a:t>Target station</a:t>
            </a:r>
            <a:r>
              <a:rPr lang="zh-CN" altLang="en-US" b="1" dirty="0">
                <a:solidFill>
                  <a:srgbClr val="FF0000"/>
                </a:solidFill>
                <a:latin typeface="Times New Roman" panose="02020603050405020304" pitchFamily="18" charset="0"/>
                <a:cs typeface="Times New Roman" panose="02020603050405020304" pitchFamily="18" charset="0"/>
              </a:rPr>
              <a:t> </a:t>
            </a:r>
            <a:r>
              <a:rPr lang="en-US" altLang="zh-CN" b="1" dirty="0">
                <a:solidFill>
                  <a:srgbClr val="FF0000"/>
                </a:solidFill>
                <a:latin typeface="Times New Roman" panose="02020603050405020304" pitchFamily="18" charset="0"/>
                <a:cs typeface="Times New Roman" panose="02020603050405020304" pitchFamily="18" charset="0"/>
              </a:rPr>
              <a:t>and instruments hall</a:t>
            </a:r>
          </a:p>
        </p:txBody>
      </p:sp>
    </p:spTree>
    <p:extLst>
      <p:ext uri="{BB962C8B-B14F-4D97-AF65-F5344CB8AC3E}">
        <p14:creationId xmlns:p14="http://schemas.microsoft.com/office/powerpoint/2010/main" val="846179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25</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First Neutron @ Aug. 28, 2017</a:t>
            </a:r>
          </a:p>
        </p:txBody>
      </p:sp>
      <p:pic>
        <p:nvPicPr>
          <p:cNvPr id="10" name="Picture 6" descr="http://www.ihep.cas.cn/xwdt/gnxw/2017/201708/W020170901329757549530.jpg">
            <a:extLst>
              <a:ext uri="{FF2B5EF4-FFF2-40B4-BE49-F238E27FC236}">
                <a16:creationId xmlns:a16="http://schemas.microsoft.com/office/drawing/2014/main" id="{89EEF8C5-5675-664C-919E-D7787800D018}"/>
              </a:ext>
            </a:extLst>
          </p:cNvPr>
          <p:cNvPicPr>
            <a:picLocks noChangeAspect="1" noChangeArrowheads="1"/>
          </p:cNvPicPr>
          <p:nvPr/>
        </p:nvPicPr>
        <p:blipFill>
          <a:blip r:embed="rId3" cstate="screen"/>
          <a:srcRect/>
          <a:stretch>
            <a:fillRect/>
          </a:stretch>
        </p:blipFill>
        <p:spPr bwMode="auto">
          <a:xfrm>
            <a:off x="0" y="1002166"/>
            <a:ext cx="4745012" cy="2487340"/>
          </a:xfrm>
          <a:prstGeom prst="rect">
            <a:avLst/>
          </a:prstGeom>
          <a:noFill/>
          <a:ln w="9525">
            <a:noFill/>
            <a:miter lim="800000"/>
            <a:headEnd/>
            <a:tailEnd/>
          </a:ln>
        </p:spPr>
      </p:pic>
      <p:pic>
        <p:nvPicPr>
          <p:cNvPr id="11" name="图片 10" descr="first day data.jpg">
            <a:extLst>
              <a:ext uri="{FF2B5EF4-FFF2-40B4-BE49-F238E27FC236}">
                <a16:creationId xmlns:a16="http://schemas.microsoft.com/office/drawing/2014/main" id="{5AEB841E-498D-AD42-BB5D-269AB1DEF3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9290" y="836613"/>
            <a:ext cx="4264487" cy="3014300"/>
          </a:xfrm>
          <a:prstGeom prst="rect">
            <a:avLst/>
          </a:prstGeom>
        </p:spPr>
      </p:pic>
      <p:pic>
        <p:nvPicPr>
          <p:cNvPr id="12" name="Picture 2" descr="http://www.ihep.cas.cn/xwdt/gnxw/2017/201708/W020170901329757553965.jpg">
            <a:extLst>
              <a:ext uri="{FF2B5EF4-FFF2-40B4-BE49-F238E27FC236}">
                <a16:creationId xmlns:a16="http://schemas.microsoft.com/office/drawing/2014/main" id="{CC395096-9EC4-8B44-90EC-B0943793A058}"/>
              </a:ext>
            </a:extLst>
          </p:cNvPr>
          <p:cNvPicPr>
            <a:picLocks noChangeAspect="1" noChangeArrowheads="1"/>
          </p:cNvPicPr>
          <p:nvPr/>
        </p:nvPicPr>
        <p:blipFill>
          <a:blip r:embed="rId5" cstate="screen"/>
          <a:srcRect/>
          <a:stretch>
            <a:fillRect/>
          </a:stretch>
        </p:blipFill>
        <p:spPr bwMode="auto">
          <a:xfrm>
            <a:off x="4557627" y="3850913"/>
            <a:ext cx="4264487" cy="2842991"/>
          </a:xfrm>
          <a:prstGeom prst="rect">
            <a:avLst/>
          </a:prstGeom>
          <a:noFill/>
          <a:ln w="9525">
            <a:noFill/>
            <a:miter lim="800000"/>
            <a:headEnd/>
            <a:tailEnd/>
          </a:ln>
        </p:spPr>
      </p:pic>
      <p:pic>
        <p:nvPicPr>
          <p:cNvPr id="14" name="图片 13">
            <a:extLst>
              <a:ext uri="{FF2B5EF4-FFF2-40B4-BE49-F238E27FC236}">
                <a16:creationId xmlns:a16="http://schemas.microsoft.com/office/drawing/2014/main" id="{38665306-5A69-724E-85AB-56281180A10D}"/>
              </a:ext>
            </a:extLst>
          </p:cNvPr>
          <p:cNvPicPr>
            <a:picLocks noChangeAspect="1"/>
          </p:cNvPicPr>
          <p:nvPr/>
        </p:nvPicPr>
        <p:blipFill>
          <a:blip r:embed="rId6"/>
          <a:stretch>
            <a:fillRect/>
          </a:stretch>
        </p:blipFill>
        <p:spPr>
          <a:xfrm>
            <a:off x="321886" y="4006671"/>
            <a:ext cx="3816424" cy="2698929"/>
          </a:xfrm>
          <a:prstGeom prst="rect">
            <a:avLst/>
          </a:prstGeom>
        </p:spPr>
      </p:pic>
    </p:spTree>
    <p:extLst>
      <p:ext uri="{BB962C8B-B14F-4D97-AF65-F5344CB8AC3E}">
        <p14:creationId xmlns:p14="http://schemas.microsoft.com/office/powerpoint/2010/main" val="884742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2256FD-03CE-B449-9D6B-897A093A2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3" y="2731094"/>
            <a:ext cx="9459849" cy="2566849"/>
          </a:xfrm>
          <a:prstGeom prst="rect">
            <a:avLst/>
          </a:prstGeom>
        </p:spPr>
      </p:pic>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4"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5" name="标题 6"/>
          <p:cNvSpPr>
            <a:spLocks noGrp="1" noChangeArrowheads="1"/>
          </p:cNvSpPr>
          <p:nvPr>
            <p:ph type="title" idx="4294967295"/>
          </p:nvPr>
        </p:nvSpPr>
        <p:spPr>
          <a:xfrm>
            <a:off x="-79375" y="16042"/>
            <a:ext cx="8072438" cy="725488"/>
          </a:xfrm>
        </p:spPr>
        <p:txBody>
          <a:bodyPr/>
          <a:lstStyle/>
          <a:p>
            <a:pPr algn="l" eaLnBrk="1" hangingPunct="1">
              <a:defRPr/>
            </a:pPr>
            <a:r>
              <a:rPr lang="en-US" altLang="zh-CN" sz="3200" b="1" dirty="0">
                <a:solidFill>
                  <a:srgbClr val="0432FF"/>
                </a:solidFill>
                <a:latin typeface="Arial" pitchFamily="34" charset="0"/>
                <a:ea typeface="宋体" pitchFamily="2" charset="-122"/>
                <a:cs typeface="+mn-cs"/>
              </a:rPr>
              <a:t>Beam</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power</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up</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to</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80kW</a:t>
            </a:r>
            <a:endParaRPr lang="zh-CN" altLang="en-US" sz="3200" b="1" dirty="0">
              <a:solidFill>
                <a:srgbClr val="0432FF"/>
              </a:solidFill>
              <a:latin typeface="Arial" pitchFamily="34" charset="0"/>
              <a:ea typeface="宋体" pitchFamily="2" charset="-122"/>
              <a:cs typeface="+mn-cs"/>
            </a:endParaRPr>
          </a:p>
        </p:txBody>
      </p:sp>
      <p:sp>
        <p:nvSpPr>
          <p:cNvPr id="10" name="灯片编号占位符 1">
            <a:extLst>
              <a:ext uri="{FF2B5EF4-FFF2-40B4-BE49-F238E27FC236}">
                <a16:creationId xmlns:a16="http://schemas.microsoft.com/office/drawing/2014/main" id="{FFB65C5C-993B-F74E-B25C-45A016279B9F}"/>
              </a:ext>
            </a:extLst>
          </p:cNvPr>
          <p:cNvSpPr txBox="1">
            <a:spLocks/>
          </p:cNvSpPr>
          <p:nvPr/>
        </p:nvSpPr>
        <p:spPr bwMode="auto">
          <a:xfrm>
            <a:off x="8460133" y="6445926"/>
            <a:ext cx="518864" cy="1809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kumimoji="1" sz="2400" kern="1200">
                <a:solidFill>
                  <a:schemeClr val="tx1"/>
                </a:solidFill>
                <a:latin typeface="Arial" charset="0"/>
                <a:ea typeface="宋体" charset="0"/>
                <a:cs typeface="宋体" charset="0"/>
              </a:defRPr>
            </a:lvl1pPr>
            <a:lvl2pPr marL="742950" indent="-285750" algn="l" rtl="0" eaLnBrk="0" fontAlgn="base" hangingPunct="0">
              <a:spcBef>
                <a:spcPct val="0"/>
              </a:spcBef>
              <a:spcAft>
                <a:spcPct val="0"/>
              </a:spcAft>
              <a:defRPr kumimoji="1" sz="2400" kern="1200">
                <a:solidFill>
                  <a:schemeClr val="tx1"/>
                </a:solidFill>
                <a:latin typeface="Arial" charset="0"/>
                <a:ea typeface="宋体" charset="0"/>
                <a:cs typeface="+mn-cs"/>
              </a:defRPr>
            </a:lvl2pPr>
            <a:lvl3pPr marL="1143000" indent="-228600" algn="l" rtl="0" eaLnBrk="0" fontAlgn="base" hangingPunct="0">
              <a:spcBef>
                <a:spcPct val="0"/>
              </a:spcBef>
              <a:spcAft>
                <a:spcPct val="0"/>
              </a:spcAft>
              <a:defRPr kumimoji="1" sz="2400" kern="1200">
                <a:solidFill>
                  <a:schemeClr val="tx1"/>
                </a:solidFill>
                <a:latin typeface="Arial" charset="0"/>
                <a:ea typeface="宋体" charset="0"/>
                <a:cs typeface="+mn-cs"/>
              </a:defRPr>
            </a:lvl3pPr>
            <a:lvl4pPr marL="1600200" indent="-228600" algn="l" rtl="0" eaLnBrk="0" fontAlgn="base" hangingPunct="0">
              <a:spcBef>
                <a:spcPct val="0"/>
              </a:spcBef>
              <a:spcAft>
                <a:spcPct val="0"/>
              </a:spcAft>
              <a:defRPr kumimoji="1" sz="2400" kern="1200">
                <a:solidFill>
                  <a:schemeClr val="tx1"/>
                </a:solidFill>
                <a:latin typeface="Arial" charset="0"/>
                <a:ea typeface="宋体" charset="0"/>
                <a:cs typeface="+mn-cs"/>
              </a:defRPr>
            </a:lvl4pPr>
            <a:lvl5pPr marL="2057400" indent="-228600" algn="l" rtl="0" eaLnBrk="0" fontAlgn="base" hangingPunct="0">
              <a:spcBef>
                <a:spcPct val="0"/>
              </a:spcBef>
              <a:spcAft>
                <a:spcPct val="0"/>
              </a:spcAft>
              <a:defRPr kumimoji="1" sz="2400" kern="1200">
                <a:solidFill>
                  <a:schemeClr val="tx1"/>
                </a:solidFill>
                <a:latin typeface="Arial" charset="0"/>
                <a:ea typeface="宋体" charset="0"/>
                <a:cs typeface="+mn-cs"/>
              </a:defRPr>
            </a:lvl5pPr>
            <a:lvl6pPr marL="2514600" indent="-228600" algn="l" defTabSz="914400" rtl="0" eaLnBrk="1" fontAlgn="base" latinLnBrk="0" hangingPunct="1">
              <a:spcBef>
                <a:spcPct val="0"/>
              </a:spcBef>
              <a:spcAft>
                <a:spcPct val="0"/>
              </a:spcAft>
              <a:defRPr kumimoji="1" sz="2400" kern="1200">
                <a:solidFill>
                  <a:schemeClr val="tx1"/>
                </a:solidFill>
                <a:latin typeface="Arial" charset="0"/>
                <a:ea typeface="宋体" charset="0"/>
                <a:cs typeface="+mn-cs"/>
              </a:defRPr>
            </a:lvl6pPr>
            <a:lvl7pPr marL="2971800" indent="-228600" algn="l" defTabSz="914400" rtl="0" eaLnBrk="1" fontAlgn="base" latinLnBrk="0" hangingPunct="1">
              <a:spcBef>
                <a:spcPct val="0"/>
              </a:spcBef>
              <a:spcAft>
                <a:spcPct val="0"/>
              </a:spcAft>
              <a:defRPr kumimoji="1" sz="2400" kern="1200">
                <a:solidFill>
                  <a:schemeClr val="tx1"/>
                </a:solidFill>
                <a:latin typeface="Arial" charset="0"/>
                <a:ea typeface="宋体" charset="0"/>
                <a:cs typeface="+mn-cs"/>
              </a:defRPr>
            </a:lvl7pPr>
            <a:lvl8pPr marL="3429000" indent="-228600" algn="l" defTabSz="914400" rtl="0" eaLnBrk="1" fontAlgn="base" latinLnBrk="0" hangingPunct="1">
              <a:spcBef>
                <a:spcPct val="0"/>
              </a:spcBef>
              <a:spcAft>
                <a:spcPct val="0"/>
              </a:spcAft>
              <a:defRPr kumimoji="1" sz="2400" kern="1200">
                <a:solidFill>
                  <a:schemeClr val="tx1"/>
                </a:solidFill>
                <a:latin typeface="Arial" charset="0"/>
                <a:ea typeface="宋体" charset="0"/>
                <a:cs typeface="+mn-cs"/>
              </a:defRPr>
            </a:lvl8pPr>
            <a:lvl9pPr marL="3886200" indent="-228600" algn="l" defTabSz="914400" rtl="0" eaLnBrk="1" fontAlgn="base" latinLnBrk="0" hangingPunct="1">
              <a:spcBef>
                <a:spcPct val="0"/>
              </a:spcBef>
              <a:spcAft>
                <a:spcPct val="0"/>
              </a:spcAft>
              <a:defRPr kumimoji="1" sz="2400" kern="1200">
                <a:solidFill>
                  <a:schemeClr val="tx1"/>
                </a:solidFill>
                <a:latin typeface="Arial" charset="0"/>
                <a:ea typeface="宋体" charset="0"/>
                <a:cs typeface="+mn-cs"/>
              </a:defRPr>
            </a:lvl9pPr>
          </a:lstStyle>
          <a:p>
            <a:pPr algn="l"/>
            <a:fld id="{28703CA2-3F05-064F-A158-E0661BECFC9B}" type="slidenum">
              <a:rPr kumimoji="0" lang="en-US" altLang="zh-CN" sz="900" smtClean="0">
                <a:solidFill>
                  <a:srgbClr val="4D5E68"/>
                </a:solidFill>
                <a:latin typeface="Impact" charset="0"/>
              </a:rPr>
              <a:pPr algn="l"/>
              <a:t>26</a:t>
            </a:fld>
            <a:endParaRPr kumimoji="0" lang="en-US" altLang="zh-CN" sz="900" dirty="0">
              <a:solidFill>
                <a:srgbClr val="4D5E68"/>
              </a:solidFill>
              <a:latin typeface="Impact" charset="0"/>
            </a:endParaRPr>
          </a:p>
        </p:txBody>
      </p:sp>
      <p:sp>
        <p:nvSpPr>
          <p:cNvPr id="13" name="文本框 12">
            <a:extLst>
              <a:ext uri="{FF2B5EF4-FFF2-40B4-BE49-F238E27FC236}">
                <a16:creationId xmlns:a16="http://schemas.microsoft.com/office/drawing/2014/main" id="{B6C51EF0-2702-0740-A019-0DE1FAFDAA65}"/>
              </a:ext>
            </a:extLst>
          </p:cNvPr>
          <p:cNvSpPr txBox="1">
            <a:spLocks noChangeArrowheads="1"/>
          </p:cNvSpPr>
          <p:nvPr/>
        </p:nvSpPr>
        <p:spPr bwMode="auto">
          <a:xfrm>
            <a:off x="9586" y="1424525"/>
            <a:ext cx="7544245" cy="400110"/>
          </a:xfrm>
          <a:prstGeom prst="rect">
            <a:avLst/>
          </a:prstGeom>
          <a:noFill/>
          <a:ln w="9525">
            <a:noFill/>
            <a:miter lim="800000"/>
            <a:headEnd/>
            <a:tailEnd/>
          </a:ln>
        </p:spPr>
        <p:txBody>
          <a:bodyPr wrap="none">
            <a:spAutoFit/>
          </a:bodyPr>
          <a:lstStyle/>
          <a:p>
            <a:r>
              <a:rPr kumimoji="1" lang="en-US" altLang="zh-CN" sz="2000" dirty="0">
                <a:solidFill>
                  <a:srgbClr val="0000FF"/>
                </a:solidFill>
              </a:rPr>
              <a:t>First</a:t>
            </a:r>
            <a:r>
              <a:rPr kumimoji="1" lang="zh-CN" altLang="en-US" sz="2000" dirty="0">
                <a:solidFill>
                  <a:srgbClr val="0000FF"/>
                </a:solidFill>
              </a:rPr>
              <a:t> </a:t>
            </a:r>
            <a:r>
              <a:rPr kumimoji="1" lang="en-US" altLang="zh-CN" sz="2000" dirty="0">
                <a:solidFill>
                  <a:srgbClr val="0000FF"/>
                </a:solidFill>
              </a:rPr>
              <a:t>diffraction</a:t>
            </a:r>
            <a:r>
              <a:rPr kumimoji="1" lang="zh-CN" altLang="en-US" sz="2000" dirty="0">
                <a:solidFill>
                  <a:srgbClr val="0000FF"/>
                </a:solidFill>
              </a:rPr>
              <a:t> </a:t>
            </a:r>
            <a:r>
              <a:rPr kumimoji="1" lang="en-US" altLang="zh-CN" sz="2000" dirty="0">
                <a:solidFill>
                  <a:srgbClr val="0000FF"/>
                </a:solidFill>
              </a:rPr>
              <a:t>pattern</a:t>
            </a:r>
            <a:r>
              <a:rPr kumimoji="1" lang="zh-CN" altLang="en-US" sz="2000" dirty="0">
                <a:solidFill>
                  <a:srgbClr val="0000FF"/>
                </a:solidFill>
              </a:rPr>
              <a:t>      </a:t>
            </a:r>
            <a:r>
              <a:rPr kumimoji="1" lang="en-US" altLang="zh-CN" sz="2000" dirty="0">
                <a:solidFill>
                  <a:srgbClr val="0000FF"/>
                </a:solidFill>
              </a:rPr>
              <a:t>First</a:t>
            </a:r>
            <a:r>
              <a:rPr kumimoji="1" lang="zh-CN" altLang="en-US" sz="2000" dirty="0">
                <a:solidFill>
                  <a:srgbClr val="0000FF"/>
                </a:solidFill>
              </a:rPr>
              <a:t> </a:t>
            </a:r>
            <a:r>
              <a:rPr kumimoji="1" lang="en-US" altLang="zh-CN" sz="2000" dirty="0">
                <a:solidFill>
                  <a:srgbClr val="0000FF"/>
                </a:solidFill>
              </a:rPr>
              <a:t>scientific</a:t>
            </a:r>
            <a:r>
              <a:rPr kumimoji="1" lang="zh-CN" altLang="en-US" sz="2000" dirty="0">
                <a:solidFill>
                  <a:srgbClr val="0000FF"/>
                </a:solidFill>
              </a:rPr>
              <a:t> </a:t>
            </a:r>
            <a:r>
              <a:rPr kumimoji="1" lang="en-US" altLang="zh-CN" sz="2000" dirty="0">
                <a:solidFill>
                  <a:srgbClr val="0000FF"/>
                </a:solidFill>
              </a:rPr>
              <a:t>paper</a:t>
            </a:r>
            <a:r>
              <a:rPr kumimoji="1" lang="zh-CN" altLang="en-US" sz="2000" dirty="0">
                <a:solidFill>
                  <a:srgbClr val="0000FF"/>
                </a:solidFill>
              </a:rPr>
              <a:t>      </a:t>
            </a:r>
            <a:r>
              <a:rPr kumimoji="1" lang="en-US" altLang="zh-CN" sz="2000" dirty="0">
                <a:solidFill>
                  <a:srgbClr val="0000FF"/>
                </a:solidFill>
              </a:rPr>
              <a:t>Open</a:t>
            </a:r>
            <a:r>
              <a:rPr kumimoji="1" lang="zh-CN" altLang="en-US" sz="2000" dirty="0">
                <a:solidFill>
                  <a:srgbClr val="0000FF"/>
                </a:solidFill>
              </a:rPr>
              <a:t> </a:t>
            </a:r>
            <a:r>
              <a:rPr kumimoji="1" lang="en-US" altLang="zh-CN" sz="2000" dirty="0">
                <a:solidFill>
                  <a:srgbClr val="0000FF"/>
                </a:solidFill>
              </a:rPr>
              <a:t>to</a:t>
            </a:r>
            <a:r>
              <a:rPr kumimoji="1" lang="zh-CN" altLang="en-US" sz="2000" dirty="0">
                <a:solidFill>
                  <a:srgbClr val="0000FF"/>
                </a:solidFill>
              </a:rPr>
              <a:t> </a:t>
            </a:r>
            <a:r>
              <a:rPr kumimoji="1" lang="en-US" altLang="zh-CN" sz="2000" dirty="0">
                <a:solidFill>
                  <a:srgbClr val="0000FF"/>
                </a:solidFill>
              </a:rPr>
              <a:t>user</a:t>
            </a:r>
            <a:r>
              <a:rPr kumimoji="1" lang="zh-CN" altLang="en-US" sz="2000" dirty="0">
                <a:solidFill>
                  <a:srgbClr val="0000FF"/>
                </a:solidFill>
              </a:rPr>
              <a:t> </a:t>
            </a:r>
          </a:p>
        </p:txBody>
      </p:sp>
      <p:cxnSp>
        <p:nvCxnSpPr>
          <p:cNvPr id="16" name="直线箭头连接符 15">
            <a:extLst>
              <a:ext uri="{FF2B5EF4-FFF2-40B4-BE49-F238E27FC236}">
                <a16:creationId xmlns:a16="http://schemas.microsoft.com/office/drawing/2014/main" id="{0BCA203F-7130-FC4F-A409-7A5882FDCA8D}"/>
              </a:ext>
            </a:extLst>
          </p:cNvPr>
          <p:cNvCxnSpPr>
            <a:cxnSpLocks noChangeShapeType="1"/>
          </p:cNvCxnSpPr>
          <p:nvPr/>
        </p:nvCxnSpPr>
        <p:spPr bwMode="auto">
          <a:xfrm flipH="1">
            <a:off x="2699792" y="2074168"/>
            <a:ext cx="1368152" cy="2362944"/>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17" name="直线箭头连接符 18">
            <a:extLst>
              <a:ext uri="{FF2B5EF4-FFF2-40B4-BE49-F238E27FC236}">
                <a16:creationId xmlns:a16="http://schemas.microsoft.com/office/drawing/2014/main" id="{27E77718-03FF-AC42-B5E5-FF7D3221EA41}"/>
              </a:ext>
            </a:extLst>
          </p:cNvPr>
          <p:cNvCxnSpPr>
            <a:cxnSpLocks noChangeShapeType="1"/>
          </p:cNvCxnSpPr>
          <p:nvPr/>
        </p:nvCxnSpPr>
        <p:spPr bwMode="auto">
          <a:xfrm flipV="1">
            <a:off x="1868319" y="4894075"/>
            <a:ext cx="1685843" cy="1235262"/>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18" name="直线箭头连接符 23">
            <a:extLst>
              <a:ext uri="{FF2B5EF4-FFF2-40B4-BE49-F238E27FC236}">
                <a16:creationId xmlns:a16="http://schemas.microsoft.com/office/drawing/2014/main" id="{A1ED8A71-E339-9F43-B58C-E57EF6D9522E}"/>
              </a:ext>
            </a:extLst>
          </p:cNvPr>
          <p:cNvCxnSpPr>
            <a:cxnSpLocks noChangeShapeType="1"/>
          </p:cNvCxnSpPr>
          <p:nvPr/>
        </p:nvCxnSpPr>
        <p:spPr bwMode="auto">
          <a:xfrm flipH="1">
            <a:off x="4283968" y="2074168"/>
            <a:ext cx="1750303" cy="2362944"/>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19" name="直线箭头连接符 28">
            <a:extLst>
              <a:ext uri="{FF2B5EF4-FFF2-40B4-BE49-F238E27FC236}">
                <a16:creationId xmlns:a16="http://schemas.microsoft.com/office/drawing/2014/main" id="{0CFFFA09-7C84-8B48-8170-04FF32FECA70}"/>
              </a:ext>
            </a:extLst>
          </p:cNvPr>
          <p:cNvCxnSpPr>
            <a:cxnSpLocks noChangeShapeType="1"/>
          </p:cNvCxnSpPr>
          <p:nvPr/>
        </p:nvCxnSpPr>
        <p:spPr bwMode="auto">
          <a:xfrm flipV="1">
            <a:off x="7629922" y="3140968"/>
            <a:ext cx="326628" cy="3125667"/>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20" name="文本框 4">
            <a:extLst>
              <a:ext uri="{FF2B5EF4-FFF2-40B4-BE49-F238E27FC236}">
                <a16:creationId xmlns:a16="http://schemas.microsoft.com/office/drawing/2014/main" id="{EFE706B6-6915-8A49-9569-5E948DDB6E3D}"/>
              </a:ext>
            </a:extLst>
          </p:cNvPr>
          <p:cNvSpPr txBox="1"/>
          <p:nvPr/>
        </p:nvSpPr>
        <p:spPr>
          <a:xfrm>
            <a:off x="391003" y="6168957"/>
            <a:ext cx="10112295" cy="400110"/>
          </a:xfrm>
          <a:prstGeom prst="rect">
            <a:avLst/>
          </a:prstGeom>
          <a:noFill/>
        </p:spPr>
        <p:txBody>
          <a:bodyPr wrap="square" rtlCol="0">
            <a:spAutoFit/>
          </a:bodyPr>
          <a:lstStyle/>
          <a:p>
            <a:r>
              <a:rPr kumimoji="1" lang="en-US" altLang="zh-CN" sz="2000" dirty="0">
                <a:solidFill>
                  <a:srgbClr val="0000FF"/>
                </a:solidFill>
              </a:rPr>
              <a:t>Beam availability</a:t>
            </a:r>
            <a:r>
              <a:rPr kumimoji="1" lang="zh-CN" altLang="en-US" sz="2000" dirty="0">
                <a:solidFill>
                  <a:srgbClr val="0000FF"/>
                </a:solidFill>
              </a:rPr>
              <a:t> </a:t>
            </a:r>
            <a:r>
              <a:rPr kumimoji="1" lang="en-US" altLang="zh-CN" sz="2000" dirty="0">
                <a:solidFill>
                  <a:srgbClr val="0000FF"/>
                </a:solidFill>
              </a:rPr>
              <a:t>&gt;</a:t>
            </a:r>
            <a:r>
              <a:rPr kumimoji="1" lang="zh-CN" altLang="en-US" sz="2000" dirty="0">
                <a:solidFill>
                  <a:srgbClr val="0000FF"/>
                </a:solidFill>
              </a:rPr>
              <a:t> </a:t>
            </a:r>
            <a:r>
              <a:rPr kumimoji="1" lang="en-US" altLang="zh-CN" sz="2000" dirty="0">
                <a:solidFill>
                  <a:srgbClr val="0000FF"/>
                </a:solidFill>
              </a:rPr>
              <a:t>90%</a:t>
            </a:r>
            <a:r>
              <a:rPr kumimoji="1" lang="zh-CN" altLang="en-US" sz="2000" dirty="0">
                <a:solidFill>
                  <a:srgbClr val="0000FF"/>
                </a:solidFill>
              </a:rPr>
              <a:t>            </a:t>
            </a:r>
            <a:r>
              <a:rPr kumimoji="1" lang="en-US" altLang="zh-CN" sz="2000" dirty="0">
                <a:solidFill>
                  <a:srgbClr val="0000FF"/>
                </a:solidFill>
              </a:rPr>
              <a:t>3858</a:t>
            </a:r>
            <a:r>
              <a:rPr kumimoji="1" lang="zh-CN" altLang="en-US" sz="2000" dirty="0">
                <a:solidFill>
                  <a:srgbClr val="0000FF"/>
                </a:solidFill>
              </a:rPr>
              <a:t> </a:t>
            </a:r>
            <a:r>
              <a:rPr kumimoji="1" lang="en-US" altLang="zh-CN" sz="2000" dirty="0">
                <a:solidFill>
                  <a:srgbClr val="0000FF"/>
                </a:solidFill>
              </a:rPr>
              <a:t>hour</a:t>
            </a:r>
            <a:r>
              <a:rPr kumimoji="1" lang="zh-CN" altLang="en-US" sz="2000" dirty="0">
                <a:solidFill>
                  <a:srgbClr val="0000FF"/>
                </a:solidFill>
              </a:rPr>
              <a:t> </a:t>
            </a:r>
            <a:r>
              <a:rPr kumimoji="1" lang="en-US" altLang="zh-CN" sz="2000" dirty="0">
                <a:solidFill>
                  <a:srgbClr val="0000FF"/>
                </a:solidFill>
              </a:rPr>
              <a:t>this</a:t>
            </a:r>
            <a:r>
              <a:rPr kumimoji="1" lang="zh-CN" altLang="en-US" sz="2000" dirty="0">
                <a:solidFill>
                  <a:srgbClr val="0000FF"/>
                </a:solidFill>
              </a:rPr>
              <a:t> </a:t>
            </a:r>
            <a:r>
              <a:rPr kumimoji="1" lang="en-US" altLang="zh-CN" sz="2000" dirty="0">
                <a:solidFill>
                  <a:srgbClr val="0000FF"/>
                </a:solidFill>
              </a:rPr>
              <a:t>year</a:t>
            </a:r>
            <a:r>
              <a:rPr kumimoji="1" lang="zh-CN" altLang="en-US" sz="2000" dirty="0">
                <a:solidFill>
                  <a:srgbClr val="0000FF"/>
                </a:solidFill>
              </a:rPr>
              <a:t>       </a:t>
            </a:r>
            <a:r>
              <a:rPr kumimoji="1" lang="en-US" altLang="zh-CN" sz="2000" dirty="0">
                <a:solidFill>
                  <a:srgbClr val="0000FF"/>
                </a:solidFill>
              </a:rPr>
              <a:t>Beam</a:t>
            </a:r>
            <a:r>
              <a:rPr kumimoji="1" lang="zh-CN" altLang="en-US" sz="2000" dirty="0">
                <a:solidFill>
                  <a:srgbClr val="0000FF"/>
                </a:solidFill>
              </a:rPr>
              <a:t> </a:t>
            </a:r>
            <a:r>
              <a:rPr kumimoji="1" lang="en-US" altLang="zh-CN" sz="2000" dirty="0">
                <a:solidFill>
                  <a:srgbClr val="0000FF"/>
                </a:solidFill>
              </a:rPr>
              <a:t>power</a:t>
            </a:r>
            <a:r>
              <a:rPr kumimoji="1" lang="zh-CN" altLang="en-US" sz="2000" dirty="0">
                <a:solidFill>
                  <a:srgbClr val="0000FF"/>
                </a:solidFill>
              </a:rPr>
              <a:t> </a:t>
            </a:r>
            <a:r>
              <a:rPr kumimoji="1" lang="en-US" altLang="zh-CN" sz="2000" dirty="0">
                <a:solidFill>
                  <a:srgbClr val="0000FF"/>
                </a:solidFill>
              </a:rPr>
              <a:t>80kW</a:t>
            </a:r>
          </a:p>
        </p:txBody>
      </p:sp>
      <p:cxnSp>
        <p:nvCxnSpPr>
          <p:cNvPr id="23" name="直线箭头连接符 28">
            <a:extLst>
              <a:ext uri="{FF2B5EF4-FFF2-40B4-BE49-F238E27FC236}">
                <a16:creationId xmlns:a16="http://schemas.microsoft.com/office/drawing/2014/main" id="{EEF37C37-A2B6-A341-8357-65B2A120A0E5}"/>
              </a:ext>
            </a:extLst>
          </p:cNvPr>
          <p:cNvCxnSpPr>
            <a:cxnSpLocks noChangeShapeType="1"/>
          </p:cNvCxnSpPr>
          <p:nvPr/>
        </p:nvCxnSpPr>
        <p:spPr bwMode="auto">
          <a:xfrm flipV="1">
            <a:off x="4860032" y="4937219"/>
            <a:ext cx="1174238" cy="1192118"/>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1" name="直线箭头连接符 20">
            <a:extLst>
              <a:ext uri="{FF2B5EF4-FFF2-40B4-BE49-F238E27FC236}">
                <a16:creationId xmlns:a16="http://schemas.microsoft.com/office/drawing/2014/main" id="{C190CE9F-F7CF-A243-AE95-BA354C5E3F9E}"/>
              </a:ext>
            </a:extLst>
          </p:cNvPr>
          <p:cNvCxnSpPr>
            <a:cxnSpLocks noChangeShapeType="1"/>
          </p:cNvCxnSpPr>
          <p:nvPr/>
        </p:nvCxnSpPr>
        <p:spPr bwMode="auto">
          <a:xfrm flipH="1">
            <a:off x="507190" y="2074168"/>
            <a:ext cx="700784" cy="2905554"/>
          </a:xfrm>
          <a:prstGeom prst="straightConnector1">
            <a:avLst/>
          </a:prstGeom>
          <a:noFill/>
          <a:ln w="381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9" name="直线箭头连接符 28">
            <a:extLst>
              <a:ext uri="{FF2B5EF4-FFF2-40B4-BE49-F238E27FC236}">
                <a16:creationId xmlns:a16="http://schemas.microsoft.com/office/drawing/2014/main" id="{CB36D489-4E8E-7D43-A3F8-407C5CFE2D49}"/>
              </a:ext>
            </a:extLst>
          </p:cNvPr>
          <p:cNvCxnSpPr>
            <a:cxnSpLocks noChangeShapeType="1"/>
          </p:cNvCxnSpPr>
          <p:nvPr/>
        </p:nvCxnSpPr>
        <p:spPr bwMode="auto">
          <a:xfrm>
            <a:off x="5220072" y="4979722"/>
            <a:ext cx="3330203" cy="0"/>
          </a:xfrm>
          <a:prstGeom prst="straightConnector1">
            <a:avLst/>
          </a:prstGeom>
          <a:noFill/>
          <a:ln w="38100">
            <a:solidFill>
              <a:srgbClr val="FF0000"/>
            </a:solidFill>
            <a:round/>
            <a:headEnd/>
            <a:tailEnd type="none"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270795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27</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342900" lvl="0" indent="-342900" algn="l" fontAlgn="auto">
              <a:lnSpc>
                <a:spcPct val="130000"/>
              </a:lnSpc>
              <a:spcAft>
                <a:spcPts val="0"/>
              </a:spcAft>
              <a:defRPr/>
            </a:pPr>
            <a:r>
              <a:rPr lang="en-US" altLang="zh-CN" sz="3200" b="1" dirty="0">
                <a:solidFill>
                  <a:srgbClr val="0432FF"/>
                </a:solidFill>
                <a:latin typeface="Arial" pitchFamily="34" charset="0"/>
                <a:ea typeface="宋体" pitchFamily="2" charset="-122"/>
                <a:cs typeface="+mn-cs"/>
              </a:rPr>
              <a:t>Running Scheme in 2019</a:t>
            </a:r>
            <a:endParaRPr lang="zh-CN" altLang="en-US" sz="3200" b="1" dirty="0">
              <a:solidFill>
                <a:srgbClr val="0432FF"/>
              </a:solidFill>
              <a:latin typeface="Arial" pitchFamily="34" charset="0"/>
              <a:ea typeface="宋体" pitchFamily="2" charset="-122"/>
              <a:cs typeface="+mn-cs"/>
            </a:endParaRPr>
          </a:p>
        </p:txBody>
      </p:sp>
      <p:graphicFrame>
        <p:nvGraphicFramePr>
          <p:cNvPr id="10" name="表格 9">
            <a:extLst>
              <a:ext uri="{FF2B5EF4-FFF2-40B4-BE49-F238E27FC236}">
                <a16:creationId xmlns:a16="http://schemas.microsoft.com/office/drawing/2014/main" id="{2D1B2E9B-0505-804D-B54A-5B107B676DD1}"/>
              </a:ext>
            </a:extLst>
          </p:cNvPr>
          <p:cNvGraphicFramePr>
            <a:graphicFrameLocks noGrp="1"/>
          </p:cNvGraphicFramePr>
          <p:nvPr/>
        </p:nvGraphicFramePr>
        <p:xfrm>
          <a:off x="214282" y="1382921"/>
          <a:ext cx="8715436" cy="4151911"/>
        </p:xfrm>
        <a:graphic>
          <a:graphicData uri="http://schemas.openxmlformats.org/drawingml/2006/table">
            <a:tbl>
              <a:tblPr firstRow="1" bandRow="1">
                <a:tableStyleId>{93296810-A885-4BE3-A3E7-6D5BEEA58F35}</a:tableStyleId>
              </a:tblPr>
              <a:tblGrid>
                <a:gridCol w="1285884">
                  <a:extLst>
                    <a:ext uri="{9D8B030D-6E8A-4147-A177-3AD203B41FA5}">
                      <a16:colId xmlns:a16="http://schemas.microsoft.com/office/drawing/2014/main" val="20000"/>
                    </a:ext>
                  </a:extLst>
                </a:gridCol>
                <a:gridCol w="1069640">
                  <a:extLst>
                    <a:ext uri="{9D8B030D-6E8A-4147-A177-3AD203B41FA5}">
                      <a16:colId xmlns:a16="http://schemas.microsoft.com/office/drawing/2014/main" val="20001"/>
                    </a:ext>
                  </a:extLst>
                </a:gridCol>
                <a:gridCol w="1144938">
                  <a:extLst>
                    <a:ext uri="{9D8B030D-6E8A-4147-A177-3AD203B41FA5}">
                      <a16:colId xmlns:a16="http://schemas.microsoft.com/office/drawing/2014/main" val="20002"/>
                    </a:ext>
                  </a:extLst>
                </a:gridCol>
                <a:gridCol w="1571636">
                  <a:extLst>
                    <a:ext uri="{9D8B030D-6E8A-4147-A177-3AD203B41FA5}">
                      <a16:colId xmlns:a16="http://schemas.microsoft.com/office/drawing/2014/main" val="20003"/>
                    </a:ext>
                  </a:extLst>
                </a:gridCol>
                <a:gridCol w="1143008">
                  <a:extLst>
                    <a:ext uri="{9D8B030D-6E8A-4147-A177-3AD203B41FA5}">
                      <a16:colId xmlns:a16="http://schemas.microsoft.com/office/drawing/2014/main" val="20004"/>
                    </a:ext>
                  </a:extLst>
                </a:gridCol>
                <a:gridCol w="969240">
                  <a:extLst>
                    <a:ext uri="{9D8B030D-6E8A-4147-A177-3AD203B41FA5}">
                      <a16:colId xmlns:a16="http://schemas.microsoft.com/office/drawing/2014/main" val="20005"/>
                    </a:ext>
                  </a:extLst>
                </a:gridCol>
                <a:gridCol w="1531090">
                  <a:extLst>
                    <a:ext uri="{9D8B030D-6E8A-4147-A177-3AD203B41FA5}">
                      <a16:colId xmlns:a16="http://schemas.microsoft.com/office/drawing/2014/main" val="20006"/>
                    </a:ext>
                  </a:extLst>
                </a:gridCol>
              </a:tblGrid>
              <a:tr h="325312">
                <a:tc rowSpan="2">
                  <a:txBody>
                    <a:bodyPr/>
                    <a:lstStyle/>
                    <a:p>
                      <a:pPr algn="ctr">
                        <a:lnSpc>
                          <a:spcPct val="200000"/>
                        </a:lnSpc>
                      </a:pPr>
                      <a:r>
                        <a:rPr lang="en-US" altLang="zh-CN" sz="1400" dirty="0"/>
                        <a:t>System /Instrument</a:t>
                      </a:r>
                      <a:endParaRPr lang="zh-CN" altLang="en-US" sz="1400" dirty="0"/>
                    </a:p>
                  </a:txBody>
                  <a:tcPr/>
                </a:tc>
                <a:tc rowSpan="2">
                  <a:txBody>
                    <a:bodyPr/>
                    <a:lstStyle/>
                    <a:p>
                      <a:pPr algn="ctr"/>
                      <a:r>
                        <a:rPr lang="en-US" altLang="zh-CN" sz="1400" baseline="0" dirty="0"/>
                        <a:t>Planed Hour</a:t>
                      </a:r>
                      <a:endParaRPr lang="zh-CN" altLang="en-US" sz="1400" dirty="0"/>
                    </a:p>
                  </a:txBody>
                  <a:tcPr anchor="ctr"/>
                </a:tc>
                <a:tc gridSpan="4">
                  <a:txBody>
                    <a:bodyPr/>
                    <a:lstStyle/>
                    <a:p>
                      <a:pPr algn="ctr"/>
                      <a:r>
                        <a:rPr lang="en-US" altLang="zh-CN" sz="1400" baseline="0" dirty="0"/>
                        <a:t>Included Hour</a:t>
                      </a:r>
                      <a:endParaRPr lang="zh-CN" altLang="en-US" sz="1400" dirty="0"/>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algn="ctr"/>
                      <a:r>
                        <a:rPr lang="en-US" altLang="zh-CN" sz="1200" dirty="0"/>
                        <a:t>Running Data of Similar International Advanced Facilities</a:t>
                      </a:r>
                      <a:endParaRPr lang="zh-CN" altLang="en-US" sz="1200" dirty="0"/>
                    </a:p>
                  </a:txBody>
                  <a:tcPr/>
                </a:tc>
                <a:extLst>
                  <a:ext uri="{0D108BD9-81ED-4DB2-BD59-A6C34878D82A}">
                    <a16:rowId xmlns:a16="http://schemas.microsoft.com/office/drawing/2014/main" val="10000"/>
                  </a:ext>
                </a:extLst>
              </a:tr>
              <a:tr h="325312">
                <a:tc vMerge="1">
                  <a:txBody>
                    <a:bodyPr/>
                    <a:lstStyle/>
                    <a:p>
                      <a:endParaRPr lang="zh-CN" altLang="en-US"/>
                    </a:p>
                  </a:txBody>
                  <a:tcPr/>
                </a:tc>
                <a:tc vMerge="1">
                  <a:txBody>
                    <a:bodyPr/>
                    <a:lstStyle/>
                    <a:p>
                      <a:endParaRPr lang="zh-CN" altLang="en-US"/>
                    </a:p>
                  </a:txBody>
                  <a:tcPr/>
                </a:tc>
                <a:tc>
                  <a:txBody>
                    <a:bodyPr/>
                    <a:lstStyle/>
                    <a:p>
                      <a:pPr algn="ctr"/>
                      <a:r>
                        <a:rPr lang="en-US" altLang="zh-CN" sz="1200" dirty="0"/>
                        <a:t>Preparation</a:t>
                      </a:r>
                      <a:endParaRPr lang="zh-CN" altLang="en-US" sz="1200" dirty="0"/>
                    </a:p>
                  </a:txBody>
                  <a:tcPr/>
                </a:tc>
                <a:tc>
                  <a:txBody>
                    <a:bodyPr/>
                    <a:lstStyle/>
                    <a:p>
                      <a:pPr algn="ctr"/>
                      <a:r>
                        <a:rPr lang="en-US" altLang="zh-CN" sz="1200" baseline="0" dirty="0"/>
                        <a:t>Beam Time(for User Experiments)</a:t>
                      </a:r>
                      <a:endParaRPr lang="zh-CN" altLang="en-US" sz="1200" dirty="0"/>
                    </a:p>
                  </a:txBody>
                  <a:tcPr/>
                </a:tc>
                <a:tc>
                  <a:txBody>
                    <a:bodyPr/>
                    <a:lstStyle/>
                    <a:p>
                      <a:pPr algn="ctr"/>
                      <a:r>
                        <a:rPr lang="en-US" altLang="zh-CN" sz="1200" dirty="0"/>
                        <a:t>Instrument Development</a:t>
                      </a:r>
                      <a:endParaRPr lang="zh-CN" altLang="en-US" sz="1200" dirty="0"/>
                    </a:p>
                  </a:txBody>
                  <a:tcPr/>
                </a:tc>
                <a:tc>
                  <a:txBody>
                    <a:bodyPr/>
                    <a:lstStyle/>
                    <a:p>
                      <a:pPr algn="ctr"/>
                      <a:r>
                        <a:rPr lang="en-US" altLang="zh-CN" sz="1200" dirty="0"/>
                        <a:t>Downtime</a:t>
                      </a:r>
                      <a:endParaRPr lang="zh-CN" altLang="en-US" sz="1200" dirty="0"/>
                    </a:p>
                  </a:txBody>
                  <a:tcPr/>
                </a:tc>
                <a:tc vMerge="1">
                  <a:txBody>
                    <a:bodyPr/>
                    <a:lstStyle/>
                    <a:p>
                      <a:pPr algn="ctr"/>
                      <a:endParaRPr lang="zh-CN" altLang="en-US" sz="1400" dirty="0"/>
                    </a:p>
                  </a:txBody>
                  <a:tcPr/>
                </a:tc>
                <a:extLst>
                  <a:ext uri="{0D108BD9-81ED-4DB2-BD59-A6C34878D82A}">
                    <a16:rowId xmlns:a16="http://schemas.microsoft.com/office/drawing/2014/main" val="10001"/>
                  </a:ext>
                </a:extLst>
              </a:tr>
              <a:tr h="535533">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Accelerator</a:t>
                      </a:r>
                      <a:endParaRPr lang="zh-CN" altLang="en-US" sz="1400" dirty="0">
                        <a:solidFill>
                          <a:schemeClr val="tx1"/>
                        </a:solidFill>
                      </a:endParaRPr>
                    </a:p>
                  </a:txBody>
                  <a:tcPr/>
                </a:tc>
                <a:tc>
                  <a:txBody>
                    <a:bodyPr/>
                    <a:lstStyle/>
                    <a:p>
                      <a:pPr algn="ctr">
                        <a:lnSpc>
                          <a:spcPct val="150000"/>
                        </a:lnSpc>
                      </a:pPr>
                      <a:r>
                        <a:rPr lang="en-US" altLang="zh-CN" sz="1400" b="1" dirty="0"/>
                        <a:t>6000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400</a:t>
                      </a:r>
                      <a:endParaRPr lang="zh-CN" altLang="en-US" sz="1400" b="1" dirty="0"/>
                    </a:p>
                  </a:txBody>
                  <a:tcPr/>
                </a:tc>
                <a:tc>
                  <a:txBody>
                    <a:bodyPr/>
                    <a:lstStyle/>
                    <a:p>
                      <a:pPr algn="ctr">
                        <a:lnSpc>
                          <a:spcPct val="150000"/>
                        </a:lnSpc>
                      </a:pPr>
                      <a:r>
                        <a:rPr lang="en-US" altLang="zh-CN" sz="1400" b="1" dirty="0"/>
                        <a:t>5900</a:t>
                      </a:r>
                      <a:endParaRPr lang="zh-CN" altLang="en-US" sz="1400" b="1" dirty="0"/>
                    </a:p>
                  </a:txBody>
                  <a:tcPr/>
                </a:tc>
                <a:extLst>
                  <a:ext uri="{0D108BD9-81ED-4DB2-BD59-A6C34878D82A}">
                    <a16:rowId xmlns:a16="http://schemas.microsoft.com/office/drawing/2014/main" val="10002"/>
                  </a:ext>
                </a:extLst>
              </a:tr>
              <a:tr h="535533">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Target</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5600</a:t>
                      </a:r>
                      <a:endParaRPr lang="zh-CN" altLang="en-US" sz="1400" b="1" dirty="0"/>
                    </a:p>
                  </a:txBody>
                  <a:tcPr/>
                </a:tc>
                <a:tc>
                  <a:txBody>
                    <a:bodyPr/>
                    <a:lstStyle/>
                    <a:p>
                      <a:pPr algn="ctr">
                        <a:lnSpc>
                          <a:spcPct val="150000"/>
                        </a:lnSpc>
                      </a:pPr>
                      <a:r>
                        <a:rPr lang="en-US" altLang="zh-CN" sz="1400" b="1" dirty="0"/>
                        <a:t>1000</a:t>
                      </a:r>
                      <a:endParaRPr lang="zh-CN" altLang="en-US" sz="1400" b="1" dirty="0"/>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200</a:t>
                      </a:r>
                      <a:endParaRPr lang="zh-CN" altLang="en-US" sz="1400" b="1" dirty="0"/>
                    </a:p>
                  </a:txBody>
                  <a:tcPr/>
                </a:tc>
                <a:tc>
                  <a:txBody>
                    <a:bodyPr/>
                    <a:lstStyle/>
                    <a:p>
                      <a:pPr algn="ctr">
                        <a:lnSpc>
                          <a:spcPct val="150000"/>
                        </a:lnSpc>
                      </a:pPr>
                      <a:r>
                        <a:rPr lang="en-US" altLang="zh-CN" sz="1400" b="1" dirty="0"/>
                        <a:t>3980</a:t>
                      </a:r>
                      <a:endParaRPr lang="zh-CN" altLang="en-US" sz="1400" b="1" dirty="0"/>
                    </a:p>
                  </a:txBody>
                  <a:tcPr/>
                </a:tc>
                <a:extLst>
                  <a:ext uri="{0D108BD9-81ED-4DB2-BD59-A6C34878D82A}">
                    <a16:rowId xmlns:a16="http://schemas.microsoft.com/office/drawing/2014/main" val="10003"/>
                  </a:ext>
                </a:extLst>
              </a:tr>
              <a:tr h="529366">
                <a:tc>
                  <a:txBody>
                    <a:bodyPr/>
                    <a:lstStyle/>
                    <a:p>
                      <a:pPr algn="l">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Instruments</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4"/>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GPPD</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2800</a:t>
                      </a:r>
                      <a:endParaRPr lang="zh-CN" altLang="en-US" sz="1400" b="1" dirty="0"/>
                    </a:p>
                  </a:txBody>
                  <a:tcPr/>
                </a:tc>
                <a:tc>
                  <a:txBody>
                    <a:bodyPr/>
                    <a:lstStyle/>
                    <a:p>
                      <a:pPr algn="ctr">
                        <a:lnSpc>
                          <a:spcPct val="150000"/>
                        </a:lnSpc>
                      </a:pPr>
                      <a:r>
                        <a:rPr lang="en-US" altLang="zh-CN" sz="1400" b="1" dirty="0"/>
                        <a:t>600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5"/>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MR</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6"/>
                  </a:ext>
                </a:extLst>
              </a:tr>
              <a:tr h="535533">
                <a:tc>
                  <a:txBody>
                    <a:bodyPr/>
                    <a:lstStyle/>
                    <a:p>
                      <a:pPr algn="r">
                        <a:lnSpc>
                          <a:spcPct val="150000"/>
                        </a:lnSpc>
                      </a:pPr>
                      <a:r>
                        <a:rPr kumimoji="1" lang="en-US" altLang="zh-CN"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rPr>
                        <a:t>SANS</a:t>
                      </a:r>
                      <a:endParaRPr kumimoji="1" lang="zh-CN" altLang="en-US" sz="1400" b="1" kern="1200" dirty="0">
                        <a:solidFill>
                          <a:schemeClr val="tx1"/>
                        </a:solidFill>
                        <a:effectLst>
                          <a:outerShdw blurRad="38100" dist="38100" dir="2700000" algn="tl">
                            <a:srgbClr val="C0C0C0"/>
                          </a:outerShdw>
                        </a:effectLst>
                        <a:latin typeface="微软雅黑" pitchFamily="34" charset="-122"/>
                        <a:ea typeface="微软雅黑" pitchFamily="34" charset="-122"/>
                        <a:cs typeface="+mn-cs"/>
                      </a:endParaRPr>
                    </a:p>
                  </a:txBody>
                  <a:tcPr/>
                </a:tc>
                <a:tc>
                  <a:txBody>
                    <a:bodyPr/>
                    <a:lstStyle/>
                    <a:p>
                      <a:pPr algn="ctr">
                        <a:lnSpc>
                          <a:spcPct val="150000"/>
                        </a:lnSpc>
                      </a:pPr>
                      <a:r>
                        <a:rPr lang="en-US" altLang="zh-CN" sz="1400" b="1" dirty="0"/>
                        <a:t>3600</a:t>
                      </a:r>
                      <a:endParaRPr lang="zh-CN" altLang="en-US" sz="1400" b="1" dirty="0"/>
                    </a:p>
                  </a:txBody>
                  <a:tcPr/>
                </a:tc>
                <a:tc>
                  <a:txBody>
                    <a:bodyPr/>
                    <a:lstStyle/>
                    <a:p>
                      <a:pPr algn="ctr">
                        <a:lnSpc>
                          <a:spcPct val="150000"/>
                        </a:lnSpc>
                      </a:pPr>
                      <a:r>
                        <a:rPr lang="en-US" altLang="zh-CN" sz="1400" b="1" dirty="0"/>
                        <a:t>50</a:t>
                      </a:r>
                      <a:endParaRPr lang="zh-CN" altLang="en-US" sz="1400" b="1" dirty="0"/>
                    </a:p>
                  </a:txBody>
                  <a:tcPr/>
                </a:tc>
                <a:tc>
                  <a:txBody>
                    <a:bodyPr/>
                    <a:lstStyle/>
                    <a:p>
                      <a:pPr algn="ctr">
                        <a:lnSpc>
                          <a:spcPct val="150000"/>
                        </a:lnSpc>
                      </a:pPr>
                      <a:r>
                        <a:rPr lang="en-US" altLang="zh-CN" sz="1400" b="1" dirty="0"/>
                        <a:t>2600</a:t>
                      </a:r>
                      <a:endParaRPr lang="zh-CN" altLang="en-US" sz="1400" b="1" dirty="0"/>
                    </a:p>
                  </a:txBody>
                  <a:tcPr/>
                </a:tc>
                <a:tc>
                  <a:txBody>
                    <a:bodyPr/>
                    <a:lstStyle/>
                    <a:p>
                      <a:pPr algn="ctr">
                        <a:lnSpc>
                          <a:spcPct val="150000"/>
                        </a:lnSpc>
                      </a:pPr>
                      <a:r>
                        <a:rPr lang="en-US" altLang="zh-CN" sz="1400" b="1" dirty="0"/>
                        <a:t>800</a:t>
                      </a:r>
                      <a:endParaRPr lang="zh-CN" altLang="en-US" sz="1400" b="1" dirty="0"/>
                    </a:p>
                  </a:txBody>
                  <a:tcPr/>
                </a:tc>
                <a:tc>
                  <a:txBody>
                    <a:bodyPr/>
                    <a:lstStyle/>
                    <a:p>
                      <a:pPr algn="ctr">
                        <a:lnSpc>
                          <a:spcPct val="150000"/>
                        </a:lnSpc>
                      </a:pPr>
                      <a:r>
                        <a:rPr lang="en-US" altLang="zh-CN" sz="1400" b="1" dirty="0"/>
                        <a:t>150</a:t>
                      </a:r>
                      <a:endParaRPr lang="zh-CN" altLang="en-US" sz="1400" b="1" dirty="0"/>
                    </a:p>
                  </a:txBody>
                  <a:tcPr/>
                </a:tc>
                <a:tc>
                  <a:txBody>
                    <a:bodyPr/>
                    <a:lstStyle/>
                    <a:p>
                      <a:pPr algn="ctr">
                        <a:lnSpc>
                          <a:spcPct val="150000"/>
                        </a:lnSpc>
                      </a:pPr>
                      <a:endParaRPr lang="zh-CN" altLang="en-US" sz="1400" b="1" dirty="0"/>
                    </a:p>
                  </a:txBody>
                  <a:tcPr/>
                </a:tc>
                <a:extLst>
                  <a:ext uri="{0D108BD9-81ED-4DB2-BD59-A6C34878D82A}">
                    <a16:rowId xmlns:a16="http://schemas.microsoft.com/office/drawing/2014/main" val="10007"/>
                  </a:ext>
                </a:extLst>
              </a:tr>
            </a:tbl>
          </a:graphicData>
        </a:graphic>
      </p:graphicFrame>
      <p:sp>
        <p:nvSpPr>
          <p:cNvPr id="11" name="矩形 6">
            <a:extLst>
              <a:ext uri="{FF2B5EF4-FFF2-40B4-BE49-F238E27FC236}">
                <a16:creationId xmlns:a16="http://schemas.microsoft.com/office/drawing/2014/main" id="{8ABFE924-767D-024F-B0B6-D98C1C693359}"/>
              </a:ext>
            </a:extLst>
          </p:cNvPr>
          <p:cNvSpPr>
            <a:spLocks noChangeArrowheads="1"/>
          </p:cNvSpPr>
          <p:nvPr/>
        </p:nvSpPr>
        <p:spPr bwMode="auto">
          <a:xfrm>
            <a:off x="394966" y="5761159"/>
            <a:ext cx="8674778" cy="707886"/>
          </a:xfrm>
          <a:prstGeom prst="rect">
            <a:avLst/>
          </a:prstGeom>
          <a:noFill/>
          <a:ln w="9525">
            <a:noFill/>
            <a:miter lim="800000"/>
            <a:headEnd/>
            <a:tailEnd/>
          </a:ln>
        </p:spPr>
        <p:txBody>
          <a:bodyPr wrap="square">
            <a:spAutoFit/>
          </a:bodyPr>
          <a:lstStyle/>
          <a:p>
            <a:pPr algn="l"/>
            <a:r>
              <a:rPr lang="zh-CN" altLang="en-US" sz="2000" b="1" dirty="0"/>
              <a:t>*</a:t>
            </a:r>
            <a:r>
              <a:rPr lang="en-US" altLang="zh-CN" sz="2000" b="1" dirty="0"/>
              <a:t>Running data of  similar international advanced facilities, </a:t>
            </a:r>
            <a:r>
              <a:rPr lang="en-US" altLang="zh-CN" sz="2000" b="1" dirty="0" err="1"/>
              <a:t>refered</a:t>
            </a:r>
            <a:r>
              <a:rPr lang="en-US" altLang="zh-CN" sz="2000" b="1" dirty="0"/>
              <a:t>  to </a:t>
            </a:r>
          </a:p>
          <a:p>
            <a:pPr algn="l"/>
            <a:r>
              <a:rPr lang="en-US" altLang="zh-CN" sz="2000" b="1" dirty="0"/>
              <a:t>running data of J-PARC in 2017.</a:t>
            </a:r>
            <a:endParaRPr lang="zh-CN" altLang="en-US" sz="2000" b="1" dirty="0"/>
          </a:p>
        </p:txBody>
      </p:sp>
    </p:spTree>
    <p:extLst>
      <p:ext uri="{BB962C8B-B14F-4D97-AF65-F5344CB8AC3E}">
        <p14:creationId xmlns:p14="http://schemas.microsoft.com/office/powerpoint/2010/main" val="2152969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0432FF"/>
                </a:solidFill>
                <a:latin typeface="Arial" pitchFamily="34" charset="0"/>
                <a:ea typeface="宋体" pitchFamily="2" charset="-122"/>
                <a:cs typeface="+mn-cs"/>
              </a:rPr>
              <a:t>Neutronics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Performance</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of</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Target</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Station</a:t>
            </a:r>
          </a:p>
        </p:txBody>
      </p:sp>
      <p:graphicFrame>
        <p:nvGraphicFramePr>
          <p:cNvPr id="10" name="对象 9">
            <a:extLst>
              <a:ext uri="{FF2B5EF4-FFF2-40B4-BE49-F238E27FC236}">
                <a16:creationId xmlns:a16="http://schemas.microsoft.com/office/drawing/2014/main" id="{A70D9BFC-97C6-7447-9359-E064749025DA}"/>
              </a:ext>
            </a:extLst>
          </p:cNvPr>
          <p:cNvGraphicFramePr>
            <a:graphicFrameLocks noChangeAspect="1"/>
          </p:cNvGraphicFramePr>
          <p:nvPr>
            <p:extLst>
              <p:ext uri="{D42A27DB-BD31-4B8C-83A1-F6EECF244321}">
                <p14:modId xmlns:p14="http://schemas.microsoft.com/office/powerpoint/2010/main" val="1733374712"/>
              </p:ext>
            </p:extLst>
          </p:nvPr>
        </p:nvGraphicFramePr>
        <p:xfrm>
          <a:off x="683568" y="3645024"/>
          <a:ext cx="3477652" cy="2667854"/>
        </p:xfrm>
        <a:graphic>
          <a:graphicData uri="http://schemas.openxmlformats.org/presentationml/2006/ole">
            <mc:AlternateContent xmlns:mc="http://schemas.openxmlformats.org/markup-compatibility/2006">
              <mc:Choice xmlns:v="urn:schemas-microsoft-com:vml" Requires="v">
                <p:oleObj spid="_x0000_s108801" r:id="rId4" imgW="4516431" imgH="3464745" progId="Origin50.Graph">
                  <p:embed/>
                </p:oleObj>
              </mc:Choice>
              <mc:Fallback>
                <p:oleObj r:id="rId4" imgW="4516431" imgH="3464745" progId="Origin50.Graph">
                  <p:embed/>
                  <p:pic>
                    <p:nvPicPr>
                      <p:cNvPr id="17" name="对象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645024"/>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a:extLst>
              <a:ext uri="{FF2B5EF4-FFF2-40B4-BE49-F238E27FC236}">
                <a16:creationId xmlns:a16="http://schemas.microsoft.com/office/drawing/2014/main" id="{E1B9BDD4-801F-EF40-877E-448B7E64715B}"/>
              </a:ext>
            </a:extLst>
          </p:cNvPr>
          <p:cNvGraphicFramePr>
            <a:graphicFrameLocks noChangeAspect="1"/>
          </p:cNvGraphicFramePr>
          <p:nvPr>
            <p:extLst>
              <p:ext uri="{D42A27DB-BD31-4B8C-83A1-F6EECF244321}">
                <p14:modId xmlns:p14="http://schemas.microsoft.com/office/powerpoint/2010/main" val="425548865"/>
              </p:ext>
            </p:extLst>
          </p:nvPr>
        </p:nvGraphicFramePr>
        <p:xfrm>
          <a:off x="5076056" y="966777"/>
          <a:ext cx="3477652" cy="2667854"/>
        </p:xfrm>
        <a:graphic>
          <a:graphicData uri="http://schemas.openxmlformats.org/presentationml/2006/ole">
            <mc:AlternateContent xmlns:mc="http://schemas.openxmlformats.org/markup-compatibility/2006">
              <mc:Choice xmlns:v="urn:schemas-microsoft-com:vml" Requires="v">
                <p:oleObj spid="_x0000_s108802" r:id="rId6" imgW="4516431" imgH="3464745" progId="Origin50.Graph">
                  <p:embed/>
                </p:oleObj>
              </mc:Choice>
              <mc:Fallback>
                <p:oleObj r:id="rId6" imgW="4516431" imgH="3464745" progId="Origin50.Graph">
                  <p:embed/>
                  <p:pic>
                    <p:nvPicPr>
                      <p:cNvPr id="19" name="对象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966777"/>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对象 11">
            <a:extLst>
              <a:ext uri="{FF2B5EF4-FFF2-40B4-BE49-F238E27FC236}">
                <a16:creationId xmlns:a16="http://schemas.microsoft.com/office/drawing/2014/main" id="{ED62C603-C3A6-5347-9882-A368A91E6D7A}"/>
              </a:ext>
            </a:extLst>
          </p:cNvPr>
          <p:cNvGraphicFramePr>
            <a:graphicFrameLocks noChangeAspect="1"/>
          </p:cNvGraphicFramePr>
          <p:nvPr>
            <p:extLst>
              <p:ext uri="{D42A27DB-BD31-4B8C-83A1-F6EECF244321}">
                <p14:modId xmlns:p14="http://schemas.microsoft.com/office/powerpoint/2010/main" val="199268847"/>
              </p:ext>
            </p:extLst>
          </p:nvPr>
        </p:nvGraphicFramePr>
        <p:xfrm>
          <a:off x="683568" y="1049178"/>
          <a:ext cx="3477652" cy="2667854"/>
        </p:xfrm>
        <a:graphic>
          <a:graphicData uri="http://schemas.openxmlformats.org/presentationml/2006/ole">
            <mc:AlternateContent xmlns:mc="http://schemas.openxmlformats.org/markup-compatibility/2006">
              <mc:Choice xmlns:v="urn:schemas-microsoft-com:vml" Requires="v">
                <p:oleObj spid="_x0000_s108803" r:id="rId8" imgW="4516431" imgH="3464745" progId="Origin50.Graph">
                  <p:embed/>
                </p:oleObj>
              </mc:Choice>
              <mc:Fallback>
                <p:oleObj r:id="rId8" imgW="4516431" imgH="3464745" progId="Origin50.Graph">
                  <p:embed/>
                  <p:pic>
                    <p:nvPicPr>
                      <p:cNvPr id="21" name="对象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1049178"/>
                        <a:ext cx="3477652" cy="26678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文本框 12">
            <a:extLst>
              <a:ext uri="{FF2B5EF4-FFF2-40B4-BE49-F238E27FC236}">
                <a16:creationId xmlns:a16="http://schemas.microsoft.com/office/drawing/2014/main" id="{44992B91-5290-D849-A5BF-2A0B42E611FD}"/>
              </a:ext>
            </a:extLst>
          </p:cNvPr>
          <p:cNvSpPr txBox="1"/>
          <p:nvPr/>
        </p:nvSpPr>
        <p:spPr>
          <a:xfrm>
            <a:off x="395536" y="6269250"/>
            <a:ext cx="8096171" cy="400110"/>
          </a:xfrm>
          <a:prstGeom prst="rect">
            <a:avLst/>
          </a:prstGeom>
          <a:noFill/>
        </p:spPr>
        <p:txBody>
          <a:bodyPr wrap="square" rtlCol="0">
            <a:spAutoFit/>
          </a:bodyPr>
          <a:lstStyle/>
          <a:p>
            <a:pPr marL="230188" lvl="1" indent="-230188" algn="l" eaLnBrk="0" fontAlgn="base" hangingPunct="0">
              <a:spcBef>
                <a:spcPts val="0"/>
              </a:spcBef>
              <a:spcAft>
                <a:spcPct val="0"/>
              </a:spcAft>
              <a:buFont typeface="Arial"/>
              <a:buChar char="•"/>
            </a:pPr>
            <a:r>
              <a:rPr lang="en-US" altLang="zh-CN" sz="2000" b="1" dirty="0">
                <a:solidFill>
                  <a:prstClr val="black"/>
                </a:solidFill>
                <a:latin typeface="Arial"/>
                <a:ea typeface="黑体" panose="02010609060101010101" pitchFamily="2" charset="-122"/>
                <a:cs typeface="Arial"/>
              </a:rPr>
              <a:t>Measured</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spectra</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&amp;</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pulse</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shape</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agreed</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well</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with</a:t>
            </a:r>
            <a:r>
              <a:rPr lang="zh-CN" altLang="en-US" sz="2000" b="1" dirty="0">
                <a:solidFill>
                  <a:prstClr val="black"/>
                </a:solidFill>
                <a:latin typeface="Arial"/>
                <a:ea typeface="黑体" panose="02010609060101010101" pitchFamily="2" charset="-122"/>
                <a:cs typeface="Arial"/>
              </a:rPr>
              <a:t> </a:t>
            </a:r>
            <a:r>
              <a:rPr lang="en-US" altLang="zh-CN" sz="2000" b="1" dirty="0">
                <a:solidFill>
                  <a:prstClr val="black"/>
                </a:solidFill>
                <a:latin typeface="Arial"/>
                <a:ea typeface="黑体" panose="02010609060101010101" pitchFamily="2" charset="-122"/>
                <a:cs typeface="Arial"/>
              </a:rPr>
              <a:t>simulation.</a:t>
            </a:r>
          </a:p>
        </p:txBody>
      </p:sp>
      <p:graphicFrame>
        <p:nvGraphicFramePr>
          <p:cNvPr id="14" name="对象 4">
            <a:extLst>
              <a:ext uri="{FF2B5EF4-FFF2-40B4-BE49-F238E27FC236}">
                <a16:creationId xmlns:a16="http://schemas.microsoft.com/office/drawing/2014/main" id="{93B37D63-D86B-BD45-8472-2DAEF36C088B}"/>
              </a:ext>
            </a:extLst>
          </p:cNvPr>
          <p:cNvGraphicFramePr>
            <a:graphicFrameLocks noChangeAspect="1"/>
          </p:cNvGraphicFramePr>
          <p:nvPr>
            <p:extLst>
              <p:ext uri="{D42A27DB-BD31-4B8C-83A1-F6EECF244321}">
                <p14:modId xmlns:p14="http://schemas.microsoft.com/office/powerpoint/2010/main" val="2798452568"/>
              </p:ext>
            </p:extLst>
          </p:nvPr>
        </p:nvGraphicFramePr>
        <p:xfrm>
          <a:off x="4938846" y="3717032"/>
          <a:ext cx="3398838" cy="2600325"/>
        </p:xfrm>
        <a:graphic>
          <a:graphicData uri="http://schemas.openxmlformats.org/presentationml/2006/ole">
            <mc:AlternateContent xmlns:mc="http://schemas.openxmlformats.org/markup-compatibility/2006">
              <mc:Choice xmlns:v="urn:schemas-microsoft-com:vml" Requires="v">
                <p:oleObj spid="_x0000_s108804" name="Graph" r:id="rId10" imgW="3916496" imgH="3007605" progId="Origin50.Graph">
                  <p:embed/>
                </p:oleObj>
              </mc:Choice>
              <mc:Fallback>
                <p:oleObj name="Graph" r:id="rId10" imgW="3916496" imgH="3007605" progId="Origin50.Graph">
                  <p:embed/>
                  <p:pic>
                    <p:nvPicPr>
                      <p:cNvPr id="16" name="对象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8846" y="3717032"/>
                        <a:ext cx="3398838" cy="2600325"/>
                      </a:xfrm>
                      <a:prstGeom prst="rect">
                        <a:avLst/>
                      </a:prstGeom>
                      <a:solidFill>
                        <a:srgbClr val="FFFFFF"/>
                      </a:solidFill>
                    </p:spPr>
                  </p:pic>
                </p:oleObj>
              </mc:Fallback>
            </mc:AlternateContent>
          </a:graphicData>
        </a:graphic>
      </p:graphicFrame>
      <p:pic>
        <p:nvPicPr>
          <p:cNvPr id="15" name="Picture 8">
            <a:extLst>
              <a:ext uri="{FF2B5EF4-FFF2-40B4-BE49-F238E27FC236}">
                <a16:creationId xmlns:a16="http://schemas.microsoft.com/office/drawing/2014/main" id="{02E2F19F-D0FD-3D41-8DCE-A1892CDF8EA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6233" y="2570690"/>
            <a:ext cx="2387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2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29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0432FF"/>
                </a:solidFill>
                <a:latin typeface="Arial" pitchFamily="34" charset="0"/>
                <a:ea typeface="宋体" pitchFamily="2" charset="-122"/>
                <a:cs typeface="+mn-cs"/>
              </a:rPr>
              <a:t>Neutronics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Performance</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of</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Target</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Station</a:t>
            </a:r>
          </a:p>
        </p:txBody>
      </p:sp>
      <p:pic>
        <p:nvPicPr>
          <p:cNvPr id="10" name="图片 11" descr="DWM intensity comparison.jpg">
            <a:extLst>
              <a:ext uri="{FF2B5EF4-FFF2-40B4-BE49-F238E27FC236}">
                <a16:creationId xmlns:a16="http://schemas.microsoft.com/office/drawing/2014/main" id="{99418A4B-F735-AC4F-96B8-D089F5FD27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8" y="3653187"/>
            <a:ext cx="3652837" cy="2582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矩形 9">
            <a:extLst>
              <a:ext uri="{FF2B5EF4-FFF2-40B4-BE49-F238E27FC236}">
                <a16:creationId xmlns:a16="http://schemas.microsoft.com/office/drawing/2014/main" id="{620396E2-8404-FD49-A7DA-5D95182173FF}"/>
              </a:ext>
            </a:extLst>
          </p:cNvPr>
          <p:cNvSpPr>
            <a:spLocks noChangeArrowheads="1"/>
          </p:cNvSpPr>
          <p:nvPr/>
        </p:nvSpPr>
        <p:spPr bwMode="auto">
          <a:xfrm>
            <a:off x="931649" y="3542361"/>
            <a:ext cx="766179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altLang="zh-CN" dirty="0">
                <a:latin typeface="tim" charset="0"/>
                <a:cs typeface="Times New Roman" charset="0"/>
              </a:rPr>
              <a:t>Wavelength</a:t>
            </a:r>
            <a:r>
              <a:rPr lang="zh-CN" altLang="en-US" dirty="0">
                <a:latin typeface="tim" charset="0"/>
                <a:cs typeface="Times New Roman" charset="0"/>
              </a:rPr>
              <a:t> </a:t>
            </a:r>
            <a:r>
              <a:rPr lang="en-US" altLang="zh-CN" dirty="0">
                <a:latin typeface="tim" charset="0"/>
                <a:cs typeface="Times New Roman" charset="0"/>
              </a:rPr>
              <a:t>spectra (CHM)</a:t>
            </a:r>
            <a:r>
              <a:rPr lang="zh-CN" altLang="en-US" dirty="0">
                <a:latin typeface="tim" charset="0"/>
                <a:cs typeface="Times New Roman" charset="0"/>
              </a:rPr>
              <a:t> </a:t>
            </a:r>
            <a:r>
              <a:rPr lang="en-GB" altLang="zh-CN" dirty="0">
                <a:latin typeface="tim" charset="0"/>
                <a:cs typeface="Times New Roman" charset="0"/>
              </a:rPr>
              <a:t>		</a:t>
            </a:r>
            <a:r>
              <a:rPr lang="zh-CN" altLang="en-US" dirty="0">
                <a:latin typeface="tim" charset="0"/>
                <a:cs typeface="Times New Roman" charset="0"/>
              </a:rPr>
              <a:t>                 </a:t>
            </a:r>
            <a:r>
              <a:rPr lang="en-US" altLang="zh-CN" dirty="0">
                <a:latin typeface="tim" charset="0"/>
                <a:cs typeface="Times New Roman" charset="0"/>
              </a:rPr>
              <a:t>Peak</a:t>
            </a:r>
            <a:r>
              <a:rPr lang="zh-CN" altLang="en-US" dirty="0">
                <a:latin typeface="tim" charset="0"/>
                <a:cs typeface="Times New Roman" charset="0"/>
              </a:rPr>
              <a:t> </a:t>
            </a:r>
            <a:r>
              <a:rPr lang="en-US" altLang="zh-CN" dirty="0">
                <a:latin typeface="tim" charset="0"/>
                <a:cs typeface="Times New Roman" charset="0"/>
              </a:rPr>
              <a:t>brightness </a:t>
            </a:r>
            <a:r>
              <a:rPr lang="en-GB" altLang="zh-CN" dirty="0">
                <a:latin typeface="tim" charset="0"/>
                <a:cs typeface="Times New Roman" charset="0"/>
              </a:rPr>
              <a:t>(</a:t>
            </a:r>
            <a:r>
              <a:rPr lang="en-US" altLang="zh-CN" dirty="0">
                <a:latin typeface="tim" charset="0"/>
                <a:cs typeface="Times New Roman" charset="0"/>
              </a:rPr>
              <a:t>DPHM</a:t>
            </a:r>
            <a:r>
              <a:rPr lang="en-GB" altLang="zh-CN" dirty="0">
                <a:latin typeface="tim" charset="0"/>
                <a:cs typeface="Times New Roman" charset="0"/>
              </a:rPr>
              <a:t>)</a:t>
            </a:r>
            <a:endParaRPr lang="zh-CN" altLang="en-US" b="1" dirty="0">
              <a:solidFill>
                <a:srgbClr val="FF0000"/>
              </a:solidFill>
              <a:latin typeface="Times New Roman" charset="0"/>
              <a:cs typeface="Times New Roman" charset="0"/>
            </a:endParaRPr>
          </a:p>
        </p:txBody>
      </p:sp>
      <p:sp>
        <p:nvSpPr>
          <p:cNvPr id="12" name="矩形 9">
            <a:extLst>
              <a:ext uri="{FF2B5EF4-FFF2-40B4-BE49-F238E27FC236}">
                <a16:creationId xmlns:a16="http://schemas.microsoft.com/office/drawing/2014/main" id="{AF93A146-9D07-EF46-B2FA-6BFB99790E8B}"/>
              </a:ext>
            </a:extLst>
          </p:cNvPr>
          <p:cNvSpPr>
            <a:spLocks noChangeArrowheads="1"/>
          </p:cNvSpPr>
          <p:nvPr/>
        </p:nvSpPr>
        <p:spPr bwMode="auto">
          <a:xfrm>
            <a:off x="835211" y="6201331"/>
            <a:ext cx="259228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en-US" altLang="zh-CN" dirty="0">
                <a:latin typeface="tim" charset="0"/>
                <a:cs typeface="Times New Roman" charset="0"/>
              </a:rPr>
              <a:t>TAV</a:t>
            </a:r>
            <a:r>
              <a:rPr lang="zh-CN" altLang="en-US" dirty="0">
                <a:latin typeface="tim" charset="0"/>
                <a:cs typeface="Times New Roman" charset="0"/>
              </a:rPr>
              <a:t> </a:t>
            </a:r>
            <a:r>
              <a:rPr lang="en-US" altLang="zh-CN" dirty="0">
                <a:latin typeface="tim" charset="0"/>
                <a:cs typeface="Times New Roman" charset="0"/>
              </a:rPr>
              <a:t>brightness</a:t>
            </a:r>
            <a:r>
              <a:rPr lang="zh-CN" altLang="en-US" dirty="0">
                <a:latin typeface="tim" charset="0"/>
                <a:cs typeface="Times New Roman" charset="0"/>
              </a:rPr>
              <a:t> </a:t>
            </a:r>
            <a:r>
              <a:rPr lang="en-GB" altLang="zh-CN" dirty="0">
                <a:latin typeface="tim" charset="0"/>
                <a:cs typeface="Times New Roman" charset="0"/>
              </a:rPr>
              <a:t>(</a:t>
            </a:r>
            <a:r>
              <a:rPr lang="en-US" altLang="zh-CN" dirty="0">
                <a:latin typeface="tim" charset="0"/>
                <a:cs typeface="Times New Roman" charset="0"/>
              </a:rPr>
              <a:t>DWM)</a:t>
            </a:r>
            <a:endParaRPr lang="zh-CN" altLang="en-US" b="1" dirty="0">
              <a:solidFill>
                <a:srgbClr val="FF0000"/>
              </a:solidFill>
              <a:latin typeface="Times New Roman" charset="0"/>
              <a:cs typeface="Times New Roman" charset="0"/>
            </a:endParaRPr>
          </a:p>
        </p:txBody>
      </p:sp>
      <p:sp>
        <p:nvSpPr>
          <p:cNvPr id="13" name="矩形 12">
            <a:extLst>
              <a:ext uri="{FF2B5EF4-FFF2-40B4-BE49-F238E27FC236}">
                <a16:creationId xmlns:a16="http://schemas.microsoft.com/office/drawing/2014/main" id="{83C4B080-451C-8C49-96B5-4AB9A3372225}"/>
              </a:ext>
            </a:extLst>
          </p:cNvPr>
          <p:cNvSpPr>
            <a:spLocks noChangeArrowheads="1"/>
          </p:cNvSpPr>
          <p:nvPr/>
        </p:nvSpPr>
        <p:spPr bwMode="auto">
          <a:xfrm>
            <a:off x="4274805" y="4200784"/>
            <a:ext cx="4348255"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a:r>
              <a:rPr lang="zh-CN" altLang="zh-CN" sz="2400" dirty="0"/>
              <a:t> </a:t>
            </a:r>
            <a:r>
              <a:rPr lang="en-GB" altLang="zh-CN" sz="2000" dirty="0"/>
              <a:t>The neutronic performance of the source (and moderators) is excellent, and provides evidence of strong coupling between the target and the moderators. </a:t>
            </a:r>
          </a:p>
          <a:p>
            <a:pPr algn="just"/>
            <a:endParaRPr lang="en-GB" altLang="zh-CN" sz="2000" b="1" dirty="0">
              <a:solidFill>
                <a:srgbClr val="0000FF"/>
              </a:solidFill>
              <a:latin typeface="tim" charset="0"/>
              <a:cs typeface="Times New Roman" charset="0"/>
            </a:endParaRPr>
          </a:p>
          <a:p>
            <a:pPr algn="r"/>
            <a:r>
              <a:rPr lang="en-US" altLang="zh-CN" sz="2000" b="1" dirty="0">
                <a:solidFill>
                  <a:srgbClr val="0000FF"/>
                </a:solidFill>
                <a:latin typeface="tim" charset="0"/>
                <a:cs typeface="Times New Roman" charset="0"/>
              </a:rPr>
              <a:t>NTAC</a:t>
            </a:r>
            <a:r>
              <a:rPr lang="zh-CN" altLang="en-US" sz="2000" b="1" dirty="0">
                <a:solidFill>
                  <a:srgbClr val="0000FF"/>
                </a:solidFill>
                <a:latin typeface="tim" charset="0"/>
                <a:cs typeface="Times New Roman" charset="0"/>
              </a:rPr>
              <a:t>1</a:t>
            </a:r>
            <a:r>
              <a:rPr lang="en-US" altLang="zh-CN" sz="2000" b="1" dirty="0">
                <a:solidFill>
                  <a:srgbClr val="0000FF"/>
                </a:solidFill>
                <a:latin typeface="tim" charset="0"/>
                <a:cs typeface="Times New Roman" charset="0"/>
              </a:rPr>
              <a:t>0</a:t>
            </a:r>
            <a:r>
              <a:rPr lang="zh-CN" altLang="en-US" sz="2000" b="1" dirty="0">
                <a:solidFill>
                  <a:srgbClr val="0000FF"/>
                </a:solidFill>
                <a:latin typeface="tim" charset="0"/>
                <a:cs typeface="Times New Roman" charset="0"/>
              </a:rPr>
              <a:t> </a:t>
            </a:r>
            <a:r>
              <a:rPr lang="en-US" altLang="zh-CN" sz="2000" b="1" dirty="0">
                <a:solidFill>
                  <a:srgbClr val="0000FF"/>
                </a:solidFill>
                <a:latin typeface="tim" charset="0"/>
                <a:cs typeface="Times New Roman" charset="0"/>
              </a:rPr>
              <a:t>report,</a:t>
            </a:r>
            <a:r>
              <a:rPr lang="zh-CN" altLang="en-US" sz="2000" b="1" dirty="0">
                <a:solidFill>
                  <a:srgbClr val="0000FF"/>
                </a:solidFill>
                <a:latin typeface="tim" charset="0"/>
                <a:cs typeface="Times New Roman" charset="0"/>
              </a:rPr>
              <a:t>  </a:t>
            </a:r>
            <a:r>
              <a:rPr lang="en-US" altLang="zh-CN" sz="2000" b="1" dirty="0">
                <a:solidFill>
                  <a:srgbClr val="0000FF"/>
                </a:solidFill>
                <a:latin typeface="tim" charset="0"/>
                <a:cs typeface="Times New Roman" charset="0"/>
              </a:rPr>
              <a:t>Dec</a:t>
            </a:r>
            <a:r>
              <a:rPr lang="zh-CN" altLang="en-US" sz="2000" b="1" dirty="0">
                <a:solidFill>
                  <a:srgbClr val="0000FF"/>
                </a:solidFill>
                <a:latin typeface="tim" charset="0"/>
                <a:cs typeface="Times New Roman" charset="0"/>
              </a:rPr>
              <a:t>，</a:t>
            </a:r>
            <a:r>
              <a:rPr lang="en-US" altLang="zh-CN" sz="2000" b="1" dirty="0">
                <a:solidFill>
                  <a:srgbClr val="0000FF"/>
                </a:solidFill>
                <a:latin typeface="tim" charset="0"/>
                <a:cs typeface="Times New Roman" charset="0"/>
              </a:rPr>
              <a:t>2018</a:t>
            </a:r>
            <a:endParaRPr lang="zh-CN" sz="2000" b="1" dirty="0">
              <a:solidFill>
                <a:srgbClr val="0000FF"/>
              </a:solidFill>
              <a:latin typeface="Times New Roman" charset="0"/>
              <a:cs typeface="Times New Roman" charset="0"/>
            </a:endParaRPr>
          </a:p>
        </p:txBody>
      </p:sp>
      <p:pic>
        <p:nvPicPr>
          <p:cNvPr id="14" name="图片 7" descr="DPHM peak comparison.jpg">
            <a:extLst>
              <a:ext uri="{FF2B5EF4-FFF2-40B4-BE49-F238E27FC236}">
                <a16:creationId xmlns:a16="http://schemas.microsoft.com/office/drawing/2014/main" id="{0E86BD0F-89BA-CD41-AE12-C4CF50C364AB}"/>
              </a:ext>
            </a:extLst>
          </p:cNvPr>
          <p:cNvPicPr>
            <a:picLocks noChangeAspect="1"/>
          </p:cNvPicPr>
          <p:nvPr/>
        </p:nvPicPr>
        <p:blipFill rotWithShape="1">
          <a:blip r:embed="rId4">
            <a:extLst>
              <a:ext uri="{28A0092B-C50C-407E-A947-70E740481C1C}">
                <a14:useLocalDpi xmlns:a14="http://schemas.microsoft.com/office/drawing/2010/main" val="0"/>
              </a:ext>
            </a:extLst>
          </a:blip>
          <a:srcRect l="7729" t="7392" r="9532" b="4285"/>
          <a:stretch/>
        </p:blipFill>
        <p:spPr bwMode="auto">
          <a:xfrm>
            <a:off x="4762547" y="1320977"/>
            <a:ext cx="3023617" cy="2279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descr="H:\CHM intensity comparison.jpg">
            <a:extLst>
              <a:ext uri="{FF2B5EF4-FFF2-40B4-BE49-F238E27FC236}">
                <a16:creationId xmlns:a16="http://schemas.microsoft.com/office/drawing/2014/main" id="{F822EA33-FEA0-4749-B4E0-8D31F7830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245"/>
          <a:stretch>
            <a:fillRect/>
          </a:stretch>
        </p:blipFill>
        <p:spPr bwMode="auto">
          <a:xfrm>
            <a:off x="322430" y="1191168"/>
            <a:ext cx="3393045" cy="24260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86601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3175" y="185718"/>
            <a:ext cx="9144000" cy="457200"/>
          </a:xfrm>
          <a:prstGeom prst="rect">
            <a:avLst/>
          </a:prstGeom>
        </p:spPr>
        <p:txBody>
          <a:bodyPr tIns="0" bIns="0"/>
          <a:lstStyle/>
          <a:p>
            <a:pPr eaLnBrk="0" hangingPunct="0">
              <a:defRPr/>
            </a:pPr>
            <a:r>
              <a:rPr lang="en-US" altLang="zh-CN" sz="3200" b="1" dirty="0" smtClean="0">
                <a:solidFill>
                  <a:srgbClr val="0432FF"/>
                </a:solidFill>
              </a:rPr>
              <a:t>Why Neutrons</a:t>
            </a:r>
            <a:r>
              <a:rPr lang="zh-CN" altLang="en-US" sz="3200" b="1" dirty="0" smtClean="0">
                <a:solidFill>
                  <a:srgbClr val="0432FF"/>
                </a:solidFill>
              </a:rPr>
              <a:t>？</a:t>
            </a:r>
            <a:endParaRPr lang="en-US" altLang="zh-CN" sz="3200" b="1" dirty="0">
              <a:solidFill>
                <a:srgbClr val="0432FF"/>
              </a:solidFill>
            </a:endParaRPr>
          </a:p>
        </p:txBody>
      </p:sp>
      <p:pic>
        <p:nvPicPr>
          <p:cNvPr id="21" name="图片 20"/>
          <p:cNvPicPr>
            <a:picLocks noChangeAspect="1"/>
          </p:cNvPicPr>
          <p:nvPr/>
        </p:nvPicPr>
        <p:blipFill>
          <a:blip r:embed="rId3"/>
          <a:stretch>
            <a:fillRect/>
          </a:stretch>
        </p:blipFill>
        <p:spPr>
          <a:xfrm>
            <a:off x="1331641" y="1704789"/>
            <a:ext cx="6336704" cy="5153211"/>
          </a:xfrm>
          <a:prstGeom prst="rect">
            <a:avLst/>
          </a:prstGeom>
        </p:spPr>
      </p:pic>
      <p:sp>
        <p:nvSpPr>
          <p:cNvPr id="22" name="Rectangle 2"/>
          <p:cNvSpPr txBox="1">
            <a:spLocks noChangeArrowheads="1"/>
          </p:cNvSpPr>
          <p:nvPr/>
        </p:nvSpPr>
        <p:spPr>
          <a:xfrm>
            <a:off x="0" y="838200"/>
            <a:ext cx="9144000" cy="457200"/>
          </a:xfrm>
          <a:prstGeom prst="rect">
            <a:avLst/>
          </a:prstGeom>
        </p:spPr>
        <p:txBody>
          <a:bodyPr tIns="0" bIns="0"/>
          <a:lstStyle/>
          <a:p>
            <a:pPr eaLnBrk="0" hangingPunct="0">
              <a:defRPr/>
            </a:pPr>
            <a:r>
              <a:rPr lang="en-US" altLang="zh-CN" sz="3200" b="1" kern="0" dirty="0" smtClean="0">
                <a:solidFill>
                  <a:srgbClr val="FF0000"/>
                </a:solidFill>
                <a:latin typeface="+mj-lt"/>
                <a:ea typeface="+mj-ea"/>
                <a:cs typeface="+mj-cs"/>
              </a:rPr>
              <a:t>Neutron Scattering: </a:t>
            </a:r>
            <a:r>
              <a:rPr lang="en-US" altLang="zh-CN" sz="2800" b="1" kern="0" dirty="0" smtClean="0">
                <a:solidFill>
                  <a:srgbClr val="FF0000"/>
                </a:solidFill>
                <a:latin typeface="+mj-lt"/>
                <a:ea typeface="+mj-ea"/>
                <a:cs typeface="+mj-cs"/>
              </a:rPr>
              <a:t>a unique tool to characterize microscopic structure and dynamics</a:t>
            </a:r>
            <a:endParaRPr lang="en-US" altLang="zh-CN" sz="2800" b="1" kern="0" dirty="0">
              <a:solidFill>
                <a:srgbClr val="FF0000"/>
              </a:solidFill>
              <a:latin typeface="+mj-lt"/>
              <a:ea typeface="+mj-ea"/>
              <a:cs typeface="+mj-cs"/>
            </a:endParaRPr>
          </a:p>
        </p:txBody>
      </p:sp>
    </p:spTree>
    <p:extLst>
      <p:ext uri="{BB962C8B-B14F-4D97-AF65-F5344CB8AC3E}">
        <p14:creationId xmlns:p14="http://schemas.microsoft.com/office/powerpoint/2010/main" val="2531461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0432FF"/>
                </a:solidFill>
                <a:latin typeface="Arial" pitchFamily="34" charset="0"/>
                <a:ea typeface="宋体" pitchFamily="2" charset="-122"/>
                <a:cs typeface="+mn-cs"/>
              </a:rPr>
              <a:t>Commissioning of GPPD</a:t>
            </a:r>
          </a:p>
        </p:txBody>
      </p:sp>
      <p:pic>
        <p:nvPicPr>
          <p:cNvPr id="10" name="图片 21">
            <a:extLst>
              <a:ext uri="{FF2B5EF4-FFF2-40B4-BE49-F238E27FC236}">
                <a16:creationId xmlns:a16="http://schemas.microsoft.com/office/drawing/2014/main" id="{2BDCEE23-2ADC-9849-B8E1-26E0BDFFF783}"/>
              </a:ext>
            </a:extLst>
          </p:cNvPr>
          <p:cNvPicPr>
            <a:picLocks noChangeAspect="1"/>
          </p:cNvPicPr>
          <p:nvPr/>
        </p:nvPicPr>
        <p:blipFill>
          <a:blip r:embed="rId3"/>
          <a:stretch>
            <a:fillRect/>
          </a:stretch>
        </p:blipFill>
        <p:spPr>
          <a:xfrm>
            <a:off x="4854110" y="1089068"/>
            <a:ext cx="4071938" cy="1979613"/>
          </a:xfrm>
          <a:prstGeom prst="rect">
            <a:avLst/>
          </a:prstGeom>
          <a:noFill/>
          <a:ln w="9525">
            <a:noFill/>
          </a:ln>
        </p:spPr>
      </p:pic>
      <p:pic>
        <p:nvPicPr>
          <p:cNvPr id="11" name="图片 22" descr="F:\CSNS-Works\1 GPPD project\！201710 GPPD谱仪调试\2018-03-10 专家测试Si数据分辨率\2nd高角Si ID368 分辨率module531.tif">
            <a:extLst>
              <a:ext uri="{FF2B5EF4-FFF2-40B4-BE49-F238E27FC236}">
                <a16:creationId xmlns:a16="http://schemas.microsoft.com/office/drawing/2014/main" id="{7E6CDD2F-CF70-DC47-BB4C-4F062D888C7A}"/>
              </a:ext>
            </a:extLst>
          </p:cNvPr>
          <p:cNvPicPr>
            <a:picLocks noChangeAspect="1"/>
          </p:cNvPicPr>
          <p:nvPr/>
        </p:nvPicPr>
        <p:blipFill>
          <a:blip r:embed="rId4"/>
          <a:srcRect t="10381" r="8057"/>
          <a:stretch>
            <a:fillRect/>
          </a:stretch>
        </p:blipFill>
        <p:spPr>
          <a:xfrm>
            <a:off x="23295" y="3569765"/>
            <a:ext cx="3013075" cy="2111375"/>
          </a:xfrm>
          <a:prstGeom prst="rect">
            <a:avLst/>
          </a:prstGeom>
          <a:noFill/>
          <a:ln w="9525">
            <a:noFill/>
          </a:ln>
        </p:spPr>
      </p:pic>
      <p:pic>
        <p:nvPicPr>
          <p:cNvPr id="12" name="图片 23">
            <a:extLst>
              <a:ext uri="{FF2B5EF4-FFF2-40B4-BE49-F238E27FC236}">
                <a16:creationId xmlns:a16="http://schemas.microsoft.com/office/drawing/2014/main" id="{F6A97961-63B1-8D4C-BE3B-BB1A5BE669E6}"/>
              </a:ext>
            </a:extLst>
          </p:cNvPr>
          <p:cNvPicPr>
            <a:picLocks noChangeAspect="1"/>
          </p:cNvPicPr>
          <p:nvPr/>
        </p:nvPicPr>
        <p:blipFill>
          <a:blip r:embed="rId5" cstate="print"/>
          <a:stretch>
            <a:fillRect/>
          </a:stretch>
        </p:blipFill>
        <p:spPr>
          <a:xfrm>
            <a:off x="2840168" y="3609348"/>
            <a:ext cx="2547594" cy="1944216"/>
          </a:xfrm>
          <a:prstGeom prst="rect">
            <a:avLst/>
          </a:prstGeom>
          <a:noFill/>
          <a:ln w="9525">
            <a:noFill/>
          </a:ln>
        </p:spPr>
      </p:pic>
      <p:sp>
        <p:nvSpPr>
          <p:cNvPr id="13" name="矩形 24">
            <a:extLst>
              <a:ext uri="{FF2B5EF4-FFF2-40B4-BE49-F238E27FC236}">
                <a16:creationId xmlns:a16="http://schemas.microsoft.com/office/drawing/2014/main" id="{9C387B58-2131-8A45-B836-DBEDF1568A08}"/>
              </a:ext>
            </a:extLst>
          </p:cNvPr>
          <p:cNvSpPr/>
          <p:nvPr/>
        </p:nvSpPr>
        <p:spPr>
          <a:xfrm>
            <a:off x="456802" y="3104351"/>
            <a:ext cx="8230395" cy="400110"/>
          </a:xfrm>
          <a:prstGeom prst="rect">
            <a:avLst/>
          </a:prstGeom>
          <a:noFill/>
          <a:ln w="9525">
            <a:noFill/>
          </a:ln>
        </p:spPr>
        <p:txBody>
          <a:bodyPr wrap="none" anchor="t">
            <a:spAutoFit/>
          </a:bodyPr>
          <a:lstStyle/>
          <a:p>
            <a:r>
              <a:rPr lang="en-US" altLang="zh-CN" sz="2000" dirty="0"/>
              <a:t>NIST-640e</a:t>
            </a:r>
            <a:r>
              <a:rPr lang="zh-CN" altLang="en-US" sz="2000" dirty="0"/>
              <a:t> </a:t>
            </a:r>
            <a:r>
              <a:rPr lang="en-US" altLang="zh-CN" sz="2000" dirty="0"/>
              <a:t>standard sample Si, refinement Rp = 1.88%</a:t>
            </a:r>
            <a:r>
              <a:rPr lang="zh-CN" altLang="en-US" sz="2000" dirty="0"/>
              <a:t>、</a:t>
            </a:r>
            <a:r>
              <a:rPr lang="en-US" altLang="zh-CN" sz="2000" dirty="0"/>
              <a:t>Rwp= 2.89% </a:t>
            </a:r>
            <a:endParaRPr lang="zh-CN" altLang="en-US" sz="2000" dirty="0"/>
          </a:p>
        </p:txBody>
      </p:sp>
      <p:pic>
        <p:nvPicPr>
          <p:cNvPr id="14" name="图片 5" descr="F:\CSNS-Works\1 GPPD project\！201710 GPPD谱仪调试\2018-03-10 专家测试Si数据分辨率\pics\1.jpg">
            <a:extLst>
              <a:ext uri="{FF2B5EF4-FFF2-40B4-BE49-F238E27FC236}">
                <a16:creationId xmlns:a16="http://schemas.microsoft.com/office/drawing/2014/main" id="{B7AAC1E3-9DDA-7845-A805-0A3461DE41FE}"/>
              </a:ext>
            </a:extLst>
          </p:cNvPr>
          <p:cNvPicPr>
            <a:picLocks noChangeAspect="1"/>
          </p:cNvPicPr>
          <p:nvPr/>
        </p:nvPicPr>
        <p:blipFill>
          <a:blip r:embed="rId6"/>
          <a:stretch>
            <a:fillRect/>
          </a:stretch>
        </p:blipFill>
        <p:spPr>
          <a:xfrm>
            <a:off x="282110" y="1089068"/>
            <a:ext cx="4425950" cy="1979613"/>
          </a:xfrm>
          <a:prstGeom prst="rect">
            <a:avLst/>
          </a:prstGeom>
          <a:noFill/>
          <a:ln w="9525">
            <a:noFill/>
          </a:ln>
        </p:spPr>
      </p:pic>
      <p:sp>
        <p:nvSpPr>
          <p:cNvPr id="15" name="矩形 25">
            <a:extLst>
              <a:ext uri="{FF2B5EF4-FFF2-40B4-BE49-F238E27FC236}">
                <a16:creationId xmlns:a16="http://schemas.microsoft.com/office/drawing/2014/main" id="{06E74BBB-C61E-0442-B859-B0116E1A97BE}"/>
              </a:ext>
            </a:extLst>
          </p:cNvPr>
          <p:cNvSpPr/>
          <p:nvPr/>
        </p:nvSpPr>
        <p:spPr>
          <a:xfrm>
            <a:off x="5263388" y="3537340"/>
            <a:ext cx="3880612" cy="2631041"/>
          </a:xfrm>
          <a:prstGeom prst="rect">
            <a:avLst/>
          </a:prstGeom>
          <a:noFill/>
          <a:ln w="9525">
            <a:noFill/>
          </a:ln>
        </p:spPr>
        <p:txBody>
          <a:bodyPr wrap="square" anchor="t">
            <a:spAutoFit/>
          </a:bodyPr>
          <a:lstStyle/>
          <a:p>
            <a:pPr algn="just">
              <a:lnSpc>
                <a:spcPts val="2460"/>
              </a:lnSpc>
            </a:pPr>
            <a:r>
              <a:rPr lang="en-US" altLang="zh-CN" sz="2000" dirty="0">
                <a:sym typeface="+mn-ea"/>
              </a:rPr>
              <a:t>GPPD can obtain </a:t>
            </a:r>
            <a:r>
              <a:rPr lang="en-US" altLang="zh-CN" sz="2000" dirty="0">
                <a:solidFill>
                  <a:srgbClr val="FF0000"/>
                </a:solidFill>
                <a:sym typeface="+mn-ea"/>
              </a:rPr>
              <a:t>accurate and reliable information</a:t>
            </a:r>
            <a:r>
              <a:rPr lang="en-US" altLang="zh-CN" sz="2000" dirty="0">
                <a:sym typeface="+mn-ea"/>
              </a:rPr>
              <a:t> on the determination of crystal structure and magnetic ordered structure, the discrimination of light elements and adjacent transition elements</a:t>
            </a:r>
            <a:r>
              <a:rPr lang="zh-CN" altLang="zh-CN" sz="2000" dirty="0">
                <a:sym typeface="+mn-ea"/>
              </a:rPr>
              <a:t> </a:t>
            </a:r>
            <a:r>
              <a:rPr lang="en-US" altLang="zh-CN" sz="2000" dirty="0">
                <a:sym typeface="+mn-ea"/>
              </a:rPr>
              <a:t>and so on. </a:t>
            </a:r>
            <a:r>
              <a:rPr lang="zh-CN" altLang="en-US" sz="2000" dirty="0"/>
              <a:t> </a:t>
            </a:r>
            <a:endParaRPr lang="en-US" altLang="zh-CN" sz="2000" dirty="0"/>
          </a:p>
          <a:p>
            <a:pPr algn="r">
              <a:lnSpc>
                <a:spcPts val="2460"/>
              </a:lnSpc>
            </a:pPr>
            <a:r>
              <a:rPr lang="en-US" altLang="zh-CN" b="1" dirty="0">
                <a:solidFill>
                  <a:srgbClr val="0000FF"/>
                </a:solidFill>
                <a:latin typeface="Times New Roman" panose="02020603050405020304" pitchFamily="18" charset="0"/>
                <a:ea typeface="Times New Roman" panose="02020603050405020304" pitchFamily="18" charset="0"/>
              </a:rPr>
              <a:t>GPPD</a:t>
            </a:r>
            <a:r>
              <a:rPr lang="zh-CN" altLang="en-US" b="1" dirty="0">
                <a:solidFill>
                  <a:srgbClr val="0000FF"/>
                </a:solidFill>
                <a:latin typeface="Times New Roman" panose="02020603050405020304" pitchFamily="18" charset="0"/>
                <a:ea typeface="Times New Roman" panose="02020603050405020304" pitchFamily="18" charset="0"/>
              </a:rPr>
              <a:t> </a:t>
            </a:r>
            <a:r>
              <a:rPr lang="en-US" altLang="zh-CN" b="1" dirty="0">
                <a:solidFill>
                  <a:srgbClr val="0000FF"/>
                </a:solidFill>
                <a:latin typeface="Times New Roman" panose="02020603050405020304" pitchFamily="18" charset="0"/>
                <a:ea typeface="Times New Roman" panose="02020603050405020304" pitchFamily="18" charset="0"/>
              </a:rPr>
              <a:t>review</a:t>
            </a:r>
            <a:r>
              <a:rPr lang="zh-CN" altLang="en-US" b="1" dirty="0">
                <a:solidFill>
                  <a:srgbClr val="0000FF"/>
                </a:solidFill>
                <a:latin typeface="Times New Roman" panose="02020603050405020304" pitchFamily="18" charset="0"/>
                <a:ea typeface="Times New Roman" panose="02020603050405020304" pitchFamily="18" charset="0"/>
              </a:rPr>
              <a:t> </a:t>
            </a:r>
            <a:r>
              <a:rPr lang="en-US" altLang="zh-CN" b="1" dirty="0">
                <a:solidFill>
                  <a:srgbClr val="0000FF"/>
                </a:solidFill>
                <a:latin typeface="Times New Roman" panose="02020603050405020304" pitchFamily="18" charset="0"/>
                <a:ea typeface="Times New Roman" panose="02020603050405020304" pitchFamily="18" charset="0"/>
              </a:rPr>
              <a:t>committee</a:t>
            </a:r>
            <a:r>
              <a:rPr lang="zh-CN" altLang="en-US" b="1" dirty="0">
                <a:solidFill>
                  <a:srgbClr val="0000FF"/>
                </a:solidFill>
                <a:latin typeface="Times New Roman" panose="02020603050405020304" pitchFamily="18" charset="0"/>
                <a:ea typeface="Times New Roman" panose="02020603050405020304" pitchFamily="18" charset="0"/>
              </a:rPr>
              <a:t>, </a:t>
            </a:r>
            <a:r>
              <a:rPr lang="en-US" altLang="zh-CN" b="1" dirty="0">
                <a:solidFill>
                  <a:srgbClr val="0000FF"/>
                </a:solidFill>
                <a:latin typeface="Times New Roman" panose="02020603050405020304" pitchFamily="18" charset="0"/>
                <a:ea typeface="Times New Roman" panose="02020603050405020304" pitchFamily="18" charset="0"/>
              </a:rPr>
              <a:t>April,</a:t>
            </a:r>
            <a:r>
              <a:rPr lang="zh-CN" altLang="en-US" b="1" dirty="0">
                <a:solidFill>
                  <a:srgbClr val="0000FF"/>
                </a:solidFill>
                <a:latin typeface="Times New Roman" panose="02020603050405020304" pitchFamily="18" charset="0"/>
                <a:ea typeface="Times New Roman" panose="02020603050405020304" pitchFamily="18" charset="0"/>
              </a:rPr>
              <a:t> </a:t>
            </a:r>
            <a:r>
              <a:rPr lang="en-US" altLang="zh-CN" b="1" dirty="0">
                <a:solidFill>
                  <a:srgbClr val="0000FF"/>
                </a:solidFill>
                <a:latin typeface="Times New Roman" panose="02020603050405020304" pitchFamily="18" charset="0"/>
                <a:ea typeface="Times New Roman" panose="02020603050405020304" pitchFamily="18" charset="0"/>
              </a:rPr>
              <a:t>2018</a:t>
            </a:r>
            <a:endParaRPr lang="zh-CN" altLang="en-US" b="1" dirty="0">
              <a:solidFill>
                <a:srgbClr val="0000FF"/>
              </a:solidFill>
              <a:latin typeface="Times New Roman" panose="02020603050405020304" pitchFamily="18" charset="0"/>
              <a:ea typeface="Times New Roman" panose="02020603050405020304" pitchFamily="18" charset="0"/>
            </a:endParaRPr>
          </a:p>
        </p:txBody>
      </p:sp>
      <p:sp>
        <p:nvSpPr>
          <p:cNvPr id="16" name="矩形 25">
            <a:extLst>
              <a:ext uri="{FF2B5EF4-FFF2-40B4-BE49-F238E27FC236}">
                <a16:creationId xmlns:a16="http://schemas.microsoft.com/office/drawing/2014/main" id="{8DCAF40F-C31A-DB42-8D34-A8D33E975B15}"/>
              </a:ext>
            </a:extLst>
          </p:cNvPr>
          <p:cNvSpPr/>
          <p:nvPr/>
        </p:nvSpPr>
        <p:spPr>
          <a:xfrm>
            <a:off x="2962995" y="5595608"/>
            <a:ext cx="2424767" cy="707886"/>
          </a:xfrm>
          <a:prstGeom prst="rect">
            <a:avLst/>
          </a:prstGeom>
          <a:noFill/>
          <a:ln w="9525">
            <a:noFill/>
          </a:ln>
        </p:spPr>
        <p:txBody>
          <a:bodyPr wrap="square" anchor="t">
            <a:spAutoFit/>
          </a:bodyPr>
          <a:lstStyle/>
          <a:p>
            <a:pPr algn="l"/>
            <a:r>
              <a:rPr lang="en-US" altLang="zh-CN" sz="1600" b="1" dirty="0">
                <a:solidFill>
                  <a:srgbClr val="0000FF"/>
                </a:solidFill>
                <a:latin typeface="Times New Roman" panose="02020603050405020304" pitchFamily="18" charset="0"/>
                <a:ea typeface="宋体" panose="02010600030101010101" pitchFamily="2" charset="-122"/>
              </a:rPr>
              <a:t> </a:t>
            </a:r>
            <a:r>
              <a:rPr lang="en-US" altLang="zh-CN" sz="2000" dirty="0"/>
              <a:t>0.182% for  back scattering bank</a:t>
            </a:r>
            <a:endParaRPr lang="zh-CN" altLang="en-US" sz="2000" dirty="0"/>
          </a:p>
        </p:txBody>
      </p:sp>
      <p:sp>
        <p:nvSpPr>
          <p:cNvPr id="17" name="矩形 25">
            <a:extLst>
              <a:ext uri="{FF2B5EF4-FFF2-40B4-BE49-F238E27FC236}">
                <a16:creationId xmlns:a16="http://schemas.microsoft.com/office/drawing/2014/main" id="{D4C3046D-F731-AD45-A0E1-C2290C43F3C8}"/>
              </a:ext>
            </a:extLst>
          </p:cNvPr>
          <p:cNvSpPr/>
          <p:nvPr/>
        </p:nvSpPr>
        <p:spPr>
          <a:xfrm>
            <a:off x="657371" y="6252042"/>
            <a:ext cx="5904656" cy="579967"/>
          </a:xfrm>
          <a:prstGeom prst="rect">
            <a:avLst/>
          </a:prstGeom>
          <a:noFill/>
          <a:ln w="9525">
            <a:noFill/>
          </a:ln>
        </p:spPr>
        <p:txBody>
          <a:bodyPr wrap="square" anchor="t">
            <a:spAutoFit/>
          </a:bodyPr>
          <a:lstStyle/>
          <a:p>
            <a:pPr>
              <a:lnSpc>
                <a:spcPct val="150000"/>
              </a:lnSpc>
            </a:pPr>
            <a:r>
              <a:rPr lang="en-US" altLang="zh-CN" sz="2400" b="1" dirty="0">
                <a:solidFill>
                  <a:srgbClr val="FF0000"/>
                </a:solidFill>
                <a:latin typeface="Times New Roman" panose="02020603050405020304" pitchFamily="18" charset="0"/>
              </a:rPr>
              <a:t>Better than the design goal</a:t>
            </a:r>
            <a:endParaRPr lang="zh-CN" altLang="en-US" sz="2400" b="1" dirty="0">
              <a:solidFill>
                <a:srgbClr val="FF0000"/>
              </a:solidFill>
              <a:latin typeface="Times New Roman" panose="02020603050405020304" pitchFamily="18" charset="0"/>
              <a:ea typeface="Times New Roman" panose="02020603050405020304" pitchFamily="18" charset="0"/>
            </a:endParaRPr>
          </a:p>
        </p:txBody>
      </p:sp>
      <p:sp>
        <p:nvSpPr>
          <p:cNvPr id="18" name="矩形 25">
            <a:extLst>
              <a:ext uri="{FF2B5EF4-FFF2-40B4-BE49-F238E27FC236}">
                <a16:creationId xmlns:a16="http://schemas.microsoft.com/office/drawing/2014/main" id="{98D9D477-826C-234F-8D07-3E41EC262E79}"/>
              </a:ext>
            </a:extLst>
          </p:cNvPr>
          <p:cNvSpPr/>
          <p:nvPr/>
        </p:nvSpPr>
        <p:spPr>
          <a:xfrm>
            <a:off x="107504" y="5587301"/>
            <a:ext cx="2928866" cy="707886"/>
          </a:xfrm>
          <a:prstGeom prst="rect">
            <a:avLst/>
          </a:prstGeom>
          <a:noFill/>
          <a:ln w="9525">
            <a:noFill/>
          </a:ln>
        </p:spPr>
        <p:txBody>
          <a:bodyPr wrap="square" anchor="t">
            <a:spAutoFit/>
          </a:bodyPr>
          <a:lstStyle/>
          <a:p>
            <a:pPr algn="l"/>
            <a:r>
              <a:rPr lang="en-US" altLang="zh-CN" sz="2000" dirty="0"/>
              <a:t>0.164%</a:t>
            </a:r>
            <a:r>
              <a:rPr lang="zh-CN" altLang="en-US" sz="2000" dirty="0"/>
              <a:t> </a:t>
            </a:r>
            <a:r>
              <a:rPr lang="en-US" altLang="zh-CN" sz="2000" dirty="0"/>
              <a:t>for one module</a:t>
            </a:r>
          </a:p>
          <a:p>
            <a:pPr algn="l"/>
            <a:r>
              <a:rPr lang="en-US" altLang="zh-CN" sz="2000" dirty="0"/>
              <a:t> @ back scattering</a:t>
            </a:r>
            <a:r>
              <a:rPr lang="zh-CN" altLang="en-US" sz="2000" dirty="0"/>
              <a:t>  </a:t>
            </a:r>
          </a:p>
        </p:txBody>
      </p:sp>
    </p:spTree>
    <p:extLst>
      <p:ext uri="{BB962C8B-B14F-4D97-AF65-F5344CB8AC3E}">
        <p14:creationId xmlns:p14="http://schemas.microsoft.com/office/powerpoint/2010/main" val="391922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31</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0432FF"/>
                </a:solidFill>
                <a:latin typeface="Arial" pitchFamily="34" charset="0"/>
                <a:ea typeface="宋体" pitchFamily="2" charset="-122"/>
                <a:cs typeface="+mn-cs"/>
              </a:rPr>
              <a:t>Commissioning of MR</a:t>
            </a:r>
          </a:p>
        </p:txBody>
      </p:sp>
      <p:grpSp>
        <p:nvGrpSpPr>
          <p:cNvPr id="10" name="组合 5">
            <a:extLst>
              <a:ext uri="{FF2B5EF4-FFF2-40B4-BE49-F238E27FC236}">
                <a16:creationId xmlns:a16="http://schemas.microsoft.com/office/drawing/2014/main" id="{721F6B29-EA6D-6146-B7E5-6535F9B4D210}"/>
              </a:ext>
            </a:extLst>
          </p:cNvPr>
          <p:cNvGrpSpPr/>
          <p:nvPr/>
        </p:nvGrpSpPr>
        <p:grpSpPr>
          <a:xfrm>
            <a:off x="-3176" y="1676598"/>
            <a:ext cx="3279031" cy="3077347"/>
            <a:chOff x="1293367" y="1268760"/>
            <a:chExt cx="2630561" cy="2543752"/>
          </a:xfrm>
        </p:grpSpPr>
        <p:pic>
          <p:nvPicPr>
            <p:cNvPr id="11" name="Picture 2" descr="C:\Users\lenovo\Desktop\WNi.jpg">
              <a:extLst>
                <a:ext uri="{FF2B5EF4-FFF2-40B4-BE49-F238E27FC236}">
                  <a16:creationId xmlns:a16="http://schemas.microsoft.com/office/drawing/2014/main" id="{7A8F9678-575B-E348-84ED-97E3DAAC5E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367" y="1268760"/>
              <a:ext cx="2529556" cy="254375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椭圆 11">
              <a:extLst>
                <a:ext uri="{FF2B5EF4-FFF2-40B4-BE49-F238E27FC236}">
                  <a16:creationId xmlns:a16="http://schemas.microsoft.com/office/drawing/2014/main" id="{A607C996-4E14-534E-819C-C39BE92EC2C7}"/>
                </a:ext>
              </a:extLst>
            </p:cNvPr>
            <p:cNvSpPr/>
            <p:nvPr/>
          </p:nvSpPr>
          <p:spPr>
            <a:xfrm>
              <a:off x="2195736" y="2364090"/>
              <a:ext cx="1728192" cy="1136918"/>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3" name="TextBox 10">
              <a:extLst>
                <a:ext uri="{FF2B5EF4-FFF2-40B4-BE49-F238E27FC236}">
                  <a16:creationId xmlns:a16="http://schemas.microsoft.com/office/drawing/2014/main" id="{E4CE2BE5-67B1-604C-8780-E5BE1A60F960}"/>
                </a:ext>
              </a:extLst>
            </p:cNvPr>
            <p:cNvSpPr txBox="1"/>
            <p:nvPr/>
          </p:nvSpPr>
          <p:spPr>
            <a:xfrm>
              <a:off x="2718919" y="2738028"/>
              <a:ext cx="990977" cy="369332"/>
            </a:xfrm>
            <a:prstGeom prst="rect">
              <a:avLst/>
            </a:prstGeom>
            <a:noFill/>
          </p:spPr>
          <p:txBody>
            <a:bodyPr wrap="none" rtlCol="0">
              <a:spAutoFit/>
            </a:bodyPr>
            <a:lstStyle/>
            <a:p>
              <a:r>
                <a:rPr lang="en-US" altLang="zh-CN" sz="1800" b="1" dirty="0">
                  <a:solidFill>
                    <a:srgbClr val="FF0000"/>
                  </a:solidFill>
                  <a:latin typeface="Arial" panose="020B0604020202020204" pitchFamily="34" charset="0"/>
                  <a:cs typeface="Arial" panose="020B0604020202020204" pitchFamily="34" charset="0"/>
                  <a:sym typeface="Symbol" panose="05050102010706020507"/>
                </a:rPr>
                <a:t></a:t>
              </a:r>
              <a:r>
                <a:rPr lang="en-US" altLang="zh-CN" sz="1800" b="1" dirty="0">
                  <a:solidFill>
                    <a:srgbClr val="FF0000"/>
                  </a:solidFill>
                  <a:latin typeface="Arial" panose="020B0604020202020204" pitchFamily="34" charset="0"/>
                  <a:cs typeface="Arial" panose="020B0604020202020204" pitchFamily="34" charset="0"/>
                </a:rPr>
                <a:t>20 </a:t>
              </a:r>
              <a:r>
                <a:rPr lang="en-US" altLang="zh-CN" sz="1800" b="1" dirty="0" err="1">
                  <a:solidFill>
                    <a:srgbClr val="FF0000"/>
                  </a:solidFill>
                  <a:latin typeface="Arial" panose="020B0604020202020204" pitchFamily="34" charset="0"/>
                  <a:cs typeface="Arial" panose="020B0604020202020204" pitchFamily="34" charset="0"/>
                </a:rPr>
                <a:t>hrs</a:t>
              </a:r>
              <a:endParaRPr lang="zh-CN" altLang="en-US" sz="1800" b="1" dirty="0">
                <a:solidFill>
                  <a:srgbClr val="FF0000"/>
                </a:solidFill>
                <a:latin typeface="Arial" panose="020B0604020202020204" pitchFamily="34" charset="0"/>
                <a:cs typeface="Arial" panose="020B0604020202020204" pitchFamily="34" charset="0"/>
              </a:endParaRPr>
            </a:p>
          </p:txBody>
        </p:sp>
      </p:grpSp>
      <p:sp>
        <p:nvSpPr>
          <p:cNvPr id="14" name="TextBox 3">
            <a:extLst>
              <a:ext uri="{FF2B5EF4-FFF2-40B4-BE49-F238E27FC236}">
                <a16:creationId xmlns:a16="http://schemas.microsoft.com/office/drawing/2014/main" id="{2D4EEA05-47AC-D544-ADA9-86D549F74FC9}"/>
              </a:ext>
            </a:extLst>
          </p:cNvPr>
          <p:cNvSpPr txBox="1"/>
          <p:nvPr/>
        </p:nvSpPr>
        <p:spPr>
          <a:xfrm>
            <a:off x="409423" y="5579948"/>
            <a:ext cx="8540162" cy="369332"/>
          </a:xfrm>
          <a:prstGeom prst="rect">
            <a:avLst/>
          </a:prstGeom>
          <a:noFill/>
        </p:spPr>
        <p:txBody>
          <a:bodyPr wrap="square" rtlCol="0">
            <a:spAutoFit/>
          </a:bodyPr>
          <a:lstStyle/>
          <a:p>
            <a:r>
              <a:rPr lang="en-US" altLang="zh-CN" sz="1800" b="1" dirty="0">
                <a:solidFill>
                  <a:srgbClr val="0000FF"/>
                </a:solidFill>
                <a:latin typeface="+mn-lt"/>
                <a:cs typeface="Times New Roman" panose="02020603050405020304" pitchFamily="18" charset="0"/>
              </a:rPr>
              <a:t>Function</a:t>
            </a:r>
            <a:r>
              <a:rPr lang="zh-CN" altLang="en-US" sz="1800" b="1" dirty="0">
                <a:solidFill>
                  <a:srgbClr val="0000FF"/>
                </a:solidFill>
                <a:latin typeface="+mn-lt"/>
                <a:cs typeface="Times New Roman" panose="02020603050405020304" pitchFamily="18" charset="0"/>
              </a:rPr>
              <a:t> </a:t>
            </a:r>
            <a:r>
              <a:rPr lang="en-US" altLang="zh-CN" sz="1800" b="1" dirty="0">
                <a:solidFill>
                  <a:srgbClr val="0000FF"/>
                </a:solidFill>
                <a:latin typeface="+mn-lt"/>
                <a:cs typeface="Times New Roman" panose="02020603050405020304" pitchFamily="18" charset="0"/>
              </a:rPr>
              <a:t>NR</a:t>
            </a:r>
            <a:r>
              <a:rPr lang="zh-CN" altLang="en-US" sz="1800" b="1" dirty="0">
                <a:solidFill>
                  <a:srgbClr val="0000FF"/>
                </a:solidFill>
                <a:latin typeface="宋体" panose="02010600030101010101" pitchFamily="2" charset="-122"/>
              </a:rPr>
              <a:t>：</a:t>
            </a:r>
            <a:r>
              <a:rPr lang="en-US" altLang="zh-CN" sz="1800" b="1" dirty="0" err="1">
                <a:solidFill>
                  <a:srgbClr val="000000"/>
                </a:solidFill>
                <a:latin typeface="Arial" panose="020B0604020202020204" pitchFamily="34" charset="0"/>
                <a:cs typeface="Arial" panose="020B0604020202020204" pitchFamily="34" charset="0"/>
              </a:rPr>
              <a:t>R</a:t>
            </a:r>
            <a:r>
              <a:rPr lang="en-US" altLang="zh-CN" sz="1800" b="1" baseline="-25000" dirty="0" err="1">
                <a:solidFill>
                  <a:srgbClr val="000000"/>
                </a:solidFill>
                <a:latin typeface="Arial" panose="020B0604020202020204" pitchFamily="34" charset="0"/>
                <a:cs typeface="Arial" panose="020B0604020202020204" pitchFamily="34" charset="0"/>
              </a:rPr>
              <a:t>min</a:t>
            </a:r>
            <a:r>
              <a:rPr lang="en-US" altLang="zh-CN" sz="1800" b="1" dirty="0">
                <a:solidFill>
                  <a:srgbClr val="000000"/>
                </a:solidFill>
                <a:latin typeface="Arial" panose="020B0604020202020204" pitchFamily="34" charset="0"/>
                <a:cs typeface="Arial" panose="020B0604020202020204" pitchFamily="34" charset="0"/>
              </a:rPr>
              <a:t>&lt;10</a:t>
            </a:r>
            <a:r>
              <a:rPr lang="en-US" altLang="zh-CN" sz="1800" b="1" baseline="30000" dirty="0">
                <a:solidFill>
                  <a:srgbClr val="000000"/>
                </a:solidFill>
                <a:latin typeface="Arial" panose="020B0604020202020204" pitchFamily="34" charset="0"/>
                <a:cs typeface="Arial" panose="020B0604020202020204" pitchFamily="34" charset="0"/>
              </a:rPr>
              <a:t>-5</a:t>
            </a:r>
            <a:r>
              <a:rPr lang="zh-CN" altLang="en-US" sz="1800" b="1" dirty="0">
                <a:solidFill>
                  <a:srgbClr val="000000"/>
                </a:solidFill>
                <a:latin typeface="Arial" panose="020B0604020202020204" pitchFamily="34" charset="0"/>
                <a:cs typeface="Arial" panose="020B0604020202020204" pitchFamily="34" charset="0"/>
              </a:rPr>
              <a:t>          </a:t>
            </a:r>
            <a:r>
              <a:rPr lang="en-US" altLang="zh-CN" sz="1800" b="1" dirty="0">
                <a:solidFill>
                  <a:srgbClr val="0000FF"/>
                </a:solidFill>
                <a:latin typeface="Arial" panose="020B0604020202020204" pitchFamily="34" charset="0"/>
                <a:cs typeface="Arial" panose="020B0604020202020204" pitchFamily="34" charset="0"/>
              </a:rPr>
              <a:t>Diffraction:</a:t>
            </a:r>
            <a:r>
              <a:rPr lang="zh-CN" altLang="en-US" sz="1800" b="1" dirty="0">
                <a:solidFill>
                  <a:srgbClr val="0000FF"/>
                </a:solidFill>
                <a:latin typeface="宋体" panose="02010600030101010101" pitchFamily="2" charset="-122"/>
              </a:rPr>
              <a:t> </a:t>
            </a:r>
            <a:r>
              <a:rPr lang="en-US" altLang="zh-CN" sz="1800" b="1" dirty="0">
                <a:solidFill>
                  <a:srgbClr val="000000"/>
                </a:solidFill>
                <a:latin typeface="Arial" panose="020B0604020202020204" pitchFamily="34" charset="0"/>
                <a:cs typeface="Arial" panose="020B0604020202020204" pitchFamily="34" charset="0"/>
                <a:sym typeface="Symbol" panose="05050102010706020507"/>
              </a:rPr>
              <a:t>d/d = 0.6%</a:t>
            </a:r>
            <a:r>
              <a:rPr lang="zh-CN" altLang="en-US" sz="1800" b="1" dirty="0">
                <a:solidFill>
                  <a:srgbClr val="000000"/>
                </a:solidFill>
                <a:latin typeface="Arial" panose="020B0604020202020204" pitchFamily="34" charset="0"/>
                <a:cs typeface="Arial" panose="020B0604020202020204" pitchFamily="34" charset="0"/>
                <a:sym typeface="Symbol" panose="05050102010706020507"/>
              </a:rPr>
              <a:t>         </a:t>
            </a:r>
            <a:r>
              <a:rPr lang="en-US" altLang="zh-CN" sz="1800" b="1" dirty="0">
                <a:solidFill>
                  <a:srgbClr val="0000FF"/>
                </a:solidFill>
                <a:latin typeface="Arial" panose="020B0604020202020204" pitchFamily="34" charset="0"/>
                <a:cs typeface="Arial" panose="020B0604020202020204" pitchFamily="34" charset="0"/>
              </a:rPr>
              <a:t>PNR:</a:t>
            </a:r>
            <a:r>
              <a:rPr lang="zh-CN" altLang="en-US" sz="1800" b="1" dirty="0">
                <a:solidFill>
                  <a:srgbClr val="0000FF"/>
                </a:solidFill>
                <a:latin typeface="Arial" panose="020B0604020202020204" pitchFamily="34" charset="0"/>
                <a:cs typeface="Arial" panose="020B0604020202020204" pitchFamily="34" charset="0"/>
              </a:rPr>
              <a:t> </a:t>
            </a:r>
            <a:r>
              <a:rPr lang="en-US" altLang="zh-CN" b="1" dirty="0">
                <a:cs typeface="Arial" panose="020B0604020202020204" pitchFamily="34" charset="0"/>
              </a:rPr>
              <a:t>well</a:t>
            </a:r>
            <a:r>
              <a:rPr lang="zh-CN" altLang="en-US" b="1" dirty="0">
                <a:cs typeface="Arial" panose="020B0604020202020204" pitchFamily="34" charset="0"/>
              </a:rPr>
              <a:t> </a:t>
            </a:r>
            <a:r>
              <a:rPr lang="en-US" altLang="zh-CN" b="1" dirty="0">
                <a:cs typeface="Arial" panose="020B0604020202020204" pitchFamily="34" charset="0"/>
              </a:rPr>
              <a:t>done </a:t>
            </a:r>
            <a:endParaRPr lang="zh-CN" altLang="en-US" b="1" dirty="0">
              <a:cs typeface="Arial" panose="020B0604020202020204" pitchFamily="34" charset="0"/>
            </a:endParaRPr>
          </a:p>
        </p:txBody>
      </p:sp>
      <p:pic>
        <p:nvPicPr>
          <p:cNvPr id="15" name="图片 14">
            <a:extLst>
              <a:ext uri="{FF2B5EF4-FFF2-40B4-BE49-F238E27FC236}">
                <a16:creationId xmlns:a16="http://schemas.microsoft.com/office/drawing/2014/main" id="{7C431E5E-47D2-D440-B665-AE40B122F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2344" y="1757044"/>
            <a:ext cx="3159661" cy="3040108"/>
          </a:xfrm>
          <a:prstGeom prst="rect">
            <a:avLst/>
          </a:prstGeom>
        </p:spPr>
      </p:pic>
      <p:pic>
        <p:nvPicPr>
          <p:cNvPr id="16" name="图片 15">
            <a:extLst>
              <a:ext uri="{FF2B5EF4-FFF2-40B4-BE49-F238E27FC236}">
                <a16:creationId xmlns:a16="http://schemas.microsoft.com/office/drawing/2014/main" id="{442F5A57-9540-8F46-B997-C6CE554E4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5" y="1757044"/>
            <a:ext cx="2304256" cy="2843673"/>
          </a:xfrm>
          <a:prstGeom prst="rect">
            <a:avLst/>
          </a:prstGeom>
        </p:spPr>
      </p:pic>
    </p:spTree>
    <p:extLst>
      <p:ext uri="{BB962C8B-B14F-4D97-AF65-F5344CB8AC3E}">
        <p14:creationId xmlns:p14="http://schemas.microsoft.com/office/powerpoint/2010/main" val="174401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32</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lnSpc>
                <a:spcPct val="150000"/>
              </a:lnSpc>
              <a:spcBef>
                <a:spcPct val="20000"/>
              </a:spcBef>
              <a:tabLst>
                <a:tab pos="342900" algn="l"/>
                <a:tab pos="685800" algn="l"/>
              </a:tabLst>
            </a:pPr>
            <a:r>
              <a:rPr lang="en-US" altLang="zh-CN" sz="3200" b="1" dirty="0">
                <a:solidFill>
                  <a:srgbClr val="0432FF"/>
                </a:solidFill>
                <a:latin typeface="Arial" pitchFamily="34" charset="0"/>
                <a:ea typeface="宋体" pitchFamily="2" charset="-122"/>
                <a:cs typeface="+mn-cs"/>
              </a:rPr>
              <a:t>Commissioning of SANS</a:t>
            </a:r>
          </a:p>
        </p:txBody>
      </p:sp>
      <p:sp>
        <p:nvSpPr>
          <p:cNvPr id="10" name="标题 1">
            <a:extLst>
              <a:ext uri="{FF2B5EF4-FFF2-40B4-BE49-F238E27FC236}">
                <a16:creationId xmlns:a16="http://schemas.microsoft.com/office/drawing/2014/main" id="{84F611CF-98E4-354A-9505-5157542FAE24}"/>
              </a:ext>
            </a:extLst>
          </p:cNvPr>
          <p:cNvSpPr>
            <a:spLocks noGrp="1"/>
          </p:cNvSpPr>
          <p:nvPr>
            <p:ph type="title"/>
          </p:nvPr>
        </p:nvSpPr>
        <p:spPr>
          <a:xfrm>
            <a:off x="-30653" y="3068690"/>
            <a:ext cx="7794510" cy="617696"/>
          </a:xfrm>
        </p:spPr>
        <p:txBody>
          <a:bodyPr>
            <a:noAutofit/>
          </a:bodyPr>
          <a:lstStyle/>
          <a:p>
            <a:pPr algn="r"/>
            <a:r>
              <a:rPr lang="en-US" altLang="zh-CN" sz="2000" dirty="0">
                <a:latin typeface="Arial" pitchFamily="34" charset="0"/>
                <a:ea typeface="宋体" pitchFamily="2" charset="-122"/>
                <a:cs typeface="+mn-cs"/>
              </a:rPr>
              <a:t>Glass carbon &amp; Bates-poly</a:t>
            </a:r>
            <a:r>
              <a:rPr lang="zh-CN" altLang="en-US" sz="2000" dirty="0">
                <a:latin typeface="Arial" pitchFamily="34" charset="0"/>
                <a:ea typeface="宋体" pitchFamily="2" charset="-122"/>
                <a:cs typeface="+mn-cs"/>
              </a:rPr>
              <a:t>，</a:t>
            </a:r>
            <a:r>
              <a:rPr lang="en-US" altLang="zh-CN" sz="2000" dirty="0">
                <a:latin typeface="Arial" pitchFamily="34" charset="0"/>
                <a:ea typeface="宋体" pitchFamily="2" charset="-122"/>
                <a:cs typeface="+mn-cs"/>
              </a:rPr>
              <a:t>molecular weight: 200 k</a:t>
            </a:r>
            <a:endParaRPr lang="zh-CN" altLang="en-US" sz="2000" dirty="0">
              <a:latin typeface="Arial" pitchFamily="34" charset="0"/>
              <a:ea typeface="宋体" pitchFamily="2" charset="-122"/>
              <a:cs typeface="+mn-cs"/>
            </a:endParaRPr>
          </a:p>
        </p:txBody>
      </p:sp>
      <p:pic>
        <p:nvPicPr>
          <p:cNvPr id="11" name="图片 12" descr="1465763862.jpg">
            <a:extLst>
              <a:ext uri="{FF2B5EF4-FFF2-40B4-BE49-F238E27FC236}">
                <a16:creationId xmlns:a16="http://schemas.microsoft.com/office/drawing/2014/main" id="{01DA8D0A-453F-E84E-B7AE-5ADBE71F93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3078" y="1052736"/>
            <a:ext cx="4201370" cy="2247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13" descr="192426871.jpg">
            <a:extLst>
              <a:ext uri="{FF2B5EF4-FFF2-40B4-BE49-F238E27FC236}">
                <a16:creationId xmlns:a16="http://schemas.microsoft.com/office/drawing/2014/main" id="{063ECAFE-0C65-524D-AE1C-A8AF9FE061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584" y="1080058"/>
            <a:ext cx="4201370" cy="2192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图片 1">
            <a:extLst>
              <a:ext uri="{FF2B5EF4-FFF2-40B4-BE49-F238E27FC236}">
                <a16:creationId xmlns:a16="http://schemas.microsoft.com/office/drawing/2014/main" id="{FABCA32D-CD93-674D-977D-4F4ED85E2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8" y="3827288"/>
            <a:ext cx="234950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图片 2">
            <a:extLst>
              <a:ext uri="{FF2B5EF4-FFF2-40B4-BE49-F238E27FC236}">
                <a16:creationId xmlns:a16="http://schemas.microsoft.com/office/drawing/2014/main" id="{A98FBAF2-FEC3-E74A-AF82-9ED7947B18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050" y="4509913"/>
            <a:ext cx="23495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图片 4">
            <a:extLst>
              <a:ext uri="{FF2B5EF4-FFF2-40B4-BE49-F238E27FC236}">
                <a16:creationId xmlns:a16="http://schemas.microsoft.com/office/drawing/2014/main" id="{0BEC9D7B-82F8-0343-AF40-4B54B20DE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338" y="5311600"/>
            <a:ext cx="2347912"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内容占位符 3">
            <a:extLst>
              <a:ext uri="{FF2B5EF4-FFF2-40B4-BE49-F238E27FC236}">
                <a16:creationId xmlns:a16="http://schemas.microsoft.com/office/drawing/2014/main" id="{7F7A2BDC-41C2-B745-9B8B-3B0AE6492350}"/>
              </a:ext>
            </a:extLst>
          </p:cNvPr>
          <p:cNvPicPr>
            <a:picLocks noChangeAspect="1"/>
          </p:cNvPicPr>
          <p:nvPr/>
        </p:nvPicPr>
        <p:blipFill>
          <a:blip r:embed="rId8" cstate="print">
            <a:extLst>
              <a:ext uri="{28A0092B-C50C-407E-A947-70E740481C1C}">
                <a14:useLocalDpi xmlns:a14="http://schemas.microsoft.com/office/drawing/2010/main" val="0"/>
              </a:ext>
            </a:extLst>
          </a:blip>
          <a:srcRect l="4340" t="8514" r="6602" b="7629"/>
          <a:stretch>
            <a:fillRect/>
          </a:stretch>
        </p:blipFill>
        <p:spPr bwMode="auto">
          <a:xfrm>
            <a:off x="5036039" y="3849338"/>
            <a:ext cx="2705100"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文本框 8">
            <a:extLst>
              <a:ext uri="{FF2B5EF4-FFF2-40B4-BE49-F238E27FC236}">
                <a16:creationId xmlns:a16="http://schemas.microsoft.com/office/drawing/2014/main" id="{9CEBA3EB-66F4-A543-B0DA-B7868BE9129F}"/>
              </a:ext>
            </a:extLst>
          </p:cNvPr>
          <p:cNvSpPr txBox="1">
            <a:spLocks noChangeArrowheads="1"/>
          </p:cNvSpPr>
          <p:nvPr/>
        </p:nvSpPr>
        <p:spPr bwMode="auto">
          <a:xfrm>
            <a:off x="5364163" y="4116213"/>
            <a:ext cx="11588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0" hangingPunct="0"/>
            <a:r>
              <a:rPr kumimoji="0" lang="en-US" altLang="zh-CN" sz="1200" b="1">
                <a:solidFill>
                  <a:schemeClr val="bg1"/>
                </a:solidFill>
              </a:rPr>
              <a:t>Scattering from steel</a:t>
            </a:r>
            <a:r>
              <a:rPr kumimoji="0" lang="zh-CN" altLang="en-US" sz="1200" b="1">
                <a:solidFill>
                  <a:schemeClr val="bg1"/>
                </a:solidFill>
              </a:rPr>
              <a:t> </a:t>
            </a:r>
            <a:r>
              <a:rPr kumimoji="0" lang="en-US" altLang="zh-CN" sz="1200" b="1">
                <a:solidFill>
                  <a:schemeClr val="bg1"/>
                </a:solidFill>
              </a:rPr>
              <a:t>flange</a:t>
            </a:r>
            <a:endParaRPr kumimoji="0" lang="zh-CN" altLang="en-US" sz="1200" b="1">
              <a:solidFill>
                <a:schemeClr val="bg1"/>
              </a:solidFill>
            </a:endParaRPr>
          </a:p>
        </p:txBody>
      </p:sp>
      <p:sp>
        <p:nvSpPr>
          <p:cNvPr id="21" name="标题 1">
            <a:extLst>
              <a:ext uri="{FF2B5EF4-FFF2-40B4-BE49-F238E27FC236}">
                <a16:creationId xmlns:a16="http://schemas.microsoft.com/office/drawing/2014/main" id="{43DE9ECF-2BE9-F548-BBE6-6C2F64574BDF}"/>
              </a:ext>
            </a:extLst>
          </p:cNvPr>
          <p:cNvSpPr txBox="1">
            <a:spLocks/>
          </p:cNvSpPr>
          <p:nvPr/>
        </p:nvSpPr>
        <p:spPr bwMode="auto">
          <a:xfrm>
            <a:off x="-79639" y="6224413"/>
            <a:ext cx="7794510" cy="6176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r"/>
            <a:r>
              <a:rPr lang="en-US" altLang="zh-CN" sz="2000" dirty="0">
                <a:latin typeface="Arial" pitchFamily="34" charset="0"/>
                <a:ea typeface="宋体" pitchFamily="2" charset="-122"/>
                <a:cs typeface="+mn-cs"/>
              </a:rPr>
              <a:t>Beam</a:t>
            </a:r>
            <a:r>
              <a:rPr lang="zh-CN" altLang="en-US" sz="2000" dirty="0">
                <a:latin typeface="Arial" pitchFamily="34" charset="0"/>
                <a:ea typeface="宋体" pitchFamily="2" charset="-122"/>
                <a:cs typeface="+mn-cs"/>
              </a:rPr>
              <a:t> </a:t>
            </a:r>
            <a:r>
              <a:rPr lang="en-US" altLang="zh-CN" sz="2000" dirty="0">
                <a:latin typeface="Arial" pitchFamily="34" charset="0"/>
                <a:ea typeface="宋体" pitchFamily="2" charset="-122"/>
                <a:cs typeface="+mn-cs"/>
              </a:rPr>
              <a:t>size</a:t>
            </a:r>
            <a:r>
              <a:rPr lang="zh-CN" altLang="en-US" sz="2000" dirty="0">
                <a:latin typeface="Arial" pitchFamily="34" charset="0"/>
                <a:ea typeface="宋体" pitchFamily="2" charset="-122"/>
                <a:cs typeface="+mn-cs"/>
              </a:rPr>
              <a:t> </a:t>
            </a:r>
            <a:r>
              <a:rPr lang="en-US" altLang="zh-CN" sz="2000" dirty="0">
                <a:latin typeface="Arial" pitchFamily="34" charset="0"/>
                <a:ea typeface="宋体" pitchFamily="2" charset="-122"/>
                <a:cs typeface="+mn-cs"/>
              </a:rPr>
              <a:t>diagnostic</a:t>
            </a:r>
            <a:r>
              <a:rPr lang="zh-CN" altLang="en-US" sz="2000" dirty="0">
                <a:latin typeface="Arial" pitchFamily="34" charset="0"/>
                <a:ea typeface="宋体" pitchFamily="2" charset="-122"/>
                <a:cs typeface="+mn-cs"/>
              </a:rPr>
              <a:t>                       </a:t>
            </a:r>
            <a:r>
              <a:rPr lang="en-US" altLang="zh-CN" sz="2000" dirty="0">
                <a:latin typeface="Arial" pitchFamily="34" charset="0"/>
                <a:ea typeface="宋体" pitchFamily="2" charset="-122"/>
                <a:cs typeface="+mn-cs"/>
              </a:rPr>
              <a:t>Background</a:t>
            </a:r>
            <a:r>
              <a:rPr lang="zh-CN" altLang="en-US" sz="2000" dirty="0">
                <a:latin typeface="Arial" pitchFamily="34" charset="0"/>
                <a:ea typeface="宋体" pitchFamily="2" charset="-122"/>
                <a:cs typeface="+mn-cs"/>
              </a:rPr>
              <a:t> </a:t>
            </a:r>
            <a:r>
              <a:rPr lang="en-US" altLang="zh-CN" sz="2000" dirty="0">
                <a:latin typeface="Arial" pitchFamily="34" charset="0"/>
                <a:ea typeface="宋体" pitchFamily="2" charset="-122"/>
                <a:cs typeface="+mn-cs"/>
              </a:rPr>
              <a:t>analysis</a:t>
            </a:r>
            <a:endParaRPr lang="zh-CN" altLang="en-US" sz="2000" dirty="0">
              <a:latin typeface="Arial" pitchFamily="34" charset="0"/>
              <a:ea typeface="宋体" pitchFamily="2" charset="-122"/>
              <a:cs typeface="+mn-cs"/>
            </a:endParaRPr>
          </a:p>
        </p:txBody>
      </p:sp>
    </p:spTree>
    <p:extLst>
      <p:ext uri="{BB962C8B-B14F-4D97-AF65-F5344CB8AC3E}">
        <p14:creationId xmlns:p14="http://schemas.microsoft.com/office/powerpoint/2010/main" val="20719786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33</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979004" y="2276872"/>
            <a:ext cx="7272808" cy="3766929"/>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Why Neutrons?</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CSNS project overview</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Commissioning</a:t>
            </a:r>
            <a:r>
              <a:rPr lang="zh-CN" altLang="en-US" sz="3200" b="1" dirty="0">
                <a:solidFill>
                  <a:schemeClr val="bg1">
                    <a:lumMod val="50000"/>
                  </a:schemeClr>
                </a:solidFill>
              </a:rPr>
              <a:t> </a:t>
            </a:r>
            <a:r>
              <a:rPr lang="en-US" altLang="zh-CN" sz="3200" b="1" dirty="0">
                <a:solidFill>
                  <a:schemeClr val="bg1">
                    <a:lumMod val="50000"/>
                  </a:schemeClr>
                </a:solidFill>
              </a:rPr>
              <a:t>&amp;</a:t>
            </a:r>
            <a:r>
              <a:rPr lang="zh-CN" altLang="en-US" sz="3200" b="1" dirty="0">
                <a:solidFill>
                  <a:schemeClr val="bg1">
                    <a:lumMod val="50000"/>
                  </a:schemeClr>
                </a:solidFill>
              </a:rPr>
              <a:t> </a:t>
            </a:r>
            <a:r>
              <a:rPr lang="en-US" sz="3200" b="1" dirty="0">
                <a:solidFill>
                  <a:schemeClr val="bg1">
                    <a:lumMod val="50000"/>
                  </a:schemeClr>
                </a:solidFill>
              </a:rPr>
              <a:t>operation</a:t>
            </a:r>
            <a:endParaRPr lang="en-US" altLang="zh-CN" sz="3200" b="1" dirty="0">
              <a:solidFill>
                <a:schemeClr val="bg1">
                  <a:lumMod val="50000"/>
                </a:schemeClr>
              </a:solidFill>
            </a:endParaRPr>
          </a:p>
          <a:p>
            <a:pPr marL="457200" lvl="0" indent="-457200" algn="just" latinLnBrk="1">
              <a:lnSpc>
                <a:spcPct val="107000"/>
              </a:lnSpc>
              <a:spcAft>
                <a:spcPts val="800"/>
              </a:spcAft>
              <a:buFont typeface="Arial" panose="020B0604020202020204" pitchFamily="34" charset="0"/>
              <a:buChar char="•"/>
            </a:pPr>
            <a:r>
              <a:rPr lang="en-US" altLang="zh-CN" sz="3200" b="1" dirty="0"/>
              <a:t>User</a:t>
            </a:r>
            <a:r>
              <a:rPr lang="zh-CN" altLang="en-US" sz="3200" b="1" dirty="0"/>
              <a:t> </a:t>
            </a:r>
            <a:r>
              <a:rPr lang="en-US" altLang="zh-CN" sz="3200" b="1" dirty="0"/>
              <a:t>service</a:t>
            </a:r>
            <a:r>
              <a:rPr lang="zh-CN" altLang="en-US" sz="3200" b="1" dirty="0"/>
              <a:t> </a:t>
            </a:r>
            <a:r>
              <a:rPr lang="en-US" altLang="zh-CN" sz="3200" b="1" dirty="0"/>
              <a:t>and</a:t>
            </a:r>
            <a:r>
              <a:rPr lang="zh-CN" altLang="en-US" sz="3200" b="1" dirty="0"/>
              <a:t> </a:t>
            </a:r>
            <a:r>
              <a:rPr lang="en-US" altLang="zh-CN" sz="3200" b="1" dirty="0"/>
              <a:t>application</a:t>
            </a:r>
            <a:endParaRPr lang="en-US" sz="3200" b="1" dirty="0"/>
          </a:p>
          <a:p>
            <a:pPr marL="45720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New</a:t>
            </a:r>
            <a:r>
              <a:rPr lang="zh-CN" altLang="en-US" sz="3200" b="1" dirty="0">
                <a:solidFill>
                  <a:schemeClr val="bg1">
                    <a:lumMod val="50000"/>
                  </a:schemeClr>
                </a:solidFill>
              </a:rPr>
              <a:t> </a:t>
            </a:r>
            <a:r>
              <a:rPr lang="en-US" altLang="zh-CN" sz="3200" b="1" dirty="0">
                <a:solidFill>
                  <a:schemeClr val="bg1">
                    <a:lumMod val="50000"/>
                  </a:schemeClr>
                </a:solidFill>
              </a:rPr>
              <a:t>instruments</a:t>
            </a:r>
            <a:r>
              <a:rPr lang="en-US" sz="3200" b="1" dirty="0">
                <a:solidFill>
                  <a:schemeClr val="bg1">
                    <a:lumMod val="50000"/>
                  </a:schemeClr>
                </a:solidFill>
              </a:rPr>
              <a:t> and future plan</a:t>
            </a:r>
          </a:p>
          <a:p>
            <a:pPr marL="45720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583407" y="1095431"/>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3200" dirty="0">
                <a:solidFill>
                  <a:srgbClr val="0432FF"/>
                </a:solidFill>
                <a:latin typeface="Arial" pitchFamily="34" charset="0"/>
                <a:ea typeface="宋体" pitchFamily="2" charset="-122"/>
                <a:cs typeface="+mn-cs"/>
              </a:rPr>
              <a:t>Outline </a:t>
            </a:r>
          </a:p>
        </p:txBody>
      </p:sp>
    </p:spTree>
    <p:extLst>
      <p:ext uri="{BB962C8B-B14F-4D97-AF65-F5344CB8AC3E}">
        <p14:creationId xmlns:p14="http://schemas.microsoft.com/office/powerpoint/2010/main" val="17131163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34</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lvl="0" algn="l">
              <a:defRPr/>
            </a:pPr>
            <a:r>
              <a:rPr lang="en-US" altLang="zh-CN" sz="3200" b="1" dirty="0">
                <a:solidFill>
                  <a:srgbClr val="0432FF"/>
                </a:solidFill>
                <a:latin typeface="Arial" pitchFamily="34" charset="0"/>
                <a:ea typeface="宋体" pitchFamily="2" charset="-122"/>
                <a:cs typeface="+mn-cs"/>
              </a:rPr>
              <a:t>User</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service</a:t>
            </a:r>
            <a:endParaRPr lang="en-US" altLang="zh-CN" sz="3200" b="1" dirty="0">
              <a:solidFill>
                <a:srgbClr val="0432FF"/>
              </a:solidFill>
              <a:latin typeface="Arial" pitchFamily="34" charset="0"/>
              <a:ea typeface="宋体" pitchFamily="2" charset="-122"/>
              <a:cs typeface="+mn-cs"/>
              <a:sym typeface="黑体" pitchFamily="49" charset="-122"/>
            </a:endParaRPr>
          </a:p>
        </p:txBody>
      </p:sp>
      <p:sp>
        <p:nvSpPr>
          <p:cNvPr id="12" name="Rectangle 8">
            <a:extLst>
              <a:ext uri="{FF2B5EF4-FFF2-40B4-BE49-F238E27FC236}">
                <a16:creationId xmlns:a16="http://schemas.microsoft.com/office/drawing/2014/main" id="{E662DD70-57B1-9B49-962C-48BBA36BA572}"/>
              </a:ext>
            </a:extLst>
          </p:cNvPr>
          <p:cNvSpPr txBox="1">
            <a:spLocks noChangeArrowheads="1"/>
          </p:cNvSpPr>
          <p:nvPr/>
        </p:nvSpPr>
        <p:spPr bwMode="auto">
          <a:xfrm>
            <a:off x="734396" y="1098799"/>
            <a:ext cx="8190397" cy="374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0"/>
              </a:spcBef>
              <a:buFontTx/>
              <a:buNone/>
            </a:pPr>
            <a:r>
              <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hlinkClick r:id="rId3">
                  <a:extLst>
                    <a:ext uri="{A12FA001-AC4F-418D-AE19-62706E023703}">
                      <ahyp:hlinkClr xmlns="" xmlns:ahyp="http://schemas.microsoft.com/office/drawing/2018/hyperlinkcolor" val="tx"/>
                    </a:ext>
                  </a:extLst>
                </a:hlinkClick>
              </a:rPr>
              <a:t>https://user.csns.ihep.ac.cn</a:t>
            </a:r>
            <a:r>
              <a:rPr kumimoji="1"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(in both Chinese and English</a:t>
            </a:r>
            <a:r>
              <a:rPr kumimoji="1"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3" name="文本框 1">
            <a:extLst>
              <a:ext uri="{FF2B5EF4-FFF2-40B4-BE49-F238E27FC236}">
                <a16:creationId xmlns:a16="http://schemas.microsoft.com/office/drawing/2014/main" id="{4BEA7D1C-BEB3-3A49-8B53-FAE697343A20}"/>
              </a:ext>
            </a:extLst>
          </p:cNvPr>
          <p:cNvSpPr txBox="1">
            <a:spLocks noChangeArrowheads="1"/>
          </p:cNvSpPr>
          <p:nvPr/>
        </p:nvSpPr>
        <p:spPr bwMode="auto">
          <a:xfrm>
            <a:off x="272731" y="1958391"/>
            <a:ext cx="461665" cy="21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Register an account </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p>
        </p:txBody>
      </p:sp>
      <p:sp>
        <p:nvSpPr>
          <p:cNvPr id="14" name="文本框 2">
            <a:extLst>
              <a:ext uri="{FF2B5EF4-FFF2-40B4-BE49-F238E27FC236}">
                <a16:creationId xmlns:a16="http://schemas.microsoft.com/office/drawing/2014/main" id="{B8790B19-147A-A94D-80C9-879119A49FA2}"/>
              </a:ext>
            </a:extLst>
          </p:cNvPr>
          <p:cNvSpPr txBox="1">
            <a:spLocks noChangeArrowheads="1"/>
          </p:cNvSpPr>
          <p:nvPr/>
        </p:nvSpPr>
        <p:spPr bwMode="auto">
          <a:xfrm>
            <a:off x="213744" y="4342686"/>
            <a:ext cx="738664" cy="1896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Submit a proposal</a:t>
            </a:r>
            <a:endPar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3">
            <a:extLst>
              <a:ext uri="{FF2B5EF4-FFF2-40B4-BE49-F238E27FC236}">
                <a16:creationId xmlns:a16="http://schemas.microsoft.com/office/drawing/2014/main" id="{F48634A4-9E16-8841-92AF-640C476A9BA9}"/>
              </a:ext>
            </a:extLst>
          </p:cNvPr>
          <p:cNvSpPr txBox="1">
            <a:spLocks noChangeArrowheads="1"/>
          </p:cNvSpPr>
          <p:nvPr/>
        </p:nvSpPr>
        <p:spPr bwMode="auto">
          <a:xfrm>
            <a:off x="6746303" y="5004041"/>
            <a:ext cx="1944895"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000" b="1" dirty="0">
                <a:solidFill>
                  <a:srgbClr val="0432FF"/>
                </a:solidFill>
                <a:latin typeface="Times New Roman" charset="0"/>
                <a:ea typeface="Times New Roman" charset="0"/>
                <a:cs typeface="Times New Roman" charset="0"/>
              </a:rPr>
              <a:t>Proposal type</a:t>
            </a:r>
            <a:r>
              <a:rPr lang="zh-CN" altLang="en-US" sz="2000" b="1" dirty="0">
                <a:solidFill>
                  <a:srgbClr val="0432FF"/>
                </a:solidFill>
                <a:latin typeface="Times New Roman" charset="0"/>
                <a:ea typeface="Times New Roman" charset="0"/>
                <a:cs typeface="Times New Roman" charset="0"/>
              </a:rPr>
              <a:t>：</a:t>
            </a:r>
            <a:endParaRPr lang="en-US" altLang="zh-CN" sz="2000" b="1" dirty="0">
              <a:solidFill>
                <a:srgbClr val="0432FF"/>
              </a:solidFill>
              <a:latin typeface="Times New Roman" charset="0"/>
              <a:ea typeface="Times New Roman" charset="0"/>
              <a:cs typeface="Times New Roman" charset="0"/>
            </a:endParaRPr>
          </a:p>
          <a:p>
            <a:pPr>
              <a:spcBef>
                <a:spcPct val="0"/>
              </a:spcBef>
              <a:buFontTx/>
              <a:buNone/>
            </a:pPr>
            <a:r>
              <a:rPr lang="en-US" altLang="zh-CN" sz="2000" b="1" dirty="0">
                <a:solidFill>
                  <a:srgbClr val="0432FF"/>
                </a:solidFill>
                <a:latin typeface="Times New Roman" charset="0"/>
                <a:ea typeface="Times New Roman" charset="0"/>
                <a:cs typeface="Times New Roman" charset="0"/>
              </a:rPr>
              <a:t>1.Direct</a:t>
            </a:r>
            <a:r>
              <a:rPr lang="zh-CN" altLang="en-US" sz="2000" b="1" dirty="0">
                <a:solidFill>
                  <a:srgbClr val="0432FF"/>
                </a:solidFill>
                <a:latin typeface="Times New Roman" charset="0"/>
                <a:ea typeface="Times New Roman" charset="0"/>
                <a:cs typeface="Times New Roman" charset="0"/>
              </a:rPr>
              <a:t> </a:t>
            </a:r>
            <a:r>
              <a:rPr lang="en-US" altLang="zh-CN" sz="2000" b="1" dirty="0">
                <a:solidFill>
                  <a:srgbClr val="0432FF"/>
                </a:solidFill>
                <a:latin typeface="Times New Roman" charset="0"/>
                <a:ea typeface="Times New Roman" charset="0"/>
                <a:cs typeface="Times New Roman" charset="0"/>
              </a:rPr>
              <a:t>access</a:t>
            </a:r>
          </a:p>
          <a:p>
            <a:pPr>
              <a:spcBef>
                <a:spcPct val="0"/>
              </a:spcBef>
              <a:buFontTx/>
              <a:buNone/>
            </a:pPr>
            <a:r>
              <a:rPr lang="en-US" altLang="zh-CN" sz="2000" b="1" dirty="0">
                <a:solidFill>
                  <a:srgbClr val="0432FF"/>
                </a:solidFill>
                <a:latin typeface="Times New Roman" charset="0"/>
                <a:ea typeface="Times New Roman" charset="0"/>
                <a:cs typeface="Times New Roman" charset="0"/>
              </a:rPr>
              <a:t>2.Rapid</a:t>
            </a:r>
            <a:r>
              <a:rPr lang="zh-CN" altLang="en-US" sz="2000" b="1" dirty="0">
                <a:solidFill>
                  <a:srgbClr val="0432FF"/>
                </a:solidFill>
                <a:latin typeface="Times New Roman" charset="0"/>
                <a:ea typeface="Times New Roman" charset="0"/>
                <a:cs typeface="Times New Roman" charset="0"/>
              </a:rPr>
              <a:t> </a:t>
            </a:r>
            <a:r>
              <a:rPr lang="en-US" altLang="zh-CN" sz="2000" b="1" dirty="0">
                <a:solidFill>
                  <a:srgbClr val="0432FF"/>
                </a:solidFill>
                <a:latin typeface="Times New Roman" charset="0"/>
                <a:ea typeface="Times New Roman" charset="0"/>
                <a:cs typeface="Times New Roman" charset="0"/>
              </a:rPr>
              <a:t>access</a:t>
            </a:r>
            <a:r>
              <a:rPr lang="zh-CN" altLang="en-US" sz="2000" b="1" dirty="0">
                <a:solidFill>
                  <a:srgbClr val="0432FF"/>
                </a:solidFill>
                <a:latin typeface="Times New Roman" charset="0"/>
                <a:ea typeface="Times New Roman" charset="0"/>
                <a:cs typeface="Times New Roman" charset="0"/>
              </a:rPr>
              <a:t> </a:t>
            </a:r>
          </a:p>
        </p:txBody>
      </p:sp>
      <p:sp>
        <p:nvSpPr>
          <p:cNvPr id="16" name="文本框 4">
            <a:extLst>
              <a:ext uri="{FF2B5EF4-FFF2-40B4-BE49-F238E27FC236}">
                <a16:creationId xmlns:a16="http://schemas.microsoft.com/office/drawing/2014/main" id="{63B9C2C4-0A9A-494F-9C9B-9A4C9E4D6CB4}"/>
              </a:ext>
            </a:extLst>
          </p:cNvPr>
          <p:cNvSpPr txBox="1">
            <a:spLocks noChangeArrowheads="1"/>
          </p:cNvSpPr>
          <p:nvPr/>
        </p:nvSpPr>
        <p:spPr bwMode="auto">
          <a:xfrm>
            <a:off x="6389530" y="2176495"/>
            <a:ext cx="268342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Fourth</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call for proposal:</a:t>
            </a:r>
          </a:p>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2019.11</a:t>
            </a:r>
          </a:p>
          <a:p>
            <a:pPr>
              <a:spcBef>
                <a:spcPct val="0"/>
              </a:spcBef>
              <a:buFontTx/>
              <a:buNone/>
            </a:pP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spcBef>
                <a:spcPct val="0"/>
              </a:spcBef>
              <a:buFontTx/>
              <a:buNone/>
            </a:pP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For</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next</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round</a:t>
            </a:r>
            <a:r>
              <a:rPr lang="zh-CN" altLang="en-US"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0432FF"/>
                </a:solidFill>
                <a:latin typeface="Times New Roman" panose="02020603050405020304" pitchFamily="18" charset="0"/>
                <a:ea typeface="黑体" panose="02010609060101010101" pitchFamily="49" charset="-122"/>
                <a:cs typeface="Times New Roman" panose="02020603050405020304" pitchFamily="18" charset="0"/>
              </a:rPr>
              <a:t>operation</a:t>
            </a:r>
          </a:p>
          <a:p>
            <a:pPr>
              <a:spcBef>
                <a:spcPct val="0"/>
              </a:spcBef>
              <a:buFontTx/>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2020.02-2020.</a:t>
            </a: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06</a:t>
            </a:r>
            <a:endPar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7" name="图片 16">
            <a:extLst>
              <a:ext uri="{FF2B5EF4-FFF2-40B4-BE49-F238E27FC236}">
                <a16:creationId xmlns:a16="http://schemas.microsoft.com/office/drawing/2014/main" id="{FF515C64-57CB-9D4F-B378-9B67934A21F3}"/>
              </a:ext>
            </a:extLst>
          </p:cNvPr>
          <p:cNvPicPr>
            <a:picLocks noChangeAspect="1"/>
          </p:cNvPicPr>
          <p:nvPr/>
        </p:nvPicPr>
        <p:blipFill rotWithShape="1">
          <a:blip r:embed="rId4"/>
          <a:srcRect l="4564" t="29296" r="5436" b="12639"/>
          <a:stretch/>
        </p:blipFill>
        <p:spPr>
          <a:xfrm>
            <a:off x="1076511" y="1810729"/>
            <a:ext cx="5046089" cy="1830389"/>
          </a:xfrm>
          <a:prstGeom prst="rect">
            <a:avLst/>
          </a:prstGeom>
        </p:spPr>
      </p:pic>
      <p:pic>
        <p:nvPicPr>
          <p:cNvPr id="18" name="图片 17">
            <a:extLst>
              <a:ext uri="{FF2B5EF4-FFF2-40B4-BE49-F238E27FC236}">
                <a16:creationId xmlns:a16="http://schemas.microsoft.com/office/drawing/2014/main" id="{888E6378-F437-6944-96DE-8FB180EA473C}"/>
              </a:ext>
            </a:extLst>
          </p:cNvPr>
          <p:cNvPicPr>
            <a:picLocks noChangeAspect="1"/>
          </p:cNvPicPr>
          <p:nvPr/>
        </p:nvPicPr>
        <p:blipFill rotWithShape="1">
          <a:blip r:embed="rId5"/>
          <a:srcRect l="27206" t="43394" r="27026" b="20287"/>
          <a:stretch/>
        </p:blipFill>
        <p:spPr>
          <a:xfrm>
            <a:off x="809583" y="4132076"/>
            <a:ext cx="5579947" cy="2489556"/>
          </a:xfrm>
          <a:prstGeom prst="rect">
            <a:avLst/>
          </a:prstGeom>
        </p:spPr>
      </p:pic>
    </p:spTree>
    <p:extLst>
      <p:ext uri="{BB962C8B-B14F-4D97-AF65-F5344CB8AC3E}">
        <p14:creationId xmlns:p14="http://schemas.microsoft.com/office/powerpoint/2010/main" val="1294875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11" name="Rectangle 5"/>
          <p:cNvSpPr>
            <a:spLocks noChangeArrowheads="1"/>
          </p:cNvSpPr>
          <p:nvPr/>
        </p:nvSpPr>
        <p:spPr bwMode="auto">
          <a:xfrm>
            <a:off x="251520" y="1150394"/>
            <a:ext cx="8568952" cy="4882160"/>
          </a:xfrm>
          <a:prstGeom prst="rect">
            <a:avLst/>
          </a:prstGeom>
          <a:noFill/>
          <a:ln w="9525">
            <a:noFill/>
            <a:miter lim="800000"/>
            <a:headEnd/>
            <a:tailEnd/>
          </a:ln>
        </p:spPr>
        <p:txBody>
          <a:bodyPr/>
          <a:lstStyle/>
          <a:p>
            <a:pPr marL="273050" indent="-273050" algn="just">
              <a:lnSpc>
                <a:spcPts val="3000"/>
              </a:lnSpc>
              <a:spcBef>
                <a:spcPts val="600"/>
              </a:spcBef>
              <a:spcAft>
                <a:spcPts val="1200"/>
              </a:spcAft>
              <a:buClr>
                <a:schemeClr val="tx1"/>
              </a:buClr>
              <a:buFont typeface="Wingdings" pitchFamily="2" charset="2"/>
              <a:buChar char="l"/>
              <a:defRPr/>
            </a:pPr>
            <a:r>
              <a:rPr lang="en-US" altLang="zh-CN" sz="2400" b="1" dirty="0"/>
              <a:t>Proposal</a:t>
            </a:r>
            <a:r>
              <a:rPr lang="zh-CN" altLang="en-US" sz="2400" b="1" dirty="0"/>
              <a:t> </a:t>
            </a:r>
            <a:r>
              <a:rPr lang="en-US" altLang="zh-CN" sz="2400" b="1" dirty="0"/>
              <a:t>of</a:t>
            </a:r>
            <a:r>
              <a:rPr lang="zh-CN" altLang="en-US" sz="2400" b="1" dirty="0"/>
              <a:t> </a:t>
            </a:r>
            <a:r>
              <a:rPr lang="en-US" altLang="zh-CN" sz="2400" b="1" dirty="0"/>
              <a:t>1</a:t>
            </a:r>
            <a:r>
              <a:rPr lang="en-US" altLang="zh-CN" sz="2400" b="1" baseline="30000" dirty="0"/>
              <a:t>st</a:t>
            </a:r>
            <a:r>
              <a:rPr lang="zh-CN" altLang="en-US" sz="2400" b="1" dirty="0"/>
              <a:t> </a:t>
            </a:r>
            <a:r>
              <a:rPr lang="en-US" altLang="zh-CN" sz="2400" b="1" dirty="0"/>
              <a:t>and</a:t>
            </a:r>
            <a:r>
              <a:rPr lang="zh-CN" altLang="en-US" sz="2400" b="1" dirty="0"/>
              <a:t> </a:t>
            </a:r>
            <a:r>
              <a:rPr lang="en-US" altLang="zh-CN" sz="2400" b="1" dirty="0"/>
              <a:t>2</a:t>
            </a:r>
            <a:r>
              <a:rPr lang="zh-CN" altLang="en-US" sz="2400" b="1" dirty="0"/>
              <a:t> </a:t>
            </a:r>
            <a:r>
              <a:rPr lang="en-US" altLang="zh-CN" sz="2400" b="1" dirty="0"/>
              <a:t>round</a:t>
            </a:r>
            <a:r>
              <a:rPr lang="zh-CN" altLang="en-US" sz="2400" b="1" dirty="0"/>
              <a:t> </a:t>
            </a:r>
            <a:r>
              <a:rPr lang="en-US" altLang="zh-CN" sz="2400" b="1" dirty="0"/>
              <a:t>operation</a:t>
            </a:r>
            <a:r>
              <a:rPr lang="zh-CN" altLang="en-US" sz="2400" b="1" dirty="0"/>
              <a:t>（</a:t>
            </a:r>
            <a:r>
              <a:rPr lang="en-US" altLang="zh-CN" sz="2400" b="1" dirty="0"/>
              <a:t>2018/9/29-2019/6/27</a:t>
            </a:r>
            <a:r>
              <a:rPr lang="zh-CN" altLang="en-US" sz="2400" b="1" dirty="0"/>
              <a:t>）</a:t>
            </a:r>
            <a:r>
              <a:rPr lang="en-US" altLang="zh-CN" sz="2400" b="1" dirty="0"/>
              <a:t>:</a:t>
            </a:r>
            <a:r>
              <a:rPr lang="zh-CN" altLang="en-US" sz="2400" b="1" dirty="0"/>
              <a:t> </a:t>
            </a:r>
            <a:endParaRPr lang="en-US" altLang="zh-CN" sz="2400" b="1" dirty="0"/>
          </a:p>
          <a:p>
            <a:pPr marL="824400" lvl="2" indent="-342900" algn="just">
              <a:lnSpc>
                <a:spcPts val="2400"/>
              </a:lnSpc>
              <a:spcBef>
                <a:spcPts val="600"/>
              </a:spcBef>
              <a:spcAft>
                <a:spcPts val="1200"/>
              </a:spcAft>
              <a:buClr>
                <a:schemeClr val="tx1"/>
              </a:buClr>
              <a:buFont typeface="Arial" panose="020B0604020202020204" pitchFamily="34" charset="0"/>
              <a:buChar char="•"/>
              <a:defRPr/>
            </a:pPr>
            <a:r>
              <a:rPr lang="en-US" altLang="zh-CN" sz="2000" b="1" dirty="0"/>
              <a:t>approved</a:t>
            </a:r>
            <a:r>
              <a:rPr lang="zh-CN" altLang="en-US" sz="2000" b="1" dirty="0"/>
              <a:t> </a:t>
            </a:r>
            <a:r>
              <a:rPr lang="en-US" altLang="zh-CN" sz="2000" b="1" dirty="0"/>
              <a:t>and</a:t>
            </a:r>
            <a:r>
              <a:rPr lang="zh-CN" altLang="en-US" sz="2000" b="1" dirty="0"/>
              <a:t> </a:t>
            </a:r>
            <a:r>
              <a:rPr lang="en-US" altLang="zh-CN" sz="2000" b="1" dirty="0"/>
              <a:t>performed</a:t>
            </a:r>
            <a:r>
              <a:rPr lang="zh-CN" altLang="en-US" sz="2000" b="1" dirty="0"/>
              <a:t> </a:t>
            </a:r>
            <a:r>
              <a:rPr lang="en-US" altLang="zh-CN" sz="2000" b="1" dirty="0"/>
              <a:t>101</a:t>
            </a:r>
            <a:r>
              <a:rPr lang="zh-CN" altLang="en-US" sz="2000" b="1" dirty="0"/>
              <a:t> </a:t>
            </a:r>
            <a:r>
              <a:rPr lang="en-US" altLang="zh-CN" sz="2000" b="1" dirty="0"/>
              <a:t>(included</a:t>
            </a:r>
            <a:r>
              <a:rPr lang="zh-CN" altLang="en-US" sz="2000" b="1" dirty="0"/>
              <a:t> </a:t>
            </a:r>
            <a:r>
              <a:rPr lang="en-US" altLang="zh-CN" sz="2000" b="1" dirty="0"/>
              <a:t>11</a:t>
            </a:r>
            <a:r>
              <a:rPr lang="zh-CN" altLang="en-US" sz="2000" b="1" dirty="0"/>
              <a:t> </a:t>
            </a:r>
            <a:r>
              <a:rPr lang="en-US" altLang="zh-CN" sz="2000" b="1" dirty="0"/>
              <a:t>from</a:t>
            </a:r>
            <a:r>
              <a:rPr lang="zh-CN" altLang="en-US" sz="2000" b="1" dirty="0"/>
              <a:t> </a:t>
            </a:r>
            <a:r>
              <a:rPr lang="en-US" altLang="zh-CN" sz="2000" b="1" dirty="0"/>
              <a:t>oversea</a:t>
            </a:r>
            <a:r>
              <a:rPr lang="zh-CN" altLang="en-US" sz="2000" b="1" dirty="0"/>
              <a:t> </a:t>
            </a:r>
            <a:r>
              <a:rPr lang="en-US" altLang="zh-CN" sz="2000" b="1" dirty="0"/>
              <a:t>and</a:t>
            </a:r>
            <a:r>
              <a:rPr lang="zh-CN" altLang="en-US" sz="2000" b="1" dirty="0"/>
              <a:t> </a:t>
            </a:r>
            <a:r>
              <a:rPr lang="en-US" altLang="zh-CN" sz="2000" b="1" dirty="0"/>
              <a:t>Hongkong)</a:t>
            </a:r>
          </a:p>
          <a:p>
            <a:pPr marL="824400" lvl="2" indent="-342900" algn="just">
              <a:lnSpc>
                <a:spcPts val="2400"/>
              </a:lnSpc>
              <a:spcBef>
                <a:spcPts val="600"/>
              </a:spcBef>
              <a:spcAft>
                <a:spcPts val="1200"/>
              </a:spcAft>
              <a:buClr>
                <a:schemeClr val="tx1"/>
              </a:buClr>
              <a:buFont typeface="Arial" panose="020B0604020202020204" pitchFamily="34" charset="0"/>
              <a:buChar char="•"/>
              <a:defRPr/>
            </a:pPr>
            <a:r>
              <a:rPr lang="en-US" altLang="zh-CN" sz="2000" b="1" dirty="0"/>
              <a:t>Research</a:t>
            </a:r>
            <a:r>
              <a:rPr lang="zh-CN" altLang="en-US" sz="2000" b="1" dirty="0"/>
              <a:t> </a:t>
            </a:r>
            <a:r>
              <a:rPr lang="en-US" altLang="zh-CN" sz="2000" b="1" dirty="0"/>
              <a:t>fields:</a:t>
            </a:r>
            <a:r>
              <a:rPr lang="zh-CN" altLang="en-US" sz="2000" b="1" dirty="0"/>
              <a:t> </a:t>
            </a:r>
            <a:r>
              <a:rPr lang="en-US" altLang="zh-CN" sz="2000" b="1" dirty="0"/>
              <a:t>energy material, structural</a:t>
            </a:r>
            <a:r>
              <a:rPr lang="zh-CN" altLang="en-US" sz="2000" b="1" dirty="0"/>
              <a:t> </a:t>
            </a:r>
            <a:r>
              <a:rPr lang="en-US" altLang="zh-CN" sz="2000" b="1" dirty="0"/>
              <a:t>material</a:t>
            </a:r>
            <a:r>
              <a:rPr lang="zh-CN" altLang="en-US" sz="2000" b="1" dirty="0"/>
              <a:t>， </a:t>
            </a:r>
            <a:r>
              <a:rPr lang="en-US" altLang="zh-CN" sz="2000" b="1" dirty="0"/>
              <a:t>magnetic, film,</a:t>
            </a:r>
            <a:r>
              <a:rPr lang="zh-CN" altLang="en-US" sz="2000" b="1" dirty="0"/>
              <a:t> </a:t>
            </a:r>
            <a:r>
              <a:rPr lang="en-US" altLang="zh-CN" sz="2000" b="1" dirty="0"/>
              <a:t>alloy, polymer, </a:t>
            </a:r>
            <a:r>
              <a:rPr lang="en-US" altLang="zh-CN" sz="2000" b="1" dirty="0" err="1"/>
              <a:t>nano</a:t>
            </a:r>
            <a:r>
              <a:rPr lang="en-US" altLang="zh-CN" sz="2000" b="1" dirty="0"/>
              <a:t>, biology material,</a:t>
            </a:r>
            <a:r>
              <a:rPr lang="zh-CN" altLang="en-US" sz="2000" b="1" dirty="0"/>
              <a:t> </a:t>
            </a:r>
            <a:r>
              <a:rPr lang="en-US" altLang="zh-CN" sz="2000" b="1" dirty="0"/>
              <a:t>hydrogen storage, drug et. al.</a:t>
            </a:r>
          </a:p>
          <a:p>
            <a:pPr marL="273050" indent="-273050" algn="just">
              <a:lnSpc>
                <a:spcPts val="3000"/>
              </a:lnSpc>
              <a:spcBef>
                <a:spcPts val="600"/>
              </a:spcBef>
              <a:spcAft>
                <a:spcPts val="1200"/>
              </a:spcAft>
              <a:buClr>
                <a:schemeClr val="tx1"/>
              </a:buClr>
              <a:buFont typeface="Wingdings" pitchFamily="2" charset="2"/>
              <a:buChar char="l"/>
              <a:defRPr/>
            </a:pPr>
            <a:r>
              <a:rPr lang="en-US" altLang="zh-CN" sz="2400" b="1" dirty="0"/>
              <a:t>Proposal</a:t>
            </a:r>
            <a:r>
              <a:rPr lang="zh-CN" altLang="en-US" sz="2400" b="1" dirty="0"/>
              <a:t> </a:t>
            </a:r>
            <a:r>
              <a:rPr lang="en-US" altLang="zh-CN" sz="2400" b="1" dirty="0"/>
              <a:t>of</a:t>
            </a:r>
            <a:r>
              <a:rPr lang="zh-CN" altLang="en-US" sz="2400" b="1" dirty="0"/>
              <a:t> </a:t>
            </a:r>
            <a:r>
              <a:rPr lang="en-US" altLang="zh-CN" sz="2400" b="1" dirty="0"/>
              <a:t>3</a:t>
            </a:r>
            <a:r>
              <a:rPr lang="en-US" altLang="zh-CN" sz="2400" b="1" baseline="30000" dirty="0"/>
              <a:t>rd</a:t>
            </a:r>
            <a:r>
              <a:rPr lang="zh-CN" altLang="en-US" sz="2400" b="1" dirty="0"/>
              <a:t> </a:t>
            </a:r>
            <a:r>
              <a:rPr lang="en-US" altLang="zh-CN" sz="2400" b="1" dirty="0"/>
              <a:t>round</a:t>
            </a:r>
            <a:r>
              <a:rPr lang="zh-CN" altLang="en-US" sz="2400" b="1" dirty="0"/>
              <a:t> </a:t>
            </a:r>
            <a:r>
              <a:rPr lang="en-US" altLang="zh-CN" sz="2400" b="1" dirty="0"/>
              <a:t>operation</a:t>
            </a:r>
            <a:r>
              <a:rPr lang="zh-CN" altLang="en-US" sz="2400" b="1" dirty="0"/>
              <a:t>（</a:t>
            </a:r>
            <a:r>
              <a:rPr lang="en-US" altLang="zh-CN" sz="2400" b="1" dirty="0"/>
              <a:t>2019/9/26-2020/1/19</a:t>
            </a:r>
            <a:r>
              <a:rPr lang="zh-CN" altLang="en-US" sz="2400" b="1" dirty="0"/>
              <a:t>）</a:t>
            </a:r>
            <a:r>
              <a:rPr lang="en-US" altLang="zh-CN" sz="2400" b="1" dirty="0"/>
              <a:t>:</a:t>
            </a:r>
            <a:r>
              <a:rPr lang="zh-CN" altLang="en-US" sz="2400" b="1" dirty="0"/>
              <a:t> </a:t>
            </a:r>
            <a:endParaRPr lang="en-US" altLang="zh-CN" sz="2400" b="1" dirty="0"/>
          </a:p>
          <a:p>
            <a:pPr marL="800100" lvl="1" indent="-342900" algn="just">
              <a:lnSpc>
                <a:spcPts val="2000"/>
              </a:lnSpc>
              <a:spcBef>
                <a:spcPts val="600"/>
              </a:spcBef>
              <a:spcAft>
                <a:spcPts val="1200"/>
              </a:spcAft>
              <a:buClr>
                <a:schemeClr val="tx1"/>
              </a:buClr>
              <a:buFont typeface="Arial" panose="020B0604020202020204" pitchFamily="34" charset="0"/>
              <a:buChar char="•"/>
              <a:defRPr/>
            </a:pPr>
            <a:r>
              <a:rPr lang="en-US" altLang="zh-CN" sz="2400" b="1" dirty="0"/>
              <a:t>regular</a:t>
            </a:r>
            <a:r>
              <a:rPr lang="zh-CN" altLang="en-US" sz="2400" b="1" dirty="0"/>
              <a:t> </a:t>
            </a:r>
            <a:r>
              <a:rPr lang="en-US" altLang="zh-CN" sz="2400" b="1" dirty="0"/>
              <a:t>application</a:t>
            </a:r>
            <a:r>
              <a:rPr lang="zh-CN" altLang="en-US" sz="2400" b="1" dirty="0"/>
              <a:t> </a:t>
            </a:r>
            <a:r>
              <a:rPr lang="en-US" altLang="zh-CN" sz="2400" b="1" dirty="0"/>
              <a:t>164</a:t>
            </a:r>
          </a:p>
          <a:p>
            <a:pPr marL="800100" lvl="1" indent="-342900" algn="just">
              <a:lnSpc>
                <a:spcPts val="2000"/>
              </a:lnSpc>
              <a:spcBef>
                <a:spcPts val="600"/>
              </a:spcBef>
              <a:spcAft>
                <a:spcPts val="1200"/>
              </a:spcAft>
              <a:buClr>
                <a:schemeClr val="tx1"/>
              </a:buClr>
              <a:buFont typeface="Arial" panose="020B0604020202020204" pitchFamily="34" charset="0"/>
              <a:buChar char="•"/>
              <a:defRPr/>
            </a:pPr>
            <a:r>
              <a:rPr lang="en-US" altLang="zh-CN" sz="2400" b="1" dirty="0"/>
              <a:t>approved</a:t>
            </a:r>
            <a:r>
              <a:rPr lang="zh-CN" altLang="en-US" sz="2400" b="1" dirty="0"/>
              <a:t> </a:t>
            </a:r>
            <a:r>
              <a:rPr lang="en-US" altLang="zh-CN" sz="2400" b="1" dirty="0"/>
              <a:t>57</a:t>
            </a:r>
            <a:r>
              <a:rPr lang="zh-CN" altLang="en-US" sz="2400" b="1" dirty="0"/>
              <a:t> </a:t>
            </a:r>
            <a:r>
              <a:rPr lang="en-US" altLang="zh-CN" sz="2400" b="1" dirty="0"/>
              <a:t>(included</a:t>
            </a:r>
            <a:r>
              <a:rPr lang="zh-CN" altLang="en-US" sz="2400" b="1" dirty="0"/>
              <a:t> </a:t>
            </a:r>
            <a:r>
              <a:rPr lang="en-US" altLang="zh-CN" sz="2400" b="1" dirty="0"/>
              <a:t>7</a:t>
            </a:r>
            <a:r>
              <a:rPr lang="zh-CN" altLang="en-US" sz="2400" b="1" dirty="0"/>
              <a:t> </a:t>
            </a:r>
            <a:r>
              <a:rPr lang="en-US" altLang="zh-CN" sz="2400" b="1" dirty="0"/>
              <a:t>from</a:t>
            </a:r>
            <a:r>
              <a:rPr lang="zh-CN" altLang="en-US" sz="2400" b="1" dirty="0"/>
              <a:t> </a:t>
            </a:r>
            <a:r>
              <a:rPr lang="en-US" altLang="zh-CN" sz="2400" b="1" dirty="0"/>
              <a:t>oversea,</a:t>
            </a:r>
            <a:r>
              <a:rPr lang="zh-CN" altLang="en-US" sz="2400" b="1" dirty="0"/>
              <a:t> </a:t>
            </a:r>
            <a:r>
              <a:rPr lang="en-US" altLang="zh-CN" sz="2400" b="1" dirty="0"/>
              <a:t>Hongkong</a:t>
            </a:r>
            <a:r>
              <a:rPr lang="zh-CN" altLang="en-US" sz="2400" b="1" dirty="0"/>
              <a:t> </a:t>
            </a:r>
            <a:r>
              <a:rPr lang="en-US" altLang="zh-CN" sz="2400" b="1" dirty="0"/>
              <a:t>and</a:t>
            </a:r>
            <a:r>
              <a:rPr lang="zh-CN" altLang="en-US" sz="2400" b="1" dirty="0"/>
              <a:t> </a:t>
            </a:r>
            <a:r>
              <a:rPr lang="en-US" altLang="zh-CN" sz="2400" b="1" dirty="0"/>
              <a:t>Macao)</a:t>
            </a:r>
            <a:endParaRPr lang="en-US" altLang="zh-CN" sz="2000" b="1" dirty="0"/>
          </a:p>
        </p:txBody>
      </p:sp>
      <p:pic>
        <p:nvPicPr>
          <p:cNvPr id="12"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6"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35</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8" name="Text Box 6">
            <a:extLst>
              <a:ext uri="{FF2B5EF4-FFF2-40B4-BE49-F238E27FC236}">
                <a16:creationId xmlns:a16="http://schemas.microsoft.com/office/drawing/2014/main" id="{A280F084-218E-444C-9C26-477BD5025D7C}"/>
              </a:ext>
            </a:extLst>
          </p:cNvPr>
          <p:cNvSpPr txBox="1">
            <a:spLocks noChangeArrowheads="1"/>
          </p:cNvSpPr>
          <p:nvPr/>
        </p:nvSpPr>
        <p:spPr bwMode="auto">
          <a:xfrm>
            <a:off x="214691" y="248914"/>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defRPr/>
            </a:pPr>
            <a:r>
              <a:rPr lang="en-US" altLang="zh-CN" sz="3200" b="1" dirty="0">
                <a:solidFill>
                  <a:srgbClr val="0432FF"/>
                </a:solidFill>
                <a:latin typeface="Arial" pitchFamily="34" charset="0"/>
                <a:ea typeface="宋体" pitchFamily="2" charset="-122"/>
                <a:cs typeface="+mn-cs"/>
              </a:rPr>
              <a:t>User Proposal</a:t>
            </a:r>
            <a:r>
              <a:rPr lang="zh-CN" altLang="en-US" sz="3200" b="1" dirty="0">
                <a:solidFill>
                  <a:srgbClr val="0432FF"/>
                </a:solidFill>
                <a:latin typeface="Arial" pitchFamily="34" charset="0"/>
                <a:ea typeface="宋体" pitchFamily="2" charset="-122"/>
                <a:cs typeface="+mn-cs"/>
              </a:rPr>
              <a:t> </a:t>
            </a:r>
          </a:p>
        </p:txBody>
      </p:sp>
    </p:spTree>
    <p:extLst>
      <p:ext uri="{BB962C8B-B14F-4D97-AF65-F5344CB8AC3E}">
        <p14:creationId xmlns:p14="http://schemas.microsoft.com/office/powerpoint/2010/main" val="1923973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36</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214691" y="248914"/>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defRPr/>
            </a:pPr>
            <a:r>
              <a:rPr lang="en-US" altLang="zh-CN" sz="3200" b="1" dirty="0">
                <a:solidFill>
                  <a:srgbClr val="0432FF"/>
                </a:solidFill>
                <a:latin typeface="Arial" pitchFamily="34" charset="0"/>
                <a:ea typeface="宋体" pitchFamily="2" charset="-122"/>
                <a:cs typeface="+mn-cs"/>
              </a:rPr>
              <a:t>User Proposal</a:t>
            </a:r>
            <a:r>
              <a:rPr lang="zh-CN" altLang="en-US" sz="3200" b="1" dirty="0">
                <a:solidFill>
                  <a:srgbClr val="0432FF"/>
                </a:solidFill>
                <a:latin typeface="Arial" pitchFamily="34" charset="0"/>
                <a:ea typeface="宋体" pitchFamily="2" charset="-122"/>
                <a:cs typeface="+mn-cs"/>
              </a:rPr>
              <a:t> </a:t>
            </a:r>
          </a:p>
        </p:txBody>
      </p:sp>
      <p:sp>
        <p:nvSpPr>
          <p:cNvPr id="10" name="文本框 4">
            <a:extLst>
              <a:ext uri="{FF2B5EF4-FFF2-40B4-BE49-F238E27FC236}">
                <a16:creationId xmlns:a16="http://schemas.microsoft.com/office/drawing/2014/main" id="{1A4EB887-235C-1F47-B6D0-5E928F7C8103}"/>
              </a:ext>
            </a:extLst>
          </p:cNvPr>
          <p:cNvSpPr txBox="1"/>
          <p:nvPr/>
        </p:nvSpPr>
        <p:spPr>
          <a:xfrm>
            <a:off x="491117" y="5214391"/>
            <a:ext cx="6601164" cy="1200329"/>
          </a:xfrm>
          <a:prstGeom prst="rect">
            <a:avLst/>
          </a:prstGeom>
          <a:noFill/>
        </p:spPr>
        <p:txBody>
          <a:bodyPr wrap="square" rtlCol="0">
            <a:spAutoFit/>
          </a:bodyPr>
          <a:lstStyle/>
          <a:p>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Registration</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user: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900+</a:t>
            </a:r>
          </a:p>
          <a:p>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Published</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or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accepted</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user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science</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paper: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15,</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more</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under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prepare</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or</a:t>
            </a:r>
            <a:r>
              <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rPr>
              <a:t>review</a:t>
            </a:r>
            <a:endParaRPr kumimoji="1" lang="zh-CN" altLang="en-US" sz="2400" b="1" dirty="0">
              <a:solidFill>
                <a:schemeClr val="tx1">
                  <a:lumMod val="95000"/>
                  <a:lumOff val="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图片 11">
            <a:extLst>
              <a:ext uri="{FF2B5EF4-FFF2-40B4-BE49-F238E27FC236}">
                <a16:creationId xmlns:a16="http://schemas.microsoft.com/office/drawing/2014/main" id="{8FEF663D-6DE7-1A4D-BDB9-5EDBCC48A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685" y="1799340"/>
            <a:ext cx="2743843" cy="2293888"/>
          </a:xfrm>
          <a:prstGeom prst="rect">
            <a:avLst/>
          </a:prstGeom>
        </p:spPr>
      </p:pic>
      <p:pic>
        <p:nvPicPr>
          <p:cNvPr id="13" name="图片 12">
            <a:extLst>
              <a:ext uri="{FF2B5EF4-FFF2-40B4-BE49-F238E27FC236}">
                <a16:creationId xmlns:a16="http://schemas.microsoft.com/office/drawing/2014/main" id="{6101C763-B44D-7F42-A0A4-96335BB8C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63" y="1403672"/>
            <a:ext cx="5844053" cy="3331482"/>
          </a:xfrm>
          <a:prstGeom prst="rect">
            <a:avLst/>
          </a:prstGeom>
        </p:spPr>
      </p:pic>
    </p:spTree>
    <p:extLst>
      <p:ext uri="{BB962C8B-B14F-4D97-AF65-F5344CB8AC3E}">
        <p14:creationId xmlns:p14="http://schemas.microsoft.com/office/powerpoint/2010/main" val="827418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37</a:t>
            </a:fld>
            <a:endParaRPr kumimoji="0" lang="en-US" altLang="zh-CN" sz="900">
              <a:solidFill>
                <a:srgbClr val="4D5E68"/>
              </a:solidFill>
              <a:latin typeface="Impact" charset="0"/>
            </a:endParaRPr>
          </a:p>
        </p:txBody>
      </p:sp>
      <p:sp>
        <p:nvSpPr>
          <p:cNvPr id="10" name="标题 1">
            <a:extLst>
              <a:ext uri="{FF2B5EF4-FFF2-40B4-BE49-F238E27FC236}">
                <a16:creationId xmlns:a16="http://schemas.microsoft.com/office/drawing/2014/main" id="{C6BEE1CE-4423-1149-BD37-47A993C055AA}"/>
              </a:ext>
            </a:extLst>
          </p:cNvPr>
          <p:cNvSpPr txBox="1">
            <a:spLocks noChangeArrowheads="1"/>
          </p:cNvSpPr>
          <p:nvPr/>
        </p:nvSpPr>
        <p:spPr bwMode="auto">
          <a:xfrm>
            <a:off x="-3175" y="225091"/>
            <a:ext cx="8229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defRPr/>
            </a:pPr>
            <a:r>
              <a:rPr lang="en-US" altLang="zh-CN" sz="3600" b="1" kern="0" dirty="0">
                <a:solidFill>
                  <a:srgbClr val="FF0000"/>
                </a:solidFill>
                <a:latin typeface="Arial"/>
                <a:ea typeface="宋体"/>
              </a:rPr>
              <a:t> </a:t>
            </a:r>
            <a:r>
              <a:rPr lang="en-US" altLang="zh-CN" sz="3200" b="1" dirty="0">
                <a:solidFill>
                  <a:srgbClr val="0432FF"/>
                </a:solidFill>
              </a:rPr>
              <a:t>User meeting</a:t>
            </a:r>
            <a:r>
              <a:rPr lang="zh-CN" altLang="en-US" sz="3200" b="1" dirty="0">
                <a:solidFill>
                  <a:srgbClr val="0432FF"/>
                </a:solidFill>
              </a:rPr>
              <a:t> </a:t>
            </a:r>
            <a:r>
              <a:rPr lang="en-US" altLang="zh-CN" sz="3200" b="1" dirty="0">
                <a:solidFill>
                  <a:srgbClr val="0432FF"/>
                </a:solidFill>
              </a:rPr>
              <a:t>&amp;</a:t>
            </a:r>
            <a:r>
              <a:rPr lang="zh-CN" altLang="en-US" sz="3200" b="1" dirty="0">
                <a:solidFill>
                  <a:srgbClr val="0432FF"/>
                </a:solidFill>
              </a:rPr>
              <a:t> </a:t>
            </a:r>
            <a:r>
              <a:rPr lang="en-US" altLang="zh-CN" sz="3200" b="1" dirty="0">
                <a:solidFill>
                  <a:srgbClr val="0432FF"/>
                </a:solidFill>
              </a:rPr>
              <a:t>training </a:t>
            </a:r>
            <a:endParaRPr lang="en-US" altLang="zh-CN" sz="3200" b="1" dirty="0">
              <a:solidFill>
                <a:srgbClr val="0432FF"/>
              </a:solidFill>
              <a:sym typeface="黑体" pitchFamily="49" charset="-122"/>
            </a:endParaRPr>
          </a:p>
        </p:txBody>
      </p:sp>
      <p:sp>
        <p:nvSpPr>
          <p:cNvPr id="11" name="内容占位符 2">
            <a:extLst>
              <a:ext uri="{FF2B5EF4-FFF2-40B4-BE49-F238E27FC236}">
                <a16:creationId xmlns:a16="http://schemas.microsoft.com/office/drawing/2014/main" id="{71CDE1D5-594C-7240-AAD7-3E50DE013D41}"/>
              </a:ext>
            </a:extLst>
          </p:cNvPr>
          <p:cNvSpPr txBox="1">
            <a:spLocks noChangeArrowheads="1"/>
          </p:cNvSpPr>
          <p:nvPr/>
        </p:nvSpPr>
        <p:spPr bwMode="auto">
          <a:xfrm>
            <a:off x="0" y="862291"/>
            <a:ext cx="9215171" cy="445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scattering</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&amp;</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synchrotron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aeronautical material</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t>
            </a:r>
            <a:r>
              <a:rPr lang="en" altLang="zh-CN" sz="2400" dirty="0">
                <a:latin typeface="Times New Roman" panose="02020603050405020304" pitchFamily="18" charset="0"/>
                <a:ea typeface="微软雅黑" panose="020B0503020204020204" pitchFamily="34" charset="-122"/>
                <a:cs typeface="Times New Roman" panose="02020603050405020304" pitchFamily="18" charset="0"/>
              </a:rPr>
              <a:t> July</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2018</a:t>
            </a:r>
          </a:p>
          <a:p>
            <a:pPr marL="342900" indent="-342900">
              <a:buFont typeface="Arial" panose="020B0604020202020204" pitchFamily="34" charset="0"/>
              <a:buChar char="•"/>
            </a:pPr>
            <a:r>
              <a:rPr lang="en" altLang="zh-CN" sz="2400" dirty="0">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technology</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Gas Hydrate</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research,</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Dec.</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2018</a:t>
            </a:r>
          </a:p>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workshop</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battery</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Jan.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2019</a:t>
            </a:r>
          </a:p>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application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workshop</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Catalyst,</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energy</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material</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Jan.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2019</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User</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meeting</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imaging</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Apr.</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2019</a:t>
            </a:r>
          </a:p>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User</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meeting</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of</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SANS&amp;VSANS</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Apr.</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2019</a:t>
            </a:r>
          </a:p>
          <a:p>
            <a:pPr marL="342900" indent="-342900">
              <a:buFont typeface="Arial" panose="020B0604020202020204" pitchFamily="34" charset="0"/>
              <a:buChar char="•"/>
            </a:pP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Neutron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workshop</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on</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biology</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and</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soft</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matter</a:t>
            </a:r>
            <a:r>
              <a:rPr lang="zh-CN" altLang="en-US"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science</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May</a:t>
            </a:r>
            <a:r>
              <a:rPr lang="zh-CN" altLang="en-US" sz="24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cs typeface="Times New Roman" panose="02020603050405020304" pitchFamily="18" charset="0"/>
              </a:rPr>
              <a:t>2019</a:t>
            </a:r>
          </a:p>
          <a:p>
            <a:endParaRPr lang="en-US" altLang="zh-CN" sz="24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buFont typeface="Wingdings" pitchFamily="2" charset="2"/>
              <a:buChar char="l"/>
            </a:pPr>
            <a:r>
              <a:rPr lang="en-US" altLang="zh-CN" sz="2400" b="1" kern="0" dirty="0">
                <a:solidFill>
                  <a:srgbClr val="0432FF"/>
                </a:solidFill>
                <a:latin typeface="Arial"/>
                <a:ea typeface="宋体"/>
              </a:rPr>
              <a:t>CSNS</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annual</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meeting,</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Sep.</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2019</a:t>
            </a:r>
          </a:p>
          <a:p>
            <a:pPr marL="342900" indent="-342900">
              <a:buFont typeface="Wingdings" pitchFamily="2" charset="2"/>
              <a:buChar char="l"/>
            </a:pPr>
            <a:r>
              <a:rPr lang="en-US" altLang="zh-CN" sz="2400" b="1" kern="0" dirty="0">
                <a:solidFill>
                  <a:srgbClr val="0432FF"/>
                </a:solidFill>
                <a:latin typeface="Arial"/>
                <a:ea typeface="宋体"/>
              </a:rPr>
              <a:t>CSNS</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neutron</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school,</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Oct.</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2019</a:t>
            </a:r>
          </a:p>
          <a:p>
            <a:pPr marL="342900" indent="-342900">
              <a:buFont typeface="Wingdings" pitchFamily="2" charset="2"/>
              <a:buChar char="l"/>
            </a:pPr>
            <a:r>
              <a:rPr lang="en-US" altLang="zh-CN" sz="2400" b="1" kern="0" dirty="0">
                <a:solidFill>
                  <a:srgbClr val="0432FF"/>
                </a:solidFill>
                <a:latin typeface="Arial"/>
                <a:ea typeface="宋体"/>
              </a:rPr>
              <a:t>National</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neutron</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scattering</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meeting,</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Nov.</a:t>
            </a:r>
            <a:r>
              <a:rPr lang="zh-CN" altLang="en-US" sz="2400" b="1" kern="0" dirty="0">
                <a:solidFill>
                  <a:srgbClr val="0432FF"/>
                </a:solidFill>
                <a:latin typeface="Arial"/>
                <a:ea typeface="宋体"/>
              </a:rPr>
              <a:t> </a:t>
            </a:r>
            <a:r>
              <a:rPr lang="en-US" altLang="zh-CN" sz="2400" b="1" kern="0" dirty="0">
                <a:solidFill>
                  <a:srgbClr val="0432FF"/>
                </a:solidFill>
                <a:latin typeface="Arial"/>
                <a:ea typeface="宋体"/>
              </a:rPr>
              <a:t>2019</a:t>
            </a:r>
          </a:p>
          <a:p>
            <a:pPr marL="182562" algn="l" eaLnBrk="0" hangingPunct="0">
              <a:buClr>
                <a:srgbClr val="000000"/>
              </a:buClr>
              <a:defRPr/>
            </a:pPr>
            <a:r>
              <a:rPr lang="en-US" altLang="zh-CN" sz="2800" b="1" kern="0" dirty="0">
                <a:solidFill>
                  <a:srgbClr val="005CE7"/>
                </a:solidFill>
                <a:latin typeface="Arial"/>
                <a:ea typeface="宋体"/>
              </a:rPr>
              <a:t> </a:t>
            </a:r>
          </a:p>
          <a:p>
            <a:pPr marL="639762" indent="-457200" algn="l" eaLnBrk="0" hangingPunct="0">
              <a:buClr>
                <a:srgbClr val="000000"/>
              </a:buClr>
              <a:buFont typeface="+mj-lt"/>
              <a:buAutoNum type="arabicPeriod"/>
              <a:defRPr/>
            </a:pPr>
            <a:endParaRPr lang="zh-CN" altLang="en-US" sz="2000" b="1" kern="0" dirty="0">
              <a:solidFill>
                <a:srgbClr val="4D5E68"/>
              </a:solidFill>
              <a:latin typeface="Arial"/>
              <a:ea typeface="宋体"/>
            </a:endParaRPr>
          </a:p>
          <a:p>
            <a:pPr marL="914400" lvl="1" indent="-457200" algn="l" eaLnBrk="0" hangingPunct="0">
              <a:buClr>
                <a:srgbClr val="000000"/>
              </a:buClr>
              <a:buFont typeface="+mj-lt"/>
              <a:buAutoNum type="arabicPeriod"/>
              <a:defRPr/>
            </a:pPr>
            <a:endParaRPr lang="en-US" altLang="zh-CN" sz="2000" kern="0" dirty="0">
              <a:solidFill>
                <a:srgbClr val="4D5E68"/>
              </a:solidFill>
              <a:latin typeface="Arial"/>
              <a:ea typeface="宋体"/>
            </a:endParaRPr>
          </a:p>
        </p:txBody>
      </p:sp>
    </p:spTree>
    <p:extLst>
      <p:ext uri="{BB962C8B-B14F-4D97-AF65-F5344CB8AC3E}">
        <p14:creationId xmlns:p14="http://schemas.microsoft.com/office/powerpoint/2010/main" val="462551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GPPD: </a:t>
            </a:r>
            <a:r>
              <a:rPr lang="en-US" altLang="zh-CN" sz="3200" b="1" dirty="0" smtClean="0">
                <a:solidFill>
                  <a:srgbClr val="0432FF"/>
                </a:solidFill>
              </a:rPr>
              <a:t>LIBs materials</a:t>
            </a:r>
            <a:endParaRPr lang="zh-CN" altLang="zh-CN" sz="3200" b="1" dirty="0">
              <a:solidFill>
                <a:srgbClr val="0432FF"/>
              </a:solidFill>
              <a:sym typeface="+mn-ea"/>
            </a:endParaRPr>
          </a:p>
        </p:txBody>
      </p:sp>
      <p:pic>
        <p:nvPicPr>
          <p:cNvPr id="2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2" name="矩形 11">
            <a:extLst>
              <a:ext uri="{FF2B5EF4-FFF2-40B4-BE49-F238E27FC236}">
                <a16:creationId xmlns:a16="http://schemas.microsoft.com/office/drawing/2014/main" id="{E35D5702-77FE-FA46-91F9-3FB440591F87}"/>
              </a:ext>
            </a:extLst>
          </p:cNvPr>
          <p:cNvSpPr/>
          <p:nvPr/>
        </p:nvSpPr>
        <p:spPr>
          <a:xfrm>
            <a:off x="-50447" y="909013"/>
            <a:ext cx="2998259" cy="1077218"/>
          </a:xfrm>
          <a:prstGeom prst="rect">
            <a:avLst/>
          </a:prstGeom>
        </p:spPr>
        <p:txBody>
          <a:bodyPr wrap="square">
            <a:spAutoFit/>
          </a:bodyPr>
          <a:lstStyle/>
          <a:p>
            <a:pPr>
              <a:spcAft>
                <a:spcPts val="0"/>
              </a:spcAft>
            </a:pPr>
            <a:r>
              <a:rPr lang="en" altLang="zh-CN" sz="1600" b="1" dirty="0">
                <a:latin typeface="Times New Roman" panose="02020603050405020304" pitchFamily="18" charset="0"/>
              </a:rPr>
              <a:t>Li/Ni exchange ratios in series of LiNi</a:t>
            </a:r>
            <a:r>
              <a:rPr lang="en" altLang="zh-CN" sz="1600" b="1" baseline="-25000" dirty="0">
                <a:latin typeface="Times New Roman" panose="02020603050405020304" pitchFamily="18" charset="0"/>
              </a:rPr>
              <a:t>x</a:t>
            </a:r>
            <a:r>
              <a:rPr lang="en" altLang="zh-CN" sz="1600" b="1" dirty="0">
                <a:latin typeface="Times New Roman" panose="02020603050405020304" pitchFamily="18" charset="0"/>
              </a:rPr>
              <a:t>Mn</a:t>
            </a:r>
            <a:r>
              <a:rPr lang="en" altLang="zh-CN" sz="1600" b="1" baseline="-25000" dirty="0">
                <a:latin typeface="Times New Roman" panose="02020603050405020304" pitchFamily="18" charset="0"/>
              </a:rPr>
              <a:t>y</a:t>
            </a:r>
            <a:r>
              <a:rPr lang="en" altLang="zh-CN" sz="1600" b="1" dirty="0">
                <a:latin typeface="Times New Roman" panose="02020603050405020304" pitchFamily="18" charset="0"/>
              </a:rPr>
              <a:t>Co</a:t>
            </a:r>
            <a:r>
              <a:rPr lang="en" altLang="zh-CN" sz="1600" b="1" baseline="-25000" dirty="0">
                <a:latin typeface="Times New Roman" panose="02020603050405020304" pitchFamily="18" charset="0"/>
              </a:rPr>
              <a:t>z</a:t>
            </a:r>
            <a:r>
              <a:rPr lang="en" altLang="zh-CN" sz="1600" b="1" dirty="0">
                <a:latin typeface="Times New Roman" panose="02020603050405020304" pitchFamily="18" charset="0"/>
              </a:rPr>
              <a:t>O</a:t>
            </a:r>
            <a:r>
              <a:rPr lang="en" altLang="zh-CN" sz="1600" b="1" baseline="-25000" dirty="0">
                <a:latin typeface="Times New Roman" panose="02020603050405020304" pitchFamily="18" charset="0"/>
              </a:rPr>
              <a:t>2 </a:t>
            </a:r>
            <a:r>
              <a:rPr lang="en" altLang="zh-CN" sz="1600" b="1" dirty="0">
                <a:latin typeface="Times New Roman" panose="02020603050405020304" pitchFamily="18" charset="0"/>
              </a:rPr>
              <a:t>materials are precisely determined for the first time </a:t>
            </a:r>
            <a:endParaRPr lang="zh-CN" altLang="zh-CN" sz="1600" b="1" dirty="0">
              <a:latin typeface="Times New Roman" panose="02020603050405020304" pitchFamily="18" charset="0"/>
            </a:endParaRPr>
          </a:p>
        </p:txBody>
      </p:sp>
      <p:sp>
        <p:nvSpPr>
          <p:cNvPr id="17" name="矩形 16">
            <a:extLst>
              <a:ext uri="{FF2B5EF4-FFF2-40B4-BE49-F238E27FC236}">
                <a16:creationId xmlns:a16="http://schemas.microsoft.com/office/drawing/2014/main" id="{503300CC-4399-1E47-8C1F-02DE151DB93A}"/>
              </a:ext>
            </a:extLst>
          </p:cNvPr>
          <p:cNvSpPr/>
          <p:nvPr/>
        </p:nvSpPr>
        <p:spPr>
          <a:xfrm>
            <a:off x="0" y="6280849"/>
            <a:ext cx="3121386" cy="584775"/>
          </a:xfrm>
          <a:prstGeom prst="rect">
            <a:avLst/>
          </a:prstGeom>
        </p:spPr>
        <p:txBody>
          <a:bodyPr wrap="square">
            <a:spAutoFit/>
          </a:bodyPr>
          <a:lstStyle/>
          <a:p>
            <a:r>
              <a:rPr lang="en" altLang="zh-CN" sz="1600" b="1" dirty="0">
                <a:solidFill>
                  <a:srgbClr val="0000FF"/>
                </a:solidFill>
                <a:cs typeface="Arial" panose="020B0604020202020204" pitchFamily="34" charset="0"/>
              </a:rPr>
              <a:t>Y.G. Xiao et al. </a:t>
            </a:r>
            <a:r>
              <a:rPr lang="en" altLang="zh-CN" sz="1600" b="1" i="1" dirty="0">
                <a:solidFill>
                  <a:srgbClr val="0000FF"/>
                </a:solidFill>
                <a:cs typeface="Arial" panose="020B0604020202020204" pitchFamily="34" charset="0"/>
              </a:rPr>
              <a:t>Nano Energy </a:t>
            </a:r>
            <a:r>
              <a:rPr lang="en" altLang="zh-CN" sz="1600" b="1" dirty="0">
                <a:solidFill>
                  <a:srgbClr val="0000FF"/>
                </a:solidFill>
                <a:cs typeface="Arial" panose="020B0604020202020204" pitchFamily="34" charset="0"/>
              </a:rPr>
              <a:t>2018, 49, 77–85</a:t>
            </a:r>
            <a:endParaRPr lang="zh-CN" altLang="en-US" sz="1600" b="1" dirty="0">
              <a:solidFill>
                <a:srgbClr val="0000FF"/>
              </a:solidFill>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8B553C0D-356C-CD48-95C8-55500725A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2" y="2303969"/>
            <a:ext cx="3140055" cy="2294818"/>
          </a:xfrm>
          <a:prstGeom prst="rect">
            <a:avLst/>
          </a:prstGeom>
        </p:spPr>
      </p:pic>
      <p:sp>
        <p:nvSpPr>
          <p:cNvPr id="23" name="矩形 22">
            <a:extLst>
              <a:ext uri="{FF2B5EF4-FFF2-40B4-BE49-F238E27FC236}">
                <a16:creationId xmlns:a16="http://schemas.microsoft.com/office/drawing/2014/main" id="{76750C9C-1E2A-8845-8750-CFA6AFEB91C7}"/>
              </a:ext>
            </a:extLst>
          </p:cNvPr>
          <p:cNvSpPr/>
          <p:nvPr/>
        </p:nvSpPr>
        <p:spPr>
          <a:xfrm>
            <a:off x="14327" y="4866113"/>
            <a:ext cx="2901490" cy="954107"/>
          </a:xfrm>
          <a:prstGeom prst="rect">
            <a:avLst/>
          </a:prstGeom>
        </p:spPr>
        <p:txBody>
          <a:bodyPr wrap="square">
            <a:spAutoFit/>
          </a:bodyPr>
          <a:lstStyle/>
          <a:p>
            <a:pPr algn="just"/>
            <a:r>
              <a:rPr lang="en" altLang="zh-CN" sz="1400" dirty="0">
                <a:latin typeface="Times New Roman" panose="02020603050405020304" pitchFamily="18" charset="0"/>
                <a:cs typeface="Times New Roman" panose="02020603050405020304" pitchFamily="18" charset="0"/>
              </a:rPr>
              <a:t>Illustration of a pair of Li/Ni exchange and arrangement of magnetic moments in the TM layer of triangular lattice</a:t>
            </a:r>
            <a:endParaRPr lang="en" altLang="zh-CN" sz="1400" dirty="0">
              <a:effectLst/>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C059C2D1-30D6-2A43-9ADE-AE0DEAD3D3CF}"/>
              </a:ext>
            </a:extLst>
          </p:cNvPr>
          <p:cNvPicPr>
            <a:picLocks noChangeAspect="1"/>
          </p:cNvPicPr>
          <p:nvPr/>
        </p:nvPicPr>
        <p:blipFill>
          <a:blip r:embed="rId4"/>
          <a:stretch>
            <a:fillRect/>
          </a:stretch>
        </p:blipFill>
        <p:spPr>
          <a:xfrm>
            <a:off x="3190232" y="2333073"/>
            <a:ext cx="2760360" cy="2393825"/>
          </a:xfrm>
          <a:prstGeom prst="rect">
            <a:avLst/>
          </a:prstGeom>
        </p:spPr>
      </p:pic>
      <p:pic>
        <p:nvPicPr>
          <p:cNvPr id="25" name="图片 24">
            <a:extLst>
              <a:ext uri="{FF2B5EF4-FFF2-40B4-BE49-F238E27FC236}">
                <a16:creationId xmlns:a16="http://schemas.microsoft.com/office/drawing/2014/main" id="{9F1B75F6-606F-C149-8A29-601E0AD2047C}"/>
              </a:ext>
            </a:extLst>
          </p:cNvPr>
          <p:cNvPicPr>
            <a:picLocks noChangeAspect="1"/>
          </p:cNvPicPr>
          <p:nvPr/>
        </p:nvPicPr>
        <p:blipFill>
          <a:blip r:embed="rId5"/>
          <a:stretch>
            <a:fillRect/>
          </a:stretch>
        </p:blipFill>
        <p:spPr>
          <a:xfrm>
            <a:off x="6042245" y="2232087"/>
            <a:ext cx="3124235" cy="2393825"/>
          </a:xfrm>
          <a:prstGeom prst="rect">
            <a:avLst/>
          </a:prstGeom>
        </p:spPr>
      </p:pic>
      <p:sp>
        <p:nvSpPr>
          <p:cNvPr id="26" name="矩形 25">
            <a:extLst>
              <a:ext uri="{FF2B5EF4-FFF2-40B4-BE49-F238E27FC236}">
                <a16:creationId xmlns:a16="http://schemas.microsoft.com/office/drawing/2014/main" id="{E1A1804F-ACFD-4841-A00B-5FD31B82151B}"/>
              </a:ext>
            </a:extLst>
          </p:cNvPr>
          <p:cNvSpPr/>
          <p:nvPr/>
        </p:nvSpPr>
        <p:spPr>
          <a:xfrm>
            <a:off x="2990830" y="4855010"/>
            <a:ext cx="3240359" cy="954107"/>
          </a:xfrm>
          <a:prstGeom prst="rect">
            <a:avLst/>
          </a:prstGeom>
        </p:spPr>
        <p:txBody>
          <a:bodyPr wrap="square">
            <a:spAutoFit/>
          </a:bodyPr>
          <a:lstStyle/>
          <a:p>
            <a:pPr algn="just"/>
            <a:r>
              <a:rPr lang="en" altLang="zh-CN" sz="1400" dirty="0">
                <a:latin typeface="Times New Roman" panose="02020603050405020304" pitchFamily="18" charset="0"/>
                <a:cs typeface="Times New Roman" panose="02020603050405020304" pitchFamily="18" charset="0"/>
              </a:rPr>
              <a:t>Rietveld refinement of the NPD patterns and calculated cations/anions diffraction patterns for the pristine and the corresponding schematic crystal structure.</a:t>
            </a:r>
          </a:p>
        </p:txBody>
      </p:sp>
      <p:sp>
        <p:nvSpPr>
          <p:cNvPr id="27" name="矩形 26">
            <a:extLst>
              <a:ext uri="{FF2B5EF4-FFF2-40B4-BE49-F238E27FC236}">
                <a16:creationId xmlns:a16="http://schemas.microsoft.com/office/drawing/2014/main" id="{8DFE066A-3156-E543-98F2-FDAAF664A57E}"/>
              </a:ext>
            </a:extLst>
          </p:cNvPr>
          <p:cNvSpPr/>
          <p:nvPr/>
        </p:nvSpPr>
        <p:spPr>
          <a:xfrm>
            <a:off x="6228184" y="4882135"/>
            <a:ext cx="2901490" cy="1384995"/>
          </a:xfrm>
          <a:prstGeom prst="rect">
            <a:avLst/>
          </a:prstGeom>
        </p:spPr>
        <p:txBody>
          <a:bodyPr wrap="square">
            <a:spAutoFit/>
          </a:bodyPr>
          <a:lstStyle/>
          <a:p>
            <a:pPr algn="just"/>
            <a:r>
              <a:rPr lang="zh-CN" altLang="en-US" sz="1400" dirty="0">
                <a:latin typeface="Times New Roman" panose="02020603050405020304" pitchFamily="18" charset="0"/>
                <a:cs typeface="Times New Roman" panose="02020603050405020304" pitchFamily="18" charset="0"/>
              </a:rPr>
              <a:t>a) 2D-ordered cation layer; b) 3D-disordered</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cation framework; c) Schematic representation</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of the shrinking distance between a pair of O–O ions and the</a:t>
            </a:r>
            <a:r>
              <a:rPr lang="en-US" altLang="zh-CN" sz="1400" dirty="0">
                <a:latin typeface="Times New Roman" panose="02020603050405020304" pitchFamily="18" charset="0"/>
                <a:cs typeface="Times New Roman" panose="02020603050405020304" pitchFamily="18" charset="0"/>
              </a:rPr>
              <a:t> </a:t>
            </a:r>
            <a:r>
              <a:rPr lang="zh-CN" altLang="en-US" sz="1400" dirty="0">
                <a:latin typeface="Times New Roman" panose="02020603050405020304" pitchFamily="18" charset="0"/>
                <a:cs typeface="Times New Roman" panose="02020603050405020304" pitchFamily="18" charset="0"/>
              </a:rPr>
              <a:t>corresponding structure distortion.</a:t>
            </a:r>
          </a:p>
        </p:txBody>
      </p:sp>
      <p:sp>
        <p:nvSpPr>
          <p:cNvPr id="28" name="矩形 27">
            <a:extLst>
              <a:ext uri="{FF2B5EF4-FFF2-40B4-BE49-F238E27FC236}">
                <a16:creationId xmlns:a16="http://schemas.microsoft.com/office/drawing/2014/main" id="{7982E97C-2176-174C-B618-E72159AEC623}"/>
              </a:ext>
            </a:extLst>
          </p:cNvPr>
          <p:cNvSpPr/>
          <p:nvPr/>
        </p:nvSpPr>
        <p:spPr>
          <a:xfrm>
            <a:off x="3016849" y="6280849"/>
            <a:ext cx="3179268" cy="584775"/>
          </a:xfrm>
          <a:prstGeom prst="rect">
            <a:avLst/>
          </a:prstGeom>
        </p:spPr>
        <p:txBody>
          <a:bodyPr wrap="square">
            <a:spAutoFit/>
          </a:bodyPr>
          <a:lstStyle/>
          <a:p>
            <a:r>
              <a:rPr lang="en" altLang="zh-CN" sz="1600" b="1" dirty="0">
                <a:solidFill>
                  <a:srgbClr val="0000FF"/>
                </a:solidFill>
                <a:cs typeface="Arial" panose="020B0604020202020204" pitchFamily="34" charset="0"/>
              </a:rPr>
              <a:t>E.Y. Zhao et al. </a:t>
            </a:r>
            <a:r>
              <a:rPr lang="en" altLang="zh-CN" sz="1600" b="1" i="1" dirty="0">
                <a:solidFill>
                  <a:srgbClr val="0000FF"/>
                </a:solidFill>
                <a:cs typeface="Arial" panose="020B0604020202020204" pitchFamily="34" charset="0"/>
              </a:rPr>
              <a:t>Energy Storage Materials</a:t>
            </a:r>
            <a:r>
              <a:rPr lang="en" altLang="zh-CN" sz="1600" b="1" dirty="0">
                <a:solidFill>
                  <a:srgbClr val="0000FF"/>
                </a:solidFill>
                <a:cs typeface="Arial" panose="020B0604020202020204" pitchFamily="34" charset="0"/>
              </a:rPr>
              <a:t> 2019, 16, 354–363</a:t>
            </a:r>
            <a:endParaRPr lang="zh-CN" altLang="en-US" sz="1600" b="1" dirty="0">
              <a:solidFill>
                <a:srgbClr val="0000FF"/>
              </a:solidFill>
              <a:cs typeface="Arial" panose="020B0604020202020204" pitchFamily="34" charset="0"/>
            </a:endParaRPr>
          </a:p>
        </p:txBody>
      </p:sp>
      <p:sp>
        <p:nvSpPr>
          <p:cNvPr id="31" name="矩形 30">
            <a:extLst>
              <a:ext uri="{FF2B5EF4-FFF2-40B4-BE49-F238E27FC236}">
                <a16:creationId xmlns:a16="http://schemas.microsoft.com/office/drawing/2014/main" id="{9ABC5113-EF50-F748-B244-F5ACCC0DF9FB}"/>
              </a:ext>
            </a:extLst>
          </p:cNvPr>
          <p:cNvSpPr/>
          <p:nvPr/>
        </p:nvSpPr>
        <p:spPr>
          <a:xfrm>
            <a:off x="6156176" y="6280849"/>
            <a:ext cx="3121385" cy="584775"/>
          </a:xfrm>
          <a:prstGeom prst="rect">
            <a:avLst/>
          </a:prstGeom>
        </p:spPr>
        <p:txBody>
          <a:bodyPr wrap="square">
            <a:spAutoFit/>
          </a:bodyPr>
          <a:lstStyle/>
          <a:p>
            <a:r>
              <a:rPr lang="en" altLang="zh-CN" sz="1600" b="1" dirty="0">
                <a:solidFill>
                  <a:srgbClr val="0000FF"/>
                </a:solidFill>
                <a:cs typeface="Arial" panose="020B0604020202020204" pitchFamily="34" charset="0"/>
              </a:rPr>
              <a:t>E.Y. Zhao et al. </a:t>
            </a:r>
            <a:r>
              <a:rPr lang="en" altLang="zh-CN" sz="1600" b="1" i="1" dirty="0" err="1">
                <a:solidFill>
                  <a:srgbClr val="0000FF"/>
                </a:solidFill>
                <a:cs typeface="Arial" panose="020B0604020202020204" pitchFamily="34" charset="0"/>
              </a:rPr>
              <a:t>Angew</a:t>
            </a:r>
            <a:r>
              <a:rPr lang="en" altLang="zh-CN" sz="1600" b="1" i="1" dirty="0">
                <a:solidFill>
                  <a:srgbClr val="0000FF"/>
                </a:solidFill>
                <a:cs typeface="Arial" panose="020B0604020202020204" pitchFamily="34" charset="0"/>
              </a:rPr>
              <a:t>. Chem. Int. Ed.</a:t>
            </a:r>
            <a:r>
              <a:rPr lang="en" altLang="zh-CN" sz="1600" b="1" dirty="0">
                <a:solidFill>
                  <a:srgbClr val="0000FF"/>
                </a:solidFill>
                <a:cs typeface="Arial" panose="020B0604020202020204" pitchFamily="34" charset="0"/>
              </a:rPr>
              <a:t> 2019, 58, </a:t>
            </a:r>
            <a:r>
              <a:rPr lang="en-US" altLang="zh-CN" sz="1600" b="1" dirty="0">
                <a:solidFill>
                  <a:srgbClr val="0000FF"/>
                </a:solidFill>
                <a:cs typeface="Arial" panose="020B0604020202020204" pitchFamily="34" charset="0"/>
              </a:rPr>
              <a:t>4323-4327</a:t>
            </a:r>
            <a:endParaRPr lang="zh-CN" altLang="en-US" sz="1600" b="1" dirty="0">
              <a:solidFill>
                <a:srgbClr val="0000FF"/>
              </a:solidFill>
              <a:cs typeface="Arial" panose="020B0604020202020204" pitchFamily="34" charset="0"/>
            </a:endParaRPr>
          </a:p>
        </p:txBody>
      </p:sp>
      <p:sp>
        <p:nvSpPr>
          <p:cNvPr id="3" name="矩形 2">
            <a:extLst>
              <a:ext uri="{FF2B5EF4-FFF2-40B4-BE49-F238E27FC236}">
                <a16:creationId xmlns:a16="http://schemas.microsoft.com/office/drawing/2014/main" id="{A4CF7A0B-11AC-B54A-ACA9-8E5D0C3EBB15}"/>
              </a:ext>
            </a:extLst>
          </p:cNvPr>
          <p:cNvSpPr/>
          <p:nvPr/>
        </p:nvSpPr>
        <p:spPr>
          <a:xfrm>
            <a:off x="2947812" y="875681"/>
            <a:ext cx="3240359" cy="1323439"/>
          </a:xfrm>
          <a:prstGeom prst="rect">
            <a:avLst/>
          </a:prstGeom>
        </p:spPr>
        <p:txBody>
          <a:bodyPr wrap="square">
            <a:spAutoFit/>
          </a:bodyPr>
          <a:lstStyle/>
          <a:p>
            <a:r>
              <a:rPr lang="en" altLang="zh-CN" sz="1600" b="1" dirty="0">
                <a:latin typeface="Times New Roman" panose="02020603050405020304" pitchFamily="18" charset="0"/>
              </a:rPr>
              <a:t>The superior structure stability and robust anions framework of </a:t>
            </a:r>
            <a:r>
              <a:rPr lang="en" altLang="zh-CN" sz="1600" b="1" dirty="0" err="1">
                <a:latin typeface="Times New Roman" panose="02020603050405020304" pitchFamily="18" charset="0"/>
              </a:rPr>
              <a:t>LTNNbOF</a:t>
            </a:r>
            <a:r>
              <a:rPr lang="en" altLang="zh-CN" sz="1600" b="1" dirty="0">
                <a:latin typeface="Times New Roman" panose="02020603050405020304" pitchFamily="18" charset="0"/>
              </a:rPr>
              <a:t> (280 </a:t>
            </a:r>
            <a:r>
              <a:rPr lang="en" altLang="zh-CN" sz="1600" b="1" dirty="0" err="1">
                <a:latin typeface="Times New Roman" panose="02020603050405020304" pitchFamily="18" charset="0"/>
              </a:rPr>
              <a:t>mAh</a:t>
            </a:r>
            <a:r>
              <a:rPr lang="en" altLang="zh-CN" sz="1600" b="1" dirty="0">
                <a:latin typeface="Times New Roman" panose="02020603050405020304" pitchFamily="18" charset="0"/>
              </a:rPr>
              <a:t>/g) upon (de)lithiation process were experimentally demonstrated. </a:t>
            </a:r>
            <a:endParaRPr lang="zh-CN" altLang="en-US" sz="1600" b="1" dirty="0">
              <a:latin typeface="Times New Roman" panose="02020603050405020304" pitchFamily="18" charset="0"/>
            </a:endParaRPr>
          </a:p>
        </p:txBody>
      </p:sp>
      <p:sp>
        <p:nvSpPr>
          <p:cNvPr id="4" name="矩形 3">
            <a:extLst>
              <a:ext uri="{FF2B5EF4-FFF2-40B4-BE49-F238E27FC236}">
                <a16:creationId xmlns:a16="http://schemas.microsoft.com/office/drawing/2014/main" id="{8C66C2FB-1FC0-104B-806F-AB207B6C0511}"/>
              </a:ext>
            </a:extLst>
          </p:cNvPr>
          <p:cNvSpPr/>
          <p:nvPr/>
        </p:nvSpPr>
        <p:spPr>
          <a:xfrm>
            <a:off x="6143396" y="872580"/>
            <a:ext cx="3124235" cy="1323439"/>
          </a:xfrm>
          <a:prstGeom prst="rect">
            <a:avLst/>
          </a:prstGeom>
        </p:spPr>
        <p:txBody>
          <a:bodyPr wrap="square">
            <a:spAutoFit/>
          </a:bodyPr>
          <a:lstStyle/>
          <a:p>
            <a:r>
              <a:rPr lang="en" altLang="zh-CN" sz="1600" b="1" dirty="0">
                <a:latin typeface="Times New Roman" panose="02020603050405020304" pitchFamily="18" charset="0"/>
              </a:rPr>
              <a:t>The structural-dimensionality effect on the l-OR and associated oxygen lattice stability in Li-rich cathodes have been characterized and clarified. </a:t>
            </a:r>
            <a:endParaRPr lang="zh-CN" altLang="en-US" sz="1600" b="1" dirty="0">
              <a:latin typeface="Times New Roman" panose="02020603050405020304" pitchFamily="18" charset="0"/>
            </a:endParaRPr>
          </a:p>
        </p:txBody>
      </p:sp>
    </p:spTree>
    <p:extLst>
      <p:ext uri="{BB962C8B-B14F-4D97-AF65-F5344CB8AC3E}">
        <p14:creationId xmlns:p14="http://schemas.microsoft.com/office/powerpoint/2010/main" val="8264475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GPPD: </a:t>
            </a:r>
            <a:r>
              <a:rPr lang="en-US" altLang="zh-CN" sz="3200" b="1" dirty="0" smtClean="0">
                <a:solidFill>
                  <a:srgbClr val="0432FF"/>
                </a:solidFill>
              </a:rPr>
              <a:t>Magnetism</a:t>
            </a:r>
            <a:endParaRPr lang="zh-CN" altLang="zh-CN" sz="3200" b="1" dirty="0">
              <a:solidFill>
                <a:srgbClr val="0432FF"/>
              </a:solidFill>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7" name="矩形 16">
            <a:extLst>
              <a:ext uri="{FF2B5EF4-FFF2-40B4-BE49-F238E27FC236}">
                <a16:creationId xmlns:a16="http://schemas.microsoft.com/office/drawing/2014/main" id="{503300CC-4399-1E47-8C1F-02DE151DB93A}"/>
              </a:ext>
            </a:extLst>
          </p:cNvPr>
          <p:cNvSpPr/>
          <p:nvPr/>
        </p:nvSpPr>
        <p:spPr>
          <a:xfrm>
            <a:off x="683568" y="6495782"/>
            <a:ext cx="6516216" cy="338554"/>
          </a:xfrm>
          <a:prstGeom prst="rect">
            <a:avLst/>
          </a:prstGeom>
        </p:spPr>
        <p:txBody>
          <a:bodyPr wrap="square">
            <a:spAutoFit/>
          </a:bodyPr>
          <a:lstStyle/>
          <a:p>
            <a:r>
              <a:rPr lang="en" altLang="zh-CN" sz="1600" b="1" dirty="0">
                <a:solidFill>
                  <a:srgbClr val="0000FF"/>
                </a:solidFill>
                <a:cs typeface="Arial" panose="020B0604020202020204" pitchFamily="34" charset="0"/>
              </a:rPr>
              <a:t>X.Y. Li, et al. </a:t>
            </a:r>
            <a:r>
              <a:rPr lang="en" altLang="zh-CN" sz="1600" b="1" i="1" dirty="0">
                <a:solidFill>
                  <a:srgbClr val="0000FF"/>
                </a:solidFill>
                <a:cs typeface="Arial" panose="020B0604020202020204" pitchFamily="34" charset="0"/>
              </a:rPr>
              <a:t>Adv. Mater. </a:t>
            </a:r>
            <a:r>
              <a:rPr lang="en" altLang="zh-CN" sz="1600" b="1" dirty="0">
                <a:solidFill>
                  <a:srgbClr val="0000FF"/>
                </a:solidFill>
                <a:cs typeface="Arial" panose="020B0604020202020204" pitchFamily="34" charset="0"/>
              </a:rPr>
              <a:t>2019, 1900264</a:t>
            </a:r>
            <a:endParaRPr lang="zh-CN" altLang="en-US" sz="1600" b="1" dirty="0">
              <a:solidFill>
                <a:srgbClr val="0000FF"/>
              </a:solidFill>
              <a:cs typeface="Arial" panose="020B0604020202020204" pitchFamily="34" charset="0"/>
            </a:endParaRPr>
          </a:p>
        </p:txBody>
      </p:sp>
      <p:pic>
        <p:nvPicPr>
          <p:cNvPr id="18" name="图片 17">
            <a:extLst>
              <a:ext uri="{FF2B5EF4-FFF2-40B4-BE49-F238E27FC236}">
                <a16:creationId xmlns:a16="http://schemas.microsoft.com/office/drawing/2014/main" id="{ED1780A6-73B0-5C40-89CE-C7E3152104EF}"/>
              </a:ext>
            </a:extLst>
          </p:cNvPr>
          <p:cNvPicPr>
            <a:picLocks noChangeAspect="1"/>
          </p:cNvPicPr>
          <p:nvPr/>
        </p:nvPicPr>
        <p:blipFill>
          <a:blip r:embed="rId4"/>
          <a:stretch>
            <a:fillRect/>
          </a:stretch>
        </p:blipFill>
        <p:spPr>
          <a:xfrm>
            <a:off x="25775" y="1412776"/>
            <a:ext cx="4830320" cy="3312368"/>
          </a:xfrm>
          <a:prstGeom prst="rect">
            <a:avLst/>
          </a:prstGeom>
        </p:spPr>
      </p:pic>
      <p:sp>
        <p:nvSpPr>
          <p:cNvPr id="19" name="矩形 18">
            <a:extLst>
              <a:ext uri="{FF2B5EF4-FFF2-40B4-BE49-F238E27FC236}">
                <a16:creationId xmlns:a16="http://schemas.microsoft.com/office/drawing/2014/main" id="{4A2C1386-F2D0-224D-AA3C-6DF2683F688D}"/>
              </a:ext>
            </a:extLst>
          </p:cNvPr>
          <p:cNvSpPr/>
          <p:nvPr/>
        </p:nvSpPr>
        <p:spPr>
          <a:xfrm>
            <a:off x="139602" y="4692104"/>
            <a:ext cx="4666862" cy="2062103"/>
          </a:xfrm>
          <a:prstGeom prst="rect">
            <a:avLst/>
          </a:prstGeom>
        </p:spPr>
        <p:txBody>
          <a:bodyPr wrap="square">
            <a:spAutoFit/>
          </a:bodyPr>
          <a:lstStyle/>
          <a:p>
            <a:pPr algn="just"/>
            <a:r>
              <a:rPr lang="en" altLang="zh-CN" sz="1600" dirty="0">
                <a:latin typeface="Times New Roman" panose="02020603050405020304" pitchFamily="18" charset="0"/>
                <a:cs typeface="Times New Roman" panose="02020603050405020304" pitchFamily="18" charset="0"/>
              </a:rPr>
              <a:t>a–c) Structural parameters describing a C2v </a:t>
            </a:r>
            <a:r>
              <a:rPr lang="en" altLang="zh-CN" sz="1600" dirty="0" err="1">
                <a:latin typeface="Times New Roman" panose="02020603050405020304" pitchFamily="18" charset="0"/>
                <a:cs typeface="Times New Roman" panose="02020603050405020304" pitchFamily="18" charset="0"/>
              </a:rPr>
              <a:t>biskyrmion</a:t>
            </a:r>
            <a:r>
              <a:rPr lang="en" altLang="zh-CN" sz="1600" dirty="0">
                <a:latin typeface="Times New Roman" panose="02020603050405020304" pitchFamily="18" charset="0"/>
                <a:cs typeface="Times New Roman" panose="02020603050405020304" pitchFamily="18" charset="0"/>
              </a:rPr>
              <a:t>; d–f) The simulated magnetic form factors corresponding to (a–c), respectively; g) An in-plane magnetization of the </a:t>
            </a:r>
            <a:r>
              <a:rPr lang="en" altLang="zh-CN" sz="1600" dirty="0" err="1">
                <a:latin typeface="Times New Roman" panose="02020603050405020304" pitchFamily="18" charset="0"/>
                <a:cs typeface="Times New Roman" panose="02020603050405020304" pitchFamily="18" charset="0"/>
              </a:rPr>
              <a:t>biskyrmion</a:t>
            </a:r>
            <a:r>
              <a:rPr lang="en" altLang="zh-CN" sz="1600" dirty="0">
                <a:latin typeface="Times New Roman" panose="02020603050405020304" pitchFamily="18" charset="0"/>
                <a:cs typeface="Times New Roman" panose="02020603050405020304" pitchFamily="18" charset="0"/>
              </a:rPr>
              <a:t> configuration. h) The </a:t>
            </a:r>
            <a:r>
              <a:rPr lang="en" altLang="zh-CN" sz="1600" dirty="0" err="1">
                <a:latin typeface="Times New Roman" panose="02020603050405020304" pitchFamily="18" charset="0"/>
                <a:cs typeface="Times New Roman" panose="02020603050405020304" pitchFamily="18" charset="0"/>
              </a:rPr>
              <a:t>MnNiGa</a:t>
            </a:r>
            <a:r>
              <a:rPr lang="en" altLang="zh-CN" sz="1600" dirty="0">
                <a:latin typeface="Times New Roman" panose="02020603050405020304" pitchFamily="18" charset="0"/>
                <a:cs typeface="Times New Roman" panose="02020603050405020304" pitchFamily="18" charset="0"/>
              </a:rPr>
              <a:t> single-crystalline sample is checked using a single-crystal X-ray diffractometer; </a:t>
            </a:r>
            <a:r>
              <a:rPr lang="en" altLang="zh-CN" sz="1600" dirty="0" err="1">
                <a:latin typeface="Times New Roman" panose="02020603050405020304" pitchFamily="18" charset="0"/>
                <a:cs typeface="Times New Roman" panose="02020603050405020304" pitchFamily="18" charset="0"/>
              </a:rPr>
              <a:t>i,j</a:t>
            </a:r>
            <a:r>
              <a:rPr lang="en" altLang="zh-CN" sz="1600" dirty="0">
                <a:latin typeface="Times New Roman" panose="02020603050405020304" pitchFamily="18" charset="0"/>
                <a:cs typeface="Times New Roman" panose="02020603050405020304" pitchFamily="18" charset="0"/>
              </a:rPr>
              <a:t>) The refinement result of high-resolution neutron powder diffraction data.</a:t>
            </a:r>
            <a:endParaRPr lang="zh-CN" altLang="en-US" sz="160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008A22D8-140F-C243-8210-51C46F7FE14E}"/>
              </a:ext>
            </a:extLst>
          </p:cNvPr>
          <p:cNvSpPr/>
          <p:nvPr/>
        </p:nvSpPr>
        <p:spPr>
          <a:xfrm>
            <a:off x="-23856" y="818870"/>
            <a:ext cx="4830320" cy="646331"/>
          </a:xfrm>
          <a:prstGeom prst="rect">
            <a:avLst/>
          </a:prstGeom>
        </p:spPr>
        <p:txBody>
          <a:bodyPr wrap="square">
            <a:spAutoFit/>
          </a:bodyPr>
          <a:lstStyle/>
          <a:p>
            <a:pPr algn="just"/>
            <a:r>
              <a:rPr lang="en" altLang="zh-CN" b="1" dirty="0">
                <a:latin typeface="Times New Roman" panose="02020603050405020304" pitchFamily="18" charset="0"/>
              </a:rPr>
              <a:t>The structural parameters of the </a:t>
            </a:r>
            <a:r>
              <a:rPr lang="en" altLang="zh-CN" b="1" dirty="0" err="1">
                <a:latin typeface="Times New Roman" panose="02020603050405020304" pitchFamily="18" charset="0"/>
              </a:rPr>
              <a:t>biskyrmion</a:t>
            </a:r>
            <a:r>
              <a:rPr lang="en" altLang="zh-CN" b="1" dirty="0">
                <a:latin typeface="Times New Roman" panose="02020603050405020304" pitchFamily="18" charset="0"/>
              </a:rPr>
              <a:t> state in </a:t>
            </a:r>
            <a:r>
              <a:rPr lang="en" altLang="zh-CN" b="1" dirty="0" err="1">
                <a:latin typeface="Times New Roman" panose="02020603050405020304" pitchFamily="18" charset="0"/>
              </a:rPr>
              <a:t>MnNiGa</a:t>
            </a:r>
            <a:r>
              <a:rPr lang="en" altLang="zh-CN" b="1" dirty="0">
                <a:latin typeface="Times New Roman" panose="02020603050405020304" pitchFamily="18" charset="0"/>
              </a:rPr>
              <a:t> bulk crystals was determined</a:t>
            </a:r>
          </a:p>
        </p:txBody>
      </p:sp>
      <p:pic>
        <p:nvPicPr>
          <p:cNvPr id="9" name="图片 8">
            <a:extLst>
              <a:ext uri="{FF2B5EF4-FFF2-40B4-BE49-F238E27FC236}">
                <a16:creationId xmlns:a16="http://schemas.microsoft.com/office/drawing/2014/main" id="{67EFDAA2-FC47-9E4E-9D17-C86701801CF5}"/>
              </a:ext>
            </a:extLst>
          </p:cNvPr>
          <p:cNvPicPr>
            <a:picLocks noChangeAspect="1"/>
          </p:cNvPicPr>
          <p:nvPr/>
        </p:nvPicPr>
        <p:blipFill>
          <a:blip r:embed="rId5"/>
          <a:stretch>
            <a:fillRect/>
          </a:stretch>
        </p:blipFill>
        <p:spPr>
          <a:xfrm>
            <a:off x="4879951" y="1465201"/>
            <a:ext cx="4264049" cy="2676748"/>
          </a:xfrm>
          <a:prstGeom prst="rect">
            <a:avLst/>
          </a:prstGeom>
        </p:spPr>
      </p:pic>
      <p:sp>
        <p:nvSpPr>
          <p:cNvPr id="10" name="文本框 9">
            <a:extLst>
              <a:ext uri="{FF2B5EF4-FFF2-40B4-BE49-F238E27FC236}">
                <a16:creationId xmlns:a16="http://schemas.microsoft.com/office/drawing/2014/main" id="{4F75A1C7-9C86-6142-8D05-459BFA1B72EE}"/>
              </a:ext>
            </a:extLst>
          </p:cNvPr>
          <p:cNvSpPr txBox="1"/>
          <p:nvPr/>
        </p:nvSpPr>
        <p:spPr>
          <a:xfrm>
            <a:off x="5086426" y="4347859"/>
            <a:ext cx="4088282" cy="1815882"/>
          </a:xfrm>
          <a:prstGeom prst="rect">
            <a:avLst/>
          </a:prstGeom>
          <a:noFill/>
        </p:spPr>
        <p:txBody>
          <a:bodyPr wrap="square" rtlCol="0">
            <a:spAutoFit/>
          </a:bodyPr>
          <a:lstStyle/>
          <a:p>
            <a:pPr algn="just"/>
            <a:r>
              <a:rPr lang="en-GB" altLang="zh-CN" sz="1600" dirty="0"/>
              <a:t> (a</a:t>
            </a:r>
            <a:r>
              <a:rPr lang="en-GB" altLang="zh-CN" sz="1600" baseline="-25000" dirty="0"/>
              <a:t>1−3</a:t>
            </a:r>
            <a:r>
              <a:rPr lang="en-GB" altLang="zh-CN" sz="1600" dirty="0"/>
              <a:t>) Temperature dependence of Cr magnetic moment. (b</a:t>
            </a:r>
            <a:r>
              <a:rPr lang="en-GB" altLang="zh-CN" sz="1600" baseline="-25000" dirty="0"/>
              <a:t>1−3</a:t>
            </a:r>
            <a:r>
              <a:rPr lang="en-GB" altLang="zh-CN" sz="1600" dirty="0"/>
              <a:t>), (c</a:t>
            </a:r>
            <a:r>
              <a:rPr lang="en-GB" altLang="zh-CN" sz="1600" baseline="-25000" dirty="0"/>
              <a:t>1−3</a:t>
            </a:r>
            <a:r>
              <a:rPr lang="en-GB" altLang="zh-CN" sz="1600" dirty="0"/>
              <a:t>), (d</a:t>
            </a:r>
            <a:r>
              <a:rPr lang="en-GB" altLang="zh-CN" sz="1600" baseline="-25000" dirty="0"/>
              <a:t>1−3</a:t>
            </a:r>
            <a:r>
              <a:rPr lang="en-GB" altLang="zh-CN" sz="1600" dirty="0"/>
              <a:t>), (e</a:t>
            </a:r>
            <a:r>
              <a:rPr lang="en-GB" altLang="zh-CN" sz="1600" baseline="-25000" dirty="0"/>
              <a:t>1−3</a:t>
            </a:r>
            <a:r>
              <a:rPr lang="en-GB" altLang="zh-CN" sz="1600" dirty="0"/>
              <a:t>) Temperature dependence of lattice</a:t>
            </a:r>
            <a:r>
              <a:rPr lang="zh-CN" altLang="en-US" sz="1600" dirty="0"/>
              <a:t> </a:t>
            </a:r>
            <a:r>
              <a:rPr lang="en-GB" altLang="zh-CN" sz="1600" dirty="0"/>
              <a:t>parameters a, b, c and the unit-cell volume V for Cr</a:t>
            </a:r>
            <a:r>
              <a:rPr lang="en-GB" altLang="zh-CN" sz="1600" baseline="-25000" dirty="0"/>
              <a:t>0.98</a:t>
            </a:r>
            <a:r>
              <a:rPr lang="en-GB" altLang="zh-CN" sz="1600" dirty="0"/>
              <a:t>Ni</a:t>
            </a:r>
            <a:r>
              <a:rPr lang="en-GB" altLang="zh-CN" sz="1600" baseline="-25000" dirty="0"/>
              <a:t>0.02</a:t>
            </a:r>
            <a:r>
              <a:rPr lang="en-GB" altLang="zh-CN" sz="1600" dirty="0"/>
              <a:t>As, </a:t>
            </a:r>
            <a:r>
              <a:rPr lang="en-GB" altLang="zh-CN" sz="1600" dirty="0" err="1"/>
              <a:t>CrAs</a:t>
            </a:r>
            <a:r>
              <a:rPr lang="en-GB" altLang="zh-CN" sz="1600" dirty="0"/>
              <a:t>, and CrAs</a:t>
            </a:r>
            <a:r>
              <a:rPr lang="en-GB" altLang="zh-CN" sz="1600" baseline="-25000" dirty="0"/>
              <a:t>0.91</a:t>
            </a:r>
            <a:r>
              <a:rPr lang="en-GB" altLang="zh-CN" sz="1600" dirty="0"/>
              <a:t>S</a:t>
            </a:r>
            <a:r>
              <a:rPr lang="en-GB" altLang="zh-CN" sz="1600" baseline="-25000" dirty="0"/>
              <a:t>0.09</a:t>
            </a:r>
            <a:r>
              <a:rPr lang="en-GB" altLang="zh-CN" sz="1600" dirty="0"/>
              <a:t>. (Refined from neutron powder diffraction</a:t>
            </a:r>
            <a:r>
              <a:rPr lang="zh-CN" altLang="en-US" sz="1600" dirty="0"/>
              <a:t> </a:t>
            </a:r>
            <a:r>
              <a:rPr lang="en-GB" altLang="zh-CN" sz="1600" dirty="0"/>
              <a:t>data.)</a:t>
            </a:r>
          </a:p>
        </p:txBody>
      </p:sp>
      <p:sp>
        <p:nvSpPr>
          <p:cNvPr id="11" name="矩形 10">
            <a:extLst>
              <a:ext uri="{FF2B5EF4-FFF2-40B4-BE49-F238E27FC236}">
                <a16:creationId xmlns:a16="http://schemas.microsoft.com/office/drawing/2014/main" id="{4193E514-581E-9248-A4F8-06B9C52BF555}"/>
              </a:ext>
            </a:extLst>
          </p:cNvPr>
          <p:cNvSpPr/>
          <p:nvPr/>
        </p:nvSpPr>
        <p:spPr>
          <a:xfrm>
            <a:off x="4920291" y="6415653"/>
            <a:ext cx="4275145" cy="338554"/>
          </a:xfrm>
          <a:prstGeom prst="rect">
            <a:avLst/>
          </a:prstGeom>
        </p:spPr>
        <p:txBody>
          <a:bodyPr wrap="none">
            <a:spAutoFit/>
          </a:bodyPr>
          <a:lstStyle/>
          <a:p>
            <a:r>
              <a:rPr lang="en" altLang="zh-CN" sz="1600" b="1" dirty="0">
                <a:solidFill>
                  <a:srgbClr val="0000FF"/>
                </a:solidFill>
                <a:cs typeface="Arial" panose="020B0604020202020204" pitchFamily="34" charset="0"/>
              </a:rPr>
              <a:t>Y. </a:t>
            </a:r>
            <a:r>
              <a:rPr lang="en-US" altLang="zh-CN" sz="1600" b="1" dirty="0">
                <a:solidFill>
                  <a:srgbClr val="0000FF"/>
                </a:solidFill>
                <a:cs typeface="Arial" panose="020B0604020202020204" pitchFamily="34" charset="0"/>
              </a:rPr>
              <a:t>Hu</a:t>
            </a:r>
            <a:r>
              <a:rPr lang="en" altLang="zh-CN" sz="1600" b="1" dirty="0">
                <a:solidFill>
                  <a:srgbClr val="0000FF"/>
                </a:solidFill>
                <a:cs typeface="Arial" panose="020B0604020202020204" pitchFamily="34" charset="0"/>
              </a:rPr>
              <a:t>, et al. </a:t>
            </a:r>
            <a:r>
              <a:rPr lang="en-GB" altLang="zh-CN" sz="1600" b="1" dirty="0">
                <a:solidFill>
                  <a:srgbClr val="0000FF"/>
                </a:solidFill>
                <a:cs typeface="Arial" panose="020B0604020202020204" pitchFamily="34" charset="0"/>
              </a:rPr>
              <a:t>Phys. R</a:t>
            </a:r>
            <a:r>
              <a:rPr lang="en-US" altLang="zh-CN" sz="1600" b="1" dirty="0" err="1">
                <a:solidFill>
                  <a:srgbClr val="0000FF"/>
                </a:solidFill>
                <a:cs typeface="Arial" panose="020B0604020202020204" pitchFamily="34" charset="0"/>
              </a:rPr>
              <a:t>ev</a:t>
            </a:r>
            <a:r>
              <a:rPr lang="en-GB" altLang="zh-CN" sz="1600" b="1" dirty="0">
                <a:solidFill>
                  <a:srgbClr val="0000FF"/>
                </a:solidFill>
                <a:cs typeface="Arial" panose="020B0604020202020204" pitchFamily="34" charset="0"/>
              </a:rPr>
              <a:t>. A 12, 034027 (2019)</a:t>
            </a:r>
          </a:p>
        </p:txBody>
      </p:sp>
      <p:sp>
        <p:nvSpPr>
          <p:cNvPr id="3" name="矩形 2">
            <a:extLst>
              <a:ext uri="{FF2B5EF4-FFF2-40B4-BE49-F238E27FC236}">
                <a16:creationId xmlns:a16="http://schemas.microsoft.com/office/drawing/2014/main" id="{8C0CBBC4-75A3-6741-A121-4349DC84E0F1}"/>
              </a:ext>
            </a:extLst>
          </p:cNvPr>
          <p:cNvSpPr/>
          <p:nvPr/>
        </p:nvSpPr>
        <p:spPr>
          <a:xfrm>
            <a:off x="4771863" y="864273"/>
            <a:ext cx="4572000" cy="646331"/>
          </a:xfrm>
          <a:prstGeom prst="rect">
            <a:avLst/>
          </a:prstGeom>
        </p:spPr>
        <p:txBody>
          <a:bodyPr>
            <a:spAutoFit/>
          </a:bodyPr>
          <a:lstStyle/>
          <a:p>
            <a:r>
              <a:rPr lang="en" altLang="zh-CN" b="1" dirty="0">
                <a:latin typeface="Times New Roman" panose="02020603050405020304" pitchFamily="18" charset="0"/>
              </a:rPr>
              <a:t>Giant Negative Thermal Expansion in Antiferromagnetic </a:t>
            </a:r>
            <a:r>
              <a:rPr lang="en" altLang="zh-CN" b="1" dirty="0" err="1">
                <a:latin typeface="Times New Roman" panose="02020603050405020304" pitchFamily="18" charset="0"/>
              </a:rPr>
              <a:t>CrAs</a:t>
            </a:r>
            <a:r>
              <a:rPr lang="en" altLang="zh-CN" b="1" dirty="0">
                <a:latin typeface="Times New Roman" panose="02020603050405020304" pitchFamily="18" charset="0"/>
              </a:rPr>
              <a:t>-Based Compounds</a:t>
            </a:r>
          </a:p>
        </p:txBody>
      </p:sp>
    </p:spTree>
    <p:extLst>
      <p:ext uri="{BB962C8B-B14F-4D97-AF65-F5344CB8AC3E}">
        <p14:creationId xmlns:p14="http://schemas.microsoft.com/office/powerpoint/2010/main" val="36213665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3175" y="185718"/>
            <a:ext cx="9144000" cy="457200"/>
          </a:xfrm>
          <a:prstGeom prst="rect">
            <a:avLst/>
          </a:prstGeom>
        </p:spPr>
        <p:txBody>
          <a:bodyPr tIns="0" bIns="0"/>
          <a:lstStyle/>
          <a:p>
            <a:pPr eaLnBrk="0" hangingPunct="0">
              <a:defRPr/>
            </a:pPr>
            <a:r>
              <a:rPr lang="en-US" altLang="zh-CN" sz="3200" b="1" dirty="0" smtClean="0">
                <a:solidFill>
                  <a:srgbClr val="0432FF"/>
                </a:solidFill>
              </a:rPr>
              <a:t>Specifics of Neutron</a:t>
            </a:r>
            <a:endParaRPr lang="en-US" altLang="zh-CN" sz="3200" b="1" dirty="0">
              <a:solidFill>
                <a:srgbClr val="0432FF"/>
              </a:solidFill>
            </a:endParaRPr>
          </a:p>
        </p:txBody>
      </p:sp>
      <p:sp>
        <p:nvSpPr>
          <p:cNvPr id="9" name="文本框 8"/>
          <p:cNvSpPr txBox="1"/>
          <p:nvPr/>
        </p:nvSpPr>
        <p:spPr>
          <a:xfrm>
            <a:off x="142396" y="1137290"/>
            <a:ext cx="6840334" cy="6001643"/>
          </a:xfrm>
          <a:prstGeom prst="rect">
            <a:avLst/>
          </a:prstGeom>
          <a:noFill/>
        </p:spPr>
        <p:txBody>
          <a:bodyPr wrap="none" rtlCol="0">
            <a:spAutoFit/>
          </a:bodyPr>
          <a:lstStyle/>
          <a:p>
            <a:pPr marL="342900" indent="-342900">
              <a:lnSpc>
                <a:spcPct val="200000"/>
              </a:lnSpc>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Interact with nuclear (no charge)</a:t>
            </a: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Sensitive to light atoms (H, Li, C, O….)</a:t>
            </a: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Distinguish isotopes (H/D</a:t>
            </a:r>
            <a:r>
              <a:rPr lang="en-US" b="1" dirty="0" smtClean="0">
                <a:latin typeface="Arial" panose="020B0604020202020204" pitchFamily="34" charset="0"/>
                <a:cs typeface="Arial" panose="020B0604020202020204" pitchFamily="34" charset="0"/>
              </a:rPr>
              <a:t>)</a:t>
            </a:r>
            <a:endParaRPr lang="en-US" b="1" dirty="0" smtClean="0">
              <a:latin typeface="Arial" panose="020B0604020202020204" pitchFamily="34" charset="0"/>
              <a:cs typeface="Arial" panose="020B0604020202020204" pitchFamily="34" charset="0"/>
            </a:endParaRPr>
          </a:p>
          <a:p>
            <a:pPr marL="342900" indent="-342900">
              <a:lnSpc>
                <a:spcPct val="200000"/>
              </a:lnSpc>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Spin S=1/2</a:t>
            </a: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Magnetic structure</a:t>
            </a:r>
            <a:endParaRPr lang="en-US" sz="2400" b="1" dirty="0">
              <a:latin typeface="Arial" panose="020B0604020202020204" pitchFamily="34" charset="0"/>
              <a:cs typeface="Arial" panose="020B0604020202020204" pitchFamily="34" charset="0"/>
            </a:endParaRPr>
          </a:p>
          <a:p>
            <a:pPr marL="342900" indent="-342900">
              <a:lnSpc>
                <a:spcPct val="200000"/>
              </a:lnSpc>
              <a:buFont typeface="Arial" panose="020B0604020202020204" pitchFamily="34" charset="0"/>
              <a:buChar char="•"/>
            </a:pPr>
            <a:r>
              <a:rPr lang="en-US" sz="2400" b="1" dirty="0" smtClean="0">
                <a:latin typeface="Arial" panose="020B0604020202020204" pitchFamily="34" charset="0"/>
                <a:cs typeface="Arial" panose="020B0604020202020204" pitchFamily="34" charset="0"/>
              </a:rPr>
              <a:t>High penetration depth</a:t>
            </a: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Non-destructive measurement for engineering device</a:t>
            </a: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In-situ study under complex sample </a:t>
            </a:r>
            <a:r>
              <a:rPr lang="en-US" b="1" dirty="0" smtClean="0">
                <a:latin typeface="Arial" panose="020B0604020202020204" pitchFamily="34" charset="0"/>
                <a:cs typeface="Arial" panose="020B0604020202020204" pitchFamily="34" charset="0"/>
              </a:rPr>
              <a:t>enviro</a:t>
            </a:r>
            <a:r>
              <a:rPr lang="en-US" altLang="zh-CN" b="1" dirty="0" smtClean="0">
                <a:latin typeface="Arial" panose="020B0604020202020204" pitchFamily="34" charset="0"/>
                <a:cs typeface="Arial" panose="020B0604020202020204" pitchFamily="34" charset="0"/>
              </a:rPr>
              <a:t>n</a:t>
            </a:r>
            <a:r>
              <a:rPr lang="en-US" b="1" dirty="0" smtClean="0">
                <a:latin typeface="Arial" panose="020B0604020202020204" pitchFamily="34" charset="0"/>
                <a:cs typeface="Arial" panose="020B0604020202020204" pitchFamily="34" charset="0"/>
              </a:rPr>
              <a:t>ment</a:t>
            </a:r>
            <a:endParaRPr lang="en-US" b="1" dirty="0" smtClean="0">
              <a:latin typeface="Arial" panose="020B0604020202020204" pitchFamily="34" charset="0"/>
              <a:cs typeface="Arial" panose="020B0604020202020204" pitchFamily="34" charset="0"/>
            </a:endParaRPr>
          </a:p>
          <a:p>
            <a:pPr marL="342900" indent="-342900">
              <a:lnSpc>
                <a:spcPct val="200000"/>
              </a:lnSpc>
              <a:buFont typeface="Arial" panose="020B0604020202020204" pitchFamily="34" charset="0"/>
              <a:buChar char="•"/>
            </a:pPr>
            <a:r>
              <a:rPr lang="en-US" altLang="zh-CN" sz="2400" b="1" dirty="0" smtClean="0">
                <a:latin typeface="Arial" panose="020B0604020202020204" pitchFamily="34" charset="0"/>
                <a:cs typeface="Arial" panose="020B0604020202020204" pitchFamily="34" charset="0"/>
              </a:rPr>
              <a:t>Energy in the order of </a:t>
            </a:r>
            <a:r>
              <a:rPr lang="en-US" altLang="zh-CN" sz="2400" b="1" dirty="0" err="1" smtClean="0">
                <a:latin typeface="Arial" panose="020B0604020202020204" pitchFamily="34" charset="0"/>
                <a:cs typeface="Arial" panose="020B0604020202020204" pitchFamily="34" charset="0"/>
              </a:rPr>
              <a:t>meV</a:t>
            </a:r>
            <a:endParaRPr lang="en-US" altLang="zh-CN" sz="2400" b="1" dirty="0" smtClean="0">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Phonons and </a:t>
            </a:r>
            <a:r>
              <a:rPr lang="en-US" b="1" dirty="0" err="1" smtClean="0">
                <a:latin typeface="Arial" panose="020B0604020202020204" pitchFamily="34" charset="0"/>
                <a:cs typeface="Arial" panose="020B0604020202020204" pitchFamily="34" charset="0"/>
              </a:rPr>
              <a:t>magnons</a:t>
            </a:r>
            <a:endParaRPr lang="en-US" b="1" dirty="0" smtClean="0">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b="1" dirty="0" smtClean="0">
                <a:latin typeface="Arial" panose="020B0604020202020204" pitchFamily="34" charset="0"/>
                <a:cs typeface="Arial" panose="020B0604020202020204" pitchFamily="34" charset="0"/>
              </a:rPr>
              <a:t>Atomic </a:t>
            </a:r>
            <a:r>
              <a:rPr lang="en-US" b="1" dirty="0" smtClean="0">
                <a:latin typeface="Arial" panose="020B0604020202020204" pitchFamily="34" charset="0"/>
                <a:cs typeface="Arial" panose="020B0604020202020204" pitchFamily="34" charset="0"/>
              </a:rPr>
              <a:t>diffusion</a:t>
            </a:r>
          </a:p>
          <a:p>
            <a:pPr marL="800100" lvl="1" indent="-342900">
              <a:buFont typeface="Courier New" panose="02070309020205020404" pitchFamily="49" charset="0"/>
              <a:buChar char="o"/>
            </a:pPr>
            <a:r>
              <a:rPr lang="en-US" altLang="zh-CN" b="1" dirty="0">
                <a:cs typeface="Arial" panose="020B0604020202020204" pitchFamily="34" charset="0"/>
              </a:rPr>
              <a:t>Molecular vibration &amp; macromolecular folding </a:t>
            </a:r>
          </a:p>
          <a:p>
            <a:pPr marL="342900" indent="-342900">
              <a:buAutoNum type="arabicPeriod"/>
            </a:pPr>
            <a:endParaRPr lang="en-US" sz="2400" b="1" dirty="0" smtClean="0">
              <a:latin typeface="Arial" panose="020B0604020202020204" pitchFamily="34" charset="0"/>
              <a:cs typeface="Arial" panose="020B0604020202020204" pitchFamily="34" charset="0"/>
            </a:endParaRPr>
          </a:p>
          <a:p>
            <a:pPr marL="342900" indent="-342900">
              <a:buAutoNum type="arabicPeriod"/>
            </a:pPr>
            <a:endParaRPr lang="en-US" dirty="0"/>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84784"/>
            <a:ext cx="3626230" cy="226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2303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MR: Thin</a:t>
            </a:r>
            <a:r>
              <a:rPr lang="zh-CN" altLang="en-US" sz="3200" b="1" dirty="0">
                <a:solidFill>
                  <a:srgbClr val="0432FF"/>
                </a:solidFill>
              </a:rPr>
              <a:t> </a:t>
            </a:r>
            <a:r>
              <a:rPr lang="en-US" altLang="zh-CN" sz="3200" b="1" dirty="0">
                <a:solidFill>
                  <a:srgbClr val="0432FF"/>
                </a:solidFill>
              </a:rPr>
              <a:t>film</a:t>
            </a:r>
            <a:r>
              <a:rPr lang="zh-CN" altLang="en-US" sz="3200" b="1" dirty="0">
                <a:solidFill>
                  <a:srgbClr val="0432FF"/>
                </a:solidFill>
              </a:rPr>
              <a:t> </a:t>
            </a:r>
            <a:r>
              <a:rPr lang="en-US" altLang="zh-CN" sz="3200" b="1" dirty="0">
                <a:solidFill>
                  <a:srgbClr val="0432FF"/>
                </a:solidFill>
              </a:rPr>
              <a:t>research</a:t>
            </a:r>
            <a:endParaRPr lang="zh-CN" altLang="zh-CN" sz="3200" b="1" dirty="0">
              <a:solidFill>
                <a:srgbClr val="0432FF"/>
              </a:solidFill>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pic>
        <p:nvPicPr>
          <p:cNvPr id="5" name="图片 4">
            <a:extLst>
              <a:ext uri="{FF2B5EF4-FFF2-40B4-BE49-F238E27FC236}">
                <a16:creationId xmlns:a16="http://schemas.microsoft.com/office/drawing/2014/main" id="{9052544E-F4AE-864C-81FD-74B03CFD6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844824"/>
            <a:ext cx="4643631" cy="3672408"/>
          </a:xfrm>
          <a:prstGeom prst="rect">
            <a:avLst/>
          </a:prstGeom>
        </p:spPr>
      </p:pic>
      <p:pic>
        <p:nvPicPr>
          <p:cNvPr id="6" name="图片 5" descr="FIGURE8">
            <a:extLst>
              <a:ext uri="{FF2B5EF4-FFF2-40B4-BE49-F238E27FC236}">
                <a16:creationId xmlns:a16="http://schemas.microsoft.com/office/drawing/2014/main" id="{89F2B38C-B3A1-E048-9D5B-D63619C367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4506733"/>
            <a:ext cx="3899164" cy="1947552"/>
          </a:xfrm>
          <a:prstGeom prst="rect">
            <a:avLst/>
          </a:prstGeom>
          <a:noFill/>
          <a:ln>
            <a:noFill/>
          </a:ln>
        </p:spPr>
      </p:pic>
      <p:graphicFrame>
        <p:nvGraphicFramePr>
          <p:cNvPr id="7" name="对象 6">
            <a:extLst>
              <a:ext uri="{FF2B5EF4-FFF2-40B4-BE49-F238E27FC236}">
                <a16:creationId xmlns:a16="http://schemas.microsoft.com/office/drawing/2014/main" id="{E3848165-56EF-2841-AE5E-D78219CF0963}"/>
              </a:ext>
            </a:extLst>
          </p:cNvPr>
          <p:cNvGraphicFramePr>
            <a:graphicFrameLocks noChangeAspect="1"/>
          </p:cNvGraphicFramePr>
          <p:nvPr/>
        </p:nvGraphicFramePr>
        <p:xfrm>
          <a:off x="4649451" y="1630492"/>
          <a:ext cx="4424995" cy="3153614"/>
        </p:xfrm>
        <a:graphic>
          <a:graphicData uri="http://schemas.openxmlformats.org/presentationml/2006/ole">
            <mc:AlternateContent xmlns:mc="http://schemas.openxmlformats.org/markup-compatibility/2006">
              <mc:Choice xmlns:v="urn:schemas-microsoft-com:vml" Requires="v">
                <p:oleObj spid="_x0000_s128023" name="Graph" r:id="rId6" imgW="5624892" imgH="3995875" progId="Origin50.Graph">
                  <p:embed/>
                </p:oleObj>
              </mc:Choice>
              <mc:Fallback>
                <p:oleObj name="Graph" r:id="rId6" imgW="5624892" imgH="3995875" progId="Origin50.Graph">
                  <p:embed/>
                  <p:pic>
                    <p:nvPicPr>
                      <p:cNvPr id="7" name="对象 6">
                        <a:extLst>
                          <a:ext uri="{FF2B5EF4-FFF2-40B4-BE49-F238E27FC236}">
                            <a16:creationId xmlns:a16="http://schemas.microsoft.com/office/drawing/2014/main" id="{E3848165-56EF-2841-AE5E-D78219CF09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451" y="1630492"/>
                        <a:ext cx="4424995" cy="3153614"/>
                      </a:xfrm>
                      <a:prstGeom prst="rect">
                        <a:avLst/>
                      </a:prstGeom>
                      <a:noFill/>
                    </p:spPr>
                  </p:pic>
                </p:oleObj>
              </mc:Fallback>
            </mc:AlternateContent>
          </a:graphicData>
        </a:graphic>
      </p:graphicFrame>
      <p:sp>
        <p:nvSpPr>
          <p:cNvPr id="8" name="文本框 7">
            <a:extLst>
              <a:ext uri="{FF2B5EF4-FFF2-40B4-BE49-F238E27FC236}">
                <a16:creationId xmlns:a16="http://schemas.microsoft.com/office/drawing/2014/main" id="{8D8B5CFE-1F0C-0D48-9844-14ACBCB93480}"/>
              </a:ext>
            </a:extLst>
          </p:cNvPr>
          <p:cNvSpPr txBox="1"/>
          <p:nvPr/>
        </p:nvSpPr>
        <p:spPr>
          <a:xfrm>
            <a:off x="4176767" y="6269120"/>
            <a:ext cx="5005441" cy="338554"/>
          </a:xfrm>
          <a:prstGeom prst="rect">
            <a:avLst/>
          </a:prstGeom>
          <a:noFill/>
        </p:spPr>
        <p:txBody>
          <a:bodyPr wrap="square" rtlCol="0">
            <a:spAutoFit/>
          </a:bodyPr>
          <a:lstStyle/>
          <a:p>
            <a:r>
              <a:rPr lang="en-US" altLang="zh-CN" sz="1600" b="1" dirty="0">
                <a:solidFill>
                  <a:srgbClr val="0000FF"/>
                </a:solidFill>
                <a:latin typeface="Arial" panose="020B0604020202020204" pitchFamily="34" charset="0"/>
                <a:cs typeface="Arial" panose="020B0604020202020204" pitchFamily="34" charset="0"/>
              </a:rPr>
              <a:t>H.C. Chen et al. </a:t>
            </a:r>
            <a:r>
              <a:rPr lang="en-US" altLang="zh-CN" sz="1600" b="1" i="1" dirty="0">
                <a:solidFill>
                  <a:srgbClr val="0000FF"/>
                </a:solidFill>
                <a:latin typeface="Arial" panose="020B0604020202020204" pitchFamily="34" charset="0"/>
                <a:cs typeface="Arial" panose="020B0604020202020204" pitchFamily="34" charset="0"/>
              </a:rPr>
              <a:t>Appl. Phys. Surf. </a:t>
            </a:r>
            <a:r>
              <a:rPr lang="en-US" altLang="zh-CN" sz="1600" b="1" dirty="0">
                <a:solidFill>
                  <a:srgbClr val="0000FF"/>
                </a:solidFill>
                <a:cs typeface="Arial" panose="020B0604020202020204" pitchFamily="34" charset="0"/>
              </a:rPr>
              <a:t>486, 274</a:t>
            </a:r>
            <a:r>
              <a:rPr lang="zh-CN" altLang="en-US" sz="1600" b="1" dirty="0">
                <a:solidFill>
                  <a:srgbClr val="0000FF"/>
                </a:solidFill>
                <a:cs typeface="Arial" panose="020B0604020202020204" pitchFamily="34" charset="0"/>
              </a:rPr>
              <a:t>  </a:t>
            </a:r>
            <a:r>
              <a:rPr lang="en-US" altLang="zh-CN" sz="1600" b="1" dirty="0">
                <a:solidFill>
                  <a:srgbClr val="0000FF"/>
                </a:solidFill>
                <a:cs typeface="Arial" panose="020B0604020202020204" pitchFamily="34" charset="0"/>
              </a:rPr>
              <a:t>(2019)</a:t>
            </a:r>
            <a:endParaRPr lang="zh-CN" altLang="en-US" sz="1600" b="1" dirty="0">
              <a:solidFill>
                <a:srgbClr val="0000FF"/>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CA3ACFD-5157-5344-BEEC-59DF124809EB}"/>
              </a:ext>
            </a:extLst>
          </p:cNvPr>
          <p:cNvSpPr txBox="1"/>
          <p:nvPr/>
        </p:nvSpPr>
        <p:spPr>
          <a:xfrm>
            <a:off x="467544" y="5573657"/>
            <a:ext cx="4767642"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Sensitivity to reveal the complicated </a:t>
            </a:r>
          </a:p>
          <a:p>
            <a:r>
              <a:rPr lang="en-US" altLang="zh-CN" dirty="0">
                <a:latin typeface="Arial" panose="020B0604020202020204" pitchFamily="34" charset="0"/>
                <a:cs typeface="Arial" panose="020B0604020202020204" pitchFamily="34" charset="0"/>
              </a:rPr>
              <a:t>magnetic structure in the film.</a:t>
            </a:r>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E8032ED-166A-144F-A505-331E0E2D9438}"/>
              </a:ext>
            </a:extLst>
          </p:cNvPr>
          <p:cNvSpPr txBox="1"/>
          <p:nvPr/>
        </p:nvSpPr>
        <p:spPr>
          <a:xfrm>
            <a:off x="361299" y="6266507"/>
            <a:ext cx="3815468" cy="338554"/>
          </a:xfrm>
          <a:prstGeom prst="rect">
            <a:avLst/>
          </a:prstGeom>
          <a:noFill/>
        </p:spPr>
        <p:txBody>
          <a:bodyPr wrap="none" rtlCol="0">
            <a:spAutoFit/>
          </a:bodyPr>
          <a:lstStyle/>
          <a:p>
            <a:r>
              <a:rPr lang="en-US" altLang="zh-CN" sz="1600" b="1" dirty="0">
                <a:solidFill>
                  <a:srgbClr val="0000FF"/>
                </a:solidFill>
                <a:latin typeface="Arial" panose="020B0604020202020204" pitchFamily="34" charset="0"/>
                <a:cs typeface="Arial" panose="020B0604020202020204" pitchFamily="34" charset="0"/>
              </a:rPr>
              <a:t>X.Z. Zhan et al. 2019 </a:t>
            </a:r>
            <a:r>
              <a:rPr lang="en-US" altLang="zh-CN" sz="1600" b="1" i="1" dirty="0">
                <a:solidFill>
                  <a:srgbClr val="0000FF"/>
                </a:solidFill>
                <a:latin typeface="Arial" panose="020B0604020202020204" pitchFamily="34" charset="0"/>
                <a:cs typeface="Arial" panose="020B0604020202020204" pitchFamily="34" charset="0"/>
              </a:rPr>
              <a:t>Sci. Rep. </a:t>
            </a:r>
            <a:r>
              <a:rPr lang="en-US" altLang="zh-CN" sz="1600" b="1" dirty="0">
                <a:solidFill>
                  <a:srgbClr val="0000FF"/>
                </a:solidFill>
                <a:latin typeface="Arial" panose="020B0604020202020204" pitchFamily="34" charset="0"/>
                <a:cs typeface="Arial" panose="020B0604020202020204" pitchFamily="34" charset="0"/>
              </a:rPr>
              <a:t>9, 6708</a:t>
            </a:r>
            <a:endParaRPr lang="zh-CN" altLang="en-US" sz="1600" b="1" dirty="0">
              <a:solidFill>
                <a:srgbClr val="0000FF"/>
              </a:solidFill>
              <a:latin typeface="Arial" panose="020B0604020202020204" pitchFamily="34" charset="0"/>
              <a:cs typeface="Arial" panose="020B0604020202020204" pitchFamily="34" charset="0"/>
            </a:endParaRPr>
          </a:p>
        </p:txBody>
      </p:sp>
      <p:sp>
        <p:nvSpPr>
          <p:cNvPr id="11" name="矩形 10">
            <a:extLst>
              <a:ext uri="{FF2B5EF4-FFF2-40B4-BE49-F238E27FC236}">
                <a16:creationId xmlns:a16="http://schemas.microsoft.com/office/drawing/2014/main" id="{F264E685-C659-364E-AEFC-B0EE976C6B8E}"/>
              </a:ext>
            </a:extLst>
          </p:cNvPr>
          <p:cNvSpPr/>
          <p:nvPr/>
        </p:nvSpPr>
        <p:spPr>
          <a:xfrm>
            <a:off x="69554" y="961177"/>
            <a:ext cx="4643631" cy="1138773"/>
          </a:xfrm>
          <a:prstGeom prst="rect">
            <a:avLst/>
          </a:prstGeom>
        </p:spPr>
        <p:txBody>
          <a:bodyPr wrap="square">
            <a:spAutoFit/>
          </a:bodyPr>
          <a:lstStyle/>
          <a:p>
            <a:pPr>
              <a:spcAft>
                <a:spcPts val="0"/>
              </a:spcAft>
            </a:pPr>
            <a:r>
              <a:rPr lang="en-US" altLang="zh-CN" b="1" dirty="0">
                <a:latin typeface="Times New Roman" panose="02020603050405020304" pitchFamily="18" charset="0"/>
              </a:rPr>
              <a:t>Probing the Transfer of the Exchange Bias Effect by Polarized Neutron Reflectometry </a:t>
            </a:r>
          </a:p>
          <a:p>
            <a:pPr>
              <a:spcAft>
                <a:spcPts val="0"/>
              </a:spcAft>
            </a:pPr>
            <a:endParaRPr lang="zh-CN" altLang="zh-CN" sz="3200" dirty="0">
              <a:latin typeface="Times New Roman" panose="02020603050405020304" pitchFamily="18" charset="0"/>
            </a:endParaRPr>
          </a:p>
        </p:txBody>
      </p:sp>
      <p:sp>
        <p:nvSpPr>
          <p:cNvPr id="12" name="矩形 11">
            <a:extLst>
              <a:ext uri="{FF2B5EF4-FFF2-40B4-BE49-F238E27FC236}">
                <a16:creationId xmlns:a16="http://schemas.microsoft.com/office/drawing/2014/main" id="{E35D5702-77FE-FA46-91F9-3FB440591F87}"/>
              </a:ext>
            </a:extLst>
          </p:cNvPr>
          <p:cNvSpPr/>
          <p:nvPr/>
        </p:nvSpPr>
        <p:spPr>
          <a:xfrm>
            <a:off x="4781773" y="958013"/>
            <a:ext cx="4224085" cy="646331"/>
          </a:xfrm>
          <a:prstGeom prst="rect">
            <a:avLst/>
          </a:prstGeom>
        </p:spPr>
        <p:txBody>
          <a:bodyPr wrap="square">
            <a:spAutoFit/>
          </a:bodyPr>
          <a:lstStyle/>
          <a:p>
            <a:pPr>
              <a:spcAft>
                <a:spcPts val="0"/>
              </a:spcAft>
            </a:pPr>
            <a:r>
              <a:rPr lang="en-US" altLang="zh-CN" b="1" dirty="0">
                <a:latin typeface="Times New Roman" panose="02020603050405020304" pitchFamily="18" charset="0"/>
              </a:rPr>
              <a:t>The behavior of helium atoms in He+ ion implanted W/Ni bilayer nanocomposite</a:t>
            </a:r>
            <a:endParaRPr lang="zh-CN" altLang="zh-CN" dirty="0">
              <a:latin typeface="Times New Roman" panose="02020603050405020304" pitchFamily="18" charset="0"/>
            </a:endParaRPr>
          </a:p>
        </p:txBody>
      </p:sp>
    </p:spTree>
    <p:extLst>
      <p:ext uri="{BB962C8B-B14F-4D97-AF65-F5344CB8AC3E}">
        <p14:creationId xmlns:p14="http://schemas.microsoft.com/office/powerpoint/2010/main" val="110296592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pic>
        <p:nvPicPr>
          <p:cNvPr id="29"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2" name="矩形 11">
            <a:extLst>
              <a:ext uri="{FF2B5EF4-FFF2-40B4-BE49-F238E27FC236}">
                <a16:creationId xmlns:a16="http://schemas.microsoft.com/office/drawing/2014/main" id="{E35D5702-77FE-FA46-91F9-3FB440591F87}"/>
              </a:ext>
            </a:extLst>
          </p:cNvPr>
          <p:cNvSpPr/>
          <p:nvPr/>
        </p:nvSpPr>
        <p:spPr>
          <a:xfrm>
            <a:off x="827584" y="881748"/>
            <a:ext cx="7772307" cy="646331"/>
          </a:xfrm>
          <a:prstGeom prst="rect">
            <a:avLst/>
          </a:prstGeom>
        </p:spPr>
        <p:txBody>
          <a:bodyPr wrap="square">
            <a:spAutoFit/>
          </a:bodyPr>
          <a:lstStyle/>
          <a:p>
            <a:pPr>
              <a:spcAft>
                <a:spcPts val="0"/>
              </a:spcAft>
            </a:pPr>
            <a:r>
              <a:rPr lang="en-US" altLang="zh-CN" b="1" dirty="0">
                <a:latin typeface="Times New Roman" panose="02020603050405020304" pitchFamily="18" charset="0"/>
              </a:rPr>
              <a:t>Interface Induced Enhancement of Inverse Spin Hall Voltage in </a:t>
            </a:r>
            <a:r>
              <a:rPr lang="en-US" altLang="zh-CN" b="1" dirty="0" err="1">
                <a:latin typeface="Times New Roman" panose="02020603050405020304" pitchFamily="18" charset="0"/>
              </a:rPr>
              <a:t>NiFe</a:t>
            </a:r>
            <a:r>
              <a:rPr lang="en-US" altLang="zh-CN" b="1" dirty="0">
                <a:latin typeface="Times New Roman" panose="02020603050405020304" pitchFamily="18" charset="0"/>
              </a:rPr>
              <a:t>/Pt Bilayers Capped by </a:t>
            </a:r>
            <a:r>
              <a:rPr lang="en-US" altLang="zh-CN" b="1" dirty="0" err="1">
                <a:latin typeface="Times New Roman" panose="02020603050405020304" pitchFamily="18" charset="0"/>
              </a:rPr>
              <a:t>MgO</a:t>
            </a:r>
            <a:r>
              <a:rPr lang="en-US" altLang="zh-CN" b="1" dirty="0">
                <a:latin typeface="Times New Roman" panose="02020603050405020304" pitchFamily="18" charset="0"/>
              </a:rPr>
              <a:t> layer</a:t>
            </a:r>
            <a:endParaRPr lang="zh-CN" altLang="zh-CN" dirty="0">
              <a:latin typeface="Times New Roman" panose="02020603050405020304" pitchFamily="18" charset="0"/>
            </a:endParaRPr>
          </a:p>
        </p:txBody>
      </p:sp>
      <p:pic>
        <p:nvPicPr>
          <p:cNvPr id="18" name="图片 17">
            <a:extLst>
              <a:ext uri="{FF2B5EF4-FFF2-40B4-BE49-F238E27FC236}">
                <a16:creationId xmlns:a16="http://schemas.microsoft.com/office/drawing/2014/main" id="{986B2FAB-3A4B-B84F-B46F-0FCD80FC6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766168"/>
            <a:ext cx="3715305" cy="3009880"/>
          </a:xfrm>
          <a:prstGeom prst="rect">
            <a:avLst/>
          </a:prstGeom>
        </p:spPr>
      </p:pic>
      <p:sp>
        <p:nvSpPr>
          <p:cNvPr id="19" name="矩形 18">
            <a:extLst>
              <a:ext uri="{FF2B5EF4-FFF2-40B4-BE49-F238E27FC236}">
                <a16:creationId xmlns:a16="http://schemas.microsoft.com/office/drawing/2014/main" id="{EB6345BE-E8D3-A243-AA85-F5BDC0B7172E}"/>
              </a:ext>
            </a:extLst>
          </p:cNvPr>
          <p:cNvSpPr/>
          <p:nvPr/>
        </p:nvSpPr>
        <p:spPr>
          <a:xfrm>
            <a:off x="251520" y="5196155"/>
            <a:ext cx="9147175" cy="646331"/>
          </a:xfrm>
          <a:prstGeom prst="rect">
            <a:avLst/>
          </a:prstGeom>
        </p:spPr>
        <p:txBody>
          <a:bodyPr wrap="square">
            <a:spAutoFit/>
          </a:bodyPr>
          <a:lstStyle/>
          <a:p>
            <a:r>
              <a:rPr lang="en-US" altLang="zh-CN" dirty="0">
                <a:latin typeface="Times" panose="02020603050405020304" pitchFamily="18" charset="0"/>
                <a:cs typeface="Times New Roman" panose="02020603050405020304" pitchFamily="18" charset="0"/>
              </a:rPr>
              <a:t>The SLD profile shows an interface between </a:t>
            </a:r>
            <a:r>
              <a:rPr lang="en-US" altLang="zh-CN" b="1" dirty="0">
                <a:solidFill>
                  <a:srgbClr val="FF0000"/>
                </a:solidFill>
                <a:latin typeface="Times" panose="02020603050405020304" pitchFamily="18" charset="0"/>
                <a:cs typeface="Times New Roman" panose="02020603050405020304" pitchFamily="18" charset="0"/>
              </a:rPr>
              <a:t>pure Pt and MgO layers with their nominal SLDs</a:t>
            </a:r>
            <a:r>
              <a:rPr lang="en-US" altLang="zh-CN" dirty="0">
                <a:latin typeface="Times" panose="02020603050405020304" pitchFamily="18" charset="0"/>
                <a:cs typeface="Times New Roman" panose="02020603050405020304" pitchFamily="18" charset="0"/>
              </a:rPr>
              <a:t>, which supporting an interfacial induced ISHE enhancement.</a:t>
            </a:r>
            <a:endParaRPr lang="zh-CN" altLang="en-US" dirty="0"/>
          </a:p>
        </p:txBody>
      </p:sp>
      <p:pic>
        <p:nvPicPr>
          <p:cNvPr id="20" name="图片 19">
            <a:extLst>
              <a:ext uri="{FF2B5EF4-FFF2-40B4-BE49-F238E27FC236}">
                <a16:creationId xmlns:a16="http://schemas.microsoft.com/office/drawing/2014/main" id="{C06F425B-DCE2-2447-AB1F-960986665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737" y="1791954"/>
            <a:ext cx="3098623" cy="2995718"/>
          </a:xfrm>
          <a:prstGeom prst="rect">
            <a:avLst/>
          </a:prstGeom>
        </p:spPr>
      </p:pic>
      <p:sp>
        <p:nvSpPr>
          <p:cNvPr id="21" name="矩形 20">
            <a:extLst>
              <a:ext uri="{FF2B5EF4-FFF2-40B4-BE49-F238E27FC236}">
                <a16:creationId xmlns:a16="http://schemas.microsoft.com/office/drawing/2014/main" id="{204DD8D7-9C0E-9E44-8769-689264EDEF80}"/>
              </a:ext>
            </a:extLst>
          </p:cNvPr>
          <p:cNvSpPr/>
          <p:nvPr/>
        </p:nvSpPr>
        <p:spPr>
          <a:xfrm>
            <a:off x="2876097" y="4787830"/>
            <a:ext cx="3715305" cy="338554"/>
          </a:xfrm>
          <a:prstGeom prst="rect">
            <a:avLst/>
          </a:prstGeom>
        </p:spPr>
        <p:txBody>
          <a:bodyPr wrap="square">
            <a:spAutoFit/>
          </a:bodyPr>
          <a:lstStyle/>
          <a:p>
            <a:r>
              <a:rPr lang="en-US" altLang="zh-CN" sz="1600" b="1" dirty="0">
                <a:solidFill>
                  <a:srgbClr val="0000FF"/>
                </a:solidFill>
                <a:latin typeface="Arial" panose="020B0604020202020204" pitchFamily="34" charset="0"/>
                <a:ea typeface="+mj-ea"/>
                <a:cs typeface="Arial" panose="020B0604020202020204" pitchFamily="34" charset="0"/>
              </a:rPr>
              <a:t>First PNR data @ CSNS</a:t>
            </a:r>
            <a:endParaRPr lang="fr-FR" altLang="zh-CN" sz="1600" b="1" dirty="0">
              <a:solidFill>
                <a:srgbClr val="0000FF"/>
              </a:solidFill>
              <a:latin typeface="Arial" panose="020B0604020202020204" pitchFamily="34" charset="0"/>
              <a:ea typeface="+mj-ea"/>
              <a:cs typeface="Arial" panose="020B0604020202020204" pitchFamily="34" charset="0"/>
            </a:endParaRPr>
          </a:p>
        </p:txBody>
      </p:sp>
      <p:sp>
        <p:nvSpPr>
          <p:cNvPr id="22" name="矩形 21">
            <a:extLst>
              <a:ext uri="{FF2B5EF4-FFF2-40B4-BE49-F238E27FC236}">
                <a16:creationId xmlns:a16="http://schemas.microsoft.com/office/drawing/2014/main" id="{B37074F3-5B58-2144-A9BD-0330B6C385EA}"/>
              </a:ext>
            </a:extLst>
          </p:cNvPr>
          <p:cNvSpPr/>
          <p:nvPr/>
        </p:nvSpPr>
        <p:spPr>
          <a:xfrm>
            <a:off x="2374523" y="6262593"/>
            <a:ext cx="6769477" cy="369332"/>
          </a:xfrm>
          <a:prstGeom prst="rect">
            <a:avLst/>
          </a:prstGeom>
        </p:spPr>
        <p:txBody>
          <a:bodyPr wrap="square">
            <a:spAutoFit/>
          </a:bodyPr>
          <a:lstStyle/>
          <a:p>
            <a:r>
              <a:rPr lang="fr-FR" altLang="zh-CN" b="1" dirty="0">
                <a:solidFill>
                  <a:srgbClr val="0000FF"/>
                </a:solidFill>
                <a:cs typeface="Arial" panose="020B0604020202020204" pitchFamily="34" charset="0"/>
              </a:rPr>
              <a:t>T. Zhu et. al. </a:t>
            </a:r>
            <a:r>
              <a:rPr lang="fr-FR" altLang="zh-CN" b="1" i="1" dirty="0">
                <a:solidFill>
                  <a:srgbClr val="0000FF"/>
                </a:solidFill>
                <a:cs typeface="Arial" panose="020B0604020202020204" pitchFamily="34" charset="0"/>
              </a:rPr>
              <a:t>J. Phys.: Condens. Matt</a:t>
            </a:r>
            <a:r>
              <a:rPr lang="zh-CN" altLang="en-US" b="1" i="1" dirty="0">
                <a:solidFill>
                  <a:srgbClr val="0000FF"/>
                </a:solidFill>
                <a:cs typeface="Arial" panose="020B0604020202020204" pitchFamily="34" charset="0"/>
              </a:rPr>
              <a:t> </a:t>
            </a:r>
            <a:r>
              <a:rPr lang="en-US" altLang="zh-CN" b="1" dirty="0">
                <a:solidFill>
                  <a:srgbClr val="0000FF"/>
                </a:solidFill>
                <a:cs typeface="Arial" panose="020B0604020202020204" pitchFamily="34" charset="0"/>
              </a:rPr>
              <a:t>31, 285801 (</a:t>
            </a:r>
            <a:r>
              <a:rPr lang="fr-FR" altLang="zh-CN" b="1" dirty="0">
                <a:solidFill>
                  <a:srgbClr val="0000FF"/>
                </a:solidFill>
                <a:cs typeface="Arial" panose="020B0604020202020204" pitchFamily="34" charset="0"/>
              </a:rPr>
              <a:t>2019)</a:t>
            </a:r>
            <a:endParaRPr lang="zh-CN" altLang="en-US" b="1" dirty="0">
              <a:solidFill>
                <a:srgbClr val="0000FF"/>
              </a:solidFill>
              <a:cs typeface="Arial" panose="020B0604020202020204" pitchFamily="34" charset="0"/>
            </a:endParaRPr>
          </a:p>
        </p:txBody>
      </p:sp>
      <p:sp>
        <p:nvSpPr>
          <p:cNvPr id="15" name="Rectangle 8"/>
          <p:cNvSpPr txBox="1">
            <a:spLocks noChangeArrowheads="1"/>
          </p:cNvSpPr>
          <p:nvPr/>
        </p:nvSpPr>
        <p:spPr bwMode="auto">
          <a:xfrm>
            <a:off x="40052" y="167942"/>
            <a:ext cx="9103948"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MR: Interface Induced Enhancement of</a:t>
            </a:r>
            <a:r>
              <a:rPr lang="zh-CN" altLang="en-US" sz="3200" b="1" dirty="0">
                <a:solidFill>
                  <a:srgbClr val="0432FF"/>
                </a:solidFill>
              </a:rPr>
              <a:t> </a:t>
            </a:r>
            <a:r>
              <a:rPr lang="en-US" altLang="zh-CN" sz="3200" b="1" dirty="0">
                <a:solidFill>
                  <a:srgbClr val="0432FF"/>
                </a:solidFill>
              </a:rPr>
              <a:t>ISHE</a:t>
            </a:r>
            <a:endParaRPr lang="zh-CN" altLang="zh-CN" sz="3200" b="1" dirty="0">
              <a:solidFill>
                <a:srgbClr val="0432FF"/>
              </a:solidFill>
              <a:sym typeface="+mn-ea"/>
            </a:endParaRPr>
          </a:p>
        </p:txBody>
      </p:sp>
    </p:spTree>
    <p:extLst>
      <p:ext uri="{BB962C8B-B14F-4D97-AF65-F5344CB8AC3E}">
        <p14:creationId xmlns:p14="http://schemas.microsoft.com/office/powerpoint/2010/main" val="229948674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9" name="文本框 8">
            <a:extLst>
              <a:ext uri="{FF2B5EF4-FFF2-40B4-BE49-F238E27FC236}">
                <a16:creationId xmlns:a16="http://schemas.microsoft.com/office/drawing/2014/main" id="{2CA3ACFD-5157-5344-BEEC-59DF124809EB}"/>
              </a:ext>
            </a:extLst>
          </p:cNvPr>
          <p:cNvSpPr txBox="1"/>
          <p:nvPr/>
        </p:nvSpPr>
        <p:spPr>
          <a:xfrm>
            <a:off x="873685" y="5736661"/>
            <a:ext cx="7393454" cy="923330"/>
          </a:xfrm>
          <a:prstGeom prst="rect">
            <a:avLst/>
          </a:prstGeom>
          <a:noFill/>
        </p:spPr>
        <p:txBody>
          <a:bodyPr wrap="square" rtlCol="0">
            <a:spAutoFit/>
          </a:bodyPr>
          <a:lstStyle/>
          <a:p>
            <a:r>
              <a:rPr lang="en-US" altLang="zh-CN" dirty="0">
                <a:cs typeface="Arial" panose="020B0604020202020204" pitchFamily="34" charset="0"/>
              </a:rPr>
              <a:t>The magnetization profiles has been systematically studied by PNR, which consists with other techniques.</a:t>
            </a:r>
            <a:endParaRPr lang="zh-CN" altLang="en-US" dirty="0">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graphicFrame>
        <p:nvGraphicFramePr>
          <p:cNvPr id="13" name="对象 12">
            <a:extLst>
              <a:ext uri="{FF2B5EF4-FFF2-40B4-BE49-F238E27FC236}">
                <a16:creationId xmlns:a16="http://schemas.microsoft.com/office/drawing/2014/main" id="{BAC3AF11-600A-3F46-BC3E-78992F55C51B}"/>
              </a:ext>
            </a:extLst>
          </p:cNvPr>
          <p:cNvGraphicFramePr>
            <a:graphicFrameLocks noChangeAspect="1"/>
          </p:cNvGraphicFramePr>
          <p:nvPr>
            <p:extLst>
              <p:ext uri="{D42A27DB-BD31-4B8C-83A1-F6EECF244321}">
                <p14:modId xmlns:p14="http://schemas.microsoft.com/office/powerpoint/2010/main" val="2850729326"/>
              </p:ext>
            </p:extLst>
          </p:nvPr>
        </p:nvGraphicFramePr>
        <p:xfrm>
          <a:off x="251520" y="1065178"/>
          <a:ext cx="5091176" cy="4423921"/>
        </p:xfrm>
        <a:graphic>
          <a:graphicData uri="http://schemas.openxmlformats.org/presentationml/2006/ole">
            <mc:AlternateContent xmlns:mc="http://schemas.openxmlformats.org/markup-compatibility/2006">
              <mc:Choice xmlns:v="urn:schemas-microsoft-com:vml" Requires="v">
                <p:oleObj spid="_x0000_s127002" r:id="rId4" imgW="3314700" imgH="2886075" progId="Origin95.Graph">
                  <p:embed/>
                </p:oleObj>
              </mc:Choice>
              <mc:Fallback>
                <p:oleObj r:id="rId4" imgW="3314700" imgH="2886075" progId="Origin95.Graph">
                  <p:embed/>
                  <p:pic>
                    <p:nvPicPr>
                      <p:cNvPr id="9" name="对象 8">
                        <a:extLst>
                          <a:ext uri="{FF2B5EF4-FFF2-40B4-BE49-F238E27FC236}">
                            <a16:creationId xmlns:a16="http://schemas.microsoft.com/office/drawing/2014/main" id="{C6801928-C2E6-8246-A8A1-F14DC1D8F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065178"/>
                        <a:ext cx="5091176" cy="4423921"/>
                      </a:xfrm>
                      <a:prstGeom prst="rect">
                        <a:avLst/>
                      </a:prstGeom>
                      <a:noFill/>
                    </p:spPr>
                  </p:pic>
                </p:oleObj>
              </mc:Fallback>
            </mc:AlternateContent>
          </a:graphicData>
        </a:graphic>
      </p:graphicFrame>
      <p:sp>
        <p:nvSpPr>
          <p:cNvPr id="14" name="文本框 13">
            <a:extLst>
              <a:ext uri="{FF2B5EF4-FFF2-40B4-BE49-F238E27FC236}">
                <a16:creationId xmlns:a16="http://schemas.microsoft.com/office/drawing/2014/main" id="{41FC585E-D533-1046-992A-518B65FA4A74}"/>
              </a:ext>
            </a:extLst>
          </p:cNvPr>
          <p:cNvSpPr txBox="1"/>
          <p:nvPr/>
        </p:nvSpPr>
        <p:spPr>
          <a:xfrm>
            <a:off x="962553" y="6443464"/>
            <a:ext cx="5493876" cy="369332"/>
          </a:xfrm>
          <a:prstGeom prst="rect">
            <a:avLst/>
          </a:prstGeom>
          <a:noFill/>
        </p:spPr>
        <p:txBody>
          <a:bodyPr wrap="none" rtlCol="0">
            <a:spAutoFit/>
          </a:bodyPr>
          <a:lstStyle/>
          <a:p>
            <a:r>
              <a:rPr lang="en-US" altLang="zh-CN" b="1" dirty="0">
                <a:solidFill>
                  <a:srgbClr val="0000FF"/>
                </a:solidFill>
                <a:cs typeface="Arial" panose="020B0604020202020204" pitchFamily="34" charset="0"/>
              </a:rPr>
              <a:t>H. Bai, et. al. </a:t>
            </a:r>
            <a:r>
              <a:rPr lang="en-US" altLang="zh-CN" b="1" i="1" dirty="0">
                <a:solidFill>
                  <a:srgbClr val="0000FF"/>
                </a:solidFill>
                <a:cs typeface="Arial" panose="020B0604020202020204" pitchFamily="34" charset="0"/>
              </a:rPr>
              <a:t>Appl. Phys. </a:t>
            </a:r>
            <a:r>
              <a:rPr lang="en-US" altLang="zh-CN" b="1" i="1" dirty="0" err="1">
                <a:solidFill>
                  <a:srgbClr val="0000FF"/>
                </a:solidFill>
                <a:cs typeface="Arial" panose="020B0604020202020204" pitchFamily="34" charset="0"/>
              </a:rPr>
              <a:t>Lett</a:t>
            </a:r>
            <a:r>
              <a:rPr lang="en-US" altLang="zh-CN" b="1" i="1" dirty="0">
                <a:solidFill>
                  <a:srgbClr val="0000FF"/>
                </a:solidFill>
                <a:cs typeface="Arial" panose="020B0604020202020204" pitchFamily="34" charset="0"/>
              </a:rPr>
              <a:t>. </a:t>
            </a:r>
            <a:r>
              <a:rPr lang="en-US" altLang="zh-CN" b="1" dirty="0">
                <a:solidFill>
                  <a:srgbClr val="0000FF"/>
                </a:solidFill>
                <a:cs typeface="Arial" panose="020B0604020202020204" pitchFamily="34" charset="0"/>
              </a:rPr>
              <a:t>115, 182401 (2019)</a:t>
            </a:r>
            <a:endParaRPr lang="zh-CN" altLang="en-US" b="1" dirty="0">
              <a:solidFill>
                <a:srgbClr val="0000FF"/>
              </a:solidFill>
              <a:cs typeface="Arial" panose="020B0604020202020204" pitchFamily="34" charset="0"/>
            </a:endParaRPr>
          </a:p>
        </p:txBody>
      </p:sp>
      <p:grpSp>
        <p:nvGrpSpPr>
          <p:cNvPr id="16" name="组合 15">
            <a:extLst>
              <a:ext uri="{FF2B5EF4-FFF2-40B4-BE49-F238E27FC236}">
                <a16:creationId xmlns:a16="http://schemas.microsoft.com/office/drawing/2014/main" id="{67BB35F2-BAF2-2848-B65C-0AD9AD0DFAA7}"/>
              </a:ext>
            </a:extLst>
          </p:cNvPr>
          <p:cNvGrpSpPr/>
          <p:nvPr/>
        </p:nvGrpSpPr>
        <p:grpSpPr>
          <a:xfrm>
            <a:off x="5342696" y="991114"/>
            <a:ext cx="3384376" cy="4631849"/>
            <a:chOff x="5220919" y="836712"/>
            <a:chExt cx="3815577" cy="5482152"/>
          </a:xfrm>
        </p:grpSpPr>
        <p:pic>
          <p:nvPicPr>
            <p:cNvPr id="17" name="图片 16">
              <a:extLst>
                <a:ext uri="{FF2B5EF4-FFF2-40B4-BE49-F238E27FC236}">
                  <a16:creationId xmlns:a16="http://schemas.microsoft.com/office/drawing/2014/main" id="{6926DF2A-5F33-A04A-8DD8-5D555D1C3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0919" y="836712"/>
              <a:ext cx="3815577" cy="5482152"/>
            </a:xfrm>
            <a:prstGeom prst="rect">
              <a:avLst/>
            </a:prstGeom>
          </p:spPr>
        </p:pic>
        <p:sp>
          <p:nvSpPr>
            <p:cNvPr id="18" name="文本框 17">
              <a:extLst>
                <a:ext uri="{FF2B5EF4-FFF2-40B4-BE49-F238E27FC236}">
                  <a16:creationId xmlns:a16="http://schemas.microsoft.com/office/drawing/2014/main" id="{784403E2-6E85-B64B-9C49-C1253CECB3F5}"/>
                </a:ext>
              </a:extLst>
            </p:cNvPr>
            <p:cNvSpPr txBox="1"/>
            <p:nvPr/>
          </p:nvSpPr>
          <p:spPr>
            <a:xfrm>
              <a:off x="6773645" y="5229200"/>
              <a:ext cx="173637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142 emu/cm</a:t>
              </a:r>
              <a:r>
                <a:rPr lang="en-US" altLang="zh-CN" sz="2000" baseline="30000" dirty="0">
                  <a:latin typeface="Arial" panose="020B0604020202020204" pitchFamily="34" charset="0"/>
                  <a:cs typeface="Arial" panose="020B0604020202020204" pitchFamily="34" charset="0"/>
                </a:rPr>
                <a:t>3</a:t>
              </a:r>
              <a:endParaRPr lang="zh-CN" altLang="en-US" sz="2000" baseline="30000" dirty="0">
                <a:latin typeface="Arial" panose="020B0604020202020204" pitchFamily="34" charset="0"/>
                <a:cs typeface="Arial" panose="020B0604020202020204" pitchFamily="34" charset="0"/>
              </a:endParaRPr>
            </a:p>
          </p:txBody>
        </p:sp>
      </p:grpSp>
      <p:sp>
        <p:nvSpPr>
          <p:cNvPr id="15" name="Rectangle 8"/>
          <p:cNvSpPr txBox="1">
            <a:spLocks noChangeArrowheads="1"/>
          </p:cNvSpPr>
          <p:nvPr/>
        </p:nvSpPr>
        <p:spPr bwMode="auto">
          <a:xfrm>
            <a:off x="-5352" y="198009"/>
            <a:ext cx="925787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MR: </a:t>
            </a:r>
            <a:r>
              <a:rPr lang="en" altLang="zh-CN" sz="3200" b="1" dirty="0" smtClean="0">
                <a:solidFill>
                  <a:srgbClr val="0432FF"/>
                </a:solidFill>
              </a:rPr>
              <a:t>YIG </a:t>
            </a:r>
            <a:r>
              <a:rPr lang="en" altLang="zh-CN" sz="3200" b="1" dirty="0">
                <a:solidFill>
                  <a:srgbClr val="0432FF"/>
                </a:solidFill>
              </a:rPr>
              <a:t>thin films by PNR</a:t>
            </a:r>
          </a:p>
        </p:txBody>
      </p:sp>
    </p:spTree>
    <p:extLst>
      <p:ext uri="{BB962C8B-B14F-4D97-AF65-F5344CB8AC3E}">
        <p14:creationId xmlns:p14="http://schemas.microsoft.com/office/powerpoint/2010/main" val="355281355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7380882"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SANS: Metal glass</a:t>
            </a:r>
            <a:endParaRPr lang="zh-CN" altLang="zh-CN" sz="3200" b="1" dirty="0">
              <a:solidFill>
                <a:srgbClr val="0432FF"/>
              </a:solidFill>
              <a:sym typeface="+mn-ea"/>
            </a:endParaRP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7" name="矩形 16">
            <a:extLst>
              <a:ext uri="{FF2B5EF4-FFF2-40B4-BE49-F238E27FC236}">
                <a16:creationId xmlns:a16="http://schemas.microsoft.com/office/drawing/2014/main" id="{503300CC-4399-1E47-8C1F-02DE151DB93A}"/>
              </a:ext>
            </a:extLst>
          </p:cNvPr>
          <p:cNvSpPr/>
          <p:nvPr/>
        </p:nvSpPr>
        <p:spPr>
          <a:xfrm>
            <a:off x="-5352" y="5836949"/>
            <a:ext cx="8717632" cy="584775"/>
          </a:xfrm>
          <a:prstGeom prst="rect">
            <a:avLst/>
          </a:prstGeom>
        </p:spPr>
        <p:txBody>
          <a:bodyPr wrap="square">
            <a:spAutoFit/>
          </a:bodyPr>
          <a:lstStyle/>
          <a:p>
            <a:r>
              <a:rPr lang="en" altLang="zh-CN" sz="1600" b="1" dirty="0">
                <a:solidFill>
                  <a:srgbClr val="0000FF"/>
                </a:solidFill>
                <a:cs typeface="Arial" panose="020B0604020202020204" pitchFamily="34" charset="0"/>
              </a:rPr>
              <a:t>W.X. Dong, et al. </a:t>
            </a:r>
            <a:r>
              <a:rPr lang="en-US" altLang="zh-CN" sz="1600" b="1" i="1" dirty="0">
                <a:solidFill>
                  <a:srgbClr val="0000FF"/>
                </a:solidFill>
                <a:cs typeface="Arial" panose="020B0604020202020204" pitchFamily="34" charset="0"/>
              </a:rPr>
              <a:t>Journal</a:t>
            </a:r>
            <a:r>
              <a:rPr lang="zh-CN" altLang="en-US" sz="1600" b="1" i="1" dirty="0">
                <a:solidFill>
                  <a:srgbClr val="0000FF"/>
                </a:solidFill>
                <a:cs typeface="Arial" panose="020B0604020202020204" pitchFamily="34" charset="0"/>
              </a:rPr>
              <a:t> </a:t>
            </a:r>
            <a:r>
              <a:rPr lang="en-US" altLang="zh-CN" sz="1600" b="1" i="1" dirty="0">
                <a:solidFill>
                  <a:srgbClr val="0000FF"/>
                </a:solidFill>
                <a:cs typeface="Arial" panose="020B0604020202020204" pitchFamily="34" charset="0"/>
              </a:rPr>
              <a:t>of</a:t>
            </a:r>
            <a:r>
              <a:rPr lang="zh-CN" altLang="en-US" sz="1600" b="1" i="1" dirty="0">
                <a:solidFill>
                  <a:srgbClr val="0000FF"/>
                </a:solidFill>
                <a:cs typeface="Arial" panose="020B0604020202020204" pitchFamily="34" charset="0"/>
              </a:rPr>
              <a:t> </a:t>
            </a:r>
            <a:r>
              <a:rPr lang="en-US" altLang="zh-CN" sz="1600" b="1" i="1" dirty="0">
                <a:solidFill>
                  <a:srgbClr val="0000FF"/>
                </a:solidFill>
                <a:cs typeface="Arial" panose="020B0604020202020204" pitchFamily="34" charset="0"/>
              </a:rPr>
              <a:t>Alloys</a:t>
            </a:r>
            <a:r>
              <a:rPr lang="zh-CN" altLang="en-US" sz="1600" b="1" i="1" dirty="0">
                <a:solidFill>
                  <a:srgbClr val="0000FF"/>
                </a:solidFill>
                <a:cs typeface="Arial" panose="020B0604020202020204" pitchFamily="34" charset="0"/>
              </a:rPr>
              <a:t> </a:t>
            </a:r>
            <a:r>
              <a:rPr lang="en-US" altLang="zh-CN" sz="1600" b="1" i="1" dirty="0">
                <a:solidFill>
                  <a:srgbClr val="0000FF"/>
                </a:solidFill>
                <a:cs typeface="Arial" panose="020B0604020202020204" pitchFamily="34" charset="0"/>
              </a:rPr>
              <a:t>and</a:t>
            </a:r>
            <a:r>
              <a:rPr lang="zh-CN" altLang="en-US" sz="1600" b="1" i="1" dirty="0">
                <a:solidFill>
                  <a:srgbClr val="0000FF"/>
                </a:solidFill>
                <a:cs typeface="Arial" panose="020B0604020202020204" pitchFamily="34" charset="0"/>
              </a:rPr>
              <a:t> </a:t>
            </a:r>
            <a:r>
              <a:rPr lang="en-US" altLang="zh-CN" sz="1600" b="1" i="1" dirty="0">
                <a:solidFill>
                  <a:srgbClr val="0000FF"/>
                </a:solidFill>
                <a:cs typeface="Arial" panose="020B0604020202020204" pitchFamily="34" charset="0"/>
              </a:rPr>
              <a:t>Compounds,</a:t>
            </a:r>
            <a:r>
              <a:rPr lang="zh-CN" altLang="en-US" sz="1600" b="1" i="1" dirty="0">
                <a:solidFill>
                  <a:srgbClr val="0000FF"/>
                </a:solidFill>
                <a:cs typeface="Arial" panose="020B0604020202020204" pitchFamily="34" charset="0"/>
              </a:rPr>
              <a:t> </a:t>
            </a:r>
            <a:r>
              <a:rPr lang="en" altLang="zh-CN" sz="1600" dirty="0">
                <a:hlinkClick r:id="rId4" tooltip="Persistent link using digital object identifier"/>
              </a:rPr>
              <a:t>https://doi.org/10.1016/j.jallcom.2019.153049</a:t>
            </a:r>
            <a:endParaRPr lang="zh-CN" altLang="en-US" sz="1600" b="1" i="1" dirty="0">
              <a:solidFill>
                <a:srgbClr val="0000FF"/>
              </a:solidFill>
              <a:cs typeface="Arial" panose="020B0604020202020204" pitchFamily="34" charset="0"/>
            </a:endParaRPr>
          </a:p>
        </p:txBody>
      </p:sp>
      <p:sp>
        <p:nvSpPr>
          <p:cNvPr id="20" name="矩形 19">
            <a:extLst>
              <a:ext uri="{FF2B5EF4-FFF2-40B4-BE49-F238E27FC236}">
                <a16:creationId xmlns:a16="http://schemas.microsoft.com/office/drawing/2014/main" id="{008A22D8-140F-C243-8210-51C46F7FE14E}"/>
              </a:ext>
            </a:extLst>
          </p:cNvPr>
          <p:cNvSpPr/>
          <p:nvPr/>
        </p:nvSpPr>
        <p:spPr>
          <a:xfrm>
            <a:off x="-5352" y="975974"/>
            <a:ext cx="4569419" cy="1015663"/>
          </a:xfrm>
          <a:prstGeom prst="rect">
            <a:avLst/>
          </a:prstGeom>
        </p:spPr>
        <p:txBody>
          <a:bodyPr wrap="square">
            <a:spAutoFit/>
          </a:bodyPr>
          <a:lstStyle/>
          <a:p>
            <a:pPr algn="just"/>
            <a:r>
              <a:rPr lang="en-US" altLang="zh-CN" sz="2000" b="1" dirty="0">
                <a:latin typeface="Times New Roman" panose="02020603050405020304" pitchFamily="18" charset="0"/>
              </a:rPr>
              <a:t>The pathway of amorphous-to-crystalline phase transformation in </a:t>
            </a:r>
            <a:r>
              <a:rPr lang="en-US" altLang="zh-CN" sz="2000" b="1" dirty="0" err="1">
                <a:latin typeface="Times New Roman" panose="02020603050405020304" pitchFamily="18" charset="0"/>
              </a:rPr>
              <a:t>Zr</a:t>
            </a:r>
            <a:r>
              <a:rPr lang="en-US" altLang="zh-CN" sz="2000" b="1" dirty="0">
                <a:latin typeface="Times New Roman" panose="02020603050405020304" pitchFamily="18" charset="0"/>
              </a:rPr>
              <a:t>-, Fe- and </a:t>
            </a:r>
            <a:r>
              <a:rPr lang="en-US" altLang="zh-CN" sz="2000" b="1" dirty="0" err="1">
                <a:latin typeface="Times New Roman" panose="02020603050405020304" pitchFamily="18" charset="0"/>
              </a:rPr>
              <a:t>Pd</a:t>
            </a:r>
            <a:r>
              <a:rPr lang="en-US" altLang="zh-CN" sz="2000" b="1" dirty="0">
                <a:latin typeface="Times New Roman" panose="02020603050405020304" pitchFamily="18" charset="0"/>
              </a:rPr>
              <a:t>-based bulk metallic glasses</a:t>
            </a:r>
            <a:endParaRPr lang="en" altLang="zh-CN" sz="2000" b="1" dirty="0">
              <a:latin typeface="Times New Roman" panose="02020603050405020304" pitchFamily="18" charset="0"/>
            </a:endParaRPr>
          </a:p>
        </p:txBody>
      </p:sp>
      <p:pic>
        <p:nvPicPr>
          <p:cNvPr id="10" name="图片 9">
            <a:extLst>
              <a:ext uri="{FF2B5EF4-FFF2-40B4-BE49-F238E27FC236}">
                <a16:creationId xmlns:a16="http://schemas.microsoft.com/office/drawing/2014/main" id="{7FFB4EA6-64F4-C240-8842-7219C9E78D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27" t="8260" r="10422" b="1665"/>
          <a:stretch/>
        </p:blipFill>
        <p:spPr>
          <a:xfrm>
            <a:off x="6108" y="1973492"/>
            <a:ext cx="4381621" cy="3651351"/>
          </a:xfrm>
          <a:prstGeom prst="rect">
            <a:avLst/>
          </a:prstGeom>
        </p:spPr>
      </p:pic>
      <p:pic>
        <p:nvPicPr>
          <p:cNvPr id="12" name="图片 11">
            <a:extLst>
              <a:ext uri="{FF2B5EF4-FFF2-40B4-BE49-F238E27FC236}">
                <a16:creationId xmlns:a16="http://schemas.microsoft.com/office/drawing/2014/main" id="{9096446E-BE1C-9D4B-A6DD-838101E5BF37}"/>
              </a:ext>
            </a:extLst>
          </p:cNvPr>
          <p:cNvPicPr>
            <a:picLocks noChangeAspect="1"/>
          </p:cNvPicPr>
          <p:nvPr/>
        </p:nvPicPr>
        <p:blipFill rotWithShape="1">
          <a:blip r:embed="rId6"/>
          <a:srcRect l="9397"/>
          <a:stretch>
            <a:fillRect/>
          </a:stretch>
        </p:blipFill>
        <p:spPr>
          <a:xfrm>
            <a:off x="5050208" y="2040835"/>
            <a:ext cx="3662072" cy="3437592"/>
          </a:xfrm>
          <a:prstGeom prst="rect">
            <a:avLst/>
          </a:prstGeom>
        </p:spPr>
      </p:pic>
      <p:sp>
        <p:nvSpPr>
          <p:cNvPr id="13" name="矩形 12">
            <a:extLst>
              <a:ext uri="{FF2B5EF4-FFF2-40B4-BE49-F238E27FC236}">
                <a16:creationId xmlns:a16="http://schemas.microsoft.com/office/drawing/2014/main" id="{C3B7D71C-E5F4-CF4D-A899-3BB68CDAAFC3}"/>
              </a:ext>
            </a:extLst>
          </p:cNvPr>
          <p:cNvSpPr/>
          <p:nvPr/>
        </p:nvSpPr>
        <p:spPr>
          <a:xfrm>
            <a:off x="4737970" y="955010"/>
            <a:ext cx="4381622" cy="1323439"/>
          </a:xfrm>
          <a:prstGeom prst="rect">
            <a:avLst/>
          </a:prstGeom>
        </p:spPr>
        <p:txBody>
          <a:bodyPr wrap="square">
            <a:spAutoFit/>
          </a:bodyPr>
          <a:lstStyle/>
          <a:p>
            <a:pPr algn="just"/>
            <a:r>
              <a:rPr lang="en" altLang="zh-CN" sz="2000" b="1" dirty="0">
                <a:latin typeface="Times New Roman" panose="02020603050405020304" pitchFamily="18" charset="0"/>
              </a:rPr>
              <a:t>the first observation of</a:t>
            </a:r>
            <a:r>
              <a:rPr lang="zh-CN" altLang="en-US" sz="2000" b="1" dirty="0">
                <a:latin typeface="Times New Roman" panose="02020603050405020304" pitchFamily="18" charset="0"/>
              </a:rPr>
              <a:t> </a:t>
            </a:r>
            <a:r>
              <a:rPr lang="en" altLang="zh-CN" sz="2000" b="1" dirty="0">
                <a:latin typeface="Times New Roman" panose="02020603050405020304" pitchFamily="18" charset="0"/>
              </a:rPr>
              <a:t>Reentrant glass transition leading to </a:t>
            </a:r>
            <a:r>
              <a:rPr lang="en" altLang="zh-CN" sz="2000" b="1" dirty="0" err="1">
                <a:latin typeface="Times New Roman" panose="02020603050405020304" pitchFamily="18" charset="0"/>
              </a:rPr>
              <a:t>ultrastable</a:t>
            </a:r>
            <a:r>
              <a:rPr lang="en" altLang="zh-CN" sz="2000" b="1" dirty="0">
                <a:latin typeface="Times New Roman" panose="02020603050405020304" pitchFamily="18" charset="0"/>
              </a:rPr>
              <a:t> metallic glass</a:t>
            </a:r>
          </a:p>
          <a:p>
            <a:pPr algn="just"/>
            <a:endParaRPr lang="en" altLang="zh-CN" sz="2000" b="1" dirty="0">
              <a:latin typeface="Times New Roman" panose="02020603050405020304" pitchFamily="18" charset="0"/>
            </a:endParaRPr>
          </a:p>
        </p:txBody>
      </p:sp>
      <p:sp>
        <p:nvSpPr>
          <p:cNvPr id="14" name="矩形 13">
            <a:extLst>
              <a:ext uri="{FF2B5EF4-FFF2-40B4-BE49-F238E27FC236}">
                <a16:creationId xmlns:a16="http://schemas.microsoft.com/office/drawing/2014/main" id="{6807E0F6-3A77-AE48-8B95-6F667B5E5E9C}"/>
              </a:ext>
            </a:extLst>
          </p:cNvPr>
          <p:cNvSpPr/>
          <p:nvPr/>
        </p:nvSpPr>
        <p:spPr>
          <a:xfrm>
            <a:off x="5004048" y="5851724"/>
            <a:ext cx="8717632" cy="584775"/>
          </a:xfrm>
          <a:prstGeom prst="rect">
            <a:avLst/>
          </a:prstGeom>
        </p:spPr>
        <p:txBody>
          <a:bodyPr wrap="square">
            <a:spAutoFit/>
          </a:bodyPr>
          <a:lstStyle/>
          <a:p>
            <a:r>
              <a:rPr lang="en-US" altLang="zh-CN" sz="1600" b="1" dirty="0">
                <a:solidFill>
                  <a:srgbClr val="0000FF"/>
                </a:solidFill>
                <a:cs typeface="Arial" panose="020B0604020202020204" pitchFamily="34" charset="0"/>
              </a:rPr>
              <a:t>Q</a:t>
            </a:r>
            <a:r>
              <a:rPr lang="en" altLang="zh-CN" sz="1600" b="1" dirty="0">
                <a:solidFill>
                  <a:srgbClr val="0000FF"/>
                </a:solidFill>
                <a:cs typeface="Arial" panose="020B0604020202020204" pitchFamily="34" charset="0"/>
              </a:rPr>
              <a:t>. Du, et al. </a:t>
            </a:r>
            <a:r>
              <a:rPr lang="en-US" altLang="zh-CN" sz="1600" b="1" i="1" dirty="0">
                <a:solidFill>
                  <a:srgbClr val="0000FF"/>
                </a:solidFill>
                <a:cs typeface="Arial" panose="020B0604020202020204" pitchFamily="34" charset="0"/>
              </a:rPr>
              <a:t>Materials</a:t>
            </a:r>
            <a:r>
              <a:rPr lang="zh-CN" altLang="en-US" sz="1600" b="1" i="1" dirty="0">
                <a:solidFill>
                  <a:srgbClr val="0000FF"/>
                </a:solidFill>
                <a:cs typeface="Arial" panose="020B0604020202020204" pitchFamily="34" charset="0"/>
              </a:rPr>
              <a:t> </a:t>
            </a:r>
            <a:r>
              <a:rPr lang="en-US" altLang="zh-CN" sz="1600" b="1" i="1" dirty="0">
                <a:solidFill>
                  <a:srgbClr val="0000FF"/>
                </a:solidFill>
                <a:cs typeface="Arial" panose="020B0604020202020204" pitchFamily="34" charset="0"/>
              </a:rPr>
              <a:t>today,</a:t>
            </a:r>
            <a:r>
              <a:rPr lang="zh-CN" altLang="en-US" sz="1600" b="1" i="1" dirty="0">
                <a:solidFill>
                  <a:srgbClr val="0000FF"/>
                </a:solidFill>
                <a:cs typeface="Arial" panose="020B0604020202020204" pitchFamily="34" charset="0"/>
              </a:rPr>
              <a:t> </a:t>
            </a:r>
            <a:endParaRPr lang="en-US" altLang="zh-CN" sz="1600" b="1" i="1" dirty="0">
              <a:solidFill>
                <a:srgbClr val="0000FF"/>
              </a:solidFill>
              <a:cs typeface="Arial" panose="020B0604020202020204" pitchFamily="34" charset="0"/>
            </a:endParaRPr>
          </a:p>
          <a:p>
            <a:r>
              <a:rPr lang="en" altLang="zh-CN" sz="1600" dirty="0">
                <a:hlinkClick r:id="rId7" tooltip="Persistent link using digital object identifier"/>
              </a:rPr>
              <a:t>https://doi.org/10.1016/j.mattod.2019.09.002</a:t>
            </a:r>
            <a:endParaRPr lang="zh-CN" altLang="en-US" sz="1600" b="1" i="1" dirty="0">
              <a:solidFill>
                <a:srgbClr val="0000FF"/>
              </a:solidFill>
              <a:cs typeface="Arial" panose="020B0604020202020204" pitchFamily="34" charset="0"/>
            </a:endParaRPr>
          </a:p>
        </p:txBody>
      </p:sp>
    </p:spTree>
    <p:extLst>
      <p:ext uri="{BB962C8B-B14F-4D97-AF65-F5344CB8AC3E}">
        <p14:creationId xmlns:p14="http://schemas.microsoft.com/office/powerpoint/2010/main" val="392573679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5" y="728663"/>
            <a:ext cx="9147175" cy="128587"/>
          </a:xfrm>
          <a:prstGeom prst="rect">
            <a:avLst/>
          </a:prstGeom>
          <a:solidFill>
            <a:srgbClr val="FFC00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kumimoji="0" lang="zh-CN" altLang="en-US" sz="1800">
              <a:solidFill>
                <a:schemeClr val="accent6">
                  <a:lumMod val="60000"/>
                  <a:lumOff val="40000"/>
                </a:schemeClr>
              </a:solidFill>
            </a:endParaRPr>
          </a:p>
        </p:txBody>
      </p:sp>
      <p:sp>
        <p:nvSpPr>
          <p:cNvPr id="15" name="Rectangle 8"/>
          <p:cNvSpPr txBox="1">
            <a:spLocks noChangeArrowheads="1"/>
          </p:cNvSpPr>
          <p:nvPr/>
        </p:nvSpPr>
        <p:spPr bwMode="auto">
          <a:xfrm>
            <a:off x="-5352" y="198009"/>
            <a:ext cx="10049959" cy="500063"/>
          </a:xfrm>
          <a:prstGeom prst="rect">
            <a:avLst/>
          </a:prstGeom>
          <a:noFill/>
          <a:ln w="9525">
            <a:noFill/>
            <a:miter lim="800000"/>
          </a:ln>
        </p:spPr>
        <p:txBody>
          <a:bodyPr anchor="ctr"/>
          <a:lstStyle/>
          <a:p>
            <a:pPr marL="342900" indent="-342900" fontAlgn="auto">
              <a:lnSpc>
                <a:spcPct val="130000"/>
              </a:lnSpc>
              <a:spcAft>
                <a:spcPts val="0"/>
              </a:spcAft>
              <a:defRPr/>
            </a:pPr>
            <a:r>
              <a:rPr lang="en-US" altLang="zh-CN" sz="3200" b="1" dirty="0">
                <a:solidFill>
                  <a:srgbClr val="0432FF"/>
                </a:solidFill>
              </a:rPr>
              <a:t>SANS: </a:t>
            </a:r>
            <a:r>
              <a:rPr lang="en" altLang="zh-CN" sz="3200" b="1" dirty="0">
                <a:solidFill>
                  <a:srgbClr val="0432FF"/>
                </a:solidFill>
              </a:rPr>
              <a:t>Metal–Organic Polyhedron</a:t>
            </a:r>
          </a:p>
        </p:txBody>
      </p:sp>
      <p:pic>
        <p:nvPicPr>
          <p:cNvPr id="29"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7" name="矩形 16">
            <a:extLst>
              <a:ext uri="{FF2B5EF4-FFF2-40B4-BE49-F238E27FC236}">
                <a16:creationId xmlns:a16="http://schemas.microsoft.com/office/drawing/2014/main" id="{503300CC-4399-1E47-8C1F-02DE151DB93A}"/>
              </a:ext>
            </a:extLst>
          </p:cNvPr>
          <p:cNvSpPr/>
          <p:nvPr/>
        </p:nvSpPr>
        <p:spPr>
          <a:xfrm>
            <a:off x="331454" y="6380702"/>
            <a:ext cx="8717632" cy="369332"/>
          </a:xfrm>
          <a:prstGeom prst="rect">
            <a:avLst/>
          </a:prstGeom>
        </p:spPr>
        <p:txBody>
          <a:bodyPr wrap="square">
            <a:spAutoFit/>
          </a:bodyPr>
          <a:lstStyle/>
          <a:p>
            <a:r>
              <a:rPr lang="en-US" altLang="zh-CN" b="1" dirty="0">
                <a:solidFill>
                  <a:srgbClr val="0000FF"/>
                </a:solidFill>
                <a:cs typeface="Arial" panose="020B0604020202020204" pitchFamily="34" charset="0"/>
              </a:rPr>
              <a:t>M.X. Zhang, </a:t>
            </a:r>
            <a:r>
              <a:rPr lang="en-US" altLang="zh-CN" b="1" i="1" dirty="0">
                <a:solidFill>
                  <a:srgbClr val="0000FF"/>
                </a:solidFill>
                <a:cs typeface="Arial" panose="020B0604020202020204" pitchFamily="34" charset="0"/>
              </a:rPr>
              <a:t>et al. </a:t>
            </a:r>
            <a:r>
              <a:rPr lang="en-US" altLang="zh-CN" b="1" i="1" dirty="0" err="1">
                <a:solidFill>
                  <a:srgbClr val="0000FF"/>
                </a:solidFill>
                <a:cs typeface="Arial" panose="020B0604020202020204" pitchFamily="34" charset="0"/>
              </a:rPr>
              <a:t>Angew</a:t>
            </a:r>
            <a:r>
              <a:rPr lang="en-US" altLang="zh-CN" b="1" i="1" dirty="0">
                <a:solidFill>
                  <a:srgbClr val="0000FF"/>
                </a:solidFill>
                <a:cs typeface="Arial" panose="020B0604020202020204" pitchFamily="34" charset="0"/>
              </a:rPr>
              <a:t>. Chem. Int. Ed</a:t>
            </a:r>
            <a:r>
              <a:rPr lang="en-US" altLang="zh-CN" b="1" dirty="0">
                <a:solidFill>
                  <a:srgbClr val="0000FF"/>
                </a:solidFill>
                <a:cs typeface="Arial" panose="020B0604020202020204" pitchFamily="34" charset="0"/>
              </a:rPr>
              <a:t>., 2019, 131,2–8 </a:t>
            </a:r>
          </a:p>
        </p:txBody>
      </p:sp>
      <p:sp>
        <p:nvSpPr>
          <p:cNvPr id="20" name="矩形 19">
            <a:extLst>
              <a:ext uri="{FF2B5EF4-FFF2-40B4-BE49-F238E27FC236}">
                <a16:creationId xmlns:a16="http://schemas.microsoft.com/office/drawing/2014/main" id="{008A22D8-140F-C243-8210-51C46F7FE14E}"/>
              </a:ext>
            </a:extLst>
          </p:cNvPr>
          <p:cNvSpPr/>
          <p:nvPr/>
        </p:nvSpPr>
        <p:spPr>
          <a:xfrm>
            <a:off x="363567" y="993368"/>
            <a:ext cx="7961728" cy="1015663"/>
          </a:xfrm>
          <a:prstGeom prst="rect">
            <a:avLst/>
          </a:prstGeom>
        </p:spPr>
        <p:txBody>
          <a:bodyPr wrap="square">
            <a:spAutoFit/>
          </a:bodyPr>
          <a:lstStyle/>
          <a:p>
            <a:pPr algn="just"/>
            <a:r>
              <a:rPr lang="en" altLang="zh-CN" sz="2000" b="1" dirty="0">
                <a:latin typeface="Times New Roman" panose="02020603050405020304" pitchFamily="18" charset="0"/>
              </a:rPr>
              <a:t>The Microscopic Structure–Property Relationship of Metal–Organic Polyhedron Nanocomposites</a:t>
            </a:r>
          </a:p>
          <a:p>
            <a:pPr algn="just"/>
            <a:endParaRPr lang="en" altLang="zh-CN" sz="2000" b="1" dirty="0">
              <a:latin typeface="Times New Roman" panose="02020603050405020304" pitchFamily="18" charset="0"/>
            </a:endParaRPr>
          </a:p>
        </p:txBody>
      </p:sp>
      <p:sp>
        <p:nvSpPr>
          <p:cNvPr id="12" name="矩形 11">
            <a:extLst>
              <a:ext uri="{FF2B5EF4-FFF2-40B4-BE49-F238E27FC236}">
                <a16:creationId xmlns:a16="http://schemas.microsoft.com/office/drawing/2014/main" id="{400BE46A-A559-644C-B53B-EF98B2FA61F3}"/>
              </a:ext>
            </a:extLst>
          </p:cNvPr>
          <p:cNvSpPr/>
          <p:nvPr/>
        </p:nvSpPr>
        <p:spPr>
          <a:xfrm>
            <a:off x="325278" y="2060377"/>
            <a:ext cx="1588897" cy="646331"/>
          </a:xfrm>
          <a:prstGeom prst="rect">
            <a:avLst/>
          </a:prstGeom>
        </p:spPr>
        <p:txBody>
          <a:bodyPr wrap="none">
            <a:spAutoFit/>
          </a:bodyPr>
          <a:lstStyle/>
          <a:p>
            <a:r>
              <a:rPr lang="en-US" altLang="zh-CN" b="1" dirty="0">
                <a:solidFill>
                  <a:srgbClr val="CC0099"/>
                </a:solidFill>
                <a:latin typeface="黑体" panose="02010609060101010101" pitchFamily="49" charset="-122"/>
                <a:ea typeface="黑体" panose="02010609060101010101" pitchFamily="49" charset="-122"/>
              </a:rPr>
              <a:t>Star Polymer</a:t>
            </a:r>
          </a:p>
          <a:p>
            <a:r>
              <a:rPr lang="de-DE" altLang="zh-CN" dirty="0">
                <a:latin typeface="Times New Roman" panose="02020603050405020304" pitchFamily="18" charset="0"/>
                <a:ea typeface="MS Mincho" panose="02020609040205080304" pitchFamily="49" charset="-128"/>
              </a:rPr>
              <a:t>MOP</a:t>
            </a:r>
            <a:endParaRPr lang="zh-CN" altLang="en-US" dirty="0"/>
          </a:p>
        </p:txBody>
      </p:sp>
      <p:pic>
        <p:nvPicPr>
          <p:cNvPr id="13" name="图片 12" descr="C:\Users\Administrator\Desktop\Figure 1.png">
            <a:extLst>
              <a:ext uri="{FF2B5EF4-FFF2-40B4-BE49-F238E27FC236}">
                <a16:creationId xmlns:a16="http://schemas.microsoft.com/office/drawing/2014/main" id="{6B8354B6-05A5-3846-AB5D-B016E99E588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52" y="3027513"/>
            <a:ext cx="4001288" cy="1913644"/>
          </a:xfrm>
          <a:prstGeom prst="rect">
            <a:avLst/>
          </a:prstGeom>
          <a:noFill/>
          <a:ln>
            <a:noFill/>
          </a:ln>
        </p:spPr>
      </p:pic>
      <p:sp>
        <p:nvSpPr>
          <p:cNvPr id="14" name="矩形 13">
            <a:extLst>
              <a:ext uri="{FF2B5EF4-FFF2-40B4-BE49-F238E27FC236}">
                <a16:creationId xmlns:a16="http://schemas.microsoft.com/office/drawing/2014/main" id="{2D243946-18E5-A54D-B87F-B5A51532832B}"/>
              </a:ext>
            </a:extLst>
          </p:cNvPr>
          <p:cNvSpPr/>
          <p:nvPr/>
        </p:nvSpPr>
        <p:spPr>
          <a:xfrm>
            <a:off x="2483768" y="2168786"/>
            <a:ext cx="1018227" cy="369332"/>
          </a:xfrm>
          <a:prstGeom prst="rect">
            <a:avLst/>
          </a:prstGeom>
        </p:spPr>
        <p:txBody>
          <a:bodyPr wrap="none">
            <a:spAutoFit/>
          </a:bodyPr>
          <a:lstStyle/>
          <a:p>
            <a:r>
              <a:rPr lang="de-DE" altLang="zh-CN" dirty="0">
                <a:latin typeface="Times New Roman" panose="02020603050405020304" pitchFamily="18" charset="0"/>
                <a:ea typeface="MS Mincho" panose="02020609040205080304" pitchFamily="49" charset="-128"/>
              </a:rPr>
              <a:t>PS-MOP</a:t>
            </a:r>
            <a:endParaRPr lang="zh-CN" altLang="en-US" dirty="0"/>
          </a:p>
        </p:txBody>
      </p:sp>
      <p:pic>
        <p:nvPicPr>
          <p:cNvPr id="16" name="图片 15">
            <a:extLst>
              <a:ext uri="{FF2B5EF4-FFF2-40B4-BE49-F238E27FC236}">
                <a16:creationId xmlns:a16="http://schemas.microsoft.com/office/drawing/2014/main" id="{7302F11D-ED7A-394D-92EA-C4D8FD12FA78}"/>
              </a:ext>
            </a:extLst>
          </p:cNvPr>
          <p:cNvPicPr/>
          <p:nvPr/>
        </p:nvPicPr>
        <p:blipFill rotWithShape="1">
          <a:blip r:embed="rId5">
            <a:extLst>
              <a:ext uri="{28A0092B-C50C-407E-A947-70E740481C1C}">
                <a14:useLocalDpi xmlns:a14="http://schemas.microsoft.com/office/drawing/2010/main" val="0"/>
              </a:ext>
            </a:extLst>
          </a:blip>
          <a:srcRect t="50965"/>
          <a:stretch>
            <a:fillRect/>
          </a:stretch>
        </p:blipFill>
        <p:spPr bwMode="auto">
          <a:xfrm>
            <a:off x="4221844" y="2033682"/>
            <a:ext cx="4596878" cy="3383897"/>
          </a:xfrm>
          <a:prstGeom prst="rect">
            <a:avLst/>
          </a:prstGeom>
          <a:noFill/>
          <a:ln>
            <a:noFill/>
          </a:ln>
        </p:spPr>
      </p:pic>
      <p:sp>
        <p:nvSpPr>
          <p:cNvPr id="18" name="矩形 17">
            <a:extLst>
              <a:ext uri="{FF2B5EF4-FFF2-40B4-BE49-F238E27FC236}">
                <a16:creationId xmlns:a16="http://schemas.microsoft.com/office/drawing/2014/main" id="{75E3AC3A-6A15-9349-89B3-04678B727795}"/>
              </a:ext>
            </a:extLst>
          </p:cNvPr>
          <p:cNvSpPr/>
          <p:nvPr/>
        </p:nvSpPr>
        <p:spPr>
          <a:xfrm>
            <a:off x="3994348" y="5458484"/>
            <a:ext cx="2509836" cy="707886"/>
          </a:xfrm>
          <a:prstGeom prst="rect">
            <a:avLst/>
          </a:prstGeom>
        </p:spPr>
        <p:txBody>
          <a:bodyPr wrap="square">
            <a:spAutoFit/>
          </a:bodyPr>
          <a:lstStyle/>
          <a:p>
            <a:r>
              <a:rPr lang="de-DE" altLang="zh-CN" sz="2000" b="1" dirty="0">
                <a:latin typeface="Times New Roman" panose="02020603050405020304" pitchFamily="18" charset="0"/>
                <a:ea typeface="MS Mincho" panose="02020609040205080304" pitchFamily="49" charset="-128"/>
              </a:rPr>
              <a:t>SAXS</a:t>
            </a:r>
            <a:r>
              <a:rPr lang="zh-CN" altLang="en-US" sz="2000" b="1" dirty="0">
                <a:latin typeface="Times New Roman" panose="02020603050405020304" pitchFamily="18" charset="0"/>
                <a:ea typeface="MS Mincho" panose="02020609040205080304" pitchFamily="49" charset="-128"/>
              </a:rPr>
              <a:t>：</a:t>
            </a:r>
            <a:r>
              <a:rPr lang="en-US" altLang="zh-CN" sz="2000" b="1" dirty="0"/>
              <a:t>structure</a:t>
            </a:r>
            <a:r>
              <a:rPr lang="zh-CN" altLang="en-US" sz="2000" b="1" dirty="0"/>
              <a:t> </a:t>
            </a:r>
            <a:r>
              <a:rPr lang="en-US" altLang="zh-CN" sz="2000" b="1" dirty="0"/>
              <a:t>of</a:t>
            </a:r>
            <a:r>
              <a:rPr lang="zh-CN" altLang="en-US" sz="2000" b="1" dirty="0"/>
              <a:t> </a:t>
            </a:r>
            <a:r>
              <a:rPr lang="en-US" altLang="zh-CN" sz="2000" b="1" dirty="0"/>
              <a:t>core</a:t>
            </a:r>
            <a:r>
              <a:rPr lang="zh-CN" altLang="en-US" sz="2000" b="1" dirty="0"/>
              <a:t>（</a:t>
            </a:r>
            <a:r>
              <a:rPr lang="en-US" altLang="zh-CN" sz="2000" b="1" dirty="0">
                <a:latin typeface="Times New Roman" panose="02020603050405020304" pitchFamily="18" charset="0"/>
                <a:ea typeface="MS Mincho" panose="02020609040205080304" pitchFamily="49" charset="-128"/>
              </a:rPr>
              <a:t>Cu</a:t>
            </a:r>
            <a:r>
              <a:rPr lang="en-US" altLang="zh-CN" sz="2000" b="1" baseline="30000" dirty="0">
                <a:latin typeface="Times New Roman" panose="02020603050405020304" pitchFamily="18" charset="0"/>
                <a:ea typeface="MS Mincho" panose="02020609040205080304" pitchFamily="49" charset="-128"/>
              </a:rPr>
              <a:t>2+</a:t>
            </a:r>
            <a:r>
              <a:rPr lang="zh-CN" altLang="en-US" sz="2000" b="1" dirty="0"/>
              <a:t>）</a:t>
            </a:r>
            <a:endParaRPr lang="en-US" altLang="zh-CN" sz="2000" b="1" dirty="0"/>
          </a:p>
        </p:txBody>
      </p:sp>
      <p:sp>
        <p:nvSpPr>
          <p:cNvPr id="21" name="矩形 20">
            <a:extLst>
              <a:ext uri="{FF2B5EF4-FFF2-40B4-BE49-F238E27FC236}">
                <a16:creationId xmlns:a16="http://schemas.microsoft.com/office/drawing/2014/main" id="{085158CE-6219-BC42-8A0E-3C9C938B4889}"/>
              </a:ext>
            </a:extLst>
          </p:cNvPr>
          <p:cNvSpPr/>
          <p:nvPr/>
        </p:nvSpPr>
        <p:spPr>
          <a:xfrm>
            <a:off x="6517579" y="5458484"/>
            <a:ext cx="3247417" cy="707886"/>
          </a:xfrm>
          <a:prstGeom prst="rect">
            <a:avLst/>
          </a:prstGeom>
        </p:spPr>
        <p:txBody>
          <a:bodyPr wrap="square">
            <a:spAutoFit/>
          </a:bodyPr>
          <a:lstStyle/>
          <a:p>
            <a:r>
              <a:rPr lang="en-US" altLang="zh-CN" sz="2000" b="1" dirty="0">
                <a:solidFill>
                  <a:srgbClr val="FF0000"/>
                </a:solidFill>
                <a:latin typeface="+mj-ea"/>
                <a:ea typeface="+mj-ea"/>
              </a:rPr>
              <a:t>SANS:</a:t>
            </a:r>
            <a:r>
              <a:rPr lang="zh-CN" altLang="en-US" sz="2000" b="1" dirty="0">
                <a:solidFill>
                  <a:srgbClr val="FF0000"/>
                </a:solidFill>
                <a:latin typeface="+mj-ea"/>
                <a:ea typeface="+mj-ea"/>
              </a:rPr>
              <a:t> </a:t>
            </a:r>
            <a:r>
              <a:rPr lang="en-US" altLang="zh-CN" sz="2000" b="1" dirty="0">
                <a:solidFill>
                  <a:srgbClr val="FF0000"/>
                </a:solidFill>
                <a:latin typeface="+mj-ea"/>
                <a:ea typeface="+mj-ea"/>
              </a:rPr>
              <a:t>structure</a:t>
            </a:r>
            <a:r>
              <a:rPr lang="zh-CN" altLang="en-US" sz="2000" b="1" dirty="0">
                <a:solidFill>
                  <a:srgbClr val="FF0000"/>
                </a:solidFill>
                <a:latin typeface="+mj-ea"/>
                <a:ea typeface="+mj-ea"/>
              </a:rPr>
              <a:t> </a:t>
            </a:r>
            <a:r>
              <a:rPr lang="en-US" altLang="zh-CN" sz="2000" b="1" dirty="0">
                <a:solidFill>
                  <a:srgbClr val="FF0000"/>
                </a:solidFill>
                <a:latin typeface="+mj-ea"/>
                <a:ea typeface="+mj-ea"/>
              </a:rPr>
              <a:t>of</a:t>
            </a:r>
            <a:r>
              <a:rPr lang="zh-CN" altLang="en-US" sz="2000" b="1" dirty="0">
                <a:solidFill>
                  <a:srgbClr val="FF0000"/>
                </a:solidFill>
                <a:latin typeface="+mj-ea"/>
                <a:ea typeface="+mj-ea"/>
              </a:rPr>
              <a:t> </a:t>
            </a:r>
            <a:r>
              <a:rPr lang="en-US" altLang="zh-CN" sz="2000" b="1" dirty="0">
                <a:solidFill>
                  <a:srgbClr val="FF0000"/>
                </a:solidFill>
                <a:latin typeface="+mj-ea"/>
                <a:ea typeface="+mj-ea"/>
              </a:rPr>
              <a:t>polymer</a:t>
            </a:r>
            <a:r>
              <a:rPr lang="zh-CN" altLang="en-US" sz="2000" b="1" dirty="0">
                <a:solidFill>
                  <a:srgbClr val="FF0000"/>
                </a:solidFill>
                <a:latin typeface="+mj-ea"/>
                <a:ea typeface="+mj-ea"/>
              </a:rPr>
              <a:t> </a:t>
            </a:r>
            <a:r>
              <a:rPr lang="en-US" altLang="zh-CN" sz="2000" b="1" dirty="0">
                <a:solidFill>
                  <a:srgbClr val="FF0000"/>
                </a:solidFill>
                <a:latin typeface="+mj-ea"/>
                <a:ea typeface="+mj-ea"/>
              </a:rPr>
              <a:t>chains</a:t>
            </a:r>
            <a:r>
              <a:rPr lang="zh-CN" altLang="en-US" sz="2000" b="1" dirty="0">
                <a:solidFill>
                  <a:srgbClr val="FF0000"/>
                </a:solidFill>
                <a:latin typeface="+mj-ea"/>
                <a:ea typeface="+mj-ea"/>
              </a:rPr>
              <a:t>（</a:t>
            </a:r>
            <a:r>
              <a:rPr lang="en-US" altLang="zh-CN" sz="2000" b="1" dirty="0">
                <a:solidFill>
                  <a:srgbClr val="FF0000"/>
                </a:solidFill>
                <a:latin typeface="+mj-ea"/>
                <a:ea typeface="+mj-ea"/>
              </a:rPr>
              <a:t>C,H</a:t>
            </a:r>
            <a:r>
              <a:rPr lang="zh-CN" altLang="en-US" sz="2000" b="1" dirty="0">
                <a:solidFill>
                  <a:srgbClr val="FF0000"/>
                </a:solidFill>
                <a:latin typeface="+mj-ea"/>
                <a:ea typeface="+mj-ea"/>
              </a:rPr>
              <a:t>）</a:t>
            </a:r>
          </a:p>
        </p:txBody>
      </p:sp>
    </p:spTree>
    <p:extLst>
      <p:ext uri="{BB962C8B-B14F-4D97-AF65-F5344CB8AC3E}">
        <p14:creationId xmlns:p14="http://schemas.microsoft.com/office/powerpoint/2010/main" val="427342112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45</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979004" y="2276872"/>
            <a:ext cx="7272808" cy="3766929"/>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Why Neutrons?</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CSNS project overview</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Commissioning</a:t>
            </a:r>
            <a:r>
              <a:rPr lang="zh-CN" altLang="en-US" sz="3200" b="1" dirty="0">
                <a:solidFill>
                  <a:schemeClr val="bg1">
                    <a:lumMod val="50000"/>
                  </a:schemeClr>
                </a:solidFill>
              </a:rPr>
              <a:t> </a:t>
            </a:r>
            <a:r>
              <a:rPr lang="en-US" altLang="zh-CN" sz="3200" b="1" dirty="0">
                <a:solidFill>
                  <a:schemeClr val="bg1">
                    <a:lumMod val="50000"/>
                  </a:schemeClr>
                </a:solidFill>
              </a:rPr>
              <a:t>&amp;</a:t>
            </a:r>
            <a:r>
              <a:rPr lang="zh-CN" altLang="en-US" sz="3200" b="1" dirty="0">
                <a:solidFill>
                  <a:schemeClr val="bg1">
                    <a:lumMod val="50000"/>
                  </a:schemeClr>
                </a:solidFill>
              </a:rPr>
              <a:t> </a:t>
            </a:r>
            <a:r>
              <a:rPr lang="en-US" sz="3200" b="1" dirty="0">
                <a:solidFill>
                  <a:schemeClr val="bg1">
                    <a:lumMod val="50000"/>
                  </a:schemeClr>
                </a:solidFill>
              </a:rPr>
              <a:t>operation</a:t>
            </a:r>
            <a:endParaRPr lang="en-US" altLang="zh-CN" sz="3200" b="1" dirty="0">
              <a:solidFill>
                <a:schemeClr val="bg1">
                  <a:lumMod val="50000"/>
                </a:schemeClr>
              </a:solidFill>
            </a:endParaRPr>
          </a:p>
          <a:p>
            <a:pPr marL="457200" lvl="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User</a:t>
            </a:r>
            <a:r>
              <a:rPr lang="zh-CN" altLang="en-US" sz="3200" b="1" dirty="0">
                <a:solidFill>
                  <a:schemeClr val="bg1">
                    <a:lumMod val="50000"/>
                  </a:schemeClr>
                </a:solidFill>
              </a:rPr>
              <a:t> </a:t>
            </a:r>
            <a:r>
              <a:rPr lang="en-US" altLang="zh-CN" sz="3200" b="1" dirty="0">
                <a:solidFill>
                  <a:schemeClr val="bg1">
                    <a:lumMod val="50000"/>
                  </a:schemeClr>
                </a:solidFill>
              </a:rPr>
              <a:t>service</a:t>
            </a:r>
            <a:r>
              <a:rPr lang="zh-CN" altLang="en-US" sz="3200" b="1" dirty="0">
                <a:solidFill>
                  <a:schemeClr val="bg1">
                    <a:lumMod val="50000"/>
                  </a:schemeClr>
                </a:solidFill>
              </a:rPr>
              <a:t> </a:t>
            </a:r>
            <a:r>
              <a:rPr lang="en-US" altLang="zh-CN" sz="3200" b="1" dirty="0">
                <a:solidFill>
                  <a:schemeClr val="bg1">
                    <a:lumMod val="50000"/>
                  </a:schemeClr>
                </a:solidFill>
              </a:rPr>
              <a:t>and</a:t>
            </a:r>
            <a:r>
              <a:rPr lang="zh-CN" altLang="en-US" sz="3200" b="1" dirty="0">
                <a:solidFill>
                  <a:schemeClr val="bg1">
                    <a:lumMod val="50000"/>
                  </a:schemeClr>
                </a:solidFill>
              </a:rPr>
              <a:t> </a:t>
            </a:r>
            <a:r>
              <a:rPr lang="en-US" altLang="zh-CN" sz="3200" b="1" dirty="0">
                <a:solidFill>
                  <a:schemeClr val="bg1">
                    <a:lumMod val="50000"/>
                  </a:schemeClr>
                </a:solidFill>
              </a:rPr>
              <a:t>application</a:t>
            </a:r>
            <a:endParaRPr lang="en-US" sz="3200" b="1" dirty="0">
              <a:solidFill>
                <a:schemeClr val="bg1">
                  <a:lumMod val="50000"/>
                </a:schemeClr>
              </a:solidFill>
            </a:endParaRPr>
          </a:p>
          <a:p>
            <a:pPr marL="457200" indent="-457200" algn="just" latinLnBrk="1">
              <a:lnSpc>
                <a:spcPct val="107000"/>
              </a:lnSpc>
              <a:spcAft>
                <a:spcPts val="800"/>
              </a:spcAft>
              <a:buFont typeface="Arial" panose="020B0604020202020204" pitchFamily="34" charset="0"/>
              <a:buChar char="•"/>
            </a:pPr>
            <a:r>
              <a:rPr lang="en-US" altLang="zh-CN" sz="3200" b="1" dirty="0"/>
              <a:t>New</a:t>
            </a:r>
            <a:r>
              <a:rPr lang="zh-CN" altLang="en-US" sz="3200" b="1" dirty="0"/>
              <a:t> </a:t>
            </a:r>
            <a:r>
              <a:rPr lang="en-US" altLang="zh-CN" sz="3200" b="1" dirty="0"/>
              <a:t>instruments</a:t>
            </a:r>
            <a:r>
              <a:rPr lang="en-US" sz="3200" b="1" dirty="0"/>
              <a:t> and future plan</a:t>
            </a:r>
          </a:p>
          <a:p>
            <a:pPr marL="45720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583407" y="1095431"/>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3200" dirty="0">
                <a:solidFill>
                  <a:srgbClr val="0432FF"/>
                </a:solidFill>
                <a:latin typeface="Arial" pitchFamily="34" charset="0"/>
                <a:ea typeface="宋体" pitchFamily="2" charset="-122"/>
                <a:cs typeface="+mn-cs"/>
              </a:rPr>
              <a:t>Outline </a:t>
            </a:r>
          </a:p>
        </p:txBody>
      </p:sp>
    </p:spTree>
    <p:extLst>
      <p:ext uri="{BB962C8B-B14F-4D97-AF65-F5344CB8AC3E}">
        <p14:creationId xmlns:p14="http://schemas.microsoft.com/office/powerpoint/2010/main" val="15230424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518864" cy="26196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46</a:t>
            </a:fld>
            <a:endParaRPr kumimoji="0" lang="en-US" altLang="zh-CN" sz="900">
              <a:solidFill>
                <a:srgbClr val="4D5E68"/>
              </a:solidFill>
              <a:latin typeface="Impact" charset="0"/>
            </a:endParaRPr>
          </a:p>
        </p:txBody>
      </p:sp>
      <p:sp>
        <p:nvSpPr>
          <p:cNvPr id="10" name="标题 1">
            <a:extLst>
              <a:ext uri="{FF2B5EF4-FFF2-40B4-BE49-F238E27FC236}">
                <a16:creationId xmlns:a16="http://schemas.microsoft.com/office/drawing/2014/main" id="{C6BEE1CE-4423-1149-BD37-47A993C055AA}"/>
              </a:ext>
            </a:extLst>
          </p:cNvPr>
          <p:cNvSpPr txBox="1">
            <a:spLocks noChangeArrowheads="1"/>
          </p:cNvSpPr>
          <p:nvPr/>
        </p:nvSpPr>
        <p:spPr bwMode="auto">
          <a:xfrm>
            <a:off x="-3175" y="171685"/>
            <a:ext cx="8229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defRPr/>
            </a:pPr>
            <a:r>
              <a:rPr lang="en-US" altLang="zh-CN" sz="3200" b="1" dirty="0">
                <a:solidFill>
                  <a:srgbClr val="0432FF"/>
                </a:solidFill>
              </a:rPr>
              <a:t>Cooperation</a:t>
            </a:r>
            <a:r>
              <a:rPr lang="zh-CN" altLang="en-US" sz="3600" b="1" kern="0" dirty="0">
                <a:solidFill>
                  <a:srgbClr val="FF0000"/>
                </a:solidFill>
                <a:latin typeface="Arial"/>
                <a:ea typeface="宋体"/>
              </a:rPr>
              <a:t> </a:t>
            </a:r>
            <a:r>
              <a:rPr lang="en-US" altLang="zh-CN" sz="3200" b="1" dirty="0">
                <a:solidFill>
                  <a:srgbClr val="0432FF"/>
                </a:solidFill>
              </a:rPr>
              <a:t>Instruments </a:t>
            </a:r>
            <a:endParaRPr lang="en-US" altLang="zh-CN" sz="3200" b="1" dirty="0">
              <a:solidFill>
                <a:srgbClr val="0432FF"/>
              </a:solidFill>
              <a:sym typeface="黑体" pitchFamily="49" charset="-122"/>
            </a:endParaRPr>
          </a:p>
        </p:txBody>
      </p:sp>
      <p:sp>
        <p:nvSpPr>
          <p:cNvPr id="11" name="内容占位符 2">
            <a:extLst>
              <a:ext uri="{FF2B5EF4-FFF2-40B4-BE49-F238E27FC236}">
                <a16:creationId xmlns:a16="http://schemas.microsoft.com/office/drawing/2014/main" id="{71CDE1D5-594C-7240-AAD7-3E50DE013D41}"/>
              </a:ext>
            </a:extLst>
          </p:cNvPr>
          <p:cNvSpPr txBox="1">
            <a:spLocks noChangeArrowheads="1"/>
          </p:cNvSpPr>
          <p:nvPr/>
        </p:nvSpPr>
        <p:spPr bwMode="auto">
          <a:xfrm>
            <a:off x="0" y="961791"/>
            <a:ext cx="9143999" cy="5724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Multiple Physics Instrument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 Dongguan Institute of Technology</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&amp; </a:t>
            </a:r>
            <a:r>
              <a:rPr lang="en-US" altLang="zh-CN" sz="2000" b="1" kern="0" dirty="0" err="1">
                <a:solidFill>
                  <a:srgbClr val="000000"/>
                </a:solidFill>
                <a:latin typeface="Arial"/>
                <a:ea typeface="宋体"/>
              </a:rPr>
              <a:t>CityU</a:t>
            </a:r>
            <a:r>
              <a:rPr lang="en-US" altLang="zh-CN" sz="2000" b="1" kern="0" dirty="0">
                <a:solidFill>
                  <a:srgbClr val="000000"/>
                </a:solidFill>
                <a:latin typeface="Arial"/>
                <a:ea typeface="宋体"/>
              </a:rPr>
              <a:t>,</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Hongkong </a:t>
            </a:r>
            <a:r>
              <a:rPr lang="en-US" altLang="zh-CN" sz="2000" b="1" kern="0" dirty="0">
                <a:solidFill>
                  <a:srgbClr val="005CE7"/>
                </a:solidFill>
                <a:latin typeface="Arial"/>
                <a:ea typeface="宋体"/>
              </a:rPr>
              <a:t>construction started</a:t>
            </a:r>
            <a:r>
              <a:rPr lang="zh-CN" altLang="en-US" sz="2000" b="1" kern="0" dirty="0">
                <a:solidFill>
                  <a:srgbClr val="005CE7"/>
                </a:solidFill>
                <a:latin typeface="Arial"/>
                <a:ea typeface="宋体"/>
              </a:rPr>
              <a:t> </a:t>
            </a:r>
            <a:endParaRPr lang="en-US" altLang="zh-CN" sz="2000" b="1" kern="0" dirty="0">
              <a:solidFill>
                <a:srgbClr val="005CE7"/>
              </a:solidFill>
              <a:latin typeface="Arial"/>
              <a:ea typeface="宋体"/>
            </a:endParaRPr>
          </a:p>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Engineering Diffractometer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 Center for Excellent Advanced Materials (Dongguan)</a:t>
            </a:r>
            <a:r>
              <a:rPr lang="zh-CN" altLang="en-US" sz="2000" b="1" kern="0" dirty="0">
                <a:solidFill>
                  <a:srgbClr val="000000"/>
                </a:solidFill>
                <a:latin typeface="Arial"/>
                <a:ea typeface="宋体"/>
              </a:rPr>
              <a:t> </a:t>
            </a:r>
            <a:r>
              <a:rPr lang="en-US" altLang="zh-CN" sz="2000" b="1" kern="0" dirty="0">
                <a:solidFill>
                  <a:srgbClr val="005CE7"/>
                </a:solidFill>
                <a:latin typeface="Arial"/>
                <a:ea typeface="宋体"/>
              </a:rPr>
              <a:t>construction started</a:t>
            </a:r>
            <a:r>
              <a:rPr lang="zh-CN" altLang="en-US" sz="2000" b="1" kern="0" dirty="0">
                <a:solidFill>
                  <a:srgbClr val="005CE7"/>
                </a:solidFill>
                <a:latin typeface="Arial"/>
                <a:ea typeface="宋体"/>
              </a:rPr>
              <a:t> </a:t>
            </a:r>
            <a:endParaRPr lang="en-US" altLang="zh-CN" sz="2000" b="1" kern="0" dirty="0">
              <a:solidFill>
                <a:srgbClr val="000000"/>
              </a:solidFill>
              <a:latin typeface="Arial"/>
              <a:ea typeface="宋体"/>
            </a:endParaRPr>
          </a:p>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Atmosphere Neutron Irradiation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 </a:t>
            </a:r>
            <a:r>
              <a:rPr lang="en-US" altLang="zh-CN" sz="2000" b="1" dirty="0">
                <a:solidFill>
                  <a:srgbClr val="333333"/>
                </a:solidFill>
                <a:latin typeface="Arial"/>
                <a:ea typeface="宋体"/>
              </a:rPr>
              <a:t>China Electronic Product Reliability and Environmental Testing Research Inst.</a:t>
            </a:r>
            <a:r>
              <a:rPr lang="en-US" altLang="zh-CN" sz="2000" dirty="0">
                <a:solidFill>
                  <a:srgbClr val="333333"/>
                </a:solidFill>
                <a:latin typeface="Arial"/>
                <a:ea typeface="宋体"/>
              </a:rPr>
              <a:t> </a:t>
            </a:r>
            <a:r>
              <a:rPr lang="en-US" altLang="zh-CN" sz="2000" b="1" kern="0" dirty="0">
                <a:solidFill>
                  <a:srgbClr val="005CE7"/>
                </a:solidFill>
                <a:latin typeface="Arial"/>
                <a:ea typeface="宋体"/>
              </a:rPr>
              <a:t>construction started</a:t>
            </a:r>
            <a:r>
              <a:rPr lang="zh-CN" altLang="en-US" sz="2000" b="1" kern="0" dirty="0">
                <a:solidFill>
                  <a:srgbClr val="005CE7"/>
                </a:solidFill>
                <a:latin typeface="Arial"/>
                <a:ea typeface="宋体"/>
              </a:rPr>
              <a:t> </a:t>
            </a:r>
            <a:endParaRPr lang="en-US" altLang="zh-CN" sz="2000" dirty="0">
              <a:solidFill>
                <a:srgbClr val="333333"/>
              </a:solidFill>
              <a:latin typeface="Arial"/>
              <a:ea typeface="宋体"/>
            </a:endParaRPr>
          </a:p>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High</a:t>
            </a:r>
            <a:r>
              <a:rPr lang="zh-CN" altLang="en-US" sz="2000" b="1" kern="0" dirty="0">
                <a:solidFill>
                  <a:srgbClr val="FF0000"/>
                </a:solidFill>
                <a:latin typeface="Arial"/>
                <a:ea typeface="宋体"/>
              </a:rPr>
              <a:t> </a:t>
            </a:r>
            <a:r>
              <a:rPr lang="en-US" altLang="zh-CN" sz="2000" b="1" kern="0" dirty="0">
                <a:solidFill>
                  <a:srgbClr val="FF0000"/>
                </a:solidFill>
                <a:latin typeface="Arial"/>
                <a:ea typeface="宋体"/>
              </a:rPr>
              <a:t>energy</a:t>
            </a:r>
            <a:r>
              <a:rPr lang="zh-CN" altLang="en-US" sz="2000" b="1" kern="0" dirty="0">
                <a:solidFill>
                  <a:srgbClr val="FF0000"/>
                </a:solidFill>
                <a:latin typeface="Arial"/>
                <a:ea typeface="宋体"/>
              </a:rPr>
              <a:t> </a:t>
            </a:r>
            <a:r>
              <a:rPr lang="en-US" altLang="zh-CN" sz="2000" b="1" kern="0" dirty="0">
                <a:solidFill>
                  <a:srgbClr val="FF0000"/>
                </a:solidFill>
                <a:latin typeface="Arial"/>
                <a:ea typeface="宋体"/>
              </a:rPr>
              <a:t>chopper</a:t>
            </a:r>
            <a:r>
              <a:rPr lang="zh-CN" altLang="en-US" sz="2000" b="1" kern="0" dirty="0">
                <a:solidFill>
                  <a:srgbClr val="FF0000"/>
                </a:solidFill>
                <a:latin typeface="Arial"/>
                <a:ea typeface="宋体"/>
              </a:rPr>
              <a:t> </a:t>
            </a:r>
            <a:r>
              <a:rPr lang="en-US" altLang="zh-CN" sz="2000" b="1" kern="0" dirty="0">
                <a:solidFill>
                  <a:srgbClr val="FF0000"/>
                </a:solidFill>
                <a:latin typeface="Arial"/>
                <a:ea typeface="宋体"/>
              </a:rPr>
              <a:t>spectrometer</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SUN</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YAT-SEN</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Univ.</a:t>
            </a:r>
            <a:r>
              <a:rPr lang="zh-CN" altLang="en-US" sz="2000" b="1" kern="0" dirty="0">
                <a:solidFill>
                  <a:srgbClr val="000000"/>
                </a:solidFill>
                <a:latin typeface="Arial"/>
                <a:ea typeface="宋体"/>
              </a:rPr>
              <a:t> </a:t>
            </a:r>
            <a:r>
              <a:rPr lang="en-US" altLang="zh-CN" sz="2000" b="1" kern="0" dirty="0">
                <a:solidFill>
                  <a:srgbClr val="005CE7"/>
                </a:solidFill>
                <a:latin typeface="Arial"/>
                <a:ea typeface="宋体"/>
              </a:rPr>
              <a:t>contract signed</a:t>
            </a:r>
            <a:endParaRPr lang="en-US" altLang="zh-CN" sz="2000" b="1" kern="0" dirty="0">
              <a:solidFill>
                <a:srgbClr val="000000"/>
              </a:solidFill>
              <a:latin typeface="Arial"/>
              <a:ea typeface="宋体"/>
            </a:endParaRPr>
          </a:p>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High Pressure Diffractometer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 South China Univ. of Sciences and Technology (Shenzhen)</a:t>
            </a:r>
          </a:p>
          <a:p>
            <a:pPr marL="525462" indent="-342900">
              <a:buClr>
                <a:srgbClr val="000000"/>
              </a:buClr>
              <a:buFont typeface="Wingdings" pitchFamily="2" charset="2"/>
              <a:buChar char="l"/>
              <a:defRPr/>
            </a:pPr>
            <a:r>
              <a:rPr lang="en-US" altLang="zh-CN" sz="2000" b="1" kern="0" dirty="0">
                <a:solidFill>
                  <a:srgbClr val="FF0000"/>
                </a:solidFill>
                <a:latin typeface="Arial"/>
                <a:ea typeface="宋体"/>
              </a:rPr>
              <a:t>High resolution Diffractometer </a:t>
            </a:r>
            <a:r>
              <a:rPr lang="en-US" altLang="zh-CN" sz="2000" b="1" kern="0" dirty="0">
                <a:solidFill>
                  <a:srgbClr val="000000"/>
                </a:solidFill>
                <a:latin typeface="Arial"/>
                <a:ea typeface="宋体"/>
              </a:rPr>
              <a:t>cooperated</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with Peking</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Univ. Shenzhen</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Graduate</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school</a:t>
            </a:r>
            <a:r>
              <a:rPr lang="zh-CN" altLang="en-US" sz="2000" b="1" kern="0" dirty="0">
                <a:solidFill>
                  <a:srgbClr val="000000"/>
                </a:solidFill>
                <a:latin typeface="Arial"/>
                <a:ea typeface="宋体"/>
              </a:rPr>
              <a:t>  </a:t>
            </a:r>
            <a:r>
              <a:rPr lang="en-US" altLang="zh-CN" sz="2000" b="1" kern="0" dirty="0">
                <a:solidFill>
                  <a:srgbClr val="000000"/>
                </a:solidFill>
                <a:latin typeface="Arial"/>
                <a:ea typeface="宋体"/>
              </a:rPr>
              <a:t>(Shenzhen)</a:t>
            </a:r>
          </a:p>
          <a:p>
            <a:pPr marL="525462" indent="-342900">
              <a:buClr>
                <a:srgbClr val="000000"/>
              </a:buClr>
              <a:buFont typeface="Wingdings" pitchFamily="2" charset="2"/>
              <a:buChar char="l"/>
              <a:defRPr/>
            </a:pPr>
            <a:endParaRPr lang="en-US" altLang="zh-CN" sz="2000" b="1" kern="0" dirty="0">
              <a:solidFill>
                <a:srgbClr val="000000"/>
              </a:solidFill>
              <a:latin typeface="Arial"/>
              <a:ea typeface="宋体"/>
            </a:endParaRPr>
          </a:p>
          <a:p>
            <a:pPr marL="182562">
              <a:buClr>
                <a:srgbClr val="000000"/>
              </a:buClr>
              <a:defRPr/>
            </a:pPr>
            <a:r>
              <a:rPr lang="en-US" altLang="zh-CN" sz="2800" b="1" kern="0" dirty="0">
                <a:solidFill>
                  <a:srgbClr val="FF0000"/>
                </a:solidFill>
                <a:latin typeface="Arial"/>
                <a:ea typeface="宋体"/>
              </a:rPr>
              <a:t>Guangdong Province Government Donation: </a:t>
            </a:r>
          </a:p>
          <a:p>
            <a:pPr marL="525462" indent="-342900" algn="l" eaLnBrk="0" hangingPunct="0">
              <a:buClr>
                <a:srgbClr val="000000"/>
              </a:buClr>
              <a:buFont typeface="Wingdings" pitchFamily="2" charset="2"/>
              <a:buChar char="l"/>
              <a:defRPr/>
            </a:pPr>
            <a:r>
              <a:rPr kumimoji="1" lang="en-US" altLang="zh-CN" sz="2000" b="1" dirty="0">
                <a:solidFill>
                  <a:srgbClr val="2433F8"/>
                </a:solidFill>
                <a:effectLst>
                  <a:outerShdw blurRad="38100" dist="38100" dir="2700000" algn="tl">
                    <a:srgbClr val="C0C0C0"/>
                  </a:outerShdw>
                </a:effectLst>
                <a:latin typeface="微软雅黑" pitchFamily="34" charset="-122"/>
                <a:ea typeface="微软雅黑" pitchFamily="34" charset="-122"/>
              </a:rPr>
              <a:t>Very small angle neutron scattering</a:t>
            </a:r>
          </a:p>
          <a:p>
            <a:pPr marL="525462" indent="-342900">
              <a:buClr>
                <a:srgbClr val="000000"/>
              </a:buClr>
              <a:buFont typeface="Wingdings" pitchFamily="2" charset="2"/>
              <a:buChar char="l"/>
              <a:defRPr/>
            </a:pPr>
            <a:r>
              <a:rPr kumimoji="1" lang="en-US" altLang="zh-CN" sz="2000" b="1" dirty="0">
                <a:solidFill>
                  <a:srgbClr val="2433F8"/>
                </a:solidFill>
                <a:effectLst>
                  <a:outerShdw blurRad="38100" dist="38100" dir="2700000" algn="tl">
                    <a:srgbClr val="C0C0C0"/>
                  </a:outerShdw>
                </a:effectLst>
                <a:latin typeface="微软雅黑" pitchFamily="34" charset="-122"/>
                <a:ea typeface="微软雅黑" pitchFamily="34" charset="-122"/>
              </a:rPr>
              <a:t>Energy resolved neutron imaging</a:t>
            </a:r>
            <a:endParaRPr kumimoji="1" lang="zh-CN" altLang="en-US" sz="2000" b="1" dirty="0">
              <a:solidFill>
                <a:srgbClr val="2433F8"/>
              </a:solidFill>
              <a:effectLst>
                <a:outerShdw blurRad="38100" dist="38100" dir="2700000" algn="tl">
                  <a:srgbClr val="C0C0C0"/>
                </a:outerShdw>
              </a:effectLst>
              <a:latin typeface="微软雅黑" pitchFamily="34" charset="-122"/>
              <a:ea typeface="微软雅黑" pitchFamily="34" charset="-122"/>
            </a:endParaRPr>
          </a:p>
          <a:p>
            <a:pPr marL="639762" indent="-457200" algn="l" eaLnBrk="0" hangingPunct="0">
              <a:buClr>
                <a:srgbClr val="000000"/>
              </a:buClr>
              <a:buFont typeface="+mj-lt"/>
              <a:buAutoNum type="arabicPeriod"/>
              <a:defRPr/>
            </a:pPr>
            <a:endParaRPr lang="zh-CN" altLang="en-US" sz="2000" b="1" kern="0" dirty="0">
              <a:solidFill>
                <a:srgbClr val="4D5E68"/>
              </a:solidFill>
              <a:latin typeface="Arial"/>
              <a:ea typeface="宋体"/>
            </a:endParaRPr>
          </a:p>
          <a:p>
            <a:pPr marL="914400" lvl="1" indent="-457200" algn="l" eaLnBrk="0" hangingPunct="0">
              <a:buClr>
                <a:srgbClr val="000000"/>
              </a:buClr>
              <a:buFont typeface="+mj-lt"/>
              <a:buAutoNum type="arabicPeriod"/>
              <a:defRPr/>
            </a:pPr>
            <a:endParaRPr lang="en-US" altLang="zh-CN" sz="2000" kern="0" dirty="0">
              <a:solidFill>
                <a:srgbClr val="4D5E68"/>
              </a:solidFill>
              <a:latin typeface="Arial"/>
              <a:ea typeface="宋体"/>
            </a:endParaRPr>
          </a:p>
        </p:txBody>
      </p:sp>
    </p:spTree>
    <p:extLst>
      <p:ext uri="{BB962C8B-B14F-4D97-AF65-F5344CB8AC3E}">
        <p14:creationId xmlns:p14="http://schemas.microsoft.com/office/powerpoint/2010/main" val="3831302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47</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Cooperation</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Instruments</a:t>
            </a:r>
          </a:p>
        </p:txBody>
      </p:sp>
      <p:pic>
        <p:nvPicPr>
          <p:cNvPr id="10" name="图片 9">
            <a:extLst>
              <a:ext uri="{FF2B5EF4-FFF2-40B4-BE49-F238E27FC236}">
                <a16:creationId xmlns:a16="http://schemas.microsoft.com/office/drawing/2014/main" id="{BCED6BAF-FDB7-3D4C-BF11-1C9D4D21F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36612"/>
            <a:ext cx="6769992" cy="6021387"/>
          </a:xfrm>
          <a:prstGeom prst="rect">
            <a:avLst/>
          </a:prstGeom>
        </p:spPr>
      </p:pic>
      <p:sp>
        <p:nvSpPr>
          <p:cNvPr id="14" name="矩形 8">
            <a:extLst>
              <a:ext uri="{FF2B5EF4-FFF2-40B4-BE49-F238E27FC236}">
                <a16:creationId xmlns:a16="http://schemas.microsoft.com/office/drawing/2014/main" id="{F856EB65-6C3A-7945-BCED-B8EAFCECA00A}"/>
              </a:ext>
            </a:extLst>
          </p:cNvPr>
          <p:cNvSpPr>
            <a:spLocks noChangeArrowheads="1"/>
          </p:cNvSpPr>
          <p:nvPr/>
        </p:nvSpPr>
        <p:spPr bwMode="auto">
          <a:xfrm>
            <a:off x="2123728" y="4582760"/>
            <a:ext cx="7298773"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spcAft>
                <a:spcPts val="600"/>
              </a:spcAft>
              <a:buClr>
                <a:srgbClr val="000000"/>
              </a:buClr>
              <a:defRPr/>
            </a:pPr>
            <a:r>
              <a:rPr lang="en-US" altLang="zh-CN" sz="2000" dirty="0">
                <a:solidFill>
                  <a:srgbClr val="0432FF"/>
                </a:solidFill>
              </a:rPr>
              <a:t>BL16:</a:t>
            </a:r>
            <a:r>
              <a:rPr lang="zh-CN" altLang="en-US" sz="2000" dirty="0">
                <a:solidFill>
                  <a:srgbClr val="0432FF"/>
                </a:solidFill>
              </a:rPr>
              <a:t> </a:t>
            </a:r>
            <a:r>
              <a:rPr lang="en-US" altLang="zh-CN" sz="2000" dirty="0">
                <a:solidFill>
                  <a:srgbClr val="0432FF"/>
                </a:solidFill>
              </a:rPr>
              <a:t>Multiple Physics Instrument</a:t>
            </a:r>
          </a:p>
          <a:p>
            <a:pPr marL="0" indent="0">
              <a:spcAft>
                <a:spcPts val="600"/>
              </a:spcAft>
              <a:buClr>
                <a:srgbClr val="000000"/>
              </a:buClr>
              <a:defRPr/>
            </a:pPr>
            <a:r>
              <a:rPr lang="en-US" altLang="zh-CN" sz="2000" dirty="0">
                <a:solidFill>
                  <a:srgbClr val="0432FF"/>
                </a:solidFill>
              </a:rPr>
              <a:t>BL08:</a:t>
            </a:r>
            <a:r>
              <a:rPr lang="zh-CN" altLang="en-US" sz="2000" dirty="0">
                <a:solidFill>
                  <a:srgbClr val="0432FF"/>
                </a:solidFill>
              </a:rPr>
              <a:t> </a:t>
            </a:r>
            <a:r>
              <a:rPr lang="en-US" altLang="zh-CN" sz="2000" dirty="0">
                <a:solidFill>
                  <a:srgbClr val="0432FF"/>
                </a:solidFill>
              </a:rPr>
              <a:t>Engineering Diffractometer </a:t>
            </a:r>
          </a:p>
          <a:p>
            <a:pPr marL="0" indent="0">
              <a:spcAft>
                <a:spcPts val="600"/>
              </a:spcAft>
              <a:buClr>
                <a:srgbClr val="000000"/>
              </a:buClr>
              <a:defRPr/>
            </a:pPr>
            <a:r>
              <a:rPr lang="en-US" altLang="zh-CN" sz="2000" dirty="0">
                <a:solidFill>
                  <a:srgbClr val="0432FF"/>
                </a:solidFill>
              </a:rPr>
              <a:t>BL11:</a:t>
            </a:r>
            <a:r>
              <a:rPr lang="zh-CN" altLang="en-US" sz="2000" dirty="0">
                <a:solidFill>
                  <a:srgbClr val="0432FF"/>
                </a:solidFill>
              </a:rPr>
              <a:t> </a:t>
            </a:r>
            <a:r>
              <a:rPr lang="en-US" altLang="zh-CN" sz="2000" dirty="0">
                <a:solidFill>
                  <a:srgbClr val="0432FF"/>
                </a:solidFill>
              </a:rPr>
              <a:t>Atmosphere Neutron Irradiation</a:t>
            </a:r>
          </a:p>
          <a:p>
            <a:pPr marL="0" indent="0">
              <a:spcAft>
                <a:spcPts val="600"/>
              </a:spcAft>
              <a:buClr>
                <a:srgbClr val="000000"/>
              </a:buClr>
              <a:defRPr/>
            </a:pPr>
            <a:r>
              <a:rPr lang="en-US" altLang="zh-CN" sz="2000" dirty="0">
                <a:solidFill>
                  <a:srgbClr val="0432FF"/>
                </a:solidFill>
              </a:rPr>
              <a:t>BL05:</a:t>
            </a:r>
            <a:r>
              <a:rPr lang="zh-CN" altLang="en-US" sz="2000" dirty="0">
                <a:solidFill>
                  <a:srgbClr val="0432FF"/>
                </a:solidFill>
              </a:rPr>
              <a:t> </a:t>
            </a:r>
            <a:r>
              <a:rPr lang="en-US" altLang="zh-CN" sz="2000" dirty="0">
                <a:solidFill>
                  <a:srgbClr val="0432FF"/>
                </a:solidFill>
              </a:rPr>
              <a:t>High</a:t>
            </a:r>
            <a:r>
              <a:rPr lang="zh-CN" altLang="en-US" sz="2000" dirty="0">
                <a:solidFill>
                  <a:srgbClr val="0432FF"/>
                </a:solidFill>
              </a:rPr>
              <a:t> </a:t>
            </a:r>
            <a:r>
              <a:rPr lang="en-US" altLang="zh-CN" sz="2000" dirty="0">
                <a:solidFill>
                  <a:srgbClr val="0432FF"/>
                </a:solidFill>
              </a:rPr>
              <a:t>energy</a:t>
            </a:r>
            <a:r>
              <a:rPr lang="zh-CN" altLang="en-US" sz="2000" dirty="0">
                <a:solidFill>
                  <a:srgbClr val="0432FF"/>
                </a:solidFill>
              </a:rPr>
              <a:t> </a:t>
            </a:r>
            <a:r>
              <a:rPr lang="en-US" altLang="zh-CN" sz="2000" dirty="0">
                <a:solidFill>
                  <a:srgbClr val="0432FF"/>
                </a:solidFill>
              </a:rPr>
              <a:t>chopper</a:t>
            </a:r>
            <a:r>
              <a:rPr lang="zh-CN" altLang="en-US" sz="2000" dirty="0">
                <a:solidFill>
                  <a:srgbClr val="0432FF"/>
                </a:solidFill>
              </a:rPr>
              <a:t> </a:t>
            </a:r>
            <a:r>
              <a:rPr lang="en-US" altLang="zh-CN" sz="2000" dirty="0">
                <a:solidFill>
                  <a:srgbClr val="0432FF"/>
                </a:solidFill>
              </a:rPr>
              <a:t>spectrometer</a:t>
            </a:r>
          </a:p>
          <a:p>
            <a:pPr marL="0" indent="0">
              <a:spcAft>
                <a:spcPts val="600"/>
              </a:spcAft>
              <a:buClr>
                <a:srgbClr val="000000"/>
              </a:buClr>
              <a:defRPr/>
            </a:pPr>
            <a:r>
              <a:rPr lang="en-US" altLang="zh-CN" sz="2000" dirty="0">
                <a:solidFill>
                  <a:srgbClr val="0432FF"/>
                </a:solidFill>
              </a:rPr>
              <a:t>BL15:</a:t>
            </a:r>
            <a:r>
              <a:rPr lang="zh-CN" altLang="en-US" sz="2000" dirty="0">
                <a:solidFill>
                  <a:srgbClr val="0432FF"/>
                </a:solidFill>
              </a:rPr>
              <a:t> </a:t>
            </a:r>
            <a:r>
              <a:rPr lang="en-US" altLang="zh-CN" sz="2000" dirty="0">
                <a:solidFill>
                  <a:srgbClr val="0432FF"/>
                </a:solidFill>
              </a:rPr>
              <a:t>High Pressure Diffractometer </a:t>
            </a:r>
          </a:p>
          <a:p>
            <a:pPr marL="0" indent="0">
              <a:spcAft>
                <a:spcPts val="600"/>
              </a:spcAft>
              <a:buClr>
                <a:srgbClr val="000000"/>
              </a:buClr>
              <a:defRPr/>
            </a:pPr>
            <a:r>
              <a:rPr lang="en-US" altLang="zh-CN" sz="2000" dirty="0">
                <a:solidFill>
                  <a:srgbClr val="0432FF"/>
                </a:solidFill>
              </a:rPr>
              <a:t>BL09:</a:t>
            </a:r>
            <a:r>
              <a:rPr lang="zh-CN" altLang="en-US" sz="2000" dirty="0">
                <a:solidFill>
                  <a:srgbClr val="0432FF"/>
                </a:solidFill>
              </a:rPr>
              <a:t> </a:t>
            </a:r>
            <a:r>
              <a:rPr lang="en-US" altLang="zh-CN" sz="2000" dirty="0">
                <a:solidFill>
                  <a:srgbClr val="0432FF"/>
                </a:solidFill>
              </a:rPr>
              <a:t>High resolution Diffractometer</a:t>
            </a:r>
          </a:p>
          <a:p>
            <a:pPr marL="0" indent="0">
              <a:spcAft>
                <a:spcPts val="600"/>
              </a:spcAft>
              <a:buClr>
                <a:srgbClr val="000000"/>
              </a:buClr>
              <a:defRPr/>
            </a:pPr>
            <a:endParaRPr lang="en-US" altLang="zh-CN" sz="2000" dirty="0">
              <a:solidFill>
                <a:srgbClr val="0432FF"/>
              </a:solidFill>
            </a:endParaRPr>
          </a:p>
          <a:p>
            <a:pPr>
              <a:spcAft>
                <a:spcPts val="600"/>
              </a:spcAft>
              <a:buClr>
                <a:srgbClr val="000000"/>
              </a:buClr>
              <a:buFont typeface="Wingdings" pitchFamily="2" charset="2"/>
              <a:buChar char="l"/>
            </a:pPr>
            <a:endParaRPr lang="en-US" altLang="zh-CN" sz="2000" b="1" dirty="0">
              <a:solidFill>
                <a:srgbClr val="005CE7"/>
              </a:solidFill>
            </a:endParaRPr>
          </a:p>
        </p:txBody>
      </p:sp>
      <p:sp>
        <p:nvSpPr>
          <p:cNvPr id="2" name="文本框 1">
            <a:extLst>
              <a:ext uri="{FF2B5EF4-FFF2-40B4-BE49-F238E27FC236}">
                <a16:creationId xmlns:a16="http://schemas.microsoft.com/office/drawing/2014/main" id="{CA6AB3E0-F14D-4F4B-B55C-8A90DC041CEC}"/>
              </a:ext>
            </a:extLst>
          </p:cNvPr>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itchFamily="18" charset="0"/>
              <a:ea typeface="微软雅黑" panose="020B0503020204020204" pitchFamily="34" charset="-122"/>
              <a:cs typeface="Times New Roman" pitchFamily="18" charset="0"/>
            </a:endParaRPr>
          </a:p>
        </p:txBody>
      </p:sp>
      <p:sp>
        <p:nvSpPr>
          <p:cNvPr id="11" name="矩形 8">
            <a:extLst>
              <a:ext uri="{FF2B5EF4-FFF2-40B4-BE49-F238E27FC236}">
                <a16:creationId xmlns:a16="http://schemas.microsoft.com/office/drawing/2014/main" id="{132E3DE1-395E-6B4B-84C5-296A3354962C}"/>
              </a:ext>
            </a:extLst>
          </p:cNvPr>
          <p:cNvSpPr>
            <a:spLocks noChangeArrowheads="1"/>
          </p:cNvSpPr>
          <p:nvPr/>
        </p:nvSpPr>
        <p:spPr bwMode="auto">
          <a:xfrm>
            <a:off x="4472012" y="2750949"/>
            <a:ext cx="7298773"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spcAft>
                <a:spcPts val="600"/>
              </a:spcAft>
              <a:buClr>
                <a:srgbClr val="000000"/>
              </a:buClr>
              <a:defRPr/>
            </a:pPr>
            <a:r>
              <a:rPr lang="en-US" altLang="zh-CN" sz="2000" dirty="0">
                <a:solidFill>
                  <a:schemeClr val="tx1">
                    <a:lumMod val="50000"/>
                    <a:lumOff val="50000"/>
                  </a:schemeClr>
                </a:solidFill>
              </a:rPr>
              <a:t>BL14:</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Very small angle neutron scattering</a:t>
            </a:r>
          </a:p>
          <a:p>
            <a:pPr marL="0" indent="0">
              <a:spcAft>
                <a:spcPts val="600"/>
              </a:spcAft>
              <a:buClr>
                <a:srgbClr val="000000"/>
              </a:buClr>
              <a:defRPr/>
            </a:pPr>
            <a:r>
              <a:rPr lang="en-US" altLang="zh-CN" sz="2000" dirty="0">
                <a:solidFill>
                  <a:schemeClr val="tx1">
                    <a:lumMod val="50000"/>
                    <a:lumOff val="50000"/>
                  </a:schemeClr>
                </a:solidFill>
              </a:rPr>
              <a:t>BL13:</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Energy resolved neutron imaging</a:t>
            </a:r>
            <a:endParaRPr lang="zh-CN" altLang="en-US" sz="2000" dirty="0">
              <a:solidFill>
                <a:schemeClr val="tx1">
                  <a:lumMod val="50000"/>
                  <a:lumOff val="50000"/>
                </a:schemeClr>
              </a:solidFill>
            </a:endParaRPr>
          </a:p>
          <a:p>
            <a:pPr marL="0" indent="0">
              <a:spcAft>
                <a:spcPts val="600"/>
              </a:spcAft>
              <a:buClr>
                <a:srgbClr val="000000"/>
              </a:buClr>
              <a:defRPr/>
            </a:pPr>
            <a:endParaRPr lang="en-US" altLang="zh-CN" sz="2000" dirty="0">
              <a:solidFill>
                <a:srgbClr val="0432FF"/>
              </a:solidFill>
            </a:endParaRPr>
          </a:p>
          <a:p>
            <a:pPr>
              <a:spcAft>
                <a:spcPts val="600"/>
              </a:spcAft>
              <a:buClr>
                <a:srgbClr val="000000"/>
              </a:buClr>
              <a:buFont typeface="Wingdings" pitchFamily="2" charset="2"/>
              <a:buChar char="l"/>
            </a:pPr>
            <a:endParaRPr lang="en-US" altLang="zh-CN" sz="2000" b="1" dirty="0">
              <a:solidFill>
                <a:srgbClr val="005CE7"/>
              </a:solidFill>
            </a:endParaRPr>
          </a:p>
        </p:txBody>
      </p:sp>
    </p:spTree>
    <p:extLst>
      <p:ext uri="{BB962C8B-B14F-4D97-AF65-F5344CB8AC3E}">
        <p14:creationId xmlns:p14="http://schemas.microsoft.com/office/powerpoint/2010/main" val="4204902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48</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3200" b="1" dirty="0">
                <a:solidFill>
                  <a:srgbClr val="0432FF"/>
                </a:solidFill>
                <a:latin typeface="Arial" pitchFamily="34" charset="0"/>
                <a:ea typeface="宋体" pitchFamily="2" charset="-122"/>
                <a:cs typeface="+mn-cs"/>
              </a:rPr>
              <a:t>CSNS</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Phase</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II</a:t>
            </a:r>
          </a:p>
        </p:txBody>
      </p:sp>
      <p:graphicFrame>
        <p:nvGraphicFramePr>
          <p:cNvPr id="10" name="表格 9">
            <a:extLst>
              <a:ext uri="{FF2B5EF4-FFF2-40B4-BE49-F238E27FC236}">
                <a16:creationId xmlns:a16="http://schemas.microsoft.com/office/drawing/2014/main" id="{6D2FFB83-9307-AC4A-8C11-339063760CDA}"/>
              </a:ext>
            </a:extLst>
          </p:cNvPr>
          <p:cNvGraphicFramePr>
            <a:graphicFrameLocks noGrp="1"/>
          </p:cNvGraphicFramePr>
          <p:nvPr>
            <p:extLst>
              <p:ext uri="{D42A27DB-BD31-4B8C-83A1-F6EECF244321}">
                <p14:modId xmlns:p14="http://schemas.microsoft.com/office/powerpoint/2010/main" val="1625061758"/>
              </p:ext>
            </p:extLst>
          </p:nvPr>
        </p:nvGraphicFramePr>
        <p:xfrm>
          <a:off x="99127" y="851892"/>
          <a:ext cx="8964488" cy="3225180"/>
        </p:xfrm>
        <a:graphic>
          <a:graphicData uri="http://schemas.openxmlformats.org/drawingml/2006/table">
            <a:tbl>
              <a:tblPr firstRow="1" bandRow="1">
                <a:tableStyleId>{5C22544A-7EE6-4342-B048-85BDC9FD1C3A}</a:tableStyleId>
              </a:tblPr>
              <a:tblGrid>
                <a:gridCol w="1532393">
                  <a:extLst>
                    <a:ext uri="{9D8B030D-6E8A-4147-A177-3AD203B41FA5}">
                      <a16:colId xmlns:a16="http://schemas.microsoft.com/office/drawing/2014/main" val="20000"/>
                    </a:ext>
                  </a:extLst>
                </a:gridCol>
                <a:gridCol w="1762249">
                  <a:extLst>
                    <a:ext uri="{9D8B030D-6E8A-4147-A177-3AD203B41FA5}">
                      <a16:colId xmlns:a16="http://schemas.microsoft.com/office/drawing/2014/main" val="20001"/>
                    </a:ext>
                  </a:extLst>
                </a:gridCol>
                <a:gridCol w="1532391">
                  <a:extLst>
                    <a:ext uri="{9D8B030D-6E8A-4147-A177-3AD203B41FA5}">
                      <a16:colId xmlns:a16="http://schemas.microsoft.com/office/drawing/2014/main" val="20002"/>
                    </a:ext>
                  </a:extLst>
                </a:gridCol>
                <a:gridCol w="2298586">
                  <a:extLst>
                    <a:ext uri="{9D8B030D-6E8A-4147-A177-3AD203B41FA5}">
                      <a16:colId xmlns:a16="http://schemas.microsoft.com/office/drawing/2014/main" val="20003"/>
                    </a:ext>
                  </a:extLst>
                </a:gridCol>
                <a:gridCol w="1838869">
                  <a:extLst>
                    <a:ext uri="{9D8B030D-6E8A-4147-A177-3AD203B41FA5}">
                      <a16:colId xmlns:a16="http://schemas.microsoft.com/office/drawing/2014/main" val="20004"/>
                    </a:ext>
                  </a:extLst>
                </a:gridCol>
              </a:tblGrid>
              <a:tr h="806239">
                <a:tc>
                  <a:txBody>
                    <a:bodyPr/>
                    <a:lstStyle/>
                    <a:p>
                      <a:r>
                        <a:rPr lang="en-US" altLang="zh-CN" sz="2400" dirty="0">
                          <a:solidFill>
                            <a:srgbClr val="071F65"/>
                          </a:solidFill>
                        </a:rPr>
                        <a:t>Facility</a:t>
                      </a:r>
                      <a:endParaRPr lang="zh-CN" altLang="en-US" sz="2400" dirty="0">
                        <a:solidFill>
                          <a:srgbClr val="071F65"/>
                        </a:solidFill>
                      </a:endParaRPr>
                    </a:p>
                  </a:txBody>
                  <a:tcPr/>
                </a:tc>
                <a:tc>
                  <a:txBody>
                    <a:bodyPr/>
                    <a:lstStyle/>
                    <a:p>
                      <a:r>
                        <a:rPr lang="en-US" altLang="zh-CN" sz="2400" dirty="0">
                          <a:solidFill>
                            <a:srgbClr val="071F65"/>
                          </a:solidFill>
                        </a:rPr>
                        <a:t>Beam</a:t>
                      </a:r>
                      <a:r>
                        <a:rPr lang="en-US" altLang="zh-CN" sz="2400" baseline="0" dirty="0">
                          <a:solidFill>
                            <a:srgbClr val="071F65"/>
                          </a:solidFill>
                        </a:rPr>
                        <a:t> power</a:t>
                      </a:r>
                      <a:endParaRPr lang="zh-CN" altLang="en-US" sz="2400" dirty="0">
                        <a:solidFill>
                          <a:srgbClr val="071F65"/>
                        </a:solidFill>
                      </a:endParaRPr>
                    </a:p>
                  </a:txBody>
                  <a:tcPr/>
                </a:tc>
                <a:tc>
                  <a:txBody>
                    <a:bodyPr/>
                    <a:lstStyle/>
                    <a:p>
                      <a:r>
                        <a:rPr lang="en-US" altLang="zh-CN" sz="2400" dirty="0">
                          <a:solidFill>
                            <a:srgbClr val="071F65"/>
                          </a:solidFill>
                        </a:rPr>
                        <a:t>Upgrade</a:t>
                      </a:r>
                      <a:r>
                        <a:rPr lang="en-US" altLang="zh-CN" sz="2400" baseline="0" dirty="0">
                          <a:solidFill>
                            <a:srgbClr val="071F65"/>
                          </a:solidFill>
                        </a:rPr>
                        <a:t> plan</a:t>
                      </a:r>
                      <a:endParaRPr lang="zh-CN" altLang="en-US" sz="2400" dirty="0">
                        <a:solidFill>
                          <a:srgbClr val="071F65"/>
                        </a:solidFill>
                      </a:endParaRPr>
                    </a:p>
                  </a:txBody>
                  <a:tcPr/>
                </a:tc>
                <a:tc>
                  <a:txBody>
                    <a:bodyPr/>
                    <a:lstStyle/>
                    <a:p>
                      <a:r>
                        <a:rPr lang="en-US" altLang="zh-CN" sz="2400" dirty="0">
                          <a:solidFill>
                            <a:srgbClr val="071F65"/>
                          </a:solidFill>
                        </a:rPr>
                        <a:t>Number</a:t>
                      </a:r>
                      <a:r>
                        <a:rPr lang="en-US" altLang="zh-CN" sz="2400" baseline="0" dirty="0">
                          <a:solidFill>
                            <a:srgbClr val="071F65"/>
                          </a:solidFill>
                        </a:rPr>
                        <a:t> of spectrometers</a:t>
                      </a:r>
                      <a:endParaRPr lang="zh-CN" altLang="en-US" sz="2400" dirty="0">
                        <a:solidFill>
                          <a:srgbClr val="071F65"/>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dirty="0">
                          <a:solidFill>
                            <a:srgbClr val="071F65"/>
                          </a:solidFill>
                        </a:rPr>
                        <a:t>Number of targets</a:t>
                      </a:r>
                      <a:endParaRPr lang="zh-CN" altLang="en-US" sz="2400" dirty="0">
                        <a:solidFill>
                          <a:srgbClr val="071F65"/>
                        </a:solidFill>
                      </a:endParaRPr>
                    </a:p>
                  </a:txBody>
                  <a:tcPr/>
                </a:tc>
                <a:extLst>
                  <a:ext uri="{0D108BD9-81ED-4DB2-BD59-A6C34878D82A}">
                    <a16:rowId xmlns:a16="http://schemas.microsoft.com/office/drawing/2014/main" val="10000"/>
                  </a:ext>
                </a:extLst>
              </a:tr>
              <a:tr h="600555">
                <a:tc>
                  <a:txBody>
                    <a:bodyPr/>
                    <a:lstStyle/>
                    <a:p>
                      <a:r>
                        <a:rPr lang="en-US" altLang="zh-CN" sz="2800" dirty="0"/>
                        <a:t>SNS</a:t>
                      </a:r>
                      <a:endParaRPr lang="zh-CN" altLang="en-US" sz="2800" dirty="0"/>
                    </a:p>
                  </a:txBody>
                  <a:tcPr/>
                </a:tc>
                <a:tc>
                  <a:txBody>
                    <a:bodyPr/>
                    <a:lstStyle/>
                    <a:p>
                      <a:r>
                        <a:rPr lang="en-US" altLang="zh-CN" sz="2800" dirty="0"/>
                        <a:t>1 MW</a:t>
                      </a:r>
                      <a:endParaRPr lang="zh-CN" altLang="en-US" sz="2800" dirty="0"/>
                    </a:p>
                  </a:txBody>
                  <a:tcPr/>
                </a:tc>
                <a:tc>
                  <a:txBody>
                    <a:bodyPr/>
                    <a:lstStyle/>
                    <a:p>
                      <a:r>
                        <a:rPr lang="en-US" altLang="zh-CN" sz="2800" dirty="0"/>
                        <a:t>2.8 MW</a:t>
                      </a:r>
                      <a:endParaRPr lang="zh-CN" altLang="en-US" sz="2800" dirty="0"/>
                    </a:p>
                  </a:txBody>
                  <a:tcPr/>
                </a:tc>
                <a:tc>
                  <a:txBody>
                    <a:bodyPr/>
                    <a:lstStyle/>
                    <a:p>
                      <a:r>
                        <a:rPr lang="en-US" altLang="zh-CN" sz="2800" dirty="0"/>
                        <a:t>18</a:t>
                      </a:r>
                      <a:r>
                        <a:rPr lang="en-US" altLang="zh-CN" sz="2800" dirty="0">
                          <a:solidFill>
                            <a:srgbClr val="0066FF"/>
                          </a:solidFill>
                        </a:rPr>
                        <a:t>+5</a:t>
                      </a:r>
                      <a:endParaRPr lang="zh-CN" altLang="en-US" sz="2800" dirty="0">
                        <a:solidFill>
                          <a:srgbClr val="0066FF"/>
                        </a:solidFill>
                      </a:endParaRPr>
                    </a:p>
                  </a:txBody>
                  <a:tcPr/>
                </a:tc>
                <a:tc>
                  <a:txBody>
                    <a:bodyPr/>
                    <a:lstStyle/>
                    <a:p>
                      <a:r>
                        <a:rPr lang="en-US" altLang="zh-CN" sz="2800" dirty="0"/>
                        <a:t>1+1 (CD2)</a:t>
                      </a:r>
                      <a:endParaRPr lang="zh-CN" altLang="en-US" sz="2800" dirty="0"/>
                    </a:p>
                  </a:txBody>
                  <a:tcPr/>
                </a:tc>
                <a:extLst>
                  <a:ext uri="{0D108BD9-81ED-4DB2-BD59-A6C34878D82A}">
                    <a16:rowId xmlns:a16="http://schemas.microsoft.com/office/drawing/2014/main" val="10001"/>
                  </a:ext>
                </a:extLst>
              </a:tr>
              <a:tr h="600555">
                <a:tc>
                  <a:txBody>
                    <a:bodyPr/>
                    <a:lstStyle/>
                    <a:p>
                      <a:r>
                        <a:rPr lang="en-US" altLang="zh-CN" sz="2800" dirty="0"/>
                        <a:t>J-PARC</a:t>
                      </a:r>
                      <a:endParaRPr lang="zh-CN" altLang="en-US" sz="2800" dirty="0"/>
                    </a:p>
                  </a:txBody>
                  <a:tcPr/>
                </a:tc>
                <a:tc>
                  <a:txBody>
                    <a:bodyPr/>
                    <a:lstStyle/>
                    <a:p>
                      <a:r>
                        <a:rPr lang="en-US" altLang="zh-CN" sz="2800" dirty="0"/>
                        <a:t>1 MW</a:t>
                      </a:r>
                      <a:endParaRPr lang="zh-CN" altLang="en-US" sz="2800" dirty="0"/>
                    </a:p>
                  </a:txBody>
                  <a:tcPr/>
                </a:tc>
                <a:tc>
                  <a:txBody>
                    <a:bodyPr/>
                    <a:lstStyle/>
                    <a:p>
                      <a:r>
                        <a:rPr lang="en-US" altLang="zh-CN" sz="2800" dirty="0"/>
                        <a:t>1.5 MW</a:t>
                      </a:r>
                      <a:endParaRPr lang="zh-CN" altLang="en-US" sz="2800" dirty="0"/>
                    </a:p>
                  </a:txBody>
                  <a:tcPr/>
                </a:tc>
                <a:tc>
                  <a:txBody>
                    <a:bodyPr/>
                    <a:lstStyle/>
                    <a:p>
                      <a:r>
                        <a:rPr lang="en-US" altLang="zh-CN" sz="2800" dirty="0"/>
                        <a:t>18</a:t>
                      </a:r>
                      <a:endParaRPr lang="zh-CN" altLang="en-US" sz="2800" dirty="0"/>
                    </a:p>
                  </a:txBody>
                  <a:tcPr/>
                </a:tc>
                <a:tc>
                  <a:txBody>
                    <a:bodyPr/>
                    <a:lstStyle/>
                    <a:p>
                      <a:r>
                        <a:rPr lang="en-US" altLang="zh-CN" sz="2800" dirty="0"/>
                        <a:t>1+1 (plan)</a:t>
                      </a:r>
                      <a:endParaRPr lang="zh-CN" altLang="en-US" sz="2800" dirty="0"/>
                    </a:p>
                  </a:txBody>
                  <a:tcPr/>
                </a:tc>
                <a:extLst>
                  <a:ext uri="{0D108BD9-81ED-4DB2-BD59-A6C34878D82A}">
                    <a16:rowId xmlns:a16="http://schemas.microsoft.com/office/drawing/2014/main" val="10002"/>
                  </a:ext>
                </a:extLst>
              </a:tr>
              <a:tr h="600555">
                <a:tc>
                  <a:txBody>
                    <a:bodyPr/>
                    <a:lstStyle/>
                    <a:p>
                      <a:r>
                        <a:rPr lang="en-US" altLang="zh-CN" sz="2800" dirty="0"/>
                        <a:t>ISIS</a:t>
                      </a:r>
                      <a:endParaRPr lang="zh-CN" altLang="en-US" sz="2800" dirty="0"/>
                    </a:p>
                  </a:txBody>
                  <a:tcPr/>
                </a:tc>
                <a:tc>
                  <a:txBody>
                    <a:bodyPr/>
                    <a:lstStyle/>
                    <a:p>
                      <a:r>
                        <a:rPr lang="en-US" altLang="zh-CN" sz="2800" dirty="0"/>
                        <a:t>200 kW</a:t>
                      </a:r>
                      <a:endParaRPr lang="zh-CN" altLang="en-US" sz="2800" dirty="0"/>
                    </a:p>
                  </a:txBody>
                  <a:tcPr/>
                </a:tc>
                <a:tc>
                  <a:txBody>
                    <a:bodyPr/>
                    <a:lstStyle/>
                    <a:p>
                      <a:endParaRPr lang="zh-CN" altLang="en-US" sz="2800" dirty="0"/>
                    </a:p>
                  </a:txBody>
                  <a:tcPr/>
                </a:tc>
                <a:tc>
                  <a:txBody>
                    <a:bodyPr/>
                    <a:lstStyle/>
                    <a:p>
                      <a:r>
                        <a:rPr lang="en-US" altLang="zh-CN" sz="2800" dirty="0"/>
                        <a:t>20</a:t>
                      </a:r>
                      <a:r>
                        <a:rPr lang="en-US" altLang="zh-CN" sz="2800" dirty="0">
                          <a:solidFill>
                            <a:schemeClr val="accent2"/>
                          </a:solidFill>
                        </a:rPr>
                        <a:t>+18</a:t>
                      </a:r>
                      <a:endParaRPr lang="zh-CN" altLang="en-US" sz="2800" dirty="0">
                        <a:solidFill>
                          <a:schemeClr val="accent2"/>
                        </a:solidFill>
                      </a:endParaRPr>
                    </a:p>
                  </a:txBody>
                  <a:tcPr/>
                </a:tc>
                <a:tc>
                  <a:txBody>
                    <a:bodyPr/>
                    <a:lstStyle/>
                    <a:p>
                      <a:r>
                        <a:rPr lang="en-US" altLang="zh-CN" sz="2800" dirty="0"/>
                        <a:t>1+1</a:t>
                      </a:r>
                      <a:endParaRPr lang="zh-CN" altLang="en-US" sz="2800" dirty="0"/>
                    </a:p>
                  </a:txBody>
                  <a:tcPr/>
                </a:tc>
                <a:extLst>
                  <a:ext uri="{0D108BD9-81ED-4DB2-BD59-A6C34878D82A}">
                    <a16:rowId xmlns:a16="http://schemas.microsoft.com/office/drawing/2014/main" val="10003"/>
                  </a:ext>
                </a:extLst>
              </a:tr>
              <a:tr h="600555">
                <a:tc>
                  <a:txBody>
                    <a:bodyPr/>
                    <a:lstStyle/>
                    <a:p>
                      <a:r>
                        <a:rPr lang="en-US" altLang="zh-CN" sz="2800" dirty="0"/>
                        <a:t>CSNS</a:t>
                      </a:r>
                      <a:endParaRPr lang="zh-CN" altLang="en-US" sz="2800" dirty="0"/>
                    </a:p>
                  </a:txBody>
                  <a:tcPr/>
                </a:tc>
                <a:tc>
                  <a:txBody>
                    <a:bodyPr/>
                    <a:lstStyle/>
                    <a:p>
                      <a:r>
                        <a:rPr lang="en-US" altLang="zh-CN" sz="2800" dirty="0"/>
                        <a:t>100 kW</a:t>
                      </a:r>
                      <a:endParaRPr lang="zh-CN" altLang="en-US" sz="2800" dirty="0"/>
                    </a:p>
                  </a:txBody>
                  <a:tcPr/>
                </a:tc>
                <a:tc>
                  <a:txBody>
                    <a:bodyPr/>
                    <a:lstStyle/>
                    <a:p>
                      <a:r>
                        <a:rPr lang="en-US" altLang="zh-CN" sz="2800" dirty="0"/>
                        <a:t>500 kW+</a:t>
                      </a:r>
                      <a:endParaRPr lang="zh-CN" altLang="en-US" sz="2800" dirty="0"/>
                    </a:p>
                  </a:txBody>
                  <a:tcPr/>
                </a:tc>
                <a:tc>
                  <a:txBody>
                    <a:bodyPr/>
                    <a:lstStyle/>
                    <a:p>
                      <a:r>
                        <a:rPr lang="en-US" altLang="zh-CN" sz="2800" dirty="0"/>
                        <a:t>3</a:t>
                      </a:r>
                      <a:r>
                        <a:rPr lang="en-US" altLang="zh-CN" sz="2800" dirty="0">
                          <a:solidFill>
                            <a:srgbClr val="0066FF"/>
                          </a:solidFill>
                        </a:rPr>
                        <a:t>+17</a:t>
                      </a:r>
                      <a:endParaRPr lang="zh-CN" altLang="en-US" sz="2800" dirty="0">
                        <a:solidFill>
                          <a:srgbClr val="0066FF"/>
                        </a:solidFill>
                      </a:endParaRPr>
                    </a:p>
                  </a:txBody>
                  <a:tcPr/>
                </a:tc>
                <a:tc>
                  <a:txBody>
                    <a:bodyPr/>
                    <a:lstStyle/>
                    <a:p>
                      <a:r>
                        <a:rPr lang="en-US" altLang="zh-CN" sz="2800" dirty="0"/>
                        <a:t>1</a:t>
                      </a:r>
                      <a:endParaRPr lang="zh-CN" altLang="en-US" sz="2800" dirty="0"/>
                    </a:p>
                  </a:txBody>
                  <a:tcPr/>
                </a:tc>
                <a:extLst>
                  <a:ext uri="{0D108BD9-81ED-4DB2-BD59-A6C34878D82A}">
                    <a16:rowId xmlns:a16="http://schemas.microsoft.com/office/drawing/2014/main" val="10004"/>
                  </a:ext>
                </a:extLst>
              </a:tr>
            </a:tbl>
          </a:graphicData>
        </a:graphic>
      </p:graphicFrame>
      <p:sp>
        <p:nvSpPr>
          <p:cNvPr id="11" name="Rectangle 3">
            <a:extLst>
              <a:ext uri="{FF2B5EF4-FFF2-40B4-BE49-F238E27FC236}">
                <a16:creationId xmlns:a16="http://schemas.microsoft.com/office/drawing/2014/main" id="{3C84C890-25CD-1B45-8494-9B81066564F1}"/>
              </a:ext>
            </a:extLst>
          </p:cNvPr>
          <p:cNvSpPr txBox="1">
            <a:spLocks noChangeArrowheads="1"/>
          </p:cNvSpPr>
          <p:nvPr/>
        </p:nvSpPr>
        <p:spPr>
          <a:xfrm>
            <a:off x="280336" y="4031599"/>
            <a:ext cx="8971168" cy="25484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6738" indent="-457200">
              <a:lnSpc>
                <a:spcPct val="100000"/>
              </a:lnSpc>
              <a:buFont typeface="Wingdings" charset="2"/>
              <a:buChar char="²"/>
            </a:pPr>
            <a:r>
              <a:rPr lang="en-US" altLang="zh-CN" dirty="0">
                <a:latin typeface="Times New Roman"/>
                <a:cs typeface="Times New Roman"/>
              </a:rPr>
              <a:t>Construction of new instruments</a:t>
            </a:r>
            <a:r>
              <a:rPr lang="zh-CN" altLang="en-US" dirty="0">
                <a:latin typeface="Times New Roman"/>
                <a:cs typeface="Times New Roman"/>
              </a:rPr>
              <a:t> </a:t>
            </a:r>
            <a:r>
              <a:rPr lang="en-US" altLang="zh-CN" dirty="0" smtClean="0">
                <a:latin typeface="Times New Roman"/>
                <a:cs typeface="Times New Roman"/>
              </a:rPr>
              <a:t>(Neutron + Muon)</a:t>
            </a:r>
            <a:endParaRPr lang="en-US" altLang="zh-CN" dirty="0">
              <a:latin typeface="Times New Roman"/>
              <a:cs typeface="Times New Roman"/>
            </a:endParaRPr>
          </a:p>
          <a:p>
            <a:pPr marL="566738" indent="-457200">
              <a:lnSpc>
                <a:spcPct val="100000"/>
              </a:lnSpc>
              <a:buFont typeface="Wingdings" charset="2"/>
              <a:buChar char="²"/>
            </a:pPr>
            <a:r>
              <a:rPr lang="en-US" altLang="zh-CN" dirty="0">
                <a:latin typeface="Times New Roman"/>
                <a:cs typeface="Times New Roman"/>
              </a:rPr>
              <a:t>More sample environment and user lab.</a:t>
            </a:r>
          </a:p>
          <a:p>
            <a:pPr marL="566738" indent="-457200">
              <a:lnSpc>
                <a:spcPct val="100000"/>
              </a:lnSpc>
              <a:buFont typeface="Wingdings" charset="2"/>
              <a:buChar char="²"/>
            </a:pPr>
            <a:r>
              <a:rPr lang="en-US" altLang="zh-CN" dirty="0">
                <a:latin typeface="Times New Roman"/>
                <a:cs typeface="Times New Roman"/>
              </a:rPr>
              <a:t>Beam power upgrade</a:t>
            </a:r>
          </a:p>
          <a:p>
            <a:pPr marL="966788" lvl="1" indent="-457200">
              <a:lnSpc>
                <a:spcPct val="100000"/>
              </a:lnSpc>
              <a:buFont typeface="Wingdings" charset="2"/>
              <a:buChar char="Ø"/>
            </a:pPr>
            <a:r>
              <a:rPr lang="en-US" altLang="zh-CN" sz="2800" dirty="0" err="1">
                <a:solidFill>
                  <a:srgbClr val="071F65"/>
                </a:solidFill>
                <a:latin typeface="Times New Roman"/>
                <a:cs typeface="Times New Roman"/>
              </a:rPr>
              <a:t>Linac</a:t>
            </a:r>
            <a:r>
              <a:rPr lang="en-US" altLang="zh-CN" sz="2800" dirty="0">
                <a:solidFill>
                  <a:srgbClr val="071F65"/>
                </a:solidFill>
                <a:latin typeface="Times New Roman"/>
                <a:cs typeface="Times New Roman"/>
              </a:rPr>
              <a:t> (300 MeV+) + RCS upgrade </a:t>
            </a:r>
            <a:r>
              <a:rPr lang="en-US" altLang="zh-CN" sz="2800" dirty="0">
                <a:solidFill>
                  <a:srgbClr val="071F65"/>
                </a:solidFill>
                <a:latin typeface="Times New Roman"/>
                <a:cs typeface="Times New Roman"/>
                <a:sym typeface="Wingdings" panose="05000000000000000000" pitchFamily="2" charset="2"/>
              </a:rPr>
              <a:t></a:t>
            </a:r>
            <a:r>
              <a:rPr lang="en-US" altLang="zh-CN" sz="2800" dirty="0">
                <a:solidFill>
                  <a:srgbClr val="071F65"/>
                </a:solidFill>
                <a:latin typeface="Times New Roman"/>
                <a:cs typeface="Times New Roman"/>
              </a:rPr>
              <a:t> 500 kW+</a:t>
            </a:r>
          </a:p>
          <a:p>
            <a:pPr marL="566738" indent="-457200">
              <a:lnSpc>
                <a:spcPct val="100000"/>
              </a:lnSpc>
              <a:buFont typeface="Wingdings" charset="2"/>
              <a:buChar char="²"/>
            </a:pPr>
            <a:r>
              <a:rPr lang="en-US" altLang="zh-CN" dirty="0">
                <a:latin typeface="Times New Roman"/>
                <a:cs typeface="Times New Roman"/>
              </a:rPr>
              <a:t>Target station</a:t>
            </a:r>
            <a:r>
              <a:rPr lang="zh-CN" altLang="en-US" dirty="0">
                <a:latin typeface="Times New Roman"/>
                <a:cs typeface="Times New Roman"/>
              </a:rPr>
              <a:t> </a:t>
            </a:r>
            <a:r>
              <a:rPr lang="en-US" altLang="zh-CN" dirty="0">
                <a:latin typeface="Times New Roman"/>
                <a:cs typeface="Times New Roman"/>
              </a:rPr>
              <a:t>upgrade</a:t>
            </a:r>
          </a:p>
          <a:p>
            <a:pPr marL="566738" indent="-457200">
              <a:lnSpc>
                <a:spcPct val="120000"/>
              </a:lnSpc>
              <a:buFont typeface="Wingdings" charset="2"/>
              <a:buChar char="²"/>
            </a:pPr>
            <a:endParaRPr lang="en-US" altLang="zh-CN" dirty="0">
              <a:latin typeface="Times New Roman"/>
              <a:cs typeface="Times New Roman"/>
            </a:endParaRPr>
          </a:p>
        </p:txBody>
      </p:sp>
    </p:spTree>
    <p:extLst>
      <p:ext uri="{BB962C8B-B14F-4D97-AF65-F5344CB8AC3E}">
        <p14:creationId xmlns:p14="http://schemas.microsoft.com/office/powerpoint/2010/main" val="15119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DA7EB16-8BDA-6446-9E62-8E914BBE2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368" y="836612"/>
            <a:ext cx="6769992" cy="6021387"/>
          </a:xfrm>
          <a:prstGeom prst="rect">
            <a:avLst/>
          </a:prstGeom>
        </p:spPr>
      </p:pic>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49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a:r>
              <a:rPr lang="en-US" altLang="zh-CN" sz="3200" b="1" dirty="0">
                <a:solidFill>
                  <a:srgbClr val="0432FF"/>
                </a:solidFill>
                <a:latin typeface="Arial" pitchFamily="34" charset="0"/>
                <a:ea typeface="宋体" pitchFamily="2" charset="-122"/>
                <a:cs typeface="+mn-cs"/>
              </a:rPr>
              <a:t>Phase</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II</a:t>
            </a:r>
            <a:r>
              <a:rPr lang="zh-CN" altLang="en-US" sz="3200" b="1" dirty="0">
                <a:solidFill>
                  <a:srgbClr val="0432FF"/>
                </a:solidFill>
                <a:latin typeface="Arial" pitchFamily="34" charset="0"/>
                <a:ea typeface="宋体" pitchFamily="2" charset="-122"/>
                <a:cs typeface="+mn-cs"/>
              </a:rPr>
              <a:t> </a:t>
            </a:r>
            <a:r>
              <a:rPr lang="en-US" altLang="zh-CN" sz="3200" b="1" dirty="0">
                <a:solidFill>
                  <a:srgbClr val="0432FF"/>
                </a:solidFill>
                <a:latin typeface="Arial" pitchFamily="34" charset="0"/>
                <a:ea typeface="宋体" pitchFamily="2" charset="-122"/>
                <a:cs typeface="+mn-cs"/>
              </a:rPr>
              <a:t>Instruments</a:t>
            </a:r>
          </a:p>
        </p:txBody>
      </p:sp>
      <p:sp>
        <p:nvSpPr>
          <p:cNvPr id="12" name="矩形 11">
            <a:extLst>
              <a:ext uri="{FF2B5EF4-FFF2-40B4-BE49-F238E27FC236}">
                <a16:creationId xmlns:a16="http://schemas.microsoft.com/office/drawing/2014/main" id="{AC81F6C0-E319-6345-83A0-8AFBDCC6E931}"/>
              </a:ext>
            </a:extLst>
          </p:cNvPr>
          <p:cNvSpPr/>
          <p:nvPr/>
        </p:nvSpPr>
        <p:spPr>
          <a:xfrm>
            <a:off x="-18421" y="4982227"/>
            <a:ext cx="8534752" cy="1631216"/>
          </a:xfrm>
          <a:prstGeom prst="rect">
            <a:avLst/>
          </a:prstGeom>
        </p:spPr>
        <p:txBody>
          <a:bodyPr wrap="square">
            <a:spAutoFit/>
          </a:bodyPr>
          <a:lstStyle/>
          <a:p>
            <a:pPr marL="0" marR="0" lvl="2" indent="0" algn="just" defTabSz="914400" rtl="0" eaLnBrk="1" fontAlgn="base" latinLnBrk="0" hangingPunct="1">
              <a:lnSpc>
                <a:spcPct val="10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Arial"/>
                <a:ea typeface="宋体"/>
                <a:cs typeface="Arial" pitchFamily="34" charset="0"/>
              </a:rPr>
              <a:t>Long term</a:t>
            </a:r>
          </a:p>
          <a:p>
            <a:pPr marL="215900" marR="0" lvl="2"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en-US" altLang="zh-CN" sz="2400" b="1" i="0" u="none" strike="noStrike" kern="1200" cap="none" spc="0" normalizeH="0" baseline="0" noProof="0" dirty="0">
                <a:ln>
                  <a:noFill/>
                </a:ln>
                <a:solidFill>
                  <a:srgbClr val="3333FF"/>
                </a:solidFill>
                <a:effectLst/>
                <a:uLnTx/>
                <a:uFillTx/>
                <a:latin typeface="Arial"/>
                <a:ea typeface="宋体"/>
                <a:cs typeface="Arial" pitchFamily="34" charset="0"/>
              </a:rPr>
              <a:t>Second target </a:t>
            </a:r>
            <a:r>
              <a:rPr kumimoji="0" lang="en-US" altLang="zh-CN" sz="2400" b="1" i="0" u="none" strike="noStrike" kern="1200" cap="none" spc="0" normalizeH="0" baseline="0" noProof="0" dirty="0" smtClean="0">
                <a:ln>
                  <a:noFill/>
                </a:ln>
                <a:solidFill>
                  <a:srgbClr val="3333FF"/>
                </a:solidFill>
                <a:effectLst/>
                <a:uLnTx/>
                <a:uFillTx/>
                <a:latin typeface="Arial"/>
                <a:ea typeface="宋体"/>
                <a:cs typeface="Arial" pitchFamily="34" charset="0"/>
              </a:rPr>
              <a:t>stations</a:t>
            </a:r>
          </a:p>
          <a:p>
            <a:pPr marL="215900" marR="0" lvl="2"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en-US" altLang="zh-CN" sz="2400" b="1" i="0" u="none" strike="noStrike" kern="1200" cap="none" spc="0" normalizeH="0" baseline="0" noProof="0" dirty="0">
                <a:ln>
                  <a:noFill/>
                </a:ln>
                <a:solidFill>
                  <a:srgbClr val="3333FF"/>
                </a:solidFill>
                <a:effectLst/>
                <a:uLnTx/>
                <a:uFillTx/>
                <a:latin typeface="Arial"/>
                <a:ea typeface="宋体"/>
                <a:cs typeface="Arial" pitchFamily="34" charset="0"/>
              </a:rPr>
              <a:t>Muon beams </a:t>
            </a:r>
          </a:p>
          <a:p>
            <a:pPr marL="215900" marR="0" lvl="1" indent="406400" algn="just" defTabSz="914400" rtl="0" eaLnBrk="1" fontAlgn="base" latinLnBrk="0" hangingPunct="1">
              <a:lnSpc>
                <a:spcPct val="100000"/>
              </a:lnSpc>
              <a:spcBef>
                <a:spcPct val="0"/>
              </a:spcBef>
              <a:spcAft>
                <a:spcPts val="0"/>
              </a:spcAft>
              <a:buClrTx/>
              <a:buSzTx/>
              <a:buFont typeface="Wingdings" charset="2"/>
              <a:buChar char="l"/>
              <a:tabLst/>
              <a:defRPr/>
            </a:pPr>
            <a:r>
              <a:rPr kumimoji="0" lang="zh-CN" altLang="en-US" sz="2400" b="1" i="0" u="none" strike="noStrike" kern="1200" cap="none" spc="0" normalizeH="0" baseline="0" noProof="0" dirty="0" smtClean="0">
                <a:ln>
                  <a:noFill/>
                </a:ln>
                <a:solidFill>
                  <a:srgbClr val="3333FF"/>
                </a:solidFill>
                <a:effectLst/>
                <a:uLnTx/>
                <a:uFillTx/>
                <a:latin typeface="Arial"/>
                <a:ea typeface="宋体"/>
                <a:cs typeface="Arial" pitchFamily="34" charset="0"/>
              </a:rPr>
              <a:t>  </a:t>
            </a:r>
            <a:r>
              <a:rPr kumimoji="0" lang="mr-IN" altLang="zh-CN" sz="2400" b="1" i="0" u="none" strike="noStrike" kern="1200" cap="none" spc="0" normalizeH="0" baseline="0" noProof="0" dirty="0">
                <a:ln>
                  <a:noFill/>
                </a:ln>
                <a:solidFill>
                  <a:srgbClr val="3333FF"/>
                </a:solidFill>
                <a:effectLst/>
                <a:uLnTx/>
                <a:uFillTx/>
                <a:latin typeface="Arial"/>
                <a:ea typeface="宋体"/>
                <a:cs typeface="Arial" pitchFamily="34" charset="0"/>
              </a:rPr>
              <a:t>…</a:t>
            </a:r>
            <a:r>
              <a:rPr lang="en-US" altLang="zh-CN" sz="2400" b="1" dirty="0" smtClean="0">
                <a:solidFill>
                  <a:srgbClr val="3333FF"/>
                </a:solidFill>
                <a:latin typeface="Arial"/>
                <a:ea typeface="宋体"/>
                <a:cs typeface="Arial" pitchFamily="34" charset="0"/>
              </a:rPr>
              <a:t>…</a:t>
            </a:r>
            <a:endParaRPr lang="en-US" altLang="zh-CN" sz="2400" b="1" dirty="0">
              <a:solidFill>
                <a:srgbClr val="3333FF"/>
              </a:solidFill>
              <a:latin typeface="Arial"/>
              <a:ea typeface="宋体"/>
              <a:cs typeface="Arial" pitchFamily="34" charset="0"/>
            </a:endParaRPr>
          </a:p>
        </p:txBody>
      </p:sp>
      <p:sp>
        <p:nvSpPr>
          <p:cNvPr id="11" name="矩形 8">
            <a:extLst>
              <a:ext uri="{FF2B5EF4-FFF2-40B4-BE49-F238E27FC236}">
                <a16:creationId xmlns:a16="http://schemas.microsoft.com/office/drawing/2014/main" id="{9EEC9C0B-94F6-4C4A-81C0-EFDAE8D6AB6A}"/>
              </a:ext>
            </a:extLst>
          </p:cNvPr>
          <p:cNvSpPr>
            <a:spLocks noChangeArrowheads="1"/>
          </p:cNvSpPr>
          <p:nvPr/>
        </p:nvSpPr>
        <p:spPr bwMode="auto">
          <a:xfrm>
            <a:off x="-62477" y="2009495"/>
            <a:ext cx="7298773"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spcAft>
                <a:spcPts val="600"/>
              </a:spcAft>
              <a:buClr>
                <a:srgbClr val="000000"/>
              </a:buClr>
              <a:defRPr/>
            </a:pPr>
            <a:r>
              <a:rPr lang="en-US" altLang="zh-CN" sz="2000" dirty="0">
                <a:solidFill>
                  <a:schemeClr val="tx1">
                    <a:lumMod val="50000"/>
                    <a:lumOff val="50000"/>
                  </a:schemeClr>
                </a:solidFill>
              </a:rPr>
              <a:t>BL03:</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Liquid</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reflectometer</a:t>
            </a:r>
          </a:p>
          <a:p>
            <a:pPr marL="0" indent="0">
              <a:spcAft>
                <a:spcPts val="600"/>
              </a:spcAft>
              <a:buClr>
                <a:srgbClr val="000000"/>
              </a:buClr>
              <a:defRPr/>
            </a:pPr>
            <a:r>
              <a:rPr lang="en-US" altLang="zh-CN" sz="2000" dirty="0">
                <a:solidFill>
                  <a:schemeClr val="tx1">
                    <a:lumMod val="50000"/>
                    <a:lumOff val="50000"/>
                  </a:schemeClr>
                </a:solidFill>
              </a:rPr>
              <a:t>BL04:</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Cold</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inelastic</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Spectrometer</a:t>
            </a:r>
          </a:p>
          <a:p>
            <a:pPr marL="0" indent="0">
              <a:spcAft>
                <a:spcPts val="600"/>
              </a:spcAft>
              <a:buClr>
                <a:srgbClr val="000000"/>
              </a:buClr>
              <a:defRPr/>
            </a:pPr>
            <a:r>
              <a:rPr lang="en-US" altLang="zh-CN" sz="2000" dirty="0">
                <a:solidFill>
                  <a:schemeClr val="tx1">
                    <a:lumMod val="50000"/>
                    <a:lumOff val="50000"/>
                  </a:schemeClr>
                </a:solidFill>
              </a:rPr>
              <a:t>BL06:</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molecular</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vibration</a:t>
            </a:r>
          </a:p>
          <a:p>
            <a:pPr marL="0" indent="0">
              <a:spcAft>
                <a:spcPts val="600"/>
              </a:spcAft>
              <a:buClr>
                <a:srgbClr val="000000"/>
              </a:buClr>
              <a:defRPr/>
            </a:pPr>
            <a:r>
              <a:rPr lang="en-US" altLang="zh-CN" sz="2000" dirty="0">
                <a:solidFill>
                  <a:schemeClr val="tx1">
                    <a:lumMod val="50000"/>
                    <a:lumOff val="50000"/>
                  </a:schemeClr>
                </a:solidFill>
              </a:rPr>
              <a:t>BL08A:</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neutron</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technology</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test</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station</a:t>
            </a:r>
          </a:p>
          <a:p>
            <a:pPr marL="0" indent="0">
              <a:spcAft>
                <a:spcPts val="600"/>
              </a:spcAft>
              <a:buClr>
                <a:srgbClr val="000000"/>
              </a:buClr>
              <a:defRPr/>
            </a:pPr>
            <a:r>
              <a:rPr lang="en-US" altLang="zh-CN" sz="2000" dirty="0">
                <a:solidFill>
                  <a:schemeClr val="tx1">
                    <a:lumMod val="50000"/>
                    <a:lumOff val="50000"/>
                  </a:schemeClr>
                </a:solidFill>
              </a:rPr>
              <a:t>BL10:</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Backscattering</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spectrometer</a:t>
            </a:r>
          </a:p>
          <a:p>
            <a:pPr>
              <a:spcAft>
                <a:spcPts val="600"/>
              </a:spcAft>
              <a:buClr>
                <a:srgbClr val="000000"/>
              </a:buClr>
              <a:buFont typeface="Wingdings" pitchFamily="2" charset="2"/>
              <a:buChar char="l"/>
            </a:pPr>
            <a:endParaRPr lang="en-US" altLang="zh-CN" sz="2000" b="1" dirty="0">
              <a:solidFill>
                <a:srgbClr val="005CE7"/>
              </a:solidFill>
            </a:endParaRPr>
          </a:p>
        </p:txBody>
      </p:sp>
      <p:sp>
        <p:nvSpPr>
          <p:cNvPr id="13" name="矩形 8">
            <a:extLst>
              <a:ext uri="{FF2B5EF4-FFF2-40B4-BE49-F238E27FC236}">
                <a16:creationId xmlns:a16="http://schemas.microsoft.com/office/drawing/2014/main" id="{062F874E-19A9-ED49-9294-6DC5261FF1AE}"/>
              </a:ext>
            </a:extLst>
          </p:cNvPr>
          <p:cNvSpPr>
            <a:spLocks noChangeArrowheads="1"/>
          </p:cNvSpPr>
          <p:nvPr/>
        </p:nvSpPr>
        <p:spPr bwMode="auto">
          <a:xfrm>
            <a:off x="4498410" y="4582760"/>
            <a:ext cx="7298773"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spcAft>
                <a:spcPts val="600"/>
              </a:spcAft>
              <a:buClr>
                <a:srgbClr val="000000"/>
              </a:buClr>
              <a:defRPr/>
            </a:pPr>
            <a:r>
              <a:rPr lang="en-US" altLang="zh-CN" sz="2000" dirty="0">
                <a:solidFill>
                  <a:schemeClr val="tx1">
                    <a:lumMod val="50000"/>
                    <a:lumOff val="50000"/>
                  </a:schemeClr>
                </a:solidFill>
              </a:rPr>
              <a:t>BL12:</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Neutron</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Physics</a:t>
            </a:r>
          </a:p>
          <a:p>
            <a:pPr marL="0" indent="0">
              <a:spcAft>
                <a:spcPts val="600"/>
              </a:spcAft>
              <a:buClr>
                <a:srgbClr val="000000"/>
              </a:buClr>
              <a:defRPr/>
            </a:pPr>
            <a:r>
              <a:rPr lang="en-US" altLang="zh-CN" sz="2000" dirty="0">
                <a:solidFill>
                  <a:schemeClr val="tx1">
                    <a:lumMod val="50000"/>
                    <a:lumOff val="50000"/>
                  </a:schemeClr>
                </a:solidFill>
              </a:rPr>
              <a:t>BL17:</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Quasi-elastic spectrometer</a:t>
            </a:r>
          </a:p>
          <a:p>
            <a:pPr marL="0" indent="0">
              <a:spcAft>
                <a:spcPts val="600"/>
              </a:spcAft>
              <a:buClr>
                <a:srgbClr val="000000"/>
              </a:buClr>
              <a:defRPr/>
            </a:pPr>
            <a:r>
              <a:rPr lang="en-US" altLang="zh-CN" sz="2000" dirty="0">
                <a:solidFill>
                  <a:schemeClr val="tx1">
                    <a:lumMod val="50000"/>
                    <a:lumOff val="50000"/>
                  </a:schemeClr>
                </a:solidFill>
              </a:rPr>
              <a:t>BL19:</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Single crystal</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diffractometer</a:t>
            </a:r>
          </a:p>
          <a:p>
            <a:pPr marL="0" indent="0">
              <a:spcAft>
                <a:spcPts val="600"/>
              </a:spcAft>
              <a:buClr>
                <a:srgbClr val="000000"/>
              </a:buClr>
              <a:defRPr/>
            </a:pPr>
            <a:r>
              <a:rPr lang="en-US" altLang="zh-CN" sz="2000" dirty="0">
                <a:solidFill>
                  <a:schemeClr val="tx1">
                    <a:lumMod val="50000"/>
                    <a:lumOff val="50000"/>
                  </a:schemeClr>
                </a:solidFill>
              </a:rPr>
              <a:t>BL20:</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Polarized chopper spectrometer</a:t>
            </a:r>
          </a:p>
          <a:p>
            <a:pPr marL="0" indent="0">
              <a:spcAft>
                <a:spcPts val="600"/>
              </a:spcAft>
              <a:buClr>
                <a:srgbClr val="000000"/>
              </a:buClr>
              <a:defRPr/>
            </a:pPr>
            <a:r>
              <a:rPr lang="en-US" altLang="zh-CN" sz="2000" dirty="0">
                <a:solidFill>
                  <a:schemeClr val="tx1">
                    <a:lumMod val="50000"/>
                    <a:lumOff val="50000"/>
                  </a:schemeClr>
                </a:solidFill>
              </a:rPr>
              <a:t>BL07:</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Reserve</a:t>
            </a:r>
          </a:p>
          <a:p>
            <a:pPr marL="0" indent="0">
              <a:spcAft>
                <a:spcPts val="600"/>
              </a:spcAft>
              <a:buClr>
                <a:srgbClr val="000000"/>
              </a:buClr>
              <a:defRPr/>
            </a:pPr>
            <a:r>
              <a:rPr lang="en-US" altLang="zh-CN" sz="2000" dirty="0">
                <a:solidFill>
                  <a:schemeClr val="tx1">
                    <a:lumMod val="50000"/>
                    <a:lumOff val="50000"/>
                  </a:schemeClr>
                </a:solidFill>
              </a:rPr>
              <a:t>BL10A:</a:t>
            </a:r>
            <a:r>
              <a:rPr lang="zh-CN" altLang="en-US" sz="2000" dirty="0">
                <a:solidFill>
                  <a:schemeClr val="tx1">
                    <a:lumMod val="50000"/>
                    <a:lumOff val="50000"/>
                  </a:schemeClr>
                </a:solidFill>
              </a:rPr>
              <a:t> </a:t>
            </a:r>
            <a:r>
              <a:rPr lang="en-US" altLang="zh-CN" sz="2000" dirty="0">
                <a:solidFill>
                  <a:schemeClr val="tx1">
                    <a:lumMod val="50000"/>
                    <a:lumOff val="50000"/>
                  </a:schemeClr>
                </a:solidFill>
              </a:rPr>
              <a:t>Reserve</a:t>
            </a:r>
            <a:endParaRPr lang="zh-CN" altLang="en-US" sz="2000" dirty="0">
              <a:solidFill>
                <a:schemeClr val="tx1">
                  <a:lumMod val="50000"/>
                  <a:lumOff val="50000"/>
                </a:schemeClr>
              </a:solidFill>
            </a:endParaRPr>
          </a:p>
          <a:p>
            <a:pPr marL="0" indent="0">
              <a:spcAft>
                <a:spcPts val="600"/>
              </a:spcAft>
              <a:buClr>
                <a:srgbClr val="000000"/>
              </a:buClr>
              <a:defRPr/>
            </a:pPr>
            <a:endParaRPr lang="en-US" altLang="zh-CN" sz="2000" dirty="0">
              <a:solidFill>
                <a:schemeClr val="tx1">
                  <a:lumMod val="50000"/>
                  <a:lumOff val="50000"/>
                </a:schemeClr>
              </a:solidFill>
            </a:endParaRPr>
          </a:p>
          <a:p>
            <a:pPr marL="0" indent="0">
              <a:spcAft>
                <a:spcPts val="600"/>
              </a:spcAft>
              <a:buClr>
                <a:srgbClr val="000000"/>
              </a:buClr>
              <a:defRPr/>
            </a:pPr>
            <a:endParaRPr lang="en-US" altLang="zh-CN" sz="2000" dirty="0">
              <a:solidFill>
                <a:srgbClr val="0432FF"/>
              </a:solidFill>
            </a:endParaRPr>
          </a:p>
          <a:p>
            <a:pPr marL="0" indent="0">
              <a:spcAft>
                <a:spcPts val="600"/>
              </a:spcAft>
              <a:buClr>
                <a:srgbClr val="000000"/>
              </a:buClr>
              <a:defRPr/>
            </a:pPr>
            <a:endParaRPr lang="en-US" altLang="zh-CN" sz="2000" dirty="0">
              <a:solidFill>
                <a:srgbClr val="0432FF"/>
              </a:solidFill>
            </a:endParaRPr>
          </a:p>
          <a:p>
            <a:pPr>
              <a:spcAft>
                <a:spcPts val="600"/>
              </a:spcAft>
              <a:buClr>
                <a:srgbClr val="000000"/>
              </a:buClr>
              <a:buFont typeface="Wingdings" pitchFamily="2" charset="2"/>
              <a:buChar char="l"/>
            </a:pPr>
            <a:endParaRPr lang="en-US" altLang="zh-CN" sz="2000" b="1" dirty="0">
              <a:solidFill>
                <a:srgbClr val="005CE7"/>
              </a:solidFill>
            </a:endParaRPr>
          </a:p>
        </p:txBody>
      </p:sp>
    </p:spTree>
    <p:extLst>
      <p:ext uri="{BB962C8B-B14F-4D97-AF65-F5344CB8AC3E}">
        <p14:creationId xmlns:p14="http://schemas.microsoft.com/office/powerpoint/2010/main" val="360191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5</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3175" y="185718"/>
            <a:ext cx="9144000" cy="457200"/>
          </a:xfrm>
          <a:prstGeom prst="rect">
            <a:avLst/>
          </a:prstGeom>
        </p:spPr>
        <p:txBody>
          <a:bodyPr tIns="0" bIns="0"/>
          <a:lstStyle/>
          <a:p>
            <a:pPr eaLnBrk="0" hangingPunct="0">
              <a:defRPr/>
            </a:pPr>
            <a:r>
              <a:rPr lang="en-US" altLang="zh-CN" sz="3200" b="1" dirty="0" smtClean="0">
                <a:solidFill>
                  <a:srgbClr val="0432FF"/>
                </a:solidFill>
              </a:rPr>
              <a:t>Multidisciplinary Applications</a:t>
            </a:r>
            <a:endParaRPr lang="en-US" altLang="zh-CN" sz="3200" b="1" dirty="0">
              <a:solidFill>
                <a:srgbClr val="0432FF"/>
              </a:solidFill>
            </a:endParaRPr>
          </a:p>
        </p:txBody>
      </p:sp>
      <p:pic>
        <p:nvPicPr>
          <p:cNvPr id="9" name="Picture 2"/>
          <p:cNvPicPr>
            <a:picLocks noChangeArrowheads="1"/>
          </p:cNvPicPr>
          <p:nvPr/>
        </p:nvPicPr>
        <p:blipFill>
          <a:blip r:embed="rId3">
            <a:extLst>
              <a:ext uri="{28A0092B-C50C-407E-A947-70E740481C1C}">
                <a14:useLocalDpi xmlns:a14="http://schemas.microsoft.com/office/drawing/2010/main" val="0"/>
              </a:ext>
            </a:extLst>
          </a:blip>
          <a:srcRect t="6938"/>
          <a:stretch>
            <a:fillRect/>
          </a:stretch>
        </p:blipFill>
        <p:spPr bwMode="auto">
          <a:xfrm>
            <a:off x="266700" y="1124744"/>
            <a:ext cx="8601075"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3"/>
          <p:cNvGrpSpPr>
            <a:grpSpLocks/>
          </p:cNvGrpSpPr>
          <p:nvPr/>
        </p:nvGrpSpPr>
        <p:grpSpPr bwMode="auto">
          <a:xfrm>
            <a:off x="581025" y="1208882"/>
            <a:ext cx="8459788" cy="5153025"/>
            <a:chOff x="366" y="580"/>
            <a:chExt cx="5329" cy="3246"/>
          </a:xfrm>
        </p:grpSpPr>
        <p:sp>
          <p:nvSpPr>
            <p:cNvPr id="12" name="Arc 4"/>
            <p:cNvSpPr>
              <a:spLocks/>
            </p:cNvSpPr>
            <p:nvPr/>
          </p:nvSpPr>
          <p:spPr bwMode="auto">
            <a:xfrm>
              <a:off x="535" y="691"/>
              <a:ext cx="4612" cy="3135"/>
            </a:xfrm>
            <a:custGeom>
              <a:avLst/>
              <a:gdLst>
                <a:gd name="T0" fmla="*/ 0 w 31363"/>
                <a:gd name="T1" fmla="*/ 0 h 21600"/>
                <a:gd name="T2" fmla="*/ 0 w 31363"/>
                <a:gd name="T3" fmla="*/ 0 h 21600"/>
                <a:gd name="T4" fmla="*/ 0 w 31363"/>
                <a:gd name="T5" fmla="*/ 0 h 21600"/>
                <a:gd name="T6" fmla="*/ 0 60000 65536"/>
                <a:gd name="T7" fmla="*/ 0 60000 65536"/>
                <a:gd name="T8" fmla="*/ 0 60000 65536"/>
                <a:gd name="T9" fmla="*/ 0 w 31363"/>
                <a:gd name="T10" fmla="*/ 0 h 21600"/>
                <a:gd name="T11" fmla="*/ 31363 w 31363"/>
                <a:gd name="T12" fmla="*/ 21600 h 21600"/>
              </a:gdLst>
              <a:ahLst/>
              <a:cxnLst>
                <a:cxn ang="T6">
                  <a:pos x="T0" y="T1"/>
                </a:cxn>
                <a:cxn ang="T7">
                  <a:pos x="T2" y="T3"/>
                </a:cxn>
                <a:cxn ang="T8">
                  <a:pos x="T4" y="T5"/>
                </a:cxn>
              </a:cxnLst>
              <a:rect l="T9" t="T10" r="T11" b="T12"/>
              <a:pathLst>
                <a:path w="31363" h="21600" fill="none" extrusionOk="0">
                  <a:moveTo>
                    <a:pt x="-1" y="2332"/>
                  </a:moveTo>
                  <a:cubicBezTo>
                    <a:pt x="3026" y="799"/>
                    <a:pt x="6371" y="-1"/>
                    <a:pt x="9764" y="0"/>
                  </a:cubicBezTo>
                  <a:cubicBezTo>
                    <a:pt x="21599" y="0"/>
                    <a:pt x="31230" y="9524"/>
                    <a:pt x="31362" y="21359"/>
                  </a:cubicBezTo>
                </a:path>
                <a:path w="31363" h="21600" stroke="0" extrusionOk="0">
                  <a:moveTo>
                    <a:pt x="-1" y="2332"/>
                  </a:moveTo>
                  <a:cubicBezTo>
                    <a:pt x="3026" y="799"/>
                    <a:pt x="6371" y="-1"/>
                    <a:pt x="9764" y="0"/>
                  </a:cubicBezTo>
                  <a:cubicBezTo>
                    <a:pt x="21599" y="0"/>
                    <a:pt x="31230" y="9524"/>
                    <a:pt x="31362" y="21359"/>
                  </a:cubicBezTo>
                  <a:lnTo>
                    <a:pt x="9764" y="21600"/>
                  </a:lnTo>
                  <a:lnTo>
                    <a:pt x="-1" y="2332"/>
                  </a:lnTo>
                  <a:close/>
                </a:path>
              </a:pathLst>
            </a:custGeom>
            <a:noFill/>
            <a:ln w="50800" cap="rnd">
              <a:solidFill>
                <a:schemeClr val="accent2"/>
              </a:solidFill>
              <a:round/>
              <a:headEnd type="stealth" w="med" len="lg"/>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Rectangle 5"/>
            <p:cNvSpPr>
              <a:spLocks noChangeArrowheads="1"/>
            </p:cNvSpPr>
            <p:nvPr/>
          </p:nvSpPr>
          <p:spPr bwMode="auto">
            <a:xfrm>
              <a:off x="5174" y="3479"/>
              <a:ext cx="5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400" i="1">
                  <a:solidFill>
                    <a:srgbClr val="CC0000"/>
                  </a:solidFill>
                  <a:latin typeface="Book Antiqua" panose="02040602050305030304" pitchFamily="18" charset="0"/>
                </a:rPr>
                <a:t>Hard</a:t>
              </a:r>
            </a:p>
          </p:txBody>
        </p:sp>
        <p:sp>
          <p:nvSpPr>
            <p:cNvPr id="14" name="Rectangle 6"/>
            <p:cNvSpPr>
              <a:spLocks noChangeArrowheads="1"/>
            </p:cNvSpPr>
            <p:nvPr/>
          </p:nvSpPr>
          <p:spPr bwMode="auto">
            <a:xfrm>
              <a:off x="366" y="580"/>
              <a:ext cx="4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400" i="1">
                  <a:solidFill>
                    <a:srgbClr val="006633"/>
                  </a:solidFill>
                  <a:latin typeface="Book Antiqua" panose="02040602050305030304" pitchFamily="18" charset="0"/>
                </a:rPr>
                <a:t>Soft</a:t>
              </a:r>
            </a:p>
          </p:txBody>
        </p:sp>
      </p:grpSp>
      <p:sp>
        <p:nvSpPr>
          <p:cNvPr id="15" name="Rectangle 8"/>
          <p:cNvSpPr>
            <a:spLocks noChangeArrowheads="1"/>
          </p:cNvSpPr>
          <p:nvPr/>
        </p:nvSpPr>
        <p:spPr bwMode="auto">
          <a:xfrm>
            <a:off x="1812925" y="5834856"/>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200">
                <a:solidFill>
                  <a:srgbClr val="666699"/>
                </a:solidFill>
                <a:latin typeface="Arial" panose="020B0604020202020204" pitchFamily="34" charset="0"/>
              </a:rPr>
              <a:t>1960</a:t>
            </a:r>
          </a:p>
        </p:txBody>
      </p:sp>
      <p:sp>
        <p:nvSpPr>
          <p:cNvPr id="16" name="Rectangle 9"/>
          <p:cNvSpPr>
            <a:spLocks noChangeArrowheads="1"/>
          </p:cNvSpPr>
          <p:nvPr/>
        </p:nvSpPr>
        <p:spPr bwMode="auto">
          <a:xfrm>
            <a:off x="1431925" y="4844256"/>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200">
                <a:solidFill>
                  <a:srgbClr val="666699"/>
                </a:solidFill>
                <a:latin typeface="Arial" panose="020B0604020202020204" pitchFamily="34" charset="0"/>
              </a:rPr>
              <a:t>1970</a:t>
            </a:r>
          </a:p>
        </p:txBody>
      </p:sp>
      <p:sp>
        <p:nvSpPr>
          <p:cNvPr id="17" name="Rectangle 10"/>
          <p:cNvSpPr>
            <a:spLocks noChangeArrowheads="1"/>
          </p:cNvSpPr>
          <p:nvPr/>
        </p:nvSpPr>
        <p:spPr bwMode="auto">
          <a:xfrm>
            <a:off x="517525" y="2939256"/>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200" dirty="0">
                <a:solidFill>
                  <a:srgbClr val="666699"/>
                </a:solidFill>
                <a:latin typeface="Arial" panose="020B0604020202020204" pitchFamily="34" charset="0"/>
              </a:rPr>
              <a:t>1990</a:t>
            </a:r>
          </a:p>
        </p:txBody>
      </p:sp>
      <p:sp>
        <p:nvSpPr>
          <p:cNvPr id="18" name="Rectangle 11"/>
          <p:cNvSpPr>
            <a:spLocks noChangeArrowheads="1"/>
          </p:cNvSpPr>
          <p:nvPr/>
        </p:nvSpPr>
        <p:spPr bwMode="auto">
          <a:xfrm>
            <a:off x="898525" y="3853656"/>
            <a:ext cx="8064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GB" altLang="zh-CN" sz="2200">
                <a:solidFill>
                  <a:srgbClr val="666699"/>
                </a:solidFill>
                <a:latin typeface="Arial" panose="020B0604020202020204" pitchFamily="34" charset="0"/>
              </a:rPr>
              <a:t>1980</a:t>
            </a:r>
          </a:p>
        </p:txBody>
      </p:sp>
      <p:sp>
        <p:nvSpPr>
          <p:cNvPr id="19" name="文本框 18"/>
          <p:cNvSpPr txBox="1"/>
          <p:nvPr/>
        </p:nvSpPr>
        <p:spPr>
          <a:xfrm>
            <a:off x="6968443" y="1770856"/>
            <a:ext cx="1465465" cy="461665"/>
          </a:xfrm>
          <a:prstGeom prst="rect">
            <a:avLst/>
          </a:prstGeom>
          <a:noFill/>
        </p:spPr>
        <p:txBody>
          <a:bodyPr wrap="none" rtlCol="0">
            <a:spAutoFit/>
          </a:bodyPr>
          <a:lstStyle/>
          <a:p>
            <a:r>
              <a:rPr lang="en-US" altLang="zh-CN" sz="2400" dirty="0" smtClean="0">
                <a:solidFill>
                  <a:srgbClr val="FF0000"/>
                </a:solidFill>
              </a:rPr>
              <a:t>ISIS Fan </a:t>
            </a:r>
            <a:endParaRPr lang="en-US" sz="2400" dirty="0">
              <a:solidFill>
                <a:srgbClr val="FF0000"/>
              </a:solidFill>
            </a:endParaRPr>
          </a:p>
        </p:txBody>
      </p:sp>
    </p:spTree>
    <p:extLst>
      <p:ext uri="{BB962C8B-B14F-4D97-AF65-F5344CB8AC3E}">
        <p14:creationId xmlns:p14="http://schemas.microsoft.com/office/powerpoint/2010/main" val="42084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50</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107504"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lvl="0" eaLnBrk="1" hangingPunct="1">
              <a:defRPr/>
            </a:pPr>
            <a:r>
              <a:rPr lang="en-US" altLang="zh-CN" sz="3200" b="1" kern="0" dirty="0">
                <a:solidFill>
                  <a:srgbClr val="FF0000"/>
                </a:solidFill>
                <a:cs typeface="Arial" pitchFamily="34" charset="0"/>
              </a:rPr>
              <a:t>Summary</a:t>
            </a:r>
            <a:endParaRPr lang="zh-CN" altLang="en-US" sz="3200" b="1" kern="0" dirty="0">
              <a:solidFill>
                <a:srgbClr val="FF0000"/>
              </a:solidFill>
              <a:cs typeface="Arial" pitchFamily="34" charset="0"/>
            </a:endParaRPr>
          </a:p>
        </p:txBody>
      </p:sp>
      <p:sp>
        <p:nvSpPr>
          <p:cNvPr id="10" name="内容占位符 2">
            <a:extLst>
              <a:ext uri="{FF2B5EF4-FFF2-40B4-BE49-F238E27FC236}">
                <a16:creationId xmlns:a16="http://schemas.microsoft.com/office/drawing/2014/main" id="{E0AE451B-A5A6-4443-AB6A-E24B2DDDE83E}"/>
              </a:ext>
            </a:extLst>
          </p:cNvPr>
          <p:cNvSpPr txBox="1">
            <a:spLocks/>
          </p:cNvSpPr>
          <p:nvPr/>
        </p:nvSpPr>
        <p:spPr bwMode="auto">
          <a:xfrm>
            <a:off x="575048" y="1274671"/>
            <a:ext cx="8208912" cy="4995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spcBef>
                <a:spcPts val="120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CSNS passed </a:t>
            </a:r>
            <a:r>
              <a:rPr lang="en-US" altLang="zh-CN" sz="2400" b="1" kern="0" dirty="0">
                <a:solidFill>
                  <a:srgbClr val="3333FF"/>
                </a:solidFill>
                <a:latin typeface="Times New Roman" panose="02020603050405020304" pitchFamily="18" charset="0"/>
                <a:ea typeface="+mn-ea"/>
                <a:cs typeface="Times New Roman" panose="02020603050405020304" pitchFamily="18" charset="0"/>
              </a:rPr>
              <a:t>the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national acceptance on August 23, 2018,</a:t>
            </a:r>
            <a:r>
              <a:rPr kumimoji="0" lang="zh-CN" altLang="en-US"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and was officially opened to users.</a:t>
            </a:r>
          </a:p>
          <a:p>
            <a:pPr marL="342900" marR="0" lvl="0" indent="-342900" algn="l" defTabSz="914400" rtl="0" eaLnBrk="0" fontAlgn="base" latinLnBrk="0" hangingPunct="0">
              <a:spcBef>
                <a:spcPts val="120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The operation</a:t>
            </a:r>
            <a:r>
              <a:rPr kumimoji="0" lang="en-US" altLang="zh-CN" sz="2400" b="1" i="0" u="none" strike="noStrike" kern="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of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CSNS goes well with high efficiency.</a:t>
            </a:r>
            <a:r>
              <a:rPr kumimoji="0" lang="en-US" altLang="zh-CN" sz="2400" b="1" i="0" u="none" strike="noStrike" kern="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The user demand is very strong.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p>
          <a:p>
            <a:pPr marL="342900" marR="0" lvl="0" indent="-342900" algn="l" defTabSz="914400" rtl="0" eaLnBrk="0" fontAlgn="base" latinLnBrk="0" hangingPunct="0">
              <a:spcBef>
                <a:spcPts val="120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CSNS is</a:t>
            </a:r>
            <a:r>
              <a:rPr lang="en-US" altLang="zh-CN" sz="2400" b="1" kern="0" dirty="0">
                <a:solidFill>
                  <a:srgbClr val="3333FF"/>
                </a:solidFill>
                <a:latin typeface="Times New Roman" panose="02020603050405020304" pitchFamily="18" charset="0"/>
                <a:ea typeface="+mn-ea"/>
                <a:cs typeface="Times New Roman" panose="02020603050405020304" pitchFamily="18" charset="0"/>
              </a:rPr>
              <a:t> transferring from the construction to the operation: stable running with high efficiency, improving performance. </a:t>
            </a:r>
          </a:p>
          <a:p>
            <a:pPr marL="342900" marR="0" lvl="0" indent="-342900" algn="l" defTabSz="914400" rtl="0" eaLnBrk="0" fontAlgn="base" latinLnBrk="0" hangingPunct="0">
              <a:spcBef>
                <a:spcPts val="120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The design and construction of </a:t>
            </a:r>
            <a:r>
              <a:rPr kumimoji="0" lang="zh-CN" altLang="en-US"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cooperation</a:t>
            </a:r>
            <a:r>
              <a:rPr kumimoji="0" lang="zh-CN" altLang="en-US"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instruments are underway. </a:t>
            </a:r>
          </a:p>
          <a:p>
            <a:pPr marL="342900" marR="0" lvl="0" indent="-342900" algn="l" defTabSz="914400" rtl="0" eaLnBrk="0" fontAlgn="base" latinLnBrk="0" hangingPunct="0">
              <a:spcBef>
                <a:spcPts val="1200"/>
              </a:spcBef>
              <a:spcAft>
                <a:spcPts val="0"/>
              </a:spcAft>
              <a:buClr>
                <a:schemeClr val="tx1"/>
              </a:buClr>
              <a:buSzTx/>
              <a:buFontTx/>
              <a:buChar char="•"/>
              <a:tabLst/>
              <a:defRPr/>
            </a:pPr>
            <a:r>
              <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The phase-II instrument construction and the power upgrade will be started rather soon.</a:t>
            </a:r>
            <a:r>
              <a:rPr lang="en-US" altLang="zh-CN" sz="2400" b="1" i="1" kern="0" dirty="0">
                <a:solidFill>
                  <a:srgbClr val="FF0000"/>
                </a:solidFill>
                <a:latin typeface="Times New Roman" panose="02020603050405020304" pitchFamily="18" charset="0"/>
                <a:ea typeface="+mn-ea"/>
                <a:cs typeface="Times New Roman" panose="02020603050405020304" pitchFamily="18" charset="0"/>
              </a:rPr>
              <a:t> </a:t>
            </a:r>
          </a:p>
          <a:p>
            <a:pPr marL="342900" marR="0" lvl="0" indent="-342900" algn="l" defTabSz="914400" rtl="0" eaLnBrk="0" fontAlgn="base" latinLnBrk="0" hangingPunct="0">
              <a:spcBef>
                <a:spcPts val="1200"/>
              </a:spcBef>
              <a:spcAft>
                <a:spcPts val="0"/>
              </a:spcAft>
              <a:buClr>
                <a:schemeClr val="tx1"/>
              </a:buClr>
              <a:buSzTx/>
              <a:buFontTx/>
              <a:buChar char="•"/>
              <a:tabLst/>
              <a:defRPr/>
            </a:pPr>
            <a:r>
              <a:rPr lang="en-US" altLang="zh-CN" sz="2400" b="1" i="1" kern="0" dirty="0">
                <a:solidFill>
                  <a:srgbClr val="FF0000"/>
                </a:solidFill>
                <a:latin typeface="Times New Roman" panose="02020603050405020304" pitchFamily="18" charset="0"/>
                <a:ea typeface="+mn-ea"/>
                <a:cs typeface="Times New Roman" panose="02020603050405020304" pitchFamily="18" charset="0"/>
              </a:rPr>
              <a:t>Any comment and advice is appreciated!</a:t>
            </a:r>
          </a:p>
          <a:p>
            <a:pPr marL="342900" marR="0" lvl="0" indent="-342900" algn="l" defTabSz="914400" rtl="0" eaLnBrk="0" fontAlgn="base" latinLnBrk="0" hangingPunct="0">
              <a:spcBef>
                <a:spcPts val="1200"/>
              </a:spcBef>
              <a:spcAft>
                <a:spcPts val="0"/>
              </a:spcAft>
              <a:buClr>
                <a:schemeClr val="tx1"/>
              </a:buClr>
              <a:buSzTx/>
              <a:buFontTx/>
              <a:buChar char="•"/>
              <a:tabLst/>
              <a:defRPr/>
            </a:pPr>
            <a:endParaRPr kumimoji="0" lang="en-US" altLang="zh-CN" sz="2400" b="1" i="0" u="none" strike="noStrike" kern="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8684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8"/>
          <p:cNvSpPr>
            <a:spLocks noChangeArrowheads="1"/>
          </p:cNvSpPr>
          <p:nvPr/>
        </p:nvSpPr>
        <p:spPr bwMode="auto">
          <a:xfrm>
            <a:off x="0" y="5037138"/>
            <a:ext cx="9144000" cy="106984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ctr" eaLnBrk="1" hangingPunct="1">
              <a:lnSpc>
                <a:spcPct val="150000"/>
              </a:lnSpc>
              <a:spcAft>
                <a:spcPts val="300"/>
              </a:spcAft>
            </a:pPr>
            <a:r>
              <a:rPr lang="zh-CN" altLang="en-US" sz="4800" b="1" dirty="0">
                <a:solidFill>
                  <a:srgbClr val="FF0000"/>
                </a:solidFill>
                <a:latin typeface="微软雅黑" charset="0"/>
                <a:ea typeface="微软雅黑" charset="0"/>
                <a:cs typeface="微软雅黑" charset="0"/>
              </a:rPr>
              <a:t>  </a:t>
            </a:r>
            <a:r>
              <a:rPr lang="en-US" altLang="zh-CN" sz="4800" b="1" dirty="0">
                <a:solidFill>
                  <a:srgbClr val="FF0000"/>
                </a:solidFill>
                <a:latin typeface="微软雅黑" charset="0"/>
                <a:ea typeface="微软雅黑" charset="0"/>
                <a:cs typeface="微软雅黑" charset="0"/>
              </a:rPr>
              <a:t>Thank</a:t>
            </a:r>
            <a:r>
              <a:rPr lang="zh-CN" altLang="en-US" sz="4800" b="1" dirty="0">
                <a:solidFill>
                  <a:srgbClr val="FF0000"/>
                </a:solidFill>
                <a:latin typeface="微软雅黑" charset="0"/>
                <a:ea typeface="微软雅黑" charset="0"/>
                <a:cs typeface="微软雅黑" charset="0"/>
              </a:rPr>
              <a:t> </a:t>
            </a:r>
            <a:r>
              <a:rPr lang="en-US" altLang="zh-CN" sz="4800" b="1" dirty="0">
                <a:solidFill>
                  <a:srgbClr val="FF0000"/>
                </a:solidFill>
                <a:latin typeface="微软雅黑" charset="0"/>
                <a:ea typeface="微软雅黑" charset="0"/>
                <a:cs typeface="微软雅黑" charset="0"/>
              </a:rPr>
              <a:t>you</a:t>
            </a:r>
            <a:r>
              <a:rPr lang="zh-CN" altLang="en-US" sz="4800" b="1" dirty="0">
                <a:solidFill>
                  <a:srgbClr val="FF0000"/>
                </a:solidFill>
                <a:latin typeface="微软雅黑" charset="0"/>
                <a:ea typeface="微软雅黑" charset="0"/>
                <a:cs typeface="微软雅黑" charset="0"/>
              </a:rPr>
              <a:t> ！</a:t>
            </a:r>
            <a:endParaRPr lang="en-US" altLang="zh-CN" sz="4800" b="1" dirty="0">
              <a:solidFill>
                <a:srgbClr val="FF0000"/>
              </a:solidFill>
              <a:latin typeface="微软雅黑" charset="0"/>
              <a:ea typeface="微软雅黑" charset="0"/>
              <a:cs typeface="微软雅黑" charset="0"/>
            </a:endParaRPr>
          </a:p>
        </p:txBody>
      </p:sp>
      <p:pic>
        <p:nvPicPr>
          <p:cNvPr id="68611" name="Picture 2" descr="C:\Users\Administrator-pc\Desktop\20180824-中国散裂中子源集体照-(高清原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333375"/>
            <a:ext cx="9798050" cy="491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52886129"/>
      </p:ext>
    </p:extLst>
  </p:cSld>
  <p:clrMapOvr>
    <a:masterClrMapping/>
  </p:clrMapOvr>
  <p:transition advTm="528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6</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3175" y="185718"/>
            <a:ext cx="9144000" cy="457200"/>
          </a:xfrm>
          <a:prstGeom prst="rect">
            <a:avLst/>
          </a:prstGeom>
        </p:spPr>
        <p:txBody>
          <a:bodyPr tIns="0" bIns="0"/>
          <a:lstStyle/>
          <a:p>
            <a:pPr eaLnBrk="0" hangingPunct="0">
              <a:defRPr/>
            </a:pPr>
            <a:r>
              <a:rPr lang="en-US" altLang="zh-CN" sz="3200" b="1" dirty="0" smtClean="0">
                <a:solidFill>
                  <a:srgbClr val="0432FF"/>
                </a:solidFill>
              </a:rPr>
              <a:t>Development of Neutron Sources</a:t>
            </a:r>
            <a:endParaRPr lang="en-US" altLang="zh-CN" sz="3200" b="1" dirty="0">
              <a:solidFill>
                <a:srgbClr val="0432FF"/>
              </a:solidFill>
            </a:endParaRPr>
          </a:p>
        </p:txBody>
      </p:sp>
      <p:pic>
        <p:nvPicPr>
          <p:cNvPr id="9" name="Picture 13" descr="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138" y="1411889"/>
            <a:ext cx="755332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2"/>
          <p:cNvSpPr txBox="1">
            <a:spLocks/>
          </p:cNvSpPr>
          <p:nvPr/>
        </p:nvSpPr>
        <p:spPr>
          <a:xfrm>
            <a:off x="6602800" y="6283927"/>
            <a:ext cx="20574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zh-CN"/>
            </a:defPPr>
            <a:lvl1pPr algn="l" rtl="0" eaLnBrk="1" fontAlgn="base" hangingPunct="1">
              <a:lnSpc>
                <a:spcPct val="120000"/>
              </a:lnSpc>
              <a:spcBef>
                <a:spcPct val="30000"/>
              </a:spcBef>
              <a:spcAft>
                <a:spcPct val="20000"/>
              </a:spcAft>
              <a:buClr>
                <a:schemeClr val="tx1"/>
              </a:buClr>
              <a:buChar char="•"/>
              <a:defRPr sz="2100" b="1" kern="1200">
                <a:solidFill>
                  <a:srgbClr val="1679BA"/>
                </a:solidFill>
                <a:latin typeface="Arial" panose="020B0604020202020204" pitchFamily="34" charset="0"/>
                <a:ea typeface="宋体" panose="02010600030101010101" pitchFamily="2" charset="-122"/>
                <a:cs typeface="+mn-cs"/>
              </a:defRPr>
            </a:lvl1pPr>
            <a:lvl2pPr marL="742950" indent="-285750" algn="l" rtl="0" eaLnBrk="0" fontAlgn="base" hangingPunct="0">
              <a:lnSpc>
                <a:spcPct val="120000"/>
              </a:lnSpc>
              <a:spcBef>
                <a:spcPct val="20000"/>
              </a:spcBef>
              <a:spcAft>
                <a:spcPct val="20000"/>
              </a:spcAft>
              <a:buClr>
                <a:schemeClr val="tx1"/>
              </a:buClr>
              <a:buChar char="–"/>
              <a:defRPr sz="1900" b="1" kern="1200">
                <a:solidFill>
                  <a:srgbClr val="4D5E68"/>
                </a:solidFill>
                <a:latin typeface="Arial" panose="020B0604020202020204" pitchFamily="34" charset="0"/>
                <a:ea typeface="宋体" panose="02010600030101010101" pitchFamily="2" charset="-122"/>
                <a:cs typeface="+mn-cs"/>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kern="1200">
                <a:solidFill>
                  <a:srgbClr val="4D5E68"/>
                </a:solidFill>
                <a:latin typeface="Arial" panose="020B0604020202020204" pitchFamily="34" charset="0"/>
                <a:ea typeface="宋体" panose="02010600030101010101" pitchFamily="2" charset="-122"/>
                <a:cs typeface="+mn-cs"/>
              </a:defRPr>
            </a:lvl3pPr>
            <a:lvl4pPr marL="1600200" indent="-228600" algn="l" rtl="0" eaLnBrk="0" fontAlgn="base"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4pPr>
            <a:lvl5pPr marL="2057400" indent="-228600" algn="l" rtl="0" eaLnBrk="0" fontAlgn="base"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Char char="»"/>
              <a:defRPr sz="2000" b="1" kern="1200">
                <a:solidFill>
                  <a:srgbClr val="4D5E68"/>
                </a:solidFill>
                <a:latin typeface="Arial" panose="020B0604020202020204" pitchFamily="34" charset="0"/>
                <a:ea typeface="宋体" panose="02010600030101010101" pitchFamily="2" charset="-122"/>
                <a:cs typeface="+mn-cs"/>
              </a:defRPr>
            </a:lvl9pPr>
          </a:lstStyle>
          <a:p>
            <a:pPr>
              <a:lnSpc>
                <a:spcPct val="100000"/>
              </a:lnSpc>
              <a:spcBef>
                <a:spcPct val="0"/>
              </a:spcBef>
              <a:spcAft>
                <a:spcPct val="0"/>
              </a:spcAft>
              <a:buClrTx/>
              <a:buFontTx/>
              <a:buNone/>
            </a:pPr>
            <a:fld id="{4F583EEA-8F3F-45AD-A5CB-A78F3ED5ED7A}" type="slidenum">
              <a:rPr lang="zh-CN" altLang="en-US" sz="900" b="0" smtClean="0">
                <a:solidFill>
                  <a:srgbClr val="000000"/>
                </a:solidFill>
                <a:latin typeface="Impact" panose="020B0806030902050204" pitchFamily="34" charset="0"/>
              </a:rPr>
              <a:pPr>
                <a:lnSpc>
                  <a:spcPct val="100000"/>
                </a:lnSpc>
                <a:spcBef>
                  <a:spcPct val="0"/>
                </a:spcBef>
                <a:spcAft>
                  <a:spcPct val="0"/>
                </a:spcAft>
                <a:buClrTx/>
                <a:buFontTx/>
                <a:buNone/>
              </a:pPr>
              <a:t>6</a:t>
            </a:fld>
            <a:endParaRPr lang="zh-CN" altLang="en-US" sz="900" b="0" smtClean="0">
              <a:solidFill>
                <a:srgbClr val="000000"/>
              </a:solidFill>
              <a:latin typeface="Impact" panose="020B0806030902050204" pitchFamily="34" charset="0"/>
            </a:endParaRPr>
          </a:p>
        </p:txBody>
      </p:sp>
      <p:sp>
        <p:nvSpPr>
          <p:cNvPr id="12" name="Rectangle 6"/>
          <p:cNvSpPr>
            <a:spLocks noChangeAspect="1" noChangeArrowheads="1"/>
          </p:cNvSpPr>
          <p:nvPr/>
        </p:nvSpPr>
        <p:spPr bwMode="auto">
          <a:xfrm>
            <a:off x="7201288" y="2348514"/>
            <a:ext cx="107950" cy="107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sp>
        <p:nvSpPr>
          <p:cNvPr id="13" name="AutoShape 8"/>
          <p:cNvSpPr>
            <a:spLocks noChangeAspect="1" noChangeArrowheads="1"/>
          </p:cNvSpPr>
          <p:nvPr/>
        </p:nvSpPr>
        <p:spPr bwMode="auto">
          <a:xfrm>
            <a:off x="7561650" y="2169077"/>
            <a:ext cx="179388" cy="179387"/>
          </a:xfrm>
          <a:prstGeom prst="star5">
            <a:avLst/>
          </a:prstGeom>
          <a:solidFill>
            <a:srgbClr val="FFFF00"/>
          </a:solidFill>
          <a:ln w="9525">
            <a:noFill/>
            <a:miter lim="800000"/>
            <a:headEnd/>
            <a:tailEnd/>
          </a:ln>
          <a:effectLst/>
        </p:spPr>
        <p:txBody>
          <a:bodyPr wrap="none" anchor="ctr"/>
          <a:lstStyle/>
          <a:p>
            <a:pPr algn="ctr">
              <a:defRPr/>
            </a:pPr>
            <a:endParaRPr kumimoji="1" lang="zh-CN" altLang="zh-CN" sz="2400">
              <a:latin typeface="Times New Roman" pitchFamily="18" charset="0"/>
            </a:endParaRPr>
          </a:p>
        </p:txBody>
      </p:sp>
      <p:sp>
        <p:nvSpPr>
          <p:cNvPr id="14" name="TextBox 14"/>
          <p:cNvSpPr txBox="1">
            <a:spLocks noChangeArrowheads="1"/>
          </p:cNvSpPr>
          <p:nvPr/>
        </p:nvSpPr>
        <p:spPr bwMode="auto">
          <a:xfrm>
            <a:off x="6610738" y="2132614"/>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rgbClr val="FFFFFF"/>
                </a:solidFill>
              </a:rPr>
              <a:t>CARR</a:t>
            </a:r>
          </a:p>
        </p:txBody>
      </p:sp>
      <p:sp>
        <p:nvSpPr>
          <p:cNvPr id="15" name="TextBox 15"/>
          <p:cNvSpPr txBox="1">
            <a:spLocks noChangeArrowheads="1"/>
          </p:cNvSpPr>
          <p:nvPr/>
        </p:nvSpPr>
        <p:spPr bwMode="auto">
          <a:xfrm>
            <a:off x="7380675" y="2256439"/>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rgbClr val="FFFFFF"/>
                </a:solidFill>
              </a:rPr>
              <a:t>CSNS</a:t>
            </a:r>
          </a:p>
        </p:txBody>
      </p:sp>
      <p:sp>
        <p:nvSpPr>
          <p:cNvPr id="16" name="Rectangle 6"/>
          <p:cNvSpPr>
            <a:spLocks noChangeAspect="1" noChangeArrowheads="1"/>
          </p:cNvSpPr>
          <p:nvPr/>
        </p:nvSpPr>
        <p:spPr bwMode="auto">
          <a:xfrm>
            <a:off x="7309238" y="2508851"/>
            <a:ext cx="107950" cy="107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endParaRPr lang="zh-CN" altLang="en-US" sz="1400" b="0">
              <a:solidFill>
                <a:schemeClr val="tx1"/>
              </a:solidFill>
            </a:endParaRPr>
          </a:p>
        </p:txBody>
      </p:sp>
      <p:sp>
        <p:nvSpPr>
          <p:cNvPr id="17" name="TextBox 17"/>
          <p:cNvSpPr txBox="1">
            <a:spLocks noChangeArrowheads="1"/>
          </p:cNvSpPr>
          <p:nvPr/>
        </p:nvSpPr>
        <p:spPr bwMode="auto">
          <a:xfrm>
            <a:off x="7344163" y="2400901"/>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spcAft>
                <a:spcPct val="0"/>
              </a:spcAft>
              <a:buClrTx/>
              <a:buFontTx/>
              <a:buNone/>
            </a:pPr>
            <a:r>
              <a:rPr lang="en-US" altLang="zh-CN" sz="1400" b="0">
                <a:solidFill>
                  <a:srgbClr val="FFFFFF"/>
                </a:solidFill>
              </a:rPr>
              <a:t>NP</a:t>
            </a:r>
          </a:p>
        </p:txBody>
      </p:sp>
    </p:spTree>
    <p:extLst>
      <p:ext uri="{BB962C8B-B14F-4D97-AF65-F5344CB8AC3E}">
        <p14:creationId xmlns:p14="http://schemas.microsoft.com/office/powerpoint/2010/main" val="28399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repeatCount="indefinite" fill="hold" nodeType="withEffect">
                                  <p:stCondLst>
                                    <p:cond delay="0"/>
                                  </p:stCondLst>
                                  <p:endCondLst>
                                    <p:cond evt="onNext" delay="0">
                                      <p:tgtEl>
                                        <p:sldTgt/>
                                      </p:tgtEl>
                                    </p:cond>
                                  </p:end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7</a:t>
            </a:fld>
            <a:endParaRPr kumimoji="0" lang="en-US" altLang="zh-CN" sz="900">
              <a:solidFill>
                <a:srgbClr val="4D5E68"/>
              </a:solidFill>
              <a:latin typeface="Impact" charset="0"/>
            </a:endParaRPr>
          </a:p>
        </p:txBody>
      </p:sp>
      <p:sp>
        <p:nvSpPr>
          <p:cNvPr id="9" name="矩形 8">
            <a:extLst>
              <a:ext uri="{FF2B5EF4-FFF2-40B4-BE49-F238E27FC236}">
                <a16:creationId xmlns:a16="http://schemas.microsoft.com/office/drawing/2014/main" id="{ACFFB66E-A6CF-DF49-BC0F-65EAA2E292D9}"/>
              </a:ext>
            </a:extLst>
          </p:cNvPr>
          <p:cNvSpPr/>
          <p:nvPr/>
        </p:nvSpPr>
        <p:spPr>
          <a:xfrm>
            <a:off x="979004" y="2276872"/>
            <a:ext cx="7272808" cy="3766929"/>
          </a:xfrm>
          <a:prstGeom prst="rect">
            <a:avLst/>
          </a:prstGeom>
        </p:spPr>
        <p:txBody>
          <a:bodyPr wrap="square">
            <a:spAutoFit/>
          </a:bodyPr>
          <a:lstStyle/>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Why Neutrons?</a:t>
            </a:r>
          </a:p>
          <a:p>
            <a:pPr marL="457200" lvl="0" indent="-457200" algn="just" latinLnBrk="1">
              <a:lnSpc>
                <a:spcPct val="107000"/>
              </a:lnSpc>
              <a:spcAft>
                <a:spcPts val="800"/>
              </a:spcAft>
              <a:buFont typeface="Arial" panose="020B0604020202020204" pitchFamily="34" charset="0"/>
              <a:buChar char="•"/>
            </a:pPr>
            <a:r>
              <a:rPr lang="en-US" sz="3200" b="1" dirty="0"/>
              <a:t>CSNS project overview</a:t>
            </a:r>
          </a:p>
          <a:p>
            <a:pPr marL="457200" lvl="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Commissioning</a:t>
            </a:r>
            <a:r>
              <a:rPr lang="zh-CN" altLang="en-US" sz="3200" b="1" dirty="0">
                <a:solidFill>
                  <a:schemeClr val="bg1">
                    <a:lumMod val="50000"/>
                  </a:schemeClr>
                </a:solidFill>
              </a:rPr>
              <a:t> </a:t>
            </a:r>
            <a:r>
              <a:rPr lang="en-US" altLang="zh-CN" sz="3200" b="1" dirty="0">
                <a:solidFill>
                  <a:schemeClr val="bg1">
                    <a:lumMod val="50000"/>
                  </a:schemeClr>
                </a:solidFill>
              </a:rPr>
              <a:t>&amp;</a:t>
            </a:r>
            <a:r>
              <a:rPr lang="zh-CN" altLang="en-US" sz="3200" b="1" dirty="0">
                <a:solidFill>
                  <a:schemeClr val="bg1">
                    <a:lumMod val="50000"/>
                  </a:schemeClr>
                </a:solidFill>
              </a:rPr>
              <a:t> </a:t>
            </a:r>
            <a:r>
              <a:rPr lang="en-US" sz="3200" b="1" dirty="0">
                <a:solidFill>
                  <a:schemeClr val="bg1">
                    <a:lumMod val="50000"/>
                  </a:schemeClr>
                </a:solidFill>
              </a:rPr>
              <a:t>operation</a:t>
            </a:r>
            <a:endParaRPr lang="en-US" altLang="zh-CN" sz="3200" b="1" dirty="0">
              <a:solidFill>
                <a:schemeClr val="bg1">
                  <a:lumMod val="50000"/>
                </a:schemeClr>
              </a:solidFill>
            </a:endParaRPr>
          </a:p>
          <a:p>
            <a:pPr marL="457200" lvl="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User</a:t>
            </a:r>
            <a:r>
              <a:rPr lang="zh-CN" altLang="en-US" sz="3200" b="1" dirty="0">
                <a:solidFill>
                  <a:schemeClr val="bg1">
                    <a:lumMod val="50000"/>
                  </a:schemeClr>
                </a:solidFill>
              </a:rPr>
              <a:t> </a:t>
            </a:r>
            <a:r>
              <a:rPr lang="en-US" altLang="zh-CN" sz="3200" b="1" dirty="0">
                <a:solidFill>
                  <a:schemeClr val="bg1">
                    <a:lumMod val="50000"/>
                  </a:schemeClr>
                </a:solidFill>
              </a:rPr>
              <a:t>service</a:t>
            </a:r>
            <a:r>
              <a:rPr lang="zh-CN" altLang="en-US" sz="3200" b="1" dirty="0">
                <a:solidFill>
                  <a:schemeClr val="bg1">
                    <a:lumMod val="50000"/>
                  </a:schemeClr>
                </a:solidFill>
              </a:rPr>
              <a:t> </a:t>
            </a:r>
            <a:r>
              <a:rPr lang="en-US" altLang="zh-CN" sz="3200" b="1" dirty="0">
                <a:solidFill>
                  <a:schemeClr val="bg1">
                    <a:lumMod val="50000"/>
                  </a:schemeClr>
                </a:solidFill>
              </a:rPr>
              <a:t>and</a:t>
            </a:r>
            <a:r>
              <a:rPr lang="zh-CN" altLang="en-US" sz="3200" b="1" dirty="0">
                <a:solidFill>
                  <a:schemeClr val="bg1">
                    <a:lumMod val="50000"/>
                  </a:schemeClr>
                </a:solidFill>
              </a:rPr>
              <a:t> </a:t>
            </a:r>
            <a:r>
              <a:rPr lang="en-US" altLang="zh-CN" sz="3200" b="1" dirty="0">
                <a:solidFill>
                  <a:schemeClr val="bg1">
                    <a:lumMod val="50000"/>
                  </a:schemeClr>
                </a:solidFill>
              </a:rPr>
              <a:t>application</a:t>
            </a:r>
            <a:endParaRPr lang="en-US" sz="3200" b="1" dirty="0">
              <a:solidFill>
                <a:schemeClr val="bg1">
                  <a:lumMod val="50000"/>
                </a:schemeClr>
              </a:solidFill>
            </a:endParaRPr>
          </a:p>
          <a:p>
            <a:pPr marL="457200" indent="-457200" algn="just" latinLnBrk="1">
              <a:lnSpc>
                <a:spcPct val="107000"/>
              </a:lnSpc>
              <a:spcAft>
                <a:spcPts val="800"/>
              </a:spcAft>
              <a:buFont typeface="Arial" panose="020B0604020202020204" pitchFamily="34" charset="0"/>
              <a:buChar char="•"/>
            </a:pPr>
            <a:r>
              <a:rPr lang="en-US" altLang="zh-CN" sz="3200" b="1" dirty="0">
                <a:solidFill>
                  <a:schemeClr val="bg1">
                    <a:lumMod val="50000"/>
                  </a:schemeClr>
                </a:solidFill>
              </a:rPr>
              <a:t>New</a:t>
            </a:r>
            <a:r>
              <a:rPr lang="zh-CN" altLang="en-US" sz="3200" b="1" dirty="0">
                <a:solidFill>
                  <a:schemeClr val="bg1">
                    <a:lumMod val="50000"/>
                  </a:schemeClr>
                </a:solidFill>
              </a:rPr>
              <a:t> </a:t>
            </a:r>
            <a:r>
              <a:rPr lang="en-US" altLang="zh-CN" sz="3200" b="1" dirty="0">
                <a:solidFill>
                  <a:schemeClr val="bg1">
                    <a:lumMod val="50000"/>
                  </a:schemeClr>
                </a:solidFill>
              </a:rPr>
              <a:t>instruments</a:t>
            </a:r>
            <a:r>
              <a:rPr lang="en-US" sz="3200" b="1" dirty="0">
                <a:solidFill>
                  <a:schemeClr val="bg1">
                    <a:lumMod val="50000"/>
                  </a:schemeClr>
                </a:solidFill>
              </a:rPr>
              <a:t> and future plan</a:t>
            </a:r>
          </a:p>
          <a:p>
            <a:pPr marL="457200" indent="-457200" algn="just" latinLnBrk="1">
              <a:lnSpc>
                <a:spcPct val="107000"/>
              </a:lnSpc>
              <a:spcAft>
                <a:spcPts val="800"/>
              </a:spcAft>
              <a:buFont typeface="Arial" panose="020B0604020202020204" pitchFamily="34" charset="0"/>
              <a:buChar char="•"/>
            </a:pPr>
            <a:r>
              <a:rPr lang="en-US" sz="3200" b="1" dirty="0">
                <a:solidFill>
                  <a:schemeClr val="bg1">
                    <a:lumMod val="50000"/>
                  </a:schemeClr>
                </a:solidFill>
              </a:rPr>
              <a:t>Summary</a:t>
            </a:r>
          </a:p>
        </p:txBody>
      </p:sp>
      <p:sp>
        <p:nvSpPr>
          <p:cNvPr id="10" name="Rectangle 3">
            <a:extLst>
              <a:ext uri="{FF2B5EF4-FFF2-40B4-BE49-F238E27FC236}">
                <a16:creationId xmlns:a16="http://schemas.microsoft.com/office/drawing/2014/main" id="{0F00C0E5-1AB9-C24B-92E1-C55527A1C9B4}"/>
              </a:ext>
            </a:extLst>
          </p:cNvPr>
          <p:cNvSpPr txBox="1">
            <a:spLocks noChangeArrowheads="1"/>
          </p:cNvSpPr>
          <p:nvPr/>
        </p:nvSpPr>
        <p:spPr>
          <a:xfrm>
            <a:off x="-583407" y="1095431"/>
            <a:ext cx="8964613" cy="646112"/>
          </a:xfrm>
          <a:prstGeom prst="rect">
            <a:avLst/>
          </a:prstGeom>
        </p:spPr>
        <p:txBody>
          <a:bodyPr/>
          <a:lst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宋体" pitchFamily="2" charset="-122"/>
              </a:defRPr>
            </a:lvl2pPr>
            <a:lvl3pPr algn="l" rtl="0" eaLnBrk="0" fontAlgn="base" hangingPunct="0">
              <a:spcBef>
                <a:spcPct val="0"/>
              </a:spcBef>
              <a:spcAft>
                <a:spcPct val="0"/>
              </a:spcAft>
              <a:defRPr sz="2200" b="1">
                <a:solidFill>
                  <a:srgbClr val="4D5E68"/>
                </a:solidFill>
                <a:latin typeface="Arial" charset="0"/>
                <a:ea typeface="宋体" pitchFamily="2" charset="-122"/>
              </a:defRPr>
            </a:lvl3pPr>
            <a:lvl4pPr algn="l" rtl="0" eaLnBrk="0" fontAlgn="base" hangingPunct="0">
              <a:spcBef>
                <a:spcPct val="0"/>
              </a:spcBef>
              <a:spcAft>
                <a:spcPct val="0"/>
              </a:spcAft>
              <a:defRPr sz="2200" b="1">
                <a:solidFill>
                  <a:srgbClr val="4D5E68"/>
                </a:solidFill>
                <a:latin typeface="Arial" charset="0"/>
                <a:ea typeface="宋体" pitchFamily="2" charset="-122"/>
              </a:defRPr>
            </a:lvl4pPr>
            <a:lvl5pPr algn="l" rtl="0" eaLnBrk="0" fontAlgn="base" hangingPunct="0">
              <a:spcBef>
                <a:spcPct val="0"/>
              </a:spcBef>
              <a:spcAft>
                <a:spcPct val="0"/>
              </a:spcAft>
              <a:defRPr sz="2200" b="1">
                <a:solidFill>
                  <a:srgbClr val="4D5E68"/>
                </a:solidFill>
                <a:latin typeface="Arial" charset="0"/>
                <a:ea typeface="宋体" pitchFamily="2" charset="-122"/>
              </a:defRPr>
            </a:lvl5pPr>
            <a:lvl6pPr marL="457200" algn="l" rtl="0" fontAlgn="base">
              <a:spcBef>
                <a:spcPct val="0"/>
              </a:spcBef>
              <a:spcAft>
                <a:spcPct val="0"/>
              </a:spcAft>
              <a:defRPr sz="2200" b="1">
                <a:solidFill>
                  <a:srgbClr val="4D5E68"/>
                </a:solidFill>
                <a:latin typeface="Arial" charset="0"/>
                <a:ea typeface="宋体" pitchFamily="2" charset="-122"/>
              </a:defRPr>
            </a:lvl6pPr>
            <a:lvl7pPr marL="914400" algn="l" rtl="0" fontAlgn="base">
              <a:spcBef>
                <a:spcPct val="0"/>
              </a:spcBef>
              <a:spcAft>
                <a:spcPct val="0"/>
              </a:spcAft>
              <a:defRPr sz="2200" b="1">
                <a:solidFill>
                  <a:srgbClr val="4D5E68"/>
                </a:solidFill>
                <a:latin typeface="Arial" charset="0"/>
                <a:ea typeface="宋体" pitchFamily="2" charset="-122"/>
              </a:defRPr>
            </a:lvl7pPr>
            <a:lvl8pPr marL="1371600" algn="l" rtl="0" fontAlgn="base">
              <a:spcBef>
                <a:spcPct val="0"/>
              </a:spcBef>
              <a:spcAft>
                <a:spcPct val="0"/>
              </a:spcAft>
              <a:defRPr sz="2200" b="1">
                <a:solidFill>
                  <a:srgbClr val="4D5E68"/>
                </a:solidFill>
                <a:latin typeface="Arial" charset="0"/>
                <a:ea typeface="宋体" pitchFamily="2" charset="-122"/>
              </a:defRPr>
            </a:lvl8pPr>
            <a:lvl9pPr marL="1828800" algn="l" rtl="0" fontAlgn="base">
              <a:spcBef>
                <a:spcPct val="0"/>
              </a:spcBef>
              <a:spcAft>
                <a:spcPct val="0"/>
              </a:spcAft>
              <a:defRPr sz="2200" b="1">
                <a:solidFill>
                  <a:srgbClr val="4D5E68"/>
                </a:solidFill>
                <a:latin typeface="Arial" charset="0"/>
                <a:ea typeface="宋体" pitchFamily="2" charset="-122"/>
              </a:defRPr>
            </a:lvl9pPr>
          </a:lstStyle>
          <a:p>
            <a:pPr algn="ctr"/>
            <a:r>
              <a:rPr lang="en-US" altLang="zh-CN" sz="3200" kern="0" dirty="0">
                <a:solidFill>
                  <a:srgbClr val="FF3300"/>
                </a:solidFill>
              </a:rPr>
              <a:t> </a:t>
            </a:r>
            <a:r>
              <a:rPr lang="en-US" altLang="zh-CN" sz="3200" dirty="0">
                <a:solidFill>
                  <a:srgbClr val="0432FF"/>
                </a:solidFill>
                <a:latin typeface="Arial" pitchFamily="34" charset="0"/>
                <a:ea typeface="宋体" pitchFamily="2" charset="-122"/>
                <a:cs typeface="+mn-cs"/>
              </a:rPr>
              <a:t>Outline </a:t>
            </a:r>
          </a:p>
        </p:txBody>
      </p:sp>
    </p:spTree>
    <p:extLst>
      <p:ext uri="{BB962C8B-B14F-4D97-AF65-F5344CB8AC3E}">
        <p14:creationId xmlns:p14="http://schemas.microsoft.com/office/powerpoint/2010/main" val="7508898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8</a:t>
            </a:fld>
            <a:endParaRPr kumimoji="0" lang="en-US" altLang="zh-CN" sz="900">
              <a:solidFill>
                <a:srgbClr val="4D5E68"/>
              </a:solidFill>
              <a:latin typeface="Impact" charset="0"/>
            </a:endParaRPr>
          </a:p>
        </p:txBody>
      </p:sp>
      <p:sp>
        <p:nvSpPr>
          <p:cNvPr id="11" name="Rectangle 2">
            <a:extLst>
              <a:ext uri="{FF2B5EF4-FFF2-40B4-BE49-F238E27FC236}">
                <a16:creationId xmlns:a16="http://schemas.microsoft.com/office/drawing/2014/main" id="{FFB7990C-5833-2944-9432-6A583A5C7A02}"/>
              </a:ext>
            </a:extLst>
          </p:cNvPr>
          <p:cNvSpPr txBox="1">
            <a:spLocks noChangeArrowheads="1"/>
          </p:cNvSpPr>
          <p:nvPr/>
        </p:nvSpPr>
        <p:spPr>
          <a:xfrm>
            <a:off x="-3175" y="185718"/>
            <a:ext cx="9144000" cy="457200"/>
          </a:xfrm>
          <a:prstGeom prst="rect">
            <a:avLst/>
          </a:prstGeom>
        </p:spPr>
        <p:txBody>
          <a:bodyPr tIns="0" bIns="0"/>
          <a:lstStyle/>
          <a:p>
            <a:pPr eaLnBrk="0" hangingPunct="0">
              <a:defRPr/>
            </a:pPr>
            <a:r>
              <a:rPr lang="en-US" altLang="zh-CN" sz="3200" b="1" dirty="0">
                <a:solidFill>
                  <a:srgbClr val="0432FF"/>
                </a:solidFill>
              </a:rPr>
              <a:t>CSNS Layout</a:t>
            </a:r>
          </a:p>
        </p:txBody>
      </p:sp>
      <p:sp>
        <p:nvSpPr>
          <p:cNvPr id="13" name="Text Box 6">
            <a:extLst>
              <a:ext uri="{FF2B5EF4-FFF2-40B4-BE49-F238E27FC236}">
                <a16:creationId xmlns:a16="http://schemas.microsoft.com/office/drawing/2014/main" id="{3F5CE09F-EB0E-D140-BCD9-1ADF65E786D4}"/>
              </a:ext>
            </a:extLst>
          </p:cNvPr>
          <p:cNvSpPr txBox="1">
            <a:spLocks noChangeArrowheads="1"/>
          </p:cNvSpPr>
          <p:nvPr/>
        </p:nvSpPr>
        <p:spPr bwMode="auto">
          <a:xfrm>
            <a:off x="28963" y="913944"/>
            <a:ext cx="857125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1400">
                <a:solidFill>
                  <a:schemeClr val="tx1"/>
                </a:solidFill>
                <a:latin typeface="Arial" panose="020B0604020202020204" pitchFamily="34" charset="0"/>
                <a:ea typeface="宋体" panose="02010600030101010101" pitchFamily="2" charset="-122"/>
              </a:defRPr>
            </a:lvl1pPr>
            <a:lvl2pPr marL="742950" indent="-285750" eaLnBrk="0" hangingPunct="0">
              <a:defRPr sz="1400">
                <a:solidFill>
                  <a:schemeClr val="tx1"/>
                </a:solidFill>
                <a:latin typeface="Arial" panose="020B0604020202020204" pitchFamily="34" charset="0"/>
                <a:ea typeface="宋体" panose="02010600030101010101" pitchFamily="2" charset="-122"/>
              </a:defRPr>
            </a:lvl2pPr>
            <a:lvl3pPr marL="1143000" indent="-228600" eaLnBrk="0" hangingPunct="0">
              <a:defRPr sz="1400">
                <a:solidFill>
                  <a:schemeClr val="tx1"/>
                </a:solidFill>
                <a:latin typeface="Arial" panose="020B0604020202020204" pitchFamily="34" charset="0"/>
                <a:ea typeface="宋体" panose="02010600030101010101" pitchFamily="2" charset="-122"/>
              </a:defRPr>
            </a:lvl3pPr>
            <a:lvl4pPr marL="1600200" indent="-228600" eaLnBrk="0" hangingPunct="0">
              <a:defRPr sz="1400">
                <a:solidFill>
                  <a:schemeClr val="tx1"/>
                </a:solidFill>
                <a:latin typeface="Arial" panose="020B0604020202020204" pitchFamily="34" charset="0"/>
                <a:ea typeface="宋体" panose="02010600030101010101" pitchFamily="2" charset="-122"/>
              </a:defRPr>
            </a:lvl4pPr>
            <a:lvl5pPr marL="2057400" indent="-228600" eaLnBrk="0" hangingPunct="0">
              <a:defRPr sz="14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gn="l" eaLnBrk="1" hangingPunct="1">
              <a:buFont typeface="Wingdings" panose="05000000000000000000" pitchFamily="2" charset="2"/>
              <a:buChar char="l"/>
            </a:pPr>
            <a:r>
              <a:rPr lang="en-US" altLang="zh-CN" sz="2000" dirty="0"/>
              <a:t>The phase-I CSNS facility consists of a</a:t>
            </a:r>
            <a:r>
              <a:rPr lang="zh-CN" altLang="en-US" sz="2000" dirty="0"/>
              <a:t> </a:t>
            </a:r>
            <a:r>
              <a:rPr lang="en-US" altLang="zh-CN" sz="2000" dirty="0" err="1"/>
              <a:t>Linac</a:t>
            </a:r>
            <a:r>
              <a:rPr lang="en-US" altLang="zh-CN" sz="2000" dirty="0"/>
              <a:t>, a 1.6-GeV 100kW,</a:t>
            </a:r>
            <a:r>
              <a:rPr lang="zh-CN" altLang="en-US" sz="2000" dirty="0"/>
              <a:t> </a:t>
            </a:r>
            <a:r>
              <a:rPr lang="en-US" altLang="zh-CN" sz="2000" dirty="0"/>
              <a:t>25Hz</a:t>
            </a:r>
            <a:r>
              <a:rPr lang="zh-CN" altLang="en-US" sz="2000" dirty="0"/>
              <a:t> </a:t>
            </a:r>
            <a:r>
              <a:rPr lang="en-US" altLang="zh-CN" sz="2000" dirty="0"/>
              <a:t>RCS, beam transport lines, a target station, and 3 day-one instruments.</a:t>
            </a:r>
          </a:p>
          <a:p>
            <a:pPr algn="l" eaLnBrk="1" hangingPunct="1">
              <a:buFont typeface="Wingdings" panose="05000000000000000000" pitchFamily="2" charset="2"/>
              <a:buChar char="l"/>
            </a:pPr>
            <a:r>
              <a:rPr lang="en-US" altLang="zh-CN" sz="2000" dirty="0"/>
              <a:t>Upgradable to 500kW and 20 instruments</a:t>
            </a:r>
          </a:p>
          <a:p>
            <a:pPr algn="l" eaLnBrk="1" hangingPunct="1">
              <a:buFont typeface="Wingdings" panose="05000000000000000000" pitchFamily="2" charset="2"/>
              <a:buChar char="l"/>
            </a:pPr>
            <a:r>
              <a:rPr lang="en-US" altLang="zh-CN" sz="2000" dirty="0"/>
              <a:t>Conducted jointly by IHEP &amp; IOP, CAS</a:t>
            </a:r>
          </a:p>
          <a:p>
            <a:pPr algn="l" eaLnBrk="1" hangingPunct="1">
              <a:buFont typeface="Wingdings" panose="05000000000000000000" pitchFamily="2" charset="2"/>
              <a:buChar char="l"/>
            </a:pPr>
            <a:endParaRPr lang="en-US" altLang="zh-CN" sz="2000" b="1" dirty="0"/>
          </a:p>
          <a:p>
            <a:pPr algn="l" eaLnBrk="1" hangingPunct="1"/>
            <a:endParaRPr lang="en-US" altLang="zh-CN" sz="2000" b="1" dirty="0"/>
          </a:p>
        </p:txBody>
      </p:sp>
      <p:pic>
        <p:nvPicPr>
          <p:cNvPr id="10" name="图片 3">
            <a:extLst>
              <a:ext uri="{FF2B5EF4-FFF2-40B4-BE49-F238E27FC236}">
                <a16:creationId xmlns:a16="http://schemas.microsoft.com/office/drawing/2014/main" id="{9DB24D54-DAD3-474E-923A-01AB739F05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3781" y="2456000"/>
            <a:ext cx="8050088" cy="443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文本框 7">
            <a:extLst>
              <a:ext uri="{FF2B5EF4-FFF2-40B4-BE49-F238E27FC236}">
                <a16:creationId xmlns:a16="http://schemas.microsoft.com/office/drawing/2014/main" id="{63F8AA3B-93B2-8049-AD2D-EF335C2AF1B1}"/>
              </a:ext>
            </a:extLst>
          </p:cNvPr>
          <p:cNvSpPr txBox="1"/>
          <p:nvPr/>
        </p:nvSpPr>
        <p:spPr>
          <a:xfrm>
            <a:off x="755576" y="3083108"/>
            <a:ext cx="2257349" cy="461665"/>
          </a:xfrm>
          <a:prstGeom prst="rect">
            <a:avLst/>
          </a:prstGeom>
          <a:noFill/>
        </p:spPr>
        <p:txBody>
          <a:bodyPr wrap="none" rtlCol="0">
            <a:spAutoFit/>
          </a:bodyPr>
          <a:lstStyle/>
          <a:p>
            <a:r>
              <a:rPr kumimoji="1" lang="en-US" altLang="zh-CN" sz="2400" dirty="0">
                <a:solidFill>
                  <a:srgbClr val="071F65"/>
                </a:solidFill>
              </a:rPr>
              <a:t>80MeV H</a:t>
            </a:r>
            <a:r>
              <a:rPr kumimoji="1" lang="en-US" altLang="zh-CN" sz="2400" baseline="30000" dirty="0">
                <a:solidFill>
                  <a:srgbClr val="071F65"/>
                </a:solidFill>
              </a:rPr>
              <a:t>-</a:t>
            </a:r>
            <a:r>
              <a:rPr kumimoji="1" lang="en-US" altLang="zh-CN" sz="2400" dirty="0">
                <a:solidFill>
                  <a:srgbClr val="071F65"/>
                </a:solidFill>
              </a:rPr>
              <a:t> </a:t>
            </a:r>
            <a:r>
              <a:rPr kumimoji="1" lang="en-US" altLang="zh-CN" sz="2400" dirty="0" err="1">
                <a:solidFill>
                  <a:srgbClr val="071F65"/>
                </a:solidFill>
              </a:rPr>
              <a:t>linac</a:t>
            </a:r>
            <a:endParaRPr kumimoji="1" lang="zh-CN" altLang="en-US" sz="2400" dirty="0">
              <a:solidFill>
                <a:srgbClr val="071F65"/>
              </a:solidFill>
            </a:endParaRPr>
          </a:p>
        </p:txBody>
      </p:sp>
      <p:sp>
        <p:nvSpPr>
          <p:cNvPr id="16" name="文本框 8">
            <a:extLst>
              <a:ext uri="{FF2B5EF4-FFF2-40B4-BE49-F238E27FC236}">
                <a16:creationId xmlns:a16="http://schemas.microsoft.com/office/drawing/2014/main" id="{33A7DD67-EAB0-B447-B48B-1C9007D2A6E6}"/>
              </a:ext>
            </a:extLst>
          </p:cNvPr>
          <p:cNvSpPr txBox="1"/>
          <p:nvPr/>
        </p:nvSpPr>
        <p:spPr>
          <a:xfrm>
            <a:off x="6636861" y="4213258"/>
            <a:ext cx="2208887" cy="830997"/>
          </a:xfrm>
          <a:prstGeom prst="rect">
            <a:avLst/>
          </a:prstGeom>
          <a:solidFill>
            <a:schemeClr val="bg1"/>
          </a:solidFill>
        </p:spPr>
        <p:txBody>
          <a:bodyPr wrap="square" rtlCol="0">
            <a:spAutoFit/>
          </a:bodyPr>
          <a:lstStyle/>
          <a:p>
            <a:r>
              <a:rPr kumimoji="1" lang="en-US" altLang="zh-CN" sz="2400" dirty="0">
                <a:solidFill>
                  <a:srgbClr val="071F65"/>
                </a:solidFill>
              </a:rPr>
              <a:t>1.6GeV, 25Hz</a:t>
            </a:r>
          </a:p>
          <a:p>
            <a:r>
              <a:rPr kumimoji="1" lang="en-US" altLang="zh-CN" sz="2400" dirty="0">
                <a:solidFill>
                  <a:srgbClr val="071F65"/>
                </a:solidFill>
              </a:rPr>
              <a:t>100kW</a:t>
            </a:r>
            <a:r>
              <a:rPr kumimoji="1" lang="zh-CN" altLang="en-US" sz="2400" dirty="0">
                <a:solidFill>
                  <a:srgbClr val="071F65"/>
                </a:solidFill>
              </a:rPr>
              <a:t> </a:t>
            </a:r>
            <a:r>
              <a:rPr kumimoji="1" lang="en-US" altLang="zh-CN" sz="2400" dirty="0">
                <a:solidFill>
                  <a:srgbClr val="071F65"/>
                </a:solidFill>
              </a:rPr>
              <a:t>RCS</a:t>
            </a:r>
          </a:p>
        </p:txBody>
      </p:sp>
      <p:sp>
        <p:nvSpPr>
          <p:cNvPr id="17" name="文本框 7">
            <a:extLst>
              <a:ext uri="{FF2B5EF4-FFF2-40B4-BE49-F238E27FC236}">
                <a16:creationId xmlns:a16="http://schemas.microsoft.com/office/drawing/2014/main" id="{86599DE2-CA12-7B4D-ADCD-158B41BF411E}"/>
              </a:ext>
            </a:extLst>
          </p:cNvPr>
          <p:cNvSpPr txBox="1"/>
          <p:nvPr/>
        </p:nvSpPr>
        <p:spPr>
          <a:xfrm>
            <a:off x="1557843" y="5598105"/>
            <a:ext cx="2032479" cy="461665"/>
          </a:xfrm>
          <a:prstGeom prst="rect">
            <a:avLst/>
          </a:prstGeom>
          <a:noFill/>
        </p:spPr>
        <p:txBody>
          <a:bodyPr wrap="none" rtlCol="0">
            <a:spAutoFit/>
          </a:bodyPr>
          <a:lstStyle/>
          <a:p>
            <a:r>
              <a:rPr kumimoji="1" lang="en-US" altLang="zh-CN" sz="2400" dirty="0">
                <a:solidFill>
                  <a:srgbClr val="071F65"/>
                </a:solidFill>
              </a:rPr>
              <a:t>Target</a:t>
            </a:r>
            <a:r>
              <a:rPr kumimoji="1" lang="zh-CN" altLang="en-US" sz="2400" dirty="0">
                <a:solidFill>
                  <a:srgbClr val="071F65"/>
                </a:solidFill>
              </a:rPr>
              <a:t> </a:t>
            </a:r>
            <a:r>
              <a:rPr kumimoji="1" lang="en-US" altLang="zh-CN" sz="2400" dirty="0">
                <a:solidFill>
                  <a:srgbClr val="071F65"/>
                </a:solidFill>
              </a:rPr>
              <a:t>station</a:t>
            </a:r>
            <a:endParaRPr kumimoji="1" lang="zh-CN" altLang="en-US" sz="2400" dirty="0">
              <a:solidFill>
                <a:srgbClr val="071F65"/>
              </a:solidFill>
            </a:endParaRPr>
          </a:p>
        </p:txBody>
      </p:sp>
      <p:sp>
        <p:nvSpPr>
          <p:cNvPr id="18" name="文本框 7">
            <a:extLst>
              <a:ext uri="{FF2B5EF4-FFF2-40B4-BE49-F238E27FC236}">
                <a16:creationId xmlns:a16="http://schemas.microsoft.com/office/drawing/2014/main" id="{516DAA10-7773-6845-86C4-A227E03981E3}"/>
              </a:ext>
            </a:extLst>
          </p:cNvPr>
          <p:cNvSpPr txBox="1"/>
          <p:nvPr/>
        </p:nvSpPr>
        <p:spPr>
          <a:xfrm>
            <a:off x="3258340" y="4674775"/>
            <a:ext cx="663964" cy="461665"/>
          </a:xfrm>
          <a:prstGeom prst="rect">
            <a:avLst/>
          </a:prstGeom>
          <a:noFill/>
        </p:spPr>
        <p:txBody>
          <a:bodyPr wrap="none" rtlCol="0">
            <a:spAutoFit/>
          </a:bodyPr>
          <a:lstStyle/>
          <a:p>
            <a:r>
              <a:rPr kumimoji="1" lang="en-US" altLang="zh-CN" sz="2400" dirty="0">
                <a:solidFill>
                  <a:srgbClr val="071F65"/>
                </a:solidFill>
              </a:rPr>
              <a:t>MR</a:t>
            </a:r>
            <a:endParaRPr kumimoji="1" lang="zh-CN" altLang="en-US" sz="2400" dirty="0">
              <a:solidFill>
                <a:srgbClr val="071F65"/>
              </a:solidFill>
            </a:endParaRPr>
          </a:p>
        </p:txBody>
      </p:sp>
      <p:sp>
        <p:nvSpPr>
          <p:cNvPr id="19" name="文本框 7">
            <a:extLst>
              <a:ext uri="{FF2B5EF4-FFF2-40B4-BE49-F238E27FC236}">
                <a16:creationId xmlns:a16="http://schemas.microsoft.com/office/drawing/2014/main" id="{94515493-CC1F-3C44-83F4-330C8AD3F6CA}"/>
              </a:ext>
            </a:extLst>
          </p:cNvPr>
          <p:cNvSpPr txBox="1"/>
          <p:nvPr/>
        </p:nvSpPr>
        <p:spPr>
          <a:xfrm>
            <a:off x="3842202" y="5136440"/>
            <a:ext cx="1023037" cy="461665"/>
          </a:xfrm>
          <a:prstGeom prst="rect">
            <a:avLst/>
          </a:prstGeom>
          <a:noFill/>
        </p:spPr>
        <p:txBody>
          <a:bodyPr wrap="none" rtlCol="0">
            <a:spAutoFit/>
          </a:bodyPr>
          <a:lstStyle/>
          <a:p>
            <a:r>
              <a:rPr kumimoji="1" lang="en-US" altLang="zh-CN" sz="2400" dirty="0">
                <a:solidFill>
                  <a:srgbClr val="071F65"/>
                </a:solidFill>
              </a:rPr>
              <a:t>SANS</a:t>
            </a:r>
            <a:endParaRPr kumimoji="1" lang="zh-CN" altLang="en-US" sz="2400" dirty="0">
              <a:solidFill>
                <a:srgbClr val="071F65"/>
              </a:solidFill>
            </a:endParaRPr>
          </a:p>
        </p:txBody>
      </p:sp>
      <p:sp>
        <p:nvSpPr>
          <p:cNvPr id="20" name="文本框 7">
            <a:extLst>
              <a:ext uri="{FF2B5EF4-FFF2-40B4-BE49-F238E27FC236}">
                <a16:creationId xmlns:a16="http://schemas.microsoft.com/office/drawing/2014/main" id="{02089707-6652-5D4B-B5C3-9353AE87A2C2}"/>
              </a:ext>
            </a:extLst>
          </p:cNvPr>
          <p:cNvSpPr txBox="1"/>
          <p:nvPr/>
        </p:nvSpPr>
        <p:spPr>
          <a:xfrm>
            <a:off x="4295861" y="6349396"/>
            <a:ext cx="1056700" cy="461665"/>
          </a:xfrm>
          <a:prstGeom prst="rect">
            <a:avLst/>
          </a:prstGeom>
          <a:noFill/>
        </p:spPr>
        <p:txBody>
          <a:bodyPr wrap="none" rtlCol="0">
            <a:spAutoFit/>
          </a:bodyPr>
          <a:lstStyle/>
          <a:p>
            <a:r>
              <a:rPr kumimoji="1" lang="en-US" altLang="zh-CN" sz="2400" dirty="0">
                <a:solidFill>
                  <a:srgbClr val="071F65"/>
                </a:solidFill>
              </a:rPr>
              <a:t>GPPD</a:t>
            </a:r>
            <a:endParaRPr kumimoji="1" lang="zh-CN" altLang="en-US" sz="2400" dirty="0">
              <a:solidFill>
                <a:srgbClr val="071F65"/>
              </a:solidFill>
            </a:endParaRPr>
          </a:p>
        </p:txBody>
      </p:sp>
    </p:spTree>
    <p:extLst>
      <p:ext uri="{BB962C8B-B14F-4D97-AF65-F5344CB8AC3E}">
        <p14:creationId xmlns:p14="http://schemas.microsoft.com/office/powerpoint/2010/main" val="183684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303213" cy="1809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l"/>
            <a:fld id="{28703CA2-3F05-064F-A158-E0661BECFC9B}" type="slidenum">
              <a:rPr kumimoji="0" lang="en-US" altLang="zh-CN" sz="900">
                <a:solidFill>
                  <a:srgbClr val="4D5E68"/>
                </a:solidFill>
                <a:latin typeface="Impact" charset="0"/>
              </a:rPr>
              <a:pPr algn="l"/>
              <a:t>9</a:t>
            </a:fld>
            <a:endParaRPr kumimoji="0" lang="en-US" altLang="zh-CN" sz="900">
              <a:solidFill>
                <a:srgbClr val="4D5E68"/>
              </a:solidFill>
              <a:latin typeface="Impact" charset="0"/>
            </a:endParaRPr>
          </a:p>
        </p:txBody>
      </p:sp>
      <p:sp>
        <p:nvSpPr>
          <p:cNvPr id="9" name="Text Box 6">
            <a:extLst>
              <a:ext uri="{FF2B5EF4-FFF2-40B4-BE49-F238E27FC236}">
                <a16:creationId xmlns:a16="http://schemas.microsoft.com/office/drawing/2014/main" id="{825AE255-291B-E349-A9D5-3E790D955AA9}"/>
              </a:ext>
            </a:extLst>
          </p:cNvPr>
          <p:cNvSpPr txBox="1">
            <a:spLocks noChangeArrowheads="1"/>
          </p:cNvSpPr>
          <p:nvPr/>
        </p:nvSpPr>
        <p:spPr bwMode="auto">
          <a:xfrm>
            <a:off x="4216" y="152400"/>
            <a:ext cx="9144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algn="l" eaLnBrk="1" hangingPunct="1">
              <a:spcBef>
                <a:spcPct val="50000"/>
              </a:spcBef>
            </a:pPr>
            <a:r>
              <a:rPr lang="en-US" altLang="zh-CN" sz="3200" b="1" dirty="0">
                <a:solidFill>
                  <a:srgbClr val="0432FF"/>
                </a:solidFill>
                <a:latin typeface="Arial" pitchFamily="34" charset="0"/>
                <a:ea typeface="宋体" pitchFamily="2" charset="-122"/>
                <a:cs typeface="+mn-cs"/>
              </a:rPr>
              <a:t>Key Milestones</a:t>
            </a:r>
          </a:p>
        </p:txBody>
      </p:sp>
      <p:sp>
        <p:nvSpPr>
          <p:cNvPr id="11" name="Rectangle 9">
            <a:extLst>
              <a:ext uri="{FF2B5EF4-FFF2-40B4-BE49-F238E27FC236}">
                <a16:creationId xmlns:a16="http://schemas.microsoft.com/office/drawing/2014/main" id="{221462B0-E2B3-1946-97FE-FDF0CF9D638B}"/>
              </a:ext>
            </a:extLst>
          </p:cNvPr>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3" name="Rectangle 11">
            <a:extLst>
              <a:ext uri="{FF2B5EF4-FFF2-40B4-BE49-F238E27FC236}">
                <a16:creationId xmlns:a16="http://schemas.microsoft.com/office/drawing/2014/main" id="{AAD8605E-38DB-0246-87F4-DB950298219E}"/>
              </a:ext>
            </a:extLst>
          </p:cNvPr>
          <p:cNvSpPr>
            <a:spLocks noChangeArrowheads="1"/>
          </p:cNvSpPr>
          <p:nvPr/>
        </p:nvSpPr>
        <p:spPr bwMode="auto">
          <a:xfrm>
            <a:off x="0" y="1379538"/>
            <a:ext cx="9144000" cy="0"/>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4" name="Rectangle 4">
            <a:extLst>
              <a:ext uri="{FF2B5EF4-FFF2-40B4-BE49-F238E27FC236}">
                <a16:creationId xmlns:a16="http://schemas.microsoft.com/office/drawing/2014/main" id="{9B9A3E1B-8085-194D-8F1D-39D799CBF6A3}"/>
              </a:ext>
            </a:extLst>
          </p:cNvPr>
          <p:cNvSpPr>
            <a:spLocks noChangeArrowheads="1"/>
          </p:cNvSpPr>
          <p:nvPr/>
        </p:nvSpPr>
        <p:spPr bwMode="auto">
          <a:xfrm>
            <a:off x="844550" y="1387475"/>
            <a:ext cx="6248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zh-CN" sz="2200">
                <a:solidFill>
                  <a:schemeClr val="hlink"/>
                </a:solidFill>
                <a:ea typeface="黑体" charset="0"/>
                <a:cs typeface="黑体" charset="0"/>
              </a:rPr>
              <a:t> </a:t>
            </a:r>
          </a:p>
        </p:txBody>
      </p:sp>
      <p:grpSp>
        <p:nvGrpSpPr>
          <p:cNvPr id="15" name="组合 14">
            <a:extLst>
              <a:ext uri="{FF2B5EF4-FFF2-40B4-BE49-F238E27FC236}">
                <a16:creationId xmlns:a16="http://schemas.microsoft.com/office/drawing/2014/main" id="{F8CE12DE-1DB5-CC4D-9623-E44ADEDB3015}"/>
              </a:ext>
            </a:extLst>
          </p:cNvPr>
          <p:cNvGrpSpPr/>
          <p:nvPr/>
        </p:nvGrpSpPr>
        <p:grpSpPr>
          <a:xfrm>
            <a:off x="622949" y="1792006"/>
            <a:ext cx="734021" cy="862610"/>
            <a:chOff x="1571625" y="2825350"/>
            <a:chExt cx="978695" cy="1150147"/>
          </a:xfrm>
          <a:solidFill>
            <a:schemeClr val="accent1"/>
          </a:solidFill>
        </p:grpSpPr>
        <p:sp>
          <p:nvSpPr>
            <p:cNvPr id="16" name="同心圆 15">
              <a:extLst>
                <a:ext uri="{FF2B5EF4-FFF2-40B4-BE49-F238E27FC236}">
                  <a16:creationId xmlns:a16="http://schemas.microsoft.com/office/drawing/2014/main" id="{DD35BB11-2B7E-2B40-A61C-CEF2AA6B9D00}"/>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Feb. 2001</a:t>
              </a:r>
              <a:endParaRPr lang="zh-CN" altLang="en-US" sz="1350" b="1" dirty="0">
                <a:solidFill>
                  <a:schemeClr val="tx2"/>
                </a:solidFill>
                <a:latin typeface="微软雅黑" panose="020B0503020204020204" pitchFamily="34" charset="-122"/>
                <a:ea typeface="微软雅黑" panose="020B0503020204020204" pitchFamily="34" charset="-122"/>
              </a:endParaRPr>
            </a:p>
          </p:txBody>
        </p:sp>
        <p:sp>
          <p:nvSpPr>
            <p:cNvPr id="17" name="等腰三角形 8">
              <a:extLst>
                <a:ext uri="{FF2B5EF4-FFF2-40B4-BE49-F238E27FC236}">
                  <a16:creationId xmlns:a16="http://schemas.microsoft.com/office/drawing/2014/main" id="{C9A7CD5D-3F07-6441-BB71-C4BA83F02398}"/>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18" name="组合 8">
            <a:extLst>
              <a:ext uri="{FF2B5EF4-FFF2-40B4-BE49-F238E27FC236}">
                <a16:creationId xmlns:a16="http://schemas.microsoft.com/office/drawing/2014/main" id="{61905209-F679-574C-8D0A-EABCCB9D005F}"/>
              </a:ext>
            </a:extLst>
          </p:cNvPr>
          <p:cNvGrpSpPr/>
          <p:nvPr/>
        </p:nvGrpSpPr>
        <p:grpSpPr>
          <a:xfrm flipV="1">
            <a:off x="1990408" y="1920595"/>
            <a:ext cx="734021" cy="862610"/>
            <a:chOff x="1571625" y="2825350"/>
            <a:chExt cx="978695" cy="1150147"/>
          </a:xfrm>
          <a:solidFill>
            <a:schemeClr val="accent2"/>
          </a:solidFill>
        </p:grpSpPr>
        <p:sp>
          <p:nvSpPr>
            <p:cNvPr id="19" name="同心圆 18">
              <a:extLst>
                <a:ext uri="{FF2B5EF4-FFF2-40B4-BE49-F238E27FC236}">
                  <a16:creationId xmlns:a16="http://schemas.microsoft.com/office/drawing/2014/main" id="{C1E3AE18-EDF0-484A-8EA6-F136FCD2C411}"/>
                </a:ext>
              </a:extLst>
            </p:cNvPr>
            <p:cNvSpPr/>
            <p:nvPr/>
          </p:nvSpPr>
          <p:spPr>
            <a:xfrm rot="10800000">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Jan. 2006 </a:t>
              </a:r>
            </a:p>
          </p:txBody>
        </p:sp>
        <p:sp>
          <p:nvSpPr>
            <p:cNvPr id="20" name="等腰三角形 11">
              <a:extLst>
                <a:ext uri="{FF2B5EF4-FFF2-40B4-BE49-F238E27FC236}">
                  <a16:creationId xmlns:a16="http://schemas.microsoft.com/office/drawing/2014/main" id="{C65906A0-13E5-8D4C-B0AD-82B6388038B7}"/>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21" name="组合 11">
            <a:extLst>
              <a:ext uri="{FF2B5EF4-FFF2-40B4-BE49-F238E27FC236}">
                <a16:creationId xmlns:a16="http://schemas.microsoft.com/office/drawing/2014/main" id="{1B88B86F-1FD7-0E4E-A571-AA15759E5265}"/>
              </a:ext>
            </a:extLst>
          </p:cNvPr>
          <p:cNvGrpSpPr/>
          <p:nvPr/>
        </p:nvGrpSpPr>
        <p:grpSpPr>
          <a:xfrm>
            <a:off x="3442090" y="1792006"/>
            <a:ext cx="734021" cy="862610"/>
            <a:chOff x="1571625" y="2825350"/>
            <a:chExt cx="978695" cy="1150147"/>
          </a:xfrm>
          <a:solidFill>
            <a:schemeClr val="accent3"/>
          </a:solidFill>
        </p:grpSpPr>
        <p:sp>
          <p:nvSpPr>
            <p:cNvPr id="22" name="同心圆 21">
              <a:extLst>
                <a:ext uri="{FF2B5EF4-FFF2-40B4-BE49-F238E27FC236}">
                  <a16:creationId xmlns:a16="http://schemas.microsoft.com/office/drawing/2014/main" id="{038194AE-02DF-3D48-B99B-901639828093}"/>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Sep. 2008 </a:t>
              </a:r>
            </a:p>
          </p:txBody>
        </p:sp>
        <p:sp>
          <p:nvSpPr>
            <p:cNvPr id="23" name="等腰三角形 14">
              <a:extLst>
                <a:ext uri="{FF2B5EF4-FFF2-40B4-BE49-F238E27FC236}">
                  <a16:creationId xmlns:a16="http://schemas.microsoft.com/office/drawing/2014/main" id="{ECE53308-03CD-764A-8169-A9AD14F591EB}"/>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24" name="组合 14">
            <a:extLst>
              <a:ext uri="{FF2B5EF4-FFF2-40B4-BE49-F238E27FC236}">
                <a16:creationId xmlns:a16="http://schemas.microsoft.com/office/drawing/2014/main" id="{EB8DED72-CF10-B64F-944A-53EB3F576F2E}"/>
              </a:ext>
            </a:extLst>
          </p:cNvPr>
          <p:cNvGrpSpPr/>
          <p:nvPr/>
        </p:nvGrpSpPr>
        <p:grpSpPr>
          <a:xfrm flipV="1">
            <a:off x="4953932" y="1920595"/>
            <a:ext cx="734021" cy="862610"/>
            <a:chOff x="1571625" y="2825350"/>
            <a:chExt cx="978695" cy="1150147"/>
          </a:xfrm>
          <a:solidFill>
            <a:srgbClr val="5B9BD5">
              <a:lumMod val="75000"/>
            </a:srgbClr>
          </a:solidFill>
        </p:grpSpPr>
        <p:sp>
          <p:nvSpPr>
            <p:cNvPr id="25" name="同心圆 24">
              <a:extLst>
                <a:ext uri="{FF2B5EF4-FFF2-40B4-BE49-F238E27FC236}">
                  <a16:creationId xmlns:a16="http://schemas.microsoft.com/office/drawing/2014/main" id="{418CCA11-EC86-AA47-A1C2-AD1F1D3E78B5}"/>
                </a:ext>
              </a:extLst>
            </p:cNvPr>
            <p:cNvSpPr/>
            <p:nvPr/>
          </p:nvSpPr>
          <p:spPr>
            <a:xfrm rot="10800000">
              <a:off x="1571625" y="2996802"/>
              <a:ext cx="978695" cy="978695"/>
            </a:xfrm>
            <a:prstGeom prst="donut">
              <a:avLst>
                <a:gd name="adj" fmla="val 10972"/>
              </a:avLst>
            </a:prstGeom>
            <a:solidFill>
              <a:schemeClr val="accent4"/>
            </a:solid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Sep. 2011 </a:t>
              </a:r>
            </a:p>
          </p:txBody>
        </p:sp>
        <p:sp>
          <p:nvSpPr>
            <p:cNvPr id="26" name="等腰三角形 17">
              <a:extLst>
                <a:ext uri="{FF2B5EF4-FFF2-40B4-BE49-F238E27FC236}">
                  <a16:creationId xmlns:a16="http://schemas.microsoft.com/office/drawing/2014/main" id="{9E3CF682-A77C-0144-A4E0-CB0A6BE6CA64}"/>
                </a:ext>
              </a:extLst>
            </p:cNvPr>
            <p:cNvSpPr/>
            <p:nvPr/>
          </p:nvSpPr>
          <p:spPr>
            <a:xfrm>
              <a:off x="1911810" y="2825350"/>
              <a:ext cx="298323" cy="257175"/>
            </a:xfrm>
            <a:prstGeom prst="triangle">
              <a:avLst/>
            </a:prstGeom>
            <a:solidFill>
              <a:schemeClr val="accent4"/>
            </a:solid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cxnSp>
        <p:nvCxnSpPr>
          <p:cNvPr id="27" name="直接连接符 17">
            <a:extLst>
              <a:ext uri="{FF2B5EF4-FFF2-40B4-BE49-F238E27FC236}">
                <a16:creationId xmlns:a16="http://schemas.microsoft.com/office/drawing/2014/main" id="{DE4BDC40-A448-374D-B68B-961B5C36AAEC}"/>
              </a:ext>
            </a:extLst>
          </p:cNvPr>
          <p:cNvCxnSpPr>
            <a:stCxn id="16" idx="6"/>
            <a:endCxn id="19" idx="6"/>
          </p:cNvCxnSpPr>
          <p:nvPr/>
        </p:nvCxnSpPr>
        <p:spPr>
          <a:xfrm>
            <a:off x="1356970" y="2287606"/>
            <a:ext cx="633438" cy="0"/>
          </a:xfrm>
          <a:prstGeom prst="line">
            <a:avLst/>
          </a:prstGeom>
          <a:noFill/>
          <a:ln w="28575" cap="flat" cmpd="sng" algn="ctr">
            <a:solidFill>
              <a:schemeClr val="accent6"/>
            </a:solidFill>
            <a:prstDash val="solid"/>
            <a:miter lim="800000"/>
          </a:ln>
          <a:effectLst/>
        </p:spPr>
      </p:cxnSp>
      <p:cxnSp>
        <p:nvCxnSpPr>
          <p:cNvPr id="28" name="直接连接符 18">
            <a:extLst>
              <a:ext uri="{FF2B5EF4-FFF2-40B4-BE49-F238E27FC236}">
                <a16:creationId xmlns:a16="http://schemas.microsoft.com/office/drawing/2014/main" id="{B6127357-B39C-7E4C-870B-801E14596A8C}"/>
              </a:ext>
            </a:extLst>
          </p:cNvPr>
          <p:cNvCxnSpPr>
            <a:stCxn id="19" idx="2"/>
            <a:endCxn id="22" idx="2"/>
          </p:cNvCxnSpPr>
          <p:nvPr/>
        </p:nvCxnSpPr>
        <p:spPr>
          <a:xfrm>
            <a:off x="2724429" y="2287606"/>
            <a:ext cx="717661" cy="0"/>
          </a:xfrm>
          <a:prstGeom prst="line">
            <a:avLst/>
          </a:prstGeom>
          <a:noFill/>
          <a:ln w="28575" cap="flat" cmpd="sng" algn="ctr">
            <a:solidFill>
              <a:schemeClr val="accent6"/>
            </a:solidFill>
            <a:prstDash val="solid"/>
            <a:miter lim="800000"/>
          </a:ln>
          <a:effectLst/>
        </p:spPr>
      </p:cxnSp>
      <p:cxnSp>
        <p:nvCxnSpPr>
          <p:cNvPr id="29" name="直接连接符 19">
            <a:extLst>
              <a:ext uri="{FF2B5EF4-FFF2-40B4-BE49-F238E27FC236}">
                <a16:creationId xmlns:a16="http://schemas.microsoft.com/office/drawing/2014/main" id="{979FEED0-A360-4E44-AE96-50810F8C827B}"/>
              </a:ext>
            </a:extLst>
          </p:cNvPr>
          <p:cNvCxnSpPr>
            <a:stCxn id="22" idx="6"/>
            <a:endCxn id="25" idx="6"/>
          </p:cNvCxnSpPr>
          <p:nvPr/>
        </p:nvCxnSpPr>
        <p:spPr>
          <a:xfrm>
            <a:off x="4176111" y="2287606"/>
            <a:ext cx="777821" cy="0"/>
          </a:xfrm>
          <a:prstGeom prst="line">
            <a:avLst/>
          </a:prstGeom>
          <a:noFill/>
          <a:ln w="28575" cap="flat" cmpd="sng" algn="ctr">
            <a:solidFill>
              <a:schemeClr val="accent6"/>
            </a:solidFill>
            <a:prstDash val="solid"/>
            <a:miter lim="800000"/>
          </a:ln>
          <a:effectLst/>
        </p:spPr>
      </p:cxnSp>
      <p:cxnSp>
        <p:nvCxnSpPr>
          <p:cNvPr id="30" name="直接连接符 20">
            <a:extLst>
              <a:ext uri="{FF2B5EF4-FFF2-40B4-BE49-F238E27FC236}">
                <a16:creationId xmlns:a16="http://schemas.microsoft.com/office/drawing/2014/main" id="{D95F423E-0A06-C94F-A4AE-121643ED2303}"/>
              </a:ext>
            </a:extLst>
          </p:cNvPr>
          <p:cNvCxnSpPr>
            <a:stCxn id="25" idx="2"/>
          </p:cNvCxnSpPr>
          <p:nvPr/>
        </p:nvCxnSpPr>
        <p:spPr>
          <a:xfrm>
            <a:off x="5687953" y="2287605"/>
            <a:ext cx="787598" cy="0"/>
          </a:xfrm>
          <a:prstGeom prst="line">
            <a:avLst/>
          </a:prstGeom>
          <a:noFill/>
          <a:ln w="28575" cap="flat" cmpd="sng" algn="ctr">
            <a:solidFill>
              <a:schemeClr val="accent6"/>
            </a:solidFill>
            <a:prstDash val="solid"/>
            <a:miter lim="800000"/>
          </a:ln>
          <a:effectLst/>
        </p:spPr>
      </p:cxnSp>
      <p:sp>
        <p:nvSpPr>
          <p:cNvPr id="31" name="文本框 23">
            <a:extLst>
              <a:ext uri="{FF2B5EF4-FFF2-40B4-BE49-F238E27FC236}">
                <a16:creationId xmlns:a16="http://schemas.microsoft.com/office/drawing/2014/main" id="{ED4DB968-7608-E94F-9D00-954115A99CDD}"/>
              </a:ext>
            </a:extLst>
          </p:cNvPr>
          <p:cNvSpPr txBox="1"/>
          <p:nvPr/>
        </p:nvSpPr>
        <p:spPr>
          <a:xfrm>
            <a:off x="264689" y="1123064"/>
            <a:ext cx="2077654"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Proposal for the CSNS Project</a:t>
            </a:r>
          </a:p>
        </p:txBody>
      </p:sp>
      <p:sp>
        <p:nvSpPr>
          <p:cNvPr id="32" name="文本框 25">
            <a:extLst>
              <a:ext uri="{FF2B5EF4-FFF2-40B4-BE49-F238E27FC236}">
                <a16:creationId xmlns:a16="http://schemas.microsoft.com/office/drawing/2014/main" id="{E80E2276-C7BA-164F-B7B9-67530C544599}"/>
              </a:ext>
            </a:extLst>
          </p:cNvPr>
          <p:cNvSpPr txBox="1"/>
          <p:nvPr/>
        </p:nvSpPr>
        <p:spPr>
          <a:xfrm>
            <a:off x="1556588" y="2711013"/>
            <a:ext cx="1928306"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Prototyping R&amp;D  started </a:t>
            </a:r>
          </a:p>
        </p:txBody>
      </p:sp>
      <p:grpSp>
        <p:nvGrpSpPr>
          <p:cNvPr id="33" name="组合 25">
            <a:extLst>
              <a:ext uri="{FF2B5EF4-FFF2-40B4-BE49-F238E27FC236}">
                <a16:creationId xmlns:a16="http://schemas.microsoft.com/office/drawing/2014/main" id="{CB52A5DE-0F05-4247-BEE0-7CCE539B25ED}"/>
              </a:ext>
            </a:extLst>
          </p:cNvPr>
          <p:cNvGrpSpPr/>
          <p:nvPr/>
        </p:nvGrpSpPr>
        <p:grpSpPr>
          <a:xfrm>
            <a:off x="6439455" y="1792006"/>
            <a:ext cx="734021" cy="862610"/>
            <a:chOff x="1571625" y="2825350"/>
            <a:chExt cx="978695" cy="1150147"/>
          </a:xfrm>
          <a:solidFill>
            <a:schemeClr val="accent5"/>
          </a:solidFill>
        </p:grpSpPr>
        <p:sp>
          <p:nvSpPr>
            <p:cNvPr id="34" name="同心圆 33">
              <a:extLst>
                <a:ext uri="{FF2B5EF4-FFF2-40B4-BE49-F238E27FC236}">
                  <a16:creationId xmlns:a16="http://schemas.microsoft.com/office/drawing/2014/main" id="{5CAEDB00-C799-F54B-88D7-97FD3723950C}"/>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May 2012 </a:t>
              </a:r>
            </a:p>
          </p:txBody>
        </p:sp>
        <p:sp>
          <p:nvSpPr>
            <p:cNvPr id="35" name="等腰三角形 26">
              <a:extLst>
                <a:ext uri="{FF2B5EF4-FFF2-40B4-BE49-F238E27FC236}">
                  <a16:creationId xmlns:a16="http://schemas.microsoft.com/office/drawing/2014/main" id="{642C0E7B-F942-F74B-98E8-ECA5039E510A}"/>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36" name="组合 64">
            <a:extLst>
              <a:ext uri="{FF2B5EF4-FFF2-40B4-BE49-F238E27FC236}">
                <a16:creationId xmlns:a16="http://schemas.microsoft.com/office/drawing/2014/main" id="{1BEF9A4F-A5B8-6547-B02D-279DF17B0129}"/>
              </a:ext>
            </a:extLst>
          </p:cNvPr>
          <p:cNvGrpSpPr/>
          <p:nvPr/>
        </p:nvGrpSpPr>
        <p:grpSpPr>
          <a:xfrm flipV="1">
            <a:off x="7814111" y="1908245"/>
            <a:ext cx="734021" cy="862610"/>
            <a:chOff x="1571625" y="2825350"/>
            <a:chExt cx="978695" cy="1150147"/>
          </a:xfrm>
          <a:solidFill>
            <a:schemeClr val="accent2"/>
          </a:solidFill>
        </p:grpSpPr>
        <p:sp>
          <p:nvSpPr>
            <p:cNvPr id="37" name="同心圆 36">
              <a:extLst>
                <a:ext uri="{FF2B5EF4-FFF2-40B4-BE49-F238E27FC236}">
                  <a16:creationId xmlns:a16="http://schemas.microsoft.com/office/drawing/2014/main" id="{182F25E6-0CA0-6F41-B2F3-D4D46F517C7E}"/>
                </a:ext>
              </a:extLst>
            </p:cNvPr>
            <p:cNvSpPr/>
            <p:nvPr/>
          </p:nvSpPr>
          <p:spPr>
            <a:xfrm rot="10800000">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Oct. 2014</a:t>
              </a:r>
            </a:p>
          </p:txBody>
        </p:sp>
        <p:sp>
          <p:nvSpPr>
            <p:cNvPr id="38" name="等腰三角形 29">
              <a:extLst>
                <a:ext uri="{FF2B5EF4-FFF2-40B4-BE49-F238E27FC236}">
                  <a16:creationId xmlns:a16="http://schemas.microsoft.com/office/drawing/2014/main" id="{F5888BB6-2B00-2F4B-9909-85EBBBC88F92}"/>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sp>
        <p:nvSpPr>
          <p:cNvPr id="39" name="文本框 25">
            <a:extLst>
              <a:ext uri="{FF2B5EF4-FFF2-40B4-BE49-F238E27FC236}">
                <a16:creationId xmlns:a16="http://schemas.microsoft.com/office/drawing/2014/main" id="{04D5894F-BD67-C846-B450-DAE3C4DA6F4F}"/>
              </a:ext>
            </a:extLst>
          </p:cNvPr>
          <p:cNvSpPr txBox="1"/>
          <p:nvPr/>
        </p:nvSpPr>
        <p:spPr>
          <a:xfrm>
            <a:off x="3263185" y="1135096"/>
            <a:ext cx="1928306" cy="3795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Proposal approved</a:t>
            </a:r>
          </a:p>
        </p:txBody>
      </p:sp>
      <p:grpSp>
        <p:nvGrpSpPr>
          <p:cNvPr id="40" name="组合 95">
            <a:extLst>
              <a:ext uri="{FF2B5EF4-FFF2-40B4-BE49-F238E27FC236}">
                <a16:creationId xmlns:a16="http://schemas.microsoft.com/office/drawing/2014/main" id="{90864BB9-73AE-244C-A9B6-673DDCB9F58E}"/>
              </a:ext>
            </a:extLst>
          </p:cNvPr>
          <p:cNvGrpSpPr/>
          <p:nvPr/>
        </p:nvGrpSpPr>
        <p:grpSpPr>
          <a:xfrm>
            <a:off x="557241" y="4783863"/>
            <a:ext cx="734021" cy="862610"/>
            <a:chOff x="1571625" y="2825350"/>
            <a:chExt cx="978695" cy="1150147"/>
          </a:xfrm>
          <a:solidFill>
            <a:schemeClr val="accent1"/>
          </a:solidFill>
        </p:grpSpPr>
        <p:sp>
          <p:nvSpPr>
            <p:cNvPr id="41" name="同心圆 40">
              <a:extLst>
                <a:ext uri="{FF2B5EF4-FFF2-40B4-BE49-F238E27FC236}">
                  <a16:creationId xmlns:a16="http://schemas.microsoft.com/office/drawing/2014/main" id="{22DFC575-CE4B-AB4F-AEB3-EBC7A88AABEA}"/>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Jan. 2016</a:t>
              </a:r>
              <a:endParaRPr lang="zh-CN" altLang="en-US" sz="1350" b="1" dirty="0">
                <a:solidFill>
                  <a:schemeClr val="tx2"/>
                </a:solidFill>
                <a:latin typeface="微软雅黑" panose="020B0503020204020204" pitchFamily="34" charset="-122"/>
                <a:ea typeface="微软雅黑" panose="020B0503020204020204" pitchFamily="34" charset="-122"/>
              </a:endParaRPr>
            </a:p>
          </p:txBody>
        </p:sp>
        <p:sp>
          <p:nvSpPr>
            <p:cNvPr id="42" name="等腰三角形 33">
              <a:extLst>
                <a:ext uri="{FF2B5EF4-FFF2-40B4-BE49-F238E27FC236}">
                  <a16:creationId xmlns:a16="http://schemas.microsoft.com/office/drawing/2014/main" id="{C3EA47B8-3D25-2841-8E22-EC4FA8CB226B}"/>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43" name="组合 98">
            <a:extLst>
              <a:ext uri="{FF2B5EF4-FFF2-40B4-BE49-F238E27FC236}">
                <a16:creationId xmlns:a16="http://schemas.microsoft.com/office/drawing/2014/main" id="{FF68FB85-38AA-6148-B446-666820CFF40F}"/>
              </a:ext>
            </a:extLst>
          </p:cNvPr>
          <p:cNvGrpSpPr/>
          <p:nvPr/>
        </p:nvGrpSpPr>
        <p:grpSpPr>
          <a:xfrm flipV="1">
            <a:off x="1924700" y="4912452"/>
            <a:ext cx="734021" cy="862610"/>
            <a:chOff x="1571625" y="2825350"/>
            <a:chExt cx="978695" cy="1150147"/>
          </a:xfrm>
          <a:solidFill>
            <a:schemeClr val="accent2"/>
          </a:solidFill>
        </p:grpSpPr>
        <p:sp>
          <p:nvSpPr>
            <p:cNvPr id="44" name="同心圆 43">
              <a:extLst>
                <a:ext uri="{FF2B5EF4-FFF2-40B4-BE49-F238E27FC236}">
                  <a16:creationId xmlns:a16="http://schemas.microsoft.com/office/drawing/2014/main" id="{2AC336A6-4CA9-7949-A0F0-E017DCD73BCB}"/>
                </a:ext>
              </a:extLst>
            </p:cNvPr>
            <p:cNvSpPr/>
            <p:nvPr/>
          </p:nvSpPr>
          <p:spPr>
            <a:xfrm rot="10800000">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Apr. 2017</a:t>
              </a:r>
            </a:p>
          </p:txBody>
        </p:sp>
        <p:sp>
          <p:nvSpPr>
            <p:cNvPr id="45" name="等腰三角形 36">
              <a:extLst>
                <a:ext uri="{FF2B5EF4-FFF2-40B4-BE49-F238E27FC236}">
                  <a16:creationId xmlns:a16="http://schemas.microsoft.com/office/drawing/2014/main" id="{DEBEA397-6438-924E-A6CF-CAB057C181A4}"/>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46" name="组合 101">
            <a:extLst>
              <a:ext uri="{FF2B5EF4-FFF2-40B4-BE49-F238E27FC236}">
                <a16:creationId xmlns:a16="http://schemas.microsoft.com/office/drawing/2014/main" id="{703C5F75-B0D4-1241-8F49-3314CD3AD0BC}"/>
              </a:ext>
            </a:extLst>
          </p:cNvPr>
          <p:cNvGrpSpPr/>
          <p:nvPr/>
        </p:nvGrpSpPr>
        <p:grpSpPr>
          <a:xfrm>
            <a:off x="3376382" y="4783863"/>
            <a:ext cx="734021" cy="862610"/>
            <a:chOff x="1571625" y="2825350"/>
            <a:chExt cx="978695" cy="1150147"/>
          </a:xfrm>
          <a:solidFill>
            <a:schemeClr val="accent3"/>
          </a:solidFill>
        </p:grpSpPr>
        <p:sp>
          <p:nvSpPr>
            <p:cNvPr id="47" name="同心圆 46">
              <a:extLst>
                <a:ext uri="{FF2B5EF4-FFF2-40B4-BE49-F238E27FC236}">
                  <a16:creationId xmlns:a16="http://schemas.microsoft.com/office/drawing/2014/main" id="{66385480-1063-8645-AF8E-62C9D2F67EAB}"/>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May. 2017 </a:t>
              </a:r>
            </a:p>
          </p:txBody>
        </p:sp>
        <p:sp>
          <p:nvSpPr>
            <p:cNvPr id="48" name="等腰三角形 39">
              <a:extLst>
                <a:ext uri="{FF2B5EF4-FFF2-40B4-BE49-F238E27FC236}">
                  <a16:creationId xmlns:a16="http://schemas.microsoft.com/office/drawing/2014/main" id="{1F530145-8A9E-0D4C-BFA5-0AA78AB20CC2}"/>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49" name="组合 104">
            <a:extLst>
              <a:ext uri="{FF2B5EF4-FFF2-40B4-BE49-F238E27FC236}">
                <a16:creationId xmlns:a16="http://schemas.microsoft.com/office/drawing/2014/main" id="{78C9EF8E-FE33-C945-B2DD-9B888C7B5878}"/>
              </a:ext>
            </a:extLst>
          </p:cNvPr>
          <p:cNvGrpSpPr/>
          <p:nvPr/>
        </p:nvGrpSpPr>
        <p:grpSpPr>
          <a:xfrm flipV="1">
            <a:off x="4888224" y="4912452"/>
            <a:ext cx="734021" cy="862610"/>
            <a:chOff x="1571625" y="2825350"/>
            <a:chExt cx="978695" cy="1150147"/>
          </a:xfrm>
          <a:solidFill>
            <a:srgbClr val="5B9BD5">
              <a:lumMod val="75000"/>
            </a:srgbClr>
          </a:solidFill>
        </p:grpSpPr>
        <p:sp>
          <p:nvSpPr>
            <p:cNvPr id="50" name="同心圆 49">
              <a:extLst>
                <a:ext uri="{FF2B5EF4-FFF2-40B4-BE49-F238E27FC236}">
                  <a16:creationId xmlns:a16="http://schemas.microsoft.com/office/drawing/2014/main" id="{B8471930-72E0-B34F-BC77-F7383D7D0E4E}"/>
                </a:ext>
              </a:extLst>
            </p:cNvPr>
            <p:cNvSpPr/>
            <p:nvPr/>
          </p:nvSpPr>
          <p:spPr>
            <a:xfrm rot="10800000">
              <a:off x="1571625" y="2996802"/>
              <a:ext cx="978695" cy="978695"/>
            </a:xfrm>
            <a:prstGeom prst="donut">
              <a:avLst>
                <a:gd name="adj" fmla="val 10972"/>
              </a:avLst>
            </a:prstGeom>
            <a:solidFill>
              <a:schemeClr val="accent4"/>
            </a:solid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Aug. 2017</a:t>
              </a:r>
            </a:p>
          </p:txBody>
        </p:sp>
        <p:sp>
          <p:nvSpPr>
            <p:cNvPr id="51" name="等腰三角形 42">
              <a:extLst>
                <a:ext uri="{FF2B5EF4-FFF2-40B4-BE49-F238E27FC236}">
                  <a16:creationId xmlns:a16="http://schemas.microsoft.com/office/drawing/2014/main" id="{48416816-99AC-E540-9B2E-353E88B8FA4B}"/>
                </a:ext>
              </a:extLst>
            </p:cNvPr>
            <p:cNvSpPr/>
            <p:nvPr/>
          </p:nvSpPr>
          <p:spPr>
            <a:xfrm>
              <a:off x="1911810" y="2825350"/>
              <a:ext cx="298323" cy="257175"/>
            </a:xfrm>
            <a:prstGeom prst="triangle">
              <a:avLst/>
            </a:prstGeom>
            <a:solidFill>
              <a:schemeClr val="accent4"/>
            </a:solid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cxnSp>
        <p:nvCxnSpPr>
          <p:cNvPr id="52" name="直接连接符 107">
            <a:extLst>
              <a:ext uri="{FF2B5EF4-FFF2-40B4-BE49-F238E27FC236}">
                <a16:creationId xmlns:a16="http://schemas.microsoft.com/office/drawing/2014/main" id="{6C2DB779-1392-BD4E-8C22-E262239F1924}"/>
              </a:ext>
            </a:extLst>
          </p:cNvPr>
          <p:cNvCxnSpPr>
            <a:stCxn id="41" idx="6"/>
            <a:endCxn id="44" idx="6"/>
          </p:cNvCxnSpPr>
          <p:nvPr/>
        </p:nvCxnSpPr>
        <p:spPr>
          <a:xfrm>
            <a:off x="1291262" y="5279463"/>
            <a:ext cx="633438" cy="0"/>
          </a:xfrm>
          <a:prstGeom prst="line">
            <a:avLst/>
          </a:prstGeom>
          <a:noFill/>
          <a:ln w="28575" cap="flat" cmpd="sng" algn="ctr">
            <a:solidFill>
              <a:schemeClr val="accent6"/>
            </a:solidFill>
            <a:prstDash val="solid"/>
            <a:miter lim="800000"/>
          </a:ln>
          <a:effectLst/>
        </p:spPr>
      </p:cxnSp>
      <p:cxnSp>
        <p:nvCxnSpPr>
          <p:cNvPr id="53" name="直接连接符 108">
            <a:extLst>
              <a:ext uri="{FF2B5EF4-FFF2-40B4-BE49-F238E27FC236}">
                <a16:creationId xmlns:a16="http://schemas.microsoft.com/office/drawing/2014/main" id="{AEC02ED4-28DC-5047-837A-98C7144986F8}"/>
              </a:ext>
            </a:extLst>
          </p:cNvPr>
          <p:cNvCxnSpPr>
            <a:stCxn id="44" idx="2"/>
            <a:endCxn id="47" idx="2"/>
          </p:cNvCxnSpPr>
          <p:nvPr/>
        </p:nvCxnSpPr>
        <p:spPr>
          <a:xfrm>
            <a:off x="2658721" y="5279463"/>
            <a:ext cx="717661" cy="0"/>
          </a:xfrm>
          <a:prstGeom prst="line">
            <a:avLst/>
          </a:prstGeom>
          <a:noFill/>
          <a:ln w="28575" cap="flat" cmpd="sng" algn="ctr">
            <a:solidFill>
              <a:schemeClr val="accent6"/>
            </a:solidFill>
            <a:prstDash val="solid"/>
            <a:miter lim="800000"/>
          </a:ln>
          <a:effectLst/>
        </p:spPr>
      </p:cxnSp>
      <p:cxnSp>
        <p:nvCxnSpPr>
          <p:cNvPr id="54" name="直接连接符 109">
            <a:extLst>
              <a:ext uri="{FF2B5EF4-FFF2-40B4-BE49-F238E27FC236}">
                <a16:creationId xmlns:a16="http://schemas.microsoft.com/office/drawing/2014/main" id="{7BBDC272-270C-A546-9E62-C67FF636DAA6}"/>
              </a:ext>
            </a:extLst>
          </p:cNvPr>
          <p:cNvCxnSpPr>
            <a:stCxn id="47" idx="6"/>
            <a:endCxn id="50" idx="6"/>
          </p:cNvCxnSpPr>
          <p:nvPr/>
        </p:nvCxnSpPr>
        <p:spPr>
          <a:xfrm>
            <a:off x="4110403" y="5279463"/>
            <a:ext cx="777821" cy="0"/>
          </a:xfrm>
          <a:prstGeom prst="line">
            <a:avLst/>
          </a:prstGeom>
          <a:noFill/>
          <a:ln w="28575" cap="flat" cmpd="sng" algn="ctr">
            <a:solidFill>
              <a:schemeClr val="accent6"/>
            </a:solidFill>
            <a:prstDash val="solid"/>
            <a:miter lim="800000"/>
          </a:ln>
          <a:effectLst/>
        </p:spPr>
      </p:cxnSp>
      <p:cxnSp>
        <p:nvCxnSpPr>
          <p:cNvPr id="55" name="直接连接符 110">
            <a:extLst>
              <a:ext uri="{FF2B5EF4-FFF2-40B4-BE49-F238E27FC236}">
                <a16:creationId xmlns:a16="http://schemas.microsoft.com/office/drawing/2014/main" id="{7A291437-FE9A-9349-AD3D-6F20E2A0AFA8}"/>
              </a:ext>
            </a:extLst>
          </p:cNvPr>
          <p:cNvCxnSpPr>
            <a:stCxn id="50" idx="2"/>
          </p:cNvCxnSpPr>
          <p:nvPr/>
        </p:nvCxnSpPr>
        <p:spPr>
          <a:xfrm>
            <a:off x="5622245" y="5279462"/>
            <a:ext cx="787598" cy="0"/>
          </a:xfrm>
          <a:prstGeom prst="line">
            <a:avLst/>
          </a:prstGeom>
          <a:noFill/>
          <a:ln w="28575" cap="flat" cmpd="sng" algn="ctr">
            <a:solidFill>
              <a:schemeClr val="accent6"/>
            </a:solidFill>
            <a:prstDash val="solid"/>
            <a:miter lim="800000"/>
          </a:ln>
          <a:effectLst/>
        </p:spPr>
      </p:cxnSp>
      <p:sp>
        <p:nvSpPr>
          <p:cNvPr id="56" name="文本框 23">
            <a:extLst>
              <a:ext uri="{FF2B5EF4-FFF2-40B4-BE49-F238E27FC236}">
                <a16:creationId xmlns:a16="http://schemas.microsoft.com/office/drawing/2014/main" id="{5C8BFCB3-62FB-0D4C-A2C7-D1843BE89D53}"/>
              </a:ext>
            </a:extLst>
          </p:cNvPr>
          <p:cNvSpPr txBox="1"/>
          <p:nvPr/>
        </p:nvSpPr>
        <p:spPr>
          <a:xfrm>
            <a:off x="211013" y="4100599"/>
            <a:ext cx="2077654"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DTL-1 Beam commissioning </a:t>
            </a:r>
          </a:p>
        </p:txBody>
      </p:sp>
      <p:grpSp>
        <p:nvGrpSpPr>
          <p:cNvPr id="58" name="组合 113">
            <a:extLst>
              <a:ext uri="{FF2B5EF4-FFF2-40B4-BE49-F238E27FC236}">
                <a16:creationId xmlns:a16="http://schemas.microsoft.com/office/drawing/2014/main" id="{B9964BBA-1AAD-7248-BA26-B5B401475135}"/>
              </a:ext>
            </a:extLst>
          </p:cNvPr>
          <p:cNvGrpSpPr/>
          <p:nvPr/>
        </p:nvGrpSpPr>
        <p:grpSpPr>
          <a:xfrm>
            <a:off x="6373747" y="4783863"/>
            <a:ext cx="734021" cy="862610"/>
            <a:chOff x="1571625" y="2825350"/>
            <a:chExt cx="978695" cy="1150147"/>
          </a:xfrm>
          <a:solidFill>
            <a:schemeClr val="accent5"/>
          </a:solidFill>
        </p:grpSpPr>
        <p:sp>
          <p:nvSpPr>
            <p:cNvPr id="59" name="同心圆 58">
              <a:extLst>
                <a:ext uri="{FF2B5EF4-FFF2-40B4-BE49-F238E27FC236}">
                  <a16:creationId xmlns:a16="http://schemas.microsoft.com/office/drawing/2014/main" id="{415BFEB5-BE42-C54A-8B22-2884750922E9}"/>
                </a:ext>
              </a:extLst>
            </p:cNvPr>
            <p:cNvSpPr/>
            <p:nvPr/>
          </p:nvSpPr>
          <p:spPr>
            <a:xfrm>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Mar. 2018 </a:t>
              </a:r>
            </a:p>
          </p:txBody>
        </p:sp>
        <p:sp>
          <p:nvSpPr>
            <p:cNvPr id="60" name="等腰三角形 51">
              <a:extLst>
                <a:ext uri="{FF2B5EF4-FFF2-40B4-BE49-F238E27FC236}">
                  <a16:creationId xmlns:a16="http://schemas.microsoft.com/office/drawing/2014/main" id="{DBE3DB7A-E9DF-1644-BDE5-9B8D9D5A2F63}"/>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grpSp>
        <p:nvGrpSpPr>
          <p:cNvPr id="61" name="组合 117">
            <a:extLst>
              <a:ext uri="{FF2B5EF4-FFF2-40B4-BE49-F238E27FC236}">
                <a16:creationId xmlns:a16="http://schemas.microsoft.com/office/drawing/2014/main" id="{6D6E43E7-1E97-0349-8812-9BCF28438E86}"/>
              </a:ext>
            </a:extLst>
          </p:cNvPr>
          <p:cNvGrpSpPr/>
          <p:nvPr/>
        </p:nvGrpSpPr>
        <p:grpSpPr>
          <a:xfrm flipV="1">
            <a:off x="7748403" y="4900102"/>
            <a:ext cx="734021" cy="862610"/>
            <a:chOff x="1571625" y="2825350"/>
            <a:chExt cx="978695" cy="1150147"/>
          </a:xfrm>
          <a:solidFill>
            <a:schemeClr val="accent2"/>
          </a:solidFill>
        </p:grpSpPr>
        <p:sp>
          <p:nvSpPr>
            <p:cNvPr id="62" name="同心圆 61">
              <a:extLst>
                <a:ext uri="{FF2B5EF4-FFF2-40B4-BE49-F238E27FC236}">
                  <a16:creationId xmlns:a16="http://schemas.microsoft.com/office/drawing/2014/main" id="{0AA1FD3B-13E8-3B44-A092-EE8D33A73BFC}"/>
                </a:ext>
              </a:extLst>
            </p:cNvPr>
            <p:cNvSpPr/>
            <p:nvPr/>
          </p:nvSpPr>
          <p:spPr>
            <a:xfrm rot="10800000">
              <a:off x="1571625" y="2996802"/>
              <a:ext cx="978695" cy="978695"/>
            </a:xfrm>
            <a:prstGeom prst="donut">
              <a:avLst>
                <a:gd name="adj" fmla="val 10972"/>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350" b="1" dirty="0">
                  <a:solidFill>
                    <a:schemeClr val="tx2"/>
                  </a:solidFill>
                  <a:latin typeface="微软雅黑" panose="020B0503020204020204" pitchFamily="34" charset="-122"/>
                  <a:ea typeface="微软雅黑" panose="020B0503020204020204" pitchFamily="34" charset="-122"/>
                </a:rPr>
                <a:t>Sep. 2019</a:t>
              </a:r>
            </a:p>
          </p:txBody>
        </p:sp>
        <p:sp>
          <p:nvSpPr>
            <p:cNvPr id="63" name="等腰三角形 54">
              <a:extLst>
                <a:ext uri="{FF2B5EF4-FFF2-40B4-BE49-F238E27FC236}">
                  <a16:creationId xmlns:a16="http://schemas.microsoft.com/office/drawing/2014/main" id="{504C687C-2761-F24F-BA1B-5FEB587FD14C}"/>
                </a:ext>
              </a:extLst>
            </p:cNvPr>
            <p:cNvSpPr/>
            <p:nvPr/>
          </p:nvSpPr>
          <p:spPr>
            <a:xfrm>
              <a:off x="1911810" y="2825350"/>
              <a:ext cx="298323" cy="257175"/>
            </a:xfrm>
            <a:prstGeom prst="triangle">
              <a:avLst/>
            </a:prstGeom>
            <a:grpFill/>
            <a:ln w="12700" cap="flat" cmpd="sng" algn="ctr">
              <a:noFill/>
              <a:prstDash val="solid"/>
              <a:miter lim="800000"/>
            </a:ln>
            <a:effectLst/>
          </p:spPr>
          <p:txBody>
            <a:bodyPr lIns="0" rIns="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zh-CN" altLang="en-US" sz="1350">
                <a:solidFill>
                  <a:schemeClr val="tx2"/>
                </a:solidFill>
                <a:latin typeface="微软雅黑" panose="020B0503020204020204" pitchFamily="34" charset="-122"/>
                <a:ea typeface="微软雅黑" panose="020B0503020204020204" pitchFamily="34" charset="-122"/>
              </a:endParaRPr>
            </a:p>
          </p:txBody>
        </p:sp>
      </p:grpSp>
      <p:sp>
        <p:nvSpPr>
          <p:cNvPr id="64" name="文本框 25">
            <a:extLst>
              <a:ext uri="{FF2B5EF4-FFF2-40B4-BE49-F238E27FC236}">
                <a16:creationId xmlns:a16="http://schemas.microsoft.com/office/drawing/2014/main" id="{F1B7D2E8-B7A4-5345-B91D-79921D18D304}"/>
              </a:ext>
            </a:extLst>
          </p:cNvPr>
          <p:cNvSpPr txBox="1"/>
          <p:nvPr/>
        </p:nvSpPr>
        <p:spPr>
          <a:xfrm>
            <a:off x="3081243" y="4197039"/>
            <a:ext cx="2062120"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RCS commissioning start</a:t>
            </a:r>
          </a:p>
        </p:txBody>
      </p:sp>
      <p:sp>
        <p:nvSpPr>
          <p:cNvPr id="65" name="文本框 25">
            <a:extLst>
              <a:ext uri="{FF2B5EF4-FFF2-40B4-BE49-F238E27FC236}">
                <a16:creationId xmlns:a16="http://schemas.microsoft.com/office/drawing/2014/main" id="{8CE0C543-4424-D946-AAB5-FB15F76542B4}"/>
              </a:ext>
            </a:extLst>
          </p:cNvPr>
          <p:cNvSpPr txBox="1"/>
          <p:nvPr/>
        </p:nvSpPr>
        <p:spPr>
          <a:xfrm>
            <a:off x="4511430" y="2698663"/>
            <a:ext cx="2333545" cy="9664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2400" dirty="0">
                <a:solidFill>
                  <a:srgbClr val="FF0000"/>
                </a:solidFill>
                <a:latin typeface="Kozuka Gothic Pro B" pitchFamily="34" charset="-128"/>
                <a:ea typeface="Kozuka Gothic Pro B" pitchFamily="34" charset="-128"/>
                <a:cs typeface="Verdana" panose="020B0604030504040204" pitchFamily="34" charset="0"/>
                <a:sym typeface="Arial" panose="020B0604020202020204" pitchFamily="34" charset="0"/>
              </a:rPr>
              <a:t>Construction started</a:t>
            </a:r>
          </a:p>
        </p:txBody>
      </p:sp>
      <p:sp>
        <p:nvSpPr>
          <p:cNvPr id="66" name="文本框 25">
            <a:extLst>
              <a:ext uri="{FF2B5EF4-FFF2-40B4-BE49-F238E27FC236}">
                <a16:creationId xmlns:a16="http://schemas.microsoft.com/office/drawing/2014/main" id="{9E45F56B-AA56-FF41-9E62-874AB568C40E}"/>
              </a:ext>
            </a:extLst>
          </p:cNvPr>
          <p:cNvSpPr txBox="1"/>
          <p:nvPr/>
        </p:nvSpPr>
        <p:spPr>
          <a:xfrm>
            <a:off x="6081752" y="1125176"/>
            <a:ext cx="1928306" cy="6709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Civil construction started</a:t>
            </a:r>
          </a:p>
        </p:txBody>
      </p:sp>
      <p:sp>
        <p:nvSpPr>
          <p:cNvPr id="67" name="矩形 66">
            <a:extLst>
              <a:ext uri="{FF2B5EF4-FFF2-40B4-BE49-F238E27FC236}">
                <a16:creationId xmlns:a16="http://schemas.microsoft.com/office/drawing/2014/main" id="{2F102CCA-D8B9-D249-832F-3FF2FEB3C690}"/>
              </a:ext>
            </a:extLst>
          </p:cNvPr>
          <p:cNvSpPr/>
          <p:nvPr/>
        </p:nvSpPr>
        <p:spPr>
          <a:xfrm>
            <a:off x="7604720" y="5928841"/>
            <a:ext cx="1063432" cy="1028551"/>
          </a:xfrm>
          <a:prstGeom prst="rect">
            <a:avLst/>
          </a:prstGeom>
        </p:spPr>
        <p:txBody>
          <a:bodyPr wrap="square">
            <a:spAutoFit/>
          </a:bodyPr>
          <a:lstStyle/>
          <a:p>
            <a:pPr>
              <a:lnSpc>
                <a:spcPct val="120000"/>
              </a:lnSpc>
              <a:spcBef>
                <a:spcPct val="20000"/>
              </a:spcBef>
            </a:pPr>
            <a:r>
              <a:rPr lang="en-US" altLang="zh-CN" sz="2400" dirty="0">
                <a:solidFill>
                  <a:srgbClr val="FF0000"/>
                </a:solidFill>
                <a:latin typeface="Kozuka Gothic Pro B" pitchFamily="34" charset="-128"/>
                <a:ea typeface="Kozuka Gothic Pro B" pitchFamily="34" charset="-128"/>
                <a:cs typeface="Verdana" panose="020B0604030504040204" pitchFamily="34" charset="0"/>
              </a:rPr>
              <a:t>80kW</a:t>
            </a:r>
          </a:p>
          <a:p>
            <a:pPr>
              <a:lnSpc>
                <a:spcPct val="120000"/>
              </a:lnSpc>
              <a:spcBef>
                <a:spcPct val="20000"/>
              </a:spcBef>
            </a:pPr>
            <a:endParaRPr lang="zh-CN" altLang="en-US" sz="2400" dirty="0">
              <a:solidFill>
                <a:srgbClr val="FF0000"/>
              </a:solidFill>
              <a:latin typeface="Kozuka Gothic Pro B" pitchFamily="34" charset="-128"/>
              <a:ea typeface="Kozuka Gothic Pro B" pitchFamily="34" charset="-128"/>
              <a:cs typeface="Verdana" panose="020B0604030504040204" pitchFamily="34" charset="0"/>
            </a:endParaRPr>
          </a:p>
        </p:txBody>
      </p:sp>
      <p:sp>
        <p:nvSpPr>
          <p:cNvPr id="68" name="文本框 25">
            <a:extLst>
              <a:ext uri="{FF2B5EF4-FFF2-40B4-BE49-F238E27FC236}">
                <a16:creationId xmlns:a16="http://schemas.microsoft.com/office/drawing/2014/main" id="{DB0B9718-5E48-B64C-86D1-95C2019A6372}"/>
              </a:ext>
            </a:extLst>
          </p:cNvPr>
          <p:cNvSpPr txBox="1"/>
          <p:nvPr/>
        </p:nvSpPr>
        <p:spPr>
          <a:xfrm>
            <a:off x="5139620" y="3792871"/>
            <a:ext cx="3752860" cy="10402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2400" dirty="0">
                <a:solidFill>
                  <a:srgbClr val="FF0000"/>
                </a:solidFill>
                <a:latin typeface="Kozuka Gothic Pro B" pitchFamily="34" charset="-128"/>
                <a:ea typeface="Kozuka Gothic Pro B" pitchFamily="34" charset="-128"/>
                <a:cs typeface="Verdana" panose="020B0604030504040204" pitchFamily="34" charset="0"/>
                <a:sym typeface="Arial" panose="020B0604020202020204" pitchFamily="34" charset="0"/>
              </a:rPr>
              <a:t>Construction complete </a:t>
            </a:r>
          </a:p>
          <a:p>
            <a:pPr>
              <a:lnSpc>
                <a:spcPct val="120000"/>
              </a:lnSpc>
              <a:spcBef>
                <a:spcPct val="20000"/>
              </a:spcBef>
            </a:pPr>
            <a:r>
              <a:rPr lang="en-US" altLang="zh-CN" sz="2400" dirty="0">
                <a:solidFill>
                  <a:srgbClr val="FF0000"/>
                </a:solidFill>
                <a:latin typeface="Kozuka Gothic Pro B" pitchFamily="34" charset="-128"/>
                <a:ea typeface="Kozuka Gothic Pro B" pitchFamily="34" charset="-128"/>
                <a:cs typeface="Verdana" panose="020B0604030504040204" pitchFamily="34" charset="0"/>
                <a:sym typeface="Arial" panose="020B0604020202020204" pitchFamily="34" charset="0"/>
              </a:rPr>
              <a:t>(6.5 years from start)</a:t>
            </a:r>
          </a:p>
        </p:txBody>
      </p:sp>
      <p:cxnSp>
        <p:nvCxnSpPr>
          <p:cNvPr id="69" name="直接连接符 69">
            <a:extLst>
              <a:ext uri="{FF2B5EF4-FFF2-40B4-BE49-F238E27FC236}">
                <a16:creationId xmlns:a16="http://schemas.microsoft.com/office/drawing/2014/main" id="{6C1281BC-5851-E941-A03A-F3CC1ECB1BA2}"/>
              </a:ext>
            </a:extLst>
          </p:cNvPr>
          <p:cNvCxnSpPr/>
          <p:nvPr/>
        </p:nvCxnSpPr>
        <p:spPr>
          <a:xfrm>
            <a:off x="7168641" y="2287606"/>
            <a:ext cx="633438" cy="0"/>
          </a:xfrm>
          <a:prstGeom prst="line">
            <a:avLst/>
          </a:prstGeom>
          <a:noFill/>
          <a:ln w="28575" cap="flat" cmpd="sng" algn="ctr">
            <a:solidFill>
              <a:schemeClr val="accent6"/>
            </a:solidFill>
            <a:prstDash val="solid"/>
            <a:miter lim="800000"/>
          </a:ln>
          <a:effectLst/>
        </p:spPr>
      </p:cxnSp>
      <p:cxnSp>
        <p:nvCxnSpPr>
          <p:cNvPr id="70" name="直接连接符 70">
            <a:extLst>
              <a:ext uri="{FF2B5EF4-FFF2-40B4-BE49-F238E27FC236}">
                <a16:creationId xmlns:a16="http://schemas.microsoft.com/office/drawing/2014/main" id="{64B07FA3-E70A-174E-937E-546A43B3E870}"/>
              </a:ext>
            </a:extLst>
          </p:cNvPr>
          <p:cNvCxnSpPr/>
          <p:nvPr/>
        </p:nvCxnSpPr>
        <p:spPr>
          <a:xfrm>
            <a:off x="7114965" y="5267113"/>
            <a:ext cx="633438" cy="0"/>
          </a:xfrm>
          <a:prstGeom prst="line">
            <a:avLst/>
          </a:prstGeom>
          <a:noFill/>
          <a:ln w="28575" cap="flat" cmpd="sng" algn="ctr">
            <a:solidFill>
              <a:schemeClr val="accent6"/>
            </a:solidFill>
            <a:prstDash val="solid"/>
            <a:miter lim="800000"/>
          </a:ln>
          <a:effectLst/>
        </p:spPr>
      </p:cxnSp>
      <p:sp>
        <p:nvSpPr>
          <p:cNvPr id="71" name="矩形 70">
            <a:extLst>
              <a:ext uri="{FF2B5EF4-FFF2-40B4-BE49-F238E27FC236}">
                <a16:creationId xmlns:a16="http://schemas.microsoft.com/office/drawing/2014/main" id="{6222A3B8-FEA9-234D-9AE3-308D43331C3F}"/>
              </a:ext>
            </a:extLst>
          </p:cNvPr>
          <p:cNvSpPr/>
          <p:nvPr/>
        </p:nvSpPr>
        <p:spPr>
          <a:xfrm>
            <a:off x="4212687" y="5902985"/>
            <a:ext cx="3392033" cy="511487"/>
          </a:xfrm>
          <a:prstGeom prst="rect">
            <a:avLst/>
          </a:prstGeom>
        </p:spPr>
        <p:txBody>
          <a:bodyPr wrap="square">
            <a:spAutoFit/>
          </a:bodyPr>
          <a:lstStyle/>
          <a:p>
            <a:pPr>
              <a:lnSpc>
                <a:spcPct val="120000"/>
              </a:lnSpc>
              <a:spcBef>
                <a:spcPct val="20000"/>
              </a:spcBef>
            </a:pPr>
            <a:r>
              <a:rPr lang="en-US" altLang="zh-CN" sz="2400" dirty="0">
                <a:solidFill>
                  <a:srgbClr val="FF0000"/>
                </a:solidFill>
                <a:latin typeface="Kozuka Gothic Pro B" pitchFamily="34" charset="-128"/>
                <a:ea typeface="Kozuka Gothic Pro B" pitchFamily="34" charset="-128"/>
                <a:cs typeface="Verdana" panose="020B0604030504040204" pitchFamily="34" charset="0"/>
              </a:rPr>
              <a:t>First neutron</a:t>
            </a:r>
            <a:endParaRPr lang="zh-CN" altLang="en-US" sz="2400" dirty="0">
              <a:solidFill>
                <a:srgbClr val="FF0000"/>
              </a:solidFill>
              <a:latin typeface="Kozuka Gothic Pro B" pitchFamily="34" charset="-128"/>
              <a:ea typeface="Kozuka Gothic Pro B" pitchFamily="34" charset="-128"/>
              <a:cs typeface="Verdana" panose="020B0604030504040204" pitchFamily="34" charset="0"/>
            </a:endParaRPr>
          </a:p>
        </p:txBody>
      </p:sp>
      <p:sp>
        <p:nvSpPr>
          <p:cNvPr id="72" name="文本框 25">
            <a:extLst>
              <a:ext uri="{FF2B5EF4-FFF2-40B4-BE49-F238E27FC236}">
                <a16:creationId xmlns:a16="http://schemas.microsoft.com/office/drawing/2014/main" id="{7359A1A2-E3C3-AE46-8B8F-861E8D832E58}"/>
              </a:ext>
            </a:extLst>
          </p:cNvPr>
          <p:cNvSpPr txBox="1"/>
          <p:nvPr/>
        </p:nvSpPr>
        <p:spPr>
          <a:xfrm>
            <a:off x="1569401" y="5928841"/>
            <a:ext cx="2062120" cy="6672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ct val="20000"/>
              </a:spcBef>
            </a:pPr>
            <a:r>
              <a:rPr lang="en-US" altLang="zh-CN" sz="1600" dirty="0" err="1">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Linac</a:t>
            </a:r>
            <a:r>
              <a:rPr lang="zh-CN" altLang="en-US"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 </a:t>
            </a:r>
            <a:r>
              <a:rPr lang="en-US" altLang="zh-CN" sz="1600" dirty="0">
                <a:solidFill>
                  <a:schemeClr val="tx2"/>
                </a:solidFill>
                <a:latin typeface="Kozuka Gothic Pro B" pitchFamily="34" charset="-128"/>
                <a:ea typeface="Kozuka Gothic Pro B" pitchFamily="34" charset="-128"/>
                <a:cs typeface="Verdana" panose="020B0604030504040204" pitchFamily="34" charset="0"/>
                <a:sym typeface="Arial" panose="020B0604020202020204" pitchFamily="34" charset="0"/>
              </a:rPr>
              <a:t>beam commissioning</a:t>
            </a:r>
          </a:p>
        </p:txBody>
      </p:sp>
    </p:spTree>
    <p:extLst>
      <p:ext uri="{BB962C8B-B14F-4D97-AF65-F5344CB8AC3E}">
        <p14:creationId xmlns:p14="http://schemas.microsoft.com/office/powerpoint/2010/main" val="47631957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tx2">
            <a:lumMod val="60000"/>
            <a:lumOff val="40000"/>
          </a:schemeClr>
        </a:solidFill>
      </a:spPr>
      <a:bodyPr wrap="square">
        <a:noAutofit/>
      </a:bodyPr>
      <a:lstStyle>
        <a:defPPr algn="just">
          <a:lnSpc>
            <a:spcPct val="110000"/>
          </a:lnSpc>
          <a:spcBef>
            <a:spcPts val="0"/>
          </a:spcBef>
          <a:spcAft>
            <a:spcPts val="600"/>
          </a:spcAft>
          <a:buClr>
            <a:schemeClr val="tx1"/>
          </a:buClr>
          <a:defRPr sz="2000" b="1" dirty="0">
            <a:solidFill>
              <a:schemeClr val="bg1"/>
            </a:solidFill>
            <a:latin typeface="Times New Roman" pitchFamily="18" charset="0"/>
            <a:ea typeface="微软雅黑" panose="020B0503020204020204" pitchFamily="34" charset="-122"/>
            <a:cs typeface="Times New Roman" pitchFamily="18" charset="0"/>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51789</TotalTime>
  <Words>2780</Words>
  <Application>Microsoft Office PowerPoint</Application>
  <PresentationFormat>全屏显示(4:3)</PresentationFormat>
  <Paragraphs>524</Paragraphs>
  <Slides>51</Slides>
  <Notes>5</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4</vt:i4>
      </vt:variant>
      <vt:variant>
        <vt:lpstr>幻灯片标题</vt:lpstr>
      </vt:variant>
      <vt:variant>
        <vt:i4>51</vt:i4>
      </vt:variant>
    </vt:vector>
  </HeadingPairs>
  <TitlesOfParts>
    <vt:vector size="75" baseType="lpstr">
      <vt:lpstr>Arial Unicode MS</vt:lpstr>
      <vt:lpstr>Kozuka Gothic Pro B</vt:lpstr>
      <vt:lpstr>MS Mincho</vt:lpstr>
      <vt:lpstr>tim</vt:lpstr>
      <vt:lpstr>黑体</vt:lpstr>
      <vt:lpstr>华文琥珀</vt:lpstr>
      <vt:lpstr>楷体</vt:lpstr>
      <vt:lpstr>宋体</vt:lpstr>
      <vt:lpstr>微软雅黑</vt:lpstr>
      <vt:lpstr>Arial</vt:lpstr>
      <vt:lpstr>Book Antiqua</vt:lpstr>
      <vt:lpstr>Calibri</vt:lpstr>
      <vt:lpstr>Courier New</vt:lpstr>
      <vt:lpstr>Impact</vt:lpstr>
      <vt:lpstr>Symbol</vt:lpstr>
      <vt:lpstr>Times</vt:lpstr>
      <vt:lpstr>Times New Roman</vt:lpstr>
      <vt:lpstr>Verdana</vt:lpstr>
      <vt:lpstr>Wingdings</vt:lpstr>
      <vt:lpstr>Office 主题</vt:lpstr>
      <vt:lpstr>Visio</vt:lpstr>
      <vt:lpstr>Origin Graph</vt:lpstr>
      <vt:lpstr>Graph</vt:lpstr>
      <vt:lpstr>Origin95.Graph</vt:lpstr>
      <vt:lpstr> China Spallation Neutron Source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Beam power up to 80kW</vt:lpstr>
      <vt:lpstr>PowerPoint 演示文稿</vt:lpstr>
      <vt:lpstr>PowerPoint 演示文稿</vt:lpstr>
      <vt:lpstr>PowerPoint 演示文稿</vt:lpstr>
      <vt:lpstr>PowerPoint 演示文稿</vt:lpstr>
      <vt:lpstr>PowerPoint 演示文稿</vt:lpstr>
      <vt:lpstr>Glass carbon &amp; Bates-poly，molecular weight: 200 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Wang Fw</cp:lastModifiedBy>
  <cp:revision>2476</cp:revision>
  <dcterms:created xsi:type="dcterms:W3CDTF">2011-02-21T08:42:51Z</dcterms:created>
  <dcterms:modified xsi:type="dcterms:W3CDTF">2019-12-12T23:41:53Z</dcterms:modified>
</cp:coreProperties>
</file>